
<file path=[Content_Types].xml><?xml version="1.0" encoding="utf-8"?>
<Types xmlns="http://schemas.openxmlformats.org/package/2006/content-types">
  <Default Extension="jfif" ContentType="image/jpeg"/>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96" r:id="rId9"/>
    <p:sldId id="297" r:id="rId10"/>
    <p:sldId id="264" r:id="rId11"/>
    <p:sldId id="265" r:id="rId12"/>
    <p:sldId id="266" r:id="rId13"/>
    <p:sldId id="298" r:id="rId14"/>
    <p:sldId id="268" r:id="rId15"/>
    <p:sldId id="267" r:id="rId16"/>
    <p:sldId id="269" r:id="rId17"/>
    <p:sldId id="270" r:id="rId18"/>
    <p:sldId id="272" r:id="rId19"/>
    <p:sldId id="271" r:id="rId20"/>
    <p:sldId id="273" r:id="rId21"/>
    <p:sldId id="274" r:id="rId22"/>
    <p:sldId id="299" r:id="rId23"/>
    <p:sldId id="300" r:id="rId24"/>
    <p:sldId id="275" r:id="rId25"/>
    <p:sldId id="276" r:id="rId26"/>
    <p:sldId id="301" r:id="rId27"/>
    <p:sldId id="277" r:id="rId28"/>
    <p:sldId id="278" r:id="rId29"/>
    <p:sldId id="279" r:id="rId30"/>
    <p:sldId id="302" r:id="rId31"/>
    <p:sldId id="281" r:id="rId32"/>
    <p:sldId id="303" r:id="rId33"/>
    <p:sldId id="282" r:id="rId34"/>
    <p:sldId id="283" r:id="rId35"/>
    <p:sldId id="284" r:id="rId36"/>
    <p:sldId id="304" r:id="rId37"/>
    <p:sldId id="294" r:id="rId38"/>
    <p:sldId id="285" r:id="rId39"/>
    <p:sldId id="286" r:id="rId40"/>
    <p:sldId id="305" r:id="rId41"/>
    <p:sldId id="287" r:id="rId42"/>
    <p:sldId id="306" r:id="rId43"/>
    <p:sldId id="288" r:id="rId44"/>
    <p:sldId id="289" r:id="rId45"/>
    <p:sldId id="307" r:id="rId46"/>
    <p:sldId id="291" r:id="rId47"/>
    <p:sldId id="292" r:id="rId48"/>
    <p:sldId id="290" r:id="rId49"/>
    <p:sldId id="295" r:id="rId50"/>
    <p:sldId id="293" r:id="rId51"/>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8" Type="http://schemas.openxmlformats.org/officeDocument/2006/relationships/customXml" Target="../customXml/item3.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ustomXml" Target="../customXml/item2.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8C8B32B4-9A17-46D7-AC00-9696861AF4A8}" type="datetimeFigureOut">
              <a:rPr lang="vi-VN" smtClean="0"/>
              <a:t>26/09/2022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6E2A50D-F10C-44AF-8120-AA5D2E1F789B}" type="slidenum">
              <a:rPr lang="vi-VN" smtClean="0"/>
              <a:t>‹#›</a:t>
            </a:fld>
            <a:endParaRPr lang="vi-VN"/>
          </a:p>
        </p:txBody>
      </p:sp>
    </p:spTree>
    <p:extLst>
      <p:ext uri="{BB962C8B-B14F-4D97-AF65-F5344CB8AC3E}">
        <p14:creationId xmlns:p14="http://schemas.microsoft.com/office/powerpoint/2010/main" val="1706721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8C8B32B4-9A17-46D7-AC00-9696861AF4A8}" type="datetimeFigureOut">
              <a:rPr lang="vi-VN" smtClean="0"/>
              <a:t>26/09/2022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6E2A50D-F10C-44AF-8120-AA5D2E1F789B}" type="slidenum">
              <a:rPr lang="vi-VN" smtClean="0"/>
              <a:t>‹#›</a:t>
            </a:fld>
            <a:endParaRPr lang="vi-VN"/>
          </a:p>
        </p:txBody>
      </p:sp>
    </p:spTree>
    <p:extLst>
      <p:ext uri="{BB962C8B-B14F-4D97-AF65-F5344CB8AC3E}">
        <p14:creationId xmlns:p14="http://schemas.microsoft.com/office/powerpoint/2010/main" val="4082365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8C8B32B4-9A17-46D7-AC00-9696861AF4A8}" type="datetimeFigureOut">
              <a:rPr lang="vi-VN" smtClean="0"/>
              <a:t>26/09/2022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6E2A50D-F10C-44AF-8120-AA5D2E1F789B}" type="slidenum">
              <a:rPr lang="vi-VN" smtClean="0"/>
              <a:t>‹#›</a:t>
            </a:fld>
            <a:endParaRPr lang="vi-VN"/>
          </a:p>
        </p:txBody>
      </p:sp>
    </p:spTree>
    <p:extLst>
      <p:ext uri="{BB962C8B-B14F-4D97-AF65-F5344CB8AC3E}">
        <p14:creationId xmlns:p14="http://schemas.microsoft.com/office/powerpoint/2010/main" val="2980962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8C8B32B4-9A17-46D7-AC00-9696861AF4A8}" type="datetimeFigureOut">
              <a:rPr lang="vi-VN" smtClean="0"/>
              <a:t>26/09/2022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6E2A50D-F10C-44AF-8120-AA5D2E1F789B}" type="slidenum">
              <a:rPr lang="vi-VN" smtClean="0"/>
              <a:t>‹#›</a:t>
            </a:fld>
            <a:endParaRPr lang="vi-VN"/>
          </a:p>
        </p:txBody>
      </p:sp>
    </p:spTree>
    <p:extLst>
      <p:ext uri="{BB962C8B-B14F-4D97-AF65-F5344CB8AC3E}">
        <p14:creationId xmlns:p14="http://schemas.microsoft.com/office/powerpoint/2010/main" val="2219551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C8B32B4-9A17-46D7-AC00-9696861AF4A8}" type="datetimeFigureOut">
              <a:rPr lang="vi-VN" smtClean="0"/>
              <a:t>26/09/2022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6E2A50D-F10C-44AF-8120-AA5D2E1F789B}" type="slidenum">
              <a:rPr lang="vi-VN" smtClean="0"/>
              <a:t>‹#›</a:t>
            </a:fld>
            <a:endParaRPr lang="vi-VN"/>
          </a:p>
        </p:txBody>
      </p:sp>
    </p:spTree>
    <p:extLst>
      <p:ext uri="{BB962C8B-B14F-4D97-AF65-F5344CB8AC3E}">
        <p14:creationId xmlns:p14="http://schemas.microsoft.com/office/powerpoint/2010/main" val="2483569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8C8B32B4-9A17-46D7-AC00-9696861AF4A8}" type="datetimeFigureOut">
              <a:rPr lang="vi-VN" smtClean="0"/>
              <a:t>26/09/2022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6E2A50D-F10C-44AF-8120-AA5D2E1F789B}" type="slidenum">
              <a:rPr lang="vi-VN" smtClean="0"/>
              <a:t>‹#›</a:t>
            </a:fld>
            <a:endParaRPr lang="vi-VN"/>
          </a:p>
        </p:txBody>
      </p:sp>
    </p:spTree>
    <p:extLst>
      <p:ext uri="{BB962C8B-B14F-4D97-AF65-F5344CB8AC3E}">
        <p14:creationId xmlns:p14="http://schemas.microsoft.com/office/powerpoint/2010/main" val="1016889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8C8B32B4-9A17-46D7-AC00-9696861AF4A8}" type="datetimeFigureOut">
              <a:rPr lang="vi-VN" smtClean="0"/>
              <a:t>26/09/2022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26E2A50D-F10C-44AF-8120-AA5D2E1F789B}" type="slidenum">
              <a:rPr lang="vi-VN" smtClean="0"/>
              <a:t>‹#›</a:t>
            </a:fld>
            <a:endParaRPr lang="vi-VN"/>
          </a:p>
        </p:txBody>
      </p:sp>
    </p:spTree>
    <p:extLst>
      <p:ext uri="{BB962C8B-B14F-4D97-AF65-F5344CB8AC3E}">
        <p14:creationId xmlns:p14="http://schemas.microsoft.com/office/powerpoint/2010/main" val="3787805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8C8B32B4-9A17-46D7-AC00-9696861AF4A8}" type="datetimeFigureOut">
              <a:rPr lang="vi-VN" smtClean="0"/>
              <a:t>26/09/2022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26E2A50D-F10C-44AF-8120-AA5D2E1F789B}" type="slidenum">
              <a:rPr lang="vi-VN" smtClean="0"/>
              <a:t>‹#›</a:t>
            </a:fld>
            <a:endParaRPr lang="vi-VN"/>
          </a:p>
        </p:txBody>
      </p:sp>
    </p:spTree>
    <p:extLst>
      <p:ext uri="{BB962C8B-B14F-4D97-AF65-F5344CB8AC3E}">
        <p14:creationId xmlns:p14="http://schemas.microsoft.com/office/powerpoint/2010/main" val="1789264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8B32B4-9A17-46D7-AC00-9696861AF4A8}" type="datetimeFigureOut">
              <a:rPr lang="vi-VN" smtClean="0"/>
              <a:t>26/09/2022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26E2A50D-F10C-44AF-8120-AA5D2E1F789B}" type="slidenum">
              <a:rPr lang="vi-VN" smtClean="0"/>
              <a:t>‹#›</a:t>
            </a:fld>
            <a:endParaRPr lang="vi-VN"/>
          </a:p>
        </p:txBody>
      </p:sp>
    </p:spTree>
    <p:extLst>
      <p:ext uri="{BB962C8B-B14F-4D97-AF65-F5344CB8AC3E}">
        <p14:creationId xmlns:p14="http://schemas.microsoft.com/office/powerpoint/2010/main" val="4173352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C8B32B4-9A17-46D7-AC00-9696861AF4A8}" type="datetimeFigureOut">
              <a:rPr lang="vi-VN" smtClean="0"/>
              <a:t>26/09/2022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6E2A50D-F10C-44AF-8120-AA5D2E1F789B}" type="slidenum">
              <a:rPr lang="vi-VN" smtClean="0"/>
              <a:t>‹#›</a:t>
            </a:fld>
            <a:endParaRPr lang="vi-VN"/>
          </a:p>
        </p:txBody>
      </p:sp>
    </p:spTree>
    <p:extLst>
      <p:ext uri="{BB962C8B-B14F-4D97-AF65-F5344CB8AC3E}">
        <p14:creationId xmlns:p14="http://schemas.microsoft.com/office/powerpoint/2010/main" val="3182797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C8B32B4-9A17-46D7-AC00-9696861AF4A8}" type="datetimeFigureOut">
              <a:rPr lang="vi-VN" smtClean="0"/>
              <a:t>26/09/2022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6E2A50D-F10C-44AF-8120-AA5D2E1F789B}" type="slidenum">
              <a:rPr lang="vi-VN" smtClean="0"/>
              <a:t>‹#›</a:t>
            </a:fld>
            <a:endParaRPr lang="vi-VN"/>
          </a:p>
        </p:txBody>
      </p:sp>
    </p:spTree>
    <p:extLst>
      <p:ext uri="{BB962C8B-B14F-4D97-AF65-F5344CB8AC3E}">
        <p14:creationId xmlns:p14="http://schemas.microsoft.com/office/powerpoint/2010/main" val="3283309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8B32B4-9A17-46D7-AC00-9696861AF4A8}" type="datetimeFigureOut">
              <a:rPr lang="vi-VN" smtClean="0"/>
              <a:t>26/09/2022</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E2A50D-F10C-44AF-8120-AA5D2E1F789B}" type="slidenum">
              <a:rPr lang="vi-VN" smtClean="0"/>
              <a:t>‹#›</a:t>
            </a:fld>
            <a:endParaRPr lang="vi-VN"/>
          </a:p>
        </p:txBody>
      </p:sp>
    </p:spTree>
    <p:extLst>
      <p:ext uri="{BB962C8B-B14F-4D97-AF65-F5344CB8AC3E}">
        <p14:creationId xmlns:p14="http://schemas.microsoft.com/office/powerpoint/2010/main" val="39328969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6-Point Star 4"/>
          <p:cNvSpPr/>
          <p:nvPr/>
        </p:nvSpPr>
        <p:spPr>
          <a:xfrm>
            <a:off x="2978871" y="-65989"/>
            <a:ext cx="4826523" cy="1291473"/>
          </a:xfrm>
          <a:prstGeom prst="star6">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VIẾT</a:t>
            </a:r>
            <a:endParaRPr lang="vi-VN" sz="4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Horizontal Scroll 6"/>
          <p:cNvSpPr/>
          <p:nvPr/>
        </p:nvSpPr>
        <p:spPr>
          <a:xfrm>
            <a:off x="405352" y="707010"/>
            <a:ext cx="11462994" cy="5627802"/>
          </a:xfrm>
          <a:prstGeom prst="horizontalScroll">
            <a:avLst>
              <a:gd name="adj" fmla="val 25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r>
              <a:rPr lang="pt-BR"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VIẾT VĂN BẢN NGHỊ LUẬN </a:t>
            </a:r>
          </a:p>
          <a:p>
            <a:pPr algn="ctr" eaLnBrk="0" fontAlgn="base" hangingPunct="0"/>
            <a:r>
              <a:rPr lang="pt-BR"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PHÂN TÍCH, ĐÁNH GIÁ MỘT </a:t>
            </a:r>
          </a:p>
          <a:p>
            <a:pPr algn="ctr" eaLnBrk="0" fontAlgn="base" hangingPunct="0"/>
            <a:r>
              <a:rPr lang="pt-BR"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THƠ</a:t>
            </a:r>
            <a:endParaRPr lang="vi-VN" sz="4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442848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851608" y="188536"/>
            <a:ext cx="5250730" cy="75414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800" b="1" dirty="0">
                <a:solidFill>
                  <a:srgbClr val="0070C0"/>
                </a:solidFill>
                <a:latin typeface="Times New Roman" panose="02020603050405020304" pitchFamily="18" charset="0"/>
                <a:cs typeface="Times New Roman" panose="02020603050405020304" pitchFamily="18" charset="0"/>
              </a:rPr>
              <a:t>II. Phân tích ngữ liệu tham khảo</a:t>
            </a:r>
            <a:endParaRPr lang="vi-VN" sz="2800" dirty="0">
              <a:solidFill>
                <a:srgbClr val="0070C0"/>
              </a:solidFill>
              <a:latin typeface="Times New Roman" panose="02020603050405020304" pitchFamily="18" charset="0"/>
              <a:cs typeface="Times New Roman" panose="02020603050405020304" pitchFamily="18" charset="0"/>
            </a:endParaRPr>
          </a:p>
        </p:txBody>
      </p:sp>
      <p:sp>
        <p:nvSpPr>
          <p:cNvPr id="5" name="Flowchart: Stored Data 4"/>
          <p:cNvSpPr/>
          <p:nvPr/>
        </p:nvSpPr>
        <p:spPr>
          <a:xfrm>
            <a:off x="141402" y="1282045"/>
            <a:ext cx="3874417" cy="4355184"/>
          </a:xfrm>
          <a:prstGeom prst="flowChartOnlineStorag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pt-BR" sz="2800" dirty="0">
                <a:latin typeface="Times New Roman" panose="02020603050405020304" pitchFamily="18" charset="0"/>
                <a:cs typeface="Times New Roman" panose="02020603050405020304" pitchFamily="18" charset="0"/>
              </a:rPr>
              <a:t>Đọc kĩ văn bản tham khảo SGK – trang 73 - 74 và dựa vào gợi ý ở phía lề phải văn bản để phân tích mẫu.</a:t>
            </a:r>
            <a:endParaRPr lang="vi-VN" sz="2800" dirty="0">
              <a:latin typeface="Times New Roman" panose="02020603050405020304" pitchFamily="18" charset="0"/>
              <a:cs typeface="Times New Roman" panose="02020603050405020304" pitchFamily="18" charset="0"/>
            </a:endParaRPr>
          </a:p>
        </p:txBody>
      </p:sp>
      <p:sp>
        <p:nvSpPr>
          <p:cNvPr id="6" name="Flowchart: Stored Data 5"/>
          <p:cNvSpPr/>
          <p:nvPr/>
        </p:nvSpPr>
        <p:spPr>
          <a:xfrm>
            <a:off x="7946796" y="1385739"/>
            <a:ext cx="4111657" cy="4355184"/>
          </a:xfrm>
          <a:prstGeom prst="flowChartOnlineStorag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pt-BR" sz="2800" dirty="0">
                <a:latin typeface="Times New Roman" panose="02020603050405020304" pitchFamily="18" charset="0"/>
                <a:cs typeface="Times New Roman" panose="02020603050405020304" pitchFamily="18" charset="0"/>
              </a:rPr>
              <a:t>Thảo luận và trả lời các câu hỏi (bao gồm các câu hỏi gợi ý phân tích ở SGK/ Tr 74):</a:t>
            </a:r>
            <a:endParaRPr lang="vi-VN" sz="28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0157" y="1385739"/>
            <a:ext cx="3321286" cy="4251490"/>
          </a:xfrm>
          <a:prstGeom prst="rect">
            <a:avLst/>
          </a:prstGeom>
        </p:spPr>
      </p:pic>
    </p:spTree>
    <p:extLst>
      <p:ext uri="{BB962C8B-B14F-4D97-AF65-F5344CB8AC3E}">
        <p14:creationId xmlns:p14="http://schemas.microsoft.com/office/powerpoint/2010/main" val="40336339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12742" y="159862"/>
            <a:ext cx="10624009" cy="1375136"/>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800" dirty="0">
                <a:latin typeface="Times New Roman" panose="02020603050405020304" pitchFamily="18" charset="0"/>
                <a:cs typeface="Times New Roman" panose="02020603050405020304" pitchFamily="18" charset="0"/>
              </a:rPr>
              <a:t>+ Ngữ liệu trên có phải là một bài viết hoàn chỉnh không? Căn cứ vào đâu để nhận định như vậy?</a:t>
            </a:r>
            <a:endParaRPr lang="vi-VN" sz="2800" dirty="0">
              <a:latin typeface="Times New Roman" panose="02020603050405020304" pitchFamily="18" charset="0"/>
              <a:cs typeface="Times New Roman" panose="02020603050405020304" pitchFamily="18" charset="0"/>
            </a:endParaRPr>
          </a:p>
        </p:txBody>
      </p:sp>
      <p:sp>
        <p:nvSpPr>
          <p:cNvPr id="5" name="Rounded Rectangle 4"/>
          <p:cNvSpPr/>
          <p:nvPr/>
        </p:nvSpPr>
        <p:spPr>
          <a:xfrm>
            <a:off x="1065229" y="1891251"/>
            <a:ext cx="10077254" cy="170978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800" dirty="0">
                <a:solidFill>
                  <a:srgbClr val="0070C0"/>
                </a:solidFill>
                <a:latin typeface="Times New Roman" panose="02020603050405020304" pitchFamily="18" charset="0"/>
                <a:cs typeface="Times New Roman" panose="02020603050405020304" pitchFamily="18" charset="0"/>
              </a:rPr>
              <a:t>+ Nội dung phân tích, đánh giá được trình bày theo cách tách riêng chủ đề, những nét đặc sắc về hinh thức nghệ thuật hay kết hợp hai nội dung? Cách trình bày như vậy có ưu điểm gì?</a:t>
            </a:r>
            <a:endParaRPr lang="vi-VN" sz="2800" dirty="0">
              <a:solidFill>
                <a:srgbClr val="0070C0"/>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2116317" y="3804891"/>
            <a:ext cx="7975077" cy="1040486"/>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800" dirty="0">
                <a:latin typeface="Times New Roman" panose="02020603050405020304" pitchFamily="18" charset="0"/>
                <a:cs typeface="Times New Roman" panose="02020603050405020304" pitchFamily="18" charset="0"/>
              </a:rPr>
              <a:t>+ Xác định các ý chính được trình bày trong ngữ liệu.</a:t>
            </a:r>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336992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1" nodeType="clickEffect">
                                  <p:stCondLst>
                                    <p:cond delay="0"/>
                                  </p:stCondLst>
                                  <p:childTnLst>
                                    <p:animEffect transition="out" filter="wipe(down)">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xit" presetSubtype="32" fill="hold" grpId="1" nodeType="clickEffect">
                                  <p:stCondLst>
                                    <p:cond delay="0"/>
                                  </p:stCondLst>
                                  <p:childTnLst>
                                    <p:anim calcmode="lin" valueType="num">
                                      <p:cBhvr>
                                        <p:cTn id="33" dur="500"/>
                                        <p:tgtEl>
                                          <p:spTgt spid="6"/>
                                        </p:tgtEl>
                                        <p:attrNameLst>
                                          <p:attrName>ppt_w</p:attrName>
                                        </p:attrNameLst>
                                      </p:cBhvr>
                                      <p:tavLst>
                                        <p:tav tm="0">
                                          <p:val>
                                            <p:strVal val="ppt_w"/>
                                          </p:val>
                                        </p:tav>
                                        <p:tav tm="100000">
                                          <p:val>
                                            <p:fltVal val="0"/>
                                          </p:val>
                                        </p:tav>
                                      </p:tavLst>
                                    </p:anim>
                                    <p:anim calcmode="lin" valueType="num">
                                      <p:cBhvr>
                                        <p:cTn id="34" dur="500"/>
                                        <p:tgtEl>
                                          <p:spTgt spid="6"/>
                                        </p:tgtEl>
                                        <p:attrNameLst>
                                          <p:attrName>ppt_h</p:attrName>
                                        </p:attrNameLst>
                                      </p:cBhvr>
                                      <p:tavLst>
                                        <p:tav tm="0">
                                          <p:val>
                                            <p:strVal val="ppt_h"/>
                                          </p:val>
                                        </p:tav>
                                        <p:tav tm="100000">
                                          <p:val>
                                            <p:fltVal val="0"/>
                                          </p:val>
                                        </p:tav>
                                      </p:tavLst>
                                    </p:anim>
                                    <p:animEffect transition="out" filter="fade">
                                      <p:cBhvr>
                                        <p:cTn id="35" dur="500"/>
                                        <p:tgtEl>
                                          <p:spTgt spid="6"/>
                                        </p:tgtEl>
                                      </p:cBhvr>
                                    </p:animEffect>
                                    <p:set>
                                      <p:cBhvr>
                                        <p:cTn id="36"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62380" y="1319754"/>
            <a:ext cx="3065282" cy="377877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800" dirty="0">
                <a:solidFill>
                  <a:srgbClr val="002060"/>
                </a:solidFill>
                <a:latin typeface="Times New Roman" panose="02020603050405020304" pitchFamily="18" charset="0"/>
                <a:cs typeface="Times New Roman" panose="02020603050405020304" pitchFamily="18" charset="0"/>
              </a:rPr>
              <a:t>+ Để làm sáng tỏ sức gợi tả của hình ảnh trong bài thơ </a:t>
            </a:r>
            <a:r>
              <a:rPr lang="pt-BR" sz="2800" i="1" dirty="0">
                <a:solidFill>
                  <a:srgbClr val="002060"/>
                </a:solidFill>
                <a:latin typeface="Times New Roman" panose="02020603050405020304" pitchFamily="18" charset="0"/>
                <a:cs typeface="Times New Roman" panose="02020603050405020304" pitchFamily="18" charset="0"/>
              </a:rPr>
              <a:t>Thu điếu</a:t>
            </a:r>
            <a:r>
              <a:rPr lang="pt-BR" sz="2800" dirty="0">
                <a:solidFill>
                  <a:srgbClr val="002060"/>
                </a:solidFill>
                <a:latin typeface="Times New Roman" panose="02020603050405020304" pitchFamily="18" charset="0"/>
                <a:cs typeface="Times New Roman" panose="02020603050405020304" pitchFamily="18" charset="0"/>
              </a:rPr>
              <a:t>, tác giả đã dùng những dẫn chứng, lí lẽ nào?</a:t>
            </a:r>
            <a:endParaRPr lang="vi-VN" sz="2800" dirty="0">
              <a:solidFill>
                <a:srgbClr val="002060"/>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3718874" y="546755"/>
            <a:ext cx="3968684" cy="5580668"/>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800" dirty="0">
                <a:solidFill>
                  <a:schemeClr val="accent6">
                    <a:lumMod val="50000"/>
                  </a:schemeClr>
                </a:solidFill>
                <a:latin typeface="Times New Roman" panose="02020603050405020304" pitchFamily="18" charset="0"/>
                <a:cs typeface="Times New Roman" panose="02020603050405020304" pitchFamily="18" charset="0"/>
              </a:rPr>
              <a:t>+ Việc đánh giá chủ đề và hình thức nghệ thuật có xuất phát từ đặc trưng thể loại của tác phẩm?</a:t>
            </a:r>
            <a:endParaRPr lang="vi-VN" sz="2800" dirty="0">
              <a:solidFill>
                <a:schemeClr val="accent6">
                  <a:lumMod val="50000"/>
                </a:schemeClr>
              </a:solidFill>
              <a:latin typeface="Times New Roman" panose="02020603050405020304" pitchFamily="18" charset="0"/>
              <a:cs typeface="Times New Roman" panose="02020603050405020304" pitchFamily="18" charset="0"/>
            </a:endParaRPr>
          </a:p>
          <a:p>
            <a:r>
              <a:rPr lang="vi-VN" sz="2800" dirty="0">
                <a:solidFill>
                  <a:schemeClr val="accent6">
                    <a:lumMod val="50000"/>
                  </a:schemeClr>
                </a:solidFill>
                <a:latin typeface="Times New Roman" panose="02020603050405020304" pitchFamily="18" charset="0"/>
                <a:cs typeface="Times New Roman" panose="02020603050405020304" pitchFamily="18" charset="0"/>
              </a:rPr>
              <a:t>Sơ</a:t>
            </a:r>
            <a:r>
              <a:rPr lang="pt-BR" sz="2800" dirty="0">
                <a:solidFill>
                  <a:schemeClr val="accent6">
                    <a:lumMod val="50000"/>
                  </a:schemeClr>
                </a:solidFill>
                <a:latin typeface="Times New Roman" panose="02020603050405020304" pitchFamily="18" charset="0"/>
                <a:cs typeface="Times New Roman" panose="02020603050405020304" pitchFamily="18" charset="0"/>
              </a:rPr>
              <a:t> đồ hóa hệ thống lập luận của bài viết.</a:t>
            </a:r>
            <a:endParaRPr lang="vi-VN" sz="28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8078770" y="1517717"/>
            <a:ext cx="3582187" cy="3392078"/>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pt-BR" sz="2800" dirty="0">
                <a:latin typeface="Times New Roman" panose="02020603050405020304" pitchFamily="18" charset="0"/>
                <a:cs typeface="Times New Roman" panose="02020603050405020304" pitchFamily="18" charset="0"/>
              </a:rPr>
              <a:t>- Từ ngữ liệu tham khảo, em rút ra được những lưu ý gì khi viết bài văn nghị luận, phân tích, đánh giá một tác phẩm truyện kể? </a:t>
            </a:r>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79395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grpId="1" nodeType="clickEffect">
                                  <p:stCondLst>
                                    <p:cond delay="0"/>
                                  </p:stCondLst>
                                  <p:childTnLst>
                                    <p:anim calcmode="lin" valueType="num">
                                      <p:cBhvr>
                                        <p:cTn id="11" dur="500"/>
                                        <p:tgtEl>
                                          <p:spTgt spid="4"/>
                                        </p:tgtEl>
                                        <p:attrNameLst>
                                          <p:attrName>ppt_w</p:attrName>
                                        </p:attrNameLst>
                                      </p:cBhvr>
                                      <p:tavLst>
                                        <p:tav tm="0">
                                          <p:val>
                                            <p:strVal val="ppt_w"/>
                                          </p:val>
                                        </p:tav>
                                        <p:tav tm="100000">
                                          <p:val>
                                            <p:fltVal val="0"/>
                                          </p:val>
                                        </p:tav>
                                      </p:tavLst>
                                    </p:anim>
                                    <p:anim calcmode="lin" valueType="num">
                                      <p:cBhvr>
                                        <p:cTn id="12" dur="500"/>
                                        <p:tgtEl>
                                          <p:spTgt spid="4"/>
                                        </p:tgtEl>
                                        <p:attrNameLst>
                                          <p:attrName>ppt_h</p:attrName>
                                        </p:attrNameLst>
                                      </p:cBhvr>
                                      <p:tavLst>
                                        <p:tav tm="0">
                                          <p:val>
                                            <p:strVal val="ppt_h"/>
                                          </p:val>
                                        </p:tav>
                                        <p:tav tm="100000">
                                          <p:val>
                                            <p:fltVal val="0"/>
                                          </p:val>
                                        </p:tav>
                                      </p:tavLst>
                                    </p:anim>
                                    <p:animEffect transition="out" filter="fade">
                                      <p:cBhvr>
                                        <p:cTn id="13" dur="500"/>
                                        <p:tgtEl>
                                          <p:spTgt spid="4"/>
                                        </p:tgtEl>
                                      </p:cBhvr>
                                    </p:animEffect>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80">
                                          <p:stCondLst>
                                            <p:cond delay="0"/>
                                          </p:stCondLst>
                                        </p:cTn>
                                        <p:tgtEl>
                                          <p:spTgt spid="5"/>
                                        </p:tgtEl>
                                      </p:cBhvr>
                                    </p:animEffect>
                                    <p:anim calcmode="lin" valueType="num">
                                      <p:cBhvr>
                                        <p:cTn id="2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5" dur="26">
                                          <p:stCondLst>
                                            <p:cond delay="650"/>
                                          </p:stCondLst>
                                        </p:cTn>
                                        <p:tgtEl>
                                          <p:spTgt spid="5"/>
                                        </p:tgtEl>
                                      </p:cBhvr>
                                      <p:to x="100000" y="60000"/>
                                    </p:animScale>
                                    <p:animScale>
                                      <p:cBhvr>
                                        <p:cTn id="26" dur="166" decel="50000">
                                          <p:stCondLst>
                                            <p:cond delay="676"/>
                                          </p:stCondLst>
                                        </p:cTn>
                                        <p:tgtEl>
                                          <p:spTgt spid="5"/>
                                        </p:tgtEl>
                                      </p:cBhvr>
                                      <p:to x="100000" y="100000"/>
                                    </p:animScale>
                                    <p:animScale>
                                      <p:cBhvr>
                                        <p:cTn id="27" dur="26">
                                          <p:stCondLst>
                                            <p:cond delay="1312"/>
                                          </p:stCondLst>
                                        </p:cTn>
                                        <p:tgtEl>
                                          <p:spTgt spid="5"/>
                                        </p:tgtEl>
                                      </p:cBhvr>
                                      <p:to x="100000" y="80000"/>
                                    </p:animScale>
                                    <p:animScale>
                                      <p:cBhvr>
                                        <p:cTn id="28" dur="166" decel="50000">
                                          <p:stCondLst>
                                            <p:cond delay="1338"/>
                                          </p:stCondLst>
                                        </p:cTn>
                                        <p:tgtEl>
                                          <p:spTgt spid="5"/>
                                        </p:tgtEl>
                                      </p:cBhvr>
                                      <p:to x="100000" y="100000"/>
                                    </p:animScale>
                                    <p:animScale>
                                      <p:cBhvr>
                                        <p:cTn id="29" dur="26">
                                          <p:stCondLst>
                                            <p:cond delay="1642"/>
                                          </p:stCondLst>
                                        </p:cTn>
                                        <p:tgtEl>
                                          <p:spTgt spid="5"/>
                                        </p:tgtEl>
                                      </p:cBhvr>
                                      <p:to x="100000" y="90000"/>
                                    </p:animScale>
                                    <p:animScale>
                                      <p:cBhvr>
                                        <p:cTn id="30" dur="166" decel="50000">
                                          <p:stCondLst>
                                            <p:cond delay="1668"/>
                                          </p:stCondLst>
                                        </p:cTn>
                                        <p:tgtEl>
                                          <p:spTgt spid="5"/>
                                        </p:tgtEl>
                                      </p:cBhvr>
                                      <p:to x="100000" y="100000"/>
                                    </p:animScale>
                                    <p:animScale>
                                      <p:cBhvr>
                                        <p:cTn id="31" dur="26">
                                          <p:stCondLst>
                                            <p:cond delay="1808"/>
                                          </p:stCondLst>
                                        </p:cTn>
                                        <p:tgtEl>
                                          <p:spTgt spid="5"/>
                                        </p:tgtEl>
                                      </p:cBhvr>
                                      <p:to x="100000" y="95000"/>
                                    </p:animScale>
                                    <p:animScale>
                                      <p:cBhvr>
                                        <p:cTn id="32" dur="166" decel="50000">
                                          <p:stCondLst>
                                            <p:cond delay="1834"/>
                                          </p:stCondLst>
                                        </p:cTn>
                                        <p:tgtEl>
                                          <p:spTgt spid="5"/>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53" presetClass="exit" presetSubtype="32" fill="hold" grpId="1" nodeType="clickEffect">
                                  <p:stCondLst>
                                    <p:cond delay="0"/>
                                  </p:stCondLst>
                                  <p:childTnLst>
                                    <p:anim calcmode="lin" valueType="num">
                                      <p:cBhvr>
                                        <p:cTn id="36" dur="500"/>
                                        <p:tgtEl>
                                          <p:spTgt spid="5"/>
                                        </p:tgtEl>
                                        <p:attrNameLst>
                                          <p:attrName>ppt_w</p:attrName>
                                        </p:attrNameLst>
                                      </p:cBhvr>
                                      <p:tavLst>
                                        <p:tav tm="0">
                                          <p:val>
                                            <p:strVal val="ppt_w"/>
                                          </p:val>
                                        </p:tav>
                                        <p:tav tm="100000">
                                          <p:val>
                                            <p:fltVal val="0"/>
                                          </p:val>
                                        </p:tav>
                                      </p:tavLst>
                                    </p:anim>
                                    <p:anim calcmode="lin" valueType="num">
                                      <p:cBhvr>
                                        <p:cTn id="37" dur="500"/>
                                        <p:tgtEl>
                                          <p:spTgt spid="5"/>
                                        </p:tgtEl>
                                        <p:attrNameLst>
                                          <p:attrName>ppt_h</p:attrName>
                                        </p:attrNameLst>
                                      </p:cBhvr>
                                      <p:tavLst>
                                        <p:tav tm="0">
                                          <p:val>
                                            <p:strVal val="ppt_h"/>
                                          </p:val>
                                        </p:tav>
                                        <p:tav tm="100000">
                                          <p:val>
                                            <p:fltVal val="0"/>
                                          </p:val>
                                        </p:tav>
                                      </p:tavLst>
                                    </p:anim>
                                    <p:animEffect transition="out" filter="fade">
                                      <p:cBhvr>
                                        <p:cTn id="38" dur="500"/>
                                        <p:tgtEl>
                                          <p:spTgt spid="5"/>
                                        </p:tgtEl>
                                      </p:cBhvr>
                                    </p:animEffect>
                                    <p:set>
                                      <p:cBhvr>
                                        <p:cTn id="39" dur="1" fill="hold">
                                          <p:stCondLst>
                                            <p:cond delay="499"/>
                                          </p:stCondLst>
                                        </p:cTn>
                                        <p:tgtEl>
                                          <p:spTgt spid="5"/>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heel(1)">
                                      <p:cBhvr>
                                        <p:cTn id="44" dur="20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1" nodeType="clickEffect">
                                  <p:stCondLst>
                                    <p:cond delay="0"/>
                                  </p:stCondLst>
                                  <p:childTnLst>
                                    <p:anim calcmode="lin" valueType="num">
                                      <p:cBhvr additive="base">
                                        <p:cTn id="48" dur="500"/>
                                        <p:tgtEl>
                                          <p:spTgt spid="6"/>
                                        </p:tgtEl>
                                        <p:attrNameLst>
                                          <p:attrName>ppt_x</p:attrName>
                                        </p:attrNameLst>
                                      </p:cBhvr>
                                      <p:tavLst>
                                        <p:tav tm="0">
                                          <p:val>
                                            <p:strVal val="ppt_x"/>
                                          </p:val>
                                        </p:tav>
                                        <p:tav tm="100000">
                                          <p:val>
                                            <p:strVal val="ppt_x"/>
                                          </p:val>
                                        </p:tav>
                                      </p:tavLst>
                                    </p:anim>
                                    <p:anim calcmode="lin" valueType="num">
                                      <p:cBhvr additive="base">
                                        <p:cTn id="49" dur="500"/>
                                        <p:tgtEl>
                                          <p:spTgt spid="6"/>
                                        </p:tgtEl>
                                        <p:attrNameLst>
                                          <p:attrName>ppt_y</p:attrName>
                                        </p:attrNameLst>
                                      </p:cBhvr>
                                      <p:tavLst>
                                        <p:tav tm="0">
                                          <p:val>
                                            <p:strVal val="ppt_y"/>
                                          </p:val>
                                        </p:tav>
                                        <p:tav tm="100000">
                                          <p:val>
                                            <p:strVal val="1+ppt_h/2"/>
                                          </p:val>
                                        </p:tav>
                                      </p:tavLst>
                                    </p:anim>
                                    <p:set>
                                      <p:cBhvr>
                                        <p:cTn id="5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1787E99B-0577-70ED-DC18-C801CBB40164}"/>
              </a:ext>
            </a:extLst>
          </p:cNvPr>
          <p:cNvSpPr/>
          <p:nvPr/>
        </p:nvSpPr>
        <p:spPr>
          <a:xfrm>
            <a:off x="2889316" y="75414"/>
            <a:ext cx="5250730" cy="46191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800" b="1" dirty="0">
                <a:solidFill>
                  <a:srgbClr val="0070C0"/>
                </a:solidFill>
                <a:latin typeface="Times New Roman" panose="02020603050405020304" pitchFamily="18" charset="0"/>
                <a:cs typeface="Times New Roman" panose="02020603050405020304" pitchFamily="18" charset="0"/>
              </a:rPr>
              <a:t>II. Phân tích ngữ liệu tham khảo</a:t>
            </a:r>
            <a:endParaRPr lang="vi-VN" sz="2800" dirty="0">
              <a:solidFill>
                <a:srgbClr val="0070C0"/>
              </a:solidFill>
              <a:latin typeface="Times New Roman" panose="02020603050405020304" pitchFamily="18" charset="0"/>
              <a:cs typeface="Times New Roman" panose="02020603050405020304" pitchFamily="18" charset="0"/>
            </a:endParaRPr>
          </a:p>
        </p:txBody>
      </p:sp>
      <p:sp>
        <p:nvSpPr>
          <p:cNvPr id="5" name="Flowchart: Stored Data 4">
            <a:extLst>
              <a:ext uri="{FF2B5EF4-FFF2-40B4-BE49-F238E27FC236}">
                <a16:creationId xmlns:a16="http://schemas.microsoft.com/office/drawing/2014/main" id="{BBAA4CAD-86E1-D98B-3341-2A1E1988512A}"/>
              </a:ext>
            </a:extLst>
          </p:cNvPr>
          <p:cNvSpPr/>
          <p:nvPr/>
        </p:nvSpPr>
        <p:spPr>
          <a:xfrm>
            <a:off x="142240" y="680720"/>
            <a:ext cx="11653520" cy="1228205"/>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800">
                <a:solidFill>
                  <a:schemeClr val="tx1"/>
                </a:solidFill>
                <a:latin typeface="Times New Roman" panose="02020603050405020304" pitchFamily="18" charset="0"/>
                <a:cs typeface="Times New Roman" panose="02020603050405020304" pitchFamily="18" charset="0"/>
              </a:rPr>
              <a:t>Ngữ liệu trên </a:t>
            </a:r>
            <a:r>
              <a:rPr lang="pt-BR" sz="2800" b="1">
                <a:solidFill>
                  <a:schemeClr val="tx1"/>
                </a:solidFill>
                <a:latin typeface="Times New Roman" panose="02020603050405020304" pitchFamily="18" charset="0"/>
                <a:cs typeface="Times New Roman" panose="02020603050405020304" pitchFamily="18" charset="0"/>
              </a:rPr>
              <a:t>không phải là một bài viết hoàn chỉnh</a:t>
            </a:r>
            <a:r>
              <a:rPr lang="pt-BR" sz="2800">
                <a:solidFill>
                  <a:schemeClr val="tx1"/>
                </a:solidFill>
                <a:latin typeface="Times New Roman" panose="02020603050405020304" pitchFamily="18" charset="0"/>
                <a:cs typeface="Times New Roman" panose="02020603050405020304" pitchFamily="18" charset="0"/>
              </a:rPr>
              <a:t> vì chưa có đủ bố cục 3 phần (chưa có mở bài và kết bài).</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C220D677-72CB-1629-A9EC-BEB32F8F4743}"/>
              </a:ext>
            </a:extLst>
          </p:cNvPr>
          <p:cNvSpPr/>
          <p:nvPr/>
        </p:nvSpPr>
        <p:spPr>
          <a:xfrm>
            <a:off x="187960" y="2102543"/>
            <a:ext cx="11562080" cy="10972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800" b="1" dirty="0">
                <a:solidFill>
                  <a:schemeClr val="tx1"/>
                </a:solidFill>
                <a:latin typeface="Times New Roman" panose="02020603050405020304" pitchFamily="18" charset="0"/>
                <a:cs typeface="Times New Roman" panose="02020603050405020304" pitchFamily="18" charset="0"/>
              </a:rPr>
              <a:t>- </a:t>
            </a:r>
            <a:r>
              <a:rPr lang="pt-BR" sz="2800" dirty="0">
                <a:solidFill>
                  <a:schemeClr val="tx1"/>
                </a:solidFill>
                <a:latin typeface="Times New Roman" panose="02020603050405020304" pitchFamily="18" charset="0"/>
                <a:cs typeface="Times New Roman" panose="02020603050405020304" pitchFamily="18" charset="0"/>
              </a:rPr>
              <a:t>Vấn đề chính được bàn luận: Sức gợi tả của hình ảnh trong bài thơ “Thu điếu” (Nguyễn Khuyến).</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9DA7DCDB-F73B-11E2-8024-C74D78E975F3}"/>
              </a:ext>
            </a:extLst>
          </p:cNvPr>
          <p:cNvSpPr/>
          <p:nvPr/>
        </p:nvSpPr>
        <p:spPr>
          <a:xfrm>
            <a:off x="142240" y="3393440"/>
            <a:ext cx="11562080" cy="321055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800">
                <a:solidFill>
                  <a:schemeClr val="tx1"/>
                </a:solidFill>
                <a:latin typeface="Times New Roman" panose="02020603050405020304" pitchFamily="18" charset="0"/>
                <a:cs typeface="Times New Roman" panose="02020603050405020304" pitchFamily="18" charset="0"/>
              </a:rPr>
              <a:t>- Nội dung phân tích, đánh giá được trình bày theo </a:t>
            </a:r>
            <a:r>
              <a:rPr lang="pt-BR" sz="2800" b="1">
                <a:solidFill>
                  <a:schemeClr val="tx1"/>
                </a:solidFill>
                <a:latin typeface="Times New Roman" panose="02020603050405020304" pitchFamily="18" charset="0"/>
                <a:cs typeface="Times New Roman" panose="02020603050405020304" pitchFamily="18" charset="0"/>
              </a:rPr>
              <a:t>cách kết hợp</a:t>
            </a:r>
            <a:r>
              <a:rPr lang="pt-BR" sz="2800">
                <a:solidFill>
                  <a:schemeClr val="tx1"/>
                </a:solidFill>
                <a:latin typeface="Times New Roman" panose="02020603050405020304" pitchFamily="18" charset="0"/>
                <a:cs typeface="Times New Roman" panose="02020603050405020304" pitchFamily="18" charset="0"/>
              </a:rPr>
              <a:t> phân tích, đánh giá chủ đề và những nét đặc sắc về hinh thức nghệ thuật. Ưu điểm của cách trình bày này giúp cho việc đánh giá, phân tích theo bố cục triển khai các cặp câu đề - thực – luận của bài thơ không bị trùng lặp; giúp người viết dễ tiếp nhận hơn. Hơn nữa, việc kết hợp phân tích song song hai mặt chủ đề và nghệ thuật là cách phân tích, đánh giá hợp lí, logic vì vốn dĩ chủ đề bài thơ không tách rời hình thức nghệ thuật.</a:t>
            </a:r>
            <a:endParaRPr lang="vi-VN"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111480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B3B9F9C9-E6EE-93D7-A6E8-3B78BB045C3A}"/>
              </a:ext>
            </a:extLst>
          </p:cNvPr>
          <p:cNvSpPr/>
          <p:nvPr/>
        </p:nvSpPr>
        <p:spPr>
          <a:xfrm>
            <a:off x="2889316" y="75414"/>
            <a:ext cx="5250730" cy="46191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800" b="1" dirty="0">
                <a:solidFill>
                  <a:srgbClr val="0070C0"/>
                </a:solidFill>
                <a:latin typeface="Times New Roman" panose="02020603050405020304" pitchFamily="18" charset="0"/>
                <a:cs typeface="Times New Roman" panose="02020603050405020304" pitchFamily="18" charset="0"/>
              </a:rPr>
              <a:t>II. Phân tích ngữ liệu tham khảo</a:t>
            </a:r>
            <a:endParaRPr lang="vi-VN" sz="2800" dirty="0">
              <a:solidFill>
                <a:srgbClr val="0070C0"/>
              </a:solidFill>
              <a:latin typeface="Times New Roman" panose="02020603050405020304" pitchFamily="18" charset="0"/>
              <a:cs typeface="Times New Roman" panose="02020603050405020304" pitchFamily="18" charset="0"/>
            </a:endParaRPr>
          </a:p>
        </p:txBody>
      </p:sp>
      <p:sp>
        <p:nvSpPr>
          <p:cNvPr id="3" name="Flowchart: Terminator 2">
            <a:extLst>
              <a:ext uri="{FF2B5EF4-FFF2-40B4-BE49-F238E27FC236}">
                <a16:creationId xmlns:a16="http://schemas.microsoft.com/office/drawing/2014/main" id="{B0178DF5-1AD4-C713-053B-020F755AC479}"/>
              </a:ext>
            </a:extLst>
          </p:cNvPr>
          <p:cNvSpPr/>
          <p:nvPr/>
        </p:nvSpPr>
        <p:spPr>
          <a:xfrm>
            <a:off x="132080" y="812800"/>
            <a:ext cx="10881360" cy="762000"/>
          </a:xfrm>
          <a:prstGeom prst="flowChartTermina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800">
                <a:solidFill>
                  <a:schemeClr val="tx1"/>
                </a:solidFill>
                <a:latin typeface="Times New Roman" panose="02020603050405020304" pitchFamily="18" charset="0"/>
                <a:cs typeface="Times New Roman" panose="02020603050405020304" pitchFamily="18" charset="0"/>
              </a:rPr>
              <a:t>- </a:t>
            </a:r>
            <a:r>
              <a:rPr lang="pt-BR" sz="2800" b="1">
                <a:solidFill>
                  <a:schemeClr val="tx1"/>
                </a:solidFill>
                <a:latin typeface="Times New Roman" panose="02020603050405020304" pitchFamily="18" charset="0"/>
                <a:cs typeface="Times New Roman" panose="02020603050405020304" pitchFamily="18" charset="0"/>
              </a:rPr>
              <a:t>Các ý chính</a:t>
            </a:r>
            <a:r>
              <a:rPr lang="pt-BR" sz="2800">
                <a:solidFill>
                  <a:schemeClr val="tx1"/>
                </a:solidFill>
                <a:latin typeface="Times New Roman" panose="02020603050405020304" pitchFamily="18" charset="0"/>
                <a:cs typeface="Times New Roman" panose="02020603050405020304" pitchFamily="18" charset="0"/>
              </a:rPr>
              <a:t> được trình bày trong ngữ liệu:</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ABEDBDD9-E748-EBF2-E016-1BD120EDE5CB}"/>
              </a:ext>
            </a:extLst>
          </p:cNvPr>
          <p:cNvSpPr/>
          <p:nvPr/>
        </p:nvSpPr>
        <p:spPr>
          <a:xfrm>
            <a:off x="254000" y="1779387"/>
            <a:ext cx="11247120" cy="1498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800">
                <a:solidFill>
                  <a:schemeClr val="tx1"/>
                </a:solidFill>
                <a:latin typeface="Times New Roman" panose="02020603050405020304" pitchFamily="18" charset="0"/>
                <a:cs typeface="Times New Roman" panose="02020603050405020304" pitchFamily="18" charset="0"/>
              </a:rPr>
              <a:t>+ Phân tích, đánh giá nét đặc sắc về hình ảnh trong hai câu đề: Không gian trong và lạnh của ao thu</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D69C4E7B-AC37-21D3-C1EB-C7E4E3E91860}"/>
              </a:ext>
            </a:extLst>
          </p:cNvPr>
          <p:cNvSpPr/>
          <p:nvPr/>
        </p:nvSpPr>
        <p:spPr>
          <a:xfrm>
            <a:off x="254000" y="3566160"/>
            <a:ext cx="11247120" cy="1498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800">
                <a:solidFill>
                  <a:schemeClr val="tx1"/>
                </a:solidFill>
                <a:latin typeface="Times New Roman" panose="02020603050405020304" pitchFamily="18" charset="0"/>
                <a:cs typeface="Times New Roman" panose="02020603050405020304" pitchFamily="18" charset="0"/>
              </a:rPr>
              <a:t>+ Phân tích, đánh giá nét đặc sắc về hình ảnh trong hai câu thực: dùng “động” tả “tĩnh”</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DF612D92-F93E-4DDE-677A-FDA5F7A6D6B1}"/>
              </a:ext>
            </a:extLst>
          </p:cNvPr>
          <p:cNvSpPr/>
          <p:nvPr/>
        </p:nvSpPr>
        <p:spPr>
          <a:xfrm>
            <a:off x="254000" y="5283986"/>
            <a:ext cx="11247120" cy="1498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800" dirty="0">
                <a:solidFill>
                  <a:schemeClr val="tx1"/>
                </a:solidFill>
                <a:latin typeface="Times New Roman" panose="02020603050405020304" pitchFamily="18" charset="0"/>
                <a:cs typeface="Times New Roman" panose="02020603050405020304" pitchFamily="18" charset="0"/>
              </a:rPr>
              <a:t>+ Phân tích, đánh giá nét đặc sắc về hình ảnh trong hai câu luận: các hình ảnh gợi mở không gian cao rộng, thanh vắng; liên hệ, so sánh làm rõ thêm sức gợi tả của hình ảnh.</a:t>
            </a:r>
          </a:p>
        </p:txBody>
      </p:sp>
    </p:spTree>
    <p:extLst>
      <p:ext uri="{BB962C8B-B14F-4D97-AF65-F5344CB8AC3E}">
        <p14:creationId xmlns:p14="http://schemas.microsoft.com/office/powerpoint/2010/main" val="58624315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889316" y="75414"/>
            <a:ext cx="5250730" cy="46191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800" b="1" dirty="0">
                <a:solidFill>
                  <a:srgbClr val="0070C0"/>
                </a:solidFill>
                <a:latin typeface="Times New Roman" panose="02020603050405020304" pitchFamily="18" charset="0"/>
                <a:cs typeface="Times New Roman" panose="02020603050405020304" pitchFamily="18" charset="0"/>
              </a:rPr>
              <a:t>II. Phân tích ngữ liệu tham khảo</a:t>
            </a:r>
            <a:endParaRPr lang="vi-VN" sz="2800" dirty="0">
              <a:solidFill>
                <a:srgbClr val="0070C0"/>
              </a:solidFill>
              <a:latin typeface="Times New Roman" panose="02020603050405020304" pitchFamily="18" charset="0"/>
              <a:cs typeface="Times New Roman" panose="02020603050405020304" pitchFamily="18" charset="0"/>
            </a:endParaRPr>
          </a:p>
        </p:txBody>
      </p:sp>
      <p:sp>
        <p:nvSpPr>
          <p:cNvPr id="2" name="Flowchart: Display 1">
            <a:extLst>
              <a:ext uri="{FF2B5EF4-FFF2-40B4-BE49-F238E27FC236}">
                <a16:creationId xmlns:a16="http://schemas.microsoft.com/office/drawing/2014/main" id="{A9058B74-ECDA-9994-3AF5-D8FF3144919F}"/>
              </a:ext>
            </a:extLst>
          </p:cNvPr>
          <p:cNvSpPr/>
          <p:nvPr/>
        </p:nvSpPr>
        <p:spPr>
          <a:xfrm>
            <a:off x="0" y="680720"/>
            <a:ext cx="11795760" cy="1259840"/>
          </a:xfrm>
          <a:prstGeom prst="flowChartDispla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800" dirty="0">
                <a:solidFill>
                  <a:schemeClr val="tx1"/>
                </a:solidFill>
                <a:latin typeface="Times New Roman" panose="02020603050405020304" pitchFamily="18" charset="0"/>
                <a:cs typeface="Times New Roman" panose="02020603050405020304" pitchFamily="18" charset="0"/>
              </a:rPr>
              <a:t>- Những </a:t>
            </a:r>
            <a:r>
              <a:rPr lang="pt-BR" sz="2800" b="1" dirty="0">
                <a:solidFill>
                  <a:schemeClr val="tx1"/>
                </a:solidFill>
                <a:latin typeface="Times New Roman" panose="02020603050405020304" pitchFamily="18" charset="0"/>
                <a:cs typeface="Times New Roman" panose="02020603050405020304" pitchFamily="18" charset="0"/>
              </a:rPr>
              <a:t>dẫn chứng, lí lẽ</a:t>
            </a:r>
            <a:r>
              <a:rPr lang="pt-BR" sz="2800" dirty="0">
                <a:solidFill>
                  <a:schemeClr val="tx1"/>
                </a:solidFill>
                <a:latin typeface="Times New Roman" panose="02020603050405020304" pitchFamily="18" charset="0"/>
                <a:cs typeface="Times New Roman" panose="02020603050405020304" pitchFamily="18" charset="0"/>
              </a:rPr>
              <a:t> để làm sáng tỏ sức gợi tả của hình ảnh trong bài thơ </a:t>
            </a:r>
            <a:r>
              <a:rPr lang="pt-BR" sz="2800" i="1" dirty="0">
                <a:solidFill>
                  <a:schemeClr val="tx1"/>
                </a:solidFill>
                <a:latin typeface="Times New Roman" panose="02020603050405020304" pitchFamily="18" charset="0"/>
                <a:cs typeface="Times New Roman" panose="02020603050405020304" pitchFamily="18" charset="0"/>
              </a:rPr>
              <a:t>Thu điếu:</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3" name="Flowchart: Display 2">
            <a:extLst>
              <a:ext uri="{FF2B5EF4-FFF2-40B4-BE49-F238E27FC236}">
                <a16:creationId xmlns:a16="http://schemas.microsoft.com/office/drawing/2014/main" id="{AAB0926B-D7D7-5E55-4C28-52A132D901AE}"/>
              </a:ext>
            </a:extLst>
          </p:cNvPr>
          <p:cNvSpPr/>
          <p:nvPr/>
        </p:nvSpPr>
        <p:spPr>
          <a:xfrm>
            <a:off x="0" y="2169160"/>
            <a:ext cx="11795760" cy="1259840"/>
          </a:xfrm>
          <a:prstGeom prst="flowChartDispla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800">
                <a:solidFill>
                  <a:schemeClr val="tx1"/>
                </a:solidFill>
                <a:latin typeface="Times New Roman" panose="02020603050405020304" pitchFamily="18" charset="0"/>
                <a:cs typeface="Times New Roman" panose="02020603050405020304" pitchFamily="18" charset="0"/>
              </a:rPr>
              <a:t>+ Không gian trong và </a:t>
            </a:r>
            <a:r>
              <a:rPr lang="pt-BR" sz="2800" i="1">
                <a:solidFill>
                  <a:schemeClr val="tx1"/>
                </a:solidFill>
                <a:latin typeface="Times New Roman" panose="02020603050405020304" pitchFamily="18" charset="0"/>
                <a:cs typeface="Times New Roman" panose="02020603050405020304" pitchFamily="18" charset="0"/>
              </a:rPr>
              <a:t>lạnh</a:t>
            </a:r>
            <a:r>
              <a:rPr lang="pt-BR" sz="2800">
                <a:solidFill>
                  <a:schemeClr val="tx1"/>
                </a:solidFill>
                <a:latin typeface="Times New Roman" panose="02020603050405020304" pitchFamily="18" charset="0"/>
                <a:cs typeface="Times New Roman" panose="02020603050405020304" pitchFamily="18" charset="0"/>
              </a:rPr>
              <a:t> qua các hình ảnh: ao thu, mặt nước, thuyền câu ở hai câu đề.</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6" name="Flowchart: Display 5">
            <a:extLst>
              <a:ext uri="{FF2B5EF4-FFF2-40B4-BE49-F238E27FC236}">
                <a16:creationId xmlns:a16="http://schemas.microsoft.com/office/drawing/2014/main" id="{6E083507-85A1-B396-B099-F9F5F277706F}"/>
              </a:ext>
            </a:extLst>
          </p:cNvPr>
          <p:cNvSpPr/>
          <p:nvPr/>
        </p:nvSpPr>
        <p:spPr>
          <a:xfrm>
            <a:off x="0" y="3657600"/>
            <a:ext cx="11795760" cy="1259840"/>
          </a:xfrm>
          <a:prstGeom prst="flowChartDispla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a:solidFill>
                  <a:schemeClr val="tx1"/>
                </a:solidFill>
                <a:latin typeface="Times New Roman" panose="02020603050405020304" pitchFamily="18" charset="0"/>
                <a:cs typeface="Times New Roman" panose="02020603050405020304" pitchFamily="18" charset="0"/>
              </a:rPr>
              <a:t>- Không gian tĩnh lặng từ các hình ảnh </a:t>
            </a:r>
            <a:r>
              <a:rPr lang="pt-BR" sz="2800" i="1">
                <a:solidFill>
                  <a:schemeClr val="tx1"/>
                </a:solidFill>
                <a:latin typeface="Times New Roman" panose="02020603050405020304" pitchFamily="18" charset="0"/>
                <a:cs typeface="Times New Roman" panose="02020603050405020304" pitchFamily="18" charset="0"/>
              </a:rPr>
              <a:t>sóng biếc, lá vàng.</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7" name="Flowchart: Display 6">
            <a:extLst>
              <a:ext uri="{FF2B5EF4-FFF2-40B4-BE49-F238E27FC236}">
                <a16:creationId xmlns:a16="http://schemas.microsoft.com/office/drawing/2014/main" id="{4286FDDD-FFA9-D65C-55DB-FA95FA8F23E2}"/>
              </a:ext>
            </a:extLst>
          </p:cNvPr>
          <p:cNvSpPr/>
          <p:nvPr/>
        </p:nvSpPr>
        <p:spPr>
          <a:xfrm>
            <a:off x="71120" y="5262880"/>
            <a:ext cx="11795760" cy="1259840"/>
          </a:xfrm>
          <a:prstGeom prst="flowChartDispla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800">
                <a:solidFill>
                  <a:schemeClr val="tx1"/>
                </a:solidFill>
                <a:latin typeface="Times New Roman" panose="02020603050405020304" pitchFamily="18" charset="0"/>
                <a:cs typeface="Times New Roman" panose="02020603050405020304" pitchFamily="18" charset="0"/>
              </a:rPr>
              <a:t>- Không gian cao, rộng, vắng lặng từ các hình ảnh </a:t>
            </a:r>
            <a:r>
              <a:rPr lang="pt-BR" sz="2800" i="1">
                <a:solidFill>
                  <a:schemeClr val="tx1"/>
                </a:solidFill>
                <a:latin typeface="Times New Roman" panose="02020603050405020304" pitchFamily="18" charset="0"/>
                <a:cs typeface="Times New Roman" panose="02020603050405020304" pitchFamily="18" charset="0"/>
              </a:rPr>
              <a:t>tầng mây, ngõ trúc</a:t>
            </a:r>
            <a:r>
              <a:rPr lang="pt-BR" sz="2800">
                <a:solidFill>
                  <a:schemeClr val="tx1"/>
                </a:solidFill>
                <a:latin typeface="Times New Roman" panose="02020603050405020304" pitchFamily="18" charset="0"/>
                <a:cs typeface="Times New Roman" panose="02020603050405020304" pitchFamily="18" charset="0"/>
              </a:rPr>
              <a:t>; các tính từ </a:t>
            </a:r>
            <a:r>
              <a:rPr lang="pt-BR" sz="2800" i="1">
                <a:solidFill>
                  <a:schemeClr val="tx1"/>
                </a:solidFill>
                <a:latin typeface="Times New Roman" panose="02020603050405020304" pitchFamily="18" charset="0"/>
                <a:cs typeface="Times New Roman" panose="02020603050405020304" pitchFamily="18" charset="0"/>
              </a:rPr>
              <a:t>xanh ngắt, lơ lửng, vắng teo.</a:t>
            </a:r>
            <a:endParaRPr lang="vi-VN"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287993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ircle(in)">
                                      <p:cBhvr>
                                        <p:cTn id="2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3"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889316" y="-786"/>
            <a:ext cx="5250730" cy="61274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800" b="1" dirty="0">
                <a:solidFill>
                  <a:srgbClr val="0070C0"/>
                </a:solidFill>
                <a:latin typeface="Times New Roman" panose="02020603050405020304" pitchFamily="18" charset="0"/>
                <a:cs typeface="Times New Roman" panose="02020603050405020304" pitchFamily="18" charset="0"/>
              </a:rPr>
              <a:t>II. Phân tích ngữ liệu tham khảo</a:t>
            </a:r>
            <a:endParaRPr lang="vi-VN" sz="2800" dirty="0">
              <a:solidFill>
                <a:srgbClr val="0070C0"/>
              </a:solidFill>
              <a:latin typeface="Times New Roman" panose="02020603050405020304" pitchFamily="18" charset="0"/>
              <a:cs typeface="Times New Roman" panose="02020603050405020304" pitchFamily="18" charset="0"/>
            </a:endParaRPr>
          </a:p>
        </p:txBody>
      </p:sp>
      <p:sp>
        <p:nvSpPr>
          <p:cNvPr id="2" name="Plaque 1">
            <a:extLst>
              <a:ext uri="{FF2B5EF4-FFF2-40B4-BE49-F238E27FC236}">
                <a16:creationId xmlns:a16="http://schemas.microsoft.com/office/drawing/2014/main" id="{C945D170-8C6B-8F1C-6591-D0362373FD3C}"/>
              </a:ext>
            </a:extLst>
          </p:cNvPr>
          <p:cNvSpPr/>
          <p:nvPr/>
        </p:nvSpPr>
        <p:spPr>
          <a:xfrm>
            <a:off x="162560" y="782320"/>
            <a:ext cx="3119120" cy="5669280"/>
          </a:xfrm>
          <a:prstGeom prst="plaqu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800" dirty="0">
                <a:solidFill>
                  <a:schemeClr val="bg1"/>
                </a:solidFill>
                <a:latin typeface="Times New Roman" panose="02020603050405020304" pitchFamily="18" charset="0"/>
                <a:cs typeface="Times New Roman" panose="02020603050405020304" pitchFamily="18" charset="0"/>
              </a:rPr>
              <a:t>- Ông câu cá hoàn toàn làm chủ khung cảnh: </a:t>
            </a:r>
            <a:r>
              <a:rPr lang="pt-BR" sz="2800" i="1" dirty="0">
                <a:solidFill>
                  <a:schemeClr val="bg1"/>
                </a:solidFill>
                <a:latin typeface="Times New Roman" panose="02020603050405020304" pitchFamily="18" charset="0"/>
                <a:cs typeface="Times New Roman" panose="02020603050405020304" pitchFamily="18" charset="0"/>
              </a:rPr>
              <a:t>khách vắng teo, “Ta dại…. chốn lao xao</a:t>
            </a:r>
            <a:r>
              <a:rPr lang="pt-BR" sz="2800" dirty="0">
                <a:solidFill>
                  <a:schemeClr val="bg1"/>
                </a:solidFill>
                <a:latin typeface="Times New Roman" panose="02020603050405020304" pitchFamily="18" charset="0"/>
                <a:cs typeface="Times New Roman" panose="02020603050405020304" pitchFamily="18" charset="0"/>
              </a:rPr>
              <a:t>” (Nguyễn Bỉnh Khiêm)</a:t>
            </a:r>
            <a:endParaRPr lang="vi-VN" sz="2800" dirty="0">
              <a:solidFill>
                <a:schemeClr val="bg1"/>
              </a:solidFill>
              <a:latin typeface="Times New Roman" panose="02020603050405020304" pitchFamily="18" charset="0"/>
              <a:cs typeface="Times New Roman" panose="02020603050405020304" pitchFamily="18" charset="0"/>
            </a:endParaRPr>
          </a:p>
        </p:txBody>
      </p:sp>
      <p:sp>
        <p:nvSpPr>
          <p:cNvPr id="3" name="Plaque 2">
            <a:extLst>
              <a:ext uri="{FF2B5EF4-FFF2-40B4-BE49-F238E27FC236}">
                <a16:creationId xmlns:a16="http://schemas.microsoft.com/office/drawing/2014/main" id="{A9F73B09-1EE5-D1D0-8624-4B452E684CCA}"/>
              </a:ext>
            </a:extLst>
          </p:cNvPr>
          <p:cNvSpPr/>
          <p:nvPr/>
        </p:nvSpPr>
        <p:spPr>
          <a:xfrm>
            <a:off x="4267200" y="960120"/>
            <a:ext cx="7599680" cy="5491480"/>
          </a:xfrm>
          <a:prstGeom prst="plaqu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800">
                <a:solidFill>
                  <a:schemeClr val="tx1"/>
                </a:solidFill>
                <a:latin typeface="Times New Roman" panose="02020603050405020304" pitchFamily="18" charset="0"/>
                <a:cs typeface="Times New Roman" panose="02020603050405020304" pitchFamily="18" charset="0"/>
              </a:rPr>
              <a:t>- Việc đánh giá chủ đề và hình thức nghệ thuật xuất phát từ đặc trưng thể loại của tác phẩm: trong ngữ liệu, người viết đánh giá về sức gợi tả của hình ảnh thơ trong </a:t>
            </a:r>
            <a:r>
              <a:rPr lang="pt-BR" sz="2800" i="1">
                <a:solidFill>
                  <a:schemeClr val="tx1"/>
                </a:solidFill>
                <a:latin typeface="Times New Roman" panose="02020603050405020304" pitchFamily="18" charset="0"/>
                <a:cs typeface="Times New Roman" panose="02020603050405020304" pitchFamily="18" charset="0"/>
              </a:rPr>
              <a:t>Thu điếu </a:t>
            </a:r>
            <a:r>
              <a:rPr lang="pt-BR" sz="2800">
                <a:solidFill>
                  <a:schemeClr val="tx1"/>
                </a:solidFill>
                <a:latin typeface="Times New Roman" panose="02020603050405020304" pitchFamily="18" charset="0"/>
                <a:cs typeface="Times New Roman" panose="02020603050405020304" pitchFamily="18" charset="0"/>
              </a:rPr>
              <a:t>– một phương diện nghệ thuật thường thấy của thể loại thơ. Việc sử dụng hình ảnh thơ nhằm thể hiện chủ đề bài thơ vẽ ra khung cảnh thiên nhiên mang đặc trưng của mùa thu vùng đồng bằng Bắc Bộ, chứa đựng tâm trạng của con người.</a:t>
            </a:r>
            <a:endParaRPr lang="vi-VN"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36766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heel(1)">
                                      <p:cBhvr>
                                        <p:cTn id="1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7934" y="3439114"/>
            <a:ext cx="5467545" cy="331469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7934" y="136591"/>
            <a:ext cx="5467545" cy="294597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775" y="3439114"/>
            <a:ext cx="5715000" cy="33147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511" y="136590"/>
            <a:ext cx="5635264" cy="2945975"/>
          </a:xfrm>
          <a:prstGeom prst="rect">
            <a:avLst/>
          </a:prstGeom>
        </p:spPr>
      </p:pic>
    </p:spTree>
    <p:extLst>
      <p:ext uri="{BB962C8B-B14F-4D97-AF65-F5344CB8AC3E}">
        <p14:creationId xmlns:p14="http://schemas.microsoft.com/office/powerpoint/2010/main" val="12814372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1">
            <a:extLst>
              <a:ext uri="{FF2B5EF4-FFF2-40B4-BE49-F238E27FC236}">
                <a16:creationId xmlns:a16="http://schemas.microsoft.com/office/drawing/2014/main" id="{73BF07C2-BCF6-25CB-A178-176FC00297C6}"/>
              </a:ext>
            </a:extLst>
          </p:cNvPr>
          <p:cNvSpPr/>
          <p:nvPr/>
        </p:nvSpPr>
        <p:spPr>
          <a:xfrm>
            <a:off x="221844" y="158123"/>
            <a:ext cx="11606072" cy="955040"/>
          </a:xfrm>
          <a:prstGeom prst="hex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800" b="1">
                <a:latin typeface="Times New Roman" panose="02020603050405020304" pitchFamily="18" charset="0"/>
                <a:cs typeface="Times New Roman" panose="02020603050405020304" pitchFamily="18" charset="0"/>
              </a:rPr>
              <a:t>Rút ra những lưu ý khi viết bài văn nghị luận phân tích, đánh giá một bài thơ:</a:t>
            </a:r>
            <a:endParaRPr lang="vi-VN" sz="2800" dirty="0">
              <a:latin typeface="Times New Roman" panose="02020603050405020304" pitchFamily="18" charset="0"/>
              <a:cs typeface="Times New Roman" panose="02020603050405020304" pitchFamily="18" charset="0"/>
            </a:endParaRPr>
          </a:p>
        </p:txBody>
      </p:sp>
      <p:sp>
        <p:nvSpPr>
          <p:cNvPr id="3" name="Arrow: Right 2">
            <a:extLst>
              <a:ext uri="{FF2B5EF4-FFF2-40B4-BE49-F238E27FC236}">
                <a16:creationId xmlns:a16="http://schemas.microsoft.com/office/drawing/2014/main" id="{823292AD-5914-E182-C6C4-F408D6EAC443}"/>
              </a:ext>
            </a:extLst>
          </p:cNvPr>
          <p:cNvSpPr/>
          <p:nvPr/>
        </p:nvSpPr>
        <p:spPr>
          <a:xfrm>
            <a:off x="537209" y="457200"/>
            <a:ext cx="681991" cy="3683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 name="Flowchart: Terminator 5">
            <a:extLst>
              <a:ext uri="{FF2B5EF4-FFF2-40B4-BE49-F238E27FC236}">
                <a16:creationId xmlns:a16="http://schemas.microsoft.com/office/drawing/2014/main" id="{947B43AB-14BA-1817-6F08-702201A594FC}"/>
              </a:ext>
            </a:extLst>
          </p:cNvPr>
          <p:cNvSpPr/>
          <p:nvPr/>
        </p:nvSpPr>
        <p:spPr>
          <a:xfrm>
            <a:off x="0" y="1320800"/>
            <a:ext cx="10627360" cy="792480"/>
          </a:xfrm>
          <a:prstGeom prst="flowChartTermina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a:solidFill>
                  <a:schemeClr val="tx1"/>
                </a:solidFill>
                <a:latin typeface="Times New Roman" panose="02020603050405020304" pitchFamily="18" charset="0"/>
                <a:cs typeface="Times New Roman" panose="02020603050405020304" pitchFamily="18" charset="0"/>
              </a:rPr>
              <a:t>- </a:t>
            </a:r>
            <a:r>
              <a:rPr lang="pt-BR" sz="2800" dirty="0">
                <a:solidFill>
                  <a:schemeClr val="tx1"/>
                </a:solidFill>
                <a:latin typeface="Times New Roman" panose="02020603050405020304" pitchFamily="18" charset="0"/>
                <a:cs typeface="Times New Roman" panose="02020603050405020304" pitchFamily="18" charset="0"/>
              </a:rPr>
              <a:t>Người viết cần bày tỏ những nhận xét, quan điểm riêng biệt.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7" name="Flowchart: Terminator 6">
            <a:extLst>
              <a:ext uri="{FF2B5EF4-FFF2-40B4-BE49-F238E27FC236}">
                <a16:creationId xmlns:a16="http://schemas.microsoft.com/office/drawing/2014/main" id="{BCF1FF82-0CA5-8528-3015-36ADE1877497}"/>
              </a:ext>
            </a:extLst>
          </p:cNvPr>
          <p:cNvSpPr/>
          <p:nvPr/>
        </p:nvSpPr>
        <p:spPr>
          <a:xfrm>
            <a:off x="0" y="2328038"/>
            <a:ext cx="8862872" cy="618362"/>
          </a:xfrm>
          <a:prstGeom prst="flowChartTermina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800">
                <a:solidFill>
                  <a:schemeClr val="tx1"/>
                </a:solidFill>
                <a:latin typeface="Times New Roman" panose="02020603050405020304" pitchFamily="18" charset="0"/>
                <a:cs typeface="Times New Roman" panose="02020603050405020304" pitchFamily="18" charset="0"/>
              </a:rPr>
              <a:t>- Các yếu tố của một bài thơ gồm: </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8" name="Flowchart: Stored Data 7">
            <a:extLst>
              <a:ext uri="{FF2B5EF4-FFF2-40B4-BE49-F238E27FC236}">
                <a16:creationId xmlns:a16="http://schemas.microsoft.com/office/drawing/2014/main" id="{B72F89DB-721A-36CA-AD2C-ACBBC5118982}"/>
              </a:ext>
            </a:extLst>
          </p:cNvPr>
          <p:cNvSpPr/>
          <p:nvPr/>
        </p:nvSpPr>
        <p:spPr>
          <a:xfrm>
            <a:off x="1219200" y="3130329"/>
            <a:ext cx="7437120" cy="695900"/>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800">
                <a:solidFill>
                  <a:schemeClr val="tx1"/>
                </a:solidFill>
                <a:latin typeface="Times New Roman" panose="02020603050405020304" pitchFamily="18" charset="0"/>
                <a:cs typeface="Times New Roman" panose="02020603050405020304" pitchFamily="18" charset="0"/>
              </a:rPr>
              <a:t>+ Chủ đề của bài thơ.</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9" name="Flowchart: Stored Data 8">
            <a:extLst>
              <a:ext uri="{FF2B5EF4-FFF2-40B4-BE49-F238E27FC236}">
                <a16:creationId xmlns:a16="http://schemas.microsoft.com/office/drawing/2014/main" id="{FCAD7CFB-1C41-9381-F572-9B369CB85DF9}"/>
              </a:ext>
            </a:extLst>
          </p:cNvPr>
          <p:cNvSpPr/>
          <p:nvPr/>
        </p:nvSpPr>
        <p:spPr>
          <a:xfrm>
            <a:off x="1026794" y="4123786"/>
            <a:ext cx="10567442" cy="1264981"/>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800">
                <a:solidFill>
                  <a:schemeClr val="tx1"/>
                </a:solidFill>
                <a:latin typeface="Times New Roman" panose="02020603050405020304" pitchFamily="18" charset="0"/>
                <a:cs typeface="Times New Roman" panose="02020603050405020304" pitchFamily="18" charset="0"/>
              </a:rPr>
              <a:t>+ Các đặc sắc về hình thức nghệ thuật của bài thơ: </a:t>
            </a:r>
            <a:r>
              <a:rPr lang="pt-BR" sz="2800" i="1">
                <a:solidFill>
                  <a:schemeClr val="tx1"/>
                </a:solidFill>
                <a:latin typeface="Times New Roman" panose="02020603050405020304" pitchFamily="18" charset="0"/>
                <a:cs typeface="Times New Roman" panose="02020603050405020304" pitchFamily="18" charset="0"/>
              </a:rPr>
              <a:t>thể thơ, vần, nhịp, từ ngữ, hình ảnh, kết cấu,… </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10" name="Flowchart: Terminator 9">
            <a:extLst>
              <a:ext uri="{FF2B5EF4-FFF2-40B4-BE49-F238E27FC236}">
                <a16:creationId xmlns:a16="http://schemas.microsoft.com/office/drawing/2014/main" id="{28EE8D9D-EC04-2EEA-FE80-28FC799E5DF5}"/>
              </a:ext>
            </a:extLst>
          </p:cNvPr>
          <p:cNvSpPr/>
          <p:nvPr/>
        </p:nvSpPr>
        <p:spPr>
          <a:xfrm>
            <a:off x="0" y="5676398"/>
            <a:ext cx="11927840" cy="934720"/>
          </a:xfrm>
          <a:prstGeom prst="flowChartTermina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a:solidFill>
                  <a:schemeClr val="tx1"/>
                </a:solidFill>
                <a:latin typeface="Times New Roman" panose="02020603050405020304" pitchFamily="18" charset="0"/>
                <a:cs typeface="Times New Roman" panose="02020603050405020304" pitchFamily="18" charset="0"/>
              </a:rPr>
              <a:t>- Bài viết cần đảm bảo các yêu cầu về kiểu bài (yêu cầu về nội dung nghị luận và yêu cầu về kĩ năng nghị luận.)</a:t>
            </a:r>
            <a:endParaRPr lang="en-US" sz="28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451037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in)">
                                      <p:cBhvr>
                                        <p:cTn id="23" dur="2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randombar(horizontal)">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p:cNvPicPr/>
          <p:nvPr/>
        </p:nvPicPr>
        <p:blipFill>
          <a:blip r:embed="rId2">
            <a:extLst>
              <a:ext uri="{28A0092B-C50C-407E-A947-70E740481C1C}">
                <a14:useLocalDpi xmlns:a14="http://schemas.microsoft.com/office/drawing/2010/main" val="0"/>
              </a:ext>
            </a:extLst>
          </a:blip>
          <a:srcRect/>
          <a:stretch>
            <a:fillRect/>
          </a:stretch>
        </p:blipFill>
        <p:spPr bwMode="auto">
          <a:xfrm>
            <a:off x="0" y="275303"/>
            <a:ext cx="11613823" cy="5692855"/>
          </a:xfrm>
          <a:prstGeom prst="rect">
            <a:avLst/>
          </a:prstGeom>
          <a:noFill/>
          <a:ln>
            <a:noFill/>
          </a:ln>
        </p:spPr>
      </p:pic>
      <p:sp>
        <p:nvSpPr>
          <p:cNvPr id="2" name="Rectangle 1"/>
          <p:cNvSpPr/>
          <p:nvPr/>
        </p:nvSpPr>
        <p:spPr>
          <a:xfrm>
            <a:off x="1591904" y="3121730"/>
            <a:ext cx="9296400" cy="1938992"/>
          </a:xfrm>
          <a:prstGeom prst="rect">
            <a:avLst/>
          </a:prstGeom>
        </p:spPr>
        <p:txBody>
          <a:bodyPr wrap="square">
            <a:spAutoFit/>
          </a:bodyPr>
          <a:lstStyle/>
          <a:p>
            <a:pPr algn="ctr"/>
            <a:r>
              <a:rPr lang="vi-VN"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HOẠT ĐỘNG 3: THỰC HÀNH VIẾT</a:t>
            </a:r>
          </a:p>
          <a:p>
            <a:pPr algn="ctr"/>
            <a:r>
              <a:rPr lang="pt-BR"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Hướng dẫn HS tạo lập văn bản</a:t>
            </a:r>
            <a:endParaRPr lang="vi-VN"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endParaRPr lang="vi-VN"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8767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1376313" y="56562"/>
            <a:ext cx="6721312" cy="688157"/>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a:solidFill>
                  <a:srgbClr val="FF0000"/>
                </a:solidFill>
                <a:latin typeface="Times New Roman" panose="02020603050405020304" pitchFamily="18" charset="0"/>
                <a:cs typeface="Times New Roman" panose="02020603050405020304" pitchFamily="18" charset="0"/>
              </a:rPr>
              <a:t>HOẠT ĐỘNG 1: KHỞI ĐỘNG</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5" name="Plaque 4"/>
          <p:cNvSpPr/>
          <p:nvPr/>
        </p:nvSpPr>
        <p:spPr>
          <a:xfrm>
            <a:off x="245098" y="1423447"/>
            <a:ext cx="2875174" cy="4977353"/>
          </a:xfrm>
          <a:prstGeom prst="plaqu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X</a:t>
            </a:r>
            <a:r>
              <a:rPr lang="vi-VN" sz="2800" dirty="0">
                <a:latin typeface="Times New Roman" panose="02020603050405020304" pitchFamily="18" charset="0"/>
                <a:cs typeface="Times New Roman" panose="02020603050405020304" pitchFamily="18" charset="0"/>
              </a:rPr>
              <a:t>em clip đọc thơ “Câu cá mùa thu” (Nguyễn Khuyến).</a:t>
            </a:r>
          </a:p>
          <a:p>
            <a:pPr lvl="0" algn="ct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a:p>
            <a:pPr algn="ctr"/>
            <a:endParaRPr lang="vi-VN" sz="2800" dirty="0">
              <a:latin typeface="Times New Roman" panose="02020603050405020304" pitchFamily="18" charset="0"/>
              <a:cs typeface="Times New Roman" panose="02020603050405020304" pitchFamily="18" charset="0"/>
            </a:endParaRPr>
          </a:p>
        </p:txBody>
      </p:sp>
      <p:sp>
        <p:nvSpPr>
          <p:cNvPr id="6" name="Plaque 5"/>
          <p:cNvSpPr/>
          <p:nvPr/>
        </p:nvSpPr>
        <p:spPr>
          <a:xfrm>
            <a:off x="3450210" y="1423447"/>
            <a:ext cx="4986780" cy="4977353"/>
          </a:xfrm>
          <a:prstGeom prst="plaqu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2060"/>
                </a:solidFill>
                <a:latin typeface="Times New Roman" panose="02020603050405020304" pitchFamily="18" charset="0"/>
                <a:cs typeface="Times New Roman" panose="02020603050405020304" pitchFamily="18" charset="0"/>
              </a:rPr>
              <a:t>Chia lớp thành 4 nhóm tương đương 4 đội chơi. Trong thời gian 3 phút, mỗi đội viết những từ ngữ thể hiện cảm nhận của mình về bài thơ “Câu cá mùa thu” lên giấy dán.</a:t>
            </a:r>
          </a:p>
        </p:txBody>
      </p:sp>
      <p:sp>
        <p:nvSpPr>
          <p:cNvPr id="7" name="Plaque 6"/>
          <p:cNvSpPr/>
          <p:nvPr/>
        </p:nvSpPr>
        <p:spPr>
          <a:xfrm>
            <a:off x="8729220" y="1423447"/>
            <a:ext cx="3311951" cy="4977353"/>
          </a:xfrm>
          <a:prstGeom prst="plaqu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solidFill>
                  <a:schemeClr val="accent6">
                    <a:lumMod val="50000"/>
                  </a:schemeClr>
                </a:solidFill>
                <a:latin typeface="Times New Roman" panose="02020603050405020304" pitchFamily="18" charset="0"/>
                <a:cs typeface="Times New Roman" panose="02020603050405020304" pitchFamily="18" charset="0"/>
              </a:rPr>
              <a:t>Tiếp theo, trong khoảng thời gian 1 phút nhóm nào dán được nhiều từ hơn, các từ có giá trị biểu cảm cao hơn sẽ giành chiến thắng.</a:t>
            </a:r>
          </a:p>
        </p:txBody>
      </p:sp>
    </p:spTree>
    <p:extLst>
      <p:ext uri="{BB962C8B-B14F-4D97-AF65-F5344CB8AC3E}">
        <p14:creationId xmlns:p14="http://schemas.microsoft.com/office/powerpoint/2010/main" val="30805814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684405802"/>
              </p:ext>
            </p:extLst>
          </p:nvPr>
        </p:nvGraphicFramePr>
        <p:xfrm>
          <a:off x="94268" y="77647"/>
          <a:ext cx="12097732" cy="6943426"/>
        </p:xfrm>
        <a:graphic>
          <a:graphicData uri="http://schemas.openxmlformats.org/drawingml/2006/table">
            <a:tbl>
              <a:tblPr firstRow="1" firstCol="1" bandRow="1">
                <a:tableStyleId>{5C22544A-7EE6-4342-B048-85BDC9FD1C3A}</a:tableStyleId>
              </a:tblPr>
              <a:tblGrid>
                <a:gridCol w="2064068">
                  <a:extLst>
                    <a:ext uri="{9D8B030D-6E8A-4147-A177-3AD203B41FA5}">
                      <a16:colId xmlns:a16="http://schemas.microsoft.com/office/drawing/2014/main" val="3160858526"/>
                    </a:ext>
                  </a:extLst>
                </a:gridCol>
                <a:gridCol w="8726526">
                  <a:extLst>
                    <a:ext uri="{9D8B030D-6E8A-4147-A177-3AD203B41FA5}">
                      <a16:colId xmlns:a16="http://schemas.microsoft.com/office/drawing/2014/main" val="2042482009"/>
                    </a:ext>
                  </a:extLst>
                </a:gridCol>
                <a:gridCol w="1307138">
                  <a:extLst>
                    <a:ext uri="{9D8B030D-6E8A-4147-A177-3AD203B41FA5}">
                      <a16:colId xmlns:a16="http://schemas.microsoft.com/office/drawing/2014/main" val="4290931215"/>
                    </a:ext>
                  </a:extLst>
                </a:gridCol>
              </a:tblGrid>
              <a:tr h="533194">
                <a:tc gridSpan="3">
                  <a:txBody>
                    <a:bodyPr/>
                    <a:lstStyle/>
                    <a:p>
                      <a:pPr algn="ctr">
                        <a:lnSpc>
                          <a:spcPct val="100000"/>
                        </a:lnSpc>
                        <a:spcBef>
                          <a:spcPts val="0"/>
                        </a:spcBef>
                        <a:spcAft>
                          <a:spcPts val="0"/>
                        </a:spcAft>
                      </a:pPr>
                      <a:r>
                        <a:rPr lang="pt-BR" sz="2600" dirty="0">
                          <a:solidFill>
                            <a:srgbClr val="FF0000"/>
                          </a:solidFill>
                          <a:effectLst/>
                          <a:latin typeface="Times New Roman" panose="02020603050405020304" pitchFamily="18" charset="0"/>
                          <a:cs typeface="Times New Roman" panose="02020603050405020304" pitchFamily="18" charset="0"/>
                        </a:rPr>
                        <a:t>PHIẾU TÌM Ý:</a:t>
                      </a:r>
                      <a:endParaRPr lang="vi-VN" sz="2600" dirty="0">
                        <a:solidFill>
                          <a:srgbClr val="FF0000"/>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pt-BR" sz="2600" dirty="0">
                          <a:solidFill>
                            <a:srgbClr val="FF0000"/>
                          </a:solidFill>
                          <a:effectLst/>
                          <a:latin typeface="Times New Roman" panose="02020603050405020304" pitchFamily="18" charset="0"/>
                          <a:cs typeface="Times New Roman" panose="02020603050405020304" pitchFamily="18" charset="0"/>
                        </a:rPr>
                        <a:t>Viết bài văn nghị luận phân tích, đánh giá chủ đề và một số nét đặc sắc về nghệ thuật của một bài thơ (thơ lục bát, thơ thất ngôn bát cú, thơ tứ tuyệt)</a:t>
                      </a:r>
                      <a:endParaRPr lang="vi-VN" sz="2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744" marR="437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2251238313"/>
                  </a:ext>
                </a:extLst>
              </a:tr>
              <a:tr h="145328">
                <a:tc gridSpan="3">
                  <a:txBody>
                    <a:bodyPr/>
                    <a:lstStyle/>
                    <a:p>
                      <a:pPr algn="just">
                        <a:lnSpc>
                          <a:spcPct val="100000"/>
                        </a:lnSpc>
                        <a:spcBef>
                          <a:spcPts val="0"/>
                        </a:spcBef>
                        <a:spcAft>
                          <a:spcPts val="0"/>
                        </a:spcAft>
                      </a:pPr>
                      <a:r>
                        <a:rPr lang="en-US" sz="2600" dirty="0" err="1">
                          <a:solidFill>
                            <a:srgbClr val="FF0000"/>
                          </a:solidFill>
                          <a:effectLst/>
                          <a:latin typeface="Times New Roman" panose="02020603050405020304" pitchFamily="18" charset="0"/>
                          <a:cs typeface="Times New Roman" panose="02020603050405020304" pitchFamily="18" charset="0"/>
                        </a:rPr>
                        <a:t>Tên</a:t>
                      </a:r>
                      <a:r>
                        <a:rPr lang="en-US" sz="2600" dirty="0">
                          <a:solidFill>
                            <a:srgbClr val="FF0000"/>
                          </a:solidFill>
                          <a:effectLst/>
                          <a:latin typeface="Times New Roman" panose="02020603050405020304" pitchFamily="18" charset="0"/>
                          <a:cs typeface="Times New Roman" panose="02020603050405020304" pitchFamily="18" charset="0"/>
                        </a:rPr>
                        <a:t> </a:t>
                      </a:r>
                      <a:r>
                        <a:rPr lang="en-US" sz="2600" dirty="0" err="1">
                          <a:solidFill>
                            <a:srgbClr val="FF0000"/>
                          </a:solidFill>
                          <a:effectLst/>
                          <a:latin typeface="Times New Roman" panose="02020603050405020304" pitchFamily="18" charset="0"/>
                          <a:cs typeface="Times New Roman" panose="02020603050405020304" pitchFamily="18" charset="0"/>
                        </a:rPr>
                        <a:t>bài</a:t>
                      </a:r>
                      <a:r>
                        <a:rPr lang="en-US" sz="2600" dirty="0">
                          <a:solidFill>
                            <a:srgbClr val="FF0000"/>
                          </a:solidFill>
                          <a:effectLst/>
                          <a:latin typeface="Times New Roman" panose="02020603050405020304" pitchFamily="18" charset="0"/>
                          <a:cs typeface="Times New Roman" panose="02020603050405020304" pitchFamily="18" charset="0"/>
                        </a:rPr>
                        <a:t> </a:t>
                      </a:r>
                      <a:r>
                        <a:rPr lang="en-US" sz="2600" dirty="0" err="1">
                          <a:solidFill>
                            <a:srgbClr val="FF0000"/>
                          </a:solidFill>
                          <a:effectLst/>
                          <a:latin typeface="Times New Roman" panose="02020603050405020304" pitchFamily="18" charset="0"/>
                          <a:cs typeface="Times New Roman" panose="02020603050405020304" pitchFamily="18" charset="0"/>
                        </a:rPr>
                        <a:t>thơ</a:t>
                      </a:r>
                      <a:r>
                        <a:rPr lang="en-US" sz="2600" dirty="0">
                          <a:solidFill>
                            <a:srgbClr val="FF0000"/>
                          </a:solidFill>
                          <a:effectLst/>
                          <a:latin typeface="Times New Roman" panose="02020603050405020304" pitchFamily="18" charset="0"/>
                          <a:cs typeface="Times New Roman" panose="02020603050405020304" pitchFamily="18" charset="0"/>
                        </a:rPr>
                        <a:t>: …………………………………….</a:t>
                      </a:r>
                      <a:endParaRPr lang="vi-VN" sz="2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744" marR="437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2542004474"/>
                  </a:ext>
                </a:extLst>
              </a:tr>
              <a:tr h="189153">
                <a:tc>
                  <a:txBody>
                    <a:bodyPr/>
                    <a:lstStyle/>
                    <a:p>
                      <a:pPr algn="ctr">
                        <a:lnSpc>
                          <a:spcPct val="115000"/>
                        </a:lnSpc>
                        <a:spcBef>
                          <a:spcPts val="600"/>
                        </a:spcBef>
                        <a:spcAft>
                          <a:spcPts val="600"/>
                        </a:spcAft>
                      </a:pPr>
                      <a:r>
                        <a:rPr lang="en-US" sz="2600" dirty="0" err="1">
                          <a:solidFill>
                            <a:srgbClr val="002060"/>
                          </a:solidFill>
                          <a:effectLst/>
                          <a:latin typeface="Times New Roman" panose="02020603050405020304" pitchFamily="18" charset="0"/>
                          <a:cs typeface="Times New Roman" panose="02020603050405020304" pitchFamily="18" charset="0"/>
                        </a:rPr>
                        <a:t>Luận</a:t>
                      </a:r>
                      <a:r>
                        <a:rPr lang="en-US" sz="2600" dirty="0">
                          <a:solidFill>
                            <a:srgbClr val="002060"/>
                          </a:solidFill>
                          <a:effectLst/>
                          <a:latin typeface="Times New Roman" panose="02020603050405020304" pitchFamily="18" charset="0"/>
                          <a:cs typeface="Times New Roman" panose="02020603050405020304" pitchFamily="18" charset="0"/>
                        </a:rPr>
                        <a:t> </a:t>
                      </a:r>
                      <a:r>
                        <a:rPr lang="en-US" sz="2600" dirty="0" err="1">
                          <a:solidFill>
                            <a:srgbClr val="002060"/>
                          </a:solidFill>
                          <a:effectLst/>
                          <a:latin typeface="Times New Roman" panose="02020603050405020304" pitchFamily="18" charset="0"/>
                          <a:cs typeface="Times New Roman" panose="02020603050405020304" pitchFamily="18" charset="0"/>
                        </a:rPr>
                        <a:t>điểm</a:t>
                      </a:r>
                      <a:endParaRPr lang="vi-VN" sz="2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744" marR="437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Bef>
                          <a:spcPts val="600"/>
                        </a:spcBef>
                        <a:spcAft>
                          <a:spcPts val="600"/>
                        </a:spcAft>
                      </a:pPr>
                      <a:r>
                        <a:rPr lang="en-US" sz="2600" dirty="0" err="1">
                          <a:effectLst/>
                          <a:latin typeface="Times New Roman" panose="02020603050405020304" pitchFamily="18" charset="0"/>
                          <a:cs typeface="Times New Roman" panose="02020603050405020304" pitchFamily="18" charset="0"/>
                        </a:rPr>
                        <a:t>Lí</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lẽ</a:t>
                      </a:r>
                      <a:endParaRPr lang="vi-VN"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744" marR="437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600"/>
                        </a:spcBef>
                        <a:spcAft>
                          <a:spcPts val="600"/>
                        </a:spcAft>
                      </a:pPr>
                      <a:r>
                        <a:rPr lang="en-US" sz="2600">
                          <a:effectLst/>
                          <a:latin typeface="Times New Roman" panose="02020603050405020304" pitchFamily="18" charset="0"/>
                          <a:cs typeface="Times New Roman" panose="02020603050405020304" pitchFamily="18" charset="0"/>
                        </a:rPr>
                        <a:t> </a:t>
                      </a:r>
                      <a:endParaRPr lang="vi-VN"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744" marR="437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12152031"/>
                  </a:ext>
                </a:extLst>
              </a:tr>
              <a:tr h="511187">
                <a:tc rowSpan="2">
                  <a:txBody>
                    <a:bodyPr/>
                    <a:lstStyle/>
                    <a:p>
                      <a:pPr algn="just">
                        <a:lnSpc>
                          <a:spcPct val="115000"/>
                        </a:lnSpc>
                        <a:spcBef>
                          <a:spcPts val="600"/>
                        </a:spcBef>
                        <a:spcAft>
                          <a:spcPts val="600"/>
                        </a:spcAft>
                      </a:pPr>
                      <a:r>
                        <a:rPr lang="en-US" sz="2600" dirty="0" err="1">
                          <a:solidFill>
                            <a:srgbClr val="002060"/>
                          </a:solidFill>
                          <a:effectLst/>
                          <a:latin typeface="Times New Roman" panose="02020603050405020304" pitchFamily="18" charset="0"/>
                          <a:cs typeface="Times New Roman" panose="02020603050405020304" pitchFamily="18" charset="0"/>
                        </a:rPr>
                        <a:t>Giá</a:t>
                      </a:r>
                      <a:r>
                        <a:rPr lang="en-US" sz="2600" dirty="0">
                          <a:solidFill>
                            <a:srgbClr val="002060"/>
                          </a:solidFill>
                          <a:effectLst/>
                          <a:latin typeface="Times New Roman" panose="02020603050405020304" pitchFamily="18" charset="0"/>
                          <a:cs typeface="Times New Roman" panose="02020603050405020304" pitchFamily="18" charset="0"/>
                        </a:rPr>
                        <a:t> </a:t>
                      </a:r>
                      <a:r>
                        <a:rPr lang="en-US" sz="2600" dirty="0" err="1">
                          <a:solidFill>
                            <a:srgbClr val="002060"/>
                          </a:solidFill>
                          <a:effectLst/>
                          <a:latin typeface="Times New Roman" panose="02020603050405020304" pitchFamily="18" charset="0"/>
                          <a:cs typeface="Times New Roman" panose="02020603050405020304" pitchFamily="18" charset="0"/>
                        </a:rPr>
                        <a:t>trị</a:t>
                      </a:r>
                      <a:r>
                        <a:rPr lang="en-US" sz="2600" dirty="0">
                          <a:solidFill>
                            <a:srgbClr val="002060"/>
                          </a:solidFill>
                          <a:effectLst/>
                          <a:latin typeface="Times New Roman" panose="02020603050405020304" pitchFamily="18" charset="0"/>
                          <a:cs typeface="Times New Roman" panose="02020603050405020304" pitchFamily="18" charset="0"/>
                        </a:rPr>
                        <a:t> </a:t>
                      </a:r>
                      <a:r>
                        <a:rPr lang="en-US" sz="2600" dirty="0" err="1">
                          <a:solidFill>
                            <a:srgbClr val="002060"/>
                          </a:solidFill>
                          <a:effectLst/>
                          <a:latin typeface="Times New Roman" panose="02020603050405020304" pitchFamily="18" charset="0"/>
                          <a:cs typeface="Times New Roman" panose="02020603050405020304" pitchFamily="18" charset="0"/>
                        </a:rPr>
                        <a:t>của</a:t>
                      </a:r>
                      <a:r>
                        <a:rPr lang="en-US" sz="2600" dirty="0">
                          <a:solidFill>
                            <a:srgbClr val="002060"/>
                          </a:solidFill>
                          <a:effectLst/>
                          <a:latin typeface="Times New Roman" panose="02020603050405020304" pitchFamily="18" charset="0"/>
                          <a:cs typeface="Times New Roman" panose="02020603050405020304" pitchFamily="18" charset="0"/>
                        </a:rPr>
                        <a:t> </a:t>
                      </a:r>
                      <a:r>
                        <a:rPr lang="en-US" sz="2600" dirty="0" err="1">
                          <a:solidFill>
                            <a:srgbClr val="002060"/>
                          </a:solidFill>
                          <a:effectLst/>
                          <a:latin typeface="Times New Roman" panose="02020603050405020304" pitchFamily="18" charset="0"/>
                          <a:cs typeface="Times New Roman" panose="02020603050405020304" pitchFamily="18" charset="0"/>
                        </a:rPr>
                        <a:t>chủ</a:t>
                      </a:r>
                      <a:r>
                        <a:rPr lang="en-US" sz="2600" dirty="0">
                          <a:solidFill>
                            <a:srgbClr val="002060"/>
                          </a:solidFill>
                          <a:effectLst/>
                          <a:latin typeface="Times New Roman" panose="02020603050405020304" pitchFamily="18" charset="0"/>
                          <a:cs typeface="Times New Roman" panose="02020603050405020304" pitchFamily="18" charset="0"/>
                        </a:rPr>
                        <a:t> </a:t>
                      </a:r>
                      <a:r>
                        <a:rPr lang="en-US" sz="2600" dirty="0" err="1">
                          <a:solidFill>
                            <a:srgbClr val="002060"/>
                          </a:solidFill>
                          <a:effectLst/>
                          <a:latin typeface="Times New Roman" panose="02020603050405020304" pitchFamily="18" charset="0"/>
                          <a:cs typeface="Times New Roman" panose="02020603050405020304" pitchFamily="18" charset="0"/>
                        </a:rPr>
                        <a:t>đề</a:t>
                      </a:r>
                      <a:endParaRPr lang="vi-VN" sz="2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744" marR="437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just">
                        <a:lnSpc>
                          <a:spcPct val="115000"/>
                        </a:lnSpc>
                        <a:spcBef>
                          <a:spcPts val="600"/>
                        </a:spcBef>
                        <a:spcAft>
                          <a:spcPts val="600"/>
                        </a:spcAft>
                      </a:pPr>
                      <a:r>
                        <a:rPr lang="en-US" sz="2600" dirty="0" err="1">
                          <a:effectLst/>
                          <a:latin typeface="Times New Roman" panose="02020603050405020304" pitchFamily="18" charset="0"/>
                          <a:cs typeface="Times New Roman" panose="02020603050405020304" pitchFamily="18" charset="0"/>
                        </a:rPr>
                        <a:t>Chủ</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đề</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của</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bài</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thơ</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này</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là</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gì</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Chủ</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đề</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đó</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có</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gì</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sâu</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sắc</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mới</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mẻ</a:t>
                      </a:r>
                      <a:r>
                        <a:rPr lang="en-US" sz="2600" dirty="0">
                          <a:effectLst/>
                          <a:latin typeface="Times New Roman" panose="02020603050405020304" pitchFamily="18" charset="0"/>
                          <a:cs typeface="Times New Roman" panose="02020603050405020304" pitchFamily="18" charset="0"/>
                        </a:rPr>
                        <a:t>? </a:t>
                      </a:r>
                      <a:endParaRPr lang="vi-VN"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744" marR="437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Bef>
                          <a:spcPts val="600"/>
                        </a:spcBef>
                        <a:spcAft>
                          <a:spcPts val="600"/>
                        </a:spcAft>
                      </a:pPr>
                      <a:r>
                        <a:rPr lang="en-US" sz="2600" dirty="0">
                          <a:effectLst/>
                          <a:latin typeface="Times New Roman" panose="02020603050405020304" pitchFamily="18" charset="0"/>
                          <a:cs typeface="Times New Roman" panose="02020603050405020304" pitchFamily="18" charset="0"/>
                        </a:rPr>
                        <a:t> </a:t>
                      </a:r>
                      <a:endParaRPr lang="vi-VN" sz="2600" dirty="0">
                        <a:effectLst/>
                        <a:latin typeface="Times New Roman" panose="02020603050405020304" pitchFamily="18" charset="0"/>
                        <a:cs typeface="Times New Roman" panose="02020603050405020304" pitchFamily="18" charset="0"/>
                      </a:endParaRPr>
                    </a:p>
                  </a:txBody>
                  <a:tcPr marL="43744" marR="437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6019466"/>
                  </a:ext>
                </a:extLst>
              </a:tr>
              <a:tr h="533194">
                <a:tc vMerge="1">
                  <a:txBody>
                    <a:bodyPr/>
                    <a:lstStyle/>
                    <a:p>
                      <a:endParaRPr lang="vi-VN"/>
                    </a:p>
                  </a:txBody>
                  <a:tcPr/>
                </a:tc>
                <a:tc>
                  <a:txBody>
                    <a:bodyPr/>
                    <a:lstStyle/>
                    <a:p>
                      <a:pPr algn="just">
                        <a:lnSpc>
                          <a:spcPct val="115000"/>
                        </a:lnSpc>
                        <a:spcBef>
                          <a:spcPts val="600"/>
                        </a:spcBef>
                        <a:spcAft>
                          <a:spcPts val="600"/>
                        </a:spcAft>
                      </a:pPr>
                      <a:r>
                        <a:rPr lang="en-US" sz="2600" dirty="0" err="1">
                          <a:effectLst/>
                          <a:latin typeface="Times New Roman" panose="02020603050405020304" pitchFamily="18" charset="0"/>
                          <a:cs typeface="Times New Roman" panose="02020603050405020304" pitchFamily="18" charset="0"/>
                        </a:rPr>
                        <a:t>Chủ</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đề</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đó</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bao</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gồm</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các</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khía</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cạnh</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nào</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Tác</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giả</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đề</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cập</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đến</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những</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khía</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cạnh</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đó</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với</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thái</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độ</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tình</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cảm</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như</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thế</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nào</a:t>
                      </a:r>
                      <a:r>
                        <a:rPr lang="en-US" sz="2600" dirty="0">
                          <a:effectLst/>
                          <a:latin typeface="Times New Roman" panose="02020603050405020304" pitchFamily="18" charset="0"/>
                          <a:cs typeface="Times New Roman" panose="02020603050405020304" pitchFamily="18" charset="0"/>
                        </a:rPr>
                        <a:t>?</a:t>
                      </a:r>
                      <a:endParaRPr lang="vi-VN"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744" marR="437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Bef>
                          <a:spcPts val="600"/>
                        </a:spcBef>
                        <a:spcAft>
                          <a:spcPts val="600"/>
                        </a:spcAft>
                      </a:pPr>
                      <a:endParaRPr lang="vi-VN" sz="2600" dirty="0">
                        <a:effectLst/>
                        <a:latin typeface="Times New Roman" panose="02020603050405020304" pitchFamily="18" charset="0"/>
                        <a:cs typeface="Times New Roman" panose="02020603050405020304" pitchFamily="18" charset="0"/>
                      </a:endParaRPr>
                    </a:p>
                  </a:txBody>
                  <a:tcPr marL="43744" marR="437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1219685"/>
                  </a:ext>
                </a:extLst>
              </a:tr>
              <a:tr h="533194">
                <a:tc rowSpan="2">
                  <a:txBody>
                    <a:bodyPr/>
                    <a:lstStyle/>
                    <a:p>
                      <a:pPr algn="just">
                        <a:lnSpc>
                          <a:spcPct val="115000"/>
                        </a:lnSpc>
                        <a:spcBef>
                          <a:spcPts val="600"/>
                        </a:spcBef>
                        <a:spcAft>
                          <a:spcPts val="600"/>
                        </a:spcAft>
                      </a:pPr>
                      <a:r>
                        <a:rPr lang="vi-VN" sz="2600" dirty="0">
                          <a:solidFill>
                            <a:srgbClr val="002060"/>
                          </a:solidFill>
                          <a:effectLst/>
                          <a:latin typeface="Times New Roman" panose="02020603050405020304" pitchFamily="18" charset="0"/>
                          <a:cs typeface="Times New Roman" panose="02020603050405020304" pitchFamily="18" charset="0"/>
                        </a:rPr>
                        <a:t>Những nét đặc sắc </a:t>
                      </a:r>
                      <a:r>
                        <a:rPr lang="en-US" sz="2600" dirty="0" err="1">
                          <a:solidFill>
                            <a:srgbClr val="002060"/>
                          </a:solidFill>
                          <a:effectLst/>
                          <a:latin typeface="Times New Roman" panose="02020603050405020304" pitchFamily="18" charset="0"/>
                          <a:cs typeface="Times New Roman" panose="02020603050405020304" pitchFamily="18" charset="0"/>
                        </a:rPr>
                        <a:t>về</a:t>
                      </a:r>
                      <a:r>
                        <a:rPr lang="en-US" sz="2600" dirty="0">
                          <a:solidFill>
                            <a:srgbClr val="002060"/>
                          </a:solidFill>
                          <a:effectLst/>
                          <a:latin typeface="Times New Roman" panose="02020603050405020304" pitchFamily="18" charset="0"/>
                          <a:cs typeface="Times New Roman" panose="02020603050405020304" pitchFamily="18" charset="0"/>
                        </a:rPr>
                        <a:t> </a:t>
                      </a:r>
                      <a:r>
                        <a:rPr lang="en-US" sz="2600" dirty="0" err="1">
                          <a:solidFill>
                            <a:srgbClr val="002060"/>
                          </a:solidFill>
                          <a:effectLst/>
                          <a:latin typeface="Times New Roman" panose="02020603050405020304" pitchFamily="18" charset="0"/>
                          <a:cs typeface="Times New Roman" panose="02020603050405020304" pitchFamily="18" charset="0"/>
                        </a:rPr>
                        <a:t>hình</a:t>
                      </a:r>
                      <a:r>
                        <a:rPr lang="en-US" sz="2600" dirty="0">
                          <a:solidFill>
                            <a:srgbClr val="002060"/>
                          </a:solidFill>
                          <a:effectLst/>
                          <a:latin typeface="Times New Roman" panose="02020603050405020304" pitchFamily="18" charset="0"/>
                          <a:cs typeface="Times New Roman" panose="02020603050405020304" pitchFamily="18" charset="0"/>
                        </a:rPr>
                        <a:t> </a:t>
                      </a:r>
                      <a:r>
                        <a:rPr lang="en-US" sz="2600" dirty="0" err="1">
                          <a:solidFill>
                            <a:srgbClr val="002060"/>
                          </a:solidFill>
                          <a:effectLst/>
                          <a:latin typeface="Times New Roman" panose="02020603050405020304" pitchFamily="18" charset="0"/>
                          <a:cs typeface="Times New Roman" panose="02020603050405020304" pitchFamily="18" charset="0"/>
                        </a:rPr>
                        <a:t>thức</a:t>
                      </a:r>
                      <a:r>
                        <a:rPr lang="en-US" sz="2600" dirty="0">
                          <a:solidFill>
                            <a:srgbClr val="002060"/>
                          </a:solidFill>
                          <a:effectLst/>
                          <a:latin typeface="Times New Roman" panose="02020603050405020304" pitchFamily="18" charset="0"/>
                          <a:cs typeface="Times New Roman" panose="02020603050405020304" pitchFamily="18" charset="0"/>
                        </a:rPr>
                        <a:t> </a:t>
                      </a:r>
                      <a:r>
                        <a:rPr lang="en-US" sz="2600" dirty="0" err="1">
                          <a:solidFill>
                            <a:srgbClr val="002060"/>
                          </a:solidFill>
                          <a:effectLst/>
                          <a:latin typeface="Times New Roman" panose="02020603050405020304" pitchFamily="18" charset="0"/>
                          <a:cs typeface="Times New Roman" panose="02020603050405020304" pitchFamily="18" charset="0"/>
                        </a:rPr>
                        <a:t>nghệ</a:t>
                      </a:r>
                      <a:r>
                        <a:rPr lang="en-US" sz="2600" dirty="0">
                          <a:solidFill>
                            <a:srgbClr val="002060"/>
                          </a:solidFill>
                          <a:effectLst/>
                          <a:latin typeface="Times New Roman" panose="02020603050405020304" pitchFamily="18" charset="0"/>
                          <a:cs typeface="Times New Roman" panose="02020603050405020304" pitchFamily="18" charset="0"/>
                        </a:rPr>
                        <a:t> </a:t>
                      </a:r>
                      <a:r>
                        <a:rPr lang="en-US" sz="2600" dirty="0" err="1">
                          <a:solidFill>
                            <a:srgbClr val="002060"/>
                          </a:solidFill>
                          <a:effectLst/>
                          <a:latin typeface="Times New Roman" panose="02020603050405020304" pitchFamily="18" charset="0"/>
                          <a:cs typeface="Times New Roman" panose="02020603050405020304" pitchFamily="18" charset="0"/>
                        </a:rPr>
                        <a:t>thuật</a:t>
                      </a:r>
                      <a:r>
                        <a:rPr lang="en-US" sz="2600" dirty="0">
                          <a:solidFill>
                            <a:srgbClr val="002060"/>
                          </a:solidFill>
                          <a:effectLst/>
                          <a:latin typeface="Times New Roman" panose="02020603050405020304" pitchFamily="18" charset="0"/>
                          <a:cs typeface="Times New Roman" panose="02020603050405020304" pitchFamily="18" charset="0"/>
                        </a:rPr>
                        <a:t> </a:t>
                      </a:r>
                      <a:endParaRPr lang="vi-VN" sz="2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744" marR="437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just">
                        <a:lnSpc>
                          <a:spcPct val="115000"/>
                        </a:lnSpc>
                        <a:spcBef>
                          <a:spcPts val="600"/>
                        </a:spcBef>
                        <a:spcAft>
                          <a:spcPts val="600"/>
                        </a:spcAft>
                      </a:pPr>
                      <a:r>
                        <a:rPr lang="vi-VN" sz="2600" dirty="0">
                          <a:effectLst/>
                          <a:latin typeface="Times New Roman" panose="02020603050405020304" pitchFamily="18" charset="0"/>
                          <a:cs typeface="Times New Roman" panose="02020603050405020304" pitchFamily="18" charset="0"/>
                        </a:rPr>
                        <a:t>Bài thơ được sáng tác theo thể thơ nào? Thể thơ ấy có những điểm gì đáng lưu ý?</a:t>
                      </a:r>
                      <a:endParaRPr lang="vi-VN"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744" marR="437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Bef>
                          <a:spcPts val="600"/>
                        </a:spcBef>
                        <a:spcAft>
                          <a:spcPts val="600"/>
                        </a:spcAft>
                      </a:pPr>
                      <a:endParaRPr lang="vi-VN" sz="2600" dirty="0">
                        <a:effectLst/>
                        <a:latin typeface="Times New Roman" panose="02020603050405020304" pitchFamily="18" charset="0"/>
                        <a:cs typeface="Times New Roman" panose="02020603050405020304" pitchFamily="18" charset="0"/>
                      </a:endParaRPr>
                    </a:p>
                  </a:txBody>
                  <a:tcPr marL="43744" marR="437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7381533"/>
                  </a:ext>
                </a:extLst>
              </a:tr>
              <a:tr h="928755">
                <a:tc vMerge="1">
                  <a:txBody>
                    <a:bodyPr/>
                    <a:lstStyle/>
                    <a:p>
                      <a:endParaRPr lang="vi-VN"/>
                    </a:p>
                  </a:txBody>
                  <a:tcPr/>
                </a:tc>
                <a:tc>
                  <a:txBody>
                    <a:bodyPr/>
                    <a:lstStyle/>
                    <a:p>
                      <a:pPr algn="just">
                        <a:lnSpc>
                          <a:spcPct val="115000"/>
                        </a:lnSpc>
                        <a:spcBef>
                          <a:spcPts val="600"/>
                        </a:spcBef>
                        <a:spcAft>
                          <a:spcPts val="600"/>
                        </a:spcAft>
                      </a:pPr>
                      <a:r>
                        <a:rPr lang="vi-VN" sz="2600" dirty="0">
                          <a:effectLst/>
                          <a:latin typeface="Times New Roman" panose="02020603050405020304" pitchFamily="18" charset="0"/>
                          <a:cs typeface="Times New Roman" panose="02020603050405020304" pitchFamily="18" charset="0"/>
                        </a:rPr>
                        <a:t>Các yếu tố hình thức như vần, nhịp, từ ngữ, hình ảnh, kết cấu bài thơ có gì đặc sắc và đã góp phần thể hiện chủ đề như thế nào?</a:t>
                      </a:r>
                      <a:endParaRPr lang="vi-VN"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744" marR="437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Bef>
                          <a:spcPts val="600"/>
                        </a:spcBef>
                        <a:spcAft>
                          <a:spcPts val="600"/>
                        </a:spcAft>
                      </a:pPr>
                      <a:r>
                        <a:rPr lang="en-US" sz="2600" dirty="0">
                          <a:effectLst/>
                          <a:latin typeface="Times New Roman" panose="02020603050405020304" pitchFamily="18" charset="0"/>
                          <a:cs typeface="Times New Roman" panose="02020603050405020304" pitchFamily="18" charset="0"/>
                        </a:rPr>
                        <a:t>………</a:t>
                      </a:r>
                      <a:endParaRPr lang="vi-VN" sz="2600" dirty="0">
                        <a:effectLst/>
                        <a:latin typeface="Times New Roman" panose="02020603050405020304" pitchFamily="18" charset="0"/>
                        <a:cs typeface="Times New Roman" panose="02020603050405020304" pitchFamily="18" charset="0"/>
                      </a:endParaRPr>
                    </a:p>
                  </a:txBody>
                  <a:tcPr marL="43744" marR="437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6901050"/>
                  </a:ext>
                </a:extLst>
              </a:tr>
              <a:tr h="533194">
                <a:tc>
                  <a:txBody>
                    <a:bodyPr/>
                    <a:lstStyle/>
                    <a:p>
                      <a:pPr algn="just">
                        <a:lnSpc>
                          <a:spcPct val="115000"/>
                        </a:lnSpc>
                        <a:spcBef>
                          <a:spcPts val="600"/>
                        </a:spcBef>
                        <a:spcAft>
                          <a:spcPts val="600"/>
                        </a:spcAft>
                      </a:pPr>
                      <a:r>
                        <a:rPr lang="en-US" sz="2600" dirty="0" err="1">
                          <a:solidFill>
                            <a:srgbClr val="002060"/>
                          </a:solidFill>
                          <a:effectLst/>
                          <a:latin typeface="Times New Roman" panose="02020603050405020304" pitchFamily="18" charset="0"/>
                          <a:cs typeface="Times New Roman" panose="02020603050405020304" pitchFamily="18" charset="0"/>
                        </a:rPr>
                        <a:t>Đánh</a:t>
                      </a:r>
                      <a:r>
                        <a:rPr lang="en-US" sz="2600" dirty="0">
                          <a:solidFill>
                            <a:srgbClr val="002060"/>
                          </a:solidFill>
                          <a:effectLst/>
                          <a:latin typeface="Times New Roman" panose="02020603050405020304" pitchFamily="18" charset="0"/>
                          <a:cs typeface="Times New Roman" panose="02020603050405020304" pitchFamily="18" charset="0"/>
                        </a:rPr>
                        <a:t> </a:t>
                      </a:r>
                      <a:r>
                        <a:rPr lang="en-US" sz="2600" dirty="0" err="1">
                          <a:solidFill>
                            <a:srgbClr val="002060"/>
                          </a:solidFill>
                          <a:effectLst/>
                          <a:latin typeface="Times New Roman" panose="02020603050405020304" pitchFamily="18" charset="0"/>
                          <a:cs typeface="Times New Roman" panose="02020603050405020304" pitchFamily="18" charset="0"/>
                        </a:rPr>
                        <a:t>giá</a:t>
                      </a:r>
                      <a:r>
                        <a:rPr lang="en-US" sz="2600" dirty="0">
                          <a:solidFill>
                            <a:srgbClr val="002060"/>
                          </a:solidFill>
                          <a:effectLst/>
                          <a:latin typeface="Times New Roman" panose="02020603050405020304" pitchFamily="18" charset="0"/>
                          <a:cs typeface="Times New Roman" panose="02020603050405020304" pitchFamily="18" charset="0"/>
                        </a:rPr>
                        <a:t> </a:t>
                      </a:r>
                      <a:r>
                        <a:rPr lang="en-US" sz="2600" dirty="0" err="1">
                          <a:solidFill>
                            <a:srgbClr val="002060"/>
                          </a:solidFill>
                          <a:effectLst/>
                          <a:latin typeface="Times New Roman" panose="02020603050405020304" pitchFamily="18" charset="0"/>
                          <a:cs typeface="Times New Roman" panose="02020603050405020304" pitchFamily="18" charset="0"/>
                        </a:rPr>
                        <a:t>chung</a:t>
                      </a:r>
                      <a:endParaRPr lang="vi-VN" sz="2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744" marR="437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just">
                        <a:lnSpc>
                          <a:spcPct val="115000"/>
                        </a:lnSpc>
                        <a:spcBef>
                          <a:spcPts val="600"/>
                        </a:spcBef>
                        <a:spcAft>
                          <a:spcPts val="600"/>
                        </a:spcAft>
                      </a:pPr>
                      <a:r>
                        <a:rPr lang="en-US" sz="2600" dirty="0" err="1">
                          <a:effectLst/>
                          <a:latin typeface="Times New Roman" panose="02020603050405020304" pitchFamily="18" charset="0"/>
                          <a:cs typeface="Times New Roman" panose="02020603050405020304" pitchFamily="18" charset="0"/>
                        </a:rPr>
                        <a:t>Nhận</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xét</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đánh</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giá</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giá</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trị</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chủ</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đề</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và</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những</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nét</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đặc</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sắc</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về</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nghệ</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thuật</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của</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bài</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thơ</a:t>
                      </a:r>
                      <a:r>
                        <a:rPr lang="en-US" sz="2600" dirty="0">
                          <a:effectLst/>
                          <a:latin typeface="Times New Roman" panose="02020603050405020304" pitchFamily="18" charset="0"/>
                          <a:cs typeface="Times New Roman" panose="02020603050405020304" pitchFamily="18" charset="0"/>
                        </a:rPr>
                        <a:t>.</a:t>
                      </a:r>
                      <a:endParaRPr lang="vi-VN"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744" marR="437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Bef>
                          <a:spcPts val="600"/>
                        </a:spcBef>
                        <a:spcAft>
                          <a:spcPts val="600"/>
                        </a:spcAft>
                      </a:pPr>
                      <a:endParaRPr lang="vi-VN" sz="2600" dirty="0">
                        <a:effectLst/>
                        <a:latin typeface="Times New Roman" panose="02020603050405020304" pitchFamily="18" charset="0"/>
                        <a:cs typeface="Times New Roman" panose="02020603050405020304" pitchFamily="18" charset="0"/>
                      </a:endParaRPr>
                    </a:p>
                  </a:txBody>
                  <a:tcPr marL="43744" marR="437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2471492"/>
                  </a:ext>
                </a:extLst>
              </a:tr>
              <a:tr h="290656">
                <a:tc gridSpan="2">
                  <a:txBody>
                    <a:bodyPr/>
                    <a:lstStyle/>
                    <a:p>
                      <a:pPr algn="just">
                        <a:lnSpc>
                          <a:spcPct val="115000"/>
                        </a:lnSpc>
                        <a:spcBef>
                          <a:spcPts val="600"/>
                        </a:spcBef>
                        <a:spcAft>
                          <a:spcPts val="600"/>
                        </a:spcAft>
                      </a:pPr>
                      <a:r>
                        <a:rPr lang="en-US" sz="2600" dirty="0" err="1">
                          <a:solidFill>
                            <a:srgbClr val="002060"/>
                          </a:solidFill>
                          <a:effectLst/>
                          <a:latin typeface="Times New Roman" panose="02020603050405020304" pitchFamily="18" charset="0"/>
                          <a:cs typeface="Times New Roman" panose="02020603050405020304" pitchFamily="18" charset="0"/>
                        </a:rPr>
                        <a:t>Nêu</a:t>
                      </a:r>
                      <a:r>
                        <a:rPr lang="en-US" sz="2600" dirty="0">
                          <a:solidFill>
                            <a:srgbClr val="002060"/>
                          </a:solidFill>
                          <a:effectLst/>
                          <a:latin typeface="Times New Roman" panose="02020603050405020304" pitchFamily="18" charset="0"/>
                          <a:cs typeface="Times New Roman" panose="02020603050405020304" pitchFamily="18" charset="0"/>
                        </a:rPr>
                        <a:t> </a:t>
                      </a:r>
                      <a:r>
                        <a:rPr lang="en-US" sz="2600" dirty="0" err="1">
                          <a:solidFill>
                            <a:srgbClr val="002060"/>
                          </a:solidFill>
                          <a:effectLst/>
                          <a:latin typeface="Times New Roman" panose="02020603050405020304" pitchFamily="18" charset="0"/>
                          <a:cs typeface="Times New Roman" panose="02020603050405020304" pitchFamily="18" charset="0"/>
                        </a:rPr>
                        <a:t>tác</a:t>
                      </a:r>
                      <a:r>
                        <a:rPr lang="en-US" sz="2600" dirty="0">
                          <a:solidFill>
                            <a:srgbClr val="002060"/>
                          </a:solidFill>
                          <a:effectLst/>
                          <a:latin typeface="Times New Roman" panose="02020603050405020304" pitchFamily="18" charset="0"/>
                          <a:cs typeface="Times New Roman" panose="02020603050405020304" pitchFamily="18" charset="0"/>
                        </a:rPr>
                        <a:t> </a:t>
                      </a:r>
                      <a:r>
                        <a:rPr lang="en-US" sz="2600" dirty="0" err="1">
                          <a:solidFill>
                            <a:srgbClr val="002060"/>
                          </a:solidFill>
                          <a:effectLst/>
                          <a:latin typeface="Times New Roman" panose="02020603050405020304" pitchFamily="18" charset="0"/>
                          <a:cs typeface="Times New Roman" panose="02020603050405020304" pitchFamily="18" charset="0"/>
                        </a:rPr>
                        <a:t>động</a:t>
                      </a:r>
                      <a:r>
                        <a:rPr lang="en-US" sz="2600" dirty="0">
                          <a:solidFill>
                            <a:srgbClr val="002060"/>
                          </a:solidFill>
                          <a:effectLst/>
                          <a:latin typeface="Times New Roman" panose="02020603050405020304" pitchFamily="18" charset="0"/>
                          <a:cs typeface="Times New Roman" panose="02020603050405020304" pitchFamily="18" charset="0"/>
                        </a:rPr>
                        <a:t> </a:t>
                      </a:r>
                      <a:r>
                        <a:rPr lang="en-US" sz="2600" dirty="0" err="1">
                          <a:solidFill>
                            <a:srgbClr val="002060"/>
                          </a:solidFill>
                          <a:effectLst/>
                          <a:latin typeface="Times New Roman" panose="02020603050405020304" pitchFamily="18" charset="0"/>
                          <a:cs typeface="Times New Roman" panose="02020603050405020304" pitchFamily="18" charset="0"/>
                        </a:rPr>
                        <a:t>của</a:t>
                      </a:r>
                      <a:r>
                        <a:rPr lang="en-US" sz="2600" dirty="0">
                          <a:solidFill>
                            <a:srgbClr val="002060"/>
                          </a:solidFill>
                          <a:effectLst/>
                          <a:latin typeface="Times New Roman" panose="02020603050405020304" pitchFamily="18" charset="0"/>
                          <a:cs typeface="Times New Roman" panose="02020603050405020304" pitchFamily="18" charset="0"/>
                        </a:rPr>
                        <a:t> </a:t>
                      </a:r>
                      <a:r>
                        <a:rPr lang="en-US" sz="2600" dirty="0" err="1">
                          <a:solidFill>
                            <a:srgbClr val="002060"/>
                          </a:solidFill>
                          <a:effectLst/>
                          <a:latin typeface="Times New Roman" panose="02020603050405020304" pitchFamily="18" charset="0"/>
                          <a:cs typeface="Times New Roman" panose="02020603050405020304" pitchFamily="18" charset="0"/>
                        </a:rPr>
                        <a:t>tác</a:t>
                      </a:r>
                      <a:r>
                        <a:rPr lang="en-US" sz="2600" dirty="0">
                          <a:solidFill>
                            <a:srgbClr val="002060"/>
                          </a:solidFill>
                          <a:effectLst/>
                          <a:latin typeface="Times New Roman" panose="02020603050405020304" pitchFamily="18" charset="0"/>
                          <a:cs typeface="Times New Roman" panose="02020603050405020304" pitchFamily="18" charset="0"/>
                        </a:rPr>
                        <a:t> </a:t>
                      </a:r>
                      <a:r>
                        <a:rPr lang="en-US" sz="2600" dirty="0" err="1">
                          <a:solidFill>
                            <a:srgbClr val="002060"/>
                          </a:solidFill>
                          <a:effectLst/>
                          <a:latin typeface="Times New Roman" panose="02020603050405020304" pitchFamily="18" charset="0"/>
                          <a:cs typeface="Times New Roman" panose="02020603050405020304" pitchFamily="18" charset="0"/>
                        </a:rPr>
                        <a:t>phẩm</a:t>
                      </a:r>
                      <a:r>
                        <a:rPr lang="en-US" sz="2600" dirty="0">
                          <a:solidFill>
                            <a:srgbClr val="002060"/>
                          </a:solidFill>
                          <a:effectLst/>
                          <a:latin typeface="Times New Roman" panose="02020603050405020304" pitchFamily="18" charset="0"/>
                          <a:cs typeface="Times New Roman" panose="02020603050405020304" pitchFamily="18" charset="0"/>
                        </a:rPr>
                        <a:t> </a:t>
                      </a:r>
                      <a:r>
                        <a:rPr lang="en-US" sz="2600" dirty="0" err="1">
                          <a:solidFill>
                            <a:srgbClr val="002060"/>
                          </a:solidFill>
                          <a:effectLst/>
                          <a:latin typeface="Times New Roman" panose="02020603050405020304" pitchFamily="18" charset="0"/>
                          <a:cs typeface="Times New Roman" panose="02020603050405020304" pitchFamily="18" charset="0"/>
                        </a:rPr>
                        <a:t>đối</a:t>
                      </a:r>
                      <a:r>
                        <a:rPr lang="en-US" sz="2600" dirty="0">
                          <a:solidFill>
                            <a:srgbClr val="002060"/>
                          </a:solidFill>
                          <a:effectLst/>
                          <a:latin typeface="Times New Roman" panose="02020603050405020304" pitchFamily="18" charset="0"/>
                          <a:cs typeface="Times New Roman" panose="02020603050405020304" pitchFamily="18" charset="0"/>
                        </a:rPr>
                        <a:t> </a:t>
                      </a:r>
                      <a:r>
                        <a:rPr lang="en-US" sz="2600" dirty="0" err="1">
                          <a:solidFill>
                            <a:srgbClr val="002060"/>
                          </a:solidFill>
                          <a:effectLst/>
                          <a:latin typeface="Times New Roman" panose="02020603050405020304" pitchFamily="18" charset="0"/>
                          <a:cs typeface="Times New Roman" panose="02020603050405020304" pitchFamily="18" charset="0"/>
                        </a:rPr>
                        <a:t>với</a:t>
                      </a:r>
                      <a:r>
                        <a:rPr lang="en-US" sz="2600" dirty="0">
                          <a:solidFill>
                            <a:srgbClr val="002060"/>
                          </a:solidFill>
                          <a:effectLst/>
                          <a:latin typeface="Times New Roman" panose="02020603050405020304" pitchFamily="18" charset="0"/>
                          <a:cs typeface="Times New Roman" panose="02020603050405020304" pitchFamily="18" charset="0"/>
                        </a:rPr>
                        <a:t> </a:t>
                      </a:r>
                      <a:r>
                        <a:rPr lang="en-US" sz="2600" dirty="0" err="1">
                          <a:solidFill>
                            <a:srgbClr val="002060"/>
                          </a:solidFill>
                          <a:effectLst/>
                          <a:latin typeface="Times New Roman" panose="02020603050405020304" pitchFamily="18" charset="0"/>
                          <a:cs typeface="Times New Roman" panose="02020603050405020304" pitchFamily="18" charset="0"/>
                        </a:rPr>
                        <a:t>bản</a:t>
                      </a:r>
                      <a:r>
                        <a:rPr lang="en-US" sz="2600" dirty="0">
                          <a:solidFill>
                            <a:srgbClr val="002060"/>
                          </a:solidFill>
                          <a:effectLst/>
                          <a:latin typeface="Times New Roman" panose="02020603050405020304" pitchFamily="18" charset="0"/>
                          <a:cs typeface="Times New Roman" panose="02020603050405020304" pitchFamily="18" charset="0"/>
                        </a:rPr>
                        <a:t> </a:t>
                      </a:r>
                      <a:r>
                        <a:rPr lang="en-US" sz="2600" dirty="0" err="1">
                          <a:solidFill>
                            <a:srgbClr val="002060"/>
                          </a:solidFill>
                          <a:effectLst/>
                          <a:latin typeface="Times New Roman" panose="02020603050405020304" pitchFamily="18" charset="0"/>
                          <a:cs typeface="Times New Roman" panose="02020603050405020304" pitchFamily="18" charset="0"/>
                        </a:rPr>
                        <a:t>thân</a:t>
                      </a:r>
                      <a:r>
                        <a:rPr lang="en-US" sz="2600" dirty="0">
                          <a:solidFill>
                            <a:srgbClr val="002060"/>
                          </a:solidFill>
                          <a:effectLst/>
                          <a:latin typeface="Times New Roman" panose="02020603050405020304" pitchFamily="18" charset="0"/>
                          <a:cs typeface="Times New Roman" panose="02020603050405020304" pitchFamily="18" charset="0"/>
                        </a:rPr>
                        <a:t> </a:t>
                      </a:r>
                      <a:r>
                        <a:rPr lang="en-US" sz="2600" dirty="0" err="1">
                          <a:solidFill>
                            <a:srgbClr val="002060"/>
                          </a:solidFill>
                          <a:effectLst/>
                          <a:latin typeface="Times New Roman" panose="02020603050405020304" pitchFamily="18" charset="0"/>
                          <a:cs typeface="Times New Roman" panose="02020603050405020304" pitchFamily="18" charset="0"/>
                        </a:rPr>
                        <a:t>hoặc</a:t>
                      </a:r>
                      <a:r>
                        <a:rPr lang="en-US" sz="2600" dirty="0">
                          <a:solidFill>
                            <a:srgbClr val="002060"/>
                          </a:solidFill>
                          <a:effectLst/>
                          <a:latin typeface="Times New Roman" panose="02020603050405020304" pitchFamily="18" charset="0"/>
                          <a:cs typeface="Times New Roman" panose="02020603050405020304" pitchFamily="18" charset="0"/>
                        </a:rPr>
                        <a:t> </a:t>
                      </a:r>
                      <a:r>
                        <a:rPr lang="en-US" sz="2600" dirty="0" err="1">
                          <a:solidFill>
                            <a:srgbClr val="002060"/>
                          </a:solidFill>
                          <a:effectLst/>
                          <a:latin typeface="Times New Roman" panose="02020603050405020304" pitchFamily="18" charset="0"/>
                          <a:cs typeface="Times New Roman" panose="02020603050405020304" pitchFamily="18" charset="0"/>
                        </a:rPr>
                        <a:t>cảm</a:t>
                      </a:r>
                      <a:r>
                        <a:rPr lang="en-US" sz="2600" dirty="0">
                          <a:solidFill>
                            <a:srgbClr val="002060"/>
                          </a:solidFill>
                          <a:effectLst/>
                          <a:latin typeface="Times New Roman" panose="02020603050405020304" pitchFamily="18" charset="0"/>
                          <a:cs typeface="Times New Roman" panose="02020603050405020304" pitchFamily="18" charset="0"/>
                        </a:rPr>
                        <a:t> </a:t>
                      </a:r>
                      <a:r>
                        <a:rPr lang="en-US" sz="2600" dirty="0" err="1">
                          <a:solidFill>
                            <a:srgbClr val="002060"/>
                          </a:solidFill>
                          <a:effectLst/>
                          <a:latin typeface="Times New Roman" panose="02020603050405020304" pitchFamily="18" charset="0"/>
                          <a:cs typeface="Times New Roman" panose="02020603050405020304" pitchFamily="18" charset="0"/>
                        </a:rPr>
                        <a:t>nghĩ</a:t>
                      </a:r>
                      <a:r>
                        <a:rPr lang="en-US" sz="2600" dirty="0">
                          <a:solidFill>
                            <a:srgbClr val="002060"/>
                          </a:solidFill>
                          <a:effectLst/>
                          <a:latin typeface="Times New Roman" panose="02020603050405020304" pitchFamily="18" charset="0"/>
                          <a:cs typeface="Times New Roman" panose="02020603050405020304" pitchFamily="18" charset="0"/>
                        </a:rPr>
                        <a:t> </a:t>
                      </a:r>
                      <a:r>
                        <a:rPr lang="en-US" sz="2600" dirty="0" err="1">
                          <a:solidFill>
                            <a:srgbClr val="002060"/>
                          </a:solidFill>
                          <a:effectLst/>
                          <a:latin typeface="Times New Roman" panose="02020603050405020304" pitchFamily="18" charset="0"/>
                          <a:cs typeface="Times New Roman" panose="02020603050405020304" pitchFamily="18" charset="0"/>
                        </a:rPr>
                        <a:t>về</a:t>
                      </a:r>
                      <a:r>
                        <a:rPr lang="en-US" sz="2600" dirty="0">
                          <a:solidFill>
                            <a:srgbClr val="002060"/>
                          </a:solidFill>
                          <a:effectLst/>
                          <a:latin typeface="Times New Roman" panose="02020603050405020304" pitchFamily="18" charset="0"/>
                          <a:cs typeface="Times New Roman" panose="02020603050405020304" pitchFamily="18" charset="0"/>
                        </a:rPr>
                        <a:t> </a:t>
                      </a:r>
                      <a:r>
                        <a:rPr lang="en-US" sz="2600" dirty="0" err="1">
                          <a:solidFill>
                            <a:srgbClr val="002060"/>
                          </a:solidFill>
                          <a:effectLst/>
                          <a:latin typeface="Times New Roman" panose="02020603050405020304" pitchFamily="18" charset="0"/>
                          <a:cs typeface="Times New Roman" panose="02020603050405020304" pitchFamily="18" charset="0"/>
                        </a:rPr>
                        <a:t>tác</a:t>
                      </a:r>
                      <a:r>
                        <a:rPr lang="en-US" sz="2600" dirty="0">
                          <a:solidFill>
                            <a:srgbClr val="002060"/>
                          </a:solidFill>
                          <a:effectLst/>
                          <a:latin typeface="Times New Roman" panose="02020603050405020304" pitchFamily="18" charset="0"/>
                          <a:cs typeface="Times New Roman" panose="02020603050405020304" pitchFamily="18" charset="0"/>
                        </a:rPr>
                        <a:t> </a:t>
                      </a:r>
                      <a:r>
                        <a:rPr lang="en-US" sz="2600" dirty="0" err="1">
                          <a:solidFill>
                            <a:srgbClr val="002060"/>
                          </a:solidFill>
                          <a:effectLst/>
                          <a:latin typeface="Times New Roman" panose="02020603050405020304" pitchFamily="18" charset="0"/>
                          <a:cs typeface="Times New Roman" panose="02020603050405020304" pitchFamily="18" charset="0"/>
                        </a:rPr>
                        <a:t>phẩm</a:t>
                      </a:r>
                      <a:r>
                        <a:rPr lang="en-US" sz="2600" dirty="0">
                          <a:solidFill>
                            <a:srgbClr val="002060"/>
                          </a:solidFill>
                          <a:effectLst/>
                          <a:latin typeface="Times New Roman" panose="02020603050405020304" pitchFamily="18" charset="0"/>
                          <a:cs typeface="Times New Roman" panose="02020603050405020304" pitchFamily="18" charset="0"/>
                        </a:rPr>
                        <a:t> </a:t>
                      </a:r>
                      <a:r>
                        <a:rPr lang="en-US" sz="2600" dirty="0" err="1">
                          <a:solidFill>
                            <a:srgbClr val="002060"/>
                          </a:solidFill>
                          <a:effectLst/>
                          <a:latin typeface="Times New Roman" panose="02020603050405020304" pitchFamily="18" charset="0"/>
                          <a:cs typeface="Times New Roman" panose="02020603050405020304" pitchFamily="18" charset="0"/>
                        </a:rPr>
                        <a:t>thơ</a:t>
                      </a:r>
                      <a:r>
                        <a:rPr lang="en-US" sz="2600" dirty="0">
                          <a:solidFill>
                            <a:srgbClr val="002060"/>
                          </a:solidFill>
                          <a:effectLst/>
                          <a:latin typeface="Times New Roman" panose="02020603050405020304" pitchFamily="18" charset="0"/>
                          <a:cs typeface="Times New Roman" panose="02020603050405020304" pitchFamily="18" charset="0"/>
                        </a:rPr>
                        <a:t>.</a:t>
                      </a:r>
                      <a:endParaRPr lang="vi-VN" sz="2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744" marR="437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vi-VN"/>
                    </a:p>
                  </a:txBody>
                  <a:tcPr/>
                </a:tc>
                <a:tc>
                  <a:txBody>
                    <a:bodyPr/>
                    <a:lstStyle/>
                    <a:p>
                      <a:pPr algn="just">
                        <a:lnSpc>
                          <a:spcPct val="115000"/>
                        </a:lnSpc>
                        <a:spcBef>
                          <a:spcPts val="600"/>
                        </a:spcBef>
                        <a:spcAft>
                          <a:spcPts val="600"/>
                        </a:spcAft>
                      </a:pPr>
                      <a:r>
                        <a:rPr lang="en-US" sz="2600" dirty="0">
                          <a:effectLst/>
                          <a:latin typeface="Times New Roman" panose="02020603050405020304" pitchFamily="18" charset="0"/>
                          <a:cs typeface="Times New Roman" panose="02020603050405020304" pitchFamily="18" charset="0"/>
                        </a:rPr>
                        <a:t>………</a:t>
                      </a:r>
                      <a:endParaRPr lang="vi-VN"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744" marR="437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4166016"/>
                  </a:ext>
                </a:extLst>
              </a:tr>
            </a:tbl>
          </a:graphicData>
        </a:graphic>
      </p:graphicFrame>
    </p:spTree>
    <p:extLst>
      <p:ext uri="{BB962C8B-B14F-4D97-AF65-F5344CB8AC3E}">
        <p14:creationId xmlns:p14="http://schemas.microsoft.com/office/powerpoint/2010/main" val="6554325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48747" y="184846"/>
            <a:ext cx="2799761" cy="66930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rgbClr val="0070C0"/>
                </a:solidFill>
                <a:latin typeface="Times New Roman" panose="02020603050405020304" pitchFamily="18" charset="0"/>
                <a:cs typeface="Times New Roman" panose="02020603050405020304" pitchFamily="18" charset="0"/>
              </a:rPr>
              <a:t>II.Thực hành</a:t>
            </a:r>
            <a:endParaRPr lang="vi-VN" sz="3200">
              <a:solidFill>
                <a:srgbClr val="0070C0"/>
              </a:solidFill>
              <a:latin typeface="Times New Roman" panose="02020603050405020304" pitchFamily="18" charset="0"/>
              <a:cs typeface="Times New Roman" panose="02020603050405020304" pitchFamily="18" charset="0"/>
            </a:endParaRPr>
          </a:p>
        </p:txBody>
      </p:sp>
      <p:sp>
        <p:nvSpPr>
          <p:cNvPr id="4" name="Plaque 3"/>
          <p:cNvSpPr/>
          <p:nvPr/>
        </p:nvSpPr>
        <p:spPr>
          <a:xfrm>
            <a:off x="223101" y="4043262"/>
            <a:ext cx="5128915" cy="2073058"/>
          </a:xfrm>
          <a:prstGeom prst="plaqu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dirty="0">
              <a:solidFill>
                <a:srgbClr val="002060"/>
              </a:solidFill>
              <a:latin typeface="Times New Roman" panose="02020603050405020304" pitchFamily="18" charset="0"/>
              <a:cs typeface="Times New Roman" panose="02020603050405020304" pitchFamily="18" charset="0"/>
            </a:endParaRPr>
          </a:p>
          <a:p>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Bước</a:t>
            </a:r>
            <a:r>
              <a:rPr lang="en-US" sz="3200" dirty="0">
                <a:solidFill>
                  <a:srgbClr val="002060"/>
                </a:solidFill>
                <a:latin typeface="Times New Roman" panose="02020603050405020304" pitchFamily="18" charset="0"/>
                <a:cs typeface="Times New Roman" panose="02020603050405020304" pitchFamily="18" charset="0"/>
              </a:rPr>
              <a:t> 1: </a:t>
            </a:r>
          </a:p>
          <a:p>
            <a:r>
              <a:rPr lang="en-US" sz="3200" dirty="0" err="1">
                <a:solidFill>
                  <a:srgbClr val="002060"/>
                </a:solidFill>
                <a:latin typeface="Times New Roman" panose="02020603050405020304" pitchFamily="18" charset="0"/>
                <a:cs typeface="Times New Roman" panose="02020603050405020304" pitchFamily="18" charset="0"/>
              </a:rPr>
              <a:t>Chuẩn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bị</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viết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gồm</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những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thao</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tác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nào</a:t>
            </a:r>
            <a:r>
              <a:rPr lang="en-US" sz="3200" dirty="0">
                <a:solidFill>
                  <a:srgbClr val="002060"/>
                </a:solidFill>
                <a:latin typeface="Times New Roman" panose="02020603050405020304" pitchFamily="18" charset="0"/>
                <a:cs typeface="Times New Roman" panose="02020603050405020304" pitchFamily="18" charset="0"/>
              </a:rPr>
              <a:t>? </a:t>
            </a:r>
            <a:endParaRPr lang="vi-VN" sz="3200" dirty="0">
              <a:solidFill>
                <a:srgbClr val="002060"/>
              </a:solidFill>
              <a:latin typeface="Times New Roman" panose="02020603050405020304" pitchFamily="18" charset="0"/>
              <a:cs typeface="Times New Roman" panose="02020603050405020304" pitchFamily="18" charset="0"/>
            </a:endParaRPr>
          </a:p>
          <a:p>
            <a:endParaRPr lang="vi-VN" sz="3200" dirty="0">
              <a:solidFill>
                <a:srgbClr val="002060"/>
              </a:solidFill>
              <a:latin typeface="Times New Roman" panose="02020603050405020304" pitchFamily="18" charset="0"/>
              <a:cs typeface="Times New Roman" panose="02020603050405020304" pitchFamily="18" charset="0"/>
            </a:endParaRPr>
          </a:p>
        </p:txBody>
      </p:sp>
      <p:sp>
        <p:nvSpPr>
          <p:cNvPr id="6" name="Hexagon 5"/>
          <p:cNvSpPr/>
          <p:nvPr/>
        </p:nvSpPr>
        <p:spPr>
          <a:xfrm>
            <a:off x="223101" y="1107702"/>
            <a:ext cx="11745797" cy="2417818"/>
          </a:xfrm>
          <a:prstGeom prst="hex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latin typeface="Times New Roman" panose="02020603050405020304" pitchFamily="18" charset="0"/>
                <a:cs typeface="Times New Roman" panose="02020603050405020304" pitchFamily="18" charset="0"/>
              </a:rPr>
              <a:t>Đề bài: Hãy viết bài văn nghị luận phân tích, đánh giá chủ đề và một số nét đặc sắc về nghệ thuật của một bài thơ (thơ lục bát, thơ thất ngôn bát cú hoặc tứ tuyệt)</a:t>
            </a:r>
            <a:endParaRPr lang="vi-VN" sz="32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0905F975-BD7D-45CC-2CEF-E02A48438B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1" y="4043262"/>
            <a:ext cx="5262880" cy="2629892"/>
          </a:xfrm>
          <a:prstGeom prst="rect">
            <a:avLst/>
          </a:prstGeom>
        </p:spPr>
      </p:pic>
    </p:spTree>
    <p:extLst>
      <p:ext uri="{BB962C8B-B14F-4D97-AF65-F5344CB8AC3E}">
        <p14:creationId xmlns:p14="http://schemas.microsoft.com/office/powerpoint/2010/main" val="40914970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Stored Data 3">
            <a:extLst>
              <a:ext uri="{FF2B5EF4-FFF2-40B4-BE49-F238E27FC236}">
                <a16:creationId xmlns:a16="http://schemas.microsoft.com/office/drawing/2014/main" id="{50FDF76F-002A-7AA9-D771-8D0AF8F05980}"/>
              </a:ext>
            </a:extLst>
          </p:cNvPr>
          <p:cNvSpPr/>
          <p:nvPr/>
        </p:nvSpPr>
        <p:spPr>
          <a:xfrm>
            <a:off x="162560" y="1463040"/>
            <a:ext cx="3525522" cy="5146040"/>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Lập</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danh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sách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danh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mục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những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tác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phẩm</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thơ</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mà</a:t>
            </a:r>
            <a:r>
              <a:rPr lang="en-US" sz="2800" dirty="0">
                <a:solidFill>
                  <a:srgbClr val="002060"/>
                </a:solidFill>
                <a:latin typeface="Times New Roman" panose="02020603050405020304" pitchFamily="18" charset="0"/>
                <a:cs typeface="Times New Roman" panose="02020603050405020304" pitchFamily="18" charset="0"/>
              </a:rPr>
              <a:t> HS </a:t>
            </a:r>
            <a:r>
              <a:rPr lang="en-US" sz="2800" dirty="0" err="1">
                <a:solidFill>
                  <a:srgbClr val="002060"/>
                </a:solidFill>
                <a:latin typeface="Times New Roman" panose="02020603050405020304" pitchFamily="18" charset="0"/>
                <a:cs typeface="Times New Roman" panose="02020603050405020304" pitchFamily="18" charset="0"/>
              </a:rPr>
              <a:t>có</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thể</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lựa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chọn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theo</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yêu</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cầu</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đề</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bài</a:t>
            </a:r>
            <a:r>
              <a:rPr lang="en-US" sz="2800"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bài</a:t>
            </a:r>
            <a:r>
              <a:rPr lang="en-US" sz="2800" i="1" dirty="0">
                <a:solidFill>
                  <a:srgbClr val="002060"/>
                </a:solidFill>
                <a:latin typeface="Times New Roman" panose="02020603050405020304" pitchFamily="18" charset="0"/>
                <a:cs typeface="Times New Roman" panose="02020603050405020304" pitchFamily="18" charset="0"/>
              </a:rPr>
              <a:t> ca </a:t>
            </a:r>
            <a:r>
              <a:rPr lang="en-US" sz="2800" i="1" dirty="0" err="1">
                <a:solidFill>
                  <a:srgbClr val="002060"/>
                </a:solidFill>
                <a:latin typeface="Times New Roman" panose="02020603050405020304" pitchFamily="18" charset="0"/>
                <a:cs typeface="Times New Roman" panose="02020603050405020304" pitchFamily="18" charset="0"/>
              </a:rPr>
              <a:t>dao</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bài</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thơ</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tứ</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tuyệt</a:t>
            </a:r>
            <a:r>
              <a:rPr lang="en-US" sz="2800" i="1" dirty="0">
                <a:solidFill>
                  <a:srgbClr val="002060"/>
                </a:solidFill>
                <a:latin typeface="Times New Roman" panose="02020603050405020304" pitchFamily="18" charset="0"/>
                <a:cs typeface="Times New Roman" panose="02020603050405020304" pitchFamily="18" charset="0"/>
              </a:rPr>
              <a:t> hay </a:t>
            </a:r>
            <a:r>
              <a:rPr lang="en-US" sz="2800" i="1" dirty="0" err="1">
                <a:solidFill>
                  <a:srgbClr val="002060"/>
                </a:solidFill>
                <a:latin typeface="Times New Roman" panose="02020603050405020304" pitchFamily="18" charset="0"/>
                <a:cs typeface="Times New Roman" panose="02020603050405020304" pitchFamily="18" charset="0"/>
              </a:rPr>
              <a:t>bài</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thơ</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thất</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ngôn</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bát</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cú</a:t>
            </a:r>
            <a:r>
              <a:rPr lang="en-US" sz="2800" i="1" dirty="0">
                <a:solidFill>
                  <a:srgbClr val="002060"/>
                </a:solidFill>
                <a:latin typeface="Times New Roman" panose="02020603050405020304" pitchFamily="18" charset="0"/>
                <a:cs typeface="Times New Roman" panose="02020603050405020304" pitchFamily="18" charset="0"/>
              </a:rPr>
              <a:t>).</a:t>
            </a:r>
          </a:p>
        </p:txBody>
      </p:sp>
      <p:sp>
        <p:nvSpPr>
          <p:cNvPr id="5" name="Flowchart: Stored Data 4">
            <a:extLst>
              <a:ext uri="{FF2B5EF4-FFF2-40B4-BE49-F238E27FC236}">
                <a16:creationId xmlns:a16="http://schemas.microsoft.com/office/drawing/2014/main" id="{4E928052-715A-B513-582D-6889110E552C}"/>
              </a:ext>
            </a:extLst>
          </p:cNvPr>
          <p:cNvSpPr/>
          <p:nvPr/>
        </p:nvSpPr>
        <p:spPr>
          <a:xfrm>
            <a:off x="4175761" y="1595120"/>
            <a:ext cx="3352800" cy="4094480"/>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Tự</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xác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định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mục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đích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viết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và</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người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đọc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cho</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bài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viết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của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mình</a:t>
            </a:r>
            <a:r>
              <a:rPr lang="en-US" sz="2800" dirty="0">
                <a:solidFill>
                  <a:srgbClr val="002060"/>
                </a:solidFill>
                <a:latin typeface="Times New Roman" panose="02020603050405020304" pitchFamily="18" charset="0"/>
                <a:cs typeface="Times New Roman" panose="02020603050405020304" pitchFamily="18" charset="0"/>
              </a:rPr>
              <a:t>.</a:t>
            </a:r>
            <a:endParaRPr lang="vi-VN" sz="2800" dirty="0">
              <a:solidFill>
                <a:srgbClr val="002060"/>
              </a:solidFill>
              <a:latin typeface="Times New Roman" panose="02020603050405020304" pitchFamily="18" charset="0"/>
              <a:cs typeface="Times New Roman" panose="02020603050405020304" pitchFamily="18" charset="0"/>
            </a:endParaRPr>
          </a:p>
        </p:txBody>
      </p:sp>
      <p:sp>
        <p:nvSpPr>
          <p:cNvPr id="6" name="Flowchart: Stored Data 5">
            <a:extLst>
              <a:ext uri="{FF2B5EF4-FFF2-40B4-BE49-F238E27FC236}">
                <a16:creationId xmlns:a16="http://schemas.microsoft.com/office/drawing/2014/main" id="{B09607B6-7127-1075-DCE6-9B945523CC31}"/>
              </a:ext>
            </a:extLst>
          </p:cNvPr>
          <p:cNvSpPr/>
          <p:nvPr/>
        </p:nvSpPr>
        <p:spPr>
          <a:xfrm>
            <a:off x="8016240" y="1198880"/>
            <a:ext cx="3860800" cy="5501640"/>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002060"/>
                </a:solidFill>
                <a:latin typeface="Times New Roman" panose="02020603050405020304" pitchFamily="18" charset="0"/>
                <a:cs typeface="Times New Roman" panose="02020603050405020304" pitchFamily="18" charset="0"/>
              </a:rPr>
              <a:t>++ Thu </a:t>
            </a:r>
            <a:r>
              <a:rPr lang="en-US" sz="2800" dirty="0" err="1">
                <a:solidFill>
                  <a:srgbClr val="002060"/>
                </a:solidFill>
                <a:latin typeface="Times New Roman" panose="02020603050405020304" pitchFamily="18" charset="0"/>
                <a:cs typeface="Times New Roman" panose="02020603050405020304" pitchFamily="18" charset="0"/>
              </a:rPr>
              <a:t>thập</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các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tài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liệu</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liên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quan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đến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bài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thơ</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từ</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các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tạp</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chí</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bài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báo</a:t>
            </a:r>
            <a:r>
              <a:rPr lang="en-US" sz="2800" dirty="0">
                <a:solidFill>
                  <a:srgbClr val="002060"/>
                </a:solidFill>
                <a:latin typeface="Times New Roman" panose="02020603050405020304" pitchFamily="18" charset="0"/>
                <a:cs typeface="Times New Roman" panose="02020603050405020304" pitchFamily="18" charset="0"/>
              </a:rPr>
              <a:t> khoa </a:t>
            </a:r>
            <a:r>
              <a:rPr lang="en-US" sz="2800" dirty="0" err="1">
                <a:solidFill>
                  <a:srgbClr val="002060"/>
                </a:solidFill>
                <a:latin typeface="Times New Roman" panose="02020603050405020304" pitchFamily="18" charset="0"/>
                <a:cs typeface="Times New Roman" panose="02020603050405020304" pitchFamily="18" charset="0"/>
              </a:rPr>
              <a:t>học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sách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chuyên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luận</a:t>
            </a:r>
            <a:r>
              <a:rPr lang="en-US" sz="2800" dirty="0">
                <a:solidFill>
                  <a:srgbClr val="002060"/>
                </a:solidFill>
                <a:latin typeface="Times New Roman" panose="02020603050405020304" pitchFamily="18" charset="0"/>
                <a:cs typeface="Times New Roman" panose="02020603050405020304" pitchFamily="18" charset="0"/>
              </a:rPr>
              <a:t>. Khi </a:t>
            </a:r>
            <a:r>
              <a:rPr lang="en-US" sz="2800" dirty="0" err="1">
                <a:solidFill>
                  <a:srgbClr val="002060"/>
                </a:solidFill>
                <a:latin typeface="Times New Roman" panose="02020603050405020304" pitchFamily="18" charset="0"/>
                <a:cs typeface="Times New Roman" panose="02020603050405020304" pitchFamily="18" charset="0"/>
              </a:rPr>
              <a:t>đọc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tài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liệu</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cần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ghi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chép</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lại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một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số</a:t>
            </a:r>
            <a:r>
              <a:rPr lang="en-US" sz="2800" dirty="0">
                <a:solidFill>
                  <a:srgbClr val="002060"/>
                </a:solidFill>
                <a:latin typeface="Times New Roman" panose="02020603050405020304" pitchFamily="18" charset="0"/>
                <a:cs typeface="Times New Roman" panose="02020603050405020304" pitchFamily="18" charset="0"/>
              </a:rPr>
              <a:t> ý </a:t>
            </a:r>
            <a:r>
              <a:rPr lang="en-US" sz="2800" dirty="0" err="1">
                <a:solidFill>
                  <a:srgbClr val="002060"/>
                </a:solidFill>
                <a:latin typeface="Times New Roman" panose="02020603050405020304" pitchFamily="18" charset="0"/>
                <a:cs typeface="Times New Roman" panose="02020603050405020304" pitchFamily="18" charset="0"/>
              </a:rPr>
              <a:t>kiến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để</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làm</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dẫn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chứng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cho</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bài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viết</a:t>
            </a:r>
            <a:r>
              <a:rPr lang="en-US" sz="2800" dirty="0">
                <a:solidFill>
                  <a:srgbClr val="002060"/>
                </a:solidFill>
                <a:latin typeface="Times New Roman" panose="02020603050405020304" pitchFamily="18" charset="0"/>
                <a:cs typeface="Times New Roman" panose="02020603050405020304" pitchFamily="18" charset="0"/>
              </a:rPr>
              <a:t>.</a:t>
            </a:r>
            <a:endParaRPr lang="vi-VN" sz="2800" dirty="0">
              <a:solidFill>
                <a:srgbClr val="002060"/>
              </a:solidFill>
              <a:latin typeface="Times New Roman" panose="02020603050405020304" pitchFamily="18" charset="0"/>
              <a:cs typeface="Times New Roman" panose="02020603050405020304" pitchFamily="18" charset="0"/>
            </a:endParaRPr>
          </a:p>
        </p:txBody>
      </p:sp>
      <p:sp>
        <p:nvSpPr>
          <p:cNvPr id="7" name="Plaque 6">
            <a:extLst>
              <a:ext uri="{FF2B5EF4-FFF2-40B4-BE49-F238E27FC236}">
                <a16:creationId xmlns:a16="http://schemas.microsoft.com/office/drawing/2014/main" id="{84EEE718-DD23-E1A2-AB7F-0813EC9CBC03}"/>
              </a:ext>
            </a:extLst>
          </p:cNvPr>
          <p:cNvSpPr/>
          <p:nvPr/>
        </p:nvSpPr>
        <p:spPr>
          <a:xfrm>
            <a:off x="4175761" y="203200"/>
            <a:ext cx="3586479" cy="802640"/>
          </a:xfrm>
          <a:prstGeom prst="plaqu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Bước</a:t>
            </a:r>
            <a:r>
              <a:rPr lang="en-US" sz="3200" dirty="0">
                <a:latin typeface="Times New Roman" panose="02020603050405020304" pitchFamily="18" charset="0"/>
                <a:cs typeface="Times New Roman" panose="02020603050405020304" pitchFamily="18" charset="0"/>
              </a:rPr>
              <a:t> 1</a:t>
            </a:r>
          </a:p>
        </p:txBody>
      </p:sp>
    </p:spTree>
    <p:extLst>
      <p:ext uri="{BB962C8B-B14F-4D97-AF65-F5344CB8AC3E}">
        <p14:creationId xmlns:p14="http://schemas.microsoft.com/office/powerpoint/2010/main" val="15936390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80">
                                          <p:stCondLst>
                                            <p:cond delay="0"/>
                                          </p:stCondLst>
                                        </p:cTn>
                                        <p:tgtEl>
                                          <p:spTgt spid="6"/>
                                        </p:tgtEl>
                                      </p:cBhvr>
                                    </p:animEffect>
                                    <p:anim calcmode="lin" valueType="num">
                                      <p:cBhvr>
                                        <p:cTn id="2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8" dur="26">
                                          <p:stCondLst>
                                            <p:cond delay="650"/>
                                          </p:stCondLst>
                                        </p:cTn>
                                        <p:tgtEl>
                                          <p:spTgt spid="6"/>
                                        </p:tgtEl>
                                      </p:cBhvr>
                                      <p:to x="100000" y="60000"/>
                                    </p:animScale>
                                    <p:animScale>
                                      <p:cBhvr>
                                        <p:cTn id="29" dur="166" decel="50000">
                                          <p:stCondLst>
                                            <p:cond delay="676"/>
                                          </p:stCondLst>
                                        </p:cTn>
                                        <p:tgtEl>
                                          <p:spTgt spid="6"/>
                                        </p:tgtEl>
                                      </p:cBhvr>
                                      <p:to x="100000" y="100000"/>
                                    </p:animScale>
                                    <p:animScale>
                                      <p:cBhvr>
                                        <p:cTn id="30" dur="26">
                                          <p:stCondLst>
                                            <p:cond delay="1312"/>
                                          </p:stCondLst>
                                        </p:cTn>
                                        <p:tgtEl>
                                          <p:spTgt spid="6"/>
                                        </p:tgtEl>
                                      </p:cBhvr>
                                      <p:to x="100000" y="80000"/>
                                    </p:animScale>
                                    <p:animScale>
                                      <p:cBhvr>
                                        <p:cTn id="31" dur="166" decel="50000">
                                          <p:stCondLst>
                                            <p:cond delay="1338"/>
                                          </p:stCondLst>
                                        </p:cTn>
                                        <p:tgtEl>
                                          <p:spTgt spid="6"/>
                                        </p:tgtEl>
                                      </p:cBhvr>
                                      <p:to x="100000" y="100000"/>
                                    </p:animScale>
                                    <p:animScale>
                                      <p:cBhvr>
                                        <p:cTn id="32" dur="26">
                                          <p:stCondLst>
                                            <p:cond delay="1642"/>
                                          </p:stCondLst>
                                        </p:cTn>
                                        <p:tgtEl>
                                          <p:spTgt spid="6"/>
                                        </p:tgtEl>
                                      </p:cBhvr>
                                      <p:to x="100000" y="90000"/>
                                    </p:animScale>
                                    <p:animScale>
                                      <p:cBhvr>
                                        <p:cTn id="33" dur="166" decel="50000">
                                          <p:stCondLst>
                                            <p:cond delay="1668"/>
                                          </p:stCondLst>
                                        </p:cTn>
                                        <p:tgtEl>
                                          <p:spTgt spid="6"/>
                                        </p:tgtEl>
                                      </p:cBhvr>
                                      <p:to x="100000" y="100000"/>
                                    </p:animScale>
                                    <p:animScale>
                                      <p:cBhvr>
                                        <p:cTn id="34" dur="26">
                                          <p:stCondLst>
                                            <p:cond delay="1808"/>
                                          </p:stCondLst>
                                        </p:cTn>
                                        <p:tgtEl>
                                          <p:spTgt spid="6"/>
                                        </p:tgtEl>
                                      </p:cBhvr>
                                      <p:to x="100000" y="95000"/>
                                    </p:animScale>
                                    <p:animScale>
                                      <p:cBhvr>
                                        <p:cTn id="35"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3">
            <a:extLst>
              <a:ext uri="{FF2B5EF4-FFF2-40B4-BE49-F238E27FC236}">
                <a16:creationId xmlns:a16="http://schemas.microsoft.com/office/drawing/2014/main" id="{94224710-0BF6-8B55-F5E0-7C26D62234F4}"/>
              </a:ext>
            </a:extLst>
          </p:cNvPr>
          <p:cNvSpPr/>
          <p:nvPr/>
        </p:nvSpPr>
        <p:spPr>
          <a:xfrm>
            <a:off x="345440" y="1696720"/>
            <a:ext cx="2560320" cy="3586480"/>
          </a:xfrm>
          <a:prstGeom prst="plaqu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accent6">
                    <a:lumMod val="50000"/>
                  </a:schemeClr>
                </a:solidFill>
                <a:latin typeface="Times New Roman" panose="02020603050405020304" pitchFamily="18" charset="0"/>
                <a:cs typeface="Times New Roman" panose="02020603050405020304" pitchFamily="18" charset="0"/>
              </a:rPr>
              <a:t>Hoàn</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thành</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Phiếu</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tìm</a:t>
            </a:r>
            <a:r>
              <a:rPr lang="en-US" sz="3200" b="1" dirty="0">
                <a:solidFill>
                  <a:schemeClr val="accent6">
                    <a:lumMod val="50000"/>
                  </a:schemeClr>
                </a:solidFill>
                <a:latin typeface="Times New Roman" panose="02020603050405020304" pitchFamily="18" charset="0"/>
                <a:cs typeface="Times New Roman" panose="02020603050405020304" pitchFamily="18" charset="0"/>
              </a:rPr>
              <a:t> ý</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theo</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mẫu</a:t>
            </a:r>
            <a:r>
              <a:rPr lang="en-US" sz="3200" dirty="0">
                <a:solidFill>
                  <a:schemeClr val="accent6">
                    <a:lumMod val="50000"/>
                  </a:schemeClr>
                </a:solidFill>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5" name="Plaque 4">
            <a:extLst>
              <a:ext uri="{FF2B5EF4-FFF2-40B4-BE49-F238E27FC236}">
                <a16:creationId xmlns:a16="http://schemas.microsoft.com/office/drawing/2014/main" id="{4CCB94AB-EC4C-2A6D-DABC-ECF25EA5FD87}"/>
              </a:ext>
            </a:extLst>
          </p:cNvPr>
          <p:cNvSpPr/>
          <p:nvPr/>
        </p:nvSpPr>
        <p:spPr>
          <a:xfrm>
            <a:off x="3352800" y="1005840"/>
            <a:ext cx="2560320" cy="5171440"/>
          </a:xfrm>
          <a:prstGeom prst="plaqu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err="1">
                <a:solidFill>
                  <a:schemeClr val="accent6">
                    <a:lumMod val="50000"/>
                  </a:schemeClr>
                </a:solidFill>
                <a:latin typeface="Times New Roman" panose="02020603050405020304" pitchFamily="18" charset="0"/>
                <a:cs typeface="Times New Roman" panose="02020603050405020304" pitchFamily="18" charset="0"/>
              </a:rPr>
              <a:t>Lập</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dàn</a:t>
            </a:r>
            <a:r>
              <a:rPr lang="en-US" sz="3200" dirty="0">
                <a:solidFill>
                  <a:schemeClr val="accent6">
                    <a:lumMod val="50000"/>
                  </a:schemeClr>
                </a:solidFill>
                <a:latin typeface="Times New Roman" panose="02020603050405020304" pitchFamily="18" charset="0"/>
                <a:cs typeface="Times New Roman" panose="02020603050405020304" pitchFamily="18" charset="0"/>
              </a:rPr>
              <a:t> ý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cho</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bài</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văn</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theo</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bố</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cục</a:t>
            </a:r>
            <a:r>
              <a:rPr lang="en-US" sz="3200" dirty="0">
                <a:solidFill>
                  <a:schemeClr val="accent6">
                    <a:lumMod val="50000"/>
                  </a:schemeClr>
                </a:solidFill>
                <a:latin typeface="Times New Roman" panose="02020603050405020304" pitchFamily="18" charset="0"/>
                <a:cs typeface="Times New Roman" panose="02020603050405020304" pitchFamily="18" charset="0"/>
              </a:rPr>
              <a:t> 3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phần</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p>
          <a:p>
            <a:r>
              <a:rPr lang="en-US" sz="3200" dirty="0">
                <a:solidFill>
                  <a:schemeClr val="accent6">
                    <a:lumMod val="50000"/>
                  </a:schemeClr>
                </a:solidFill>
                <a:latin typeface="Times New Roman" panose="02020603050405020304" pitchFamily="18" charset="0"/>
                <a:cs typeface="Times New Roman" panose="02020603050405020304" pitchFamily="18" charset="0"/>
              </a:rPr>
              <a:t>MB – TB – KB.</a:t>
            </a:r>
          </a:p>
        </p:txBody>
      </p:sp>
      <p:sp>
        <p:nvSpPr>
          <p:cNvPr id="6" name="Plaque 5">
            <a:extLst>
              <a:ext uri="{FF2B5EF4-FFF2-40B4-BE49-F238E27FC236}">
                <a16:creationId xmlns:a16="http://schemas.microsoft.com/office/drawing/2014/main" id="{283BF4B7-5171-D483-3C55-9F17C81D620A}"/>
              </a:ext>
            </a:extLst>
          </p:cNvPr>
          <p:cNvSpPr/>
          <p:nvPr/>
        </p:nvSpPr>
        <p:spPr>
          <a:xfrm>
            <a:off x="6319520" y="2103120"/>
            <a:ext cx="2560320" cy="3302000"/>
          </a:xfrm>
          <a:prstGeom prst="plaqu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bg1"/>
                </a:solidFill>
                <a:latin typeface="Times New Roman" panose="02020603050405020304" pitchFamily="18" charset="0"/>
                <a:cs typeface="Times New Roman" panose="02020603050405020304" pitchFamily="18" charset="0"/>
              </a:rPr>
              <a:t>Dựa</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vào</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dàn</a:t>
            </a:r>
            <a:r>
              <a:rPr lang="en-US" sz="2800" dirty="0">
                <a:solidFill>
                  <a:schemeClr val="bg1"/>
                </a:solidFill>
                <a:latin typeface="Times New Roman" panose="02020603050405020304" pitchFamily="18" charset="0"/>
                <a:cs typeface="Times New Roman" panose="02020603050405020304" pitchFamily="18" charset="0"/>
              </a:rPr>
              <a:t> ý </a:t>
            </a:r>
            <a:r>
              <a:rPr lang="en-US" sz="2800" dirty="0" err="1">
                <a:solidFill>
                  <a:schemeClr val="bg1"/>
                </a:solidFill>
                <a:latin typeface="Times New Roman" panose="02020603050405020304" pitchFamily="18" charset="0"/>
                <a:cs typeface="Times New Roman" panose="02020603050405020304" pitchFamily="18" charset="0"/>
              </a:rPr>
              <a:t>để</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viết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thành</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bài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hoàn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chỉnh</a:t>
            </a:r>
            <a:r>
              <a:rPr lang="en-US" sz="2800" dirty="0">
                <a:solidFill>
                  <a:schemeClr val="bg1"/>
                </a:solidFill>
                <a:latin typeface="Times New Roman" panose="02020603050405020304" pitchFamily="18" charset="0"/>
                <a:cs typeface="Times New Roman" panose="02020603050405020304" pitchFamily="18" charset="0"/>
              </a:rPr>
              <a:t>.</a:t>
            </a:r>
          </a:p>
        </p:txBody>
      </p:sp>
      <p:sp>
        <p:nvSpPr>
          <p:cNvPr id="7" name="Plaque 6">
            <a:extLst>
              <a:ext uri="{FF2B5EF4-FFF2-40B4-BE49-F238E27FC236}">
                <a16:creationId xmlns:a16="http://schemas.microsoft.com/office/drawing/2014/main" id="{BB40F668-6DAB-88CC-6ADC-FF3735A71051}"/>
              </a:ext>
            </a:extLst>
          </p:cNvPr>
          <p:cNvSpPr/>
          <p:nvPr/>
        </p:nvSpPr>
        <p:spPr>
          <a:xfrm>
            <a:off x="9286240" y="721360"/>
            <a:ext cx="2560320" cy="5455920"/>
          </a:xfrm>
          <a:prstGeom prst="plaqu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accent6">
                    <a:lumMod val="50000"/>
                  </a:schemeClr>
                </a:solidFill>
                <a:latin typeface="Times New Roman" panose="02020603050405020304" pitchFamily="18" charset="0"/>
                <a:cs typeface="Times New Roman" panose="02020603050405020304" pitchFamily="18" charset="0"/>
              </a:rPr>
              <a:t>Sau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khi</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viết</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bài</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xong</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đọc</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lại</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bài</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viết</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và</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tự</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đánh</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giá</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theo</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bảng</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kiểm</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mà</a:t>
            </a:r>
            <a:r>
              <a:rPr lang="en-US" sz="2800" dirty="0">
                <a:solidFill>
                  <a:schemeClr val="accent6">
                    <a:lumMod val="50000"/>
                  </a:schemeClr>
                </a:solidFill>
                <a:latin typeface="Times New Roman" panose="02020603050405020304" pitchFamily="18" charset="0"/>
                <a:cs typeface="Times New Roman" panose="02020603050405020304" pitchFamily="18" charset="0"/>
              </a:rPr>
              <a:t> GV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cung</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cấp</a:t>
            </a:r>
            <a:r>
              <a:rPr lang="en-US" sz="2800" dirty="0">
                <a:solidFill>
                  <a:schemeClr val="accent6">
                    <a:lumMod val="50000"/>
                  </a:schemeClr>
                </a:solidFill>
                <a:latin typeface="Times New Roman" panose="02020603050405020304" pitchFamily="18" charset="0"/>
                <a:cs typeface="Times New Roman" panose="02020603050405020304" pitchFamily="18" charset="0"/>
              </a:rPr>
              <a:t>.</a:t>
            </a:r>
            <a:endParaRPr lang="vi-VN" sz="2800" dirty="0">
              <a:solidFill>
                <a:schemeClr val="accent6">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34699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Terminator 1">
            <a:extLst>
              <a:ext uri="{FF2B5EF4-FFF2-40B4-BE49-F238E27FC236}">
                <a16:creationId xmlns:a16="http://schemas.microsoft.com/office/drawing/2014/main" id="{D5709194-7FE5-00E0-24E3-B7A368EA9F09}"/>
              </a:ext>
            </a:extLst>
          </p:cNvPr>
          <p:cNvSpPr/>
          <p:nvPr/>
        </p:nvSpPr>
        <p:spPr>
          <a:xfrm>
            <a:off x="2592371" y="93482"/>
            <a:ext cx="4600281" cy="801279"/>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70C0"/>
                </a:solidFill>
                <a:latin typeface="Times New Roman" panose="02020603050405020304" pitchFamily="18" charset="0"/>
                <a:cs typeface="Times New Roman" panose="02020603050405020304" pitchFamily="18" charset="0"/>
              </a:rPr>
              <a:t>1. Bước 1: Chuẩn bị</a:t>
            </a:r>
            <a:endParaRPr lang="vi-VN" sz="2800">
              <a:solidFill>
                <a:srgbClr val="0070C0"/>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C2CFFE25-D12C-0A58-17C0-38CC1054FE44}"/>
              </a:ext>
            </a:extLst>
          </p:cNvPr>
          <p:cNvSpPr/>
          <p:nvPr/>
        </p:nvSpPr>
        <p:spPr>
          <a:xfrm>
            <a:off x="375920" y="1107440"/>
            <a:ext cx="7782560" cy="7213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srgbClr val="002060"/>
                </a:solidFill>
                <a:latin typeface="Times New Roman" panose="02020603050405020304" pitchFamily="18" charset="0"/>
                <a:cs typeface="Times New Roman" panose="02020603050405020304" pitchFamily="18" charset="0"/>
              </a:rPr>
              <a:t>*</a:t>
            </a:r>
            <a:r>
              <a:rPr lang="en-US" sz="2800" b="1">
                <a:solidFill>
                  <a:srgbClr val="002060"/>
                </a:solidFill>
                <a:latin typeface="Times New Roman" panose="02020603050405020304" pitchFamily="18" charset="0"/>
                <a:cs typeface="Times New Roman" panose="02020603050405020304" pitchFamily="18" charset="0"/>
              </a:rPr>
              <a:t>Xác định đề tài, mục đích viết, người đọc:</a:t>
            </a:r>
            <a:endParaRPr lang="vi-VN" sz="2800" dirty="0">
              <a:solidFill>
                <a:srgbClr val="002060"/>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EB6A7EBA-FFC3-B943-8D98-0CFE4327ECBE}"/>
              </a:ext>
            </a:extLst>
          </p:cNvPr>
          <p:cNvSpPr/>
          <p:nvPr/>
        </p:nvSpPr>
        <p:spPr>
          <a:xfrm>
            <a:off x="243840" y="2011680"/>
            <a:ext cx="11247120" cy="10972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srgbClr val="002060"/>
                </a:solidFill>
                <a:latin typeface="Times New Roman" panose="02020603050405020304" pitchFamily="18" charset="0"/>
                <a:cs typeface="Times New Roman" panose="02020603050405020304" pitchFamily="18" charset="0"/>
              </a:rPr>
              <a:t>- </a:t>
            </a:r>
            <a:r>
              <a:rPr lang="en-US" sz="2800" b="1">
                <a:solidFill>
                  <a:srgbClr val="002060"/>
                </a:solidFill>
                <a:latin typeface="Times New Roman" panose="02020603050405020304" pitchFamily="18" charset="0"/>
                <a:cs typeface="Times New Roman" panose="02020603050405020304" pitchFamily="18" charset="0"/>
              </a:rPr>
              <a:t>Lựa chọn một bài thơ </a:t>
            </a:r>
            <a:r>
              <a:rPr lang="en-US" sz="2800">
                <a:solidFill>
                  <a:srgbClr val="002060"/>
                </a:solidFill>
                <a:latin typeface="Times New Roman" panose="02020603050405020304" pitchFamily="18" charset="0"/>
                <a:cs typeface="Times New Roman" panose="02020603050405020304" pitchFamily="18" charset="0"/>
              </a:rPr>
              <a:t>để phân tích, đánh giá đáp ứng những tiêu chí như:</a:t>
            </a:r>
            <a:endParaRPr lang="vi-VN" sz="2800" dirty="0">
              <a:solidFill>
                <a:srgbClr val="002060"/>
              </a:solidFill>
              <a:latin typeface="Times New Roman" panose="02020603050405020304" pitchFamily="18" charset="0"/>
              <a:cs typeface="Times New Roman" panose="02020603050405020304" pitchFamily="18" charset="0"/>
            </a:endParaRPr>
          </a:p>
        </p:txBody>
      </p:sp>
      <p:sp>
        <p:nvSpPr>
          <p:cNvPr id="8" name="Double Wave 7">
            <a:extLst>
              <a:ext uri="{FF2B5EF4-FFF2-40B4-BE49-F238E27FC236}">
                <a16:creationId xmlns:a16="http://schemas.microsoft.com/office/drawing/2014/main" id="{1C305ABD-0BE9-0D77-CC0F-CBA795F8C503}"/>
              </a:ext>
            </a:extLst>
          </p:cNvPr>
          <p:cNvSpPr/>
          <p:nvPr/>
        </p:nvSpPr>
        <p:spPr>
          <a:xfrm>
            <a:off x="243840" y="3429000"/>
            <a:ext cx="3037840" cy="3108960"/>
          </a:xfrm>
          <a:prstGeom prst="doubleWav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srgbClr val="002060"/>
                </a:solidFill>
                <a:latin typeface="Times New Roman" panose="02020603050405020304" pitchFamily="18" charset="0"/>
                <a:cs typeface="Times New Roman" panose="02020603050405020304" pitchFamily="18" charset="0"/>
              </a:rPr>
              <a:t>+ Được bản thân và nhiều bạn khác yêu thích.</a:t>
            </a:r>
            <a:endParaRPr lang="vi-VN" sz="2800" dirty="0">
              <a:solidFill>
                <a:srgbClr val="002060"/>
              </a:solidFill>
              <a:latin typeface="Times New Roman" panose="02020603050405020304" pitchFamily="18" charset="0"/>
              <a:cs typeface="Times New Roman" panose="02020603050405020304" pitchFamily="18" charset="0"/>
            </a:endParaRPr>
          </a:p>
        </p:txBody>
      </p:sp>
      <p:sp>
        <p:nvSpPr>
          <p:cNvPr id="9" name="Double Wave 8">
            <a:extLst>
              <a:ext uri="{FF2B5EF4-FFF2-40B4-BE49-F238E27FC236}">
                <a16:creationId xmlns:a16="http://schemas.microsoft.com/office/drawing/2014/main" id="{2657D053-6477-25A5-2A65-DD44C496743B}"/>
              </a:ext>
            </a:extLst>
          </p:cNvPr>
          <p:cNvSpPr/>
          <p:nvPr/>
        </p:nvSpPr>
        <p:spPr>
          <a:xfrm>
            <a:off x="4429760" y="3429000"/>
            <a:ext cx="3037840" cy="3108960"/>
          </a:xfrm>
          <a:prstGeom prst="doubleWav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srgbClr val="002060"/>
                </a:solidFill>
                <a:latin typeface="Times New Roman" panose="02020603050405020304" pitchFamily="18" charset="0"/>
                <a:cs typeface="Times New Roman" panose="02020603050405020304" pitchFamily="18" charset="0"/>
              </a:rPr>
              <a:t>+ Có chủ đề và những điểm đặc sắc về hình thức nghệ thuật dễ nhận thấy.</a:t>
            </a:r>
            <a:endParaRPr lang="vi-VN" sz="2800" dirty="0">
              <a:solidFill>
                <a:srgbClr val="002060"/>
              </a:solidFill>
              <a:latin typeface="Times New Roman" panose="02020603050405020304" pitchFamily="18" charset="0"/>
              <a:cs typeface="Times New Roman" panose="02020603050405020304" pitchFamily="18" charset="0"/>
            </a:endParaRPr>
          </a:p>
        </p:txBody>
      </p:sp>
      <p:sp>
        <p:nvSpPr>
          <p:cNvPr id="10" name="Double Wave 9">
            <a:extLst>
              <a:ext uri="{FF2B5EF4-FFF2-40B4-BE49-F238E27FC236}">
                <a16:creationId xmlns:a16="http://schemas.microsoft.com/office/drawing/2014/main" id="{EB6755DD-3E22-8357-5D8A-73C835BC6C91}"/>
              </a:ext>
            </a:extLst>
          </p:cNvPr>
          <p:cNvSpPr/>
          <p:nvPr/>
        </p:nvSpPr>
        <p:spPr>
          <a:xfrm>
            <a:off x="8615680" y="3581400"/>
            <a:ext cx="3037840" cy="3108960"/>
          </a:xfrm>
          <a:prstGeom prst="doubleWav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srgbClr val="002060"/>
                </a:solidFill>
                <a:latin typeface="Times New Roman" panose="02020603050405020304" pitchFamily="18" charset="0"/>
                <a:cs typeface="Times New Roman" panose="02020603050405020304" pitchFamily="18" charset="0"/>
              </a:rPr>
              <a:t>+ Có độ dài phù hợp.</a:t>
            </a:r>
            <a:endParaRPr lang="vi-VN"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24577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heel(1)">
                                      <p:cBhvr>
                                        <p:cTn id="24" dur="2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heel(1)">
                                      <p:cBhvr>
                                        <p:cTn id="29" dur="2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heel(1)">
                                      <p:cBhvr>
                                        <p:cTn id="3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8" grpId="0" animBg="1"/>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2592371" y="93483"/>
            <a:ext cx="4600281" cy="607558"/>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70C0"/>
                </a:solidFill>
                <a:latin typeface="Times New Roman" panose="02020603050405020304" pitchFamily="18" charset="0"/>
                <a:cs typeface="Times New Roman" panose="02020603050405020304" pitchFamily="18" charset="0"/>
              </a:rPr>
              <a:t>1. Bước 1: Chuẩn bị</a:t>
            </a:r>
            <a:endParaRPr lang="vi-VN" sz="2800">
              <a:solidFill>
                <a:srgbClr val="0070C0"/>
              </a:solidFill>
              <a:latin typeface="Times New Roman" panose="02020603050405020304" pitchFamily="18" charset="0"/>
              <a:cs typeface="Times New Roman" panose="02020603050405020304" pitchFamily="18" charset="0"/>
            </a:endParaRPr>
          </a:p>
        </p:txBody>
      </p:sp>
      <p:sp>
        <p:nvSpPr>
          <p:cNvPr id="2" name="Flowchart: Data 1">
            <a:extLst>
              <a:ext uri="{FF2B5EF4-FFF2-40B4-BE49-F238E27FC236}">
                <a16:creationId xmlns:a16="http://schemas.microsoft.com/office/drawing/2014/main" id="{91B682A3-F277-08F8-F02E-730D9432654B}"/>
              </a:ext>
            </a:extLst>
          </p:cNvPr>
          <p:cNvSpPr/>
          <p:nvPr/>
        </p:nvSpPr>
        <p:spPr>
          <a:xfrm>
            <a:off x="304800" y="1158240"/>
            <a:ext cx="5087961" cy="5466080"/>
          </a:xfrm>
          <a:prstGeom prst="flowChartInputOutp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Xác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định</a:t>
            </a:r>
            <a:r>
              <a:rPr lang="en-US" sz="2800"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mục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đích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viết</a:t>
            </a:r>
            <a:r>
              <a:rPr lang="en-US" sz="2800" b="1"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Trả</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lời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câu</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hỏi</a:t>
            </a:r>
            <a:r>
              <a:rPr lang="en-US" sz="2800"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Việc</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viết</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văn</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bản</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này</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nhằm</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mục</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đích</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gì</a:t>
            </a:r>
            <a:r>
              <a:rPr lang="en-US" sz="2800" i="1" dirty="0">
                <a:solidFill>
                  <a:srgbClr val="002060"/>
                </a:solidFill>
                <a:latin typeface="Times New Roman" panose="02020603050405020304" pitchFamily="18" charset="0"/>
                <a:cs typeface="Times New Roman" panose="02020603050405020304" pitchFamily="18" charset="0"/>
              </a:rPr>
              <a: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thể</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hiện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nhận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thức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đánh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giá</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của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bạn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về</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bài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thơ</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luyện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tập</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phát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triển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kĩ</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năng</a:t>
            </a:r>
            <a:r>
              <a:rPr lang="en-US" sz="2800" dirty="0">
                <a:solidFill>
                  <a:srgbClr val="002060"/>
                </a:solidFill>
                <a:latin typeface="Times New Roman" panose="02020603050405020304" pitchFamily="18" charset="0"/>
                <a:cs typeface="Times New Roman" panose="02020603050405020304" pitchFamily="18" charset="0"/>
              </a:rPr>
              <a:t>, chia </a:t>
            </a:r>
            <a:r>
              <a:rPr lang="en-US" sz="2800" dirty="0" err="1">
                <a:solidFill>
                  <a:srgbClr val="002060"/>
                </a:solidFill>
                <a:latin typeface="Times New Roman" panose="02020603050405020304" pitchFamily="18" charset="0"/>
                <a:cs typeface="Times New Roman" panose="02020603050405020304" pitchFamily="18" charset="0"/>
              </a:rPr>
              <a:t>sẻ</a:t>
            </a:r>
            <a:r>
              <a:rPr lang="en-US" sz="2800" dirty="0">
                <a:solidFill>
                  <a:srgbClr val="002060"/>
                </a:solidFill>
                <a:latin typeface="Times New Roman" panose="02020603050405020304" pitchFamily="18" charset="0"/>
                <a:cs typeface="Times New Roman" panose="02020603050405020304" pitchFamily="18" charset="0"/>
              </a:rPr>
              <a:t> ý </a:t>
            </a:r>
            <a:r>
              <a:rPr lang="en-US" sz="2800" dirty="0" err="1">
                <a:solidFill>
                  <a:srgbClr val="002060"/>
                </a:solidFill>
                <a:latin typeface="Times New Roman" panose="02020603050405020304" pitchFamily="18" charset="0"/>
                <a:cs typeface="Times New Roman" panose="02020603050405020304" pitchFamily="18" charset="0"/>
              </a:rPr>
              <a:t>kiến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với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người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khác</a:t>
            </a:r>
            <a:r>
              <a:rPr lang="en-US" sz="2800" dirty="0">
                <a:solidFill>
                  <a:srgbClr val="002060"/>
                </a:solidFill>
                <a:latin typeface="Times New Roman" panose="02020603050405020304" pitchFamily="18" charset="0"/>
                <a:cs typeface="Times New Roman" panose="02020603050405020304" pitchFamily="18" charset="0"/>
              </a:rPr>
              <a:t>,…)</a:t>
            </a:r>
            <a:endParaRPr lang="vi-VN" sz="2800" dirty="0">
              <a:solidFill>
                <a:srgbClr val="002060"/>
              </a:solidFill>
              <a:latin typeface="Times New Roman" panose="02020603050405020304" pitchFamily="18" charset="0"/>
              <a:cs typeface="Times New Roman" panose="02020603050405020304" pitchFamily="18" charset="0"/>
            </a:endParaRPr>
          </a:p>
        </p:txBody>
      </p:sp>
      <p:sp>
        <p:nvSpPr>
          <p:cNvPr id="3" name="Flowchart: Data 2">
            <a:extLst>
              <a:ext uri="{FF2B5EF4-FFF2-40B4-BE49-F238E27FC236}">
                <a16:creationId xmlns:a16="http://schemas.microsoft.com/office/drawing/2014/main" id="{3765F60E-462D-A06B-3F88-4A90E94D22D6}"/>
              </a:ext>
            </a:extLst>
          </p:cNvPr>
          <p:cNvSpPr/>
          <p:nvPr/>
        </p:nvSpPr>
        <p:spPr>
          <a:xfrm>
            <a:off x="6096000" y="1158240"/>
            <a:ext cx="5425440" cy="5466080"/>
          </a:xfrm>
          <a:prstGeom prst="flowChartInputOutp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Xác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định</a:t>
            </a:r>
            <a:r>
              <a:rPr lang="en-US" sz="2800"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người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đọc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Trả</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lời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câu</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hỏi</a:t>
            </a:r>
            <a:r>
              <a:rPr lang="en-US" sz="2800"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Người</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đọc</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bài</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viết</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của</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bạn</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có</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thể</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là</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những</a:t>
            </a:r>
            <a:r>
              <a:rPr lang="en-US" sz="2800" i="1" dirty="0">
                <a:solidFill>
                  <a:srgbClr val="002060"/>
                </a:solidFill>
                <a:latin typeface="Times New Roman" panose="02020603050405020304" pitchFamily="18" charset="0"/>
                <a:cs typeface="Times New Roman" panose="02020603050405020304" pitchFamily="18" charset="0"/>
              </a:rPr>
              <a:t> ai?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thầy</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cô</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giáo</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bộ</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môn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bạn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bè</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cùng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lớp</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phụ</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huynh</a:t>
            </a:r>
            <a:r>
              <a:rPr lang="en-US" sz="2800" dirty="0">
                <a:solidFill>
                  <a:srgbClr val="002060"/>
                </a:solidFill>
                <a:latin typeface="Times New Roman" panose="02020603050405020304" pitchFamily="18" charset="0"/>
                <a:cs typeface="Times New Roman" panose="02020603050405020304" pitchFamily="18" charset="0"/>
              </a:rPr>
              <a:t>,…)</a:t>
            </a:r>
            <a:endParaRPr lang="vi-VN"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40218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a:extLst>
              <a:ext uri="{FF2B5EF4-FFF2-40B4-BE49-F238E27FC236}">
                <a16:creationId xmlns:a16="http://schemas.microsoft.com/office/drawing/2014/main" id="{BEA8F3EE-6A55-0F5F-C078-D1AEDE858572}"/>
              </a:ext>
            </a:extLst>
          </p:cNvPr>
          <p:cNvSpPr/>
          <p:nvPr/>
        </p:nvSpPr>
        <p:spPr>
          <a:xfrm>
            <a:off x="4161619" y="75703"/>
            <a:ext cx="4600281" cy="645658"/>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70C0"/>
                </a:solidFill>
                <a:latin typeface="Times New Roman" panose="02020603050405020304" pitchFamily="18" charset="0"/>
                <a:cs typeface="Times New Roman" panose="02020603050405020304" pitchFamily="18" charset="0"/>
              </a:rPr>
              <a:t>1. Bước 1: Chuẩn bị</a:t>
            </a:r>
            <a:endParaRPr lang="vi-VN" sz="2800">
              <a:solidFill>
                <a:srgbClr val="0070C0"/>
              </a:solidFill>
              <a:latin typeface="Times New Roman" panose="02020603050405020304" pitchFamily="18" charset="0"/>
              <a:cs typeface="Times New Roman" panose="02020603050405020304" pitchFamily="18" charset="0"/>
            </a:endParaRPr>
          </a:p>
        </p:txBody>
      </p:sp>
      <p:sp>
        <p:nvSpPr>
          <p:cNvPr id="5" name="Flowchart: Alternate Process 4">
            <a:extLst>
              <a:ext uri="{FF2B5EF4-FFF2-40B4-BE49-F238E27FC236}">
                <a16:creationId xmlns:a16="http://schemas.microsoft.com/office/drawing/2014/main" id="{8EBB3167-1EB0-1589-2386-BEC37FA53AF3}"/>
              </a:ext>
            </a:extLst>
          </p:cNvPr>
          <p:cNvSpPr/>
          <p:nvPr/>
        </p:nvSpPr>
        <p:spPr>
          <a:xfrm>
            <a:off x="193040" y="1605280"/>
            <a:ext cx="2661920" cy="5171440"/>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2060"/>
                </a:solidFill>
                <a:latin typeface="Times New Roman" panose="02020603050405020304" pitchFamily="18" charset="0"/>
                <a:cs typeface="Times New Roman" panose="02020603050405020304" pitchFamily="18" charset="0"/>
              </a:rPr>
              <a:t>- </a:t>
            </a:r>
            <a:r>
              <a:rPr lang="en-US" sz="2800">
                <a:solidFill>
                  <a:srgbClr val="002060"/>
                </a:solidFill>
                <a:latin typeface="Times New Roman" panose="02020603050405020304" pitchFamily="18" charset="0"/>
                <a:cs typeface="Times New Roman" panose="02020603050405020304" pitchFamily="18" charset="0"/>
              </a:rPr>
              <a:t>Phạm vi lựa chọn của bài viết khá rộng: HS có thể chọn một bài thơ hoặc một đoạn thơ: một bài ca dao/ một bài thơ bát cú/ một bài thơ tứ tuyệt (hay thơ bốn câu)</a:t>
            </a:r>
            <a:endParaRPr lang="vi-VN" sz="2800" dirty="0">
              <a:solidFill>
                <a:srgbClr val="002060"/>
              </a:solidFill>
              <a:latin typeface="Times New Roman" panose="02020603050405020304" pitchFamily="18" charset="0"/>
              <a:cs typeface="Times New Roman" panose="02020603050405020304" pitchFamily="18" charset="0"/>
            </a:endParaRPr>
          </a:p>
        </p:txBody>
      </p:sp>
      <p:sp>
        <p:nvSpPr>
          <p:cNvPr id="6" name="Flowchart: Alternate Process 5">
            <a:extLst>
              <a:ext uri="{FF2B5EF4-FFF2-40B4-BE49-F238E27FC236}">
                <a16:creationId xmlns:a16="http://schemas.microsoft.com/office/drawing/2014/main" id="{9D768A45-5653-CA51-57E8-60F308150967}"/>
              </a:ext>
            </a:extLst>
          </p:cNvPr>
          <p:cNvSpPr/>
          <p:nvPr/>
        </p:nvSpPr>
        <p:spPr>
          <a:xfrm>
            <a:off x="3078481" y="1605280"/>
            <a:ext cx="2661920" cy="5252720"/>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srgbClr val="002060"/>
                </a:solidFill>
                <a:latin typeface="Times New Roman" panose="02020603050405020304" pitchFamily="18" charset="0"/>
                <a:cs typeface="Times New Roman" panose="02020603050405020304" pitchFamily="18" charset="0"/>
              </a:rPr>
              <a:t>- HS tìm đọc một số bài viết liên quan đến bài thơ đã chọn từ các tạp chí, bài báo khoa học, sách chuyên luận, thư viện, trên các trang mạng đáng tin cậy,…</a:t>
            </a:r>
            <a:endParaRPr lang="vi-VN" sz="2800" dirty="0">
              <a:solidFill>
                <a:srgbClr val="002060"/>
              </a:solidFill>
              <a:latin typeface="Times New Roman" panose="02020603050405020304" pitchFamily="18" charset="0"/>
              <a:cs typeface="Times New Roman" panose="02020603050405020304" pitchFamily="18" charset="0"/>
            </a:endParaRPr>
          </a:p>
        </p:txBody>
      </p:sp>
      <p:sp>
        <p:nvSpPr>
          <p:cNvPr id="7" name="Flowchart: Alternate Process 6">
            <a:extLst>
              <a:ext uri="{FF2B5EF4-FFF2-40B4-BE49-F238E27FC236}">
                <a16:creationId xmlns:a16="http://schemas.microsoft.com/office/drawing/2014/main" id="{DEF528D5-DE73-C451-A252-423E6D9DDA80}"/>
              </a:ext>
            </a:extLst>
          </p:cNvPr>
          <p:cNvSpPr/>
          <p:nvPr/>
        </p:nvSpPr>
        <p:spPr>
          <a:xfrm>
            <a:off x="5963922" y="1605280"/>
            <a:ext cx="2661920" cy="5196840"/>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srgbClr val="002060"/>
                </a:solidFill>
                <a:latin typeface="Times New Roman" panose="02020603050405020304" pitchFamily="18" charset="0"/>
                <a:cs typeface="Times New Roman" panose="02020603050405020304" pitchFamily="18" charset="0"/>
              </a:rPr>
              <a:t>- Khi đọc tham khảo tư liệu, cần ghi chép, đánh dấu những ý kiến nhận xét, đánh giá liên quan đến văn bản mình sẽ phân tích.</a:t>
            </a:r>
            <a:endParaRPr lang="vi-VN" sz="2800" dirty="0">
              <a:solidFill>
                <a:srgbClr val="002060"/>
              </a:solidFill>
              <a:latin typeface="Times New Roman" panose="02020603050405020304" pitchFamily="18" charset="0"/>
              <a:cs typeface="Times New Roman" panose="02020603050405020304" pitchFamily="18" charset="0"/>
            </a:endParaRPr>
          </a:p>
        </p:txBody>
      </p:sp>
      <p:sp>
        <p:nvSpPr>
          <p:cNvPr id="8" name="Flowchart: Alternate Process 7">
            <a:extLst>
              <a:ext uri="{FF2B5EF4-FFF2-40B4-BE49-F238E27FC236}">
                <a16:creationId xmlns:a16="http://schemas.microsoft.com/office/drawing/2014/main" id="{630EE6AF-7D24-88C2-01BF-3031FA529282}"/>
              </a:ext>
            </a:extLst>
          </p:cNvPr>
          <p:cNvSpPr/>
          <p:nvPr/>
        </p:nvSpPr>
        <p:spPr>
          <a:xfrm>
            <a:off x="8849363" y="812800"/>
            <a:ext cx="3078477" cy="5963920"/>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Xem</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xét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các</a:t>
            </a:r>
            <a:r>
              <a:rPr lang="en-US" sz="2800" dirty="0">
                <a:solidFill>
                  <a:srgbClr val="002060"/>
                </a:solidFill>
                <a:latin typeface="Times New Roman" panose="02020603050405020304" pitchFamily="18" charset="0"/>
                <a:cs typeface="Times New Roman" panose="02020603050405020304" pitchFamily="18" charset="0"/>
              </a:rPr>
              <a:t> ý </a:t>
            </a:r>
            <a:r>
              <a:rPr lang="en-US" sz="2800" dirty="0" err="1">
                <a:solidFill>
                  <a:srgbClr val="002060"/>
                </a:solidFill>
                <a:latin typeface="Times New Roman" panose="02020603050405020304" pitchFamily="18" charset="0"/>
                <a:cs typeface="Times New Roman" panose="02020603050405020304" pitchFamily="18" charset="0"/>
              </a:rPr>
              <a:t>kiến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đã</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đề</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cập</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đến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những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phương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diện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nào</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Chưa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đề</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cập</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phương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diện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nào</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của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văn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bản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thơ</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mà</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bạn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sẽ</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phân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tích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Bản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thân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mình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đồng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tình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với</a:t>
            </a:r>
            <a:r>
              <a:rPr lang="en-US" sz="2800" dirty="0">
                <a:solidFill>
                  <a:srgbClr val="002060"/>
                </a:solidFill>
                <a:latin typeface="Times New Roman" panose="02020603050405020304" pitchFamily="18" charset="0"/>
                <a:cs typeface="Times New Roman" panose="02020603050405020304" pitchFamily="18" charset="0"/>
              </a:rPr>
              <a:t> ý </a:t>
            </a:r>
            <a:r>
              <a:rPr lang="en-US" sz="2800" dirty="0" err="1">
                <a:solidFill>
                  <a:srgbClr val="002060"/>
                </a:solidFill>
                <a:latin typeface="Times New Roman" panose="02020603050405020304" pitchFamily="18" charset="0"/>
                <a:cs typeface="Times New Roman" panose="02020603050405020304" pitchFamily="18" charset="0"/>
              </a:rPr>
              <a:t>kiến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nào</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hoặc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có</a:t>
            </a:r>
            <a:r>
              <a:rPr lang="en-US" sz="2800" dirty="0">
                <a:solidFill>
                  <a:srgbClr val="002060"/>
                </a:solidFill>
                <a:latin typeface="Times New Roman" panose="02020603050405020304" pitchFamily="18" charset="0"/>
                <a:cs typeface="Times New Roman" panose="02020603050405020304" pitchFamily="18" charset="0"/>
              </a:rPr>
              <a:t> ý </a:t>
            </a:r>
            <a:r>
              <a:rPr lang="en-US" sz="2800" dirty="0" err="1">
                <a:solidFill>
                  <a:srgbClr val="002060"/>
                </a:solidFill>
                <a:latin typeface="Times New Roman" panose="02020603050405020304" pitchFamily="18" charset="0"/>
                <a:cs typeface="Times New Roman" panose="02020603050405020304" pitchFamily="18" charset="0"/>
              </a:rPr>
              <a:t>kiến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khác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không</a:t>
            </a:r>
            <a:r>
              <a:rPr lang="en-US" sz="2800" dirty="0">
                <a:solidFill>
                  <a:srgbClr val="002060"/>
                </a:solidFill>
                <a:latin typeface="Times New Roman" panose="02020603050405020304" pitchFamily="18" charset="0"/>
                <a:cs typeface="Times New Roman" panose="02020603050405020304" pitchFamily="18" charset="0"/>
              </a:rPr>
              <a:t>?</a:t>
            </a:r>
            <a:endParaRPr lang="vi-VN" sz="2800" dirty="0">
              <a:solidFill>
                <a:srgbClr val="002060"/>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5CA49DDB-D67C-FC1F-833F-19334DED192C}"/>
              </a:ext>
            </a:extLst>
          </p:cNvPr>
          <p:cNvSpPr/>
          <p:nvPr/>
        </p:nvSpPr>
        <p:spPr>
          <a:xfrm>
            <a:off x="365760" y="721361"/>
            <a:ext cx="4246880" cy="761999"/>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chemeClr val="bg1"/>
                </a:solidFill>
                <a:latin typeface="Times New Roman" panose="02020603050405020304" pitchFamily="18" charset="0"/>
                <a:cs typeface="Times New Roman" panose="02020603050405020304" pitchFamily="18" charset="0"/>
              </a:rPr>
              <a:t>*Thu thập tài liệu:</a:t>
            </a:r>
            <a:endParaRPr lang="vi-VN"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929915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 calcmode="lin" valueType="num">
                                      <p:cBhvr>
                                        <p:cTn id="26" dur="1000" fill="hold"/>
                                        <p:tgtEl>
                                          <p:spTgt spid="6"/>
                                        </p:tgtEl>
                                        <p:attrNameLst>
                                          <p:attrName>style.rotation</p:attrName>
                                        </p:attrNameLst>
                                      </p:cBhvr>
                                      <p:tavLst>
                                        <p:tav tm="0">
                                          <p:val>
                                            <p:fltVal val="90"/>
                                          </p:val>
                                        </p:tav>
                                        <p:tav tm="100000">
                                          <p:val>
                                            <p:fltVal val="0"/>
                                          </p:val>
                                        </p:tav>
                                      </p:tavLst>
                                    </p:anim>
                                    <p:animEffect transition="in" filter="fade">
                                      <p:cBhvr>
                                        <p:cTn id="27" dur="1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80">
                                          <p:stCondLst>
                                            <p:cond delay="0"/>
                                          </p:stCondLst>
                                        </p:cTn>
                                        <p:tgtEl>
                                          <p:spTgt spid="8"/>
                                        </p:tgtEl>
                                      </p:cBhvr>
                                    </p:animEffect>
                                    <p:anim calcmode="lin" valueType="num">
                                      <p:cBhvr>
                                        <p:cTn id="4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5" dur="26">
                                          <p:stCondLst>
                                            <p:cond delay="650"/>
                                          </p:stCondLst>
                                        </p:cTn>
                                        <p:tgtEl>
                                          <p:spTgt spid="8"/>
                                        </p:tgtEl>
                                      </p:cBhvr>
                                      <p:to x="100000" y="60000"/>
                                    </p:animScale>
                                    <p:animScale>
                                      <p:cBhvr>
                                        <p:cTn id="46" dur="166" decel="50000">
                                          <p:stCondLst>
                                            <p:cond delay="676"/>
                                          </p:stCondLst>
                                        </p:cTn>
                                        <p:tgtEl>
                                          <p:spTgt spid="8"/>
                                        </p:tgtEl>
                                      </p:cBhvr>
                                      <p:to x="100000" y="100000"/>
                                    </p:animScale>
                                    <p:animScale>
                                      <p:cBhvr>
                                        <p:cTn id="47" dur="26">
                                          <p:stCondLst>
                                            <p:cond delay="1312"/>
                                          </p:stCondLst>
                                        </p:cTn>
                                        <p:tgtEl>
                                          <p:spTgt spid="8"/>
                                        </p:tgtEl>
                                      </p:cBhvr>
                                      <p:to x="100000" y="80000"/>
                                    </p:animScale>
                                    <p:animScale>
                                      <p:cBhvr>
                                        <p:cTn id="48" dur="166" decel="50000">
                                          <p:stCondLst>
                                            <p:cond delay="1338"/>
                                          </p:stCondLst>
                                        </p:cTn>
                                        <p:tgtEl>
                                          <p:spTgt spid="8"/>
                                        </p:tgtEl>
                                      </p:cBhvr>
                                      <p:to x="100000" y="100000"/>
                                    </p:animScale>
                                    <p:animScale>
                                      <p:cBhvr>
                                        <p:cTn id="49" dur="26">
                                          <p:stCondLst>
                                            <p:cond delay="1642"/>
                                          </p:stCondLst>
                                        </p:cTn>
                                        <p:tgtEl>
                                          <p:spTgt spid="8"/>
                                        </p:tgtEl>
                                      </p:cBhvr>
                                      <p:to x="100000" y="90000"/>
                                    </p:animScale>
                                    <p:animScale>
                                      <p:cBhvr>
                                        <p:cTn id="50" dur="166" decel="50000">
                                          <p:stCondLst>
                                            <p:cond delay="1668"/>
                                          </p:stCondLst>
                                        </p:cTn>
                                        <p:tgtEl>
                                          <p:spTgt spid="8"/>
                                        </p:tgtEl>
                                      </p:cBhvr>
                                      <p:to x="100000" y="100000"/>
                                    </p:animScale>
                                    <p:animScale>
                                      <p:cBhvr>
                                        <p:cTn id="51" dur="26">
                                          <p:stCondLst>
                                            <p:cond delay="1808"/>
                                          </p:stCondLst>
                                        </p:cTn>
                                        <p:tgtEl>
                                          <p:spTgt spid="8"/>
                                        </p:tgtEl>
                                      </p:cBhvr>
                                      <p:to x="100000" y="95000"/>
                                    </p:animScale>
                                    <p:animScale>
                                      <p:cBhvr>
                                        <p:cTn id="52"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Terminator 1">
            <a:extLst>
              <a:ext uri="{FF2B5EF4-FFF2-40B4-BE49-F238E27FC236}">
                <a16:creationId xmlns:a16="http://schemas.microsoft.com/office/drawing/2014/main" id="{844D254A-1F0A-0E87-2C39-D87B6ED700E8}"/>
              </a:ext>
            </a:extLst>
          </p:cNvPr>
          <p:cNvSpPr/>
          <p:nvPr/>
        </p:nvSpPr>
        <p:spPr>
          <a:xfrm>
            <a:off x="3035430" y="21980"/>
            <a:ext cx="6017130" cy="631596"/>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70C0"/>
                </a:solidFill>
                <a:latin typeface="Times New Roman" panose="02020603050405020304" pitchFamily="18" charset="0"/>
                <a:cs typeface="Times New Roman" panose="02020603050405020304" pitchFamily="18" charset="0"/>
              </a:rPr>
              <a:t>2</a:t>
            </a:r>
            <a:r>
              <a:rPr lang="en-US" sz="3200"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Bước</a:t>
            </a:r>
            <a:r>
              <a:rPr lang="en-US" sz="3200" b="1" dirty="0">
                <a:solidFill>
                  <a:srgbClr val="0070C0"/>
                </a:solidFill>
                <a:latin typeface="Times New Roman" panose="02020603050405020304" pitchFamily="18" charset="0"/>
                <a:cs typeface="Times New Roman" panose="02020603050405020304" pitchFamily="18" charset="0"/>
              </a:rPr>
              <a:t> 2:</a:t>
            </a:r>
            <a:r>
              <a:rPr lang="en-US" sz="3200"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Tìm</a:t>
            </a:r>
            <a:r>
              <a:rPr lang="en-US" sz="3200" b="1" dirty="0">
                <a:solidFill>
                  <a:srgbClr val="0070C0"/>
                </a:solidFill>
                <a:latin typeface="Times New Roman" panose="02020603050405020304" pitchFamily="18" charset="0"/>
                <a:cs typeface="Times New Roman" panose="02020603050405020304" pitchFamily="18" charset="0"/>
              </a:rPr>
              <a:t> ý </a:t>
            </a:r>
            <a:r>
              <a:rPr lang="en-US" sz="3200" b="1" dirty="0" err="1">
                <a:solidFill>
                  <a:srgbClr val="0070C0"/>
                </a:solidFill>
                <a:latin typeface="Times New Roman" panose="02020603050405020304" pitchFamily="18" charset="0"/>
                <a:cs typeface="Times New Roman" panose="02020603050405020304" pitchFamily="18" charset="0"/>
              </a:rPr>
              <a:t>và</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lập</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dàn</a:t>
            </a:r>
            <a:r>
              <a:rPr lang="en-US" sz="3200" b="1" dirty="0">
                <a:solidFill>
                  <a:srgbClr val="0070C0"/>
                </a:solidFill>
                <a:latin typeface="Times New Roman" panose="02020603050405020304" pitchFamily="18" charset="0"/>
                <a:cs typeface="Times New Roman" panose="02020603050405020304" pitchFamily="18" charset="0"/>
              </a:rPr>
              <a:t> ý</a:t>
            </a:r>
            <a:endParaRPr lang="vi-VN" sz="3200" dirty="0">
              <a:solidFill>
                <a:srgbClr val="0070C0"/>
              </a:solidFill>
              <a:latin typeface="Times New Roman" panose="02020603050405020304" pitchFamily="18" charset="0"/>
              <a:cs typeface="Times New Roman" panose="02020603050405020304" pitchFamily="18" charset="0"/>
            </a:endParaRPr>
          </a:p>
        </p:txBody>
      </p:sp>
      <p:sp>
        <p:nvSpPr>
          <p:cNvPr id="3" name="Rounded Rectangle 4">
            <a:extLst>
              <a:ext uri="{FF2B5EF4-FFF2-40B4-BE49-F238E27FC236}">
                <a16:creationId xmlns:a16="http://schemas.microsoft.com/office/drawing/2014/main" id="{69DDF98B-7819-C49C-8EBE-6DB024EFB5DC}"/>
              </a:ext>
            </a:extLst>
          </p:cNvPr>
          <p:cNvSpPr/>
          <p:nvPr/>
        </p:nvSpPr>
        <p:spPr>
          <a:xfrm>
            <a:off x="1170390" y="951087"/>
            <a:ext cx="1951348" cy="60331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latin typeface="Times New Roman" panose="02020603050405020304" pitchFamily="18" charset="0"/>
                <a:cs typeface="Times New Roman" panose="02020603050405020304" pitchFamily="18" charset="0"/>
              </a:rPr>
              <a:t>a. Tìm ý</a:t>
            </a:r>
            <a:endParaRPr lang="vi-VN" sz="3200">
              <a:latin typeface="Times New Roman" panose="02020603050405020304" pitchFamily="18" charset="0"/>
              <a:cs typeface="Times New Roman" panose="02020603050405020304" pitchFamily="18" charset="0"/>
            </a:endParaRPr>
          </a:p>
        </p:txBody>
      </p:sp>
      <p:sp>
        <p:nvSpPr>
          <p:cNvPr id="6" name="Callout: Down Arrow 5">
            <a:extLst>
              <a:ext uri="{FF2B5EF4-FFF2-40B4-BE49-F238E27FC236}">
                <a16:creationId xmlns:a16="http://schemas.microsoft.com/office/drawing/2014/main" id="{73F836AA-C93D-EB3C-3D7A-49A388673F5D}"/>
              </a:ext>
            </a:extLst>
          </p:cNvPr>
          <p:cNvSpPr/>
          <p:nvPr/>
        </p:nvSpPr>
        <p:spPr>
          <a:xfrm>
            <a:off x="3121738" y="2225040"/>
            <a:ext cx="4460240" cy="1828800"/>
          </a:xfrm>
          <a:prstGeom prst="downArrow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Phiếu tìm ý:</a:t>
            </a:r>
            <a:endParaRPr lang="vi-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239856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620877579"/>
              </p:ext>
            </p:extLst>
          </p:nvPr>
        </p:nvGraphicFramePr>
        <p:xfrm>
          <a:off x="95838" y="92545"/>
          <a:ext cx="12000323" cy="6615796"/>
        </p:xfrm>
        <a:graphic>
          <a:graphicData uri="http://schemas.openxmlformats.org/drawingml/2006/table">
            <a:tbl>
              <a:tblPr firstRow="1" firstCol="1" bandRow="1">
                <a:tableStyleId>{5C22544A-7EE6-4342-B048-85BDC9FD1C3A}</a:tableStyleId>
              </a:tblPr>
              <a:tblGrid>
                <a:gridCol w="1828801">
                  <a:extLst>
                    <a:ext uri="{9D8B030D-6E8A-4147-A177-3AD203B41FA5}">
                      <a16:colId xmlns:a16="http://schemas.microsoft.com/office/drawing/2014/main" val="2411062195"/>
                    </a:ext>
                  </a:extLst>
                </a:gridCol>
                <a:gridCol w="9087439">
                  <a:extLst>
                    <a:ext uri="{9D8B030D-6E8A-4147-A177-3AD203B41FA5}">
                      <a16:colId xmlns:a16="http://schemas.microsoft.com/office/drawing/2014/main" val="1177761561"/>
                    </a:ext>
                  </a:extLst>
                </a:gridCol>
                <a:gridCol w="1084083">
                  <a:extLst>
                    <a:ext uri="{9D8B030D-6E8A-4147-A177-3AD203B41FA5}">
                      <a16:colId xmlns:a16="http://schemas.microsoft.com/office/drawing/2014/main" val="1969838490"/>
                    </a:ext>
                  </a:extLst>
                </a:gridCol>
              </a:tblGrid>
              <a:tr h="127981">
                <a:tc gridSpan="3">
                  <a:txBody>
                    <a:bodyPr/>
                    <a:lstStyle/>
                    <a:p>
                      <a:pPr>
                        <a:lnSpc>
                          <a:spcPct val="115000"/>
                        </a:lnSpc>
                        <a:spcBef>
                          <a:spcPts val="600"/>
                        </a:spcBef>
                        <a:spcAft>
                          <a:spcPts val="600"/>
                        </a:spcAft>
                      </a:pPr>
                      <a:r>
                        <a:rPr lang="en-US" sz="2800" dirty="0" err="1">
                          <a:solidFill>
                            <a:srgbClr val="FF0000"/>
                          </a:solidFill>
                          <a:effectLst/>
                          <a:latin typeface="Times New Roman" panose="02020603050405020304" pitchFamily="18" charset="0"/>
                          <a:cs typeface="Times New Roman" panose="02020603050405020304" pitchFamily="18" charset="0"/>
                        </a:rPr>
                        <a:t>Tên</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bài</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thơ</a:t>
                      </a:r>
                      <a:r>
                        <a:rPr lang="en-US" sz="2800" dirty="0">
                          <a:solidFill>
                            <a:srgbClr val="FF0000"/>
                          </a:solidFill>
                          <a:effectLst/>
                          <a:latin typeface="Times New Roman" panose="02020603050405020304" pitchFamily="18" charset="0"/>
                          <a:cs typeface="Times New Roman" panose="02020603050405020304" pitchFamily="18" charset="0"/>
                        </a:rPr>
                        <a:t>:……………………………</a:t>
                      </a:r>
                      <a:endParaRPr lang="vi-VN"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523" marR="385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2373798343"/>
                  </a:ext>
                </a:extLst>
              </a:tr>
              <a:tr h="127981">
                <a:tc>
                  <a:txBody>
                    <a:bodyPr/>
                    <a:lstStyle/>
                    <a:p>
                      <a:pPr algn="ctr">
                        <a:lnSpc>
                          <a:spcPct val="115000"/>
                        </a:lnSpc>
                        <a:spcBef>
                          <a:spcPts val="600"/>
                        </a:spcBef>
                        <a:spcAft>
                          <a:spcPts val="600"/>
                        </a:spcAft>
                      </a:pPr>
                      <a:r>
                        <a:rPr lang="en-US" sz="2800" dirty="0" err="1">
                          <a:solidFill>
                            <a:schemeClr val="bg1"/>
                          </a:solidFill>
                          <a:effectLst/>
                          <a:latin typeface="Times New Roman" panose="02020603050405020304" pitchFamily="18" charset="0"/>
                          <a:cs typeface="Times New Roman" panose="02020603050405020304" pitchFamily="18" charset="0"/>
                        </a:rPr>
                        <a:t>Luận</a:t>
                      </a:r>
                      <a:r>
                        <a:rPr lang="en-US" sz="2800" dirty="0">
                          <a:solidFill>
                            <a:schemeClr val="bg1"/>
                          </a:solidFill>
                          <a:effectLst/>
                          <a:latin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cs typeface="Times New Roman" panose="02020603050405020304" pitchFamily="18" charset="0"/>
                        </a:rPr>
                        <a:t>điểm</a:t>
                      </a:r>
                      <a:endParaRPr lang="vi-VN"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523" marR="385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15000"/>
                        </a:lnSpc>
                        <a:spcBef>
                          <a:spcPts val="600"/>
                        </a:spcBef>
                        <a:spcAft>
                          <a:spcPts val="600"/>
                        </a:spcAft>
                      </a:pPr>
                      <a:r>
                        <a:rPr lang="en-US" sz="2800" dirty="0" err="1">
                          <a:solidFill>
                            <a:schemeClr val="bg1"/>
                          </a:solidFill>
                          <a:effectLst/>
                          <a:latin typeface="Times New Roman" panose="02020603050405020304" pitchFamily="18" charset="0"/>
                          <a:cs typeface="Times New Roman" panose="02020603050405020304" pitchFamily="18" charset="0"/>
                        </a:rPr>
                        <a:t>Lí</a:t>
                      </a:r>
                      <a:r>
                        <a:rPr lang="en-US" sz="2800" dirty="0">
                          <a:solidFill>
                            <a:schemeClr val="bg1"/>
                          </a:solidFill>
                          <a:effectLst/>
                          <a:latin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cs typeface="Times New Roman" panose="02020603050405020304" pitchFamily="18" charset="0"/>
                        </a:rPr>
                        <a:t>lẽ</a:t>
                      </a:r>
                      <a:endParaRPr lang="vi-VN"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523" marR="385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15000"/>
                        </a:lnSpc>
                        <a:spcBef>
                          <a:spcPts val="600"/>
                        </a:spcBef>
                        <a:spcAft>
                          <a:spcPts val="600"/>
                        </a:spcAft>
                      </a:pPr>
                      <a:r>
                        <a:rPr lang="en-US" sz="2800" dirty="0">
                          <a:solidFill>
                            <a:schemeClr val="bg1"/>
                          </a:solidFill>
                          <a:effectLst/>
                          <a:latin typeface="Times New Roman" panose="02020603050405020304" pitchFamily="18" charset="0"/>
                          <a:cs typeface="Times New Roman" panose="02020603050405020304" pitchFamily="18" charset="0"/>
                        </a:rPr>
                        <a:t> </a:t>
                      </a:r>
                      <a:endParaRPr lang="vi-VN"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523" marR="385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68739204"/>
                  </a:ext>
                </a:extLst>
              </a:tr>
              <a:tr h="511922">
                <a:tc rowSpan="2">
                  <a:txBody>
                    <a:bodyPr/>
                    <a:lstStyle/>
                    <a:p>
                      <a:pPr algn="ctr">
                        <a:lnSpc>
                          <a:spcPct val="115000"/>
                        </a:lnSpc>
                        <a:spcBef>
                          <a:spcPts val="600"/>
                        </a:spcBef>
                        <a:spcAft>
                          <a:spcPts val="600"/>
                        </a:spcAft>
                      </a:pPr>
                      <a:r>
                        <a:rPr lang="en-US" sz="2800" dirty="0" err="1">
                          <a:solidFill>
                            <a:srgbClr val="002060"/>
                          </a:solidFill>
                          <a:effectLst/>
                          <a:latin typeface="Times New Roman" panose="02020603050405020304" pitchFamily="18" charset="0"/>
                          <a:cs typeface="Times New Roman" panose="02020603050405020304" pitchFamily="18" charset="0"/>
                        </a:rPr>
                        <a:t>Giá</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trị</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của</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chủ</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đề</a:t>
                      </a:r>
                      <a:endParaRPr lang="vi-VN"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523" marR="385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just">
                        <a:lnSpc>
                          <a:spcPct val="115000"/>
                        </a:lnSpc>
                        <a:spcBef>
                          <a:spcPts val="600"/>
                        </a:spcBef>
                        <a:spcAft>
                          <a:spcPts val="600"/>
                        </a:spcAft>
                      </a:pPr>
                      <a:r>
                        <a:rPr lang="en-US" sz="2800" dirty="0" err="1">
                          <a:effectLst/>
                          <a:latin typeface="Times New Roman" panose="02020603050405020304" pitchFamily="18" charset="0"/>
                          <a:cs typeface="Times New Roman" panose="02020603050405020304" pitchFamily="18" charset="0"/>
                        </a:rPr>
                        <a:t>Chủ</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này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gì</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Chủ</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đó</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gì</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sâu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sắc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mới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mẻ</a:t>
                      </a:r>
                      <a:r>
                        <a:rPr lang="en-US" sz="2800" dirty="0">
                          <a:effectLst/>
                          <a:latin typeface="Times New Roman" panose="02020603050405020304" pitchFamily="18" charset="0"/>
                          <a:cs typeface="Times New Roman" panose="02020603050405020304" pitchFamily="18" charset="0"/>
                        </a:rPr>
                        <a:t>? </a:t>
                      </a:r>
                      <a:endParaRPr lang="vi-VN"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523" marR="385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 </a:t>
                      </a:r>
                      <a:endParaRPr lang="vi-VN"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523" marR="385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6307793"/>
                  </a:ext>
                </a:extLst>
              </a:tr>
              <a:tr h="831447">
                <a:tc vMerge="1">
                  <a:txBody>
                    <a:bodyPr/>
                    <a:lstStyle/>
                    <a:p>
                      <a:endParaRPr lang="vi-VN"/>
                    </a:p>
                  </a:txBody>
                  <a:tcPr/>
                </a:tc>
                <a:tc>
                  <a:txBody>
                    <a:bodyPr/>
                    <a:lstStyle/>
                    <a:p>
                      <a:pPr algn="just">
                        <a:lnSpc>
                          <a:spcPct val="115000"/>
                        </a:lnSpc>
                        <a:spcBef>
                          <a:spcPts val="600"/>
                        </a:spcBef>
                        <a:spcAft>
                          <a:spcPts val="600"/>
                        </a:spcAft>
                      </a:pPr>
                      <a:r>
                        <a:rPr lang="en-US" sz="2800" dirty="0" err="1">
                          <a:effectLst/>
                          <a:latin typeface="Times New Roman" panose="02020603050405020304" pitchFamily="18" charset="0"/>
                          <a:cs typeface="Times New Roman" panose="02020603050405020304" pitchFamily="18" charset="0"/>
                        </a:rPr>
                        <a:t>Chủ</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đó</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bao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gồm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khía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cạnh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nào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cập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đến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khía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cạnh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đó</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thái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độ</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cảm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như</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thế</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nào</a:t>
                      </a:r>
                      <a:r>
                        <a:rPr lang="en-US" sz="2800" dirty="0">
                          <a:effectLst/>
                          <a:latin typeface="Times New Roman" panose="02020603050405020304" pitchFamily="18" charset="0"/>
                          <a:cs typeface="Times New Roman" panose="02020603050405020304" pitchFamily="18" charset="0"/>
                        </a:rPr>
                        <a:t>?</a:t>
                      </a:r>
                      <a:endParaRPr lang="vi-VN"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523" marR="385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 </a:t>
                      </a:r>
                      <a:endParaRPr lang="vi-VN"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523" marR="385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41268318"/>
                  </a:ext>
                </a:extLst>
              </a:tr>
              <a:tr h="639903">
                <a:tc rowSpan="2">
                  <a:txBody>
                    <a:bodyPr/>
                    <a:lstStyle/>
                    <a:p>
                      <a:pPr algn="just">
                        <a:lnSpc>
                          <a:spcPct val="115000"/>
                        </a:lnSpc>
                        <a:spcBef>
                          <a:spcPts val="600"/>
                        </a:spcBef>
                        <a:spcAft>
                          <a:spcPts val="600"/>
                        </a:spcAft>
                      </a:pPr>
                      <a:r>
                        <a:rPr lang="en-US" sz="2800" dirty="0">
                          <a:solidFill>
                            <a:srgbClr val="002060"/>
                          </a:solidFill>
                          <a:effectLst/>
                          <a:latin typeface="Times New Roman" panose="02020603050405020304" pitchFamily="18" charset="0"/>
                          <a:cs typeface="Times New Roman" panose="02020603050405020304" pitchFamily="18" charset="0"/>
                        </a:rPr>
                        <a:t> </a:t>
                      </a:r>
                      <a:r>
                        <a:rPr lang="vi-VN" sz="2800" dirty="0">
                          <a:solidFill>
                            <a:srgbClr val="002060"/>
                          </a:solidFill>
                          <a:effectLst/>
                          <a:latin typeface="Times New Roman" panose="02020603050405020304" pitchFamily="18" charset="0"/>
                          <a:cs typeface="Times New Roman" panose="02020603050405020304" pitchFamily="18" charset="0"/>
                        </a:rPr>
                        <a:t>Những nét đặc sắc </a:t>
                      </a:r>
                      <a:r>
                        <a:rPr lang="en-US" sz="2800" dirty="0" err="1">
                          <a:solidFill>
                            <a:srgbClr val="002060"/>
                          </a:solidFill>
                          <a:effectLst/>
                          <a:latin typeface="Times New Roman" panose="02020603050405020304" pitchFamily="18" charset="0"/>
                          <a:cs typeface="Times New Roman" panose="02020603050405020304" pitchFamily="18" charset="0"/>
                        </a:rPr>
                        <a:t>về</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hình</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thức</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nghệ</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thuật</a:t>
                      </a:r>
                      <a:r>
                        <a:rPr lang="en-US" sz="2800" dirty="0">
                          <a:solidFill>
                            <a:srgbClr val="002060"/>
                          </a:solidFill>
                          <a:effectLst/>
                          <a:latin typeface="Times New Roman" panose="02020603050405020304" pitchFamily="18" charset="0"/>
                          <a:cs typeface="Times New Roman" panose="02020603050405020304" pitchFamily="18" charset="0"/>
                        </a:rPr>
                        <a:t> </a:t>
                      </a:r>
                      <a:endParaRPr lang="vi-VN"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523" marR="385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just">
                        <a:lnSpc>
                          <a:spcPct val="115000"/>
                        </a:lnSpc>
                        <a:spcBef>
                          <a:spcPts val="600"/>
                        </a:spcBef>
                        <a:spcAft>
                          <a:spcPts val="600"/>
                        </a:spcAft>
                      </a:pPr>
                      <a:r>
                        <a:rPr lang="vi-VN" sz="2800" dirty="0">
                          <a:effectLst/>
                          <a:latin typeface="Times New Roman" panose="02020603050405020304" pitchFamily="18" charset="0"/>
                          <a:cs typeface="Times New Roman" panose="02020603050405020304" pitchFamily="18" charset="0"/>
                        </a:rPr>
                        <a:t>Bài thơ được sáng tác theo thể thơ nào? Thể thơ ấy có những điểm gì đáng lưu ý?</a:t>
                      </a:r>
                      <a:endParaRPr lang="vi-VN"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523" marR="385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Bef>
                          <a:spcPts val="600"/>
                        </a:spcBef>
                        <a:spcAft>
                          <a:spcPts val="600"/>
                        </a:spcAft>
                      </a:pPr>
                      <a:r>
                        <a:rPr lang="vi-VN" sz="2800" dirty="0">
                          <a:effectLst/>
                          <a:latin typeface="Times New Roman" panose="02020603050405020304" pitchFamily="18" charset="0"/>
                          <a:cs typeface="Times New Roman" panose="02020603050405020304" pitchFamily="18" charset="0"/>
                        </a:rPr>
                        <a:t> </a:t>
                      </a:r>
                      <a:endParaRPr lang="vi-VN"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523" marR="385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2456495"/>
                  </a:ext>
                </a:extLst>
              </a:tr>
              <a:tr h="842289">
                <a:tc vMerge="1">
                  <a:txBody>
                    <a:bodyPr/>
                    <a:lstStyle/>
                    <a:p>
                      <a:endParaRPr lang="vi-VN"/>
                    </a:p>
                  </a:txBody>
                  <a:tcPr/>
                </a:tc>
                <a:tc>
                  <a:txBody>
                    <a:bodyPr/>
                    <a:lstStyle/>
                    <a:p>
                      <a:pPr algn="just">
                        <a:lnSpc>
                          <a:spcPct val="115000"/>
                        </a:lnSpc>
                        <a:spcBef>
                          <a:spcPts val="600"/>
                        </a:spcBef>
                        <a:spcAft>
                          <a:spcPts val="600"/>
                        </a:spcAft>
                      </a:pPr>
                      <a:r>
                        <a:rPr lang="vi-VN" sz="2800">
                          <a:effectLst/>
                          <a:latin typeface="Times New Roman" panose="02020603050405020304" pitchFamily="18" charset="0"/>
                          <a:cs typeface="Times New Roman" panose="02020603050405020304" pitchFamily="18" charset="0"/>
                        </a:rPr>
                        <a:t>Các yếu tố hình thức như vần, nhịp, từ ngữ, hình ảnh, kết cấu bài thơ có gì đặc sắc và đã góp phần thể hiện chủ đề như thế nào?</a:t>
                      </a:r>
                      <a:endParaRPr lang="vi-VN"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523" marR="385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Bef>
                          <a:spcPts val="600"/>
                        </a:spcBef>
                        <a:spcAft>
                          <a:spcPts val="600"/>
                        </a:spcAft>
                      </a:pPr>
                      <a:r>
                        <a:rPr lang="vi-VN" sz="2800" dirty="0">
                          <a:effectLst/>
                          <a:latin typeface="Times New Roman" panose="02020603050405020304" pitchFamily="18" charset="0"/>
                          <a:cs typeface="Times New Roman" panose="02020603050405020304" pitchFamily="18" charset="0"/>
                        </a:rPr>
                        <a:t> </a:t>
                      </a:r>
                      <a:endParaRPr lang="vi-VN"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523" marR="385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75189579"/>
                  </a:ext>
                </a:extLst>
              </a:tr>
              <a:tr h="639903">
                <a:tc>
                  <a:txBody>
                    <a:bodyPr/>
                    <a:lstStyle/>
                    <a:p>
                      <a:pPr algn="just">
                        <a:lnSpc>
                          <a:spcPct val="115000"/>
                        </a:lnSpc>
                        <a:spcBef>
                          <a:spcPts val="600"/>
                        </a:spcBef>
                        <a:spcAft>
                          <a:spcPts val="600"/>
                        </a:spcAft>
                      </a:pPr>
                      <a:r>
                        <a:rPr lang="en-US" sz="2800" dirty="0" err="1">
                          <a:solidFill>
                            <a:srgbClr val="002060"/>
                          </a:solidFill>
                          <a:effectLst/>
                          <a:latin typeface="Times New Roman" panose="02020603050405020304" pitchFamily="18" charset="0"/>
                          <a:cs typeface="Times New Roman" panose="02020603050405020304" pitchFamily="18" charset="0"/>
                        </a:rPr>
                        <a:t>Đánh</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giá</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chung</a:t>
                      </a:r>
                      <a:endParaRPr lang="vi-VN"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523" marR="385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just">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Nhận xét, đánh giá giá trị chủ đề và những nét đặc sắc về nghệ thuật của bài thơ.</a:t>
                      </a:r>
                      <a:endParaRPr lang="vi-VN"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523" marR="385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 </a:t>
                      </a:r>
                      <a:endParaRPr lang="vi-VN"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523" marR="385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1265298"/>
                  </a:ext>
                </a:extLst>
              </a:tr>
              <a:tr h="255961">
                <a:tc gridSpan="2">
                  <a:txBody>
                    <a:bodyPr/>
                    <a:lstStyle/>
                    <a:p>
                      <a:pPr algn="just">
                        <a:lnSpc>
                          <a:spcPct val="115000"/>
                        </a:lnSpc>
                        <a:spcBef>
                          <a:spcPts val="600"/>
                        </a:spcBef>
                        <a:spcAft>
                          <a:spcPts val="600"/>
                        </a:spcAft>
                      </a:pPr>
                      <a:r>
                        <a:rPr lang="en-US" sz="2800" dirty="0" err="1">
                          <a:solidFill>
                            <a:srgbClr val="002060"/>
                          </a:solidFill>
                          <a:effectLst/>
                          <a:latin typeface="Times New Roman" panose="02020603050405020304" pitchFamily="18" charset="0"/>
                          <a:cs typeface="Times New Roman" panose="02020603050405020304" pitchFamily="18" charset="0"/>
                        </a:rPr>
                        <a:t>Nêu</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tác</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động</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của</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tác</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phẩm</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đối</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với</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bản</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thân</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hoặc</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cảm</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nghĩ</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về</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tác</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phẩm</a:t>
                      </a:r>
                      <a:endParaRPr lang="vi-VN"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523" marR="385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vi-VN"/>
                    </a:p>
                  </a:txBody>
                  <a:tcPr/>
                </a:tc>
                <a:tc>
                  <a:txBody>
                    <a:bodyPr/>
                    <a:lstStyle/>
                    <a:p>
                      <a:pPr algn="ctr">
                        <a:lnSpc>
                          <a:spcPct val="115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 </a:t>
                      </a:r>
                      <a:endParaRPr lang="vi-VN"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523" marR="385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3013264"/>
                  </a:ext>
                </a:extLst>
              </a:tr>
            </a:tbl>
          </a:graphicData>
        </a:graphic>
      </p:graphicFrame>
    </p:spTree>
    <p:extLst>
      <p:ext uri="{BB962C8B-B14F-4D97-AF65-F5344CB8AC3E}">
        <p14:creationId xmlns:p14="http://schemas.microsoft.com/office/powerpoint/2010/main" val="40997651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353088" y="113254"/>
            <a:ext cx="2738591" cy="60331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Times New Roman" panose="02020603050405020304" pitchFamily="18" charset="0"/>
                <a:cs typeface="Times New Roman" panose="02020603050405020304" pitchFamily="18" charset="0"/>
              </a:rPr>
              <a:t>a. </a:t>
            </a:r>
            <a:r>
              <a:rPr lang="en-US" sz="3200" b="1" dirty="0" err="1">
                <a:latin typeface="Times New Roman" panose="02020603050405020304" pitchFamily="18" charset="0"/>
                <a:cs typeface="Times New Roman" panose="02020603050405020304" pitchFamily="18" charset="0"/>
              </a:rPr>
              <a:t>Lập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dàn</a:t>
            </a:r>
            <a:r>
              <a:rPr lang="en-US" sz="3200" b="1" dirty="0">
                <a:latin typeface="Times New Roman" panose="02020603050405020304" pitchFamily="18" charset="0"/>
                <a:cs typeface="Times New Roman" panose="02020603050405020304" pitchFamily="18" charset="0"/>
              </a:rPr>
              <a:t> ý</a:t>
            </a:r>
            <a:endParaRPr lang="vi-VN" sz="3200" dirty="0">
              <a:latin typeface="Times New Roman" panose="02020603050405020304" pitchFamily="18" charset="0"/>
              <a:cs typeface="Times New Roman" panose="02020603050405020304" pitchFamily="18" charset="0"/>
            </a:endParaRPr>
          </a:p>
        </p:txBody>
      </p:sp>
      <p:sp>
        <p:nvSpPr>
          <p:cNvPr id="2" name="Flowchart: Terminator 1">
            <a:extLst>
              <a:ext uri="{FF2B5EF4-FFF2-40B4-BE49-F238E27FC236}">
                <a16:creationId xmlns:a16="http://schemas.microsoft.com/office/drawing/2014/main" id="{CE69ACF9-C8F7-23F0-1184-B3B2661C1507}"/>
              </a:ext>
            </a:extLst>
          </p:cNvPr>
          <p:cNvSpPr/>
          <p:nvPr/>
        </p:nvSpPr>
        <p:spPr>
          <a:xfrm>
            <a:off x="325120" y="989396"/>
            <a:ext cx="10881360" cy="1896044"/>
          </a:xfrm>
          <a:prstGeom prst="flowChartTermina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Xây</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dựng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hệ</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thống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luận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điểm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bằng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cách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chọn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lọc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sắp</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xếp</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các</a:t>
            </a:r>
            <a:r>
              <a:rPr lang="en-US" sz="3200" dirty="0">
                <a:solidFill>
                  <a:schemeClr val="tx1"/>
                </a:solidFill>
                <a:latin typeface="Times New Roman" panose="02020603050405020304" pitchFamily="18" charset="0"/>
                <a:cs typeface="Times New Roman" panose="02020603050405020304" pitchFamily="18" charset="0"/>
              </a:rPr>
              <a:t> ý </a:t>
            </a:r>
            <a:r>
              <a:rPr lang="en-US" sz="3200" dirty="0" err="1">
                <a:solidFill>
                  <a:schemeClr val="tx1"/>
                </a:solidFill>
                <a:latin typeface="Times New Roman" panose="02020603050405020304" pitchFamily="18" charset="0"/>
                <a:cs typeface="Times New Roman" panose="02020603050405020304" pitchFamily="18" charset="0"/>
              </a:rPr>
              <a:t>đã</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tìm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lần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lượt</a:t>
            </a:r>
            <a:r>
              <a:rPr lang="en-US" sz="3200" dirty="0">
                <a:solidFill>
                  <a:schemeClr val="tx1"/>
                </a:solidFill>
                <a:latin typeface="Times New Roman" panose="02020603050405020304" pitchFamily="18" charset="0"/>
                <a:cs typeface="Times New Roman" panose="02020603050405020304" pitchFamily="18" charset="0"/>
              </a:rPr>
              <a:t> chi </a:t>
            </a:r>
            <a:r>
              <a:rPr lang="en-US" sz="3200" dirty="0" err="1">
                <a:solidFill>
                  <a:schemeClr val="tx1"/>
                </a:solidFill>
                <a:latin typeface="Times New Roman" panose="02020603050405020304" pitchFamily="18" charset="0"/>
                <a:cs typeface="Times New Roman" panose="02020603050405020304" pitchFamily="18" charset="0"/>
              </a:rPr>
              <a:t>tiết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hoá</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từng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luận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điểm</a:t>
            </a:r>
            <a:r>
              <a:rPr lang="en-US" sz="3200" dirty="0">
                <a:solidFill>
                  <a:schemeClr val="tx1"/>
                </a:solidFill>
                <a:latin typeface="Times New Roman" panose="02020603050405020304" pitchFamily="18" charset="0"/>
                <a:cs typeface="Times New Roman" panose="02020603050405020304" pitchFamily="18" charset="0"/>
              </a:rPr>
              <a:t>.</a:t>
            </a:r>
            <a:endParaRPr lang="vi-VN" sz="3200" dirty="0">
              <a:solidFill>
                <a:schemeClr val="tx1"/>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84647AE3-2648-926E-8D99-79E706F18C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4440" y="3158266"/>
            <a:ext cx="6858000" cy="3503706"/>
          </a:xfrm>
          <a:prstGeom prst="rect">
            <a:avLst/>
          </a:prstGeom>
        </p:spPr>
      </p:pic>
    </p:spTree>
    <p:extLst>
      <p:ext uri="{BB962C8B-B14F-4D97-AF65-F5344CB8AC3E}">
        <p14:creationId xmlns:p14="http://schemas.microsoft.com/office/powerpoint/2010/main" val="8325041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ài thơ_ THU ĐIẾU (CÂU CÁ MÙA THU) (Nguyễn Khuyến)">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791852" y="245097"/>
            <a:ext cx="10793690" cy="5469903"/>
          </a:xfrm>
          <a:prstGeom prst="rect">
            <a:avLst/>
          </a:prstGeom>
        </p:spPr>
      </p:pic>
    </p:spTree>
    <p:extLst>
      <p:ext uri="{BB962C8B-B14F-4D97-AF65-F5344CB8AC3E}">
        <p14:creationId xmlns:p14="http://schemas.microsoft.com/office/powerpoint/2010/main" val="270547439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a:extLst>
              <a:ext uri="{FF2B5EF4-FFF2-40B4-BE49-F238E27FC236}">
                <a16:creationId xmlns:a16="http://schemas.microsoft.com/office/drawing/2014/main" id="{0B95F92E-DC64-27C9-8753-A38283F98393}"/>
              </a:ext>
            </a:extLst>
          </p:cNvPr>
          <p:cNvSpPr/>
          <p:nvPr/>
        </p:nvSpPr>
        <p:spPr>
          <a:xfrm>
            <a:off x="375920" y="203200"/>
            <a:ext cx="11480800" cy="1270000"/>
          </a:xfrm>
          <a:prstGeom prst="flowChartTermina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chemeClr val="tx1"/>
                </a:solidFill>
                <a:latin typeface="Times New Roman" panose="02020603050405020304" pitchFamily="18" charset="0"/>
                <a:cs typeface="Times New Roman" panose="02020603050405020304" pitchFamily="18" charset="0"/>
              </a:rPr>
              <a:t>- Lập dàn ý bằng cách dựa vào các ý đã tìm được, sắp xếp lại theo một trình tự nhất định theo ba phần lớn của bài văn, gồm:</a:t>
            </a:r>
            <a:endParaRPr lang="vi-VN" sz="3200" dirty="0">
              <a:solidFill>
                <a:schemeClr val="tx1"/>
              </a:solidFill>
              <a:latin typeface="Times New Roman" panose="02020603050405020304" pitchFamily="18" charset="0"/>
              <a:cs typeface="Times New Roman" panose="02020603050405020304" pitchFamily="18" charset="0"/>
            </a:endParaRPr>
          </a:p>
        </p:txBody>
      </p:sp>
      <p:sp>
        <p:nvSpPr>
          <p:cNvPr id="5" name="Flowchart: Stored Data 4">
            <a:extLst>
              <a:ext uri="{FF2B5EF4-FFF2-40B4-BE49-F238E27FC236}">
                <a16:creationId xmlns:a16="http://schemas.microsoft.com/office/drawing/2014/main" id="{16B7C907-7A3D-7A16-A5F9-175689A12DD0}"/>
              </a:ext>
            </a:extLst>
          </p:cNvPr>
          <p:cNvSpPr/>
          <p:nvPr/>
        </p:nvSpPr>
        <p:spPr>
          <a:xfrm>
            <a:off x="81280" y="1991360"/>
            <a:ext cx="3505200" cy="4663440"/>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chemeClr val="tx1"/>
                </a:solidFill>
                <a:latin typeface="Times New Roman" panose="02020603050405020304" pitchFamily="18" charset="0"/>
                <a:cs typeface="Times New Roman" panose="02020603050405020304" pitchFamily="18" charset="0"/>
              </a:rPr>
              <a:t>+ </a:t>
            </a:r>
            <a:r>
              <a:rPr lang="en-US" sz="3200" b="1">
                <a:solidFill>
                  <a:schemeClr val="tx1"/>
                </a:solidFill>
                <a:latin typeface="Times New Roman" panose="02020603050405020304" pitchFamily="18" charset="0"/>
                <a:cs typeface="Times New Roman" panose="02020603050405020304" pitchFamily="18" charset="0"/>
              </a:rPr>
              <a:t>Mở bài:</a:t>
            </a:r>
            <a:r>
              <a:rPr lang="en-US" sz="3200">
                <a:solidFill>
                  <a:schemeClr val="tx1"/>
                </a:solidFill>
                <a:latin typeface="Times New Roman" panose="02020603050405020304" pitchFamily="18" charset="0"/>
                <a:cs typeface="Times New Roman" panose="02020603050405020304" pitchFamily="18" charset="0"/>
              </a:rPr>
              <a:t> Giới thiệu bài thơ và tác giả; nêu nhận xét khái quát về nội dung và nghệ thuật của bài thơ.</a:t>
            </a:r>
            <a:endParaRPr lang="vi-VN" sz="3200" dirty="0">
              <a:solidFill>
                <a:schemeClr val="tx1"/>
              </a:solidFill>
              <a:latin typeface="Times New Roman" panose="02020603050405020304" pitchFamily="18" charset="0"/>
              <a:cs typeface="Times New Roman" panose="02020603050405020304" pitchFamily="18" charset="0"/>
            </a:endParaRPr>
          </a:p>
        </p:txBody>
      </p:sp>
      <p:sp>
        <p:nvSpPr>
          <p:cNvPr id="6" name="Flowchart: Stored Data 5">
            <a:extLst>
              <a:ext uri="{FF2B5EF4-FFF2-40B4-BE49-F238E27FC236}">
                <a16:creationId xmlns:a16="http://schemas.microsoft.com/office/drawing/2014/main" id="{4B3A9074-9FF3-FDC5-9E08-8C2B656F8E59}"/>
              </a:ext>
            </a:extLst>
          </p:cNvPr>
          <p:cNvSpPr/>
          <p:nvPr/>
        </p:nvSpPr>
        <p:spPr>
          <a:xfrm>
            <a:off x="3698240" y="1991360"/>
            <a:ext cx="3505200" cy="4663440"/>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chemeClr val="tx1"/>
                </a:solidFill>
                <a:latin typeface="Times New Roman" panose="02020603050405020304" pitchFamily="18" charset="0"/>
                <a:cs typeface="Times New Roman" panose="02020603050405020304" pitchFamily="18" charset="0"/>
              </a:rPr>
              <a:t>+ </a:t>
            </a:r>
            <a:r>
              <a:rPr lang="en-US" sz="3200" b="1">
                <a:solidFill>
                  <a:schemeClr val="tx1"/>
                </a:solidFill>
                <a:latin typeface="Times New Roman" panose="02020603050405020304" pitchFamily="18" charset="0"/>
                <a:cs typeface="Times New Roman" panose="02020603050405020304" pitchFamily="18" charset="0"/>
              </a:rPr>
              <a:t>Thân bài:</a:t>
            </a:r>
            <a:r>
              <a:rPr lang="en-US" sz="3200">
                <a:solidFill>
                  <a:schemeClr val="tx1"/>
                </a:solidFill>
                <a:latin typeface="Times New Roman" panose="02020603050405020304" pitchFamily="18" charset="0"/>
                <a:cs typeface="Times New Roman" panose="02020603050405020304" pitchFamily="18" charset="0"/>
              </a:rPr>
              <a:t> Lần lượt phân tích, đánh giá chủ đề và những nét đặc sắc về hình thức nghệ thuật của bài thơ.</a:t>
            </a:r>
            <a:endParaRPr lang="vi-VN" sz="3200" dirty="0">
              <a:solidFill>
                <a:schemeClr val="tx1"/>
              </a:solidFill>
              <a:latin typeface="Times New Roman" panose="02020603050405020304" pitchFamily="18" charset="0"/>
              <a:cs typeface="Times New Roman" panose="02020603050405020304" pitchFamily="18" charset="0"/>
            </a:endParaRPr>
          </a:p>
        </p:txBody>
      </p:sp>
      <p:sp>
        <p:nvSpPr>
          <p:cNvPr id="7" name="Flowchart: Stored Data 6">
            <a:extLst>
              <a:ext uri="{FF2B5EF4-FFF2-40B4-BE49-F238E27FC236}">
                <a16:creationId xmlns:a16="http://schemas.microsoft.com/office/drawing/2014/main" id="{BBCE7AF7-8D0D-3AA2-9484-9F84BA2E5593}"/>
              </a:ext>
            </a:extLst>
          </p:cNvPr>
          <p:cNvSpPr/>
          <p:nvPr/>
        </p:nvSpPr>
        <p:spPr>
          <a:xfrm>
            <a:off x="7315200" y="1991360"/>
            <a:ext cx="4683760" cy="4663440"/>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Kết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bài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Khẳng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định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lại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giá</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trị</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của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chủ</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đề</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và</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hình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thức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nghệ</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thuật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của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bài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thơ</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tác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động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của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bài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thơ</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đối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với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bản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thân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hoặc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cảm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nghĩ</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về</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tác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phẩm</a:t>
            </a:r>
            <a:r>
              <a:rPr lang="en-US" sz="3200" dirty="0">
                <a:solidFill>
                  <a:schemeClr val="tx1"/>
                </a:solidFill>
                <a:latin typeface="Times New Roman" panose="02020603050405020304" pitchFamily="18" charset="0"/>
                <a:cs typeface="Times New Roman" panose="02020603050405020304" pitchFamily="18" charset="0"/>
              </a:rPr>
              <a:t>.</a:t>
            </a:r>
            <a:endParaRPr lang="vi-VN"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719162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3384222" y="95250"/>
            <a:ext cx="3695308" cy="622169"/>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70C0"/>
                </a:solidFill>
                <a:latin typeface="Times New Roman" panose="02020603050405020304" pitchFamily="18" charset="0"/>
                <a:cs typeface="Times New Roman" panose="02020603050405020304" pitchFamily="18" charset="0"/>
              </a:rPr>
              <a:t>3. Bước 3: Viết bài</a:t>
            </a:r>
            <a:endParaRPr lang="vi-VN" sz="2800">
              <a:solidFill>
                <a:srgbClr val="0070C0"/>
              </a:solidFill>
              <a:latin typeface="Times New Roman" panose="020206030504050203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E6C5A214-7B68-803F-4D21-F6B5FA528A7F}"/>
              </a:ext>
            </a:extLst>
          </p:cNvPr>
          <p:cNvSpPr/>
          <p:nvPr/>
        </p:nvSpPr>
        <p:spPr>
          <a:xfrm>
            <a:off x="294640" y="1301318"/>
            <a:ext cx="3089582" cy="527220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sáng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tỏ</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luận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điểm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phân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tích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đánh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giá</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về</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chủ</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đề</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thức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nghệ</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thuật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bằng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việc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trích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dẫn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ảnh</a:t>
            </a:r>
            <a:r>
              <a:rPr lang="en-US" sz="2800" dirty="0">
                <a:solidFill>
                  <a:schemeClr val="tx1"/>
                </a:solidFill>
                <a:latin typeface="Times New Roman" panose="02020603050405020304" pitchFamily="18" charset="0"/>
                <a:cs typeface="Times New Roman" panose="02020603050405020304" pitchFamily="18" charset="0"/>
              </a:rPr>
              <a:t>, chi </a:t>
            </a:r>
            <a:r>
              <a:rPr lang="en-US" sz="2800" dirty="0" err="1">
                <a:solidFill>
                  <a:schemeClr val="tx1"/>
                </a:solidFill>
                <a:latin typeface="Times New Roman" panose="02020603050405020304" pitchFamily="18" charset="0"/>
                <a:cs typeface="Times New Roman" panose="02020603050405020304" pitchFamily="18" charset="0"/>
              </a:rPr>
              <a:t>tiết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biện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pháp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nghệ</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thuật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tiêu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biểu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trong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phẩm</a:t>
            </a:r>
            <a:r>
              <a:rPr lang="en-US" sz="2800" dirty="0">
                <a:solidFill>
                  <a:schemeClr val="tx1"/>
                </a:solidFill>
                <a:latin typeface="Times New Roman" panose="02020603050405020304" pitchFamily="18" charset="0"/>
                <a:cs typeface="Times New Roman" panose="02020603050405020304" pitchFamily="18" charset="0"/>
              </a:rPr>
              <a:t>.</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0DE9AD37-15E6-74F5-7E9D-B2A7AB36A86A}"/>
              </a:ext>
            </a:extLst>
          </p:cNvPr>
          <p:cNvSpPr/>
          <p:nvPr/>
        </p:nvSpPr>
        <p:spPr>
          <a:xfrm>
            <a:off x="3749040" y="1301318"/>
            <a:ext cx="2519680" cy="527220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schemeClr val="tx1"/>
                </a:solidFill>
                <a:latin typeface="Times New Roman" panose="02020603050405020304" pitchFamily="18" charset="0"/>
                <a:cs typeface="Times New Roman" panose="02020603050405020304" pitchFamily="18" charset="0"/>
              </a:rPr>
              <a:t>- Diễn đạt mạch lạc, thể hiện được những suy nghĩ, cảm nhận của người viết về bài thơ.</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EEE6C6DE-5994-5F64-11F6-0DCDA45E0E3B}"/>
              </a:ext>
            </a:extLst>
          </p:cNvPr>
          <p:cNvSpPr/>
          <p:nvPr/>
        </p:nvSpPr>
        <p:spPr>
          <a:xfrm>
            <a:off x="6563360" y="1301318"/>
            <a:ext cx="2519680" cy="527220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schemeClr val="tx1"/>
                </a:solidFill>
                <a:latin typeface="Times New Roman" panose="02020603050405020304" pitchFamily="18" charset="0"/>
                <a:cs typeface="Times New Roman" panose="02020603050405020304" pitchFamily="18" charset="0"/>
              </a:rPr>
              <a:t>- Hình dung thật rõ về người đọc và mục đích viết để chọn văn phong phù hợp.</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366CCDFA-A66B-96AF-0F46-E5084B843C00}"/>
              </a:ext>
            </a:extLst>
          </p:cNvPr>
          <p:cNvSpPr/>
          <p:nvPr/>
        </p:nvSpPr>
        <p:spPr>
          <a:xfrm>
            <a:off x="9377680" y="1301318"/>
            <a:ext cx="2519680" cy="527220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schemeClr val="tx1"/>
                </a:solidFill>
                <a:latin typeface="Times New Roman" panose="02020603050405020304" pitchFamily="18" charset="0"/>
                <a:cs typeface="Times New Roman" panose="02020603050405020304" pitchFamily="18" charset="0"/>
              </a:rPr>
              <a:t>- Sử dụng các câu chuyển tiếp, các từ ngữ liên kết hợp lí đề giúp người đọc nhận ra mạch lập luận.</a:t>
            </a:r>
            <a:endParaRPr lang="vi-VN"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649916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ircle(in)">
                                      <p:cBhvr>
                                        <p:cTn id="2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3" grpId="0" animBg="1"/>
      <p:bldP spid="6"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Terminator 4">
            <a:extLst>
              <a:ext uri="{FF2B5EF4-FFF2-40B4-BE49-F238E27FC236}">
                <a16:creationId xmlns:a16="http://schemas.microsoft.com/office/drawing/2014/main" id="{A5BF3627-4DD7-8CEC-0DE2-AFB5AD1E6383}"/>
              </a:ext>
            </a:extLst>
          </p:cNvPr>
          <p:cNvSpPr/>
          <p:nvPr/>
        </p:nvSpPr>
        <p:spPr>
          <a:xfrm>
            <a:off x="3355941" y="113122"/>
            <a:ext cx="5703217" cy="622169"/>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70C0"/>
                </a:solidFill>
                <a:latin typeface="Times New Roman" panose="02020603050405020304" pitchFamily="18" charset="0"/>
                <a:cs typeface="Times New Roman" panose="02020603050405020304" pitchFamily="18" charset="0"/>
              </a:rPr>
              <a:t>4. Bước 4: Xem lại và chỉnh sửa</a:t>
            </a:r>
            <a:endParaRPr lang="vi-VN" sz="2800">
              <a:solidFill>
                <a:srgbClr val="0070C0"/>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09FFD986-CC1E-705E-05CE-AE48BFD2AC2B}"/>
              </a:ext>
            </a:extLst>
          </p:cNvPr>
          <p:cNvSpPr/>
          <p:nvPr/>
        </p:nvSpPr>
        <p:spPr>
          <a:xfrm>
            <a:off x="243840" y="1026160"/>
            <a:ext cx="11582400" cy="15138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Đọc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kĩ</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bài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viết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đối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chiếu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với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yêu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cầu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đã</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nêu</a:t>
            </a:r>
            <a:r>
              <a:rPr lang="en-US" sz="2800" dirty="0">
                <a:solidFill>
                  <a:schemeClr val="tx1"/>
                </a:solidFill>
                <a:latin typeface="Times New Roman" panose="02020603050405020304" pitchFamily="18" charset="0"/>
                <a:cs typeface="Times New Roman" panose="02020603050405020304" pitchFamily="18" charset="0"/>
              </a:rPr>
              <a:t> ở </a:t>
            </a:r>
            <a:r>
              <a:rPr lang="en-US" sz="2800" dirty="0" err="1">
                <a:solidFill>
                  <a:schemeClr val="tx1"/>
                </a:solidFill>
                <a:latin typeface="Times New Roman" panose="02020603050405020304" pitchFamily="18" charset="0"/>
                <a:cs typeface="Times New Roman" panose="02020603050405020304" pitchFamily="18" charset="0"/>
              </a:rPr>
              <a:t>các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bước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để</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kiểm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chỉnh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sửa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theo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bảng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kiểm</a:t>
            </a:r>
            <a:r>
              <a:rPr lang="en-US" sz="2800" dirty="0">
                <a:solidFill>
                  <a:schemeClr val="tx1"/>
                </a:solidFill>
                <a:latin typeface="Times New Roman" panose="02020603050405020304" pitchFamily="18" charset="0"/>
                <a:cs typeface="Times New Roman" panose="02020603050405020304" pitchFamily="18" charset="0"/>
              </a:rPr>
              <a:t>.</a:t>
            </a:r>
            <a:endParaRPr lang="vi-VN" sz="2800" dirty="0">
              <a:solidFill>
                <a:schemeClr val="tx1"/>
              </a:solidFill>
              <a:latin typeface="Times New Roman" panose="02020603050405020304" pitchFamily="18" charset="0"/>
              <a:cs typeface="Times New Roman" panose="02020603050405020304" pitchFamily="18" charset="0"/>
            </a:endParaRPr>
          </a:p>
          <a:p>
            <a:r>
              <a:rPr lang="en-US" sz="2800" dirty="0">
                <a:solidFill>
                  <a:schemeClr val="tx1"/>
                </a:solidFill>
                <a:latin typeface="Times New Roman" panose="02020603050405020304" pitchFamily="18" charset="0"/>
                <a:cs typeface="Times New Roman" panose="02020603050405020304" pitchFamily="18" charset="0"/>
              </a:rPr>
              <a:t>(HS </a:t>
            </a:r>
            <a:r>
              <a:rPr lang="en-US" sz="2800" dirty="0" err="1">
                <a:solidFill>
                  <a:schemeClr val="tx1"/>
                </a:solidFill>
                <a:latin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thể</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tráo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đổi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bài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để</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trong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bàn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chấm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chữa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nhau</a:t>
            </a:r>
            <a:r>
              <a:rPr lang="en-US" sz="2800" dirty="0">
                <a:solidFill>
                  <a:schemeClr val="tx1"/>
                </a:solidFill>
                <a:latin typeface="Times New Roman" panose="02020603050405020304" pitchFamily="18" charset="0"/>
                <a:cs typeface="Times New Roman" panose="02020603050405020304" pitchFamily="18" charset="0"/>
              </a:rPr>
              <a:t>.)</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B2D9E721-0130-89DA-2AE3-5C9E4FAE6743}"/>
              </a:ext>
            </a:extLst>
          </p:cNvPr>
          <p:cNvSpPr/>
          <p:nvPr/>
        </p:nvSpPr>
        <p:spPr>
          <a:xfrm>
            <a:off x="243840" y="2743200"/>
            <a:ext cx="11297920" cy="812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schemeClr val="tx1"/>
                </a:solidFill>
                <a:latin typeface="Times New Roman" panose="02020603050405020304" pitchFamily="18" charset="0"/>
                <a:cs typeface="Times New Roman" panose="02020603050405020304" pitchFamily="18" charset="0"/>
              </a:rPr>
              <a:t>- HS tự đánh giá lại những gì mình đã học được sau khi thực hiện bài viết:</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38F03186-BE2B-7643-B3B4-99A9BD65B8A8}"/>
              </a:ext>
            </a:extLst>
          </p:cNvPr>
          <p:cNvSpPr/>
          <p:nvPr/>
        </p:nvSpPr>
        <p:spPr>
          <a:xfrm>
            <a:off x="497840" y="3911600"/>
            <a:ext cx="11165840" cy="9347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Em</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rút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ra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lưu</a:t>
            </a:r>
            <a:r>
              <a:rPr lang="en-US" sz="2800" dirty="0">
                <a:solidFill>
                  <a:srgbClr val="002060"/>
                </a:solidFill>
                <a:latin typeface="Times New Roman" panose="02020603050405020304" pitchFamily="18" charset="0"/>
                <a:cs typeface="Times New Roman" panose="02020603050405020304" pitchFamily="18" charset="0"/>
              </a:rPr>
              <a:t> ý </a:t>
            </a:r>
            <a:r>
              <a:rPr lang="en-US" sz="2800" dirty="0" err="1">
                <a:solidFill>
                  <a:srgbClr val="002060"/>
                </a:solidFill>
                <a:latin typeface="Times New Roman" panose="02020603050405020304" pitchFamily="18" charset="0"/>
                <a:cs typeface="Times New Roman" panose="02020603050405020304" pitchFamily="18" charset="0"/>
              </a:rPr>
              <a:t>gì</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khi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viết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kiểu</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bài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nghị</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luận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phân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tích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đánh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giá</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một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bài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thơ</a:t>
            </a:r>
            <a:r>
              <a:rPr lang="en-US" sz="2800" dirty="0">
                <a:solidFill>
                  <a:srgbClr val="002060"/>
                </a:solidFill>
                <a:latin typeface="Times New Roman" panose="02020603050405020304" pitchFamily="18" charset="0"/>
                <a:cs typeface="Times New Roman" panose="02020603050405020304" pitchFamily="18" charset="0"/>
              </a:rPr>
              <a:t>?</a:t>
            </a:r>
            <a:endParaRPr lang="vi-VN" sz="2800" dirty="0">
              <a:solidFill>
                <a:srgbClr val="002060"/>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DAA54019-EE0C-68C7-9C82-6A5CFD71256A}"/>
              </a:ext>
            </a:extLst>
          </p:cNvPr>
          <p:cNvSpPr/>
          <p:nvPr/>
        </p:nvSpPr>
        <p:spPr>
          <a:xfrm>
            <a:off x="497840" y="5201920"/>
            <a:ext cx="11165840" cy="142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srgbClr val="002060"/>
                </a:solidFill>
                <a:latin typeface="Times New Roman" panose="02020603050405020304" pitchFamily="18" charset="0"/>
                <a:cs typeface="Times New Roman" panose="02020603050405020304" pitchFamily="18" charset="0"/>
              </a:rPr>
              <a:t>+ Em thấy hài lòng/ chưa hài lòng về điểm nào, bước nào khi viết kiểu bài nghị luận này? Lí do? Nếu thực hiện lại bài viết này, em sẽ điều chỉnh thế nào để bài viết thuyết phục, hấp dẫn hơn?</a:t>
            </a:r>
            <a:endParaRPr lang="vi-VN"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776640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ircle(in)">
                                      <p:cBhvr>
                                        <p:cTn id="2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3057" y="0"/>
            <a:ext cx="11425287" cy="90497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a:latin typeface="Times New Roman" panose="02020603050405020304" pitchFamily="18" charset="0"/>
                <a:cs typeface="Times New Roman" panose="02020603050405020304" pitchFamily="18" charset="0"/>
              </a:rPr>
              <a:t>Bảng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kiểm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kĩ</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năng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nghị</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luận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tích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đánh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thơ</a:t>
            </a:r>
            <a:endParaRPr lang="vi-VN" sz="2800" dirty="0">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141772791"/>
              </p:ext>
            </p:extLst>
          </p:nvPr>
        </p:nvGraphicFramePr>
        <p:xfrm>
          <a:off x="94269" y="904973"/>
          <a:ext cx="11939046" cy="6025134"/>
        </p:xfrm>
        <a:graphic>
          <a:graphicData uri="http://schemas.openxmlformats.org/drawingml/2006/table">
            <a:tbl>
              <a:tblPr firstRow="1" firstCol="1" bandRow="1">
                <a:tableStyleId>{5C22544A-7EE6-4342-B048-85BDC9FD1C3A}</a:tableStyleId>
              </a:tblPr>
              <a:tblGrid>
                <a:gridCol w="1517515">
                  <a:extLst>
                    <a:ext uri="{9D8B030D-6E8A-4147-A177-3AD203B41FA5}">
                      <a16:colId xmlns:a16="http://schemas.microsoft.com/office/drawing/2014/main" val="2177968248"/>
                    </a:ext>
                  </a:extLst>
                </a:gridCol>
                <a:gridCol w="8463606">
                  <a:extLst>
                    <a:ext uri="{9D8B030D-6E8A-4147-A177-3AD203B41FA5}">
                      <a16:colId xmlns:a16="http://schemas.microsoft.com/office/drawing/2014/main" val="790704687"/>
                    </a:ext>
                  </a:extLst>
                </a:gridCol>
                <a:gridCol w="919124">
                  <a:extLst>
                    <a:ext uri="{9D8B030D-6E8A-4147-A177-3AD203B41FA5}">
                      <a16:colId xmlns:a16="http://schemas.microsoft.com/office/drawing/2014/main" val="2089338881"/>
                    </a:ext>
                  </a:extLst>
                </a:gridCol>
                <a:gridCol w="1038801">
                  <a:extLst>
                    <a:ext uri="{9D8B030D-6E8A-4147-A177-3AD203B41FA5}">
                      <a16:colId xmlns:a16="http://schemas.microsoft.com/office/drawing/2014/main" val="3855773217"/>
                    </a:ext>
                  </a:extLst>
                </a:gridCol>
              </a:tblGrid>
              <a:tr h="876095">
                <a:tc>
                  <a:txBody>
                    <a:bodyPr/>
                    <a:lstStyle/>
                    <a:p>
                      <a:pPr algn="ctr">
                        <a:lnSpc>
                          <a:spcPct val="115000"/>
                        </a:lnSpc>
                        <a:spcBef>
                          <a:spcPts val="600"/>
                        </a:spcBef>
                        <a:spcAft>
                          <a:spcPts val="600"/>
                        </a:spcAft>
                      </a:pPr>
                      <a:r>
                        <a:rPr lang="en-US" sz="2800" dirty="0" err="1">
                          <a:solidFill>
                            <a:srgbClr val="FF0000"/>
                          </a:solidFill>
                          <a:effectLst/>
                          <a:latin typeface="Times New Roman" panose="02020603050405020304" pitchFamily="18" charset="0"/>
                          <a:cs typeface="Times New Roman" panose="02020603050405020304" pitchFamily="18" charset="0"/>
                        </a:rPr>
                        <a:t>Nội</a:t>
                      </a:r>
                      <a:r>
                        <a:rPr lang="en-US" sz="2800" dirty="0">
                          <a:solidFill>
                            <a:srgbClr val="FF0000"/>
                          </a:solidFill>
                          <a:effectLst/>
                          <a:latin typeface="Times New Roman" panose="02020603050405020304" pitchFamily="18" charset="0"/>
                          <a:cs typeface="Times New Roman" panose="02020603050405020304" pitchFamily="18" charset="0"/>
                        </a:rPr>
                        <a:t> dung </a:t>
                      </a:r>
                      <a:r>
                        <a:rPr lang="en-US" sz="2800" dirty="0" err="1">
                          <a:solidFill>
                            <a:srgbClr val="FF0000"/>
                          </a:solidFill>
                          <a:effectLst/>
                          <a:latin typeface="Times New Roman" panose="02020603050405020304" pitchFamily="18" charset="0"/>
                          <a:cs typeface="Times New Roman" panose="02020603050405020304" pitchFamily="18" charset="0"/>
                        </a:rPr>
                        <a:t>kiểm</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tra</a:t>
                      </a:r>
                      <a:endParaRPr lang="vi-VN"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391" marR="523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Bef>
                          <a:spcPts val="600"/>
                        </a:spcBef>
                        <a:spcAft>
                          <a:spcPts val="600"/>
                        </a:spcAft>
                      </a:pPr>
                      <a:r>
                        <a:rPr lang="en-US" sz="2800" dirty="0" err="1">
                          <a:solidFill>
                            <a:srgbClr val="FF0000"/>
                          </a:solidFill>
                          <a:effectLst/>
                          <a:latin typeface="Times New Roman" panose="02020603050405020304" pitchFamily="18" charset="0"/>
                          <a:cs typeface="Times New Roman" panose="02020603050405020304" pitchFamily="18" charset="0"/>
                        </a:rPr>
                        <a:t>Yêu</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cầu</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cụ</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thể</a:t>
                      </a:r>
                      <a:endParaRPr lang="vi-VN"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391" marR="523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just">
                        <a:lnSpc>
                          <a:spcPct val="115000"/>
                        </a:lnSpc>
                        <a:spcBef>
                          <a:spcPts val="600"/>
                        </a:spcBef>
                        <a:spcAft>
                          <a:spcPts val="600"/>
                        </a:spcAft>
                      </a:pPr>
                      <a:r>
                        <a:rPr lang="en-US" sz="2800" dirty="0" err="1">
                          <a:solidFill>
                            <a:srgbClr val="FF0000"/>
                          </a:solidFill>
                          <a:effectLst/>
                          <a:latin typeface="Times New Roman" panose="02020603050405020304" pitchFamily="18" charset="0"/>
                          <a:cs typeface="Times New Roman" panose="02020603050405020304" pitchFamily="18" charset="0"/>
                        </a:rPr>
                        <a:t>Đạt</a:t>
                      </a:r>
                      <a:r>
                        <a:rPr lang="en-US" sz="2800" dirty="0">
                          <a:solidFill>
                            <a:srgbClr val="FF0000"/>
                          </a:solidFill>
                          <a:effectLst/>
                          <a:latin typeface="Times New Roman" panose="02020603050405020304" pitchFamily="18" charset="0"/>
                          <a:cs typeface="Times New Roman" panose="02020603050405020304" pitchFamily="18" charset="0"/>
                        </a:rPr>
                        <a:t> </a:t>
                      </a:r>
                      <a:endParaRPr lang="vi-VN"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391" marR="523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just">
                        <a:lnSpc>
                          <a:spcPct val="115000"/>
                        </a:lnSpc>
                        <a:spcBef>
                          <a:spcPts val="600"/>
                        </a:spcBef>
                        <a:spcAft>
                          <a:spcPts val="600"/>
                        </a:spcAft>
                      </a:pPr>
                      <a:r>
                        <a:rPr lang="en-US" sz="2800" dirty="0" err="1">
                          <a:solidFill>
                            <a:srgbClr val="FF0000"/>
                          </a:solidFill>
                          <a:effectLst/>
                          <a:latin typeface="Times New Roman" panose="02020603050405020304" pitchFamily="18" charset="0"/>
                          <a:cs typeface="Times New Roman" panose="02020603050405020304" pitchFamily="18" charset="0"/>
                        </a:rPr>
                        <a:t>Chưa</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đạt</a:t>
                      </a:r>
                      <a:endParaRPr lang="vi-VN"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391" marR="523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540399168"/>
                  </a:ext>
                </a:extLst>
              </a:tr>
              <a:tr h="174054">
                <a:tc rowSpan="2">
                  <a:txBody>
                    <a:bodyPr/>
                    <a:lstStyle/>
                    <a:p>
                      <a:pPr algn="ctr">
                        <a:lnSpc>
                          <a:spcPct val="115000"/>
                        </a:lnSpc>
                        <a:spcBef>
                          <a:spcPts val="600"/>
                        </a:spcBef>
                        <a:spcAft>
                          <a:spcPts val="600"/>
                        </a:spcAft>
                      </a:pPr>
                      <a:r>
                        <a:rPr lang="en-US" sz="2800" dirty="0" err="1">
                          <a:solidFill>
                            <a:srgbClr val="002060"/>
                          </a:solidFill>
                          <a:effectLst/>
                          <a:latin typeface="Times New Roman" panose="02020603050405020304" pitchFamily="18" charset="0"/>
                          <a:cs typeface="Times New Roman" panose="02020603050405020304" pitchFamily="18" charset="0"/>
                        </a:rPr>
                        <a:t>Mở</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bài</a:t>
                      </a:r>
                      <a:endParaRPr lang="vi-VN"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391" marR="523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just">
                        <a:lnSpc>
                          <a:spcPct val="115000"/>
                        </a:lnSpc>
                        <a:spcBef>
                          <a:spcPts val="600"/>
                        </a:spcBef>
                        <a:spcAft>
                          <a:spcPts val="600"/>
                        </a:spcAft>
                      </a:pPr>
                      <a:r>
                        <a:rPr lang="en-US" sz="2800" dirty="0" err="1">
                          <a:effectLst/>
                          <a:latin typeface="Times New Roman" panose="02020603050405020304" pitchFamily="18" charset="0"/>
                          <a:cs typeface="Times New Roman" panose="02020603050405020304" pitchFamily="18" charset="0"/>
                        </a:rPr>
                        <a:t>Giới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thiệu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phẩm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loại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giả</a:t>
                      </a:r>
                      <a:r>
                        <a:rPr lang="en-US" sz="2800" dirty="0">
                          <a:effectLst/>
                          <a:latin typeface="Times New Roman" panose="02020603050405020304" pitchFamily="18" charset="0"/>
                          <a:cs typeface="Times New Roman" panose="02020603050405020304" pitchFamily="18" charset="0"/>
                        </a:rPr>
                        <a:t>,…)</a:t>
                      </a:r>
                      <a:endParaRPr lang="vi-VN"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391" marR="523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 </a:t>
                      </a:r>
                      <a:endParaRPr lang="vi-VN"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391" marR="523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 </a:t>
                      </a:r>
                      <a:endParaRPr lang="vi-VN"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391" marR="523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23253661"/>
                  </a:ext>
                </a:extLst>
              </a:tr>
              <a:tr h="174054">
                <a:tc vMerge="1">
                  <a:txBody>
                    <a:bodyPr/>
                    <a:lstStyle/>
                    <a:p>
                      <a:endParaRPr lang="vi-VN"/>
                    </a:p>
                  </a:txBody>
                  <a:tcPr/>
                </a:tc>
                <a:tc>
                  <a:txBody>
                    <a:bodyPr/>
                    <a:lstStyle/>
                    <a:p>
                      <a:pPr algn="just">
                        <a:lnSpc>
                          <a:spcPct val="115000"/>
                        </a:lnSpc>
                        <a:spcBef>
                          <a:spcPts val="600"/>
                        </a:spcBef>
                        <a:spcAft>
                          <a:spcPts val="600"/>
                        </a:spcAft>
                      </a:pPr>
                      <a:r>
                        <a:rPr lang="en-US" sz="2800" dirty="0" err="1">
                          <a:effectLst/>
                          <a:latin typeface="Times New Roman" panose="02020603050405020304" pitchFamily="18" charset="0"/>
                          <a:cs typeface="Times New Roman" panose="02020603050405020304" pitchFamily="18" charset="0"/>
                        </a:rPr>
                        <a:t>Nêu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nội</a:t>
                      </a:r>
                      <a:r>
                        <a:rPr lang="en-US" sz="2800" dirty="0">
                          <a:effectLst/>
                          <a:latin typeface="Times New Roman" panose="02020603050405020304" pitchFamily="18" charset="0"/>
                          <a:cs typeface="Times New Roman" panose="02020603050405020304" pitchFamily="18" charset="0"/>
                        </a:rPr>
                        <a:t> dung </a:t>
                      </a:r>
                      <a:r>
                        <a:rPr lang="en-US" sz="2800" dirty="0" err="1">
                          <a:effectLst/>
                          <a:latin typeface="Times New Roman" panose="02020603050405020304" pitchFamily="18" charset="0"/>
                          <a:cs typeface="Times New Roman" panose="02020603050405020304" pitchFamily="18" charset="0"/>
                        </a:rPr>
                        <a:t>khái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quát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cần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tích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đánh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giá</a:t>
                      </a:r>
                      <a:r>
                        <a:rPr lang="en-US" sz="2800" dirty="0">
                          <a:effectLst/>
                          <a:latin typeface="Times New Roman" panose="02020603050405020304" pitchFamily="18" charset="0"/>
                          <a:cs typeface="Times New Roman" panose="02020603050405020304" pitchFamily="18" charset="0"/>
                        </a:rPr>
                        <a:t>.</a:t>
                      </a:r>
                      <a:endParaRPr lang="vi-VN"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391" marR="523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 </a:t>
                      </a:r>
                      <a:endParaRPr lang="vi-VN"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391" marR="523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 </a:t>
                      </a:r>
                      <a:endParaRPr lang="vi-VN"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391" marR="523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2970722"/>
                  </a:ext>
                </a:extLst>
              </a:tr>
              <a:tr h="174054">
                <a:tc rowSpan="6">
                  <a:txBody>
                    <a:bodyPr/>
                    <a:lstStyle/>
                    <a:p>
                      <a:pPr algn="ctr">
                        <a:lnSpc>
                          <a:spcPct val="115000"/>
                        </a:lnSpc>
                        <a:spcBef>
                          <a:spcPts val="600"/>
                        </a:spcBef>
                        <a:spcAft>
                          <a:spcPts val="600"/>
                        </a:spcAft>
                      </a:pPr>
                      <a:r>
                        <a:rPr lang="en-US" sz="2800" dirty="0" err="1">
                          <a:solidFill>
                            <a:srgbClr val="002060"/>
                          </a:solidFill>
                          <a:effectLst/>
                          <a:latin typeface="Times New Roman" panose="02020603050405020304" pitchFamily="18" charset="0"/>
                          <a:cs typeface="Times New Roman" panose="02020603050405020304" pitchFamily="18" charset="0"/>
                        </a:rPr>
                        <a:t>Thân</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bài</a:t>
                      </a:r>
                      <a:endParaRPr lang="vi-VN"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391" marR="523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just">
                        <a:lnSpc>
                          <a:spcPct val="115000"/>
                        </a:lnSpc>
                        <a:spcBef>
                          <a:spcPts val="600"/>
                        </a:spcBef>
                        <a:spcAft>
                          <a:spcPts val="600"/>
                        </a:spcAft>
                      </a:pPr>
                      <a:r>
                        <a:rPr lang="en-US" sz="2800" dirty="0" err="1">
                          <a:effectLst/>
                          <a:latin typeface="Times New Roman" panose="02020603050405020304" pitchFamily="18" charset="0"/>
                          <a:cs typeface="Times New Roman" panose="02020603050405020304" pitchFamily="18" charset="0"/>
                        </a:rPr>
                        <a:t>Xác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định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chủ</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cs typeface="Times New Roman" panose="02020603050405020304" pitchFamily="18" charset="0"/>
                        </a:rPr>
                        <a:t>.</a:t>
                      </a:r>
                      <a:endParaRPr lang="vi-VN" sz="2800" dirty="0">
                        <a:effectLst/>
                        <a:latin typeface="Times New Roman" panose="02020603050405020304" pitchFamily="18" charset="0"/>
                        <a:cs typeface="Times New Roman" panose="02020603050405020304" pitchFamily="18" charset="0"/>
                      </a:endParaRPr>
                    </a:p>
                  </a:txBody>
                  <a:tcPr marL="52391" marR="523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 </a:t>
                      </a:r>
                      <a:endParaRPr lang="vi-VN"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391" marR="523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 </a:t>
                      </a:r>
                      <a:endParaRPr lang="vi-VN"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391" marR="523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52007814"/>
                  </a:ext>
                </a:extLst>
              </a:tr>
              <a:tr h="174054">
                <a:tc vMerge="1">
                  <a:txBody>
                    <a:bodyPr/>
                    <a:lstStyle/>
                    <a:p>
                      <a:endParaRPr lang="vi-VN"/>
                    </a:p>
                  </a:txBody>
                  <a:tcPr/>
                </a:tc>
                <a:tc>
                  <a:txBody>
                    <a:bodyPr/>
                    <a:lstStyle/>
                    <a:p>
                      <a:pPr algn="just">
                        <a:lnSpc>
                          <a:spcPct val="115000"/>
                        </a:lnSpc>
                        <a:spcBef>
                          <a:spcPts val="600"/>
                        </a:spcBef>
                        <a:spcAft>
                          <a:spcPts val="600"/>
                        </a:spcAft>
                      </a:pPr>
                      <a:r>
                        <a:rPr lang="en-US" sz="2800" dirty="0" err="1">
                          <a:effectLst/>
                          <a:latin typeface="Times New Roman" panose="02020603050405020304" pitchFamily="18" charset="0"/>
                          <a:cs typeface="Times New Roman" panose="02020603050405020304" pitchFamily="18" charset="0"/>
                        </a:rPr>
                        <a:t>Phân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tích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đánh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khía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cạnh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chủ</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cs typeface="Times New Roman" panose="02020603050405020304" pitchFamily="18" charset="0"/>
                        </a:rPr>
                        <a:t>.</a:t>
                      </a:r>
                      <a:endParaRPr lang="vi-VN" sz="2800" dirty="0">
                        <a:effectLst/>
                        <a:latin typeface="Times New Roman" panose="02020603050405020304" pitchFamily="18" charset="0"/>
                        <a:cs typeface="Times New Roman" panose="02020603050405020304" pitchFamily="18" charset="0"/>
                      </a:endParaRPr>
                    </a:p>
                  </a:txBody>
                  <a:tcPr marL="52391" marR="523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 </a:t>
                      </a:r>
                      <a:endParaRPr lang="vi-VN"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391" marR="523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 </a:t>
                      </a:r>
                      <a:endParaRPr lang="vi-VN"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391" marR="523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35423029"/>
                  </a:ext>
                </a:extLst>
              </a:tr>
              <a:tr h="174054">
                <a:tc vMerge="1">
                  <a:txBody>
                    <a:bodyPr/>
                    <a:lstStyle/>
                    <a:p>
                      <a:endParaRPr lang="vi-VN"/>
                    </a:p>
                  </a:txBody>
                  <a:tcPr/>
                </a:tc>
                <a:tc>
                  <a:txBody>
                    <a:bodyPr/>
                    <a:lstStyle/>
                    <a:p>
                      <a:pPr algn="just">
                        <a:lnSpc>
                          <a:spcPct val="115000"/>
                        </a:lnSpc>
                        <a:spcBef>
                          <a:spcPts val="600"/>
                        </a:spcBef>
                        <a:spcAft>
                          <a:spcPts val="600"/>
                        </a:spcAft>
                      </a:pPr>
                      <a:r>
                        <a:rPr lang="en-US" sz="2800" dirty="0" err="1">
                          <a:effectLst/>
                          <a:latin typeface="Times New Roman" panose="02020603050405020304" pitchFamily="18" charset="0"/>
                          <a:cs typeface="Times New Roman" panose="02020603050405020304" pitchFamily="18" charset="0"/>
                        </a:rPr>
                        <a:t>Phân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tích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số</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nét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đặc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sắc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thức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nghệ</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thuật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cs typeface="Times New Roman" panose="02020603050405020304" pitchFamily="18" charset="0"/>
                        </a:rPr>
                        <a:t>.</a:t>
                      </a:r>
                      <a:endParaRPr lang="vi-VN" sz="2800" dirty="0">
                        <a:effectLst/>
                        <a:latin typeface="Times New Roman" panose="02020603050405020304" pitchFamily="18" charset="0"/>
                        <a:cs typeface="Times New Roman" panose="02020603050405020304" pitchFamily="18" charset="0"/>
                      </a:endParaRPr>
                    </a:p>
                  </a:txBody>
                  <a:tcPr marL="52391" marR="523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 </a:t>
                      </a:r>
                      <a:endParaRPr lang="vi-VN"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391" marR="523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 </a:t>
                      </a:r>
                      <a:endParaRPr lang="vi-VN"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391" marR="523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43422866"/>
                  </a:ext>
                </a:extLst>
              </a:tr>
              <a:tr h="348107">
                <a:tc vMerge="1">
                  <a:txBody>
                    <a:bodyPr/>
                    <a:lstStyle/>
                    <a:p>
                      <a:endParaRPr lang="vi-VN"/>
                    </a:p>
                  </a:txBody>
                  <a:tcPr/>
                </a:tc>
                <a:tc>
                  <a:txBody>
                    <a:bodyPr/>
                    <a:lstStyle/>
                    <a:p>
                      <a:pPr algn="just">
                        <a:lnSpc>
                          <a:spcPct val="115000"/>
                        </a:lnSpc>
                        <a:spcBef>
                          <a:spcPts val="600"/>
                        </a:spcBef>
                        <a:spcAft>
                          <a:spcPts val="600"/>
                        </a:spcAft>
                      </a:pPr>
                      <a:r>
                        <a:rPr lang="en-US" sz="2800" dirty="0" err="1">
                          <a:effectLst/>
                          <a:latin typeface="Times New Roman" panose="02020603050405020304" pitchFamily="18" charset="0"/>
                          <a:cs typeface="Times New Roman" panose="02020603050405020304" pitchFamily="18" charset="0"/>
                        </a:rPr>
                        <a:t>Đánh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dụng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nét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đặc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sắc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thức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nghệ</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thuật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việc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hiện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chủ</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cs typeface="Times New Roman" panose="02020603050405020304" pitchFamily="18" charset="0"/>
                        </a:rPr>
                        <a:t>.</a:t>
                      </a:r>
                      <a:endParaRPr lang="vi-VN" sz="2800" dirty="0">
                        <a:effectLst/>
                        <a:latin typeface="Times New Roman" panose="02020603050405020304" pitchFamily="18" charset="0"/>
                        <a:cs typeface="Times New Roman" panose="02020603050405020304" pitchFamily="18" charset="0"/>
                      </a:endParaRPr>
                    </a:p>
                  </a:txBody>
                  <a:tcPr marL="52391" marR="523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 </a:t>
                      </a:r>
                      <a:endParaRPr lang="vi-VN"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391" marR="523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 </a:t>
                      </a:r>
                      <a:endParaRPr lang="vi-VN"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391" marR="523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25195580"/>
                  </a:ext>
                </a:extLst>
              </a:tr>
              <a:tr h="174054">
                <a:tc vMerge="1">
                  <a:txBody>
                    <a:bodyPr/>
                    <a:lstStyle/>
                    <a:p>
                      <a:endParaRPr lang="vi-VN"/>
                    </a:p>
                  </a:txBody>
                  <a:tcPr/>
                </a:tc>
                <a:tc>
                  <a:txBody>
                    <a:bodyPr/>
                    <a:lstStyle/>
                    <a:p>
                      <a:pPr algn="just">
                        <a:lnSpc>
                          <a:spcPct val="115000"/>
                        </a:lnSpc>
                        <a:spcBef>
                          <a:spcPts val="600"/>
                        </a:spcBef>
                        <a:spcAft>
                          <a:spcPts val="600"/>
                        </a:spcAft>
                      </a:pPr>
                      <a:r>
                        <a:rPr lang="en-US" sz="2800" dirty="0" err="1">
                          <a:effectLst/>
                          <a:latin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hiện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suy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nghĩ</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cảm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nhận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viết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cs typeface="Times New Roman" panose="02020603050405020304" pitchFamily="18" charset="0"/>
                        </a:rPr>
                        <a:t>.</a:t>
                      </a:r>
                      <a:endParaRPr lang="vi-VN" sz="2800" dirty="0">
                        <a:effectLst/>
                        <a:latin typeface="Times New Roman" panose="02020603050405020304" pitchFamily="18" charset="0"/>
                        <a:cs typeface="Times New Roman" panose="02020603050405020304" pitchFamily="18" charset="0"/>
                      </a:endParaRPr>
                    </a:p>
                  </a:txBody>
                  <a:tcPr marL="52391" marR="523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 </a:t>
                      </a:r>
                      <a:endParaRPr lang="vi-VN"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391" marR="523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 </a:t>
                      </a:r>
                      <a:endParaRPr lang="vi-VN"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391" marR="523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38509181"/>
                  </a:ext>
                </a:extLst>
              </a:tr>
              <a:tr h="174054">
                <a:tc vMerge="1">
                  <a:txBody>
                    <a:bodyPr/>
                    <a:lstStyle/>
                    <a:p>
                      <a:endParaRPr lang="vi-VN"/>
                    </a:p>
                  </a:txBody>
                  <a:tcPr/>
                </a:tc>
                <a:tc>
                  <a:txBody>
                    <a:bodyPr/>
                    <a:lstStyle/>
                    <a:p>
                      <a:pPr algn="just">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Có lí lẽ xác đáng, bằng chứng tin cậy lấy từ truyện kể.</a:t>
                      </a:r>
                      <a:endParaRPr lang="vi-VN" sz="2800">
                        <a:effectLst/>
                        <a:latin typeface="Times New Roman" panose="02020603050405020304" pitchFamily="18" charset="0"/>
                        <a:cs typeface="Times New Roman" panose="02020603050405020304" pitchFamily="18" charset="0"/>
                      </a:endParaRPr>
                    </a:p>
                  </a:txBody>
                  <a:tcPr marL="52391" marR="523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 </a:t>
                      </a:r>
                      <a:endParaRPr lang="vi-VN"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391" marR="523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 </a:t>
                      </a:r>
                      <a:endParaRPr lang="vi-VN"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391" marR="523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3868598"/>
                  </a:ext>
                </a:extLst>
              </a:tr>
            </a:tbl>
          </a:graphicData>
        </a:graphic>
      </p:graphicFrame>
    </p:spTree>
    <p:extLst>
      <p:ext uri="{BB962C8B-B14F-4D97-AF65-F5344CB8AC3E}">
        <p14:creationId xmlns:p14="http://schemas.microsoft.com/office/powerpoint/2010/main" val="41571366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3059" y="0"/>
            <a:ext cx="11425287" cy="90497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latin typeface="Times New Roman" panose="02020603050405020304" pitchFamily="18" charset="0"/>
                <a:cs typeface="Times New Roman" panose="02020603050405020304" pitchFamily="18" charset="0"/>
              </a:rPr>
              <a:t>Bảng kiểm kĩ năng viết văn bản nghị luận phân tích, đánh giá một bài thơ</a:t>
            </a:r>
            <a:endParaRPr lang="vi-VN" sz="2800">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085291817"/>
              </p:ext>
            </p:extLst>
          </p:nvPr>
        </p:nvGraphicFramePr>
        <p:xfrm>
          <a:off x="84841" y="904973"/>
          <a:ext cx="11943762" cy="5670301"/>
        </p:xfrm>
        <a:graphic>
          <a:graphicData uri="http://schemas.openxmlformats.org/drawingml/2006/table">
            <a:tbl>
              <a:tblPr firstRow="1" firstCol="1" bandRow="1">
                <a:tableStyleId>{5C22544A-7EE6-4342-B048-85BDC9FD1C3A}</a:tableStyleId>
              </a:tblPr>
              <a:tblGrid>
                <a:gridCol w="1517716">
                  <a:extLst>
                    <a:ext uri="{9D8B030D-6E8A-4147-A177-3AD203B41FA5}">
                      <a16:colId xmlns:a16="http://schemas.microsoft.com/office/drawing/2014/main" val="2177968248"/>
                    </a:ext>
                  </a:extLst>
                </a:gridCol>
                <a:gridCol w="8719794">
                  <a:extLst>
                    <a:ext uri="{9D8B030D-6E8A-4147-A177-3AD203B41FA5}">
                      <a16:colId xmlns:a16="http://schemas.microsoft.com/office/drawing/2014/main" val="790704687"/>
                    </a:ext>
                  </a:extLst>
                </a:gridCol>
                <a:gridCol w="744717">
                  <a:extLst>
                    <a:ext uri="{9D8B030D-6E8A-4147-A177-3AD203B41FA5}">
                      <a16:colId xmlns:a16="http://schemas.microsoft.com/office/drawing/2014/main" val="2089338881"/>
                    </a:ext>
                  </a:extLst>
                </a:gridCol>
                <a:gridCol w="961535">
                  <a:extLst>
                    <a:ext uri="{9D8B030D-6E8A-4147-A177-3AD203B41FA5}">
                      <a16:colId xmlns:a16="http://schemas.microsoft.com/office/drawing/2014/main" val="3855773217"/>
                    </a:ext>
                  </a:extLst>
                </a:gridCol>
              </a:tblGrid>
              <a:tr h="999241">
                <a:tc>
                  <a:txBody>
                    <a:bodyPr/>
                    <a:lstStyle/>
                    <a:p>
                      <a:pPr algn="ctr">
                        <a:lnSpc>
                          <a:spcPct val="115000"/>
                        </a:lnSpc>
                        <a:spcBef>
                          <a:spcPts val="600"/>
                        </a:spcBef>
                        <a:spcAft>
                          <a:spcPts val="600"/>
                        </a:spcAft>
                      </a:pPr>
                      <a:r>
                        <a:rPr lang="en-US" sz="2800" dirty="0" err="1">
                          <a:solidFill>
                            <a:srgbClr val="FF0000"/>
                          </a:solidFill>
                          <a:effectLst/>
                          <a:latin typeface="Times New Roman" panose="02020603050405020304" pitchFamily="18" charset="0"/>
                          <a:cs typeface="Times New Roman" panose="02020603050405020304" pitchFamily="18" charset="0"/>
                        </a:rPr>
                        <a:t>Nội</a:t>
                      </a:r>
                      <a:r>
                        <a:rPr lang="en-US" sz="2800" dirty="0">
                          <a:solidFill>
                            <a:srgbClr val="FF0000"/>
                          </a:solidFill>
                          <a:effectLst/>
                          <a:latin typeface="Times New Roman" panose="02020603050405020304" pitchFamily="18" charset="0"/>
                          <a:cs typeface="Times New Roman" panose="02020603050405020304" pitchFamily="18" charset="0"/>
                        </a:rPr>
                        <a:t> dung </a:t>
                      </a:r>
                      <a:r>
                        <a:rPr lang="en-US" sz="2800" dirty="0" err="1">
                          <a:solidFill>
                            <a:srgbClr val="FF0000"/>
                          </a:solidFill>
                          <a:effectLst/>
                          <a:latin typeface="Times New Roman" panose="02020603050405020304" pitchFamily="18" charset="0"/>
                          <a:cs typeface="Times New Roman" panose="02020603050405020304" pitchFamily="18" charset="0"/>
                        </a:rPr>
                        <a:t>kiểm</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tra</a:t>
                      </a:r>
                      <a:endParaRPr lang="vi-VN"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391" marR="523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Bef>
                          <a:spcPts val="600"/>
                        </a:spcBef>
                        <a:spcAft>
                          <a:spcPts val="600"/>
                        </a:spcAft>
                      </a:pPr>
                      <a:r>
                        <a:rPr lang="en-US" sz="2800" dirty="0" err="1">
                          <a:solidFill>
                            <a:srgbClr val="FF0000"/>
                          </a:solidFill>
                          <a:effectLst/>
                          <a:latin typeface="Times New Roman" panose="02020603050405020304" pitchFamily="18" charset="0"/>
                          <a:cs typeface="Times New Roman" panose="02020603050405020304" pitchFamily="18" charset="0"/>
                        </a:rPr>
                        <a:t>Yêu</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cầu</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cụ</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thể</a:t>
                      </a:r>
                      <a:endParaRPr lang="vi-VN"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391" marR="523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just">
                        <a:lnSpc>
                          <a:spcPct val="115000"/>
                        </a:lnSpc>
                        <a:spcBef>
                          <a:spcPts val="600"/>
                        </a:spcBef>
                        <a:spcAft>
                          <a:spcPts val="600"/>
                        </a:spcAft>
                      </a:pPr>
                      <a:r>
                        <a:rPr lang="en-US" sz="2800" dirty="0" err="1">
                          <a:solidFill>
                            <a:srgbClr val="FF0000"/>
                          </a:solidFill>
                          <a:effectLst/>
                          <a:latin typeface="Times New Roman" panose="02020603050405020304" pitchFamily="18" charset="0"/>
                          <a:cs typeface="Times New Roman" panose="02020603050405020304" pitchFamily="18" charset="0"/>
                        </a:rPr>
                        <a:t>Đạt</a:t>
                      </a:r>
                      <a:r>
                        <a:rPr lang="en-US" sz="2800" dirty="0">
                          <a:solidFill>
                            <a:srgbClr val="FF0000"/>
                          </a:solidFill>
                          <a:effectLst/>
                          <a:latin typeface="Times New Roman" panose="02020603050405020304" pitchFamily="18" charset="0"/>
                          <a:cs typeface="Times New Roman" panose="02020603050405020304" pitchFamily="18" charset="0"/>
                        </a:rPr>
                        <a:t> </a:t>
                      </a:r>
                      <a:endParaRPr lang="vi-VN"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391" marR="523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just">
                        <a:lnSpc>
                          <a:spcPct val="115000"/>
                        </a:lnSpc>
                        <a:spcBef>
                          <a:spcPts val="600"/>
                        </a:spcBef>
                        <a:spcAft>
                          <a:spcPts val="600"/>
                        </a:spcAft>
                      </a:pPr>
                      <a:r>
                        <a:rPr lang="en-US" sz="2800" dirty="0" err="1">
                          <a:solidFill>
                            <a:srgbClr val="FF0000"/>
                          </a:solidFill>
                          <a:effectLst/>
                          <a:latin typeface="Times New Roman" panose="02020603050405020304" pitchFamily="18" charset="0"/>
                          <a:cs typeface="Times New Roman" panose="02020603050405020304" pitchFamily="18" charset="0"/>
                        </a:rPr>
                        <a:t>Chưa</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đạt</a:t>
                      </a:r>
                      <a:endParaRPr lang="vi-VN"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391" marR="523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540399168"/>
                  </a:ext>
                </a:extLst>
              </a:tr>
              <a:tr h="348107">
                <a:tc rowSpan="2">
                  <a:txBody>
                    <a:bodyPr/>
                    <a:lstStyle/>
                    <a:p>
                      <a:pPr algn="ctr">
                        <a:lnSpc>
                          <a:spcPct val="115000"/>
                        </a:lnSpc>
                        <a:spcBef>
                          <a:spcPts val="600"/>
                        </a:spcBef>
                        <a:spcAft>
                          <a:spcPts val="600"/>
                        </a:spcAft>
                      </a:pPr>
                      <a:r>
                        <a:rPr lang="en-US" sz="2800" dirty="0" err="1">
                          <a:solidFill>
                            <a:srgbClr val="002060"/>
                          </a:solidFill>
                          <a:effectLst/>
                          <a:latin typeface="Times New Roman" panose="02020603050405020304" pitchFamily="18" charset="0"/>
                          <a:cs typeface="Times New Roman" panose="02020603050405020304" pitchFamily="18" charset="0"/>
                        </a:rPr>
                        <a:t>Kết</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bài</a:t>
                      </a:r>
                      <a:endParaRPr lang="vi-VN"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391" marR="523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just">
                        <a:lnSpc>
                          <a:spcPct val="115000"/>
                        </a:lnSpc>
                        <a:spcBef>
                          <a:spcPts val="600"/>
                        </a:spcBef>
                        <a:spcAft>
                          <a:spcPts val="600"/>
                        </a:spcAft>
                      </a:pPr>
                      <a:r>
                        <a:rPr lang="en-US" sz="2800" dirty="0" err="1">
                          <a:effectLst/>
                          <a:latin typeface="Times New Roman" panose="02020603050405020304" pitchFamily="18" charset="0"/>
                          <a:cs typeface="Times New Roman" panose="02020603050405020304" pitchFamily="18" charset="0"/>
                        </a:rPr>
                        <a:t>Khẳng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định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lại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cách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khái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quát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đặc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sắc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nghệ</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thuật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nét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độc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đáo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chủ</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cs typeface="Times New Roman" panose="02020603050405020304" pitchFamily="18" charset="0"/>
                        </a:rPr>
                        <a:t>.</a:t>
                      </a:r>
                      <a:endParaRPr lang="vi-VN" sz="2800" dirty="0">
                        <a:effectLst/>
                        <a:latin typeface="Times New Roman" panose="02020603050405020304" pitchFamily="18" charset="0"/>
                        <a:cs typeface="Times New Roman" panose="02020603050405020304" pitchFamily="18" charset="0"/>
                      </a:endParaRPr>
                    </a:p>
                  </a:txBody>
                  <a:tcPr marL="52391" marR="523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 </a:t>
                      </a:r>
                      <a:endParaRPr lang="vi-VN"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391" marR="523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 </a:t>
                      </a:r>
                      <a:endParaRPr lang="vi-VN"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391" marR="523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49249228"/>
                  </a:ext>
                </a:extLst>
              </a:tr>
              <a:tr h="348107">
                <a:tc vMerge="1">
                  <a:txBody>
                    <a:bodyPr/>
                    <a:lstStyle/>
                    <a:p>
                      <a:endParaRPr lang="vi-VN"/>
                    </a:p>
                  </a:txBody>
                  <a:tcPr/>
                </a:tc>
                <a:tc>
                  <a:txBody>
                    <a:bodyPr/>
                    <a:lstStyle/>
                    <a:p>
                      <a:pPr algn="just">
                        <a:lnSpc>
                          <a:spcPct val="115000"/>
                        </a:lnSpc>
                        <a:spcBef>
                          <a:spcPts val="600"/>
                        </a:spcBef>
                        <a:spcAft>
                          <a:spcPts val="600"/>
                        </a:spcAft>
                      </a:pPr>
                      <a:r>
                        <a:rPr lang="en-US" sz="2800" dirty="0" err="1">
                          <a:effectLst/>
                          <a:latin typeface="Times New Roman" panose="02020603050405020304" pitchFamily="18" charset="0"/>
                          <a:cs typeface="Times New Roman" panose="02020603050405020304" pitchFamily="18" charset="0"/>
                        </a:rPr>
                        <a:t>Nêu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động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đối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bản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hoặc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cảm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nghĩ</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sau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đọc</a:t>
                      </a:r>
                      <a:r>
                        <a:rPr lang="en-US" sz="2800" dirty="0">
                          <a:effectLst/>
                          <a:latin typeface="Times New Roman" panose="02020603050405020304" pitchFamily="18" charset="0"/>
                          <a:cs typeface="Times New Roman" panose="02020603050405020304" pitchFamily="18" charset="0"/>
                        </a:rPr>
                        <a:t> , </a:t>
                      </a:r>
                      <a:r>
                        <a:rPr lang="en-US" sz="2800" dirty="0" err="1">
                          <a:effectLst/>
                          <a:latin typeface="Times New Roman" panose="02020603050405020304" pitchFamily="18" charset="0"/>
                          <a:cs typeface="Times New Roman" panose="02020603050405020304" pitchFamily="18" charset="0"/>
                        </a:rPr>
                        <a:t>thưởng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thức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cs typeface="Times New Roman" panose="02020603050405020304" pitchFamily="18" charset="0"/>
                        </a:rPr>
                        <a:t>.</a:t>
                      </a:r>
                      <a:endParaRPr lang="vi-VN" sz="2800" dirty="0">
                        <a:effectLst/>
                        <a:latin typeface="Times New Roman" panose="02020603050405020304" pitchFamily="18" charset="0"/>
                        <a:cs typeface="Times New Roman" panose="02020603050405020304" pitchFamily="18" charset="0"/>
                      </a:endParaRPr>
                    </a:p>
                  </a:txBody>
                  <a:tcPr marL="52391" marR="523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 </a:t>
                      </a:r>
                      <a:endParaRPr lang="vi-VN"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391" marR="523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 </a:t>
                      </a:r>
                      <a:endParaRPr lang="vi-VN"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391" marR="523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80058432"/>
                  </a:ext>
                </a:extLst>
              </a:tr>
              <a:tr h="174054">
                <a:tc rowSpan="4">
                  <a:txBody>
                    <a:bodyPr/>
                    <a:lstStyle/>
                    <a:p>
                      <a:pPr algn="ctr">
                        <a:lnSpc>
                          <a:spcPct val="115000"/>
                        </a:lnSpc>
                        <a:spcBef>
                          <a:spcPts val="600"/>
                        </a:spcBef>
                        <a:spcAft>
                          <a:spcPts val="600"/>
                        </a:spcAft>
                      </a:pPr>
                      <a:r>
                        <a:rPr lang="en-US" sz="2800" dirty="0" err="1">
                          <a:solidFill>
                            <a:srgbClr val="002060"/>
                          </a:solidFill>
                          <a:effectLst/>
                          <a:latin typeface="Times New Roman" panose="02020603050405020304" pitchFamily="18" charset="0"/>
                          <a:cs typeface="Times New Roman" panose="02020603050405020304" pitchFamily="18" charset="0"/>
                        </a:rPr>
                        <a:t>Kĩ</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năng</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trình</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bày</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diễn</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đạt</a:t>
                      </a:r>
                      <a:endParaRPr lang="vi-VN"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391" marR="523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just">
                        <a:lnSpc>
                          <a:spcPct val="115000"/>
                        </a:lnSpc>
                        <a:spcBef>
                          <a:spcPts val="600"/>
                        </a:spcBef>
                        <a:spcAft>
                          <a:spcPts val="600"/>
                        </a:spcAft>
                      </a:pPr>
                      <a:r>
                        <a:rPr lang="en-US" sz="2800" dirty="0" err="1">
                          <a:effectLst/>
                          <a:latin typeface="Times New Roman" panose="02020603050405020304" pitchFamily="18" charset="0"/>
                          <a:cs typeface="Times New Roman" panose="02020603050405020304" pitchFamily="18" charset="0"/>
                        </a:rPr>
                        <a:t>Sắp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xếp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luận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điểm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lí</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lẽ</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dẫn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chứng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hợp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lí</a:t>
                      </a:r>
                      <a:r>
                        <a:rPr lang="en-US" sz="2800" dirty="0">
                          <a:effectLst/>
                          <a:latin typeface="Times New Roman" panose="02020603050405020304" pitchFamily="18" charset="0"/>
                          <a:cs typeface="Times New Roman" panose="02020603050405020304" pitchFamily="18" charset="0"/>
                        </a:rPr>
                        <a:t>.</a:t>
                      </a:r>
                      <a:endParaRPr lang="vi-VN" sz="2800" dirty="0">
                        <a:effectLst/>
                        <a:latin typeface="Times New Roman" panose="02020603050405020304" pitchFamily="18" charset="0"/>
                        <a:cs typeface="Times New Roman" panose="02020603050405020304" pitchFamily="18" charset="0"/>
                      </a:endParaRPr>
                    </a:p>
                  </a:txBody>
                  <a:tcPr marL="52391" marR="523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 </a:t>
                      </a:r>
                      <a:endParaRPr lang="vi-VN"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391" marR="523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 </a:t>
                      </a:r>
                      <a:endParaRPr lang="vi-VN"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391" marR="523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87028090"/>
                  </a:ext>
                </a:extLst>
              </a:tr>
              <a:tr h="174054">
                <a:tc vMerge="1">
                  <a:txBody>
                    <a:bodyPr/>
                    <a:lstStyle/>
                    <a:p>
                      <a:endParaRPr lang="vi-VN"/>
                    </a:p>
                  </a:txBody>
                  <a:tcPr/>
                </a:tc>
                <a:tc>
                  <a:txBody>
                    <a:bodyPr/>
                    <a:lstStyle/>
                    <a:p>
                      <a:pPr algn="just">
                        <a:lnSpc>
                          <a:spcPct val="115000"/>
                        </a:lnSpc>
                        <a:spcBef>
                          <a:spcPts val="600"/>
                        </a:spcBef>
                        <a:spcAft>
                          <a:spcPts val="600"/>
                        </a:spcAft>
                      </a:pPr>
                      <a:r>
                        <a:rPr lang="en-US" sz="2800" dirty="0" err="1">
                          <a:effectLst/>
                          <a:latin typeface="Times New Roman" panose="02020603050405020304" pitchFamily="18" charset="0"/>
                          <a:cs typeface="Times New Roman" panose="02020603050405020304" pitchFamily="18" charset="0"/>
                        </a:rPr>
                        <a:t>Lập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luận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chặt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chẽ</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bày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mạch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lạc</a:t>
                      </a:r>
                      <a:r>
                        <a:rPr lang="en-US" sz="2800" dirty="0">
                          <a:effectLst/>
                          <a:latin typeface="Times New Roman" panose="02020603050405020304" pitchFamily="18" charset="0"/>
                          <a:cs typeface="Times New Roman" panose="02020603050405020304" pitchFamily="18" charset="0"/>
                        </a:rPr>
                        <a:t>.</a:t>
                      </a:r>
                      <a:endParaRPr lang="vi-VN" sz="2800" dirty="0">
                        <a:effectLst/>
                        <a:latin typeface="Times New Roman" panose="02020603050405020304" pitchFamily="18" charset="0"/>
                        <a:cs typeface="Times New Roman" panose="02020603050405020304" pitchFamily="18" charset="0"/>
                      </a:endParaRPr>
                    </a:p>
                  </a:txBody>
                  <a:tcPr marL="52391" marR="523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 </a:t>
                      </a:r>
                      <a:endParaRPr lang="vi-VN"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391" marR="523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 </a:t>
                      </a:r>
                      <a:endParaRPr lang="vi-VN"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391" marR="523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626095"/>
                  </a:ext>
                </a:extLst>
              </a:tr>
              <a:tr h="174054">
                <a:tc vMerge="1">
                  <a:txBody>
                    <a:bodyPr/>
                    <a:lstStyle/>
                    <a:p>
                      <a:endParaRPr lang="vi-VN"/>
                    </a:p>
                  </a:txBody>
                  <a:tcPr/>
                </a:tc>
                <a:tc>
                  <a:txBody>
                    <a:bodyPr/>
                    <a:lstStyle/>
                    <a:p>
                      <a:pPr algn="just">
                        <a:lnSpc>
                          <a:spcPct val="115000"/>
                        </a:lnSpc>
                        <a:spcBef>
                          <a:spcPts val="600"/>
                        </a:spcBef>
                        <a:spcAft>
                          <a:spcPts val="600"/>
                        </a:spcAft>
                      </a:pPr>
                      <a:r>
                        <a:rPr lang="en-US" sz="2800" dirty="0" err="1">
                          <a:effectLst/>
                          <a:latin typeface="Times New Roman" panose="02020603050405020304" pitchFamily="18" charset="0"/>
                          <a:cs typeface="Times New Roman" panose="02020603050405020304" pitchFamily="18" charset="0"/>
                        </a:rPr>
                        <a:t>Diễn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đạt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rõ</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ràng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gãy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gọn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đáp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ứng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yêu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cầu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kiểu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cs typeface="Times New Roman" panose="02020603050405020304" pitchFamily="18" charset="0"/>
                        </a:rPr>
                        <a:t>.</a:t>
                      </a:r>
                      <a:endParaRPr lang="vi-VN" sz="2800" dirty="0">
                        <a:effectLst/>
                        <a:latin typeface="Times New Roman" panose="02020603050405020304" pitchFamily="18" charset="0"/>
                        <a:cs typeface="Times New Roman" panose="02020603050405020304" pitchFamily="18" charset="0"/>
                      </a:endParaRPr>
                    </a:p>
                  </a:txBody>
                  <a:tcPr marL="52391" marR="523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 </a:t>
                      </a:r>
                      <a:endParaRPr lang="vi-VN"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391" marR="523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 </a:t>
                      </a:r>
                      <a:endParaRPr lang="vi-VN"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391" marR="523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89286209"/>
                  </a:ext>
                </a:extLst>
              </a:tr>
              <a:tr h="348107">
                <a:tc vMerge="1">
                  <a:txBody>
                    <a:bodyPr/>
                    <a:lstStyle/>
                    <a:p>
                      <a:endParaRPr lang="vi-VN"/>
                    </a:p>
                  </a:txBody>
                  <a:tcPr/>
                </a:tc>
                <a:tc>
                  <a:txBody>
                    <a:bodyPr/>
                    <a:lstStyle/>
                    <a:p>
                      <a:pPr algn="just">
                        <a:lnSpc>
                          <a:spcPct val="115000"/>
                        </a:lnSpc>
                        <a:spcBef>
                          <a:spcPts val="600"/>
                        </a:spcBef>
                        <a:spcAft>
                          <a:spcPts val="600"/>
                        </a:spcAft>
                      </a:pPr>
                      <a:r>
                        <a:rPr lang="en-US" sz="2800" dirty="0" err="1">
                          <a:effectLst/>
                          <a:latin typeface="Times New Roman" panose="02020603050405020304" pitchFamily="18" charset="0"/>
                          <a:cs typeface="Times New Roman" panose="02020603050405020304" pitchFamily="18" charset="0"/>
                        </a:rPr>
                        <a:t>Sử</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dụng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ngữ</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câu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tạo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liên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giữa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luận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điểm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giữa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bằng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chứng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lí</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lẽ</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đảm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bảo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mạch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viết</a:t>
                      </a:r>
                      <a:r>
                        <a:rPr lang="en-US" sz="2800" dirty="0">
                          <a:effectLst/>
                          <a:latin typeface="Times New Roman" panose="02020603050405020304" pitchFamily="18" charset="0"/>
                          <a:cs typeface="Times New Roman" panose="02020603050405020304" pitchFamily="18" charset="0"/>
                        </a:rPr>
                        <a:t>.</a:t>
                      </a:r>
                      <a:endParaRPr lang="vi-VN" sz="2800" dirty="0">
                        <a:effectLst/>
                        <a:latin typeface="Times New Roman" panose="02020603050405020304" pitchFamily="18" charset="0"/>
                        <a:cs typeface="Times New Roman" panose="02020603050405020304" pitchFamily="18" charset="0"/>
                      </a:endParaRPr>
                    </a:p>
                  </a:txBody>
                  <a:tcPr marL="52391" marR="523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 </a:t>
                      </a:r>
                      <a:endParaRPr lang="vi-VN"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391" marR="523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 </a:t>
                      </a:r>
                      <a:endParaRPr lang="vi-VN"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391" marR="523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40043496"/>
                  </a:ext>
                </a:extLst>
              </a:tr>
            </a:tbl>
          </a:graphicData>
        </a:graphic>
      </p:graphicFrame>
    </p:spTree>
    <p:extLst>
      <p:ext uri="{BB962C8B-B14F-4D97-AF65-F5344CB8AC3E}">
        <p14:creationId xmlns:p14="http://schemas.microsoft.com/office/powerpoint/2010/main" val="25327953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3780149" y="37118"/>
            <a:ext cx="3233394" cy="716437"/>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70C0"/>
                </a:solidFill>
                <a:latin typeface="Times New Roman" panose="02020603050405020304" pitchFamily="18" charset="0"/>
                <a:cs typeface="Times New Roman" panose="02020603050405020304" pitchFamily="18" charset="0"/>
              </a:rPr>
              <a:t>Ví dụ tham khảo: </a:t>
            </a:r>
            <a:endParaRPr lang="vi-VN" sz="2800">
              <a:solidFill>
                <a:srgbClr val="0070C0"/>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160256" y="970961"/>
            <a:ext cx="11802358" cy="128204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latin typeface="Times New Roman" panose="02020603050405020304" pitchFamily="18" charset="0"/>
                <a:cs typeface="Times New Roman" panose="02020603050405020304" pitchFamily="18" charset="0"/>
              </a:rPr>
              <a:t>Thực hành viết theo quy trình: </a:t>
            </a:r>
            <a:r>
              <a:rPr lang="en-US" sz="2800">
                <a:latin typeface="Times New Roman" panose="02020603050405020304" pitchFamily="18" charset="0"/>
                <a:cs typeface="Times New Roman" panose="02020603050405020304" pitchFamily="18" charset="0"/>
              </a:rPr>
              <a:t>Viết văn bản nghị luận phân tích, đánh giá  về chủ đề và một số nét đặc sắc nghệ thuật của bài thơ </a:t>
            </a:r>
            <a:r>
              <a:rPr lang="en-US" sz="2800" i="1">
                <a:latin typeface="Times New Roman" panose="02020603050405020304" pitchFamily="18" charset="0"/>
                <a:cs typeface="Times New Roman" panose="02020603050405020304" pitchFamily="18" charset="0"/>
              </a:rPr>
              <a:t>Tự tình</a:t>
            </a:r>
            <a:r>
              <a:rPr lang="en-US" sz="2800">
                <a:latin typeface="Times New Roman" panose="02020603050405020304" pitchFamily="18" charset="0"/>
                <a:cs typeface="Times New Roman" panose="02020603050405020304" pitchFamily="18" charset="0"/>
              </a:rPr>
              <a:t> (bài II) của Hồ Xuân Hương.</a:t>
            </a:r>
            <a:endParaRPr lang="vi-VN" sz="280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401" y="2470412"/>
            <a:ext cx="5495924" cy="415898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629" y="2470412"/>
            <a:ext cx="5933672" cy="4158988"/>
          </a:xfrm>
          <a:prstGeom prst="rect">
            <a:avLst/>
          </a:prstGeom>
        </p:spPr>
      </p:pic>
    </p:spTree>
    <p:extLst>
      <p:ext uri="{BB962C8B-B14F-4D97-AF65-F5344CB8AC3E}">
        <p14:creationId xmlns:p14="http://schemas.microsoft.com/office/powerpoint/2010/main" val="3387316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ame Side Corner Rectangle 3">
            <a:extLst>
              <a:ext uri="{FF2B5EF4-FFF2-40B4-BE49-F238E27FC236}">
                <a16:creationId xmlns:a16="http://schemas.microsoft.com/office/drawing/2014/main" id="{9B69DF6D-D263-BEB4-A127-FC601A57FEF4}"/>
              </a:ext>
            </a:extLst>
          </p:cNvPr>
          <p:cNvSpPr/>
          <p:nvPr/>
        </p:nvSpPr>
        <p:spPr>
          <a:xfrm>
            <a:off x="4681980" y="25688"/>
            <a:ext cx="1414020" cy="563592"/>
          </a:xfrm>
          <a:prstGeom prst="round2Same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Gợi ý</a:t>
            </a:r>
            <a:endParaRPr lang="vi-VN" sz="3200">
              <a:latin typeface="Times New Roman" panose="02020603050405020304" pitchFamily="18" charset="0"/>
              <a:cs typeface="Times New Roman" panose="02020603050405020304" pitchFamily="18" charset="0"/>
            </a:endParaRPr>
          </a:p>
        </p:txBody>
      </p:sp>
      <p:sp>
        <p:nvSpPr>
          <p:cNvPr id="5" name="Flowchart: Stored Data 4">
            <a:extLst>
              <a:ext uri="{FF2B5EF4-FFF2-40B4-BE49-F238E27FC236}">
                <a16:creationId xmlns:a16="http://schemas.microsoft.com/office/drawing/2014/main" id="{5E02AEB3-E3B9-39DE-E13C-895026F0F288}"/>
              </a:ext>
            </a:extLst>
          </p:cNvPr>
          <p:cNvSpPr/>
          <p:nvPr/>
        </p:nvSpPr>
        <p:spPr>
          <a:xfrm>
            <a:off x="345440" y="670560"/>
            <a:ext cx="6106160" cy="725864"/>
          </a:xfrm>
          <a:prstGeom prst="flowChartOnlineStorag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chemeClr val="bg1"/>
                </a:solidFill>
                <a:latin typeface="Times New Roman" panose="02020603050405020304" pitchFamily="18" charset="0"/>
                <a:cs typeface="Times New Roman" panose="02020603050405020304" pitchFamily="18" charset="0"/>
              </a:rPr>
              <a:t>1. Bước 1: Chuẩn bị viết</a:t>
            </a:r>
            <a:endParaRPr lang="vi-VN" sz="2800" dirty="0">
              <a:solidFill>
                <a:schemeClr val="bg1"/>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D629B9ED-9AC6-3A33-AD8C-7FCE82A6FD92}"/>
              </a:ext>
            </a:extLst>
          </p:cNvPr>
          <p:cNvSpPr/>
          <p:nvPr/>
        </p:nvSpPr>
        <p:spPr>
          <a:xfrm>
            <a:off x="101600" y="1477704"/>
            <a:ext cx="10261600" cy="9347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chemeClr val="tx1"/>
                </a:solidFill>
                <a:latin typeface="Times New Roman" panose="02020603050405020304" pitchFamily="18" charset="0"/>
                <a:cs typeface="Times New Roman" panose="02020603050405020304" pitchFamily="18" charset="0"/>
              </a:rPr>
              <a:t>- Xác định tác phẩm: </a:t>
            </a:r>
            <a:r>
              <a:rPr lang="en-US" sz="2800" i="1">
                <a:solidFill>
                  <a:schemeClr val="tx1"/>
                </a:solidFill>
                <a:latin typeface="Times New Roman" panose="02020603050405020304" pitchFamily="18" charset="0"/>
                <a:cs typeface="Times New Roman" panose="02020603050405020304" pitchFamily="18" charset="0"/>
              </a:rPr>
              <a:t>Tự tình</a:t>
            </a:r>
            <a:r>
              <a:rPr lang="en-US" sz="2800">
                <a:solidFill>
                  <a:schemeClr val="tx1"/>
                </a:solidFill>
                <a:latin typeface="Times New Roman" panose="02020603050405020304" pitchFamily="18" charset="0"/>
                <a:cs typeface="Times New Roman" panose="02020603050405020304" pitchFamily="18" charset="0"/>
              </a:rPr>
              <a:t> – bài II (Hồ Xuân Hương)</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5D419C51-9F8C-7960-4845-C239DFBBE2C7}"/>
              </a:ext>
            </a:extLst>
          </p:cNvPr>
          <p:cNvSpPr/>
          <p:nvPr/>
        </p:nvSpPr>
        <p:spPr>
          <a:xfrm>
            <a:off x="101600" y="2566670"/>
            <a:ext cx="10261600" cy="9347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chemeClr val="tx1"/>
                </a:solidFill>
                <a:latin typeface="Times New Roman" panose="02020603050405020304" pitchFamily="18" charset="0"/>
                <a:cs typeface="Times New Roman" panose="02020603050405020304" pitchFamily="18" charset="0"/>
              </a:rPr>
              <a:t>- Xác định mục đích viết, người đọc</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8" name="Flowchart: Terminator 7">
            <a:extLst>
              <a:ext uri="{FF2B5EF4-FFF2-40B4-BE49-F238E27FC236}">
                <a16:creationId xmlns:a16="http://schemas.microsoft.com/office/drawing/2014/main" id="{0EE756B3-5B1F-E71E-5072-A161D0DE8887}"/>
              </a:ext>
            </a:extLst>
          </p:cNvPr>
          <p:cNvSpPr/>
          <p:nvPr/>
        </p:nvSpPr>
        <p:spPr>
          <a:xfrm>
            <a:off x="0" y="3673416"/>
            <a:ext cx="11917680" cy="934720"/>
          </a:xfrm>
          <a:prstGeom prst="flowChartTermina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chemeClr val="tx1"/>
                </a:solidFill>
                <a:latin typeface="Times New Roman" panose="02020603050405020304" pitchFamily="18" charset="0"/>
                <a:cs typeface="Times New Roman" panose="02020603050405020304" pitchFamily="18" charset="0"/>
              </a:rPr>
              <a:t>+  Mục đích:</a:t>
            </a:r>
            <a:r>
              <a:rPr lang="en-US" sz="2800">
                <a:solidFill>
                  <a:schemeClr val="tx1"/>
                </a:solidFill>
                <a:latin typeface="Times New Roman" panose="02020603050405020304" pitchFamily="18" charset="0"/>
                <a:cs typeface="Times New Roman" panose="02020603050405020304" pitchFamily="18" charset="0"/>
              </a:rPr>
              <a:t> phân tích, đánh giá về chủ đề và một số nét đặc sắc về nghệ thuật của một bài thơ</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9" name="Flowchart: Terminator 8">
            <a:extLst>
              <a:ext uri="{FF2B5EF4-FFF2-40B4-BE49-F238E27FC236}">
                <a16:creationId xmlns:a16="http://schemas.microsoft.com/office/drawing/2014/main" id="{6C3227A3-23A0-04DC-1A79-7E13C953A3E4}"/>
              </a:ext>
            </a:extLst>
          </p:cNvPr>
          <p:cNvSpPr/>
          <p:nvPr/>
        </p:nvSpPr>
        <p:spPr>
          <a:xfrm>
            <a:off x="0" y="4780162"/>
            <a:ext cx="10525760" cy="934720"/>
          </a:xfrm>
          <a:prstGeom prst="flowChartTermina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chemeClr val="tx1"/>
                </a:solidFill>
                <a:latin typeface="Times New Roman" panose="02020603050405020304" pitchFamily="18" charset="0"/>
                <a:cs typeface="Times New Roman" panose="02020603050405020304" pitchFamily="18" charset="0"/>
              </a:rPr>
              <a:t>+ Người đọc: </a:t>
            </a:r>
            <a:r>
              <a:rPr lang="en-US" sz="2800">
                <a:solidFill>
                  <a:schemeClr val="tx1"/>
                </a:solidFill>
                <a:latin typeface="Times New Roman" panose="02020603050405020304" pitchFamily="18" charset="0"/>
                <a:cs typeface="Times New Roman" panose="02020603050405020304" pitchFamily="18" charset="0"/>
              </a:rPr>
              <a:t>thầy cô, bạn bè, phụ huynh…</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BC11ADAF-8D5D-3726-A015-267B22AA8387}"/>
              </a:ext>
            </a:extLst>
          </p:cNvPr>
          <p:cNvSpPr/>
          <p:nvPr/>
        </p:nvSpPr>
        <p:spPr>
          <a:xfrm>
            <a:off x="101600" y="5869128"/>
            <a:ext cx="11927840" cy="909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b="1" dirty="0">
                <a:solidFill>
                  <a:schemeClr val="tx1"/>
                </a:solidFill>
                <a:latin typeface="Times New Roman" panose="02020603050405020304" pitchFamily="18" charset="0"/>
                <a:cs typeface="Times New Roman" panose="02020603050405020304" pitchFamily="18" charset="0"/>
              </a:rPr>
              <a:t>- Thu </a:t>
            </a:r>
            <a:r>
              <a:rPr lang="en-US" sz="2800" b="1" dirty="0" err="1">
                <a:solidFill>
                  <a:schemeClr val="tx1"/>
                </a:solidFill>
                <a:latin typeface="Times New Roman" panose="02020603050405020304" pitchFamily="18" charset="0"/>
                <a:cs typeface="Times New Roman" panose="02020603050405020304" pitchFamily="18" charset="0"/>
              </a:rPr>
              <a:t>thập</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tài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liệu</a:t>
            </a:r>
            <a:r>
              <a:rPr lang="en-US" sz="2800" b="1"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Tìm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hiểu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bài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báo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bài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phân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tích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về</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bài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thơ</a:t>
            </a:r>
            <a:r>
              <a:rPr lang="en-US" sz="2800"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Tự</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tình</a:t>
            </a:r>
            <a:r>
              <a:rPr lang="en-US" sz="2800" i="1"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bài</a:t>
            </a:r>
            <a:r>
              <a:rPr lang="en-US" sz="2800" dirty="0">
                <a:solidFill>
                  <a:schemeClr val="tx1"/>
                </a:solidFill>
                <a:latin typeface="Times New Roman" panose="02020603050405020304" pitchFamily="18" charset="0"/>
                <a:cs typeface="Times New Roman" panose="02020603050405020304" pitchFamily="18" charset="0"/>
              </a:rPr>
              <a:t> 2 (</a:t>
            </a:r>
            <a:r>
              <a:rPr lang="en-US" sz="2800" dirty="0" err="1">
                <a:solidFill>
                  <a:schemeClr val="tx1"/>
                </a:solidFill>
                <a:latin typeface="Times New Roman" panose="02020603050405020304" pitchFamily="18" charset="0"/>
                <a:cs typeface="Times New Roman" panose="02020603050405020304" pitchFamily="18" charset="0"/>
              </a:rPr>
              <a:t>Hồ</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Xuân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Hương</a:t>
            </a:r>
            <a:r>
              <a:rPr lang="en-US" sz="2800" dirty="0">
                <a:solidFill>
                  <a:schemeClr val="tx1"/>
                </a:solidFill>
                <a:latin typeface="Times New Roman" panose="02020603050405020304" pitchFamily="18" charset="0"/>
                <a:cs typeface="Times New Roman" panose="02020603050405020304" pitchFamily="18" charset="0"/>
              </a:rPr>
              <a:t>)</a:t>
            </a:r>
            <a:endParaRPr lang="vi-VN"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6083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randombar(horizont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down)">
                                      <p:cBhvr>
                                        <p:cTn id="45" dur="580">
                                          <p:stCondLst>
                                            <p:cond delay="0"/>
                                          </p:stCondLst>
                                        </p:cTn>
                                        <p:tgtEl>
                                          <p:spTgt spid="10"/>
                                        </p:tgtEl>
                                      </p:cBhvr>
                                    </p:animEffect>
                                    <p:anim calcmode="lin" valueType="num">
                                      <p:cBhvr>
                                        <p:cTn id="4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51" dur="26">
                                          <p:stCondLst>
                                            <p:cond delay="650"/>
                                          </p:stCondLst>
                                        </p:cTn>
                                        <p:tgtEl>
                                          <p:spTgt spid="10"/>
                                        </p:tgtEl>
                                      </p:cBhvr>
                                      <p:to x="100000" y="60000"/>
                                    </p:animScale>
                                    <p:animScale>
                                      <p:cBhvr>
                                        <p:cTn id="52" dur="166" decel="50000">
                                          <p:stCondLst>
                                            <p:cond delay="676"/>
                                          </p:stCondLst>
                                        </p:cTn>
                                        <p:tgtEl>
                                          <p:spTgt spid="10"/>
                                        </p:tgtEl>
                                      </p:cBhvr>
                                      <p:to x="100000" y="100000"/>
                                    </p:animScale>
                                    <p:animScale>
                                      <p:cBhvr>
                                        <p:cTn id="53" dur="26">
                                          <p:stCondLst>
                                            <p:cond delay="1312"/>
                                          </p:stCondLst>
                                        </p:cTn>
                                        <p:tgtEl>
                                          <p:spTgt spid="10"/>
                                        </p:tgtEl>
                                      </p:cBhvr>
                                      <p:to x="100000" y="80000"/>
                                    </p:animScale>
                                    <p:animScale>
                                      <p:cBhvr>
                                        <p:cTn id="54" dur="166" decel="50000">
                                          <p:stCondLst>
                                            <p:cond delay="1338"/>
                                          </p:stCondLst>
                                        </p:cTn>
                                        <p:tgtEl>
                                          <p:spTgt spid="10"/>
                                        </p:tgtEl>
                                      </p:cBhvr>
                                      <p:to x="100000" y="100000"/>
                                    </p:animScale>
                                    <p:animScale>
                                      <p:cBhvr>
                                        <p:cTn id="55" dur="26">
                                          <p:stCondLst>
                                            <p:cond delay="1642"/>
                                          </p:stCondLst>
                                        </p:cTn>
                                        <p:tgtEl>
                                          <p:spTgt spid="10"/>
                                        </p:tgtEl>
                                      </p:cBhvr>
                                      <p:to x="100000" y="90000"/>
                                    </p:animScale>
                                    <p:animScale>
                                      <p:cBhvr>
                                        <p:cTn id="56" dur="166" decel="50000">
                                          <p:stCondLst>
                                            <p:cond delay="1668"/>
                                          </p:stCondLst>
                                        </p:cTn>
                                        <p:tgtEl>
                                          <p:spTgt spid="10"/>
                                        </p:tgtEl>
                                      </p:cBhvr>
                                      <p:to x="100000" y="100000"/>
                                    </p:animScale>
                                    <p:animScale>
                                      <p:cBhvr>
                                        <p:cTn id="57" dur="26">
                                          <p:stCondLst>
                                            <p:cond delay="1808"/>
                                          </p:stCondLst>
                                        </p:cTn>
                                        <p:tgtEl>
                                          <p:spTgt spid="10"/>
                                        </p:tgtEl>
                                      </p:cBhvr>
                                      <p:to x="100000" y="95000"/>
                                    </p:animScale>
                                    <p:animScale>
                                      <p:cBhvr>
                                        <p:cTn id="58"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1">
            <a:extLst>
              <a:ext uri="{FF2B5EF4-FFF2-40B4-BE49-F238E27FC236}">
                <a16:creationId xmlns:a16="http://schemas.microsoft.com/office/drawing/2014/main" id="{47A64CC4-7769-96F3-4F72-8BFC947D89C2}"/>
              </a:ext>
            </a:extLst>
          </p:cNvPr>
          <p:cNvSpPr/>
          <p:nvPr/>
        </p:nvSpPr>
        <p:spPr>
          <a:xfrm>
            <a:off x="2554664" y="102909"/>
            <a:ext cx="6155703" cy="669303"/>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70C0"/>
                </a:solidFill>
                <a:latin typeface="Times New Roman" panose="02020603050405020304" pitchFamily="18" charset="0"/>
                <a:cs typeface="Times New Roman" panose="02020603050405020304" pitchFamily="18" charset="0"/>
              </a:rPr>
              <a:t>2</a:t>
            </a:r>
            <a:r>
              <a:rPr lang="en-US" sz="2800">
                <a:solidFill>
                  <a:srgbClr val="0070C0"/>
                </a:solidFill>
                <a:latin typeface="Times New Roman" panose="02020603050405020304" pitchFamily="18" charset="0"/>
                <a:cs typeface="Times New Roman" panose="02020603050405020304" pitchFamily="18" charset="0"/>
              </a:rPr>
              <a:t>. </a:t>
            </a:r>
            <a:r>
              <a:rPr lang="en-US" sz="2800" b="1">
                <a:solidFill>
                  <a:srgbClr val="0070C0"/>
                </a:solidFill>
                <a:latin typeface="Times New Roman" panose="02020603050405020304" pitchFamily="18" charset="0"/>
                <a:cs typeface="Times New Roman" panose="02020603050405020304" pitchFamily="18" charset="0"/>
              </a:rPr>
              <a:t>Bước 2:</a:t>
            </a:r>
            <a:r>
              <a:rPr lang="en-US" sz="2800">
                <a:solidFill>
                  <a:srgbClr val="0070C0"/>
                </a:solidFill>
                <a:latin typeface="Times New Roman" panose="02020603050405020304" pitchFamily="18" charset="0"/>
                <a:cs typeface="Times New Roman" panose="02020603050405020304" pitchFamily="18" charset="0"/>
              </a:rPr>
              <a:t> </a:t>
            </a:r>
            <a:r>
              <a:rPr lang="en-US" sz="2800" b="1">
                <a:solidFill>
                  <a:srgbClr val="0070C0"/>
                </a:solidFill>
                <a:latin typeface="Times New Roman" panose="02020603050405020304" pitchFamily="18" charset="0"/>
                <a:cs typeface="Times New Roman" panose="02020603050405020304" pitchFamily="18" charset="0"/>
              </a:rPr>
              <a:t>Tìm ý và lập dàn ý</a:t>
            </a:r>
            <a:endParaRPr lang="vi-VN" sz="2800">
              <a:solidFill>
                <a:srgbClr val="0070C0"/>
              </a:solidFill>
              <a:latin typeface="Times New Roman" panose="02020603050405020304" pitchFamily="18" charset="0"/>
              <a:cs typeface="Times New Roman" panose="02020603050405020304" pitchFamily="18" charset="0"/>
            </a:endParaRPr>
          </a:p>
        </p:txBody>
      </p:sp>
      <p:sp>
        <p:nvSpPr>
          <p:cNvPr id="3" name="Flowchart: Stored Data 2">
            <a:extLst>
              <a:ext uri="{FF2B5EF4-FFF2-40B4-BE49-F238E27FC236}">
                <a16:creationId xmlns:a16="http://schemas.microsoft.com/office/drawing/2014/main" id="{F458ADC9-16F0-9887-C5CB-B211F782D887}"/>
              </a:ext>
            </a:extLst>
          </p:cNvPr>
          <p:cNvSpPr/>
          <p:nvPr/>
        </p:nvSpPr>
        <p:spPr>
          <a:xfrm>
            <a:off x="269240" y="889655"/>
            <a:ext cx="5943600" cy="669303"/>
          </a:xfrm>
          <a:prstGeom prst="flowChartOnlineStorag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chemeClr val="bg1"/>
                </a:solidFill>
                <a:latin typeface="Times New Roman" panose="02020603050405020304" pitchFamily="18" charset="0"/>
                <a:cs typeface="Times New Roman" panose="02020603050405020304" pitchFamily="18" charset="0"/>
              </a:rPr>
              <a:t>a. Tìm ý</a:t>
            </a:r>
            <a:endParaRPr lang="vi-VN" sz="2800" dirty="0">
              <a:solidFill>
                <a:schemeClr val="bg1"/>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9511F093-05FB-366E-8087-3D823C4F00A4}"/>
              </a:ext>
            </a:extLst>
          </p:cNvPr>
          <p:cNvSpPr/>
          <p:nvPr/>
        </p:nvSpPr>
        <p:spPr>
          <a:xfrm>
            <a:off x="198120" y="1890415"/>
            <a:ext cx="11795760" cy="853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2060"/>
                </a:solidFill>
                <a:latin typeface="Times New Roman" panose="02020603050405020304" pitchFamily="18" charset="0"/>
                <a:cs typeface="Times New Roman" panose="02020603050405020304" pitchFamily="18" charset="0"/>
              </a:rPr>
              <a:t>-  </a:t>
            </a:r>
            <a:r>
              <a:rPr lang="en-US" sz="2800">
                <a:solidFill>
                  <a:srgbClr val="002060"/>
                </a:solidFill>
                <a:latin typeface="Times New Roman" panose="02020603050405020304" pitchFamily="18" charset="0"/>
                <a:cs typeface="Times New Roman" panose="02020603050405020304" pitchFamily="18" charset="0"/>
              </a:rPr>
              <a:t>Nét đặc sắc về chủ đề của bài thơ </a:t>
            </a:r>
            <a:r>
              <a:rPr lang="en-US" sz="2800" b="1">
                <a:solidFill>
                  <a:srgbClr val="002060"/>
                </a:solidFill>
                <a:latin typeface="Times New Roman" panose="02020603050405020304" pitchFamily="18" charset="0"/>
                <a:cs typeface="Times New Roman" panose="02020603050405020304" pitchFamily="18" charset="0"/>
              </a:rPr>
              <a:t>“</a:t>
            </a:r>
            <a:r>
              <a:rPr lang="en-US" sz="2800" b="1" i="1">
                <a:solidFill>
                  <a:srgbClr val="002060"/>
                </a:solidFill>
                <a:latin typeface="Times New Roman" panose="02020603050405020304" pitchFamily="18" charset="0"/>
                <a:cs typeface="Times New Roman" panose="02020603050405020304" pitchFamily="18" charset="0"/>
              </a:rPr>
              <a:t>Tự tình </a:t>
            </a:r>
            <a:r>
              <a:rPr lang="en-US" sz="2800" b="1">
                <a:solidFill>
                  <a:srgbClr val="002060"/>
                </a:solidFill>
                <a:latin typeface="Times New Roman" panose="02020603050405020304" pitchFamily="18" charset="0"/>
                <a:cs typeface="Times New Roman" panose="02020603050405020304" pitchFamily="18" charset="0"/>
              </a:rPr>
              <a:t>” – bài 2 (Hồ Xuân Hương):</a:t>
            </a:r>
            <a:endParaRPr lang="vi-VN" sz="2800" dirty="0">
              <a:solidFill>
                <a:srgbClr val="002060"/>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1D674896-ACA9-8960-4728-0A315BAF99C8}"/>
              </a:ext>
            </a:extLst>
          </p:cNvPr>
          <p:cNvSpPr/>
          <p:nvPr/>
        </p:nvSpPr>
        <p:spPr>
          <a:xfrm>
            <a:off x="91440" y="4988803"/>
            <a:ext cx="11795760" cy="17662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Những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nét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đặc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sắc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về</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hình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thức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nghệ</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thuật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của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bài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thơ</a:t>
            </a:r>
            <a:r>
              <a:rPr lang="en-US" sz="2800" dirty="0">
                <a:solidFill>
                  <a:srgbClr val="002060"/>
                </a:solidFill>
                <a:latin typeface="Times New Roman" panose="02020603050405020304" pitchFamily="18" charset="0"/>
                <a:cs typeface="Times New Roman" panose="02020603050405020304" pitchFamily="18" charset="0"/>
              </a:rPr>
              <a:t> </a:t>
            </a:r>
            <a:r>
              <a:rPr lang="en-US" sz="2800" b="1" dirty="0">
                <a:solidFill>
                  <a:srgbClr val="002060"/>
                </a:solidFill>
                <a:latin typeface="Times New Roman" panose="02020603050405020304" pitchFamily="18" charset="0"/>
                <a:cs typeface="Times New Roman" panose="02020603050405020304" pitchFamily="18" charset="0"/>
              </a:rPr>
              <a:t>“</a:t>
            </a:r>
            <a:r>
              <a:rPr lang="en-US" sz="2800" b="1" i="1" dirty="0" err="1">
                <a:solidFill>
                  <a:srgbClr val="002060"/>
                </a:solidFill>
                <a:latin typeface="Times New Roman" panose="02020603050405020304" pitchFamily="18" charset="0"/>
                <a:cs typeface="Times New Roman" panose="02020603050405020304" pitchFamily="18" charset="0"/>
              </a:rPr>
              <a:t>Tự</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tình</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dirty="0">
                <a:solidFill>
                  <a:srgbClr val="002060"/>
                </a:solidFill>
                <a:latin typeface="Times New Roman" panose="02020603050405020304" pitchFamily="18" charset="0"/>
                <a:cs typeface="Times New Roman" panose="02020603050405020304" pitchFamily="18" charset="0"/>
              </a:rPr>
              <a:t>” – </a:t>
            </a:r>
            <a:r>
              <a:rPr lang="en-US" sz="2800" b="1" dirty="0" err="1">
                <a:solidFill>
                  <a:srgbClr val="002060"/>
                </a:solidFill>
                <a:latin typeface="Times New Roman" panose="02020603050405020304" pitchFamily="18" charset="0"/>
                <a:cs typeface="Times New Roman" panose="02020603050405020304" pitchFamily="18" charset="0"/>
              </a:rPr>
              <a:t>bài</a:t>
            </a:r>
            <a:r>
              <a:rPr lang="en-US" sz="2800" b="1" dirty="0">
                <a:solidFill>
                  <a:srgbClr val="002060"/>
                </a:solidFill>
                <a:latin typeface="Times New Roman" panose="02020603050405020304" pitchFamily="18" charset="0"/>
                <a:cs typeface="Times New Roman" panose="02020603050405020304" pitchFamily="18" charset="0"/>
              </a:rPr>
              <a:t> 2 (</a:t>
            </a:r>
            <a:r>
              <a:rPr lang="en-US" sz="2800" b="1" dirty="0" err="1">
                <a:solidFill>
                  <a:srgbClr val="002060"/>
                </a:solidFill>
                <a:latin typeface="Times New Roman" panose="02020603050405020304" pitchFamily="18" charset="0"/>
                <a:cs typeface="Times New Roman" panose="02020603050405020304" pitchFamily="18" charset="0"/>
              </a:rPr>
              <a:t>Hồ</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Xuân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Hương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Bố</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cục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chặt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chẽ</a:t>
            </a:r>
            <a:r>
              <a:rPr lang="en-US" sz="2800" b="1"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từ</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ngữ</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hình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ảnh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giản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dị</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nhưng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giàu</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sức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biểu</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cảm</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độc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đáo</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bút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pháp</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tả</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cảnh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ngụ</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tình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nghệ</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thuật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đối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tài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tình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đảo</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ngữ</a:t>
            </a:r>
            <a:r>
              <a:rPr lang="en-US" sz="2800" dirty="0">
                <a:solidFill>
                  <a:srgbClr val="002060"/>
                </a:solidFill>
                <a:latin typeface="Times New Roman" panose="02020603050405020304" pitchFamily="18" charset="0"/>
                <a:cs typeface="Times New Roman" panose="02020603050405020304" pitchFamily="18" charset="0"/>
              </a:rPr>
              <a:t>,…</a:t>
            </a:r>
            <a:endParaRPr lang="vi-VN" sz="2800" dirty="0">
              <a:solidFill>
                <a:srgbClr val="002060"/>
              </a:solidFill>
              <a:latin typeface="Times New Roman" panose="02020603050405020304" pitchFamily="18" charset="0"/>
              <a:cs typeface="Times New Roman" panose="02020603050405020304" pitchFamily="18" charset="0"/>
            </a:endParaRPr>
          </a:p>
        </p:txBody>
      </p:sp>
      <p:sp>
        <p:nvSpPr>
          <p:cNvPr id="8" name="Flowchart: Terminator 7">
            <a:extLst>
              <a:ext uri="{FF2B5EF4-FFF2-40B4-BE49-F238E27FC236}">
                <a16:creationId xmlns:a16="http://schemas.microsoft.com/office/drawing/2014/main" id="{4DF72884-A856-BCCB-E062-8E0B5B06ACB3}"/>
              </a:ext>
            </a:extLst>
          </p:cNvPr>
          <p:cNvSpPr/>
          <p:nvPr/>
        </p:nvSpPr>
        <p:spPr>
          <a:xfrm>
            <a:off x="314960" y="2923211"/>
            <a:ext cx="9956800" cy="853440"/>
          </a:xfrm>
          <a:prstGeom prst="flowChartTermina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Tâm</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trạng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buồn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tủi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phuẫn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uất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trước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duyên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phận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éo</a:t>
            </a:r>
            <a:r>
              <a:rPr lang="en-US" sz="2800" dirty="0">
                <a:solidFill>
                  <a:srgbClr val="002060"/>
                </a:solidFill>
                <a:latin typeface="Times New Roman" panose="02020603050405020304" pitchFamily="18" charset="0"/>
                <a:cs typeface="Times New Roman" panose="02020603050405020304" pitchFamily="18" charset="0"/>
              </a:rPr>
              <a:t> le </a:t>
            </a:r>
            <a:endParaRPr lang="vi-VN" sz="2800" dirty="0">
              <a:solidFill>
                <a:srgbClr val="002060"/>
              </a:solidFill>
              <a:latin typeface="Times New Roman" panose="02020603050405020304" pitchFamily="18" charset="0"/>
              <a:cs typeface="Times New Roman" panose="02020603050405020304" pitchFamily="18" charset="0"/>
            </a:endParaRPr>
          </a:p>
        </p:txBody>
      </p:sp>
      <p:sp>
        <p:nvSpPr>
          <p:cNvPr id="9" name="Flowchart: Terminator 8">
            <a:extLst>
              <a:ext uri="{FF2B5EF4-FFF2-40B4-BE49-F238E27FC236}">
                <a16:creationId xmlns:a16="http://schemas.microsoft.com/office/drawing/2014/main" id="{7EDC13F4-B971-8579-32D7-913D105E30F4}"/>
              </a:ext>
            </a:extLst>
          </p:cNvPr>
          <p:cNvSpPr/>
          <p:nvPr/>
        </p:nvSpPr>
        <p:spPr>
          <a:xfrm>
            <a:off x="396240" y="3956007"/>
            <a:ext cx="9956800" cy="853440"/>
          </a:xfrm>
          <a:prstGeom prst="flowChartTermina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schemeClr val="tx1"/>
                </a:solidFill>
                <a:latin typeface="Times New Roman" panose="02020603050405020304" pitchFamily="18" charset="0"/>
                <a:cs typeface="Times New Roman" panose="02020603050405020304" pitchFamily="18" charset="0"/>
              </a:rPr>
              <a:t>+ Khát vọng sống , khát vọng hạnh phúc của nhà thơ</a:t>
            </a:r>
            <a:endParaRPr lang="vi-VN"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24327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7" grpId="0" animBg="1"/>
      <p:bldP spid="8" grpId="0" animBg="1"/>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Stored Data 1">
            <a:extLst>
              <a:ext uri="{FF2B5EF4-FFF2-40B4-BE49-F238E27FC236}">
                <a16:creationId xmlns:a16="http://schemas.microsoft.com/office/drawing/2014/main" id="{80433A6E-25AE-7499-799E-1E19624CC3AD}"/>
              </a:ext>
            </a:extLst>
          </p:cNvPr>
          <p:cNvSpPr/>
          <p:nvPr/>
        </p:nvSpPr>
        <p:spPr>
          <a:xfrm>
            <a:off x="355600" y="81280"/>
            <a:ext cx="4257040" cy="731520"/>
          </a:xfrm>
          <a:prstGeom prst="flowChartOnlineStorag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70C0"/>
                </a:solidFill>
                <a:latin typeface="Times New Roman" panose="02020603050405020304" pitchFamily="18" charset="0"/>
                <a:cs typeface="Times New Roman" panose="02020603050405020304" pitchFamily="18" charset="0"/>
              </a:rPr>
              <a:t>b. Lập dàn ý</a:t>
            </a:r>
            <a:endParaRPr lang="vi-VN" sz="2800" dirty="0">
              <a:solidFill>
                <a:srgbClr val="0070C0"/>
              </a:solidFill>
              <a:latin typeface="Times New Roman" panose="02020603050405020304" pitchFamily="18" charset="0"/>
              <a:cs typeface="Times New Roman" panose="02020603050405020304" pitchFamily="18" charset="0"/>
            </a:endParaRPr>
          </a:p>
        </p:txBody>
      </p:sp>
      <p:sp>
        <p:nvSpPr>
          <p:cNvPr id="6" name="Plaque 5">
            <a:extLst>
              <a:ext uri="{FF2B5EF4-FFF2-40B4-BE49-F238E27FC236}">
                <a16:creationId xmlns:a16="http://schemas.microsoft.com/office/drawing/2014/main" id="{64742DDC-68FA-5C39-183E-AF1A21FC77DA}"/>
              </a:ext>
            </a:extLst>
          </p:cNvPr>
          <p:cNvSpPr/>
          <p:nvPr/>
        </p:nvSpPr>
        <p:spPr>
          <a:xfrm>
            <a:off x="4612640" y="716280"/>
            <a:ext cx="2245360" cy="731520"/>
          </a:xfrm>
          <a:prstGeom prst="plaqu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chemeClr val="bg1"/>
                </a:solidFill>
                <a:latin typeface="Times New Roman" panose="02020603050405020304" pitchFamily="18" charset="0"/>
                <a:cs typeface="Times New Roman" panose="02020603050405020304" pitchFamily="18" charset="0"/>
              </a:rPr>
              <a:t>I. Mở bài</a:t>
            </a:r>
            <a:endParaRPr lang="vi-VN" sz="2800" dirty="0">
              <a:solidFill>
                <a:schemeClr val="bg1"/>
              </a:solidFill>
              <a:latin typeface="Times New Roman" panose="02020603050405020304" pitchFamily="18" charset="0"/>
              <a:cs typeface="Times New Roman" panose="02020603050405020304" pitchFamily="18" charset="0"/>
            </a:endParaRPr>
          </a:p>
        </p:txBody>
      </p:sp>
      <p:sp>
        <p:nvSpPr>
          <p:cNvPr id="7" name="Flowchart: Stored Data 6">
            <a:extLst>
              <a:ext uri="{FF2B5EF4-FFF2-40B4-BE49-F238E27FC236}">
                <a16:creationId xmlns:a16="http://schemas.microsoft.com/office/drawing/2014/main" id="{B3C52962-7C16-B137-459E-FD95251A0792}"/>
              </a:ext>
            </a:extLst>
          </p:cNvPr>
          <p:cNvSpPr/>
          <p:nvPr/>
        </p:nvSpPr>
        <p:spPr>
          <a:xfrm>
            <a:off x="355600" y="1711960"/>
            <a:ext cx="5740400" cy="4429760"/>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a:solidFill>
                  <a:schemeClr val="accent4">
                    <a:lumMod val="50000"/>
                  </a:schemeClr>
                </a:solidFill>
                <a:latin typeface="Times New Roman" panose="02020603050405020304" pitchFamily="18" charset="0"/>
                <a:cs typeface="Times New Roman" panose="02020603050405020304" pitchFamily="18" charset="0"/>
              </a:rPr>
              <a:t>- </a:t>
            </a:r>
            <a:r>
              <a:rPr lang="vi-VN" sz="2800" dirty="0">
                <a:solidFill>
                  <a:schemeClr val="accent4">
                    <a:lumMod val="50000"/>
                  </a:schemeClr>
                </a:solidFill>
                <a:latin typeface="Times New Roman" panose="02020603050405020304" pitchFamily="18" charset="0"/>
                <a:cs typeface="Times New Roman" panose="02020603050405020304" pitchFamily="18" charset="0"/>
              </a:rPr>
              <a:t>Trình bày những nét tiêu biểu về nữ sĩ Hồ Xuân Hương: Nữ sĩ được mệnh danh: “Bà chúa thơ Nôm” với rất nhiều những bài thơ thể hiện sự trân trọng vẻ đẹp và niềm cảm thông, thương xót cho số phận những người phụ nữ.</a:t>
            </a:r>
          </a:p>
        </p:txBody>
      </p:sp>
      <p:sp>
        <p:nvSpPr>
          <p:cNvPr id="8" name="Flowchart: Stored Data 7">
            <a:extLst>
              <a:ext uri="{FF2B5EF4-FFF2-40B4-BE49-F238E27FC236}">
                <a16:creationId xmlns:a16="http://schemas.microsoft.com/office/drawing/2014/main" id="{F5BCB944-0345-970A-B740-1D836084A568}"/>
              </a:ext>
            </a:extLst>
          </p:cNvPr>
          <p:cNvSpPr/>
          <p:nvPr/>
        </p:nvSpPr>
        <p:spPr>
          <a:xfrm>
            <a:off x="6604000" y="1711960"/>
            <a:ext cx="5435600" cy="4429760"/>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a:solidFill>
                  <a:schemeClr val="accent4">
                    <a:lumMod val="50000"/>
                  </a:schemeClr>
                </a:solidFill>
                <a:latin typeface="Times New Roman" panose="02020603050405020304" pitchFamily="18" charset="0"/>
                <a:cs typeface="Times New Roman" panose="02020603050405020304" pitchFamily="18" charset="0"/>
              </a:rPr>
              <a:t>- Giới thiệu bài thơ </a:t>
            </a:r>
            <a:r>
              <a:rPr lang="vi-VN" sz="2800" i="1">
                <a:solidFill>
                  <a:schemeClr val="accent4">
                    <a:lumMod val="50000"/>
                  </a:schemeClr>
                </a:solidFill>
                <a:latin typeface="Times New Roman" panose="02020603050405020304" pitchFamily="18" charset="0"/>
                <a:cs typeface="Times New Roman" panose="02020603050405020304" pitchFamily="18" charset="0"/>
              </a:rPr>
              <a:t>Tự tình II</a:t>
            </a:r>
            <a:r>
              <a:rPr lang="vi-VN" sz="2800">
                <a:solidFill>
                  <a:schemeClr val="accent4">
                    <a:lumMod val="50000"/>
                  </a:schemeClr>
                </a:solidFill>
                <a:latin typeface="Times New Roman" panose="02020603050405020304" pitchFamily="18" charset="0"/>
                <a:cs typeface="Times New Roman" panose="02020603050405020304" pitchFamily="18" charset="0"/>
              </a:rPr>
              <a:t>: Đây là một trong số 3 bài thơ trong chùm thơ </a:t>
            </a:r>
            <a:r>
              <a:rPr lang="vi-VN" sz="2800" i="1">
                <a:solidFill>
                  <a:schemeClr val="accent4">
                    <a:lumMod val="50000"/>
                  </a:schemeClr>
                </a:solidFill>
                <a:latin typeface="Times New Roman" panose="02020603050405020304" pitchFamily="18" charset="0"/>
                <a:cs typeface="Times New Roman" panose="02020603050405020304" pitchFamily="18" charset="0"/>
              </a:rPr>
              <a:t>Tự tình</a:t>
            </a:r>
            <a:r>
              <a:rPr lang="vi-VN" sz="2800">
                <a:solidFill>
                  <a:schemeClr val="accent4">
                    <a:lumMod val="50000"/>
                  </a:schemeClr>
                </a:solidFill>
                <a:latin typeface="Times New Roman" panose="02020603050405020304" pitchFamily="18" charset="0"/>
                <a:cs typeface="Times New Roman" panose="02020603050405020304" pitchFamily="18" charset="0"/>
              </a:rPr>
              <a:t> thể hiện nỗi niềm buồn tủi trước cảnh ngộ lỡ làng, đồng thời nói lên khát vọng sống, khát vọng hạnh phúc của người phụ nữ.</a:t>
            </a:r>
            <a:endParaRPr lang="vi-VN" sz="2800" dirty="0">
              <a:solidFill>
                <a:schemeClr val="accent4">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705844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heel(1)">
                                      <p:cBhvr>
                                        <p:cTn id="2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3"/>
          <p:cNvSpPr/>
          <p:nvPr/>
        </p:nvSpPr>
        <p:spPr>
          <a:xfrm>
            <a:off x="4956196" y="506428"/>
            <a:ext cx="2790334" cy="612743"/>
          </a:xfrm>
          <a:prstGeom prst="plaqu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a:solidFill>
                  <a:schemeClr val="bg1"/>
                </a:solidFill>
                <a:latin typeface="Times New Roman" panose="02020603050405020304" pitchFamily="18" charset="0"/>
                <a:cs typeface="Times New Roman" panose="02020603050405020304" pitchFamily="18" charset="0"/>
              </a:rPr>
              <a:t>II. Thân bài</a:t>
            </a:r>
            <a:endParaRPr lang="vi-VN" sz="2800" dirty="0">
              <a:solidFill>
                <a:schemeClr val="bg1"/>
              </a:solidFill>
              <a:latin typeface="Times New Roman" panose="02020603050405020304" pitchFamily="18" charset="0"/>
              <a:cs typeface="Times New Roman" panose="02020603050405020304" pitchFamily="18" charset="0"/>
            </a:endParaRPr>
          </a:p>
        </p:txBody>
      </p:sp>
      <p:sp>
        <p:nvSpPr>
          <p:cNvPr id="5" name="Round Same Side Corner Rectangle 4"/>
          <p:cNvSpPr/>
          <p:nvPr/>
        </p:nvSpPr>
        <p:spPr>
          <a:xfrm>
            <a:off x="95840" y="3749040"/>
            <a:ext cx="12000320" cy="2602532"/>
          </a:xfrm>
          <a:prstGeom prst="round2Same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2800" dirty="0">
                <a:solidFill>
                  <a:schemeClr val="tx1"/>
                </a:solidFill>
                <a:latin typeface="Times New Roman" panose="02020603050405020304" pitchFamily="18" charset="0"/>
                <a:cs typeface="Times New Roman" panose="02020603050405020304" pitchFamily="18" charset="0"/>
              </a:rPr>
              <a:t>Thời gian: </a:t>
            </a:r>
            <a:r>
              <a:rPr lang="vi-VN" sz="2800" i="1" dirty="0">
                <a:solidFill>
                  <a:schemeClr val="tx1"/>
                </a:solidFill>
                <a:latin typeface="Times New Roman" panose="02020603050405020304" pitchFamily="18" charset="0"/>
                <a:cs typeface="Times New Roman" panose="02020603050405020304" pitchFamily="18" charset="0"/>
              </a:rPr>
              <a:t>Đêm khuya, trống canh dồn</a:t>
            </a:r>
            <a:r>
              <a:rPr lang="vi-VN" sz="2800" dirty="0">
                <a:solidFill>
                  <a:schemeClr val="tx1"/>
                </a:solidFill>
                <a:latin typeface="Times New Roman" panose="02020603050405020304" pitchFamily="18" charset="0"/>
                <a:cs typeface="Times New Roman" panose="02020603050405020304" pitchFamily="18" charset="0"/>
              </a:rPr>
              <a:t> – nhịp gấp gáp, liên hồi của tiếng trống thể hiện bước đi thời gian gấp gáp, vội vã ⇒ Con người chất chứa nỗi niềm, bất an</a:t>
            </a:r>
          </a:p>
          <a:p>
            <a:pPr lvl="0"/>
            <a:r>
              <a:rPr lang="vi-VN" sz="2800" dirty="0">
                <a:solidFill>
                  <a:schemeClr val="tx1"/>
                </a:solidFill>
                <a:latin typeface="Times New Roman" panose="02020603050405020304" pitchFamily="18" charset="0"/>
                <a:cs typeface="Times New Roman" panose="02020603050405020304" pitchFamily="18" charset="0"/>
              </a:rPr>
              <a:t>Không gian: “</a:t>
            </a:r>
            <a:r>
              <a:rPr lang="vi-VN" sz="2800" i="1" dirty="0">
                <a:solidFill>
                  <a:schemeClr val="tx1"/>
                </a:solidFill>
                <a:latin typeface="Times New Roman" panose="02020603050405020304" pitchFamily="18" charset="0"/>
                <a:cs typeface="Times New Roman" panose="02020603050405020304" pitchFamily="18" charset="0"/>
              </a:rPr>
              <a:t>văng vẳng</a:t>
            </a:r>
            <a:r>
              <a:rPr lang="vi-VN" sz="2800" dirty="0">
                <a:solidFill>
                  <a:schemeClr val="tx1"/>
                </a:solidFill>
                <a:latin typeface="Times New Roman" panose="02020603050405020304" pitchFamily="18" charset="0"/>
                <a:cs typeface="Times New Roman" panose="02020603050405020304" pitchFamily="18" charset="0"/>
              </a:rPr>
              <a:t>” - lấy động tả tĩnh ⇒  Miêu tả không gian rộng lớn nhưng tĩnh vắng.</a:t>
            </a:r>
          </a:p>
          <a:p>
            <a:r>
              <a:rPr lang="vi-VN" sz="2800" dirty="0">
                <a:solidFill>
                  <a:schemeClr val="tx1"/>
                </a:solidFill>
                <a:latin typeface="Times New Roman" panose="02020603050405020304" pitchFamily="18" charset="0"/>
                <a:cs typeface="Times New Roman" panose="02020603050405020304" pitchFamily="18" charset="0"/>
              </a:rPr>
              <a:t>⇒ Con người trở nên nhỏ bé, lạc lõng, cô đơn.</a:t>
            </a:r>
          </a:p>
        </p:txBody>
      </p:sp>
      <p:sp>
        <p:nvSpPr>
          <p:cNvPr id="2" name="Flowchart: Stored Data 1">
            <a:extLst>
              <a:ext uri="{FF2B5EF4-FFF2-40B4-BE49-F238E27FC236}">
                <a16:creationId xmlns:a16="http://schemas.microsoft.com/office/drawing/2014/main" id="{153145DC-62E9-59DB-7359-14EC9982A044}"/>
              </a:ext>
            </a:extLst>
          </p:cNvPr>
          <p:cNvSpPr/>
          <p:nvPr/>
        </p:nvSpPr>
        <p:spPr>
          <a:xfrm>
            <a:off x="355600" y="81280"/>
            <a:ext cx="4257040" cy="731520"/>
          </a:xfrm>
          <a:prstGeom prst="flowChartOnlineStorag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70C0"/>
                </a:solidFill>
                <a:latin typeface="Times New Roman" panose="02020603050405020304" pitchFamily="18" charset="0"/>
                <a:cs typeface="Times New Roman" panose="02020603050405020304" pitchFamily="18" charset="0"/>
              </a:rPr>
              <a:t>b. Lập dàn ý</a:t>
            </a:r>
            <a:endParaRPr lang="vi-VN" sz="2800" dirty="0">
              <a:solidFill>
                <a:srgbClr val="0070C0"/>
              </a:solidFill>
              <a:latin typeface="Times New Roman" panose="02020603050405020304" pitchFamily="18" charset="0"/>
              <a:cs typeface="Times New Roman" panose="02020603050405020304" pitchFamily="18" charset="0"/>
            </a:endParaRPr>
          </a:p>
        </p:txBody>
      </p:sp>
      <p:sp>
        <p:nvSpPr>
          <p:cNvPr id="3" name="Flowchart: Display 2">
            <a:extLst>
              <a:ext uri="{FF2B5EF4-FFF2-40B4-BE49-F238E27FC236}">
                <a16:creationId xmlns:a16="http://schemas.microsoft.com/office/drawing/2014/main" id="{29D97C54-1BC0-5B83-18E4-4B98AF899644}"/>
              </a:ext>
            </a:extLst>
          </p:cNvPr>
          <p:cNvSpPr/>
          <p:nvPr/>
        </p:nvSpPr>
        <p:spPr>
          <a:xfrm>
            <a:off x="243840" y="1391920"/>
            <a:ext cx="11084560" cy="833120"/>
          </a:xfrm>
          <a:prstGeom prst="flowChartDisplay">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a:solidFill>
                  <a:schemeClr val="accent4">
                    <a:lumMod val="50000"/>
                  </a:schemeClr>
                </a:solidFill>
                <a:latin typeface="Times New Roman" panose="02020603050405020304" pitchFamily="18" charset="0"/>
                <a:cs typeface="Times New Roman" panose="02020603050405020304" pitchFamily="18" charset="0"/>
              </a:rPr>
              <a:t>1. Hai câu đề: Nỗi niềm buồn tủi, chán chường</a:t>
            </a:r>
            <a:endParaRPr lang="vi-VN" sz="2800" dirty="0">
              <a:solidFill>
                <a:schemeClr val="accent4">
                  <a:lumMod val="50000"/>
                </a:schemeClr>
              </a:solidFill>
              <a:latin typeface="Times New Roman" panose="02020603050405020304" pitchFamily="18" charset="0"/>
              <a:cs typeface="Times New Roman" panose="02020603050405020304" pitchFamily="18" charset="0"/>
            </a:endParaRPr>
          </a:p>
        </p:txBody>
      </p:sp>
      <p:sp>
        <p:nvSpPr>
          <p:cNvPr id="6" name="Hexagon 5">
            <a:extLst>
              <a:ext uri="{FF2B5EF4-FFF2-40B4-BE49-F238E27FC236}">
                <a16:creationId xmlns:a16="http://schemas.microsoft.com/office/drawing/2014/main" id="{2B29A5BF-6BD8-EA1E-84CF-9543C7A00F85}"/>
              </a:ext>
            </a:extLst>
          </p:cNvPr>
          <p:cNvSpPr/>
          <p:nvPr/>
        </p:nvSpPr>
        <p:spPr>
          <a:xfrm>
            <a:off x="1870803" y="2531411"/>
            <a:ext cx="8961120" cy="833120"/>
          </a:xfrm>
          <a:prstGeom prst="hexagon">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a:solidFill>
                  <a:schemeClr val="tx1"/>
                </a:solidFill>
                <a:latin typeface="Times New Roman" panose="02020603050405020304" pitchFamily="18" charset="0"/>
                <a:cs typeface="Times New Roman" panose="02020603050405020304" pitchFamily="18" charset="0"/>
              </a:rPr>
              <a:t>Câu 1: Thể hiện qua việc tái hiện bối cảnh:</a:t>
            </a:r>
            <a:endParaRPr lang="vi-VN"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343569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 grpId="0" animBg="1"/>
      <p:bldP spid="3"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p:cNvSpPr/>
          <p:nvPr/>
        </p:nvSpPr>
        <p:spPr>
          <a:xfrm>
            <a:off x="1" y="197962"/>
            <a:ext cx="7296346" cy="6447935"/>
          </a:xfrm>
          <a:prstGeom prst="hexag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latin typeface="Times New Roman" panose="02020603050405020304" pitchFamily="18" charset="0"/>
                <a:cs typeface="Times New Roman" panose="02020603050405020304" pitchFamily="18" charset="0"/>
              </a:rPr>
              <a:t>Dự kiến câu trả lời: </a:t>
            </a:r>
            <a:r>
              <a:rPr lang="en-US" sz="2800">
                <a:latin typeface="Times New Roman" panose="02020603050405020304" pitchFamily="18" charset="0"/>
                <a:cs typeface="Times New Roman" panose="02020603050405020304" pitchFamily="18" charset="0"/>
              </a:rPr>
              <a:t>điểm nhìn linh hoạt; khung cảnh bình dị, hài hoà; trời thu cảnh đặc trưng màu thu vùng đồng bằng Bắc Bộ; không gian trong và lạnh; không gian vắng lặng; không gian cao, rộng, yên tĩnh; người đi câu không để ý chuyện câu cá; gieo vần “eo” cuối câu thơ; tâm trạng thời thế của nhà thơ; biện pháp liệt kê; dùng nhiều từ láy độc đáo,…</a:t>
            </a:r>
            <a:endParaRPr lang="vi-VN" sz="280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6346" y="824322"/>
            <a:ext cx="4798243" cy="5435600"/>
          </a:xfrm>
          <a:prstGeom prst="rect">
            <a:avLst/>
          </a:prstGeom>
        </p:spPr>
      </p:pic>
    </p:spTree>
    <p:extLst>
      <p:ext uri="{BB962C8B-B14F-4D97-AF65-F5344CB8AC3E}">
        <p14:creationId xmlns:p14="http://schemas.microsoft.com/office/powerpoint/2010/main" val="19525850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Stored Data 3">
            <a:extLst>
              <a:ext uri="{FF2B5EF4-FFF2-40B4-BE49-F238E27FC236}">
                <a16:creationId xmlns:a16="http://schemas.microsoft.com/office/drawing/2014/main" id="{E5DB3E2A-8988-014C-0C6C-F198C0368757}"/>
              </a:ext>
            </a:extLst>
          </p:cNvPr>
          <p:cNvSpPr/>
          <p:nvPr/>
        </p:nvSpPr>
        <p:spPr>
          <a:xfrm>
            <a:off x="355600" y="0"/>
            <a:ext cx="4257040" cy="731520"/>
          </a:xfrm>
          <a:prstGeom prst="flowChartOnlineStorag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70C0"/>
                </a:solidFill>
                <a:latin typeface="Times New Roman" panose="02020603050405020304" pitchFamily="18" charset="0"/>
                <a:cs typeface="Times New Roman" panose="02020603050405020304" pitchFamily="18" charset="0"/>
              </a:rPr>
              <a:t>b. Lập dàn ý</a:t>
            </a:r>
            <a:endParaRPr lang="vi-VN" sz="2800" dirty="0">
              <a:solidFill>
                <a:srgbClr val="0070C0"/>
              </a:solidFill>
              <a:latin typeface="Times New Roman" panose="02020603050405020304" pitchFamily="18" charset="0"/>
              <a:cs typeface="Times New Roman" panose="02020603050405020304" pitchFamily="18" charset="0"/>
            </a:endParaRPr>
          </a:p>
        </p:txBody>
      </p:sp>
      <p:sp>
        <p:nvSpPr>
          <p:cNvPr id="5" name="Plaque 4">
            <a:extLst>
              <a:ext uri="{FF2B5EF4-FFF2-40B4-BE49-F238E27FC236}">
                <a16:creationId xmlns:a16="http://schemas.microsoft.com/office/drawing/2014/main" id="{3218EC5D-2BA5-A100-72A9-6C3208E9D81B}"/>
              </a:ext>
            </a:extLst>
          </p:cNvPr>
          <p:cNvSpPr/>
          <p:nvPr/>
        </p:nvSpPr>
        <p:spPr>
          <a:xfrm>
            <a:off x="4956196" y="506428"/>
            <a:ext cx="2790334" cy="612743"/>
          </a:xfrm>
          <a:prstGeom prst="plaqu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a:solidFill>
                  <a:schemeClr val="bg1"/>
                </a:solidFill>
                <a:latin typeface="Times New Roman" panose="02020603050405020304" pitchFamily="18" charset="0"/>
                <a:cs typeface="Times New Roman" panose="02020603050405020304" pitchFamily="18" charset="0"/>
              </a:rPr>
              <a:t>II. Thân bài</a:t>
            </a:r>
            <a:endParaRPr lang="vi-VN" sz="2800" dirty="0">
              <a:solidFill>
                <a:schemeClr val="bg1"/>
              </a:solidFill>
              <a:latin typeface="Times New Roman" panose="02020603050405020304" pitchFamily="18" charset="0"/>
              <a:cs typeface="Times New Roman" panose="02020603050405020304" pitchFamily="18" charset="0"/>
            </a:endParaRPr>
          </a:p>
        </p:txBody>
      </p:sp>
      <p:sp>
        <p:nvSpPr>
          <p:cNvPr id="6" name="Hexagon 5">
            <a:extLst>
              <a:ext uri="{FF2B5EF4-FFF2-40B4-BE49-F238E27FC236}">
                <a16:creationId xmlns:a16="http://schemas.microsoft.com/office/drawing/2014/main" id="{DE7CB02C-302B-92AB-D251-01723C63C607}"/>
              </a:ext>
            </a:extLst>
          </p:cNvPr>
          <p:cNvSpPr/>
          <p:nvPr/>
        </p:nvSpPr>
        <p:spPr>
          <a:xfrm>
            <a:off x="538480" y="1483360"/>
            <a:ext cx="11257280" cy="1209040"/>
          </a:xfrm>
          <a:prstGeom prst="hexagon">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a:solidFill>
                  <a:schemeClr val="tx1"/>
                </a:solidFill>
                <a:latin typeface="Times New Roman" panose="02020603050405020304" pitchFamily="18" charset="0"/>
                <a:cs typeface="Times New Roman" panose="02020603050405020304" pitchFamily="18" charset="0"/>
              </a:rPr>
              <a:t>Câu 2: Diễn tả trực tiếp nỗi buồn tủi bằng cách sử dụng từ ngữ gây ấn tượng mạnh:</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7" name="Rectangle: Top Corners Rounded 6">
            <a:extLst>
              <a:ext uri="{FF2B5EF4-FFF2-40B4-BE49-F238E27FC236}">
                <a16:creationId xmlns:a16="http://schemas.microsoft.com/office/drawing/2014/main" id="{F92B91B6-30F9-6299-3254-8FA1D42CD028}"/>
              </a:ext>
            </a:extLst>
          </p:cNvPr>
          <p:cNvSpPr/>
          <p:nvPr/>
        </p:nvSpPr>
        <p:spPr>
          <a:xfrm>
            <a:off x="538480" y="3180080"/>
            <a:ext cx="11115040" cy="2712720"/>
          </a:xfrm>
          <a:prstGeom prst="round2Same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2800">
                <a:solidFill>
                  <a:schemeClr val="tx1"/>
                </a:solidFill>
                <a:latin typeface="Times New Roman" panose="02020603050405020304" pitchFamily="18" charset="0"/>
                <a:cs typeface="Times New Roman" panose="02020603050405020304" pitchFamily="18" charset="0"/>
              </a:rPr>
              <a:t>Từ “trơ” được nhấn mạnh: nỗi đau, hoàn cảnh “trơ trọi”, tủi hờn, đồng thời thể hiện bản lĩnh thách thức, đối đầu với những bất công ngang trái.</a:t>
            </a:r>
          </a:p>
          <a:p>
            <a:pPr lvl="0"/>
            <a:r>
              <a:rPr lang="vi-VN" sz="2800" i="1">
                <a:solidFill>
                  <a:schemeClr val="tx1"/>
                </a:solidFill>
                <a:latin typeface="Times New Roman" panose="02020603050405020304" pitchFamily="18" charset="0"/>
                <a:cs typeface="Times New Roman" panose="02020603050405020304" pitchFamily="18" charset="0"/>
              </a:rPr>
              <a:t>Cái hồng nhan:</a:t>
            </a:r>
            <a:r>
              <a:rPr lang="vi-VN" sz="2800">
                <a:solidFill>
                  <a:schemeClr val="tx1"/>
                </a:solidFill>
                <a:latin typeface="Times New Roman" panose="02020603050405020304" pitchFamily="18" charset="0"/>
                <a:cs typeface="Times New Roman" panose="02020603050405020304" pitchFamily="18" charset="0"/>
              </a:rPr>
              <a:t> Kết hợp từ lạ thể hiện sự rẻ rúng</a:t>
            </a:r>
          </a:p>
          <a:p>
            <a:r>
              <a:rPr lang="vi-VN" sz="2800">
                <a:solidFill>
                  <a:schemeClr val="tx1"/>
                </a:solidFill>
                <a:latin typeface="Times New Roman" panose="02020603050405020304" pitchFamily="18" charset="0"/>
                <a:cs typeface="Times New Roman" panose="02020603050405020304" pitchFamily="18" charset="0"/>
              </a:rPr>
              <a:t>⇒ Hai vế đối lập: “cái hồng nhan” đối với “với nước non”</a:t>
            </a:r>
          </a:p>
          <a:p>
            <a:r>
              <a:rPr lang="vi-VN" sz="2800">
                <a:solidFill>
                  <a:schemeClr val="tx1"/>
                </a:solidFill>
                <a:latin typeface="Times New Roman" panose="02020603050405020304" pitchFamily="18" charset="0"/>
                <a:cs typeface="Times New Roman" panose="02020603050405020304" pitchFamily="18" charset="0"/>
              </a:rPr>
              <a:t>⇒ Bi kịch người phụ nữ trong xã hội</a:t>
            </a:r>
            <a:endParaRPr lang="vi-VN"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201839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heel(1)">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ame Side Corner Rectangle 4"/>
          <p:cNvSpPr/>
          <p:nvPr/>
        </p:nvSpPr>
        <p:spPr>
          <a:xfrm>
            <a:off x="105266" y="4216401"/>
            <a:ext cx="11981468" cy="2113281"/>
          </a:xfrm>
          <a:prstGeom prst="round2Same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a:solidFill>
                  <a:schemeClr val="tx1"/>
                </a:solidFill>
                <a:latin typeface="Times New Roman" panose="02020603050405020304" pitchFamily="18" charset="0"/>
                <a:cs typeface="Times New Roman" panose="02020603050405020304" pitchFamily="18" charset="0"/>
              </a:rPr>
              <a:t> </a:t>
            </a:r>
          </a:p>
          <a:p>
            <a:r>
              <a:rPr lang="vi-VN" sz="2800" b="1" dirty="0">
                <a:solidFill>
                  <a:schemeClr val="tx1"/>
                </a:solidFill>
                <a:latin typeface="Times New Roman" panose="02020603050405020304" pitchFamily="18" charset="0"/>
                <a:cs typeface="Times New Roman" panose="02020603050405020304" pitchFamily="18" charset="0"/>
              </a:rPr>
              <a:t> </a:t>
            </a:r>
            <a:r>
              <a:rPr lang="vi-VN" sz="2800" i="1" dirty="0">
                <a:solidFill>
                  <a:schemeClr val="tx1"/>
                </a:solidFill>
                <a:latin typeface="Times New Roman" panose="02020603050405020304" pitchFamily="18" charset="0"/>
                <a:cs typeface="Times New Roman" panose="02020603050405020304" pitchFamily="18" charset="0"/>
              </a:rPr>
              <a:t>Chén rượu hương đưa</a:t>
            </a:r>
            <a:r>
              <a:rPr lang="vi-VN" sz="2800" dirty="0">
                <a:solidFill>
                  <a:schemeClr val="tx1"/>
                </a:solidFill>
                <a:latin typeface="Times New Roman" panose="02020603050405020304" pitchFamily="18" charset="0"/>
                <a:cs typeface="Times New Roman" panose="02020603050405020304" pitchFamily="18" charset="0"/>
              </a:rPr>
              <a:t>: Tình cảnh lẻ loi, mượn rượu để giải sầu.</a:t>
            </a:r>
          </a:p>
          <a:p>
            <a:pPr lvl="0"/>
            <a:r>
              <a:rPr lang="vi-VN" sz="2800" dirty="0">
                <a:solidFill>
                  <a:schemeClr val="tx1"/>
                </a:solidFill>
                <a:latin typeface="Times New Roman" panose="02020603050405020304" pitchFamily="18" charset="0"/>
                <a:cs typeface="Times New Roman" panose="02020603050405020304" pitchFamily="18" charset="0"/>
              </a:rPr>
              <a:t>Say lại tỉnh: vòng luẩn quẩn không lối thoát, cuộc rượu say rồi tỉnh cũng như cuộc tình vương vít cũng nhanh tàn, để lại sự rã rời.</a:t>
            </a:r>
          </a:p>
          <a:p>
            <a:r>
              <a:rPr lang="vi-VN" sz="2800" dirty="0">
                <a:solidFill>
                  <a:schemeClr val="tx1"/>
                </a:solidFill>
                <a:latin typeface="Times New Roman" panose="02020603050405020304" pitchFamily="18" charset="0"/>
                <a:cs typeface="Times New Roman" panose="02020603050405020304" pitchFamily="18" charset="0"/>
              </a:rPr>
              <a:t>⇒ Vòng luẩn quẩn ấy gợi cảm nhận duyên tình đã trở thành trò đùa của số phận.</a:t>
            </a:r>
          </a:p>
          <a:p>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2" name="Flowchart: Stored Data 1">
            <a:extLst>
              <a:ext uri="{FF2B5EF4-FFF2-40B4-BE49-F238E27FC236}">
                <a16:creationId xmlns:a16="http://schemas.microsoft.com/office/drawing/2014/main" id="{2214DA92-B12C-C38A-63C9-4A79A7953914}"/>
              </a:ext>
            </a:extLst>
          </p:cNvPr>
          <p:cNvSpPr/>
          <p:nvPr/>
        </p:nvSpPr>
        <p:spPr>
          <a:xfrm>
            <a:off x="355600" y="81280"/>
            <a:ext cx="4257040" cy="731520"/>
          </a:xfrm>
          <a:prstGeom prst="flowChartOnlineStorag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70C0"/>
                </a:solidFill>
                <a:latin typeface="Times New Roman" panose="02020603050405020304" pitchFamily="18" charset="0"/>
                <a:cs typeface="Times New Roman" panose="02020603050405020304" pitchFamily="18" charset="0"/>
              </a:rPr>
              <a:t>b. Lập dàn ý</a:t>
            </a:r>
            <a:endParaRPr lang="vi-VN" sz="2800" dirty="0">
              <a:solidFill>
                <a:srgbClr val="0070C0"/>
              </a:solidFill>
              <a:latin typeface="Times New Roman" panose="02020603050405020304" pitchFamily="18" charset="0"/>
              <a:cs typeface="Times New Roman" panose="02020603050405020304" pitchFamily="18" charset="0"/>
            </a:endParaRPr>
          </a:p>
        </p:txBody>
      </p:sp>
      <p:sp>
        <p:nvSpPr>
          <p:cNvPr id="3" name="Plaque 2">
            <a:extLst>
              <a:ext uri="{FF2B5EF4-FFF2-40B4-BE49-F238E27FC236}">
                <a16:creationId xmlns:a16="http://schemas.microsoft.com/office/drawing/2014/main" id="{253FFF5A-C8F9-CDB7-D720-BE20F26AC680}"/>
              </a:ext>
            </a:extLst>
          </p:cNvPr>
          <p:cNvSpPr/>
          <p:nvPr/>
        </p:nvSpPr>
        <p:spPr>
          <a:xfrm>
            <a:off x="4956196" y="506428"/>
            <a:ext cx="2790334" cy="612743"/>
          </a:xfrm>
          <a:prstGeom prst="plaqu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a:solidFill>
                  <a:schemeClr val="bg1"/>
                </a:solidFill>
                <a:latin typeface="Times New Roman" panose="02020603050405020304" pitchFamily="18" charset="0"/>
                <a:cs typeface="Times New Roman" panose="02020603050405020304" pitchFamily="18" charset="0"/>
              </a:rPr>
              <a:t>II. Thân bài</a:t>
            </a:r>
            <a:endParaRPr lang="vi-VN" sz="2800" dirty="0">
              <a:solidFill>
                <a:schemeClr val="bg1"/>
              </a:solidFill>
              <a:latin typeface="Times New Roman" panose="02020603050405020304" pitchFamily="18" charset="0"/>
              <a:cs typeface="Times New Roman" panose="02020603050405020304" pitchFamily="18" charset="0"/>
            </a:endParaRPr>
          </a:p>
        </p:txBody>
      </p:sp>
      <p:sp>
        <p:nvSpPr>
          <p:cNvPr id="6" name="Flowchart: Display 5">
            <a:extLst>
              <a:ext uri="{FF2B5EF4-FFF2-40B4-BE49-F238E27FC236}">
                <a16:creationId xmlns:a16="http://schemas.microsoft.com/office/drawing/2014/main" id="{7E3343FF-221F-BA2F-8B94-1C688DC656A2}"/>
              </a:ext>
            </a:extLst>
          </p:cNvPr>
          <p:cNvSpPr/>
          <p:nvPr/>
        </p:nvSpPr>
        <p:spPr>
          <a:xfrm>
            <a:off x="203200" y="1442719"/>
            <a:ext cx="11470640" cy="863600"/>
          </a:xfrm>
          <a:prstGeom prst="flowChartDisplay">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rgbClr val="0070C0"/>
                </a:solidFill>
                <a:latin typeface="Times New Roman" panose="02020603050405020304" pitchFamily="18" charset="0"/>
                <a:cs typeface="Times New Roman" panose="02020603050405020304" pitchFamily="18" charset="0"/>
              </a:rPr>
              <a:t>2. Hai câu thực: Diễn tả rõ nét hơn tình cảnh lẻ loi và nỗi niềm buồn tủi</a:t>
            </a:r>
            <a:endParaRPr lang="en-US" sz="2800"/>
          </a:p>
        </p:txBody>
      </p:sp>
      <p:sp>
        <p:nvSpPr>
          <p:cNvPr id="7" name="Hexagon 6">
            <a:extLst>
              <a:ext uri="{FF2B5EF4-FFF2-40B4-BE49-F238E27FC236}">
                <a16:creationId xmlns:a16="http://schemas.microsoft.com/office/drawing/2014/main" id="{B6B2B1CF-0144-5B96-4EE4-A515B1E9567A}"/>
              </a:ext>
            </a:extLst>
          </p:cNvPr>
          <p:cNvSpPr/>
          <p:nvPr/>
        </p:nvSpPr>
        <p:spPr>
          <a:xfrm>
            <a:off x="1010920" y="2651760"/>
            <a:ext cx="10170160" cy="1219200"/>
          </a:xfrm>
          <a:prstGeom prst="hexagon">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chemeClr val="tx1"/>
                </a:solidFill>
                <a:latin typeface="Times New Roman" panose="02020603050405020304" pitchFamily="18" charset="0"/>
                <a:cs typeface="Times New Roman" panose="02020603050405020304" pitchFamily="18" charset="0"/>
              </a:rPr>
              <a:t>Câu 3: Hình ảnh người phụ nữ cô đơn trong đêm khuya vắng lặng với bao xót xa</a:t>
            </a:r>
            <a:endParaRPr lang="en-US" sz="2800">
              <a:solidFill>
                <a:schemeClr val="tx1"/>
              </a:solidFill>
            </a:endParaRPr>
          </a:p>
        </p:txBody>
      </p:sp>
    </p:spTree>
    <p:extLst>
      <p:ext uri="{BB962C8B-B14F-4D97-AF65-F5344CB8AC3E}">
        <p14:creationId xmlns:p14="http://schemas.microsoft.com/office/powerpoint/2010/main" val="130858724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circle(in)">
                                      <p:cBhvr>
                                        <p:cTn id="36" dur="20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fill="hold"/>
                                        <p:tgtEl>
                                          <p:spTgt spid="5"/>
                                        </p:tgtEl>
                                        <p:attrNameLst>
                                          <p:attrName>ppt_w</p:attrName>
                                        </p:attrNameLst>
                                      </p:cBhvr>
                                      <p:tavLst>
                                        <p:tav tm="0">
                                          <p:val>
                                            <p:fltVal val="0"/>
                                          </p:val>
                                        </p:tav>
                                        <p:tav tm="100000">
                                          <p:val>
                                            <p:strVal val="#ppt_w"/>
                                          </p:val>
                                        </p:tav>
                                      </p:tavLst>
                                    </p:anim>
                                    <p:anim calcmode="lin" valueType="num">
                                      <p:cBhvr>
                                        <p:cTn id="42" dur="500" fill="hold"/>
                                        <p:tgtEl>
                                          <p:spTgt spid="5"/>
                                        </p:tgtEl>
                                        <p:attrNameLst>
                                          <p:attrName>ppt_h</p:attrName>
                                        </p:attrNameLst>
                                      </p:cBhvr>
                                      <p:tavLst>
                                        <p:tav tm="0">
                                          <p:val>
                                            <p:fltVal val="0"/>
                                          </p:val>
                                        </p:tav>
                                        <p:tav tm="100000">
                                          <p:val>
                                            <p:strVal val="#ppt_h"/>
                                          </p:val>
                                        </p:tav>
                                      </p:tavLst>
                                    </p:anim>
                                    <p:animEffect transition="in" filter="fade">
                                      <p:cBhvr>
                                        <p:cTn id="4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3" grpId="0" animBg="1"/>
      <p:bldP spid="6" grpId="0" animBg="1"/>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Stored Data 3">
            <a:extLst>
              <a:ext uri="{FF2B5EF4-FFF2-40B4-BE49-F238E27FC236}">
                <a16:creationId xmlns:a16="http://schemas.microsoft.com/office/drawing/2014/main" id="{A5A363D3-EFDB-C251-093B-13C84EC3548E}"/>
              </a:ext>
            </a:extLst>
          </p:cNvPr>
          <p:cNvSpPr/>
          <p:nvPr/>
        </p:nvSpPr>
        <p:spPr>
          <a:xfrm>
            <a:off x="355600" y="81280"/>
            <a:ext cx="4257040" cy="731520"/>
          </a:xfrm>
          <a:prstGeom prst="flowChartOnlineStorag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70C0"/>
                </a:solidFill>
                <a:latin typeface="Times New Roman" panose="02020603050405020304" pitchFamily="18" charset="0"/>
                <a:cs typeface="Times New Roman" panose="02020603050405020304" pitchFamily="18" charset="0"/>
              </a:rPr>
              <a:t>b. Lập dàn ý</a:t>
            </a:r>
            <a:endParaRPr lang="vi-VN" sz="2800" dirty="0">
              <a:solidFill>
                <a:srgbClr val="0070C0"/>
              </a:solidFill>
              <a:latin typeface="Times New Roman" panose="02020603050405020304" pitchFamily="18" charset="0"/>
              <a:cs typeface="Times New Roman" panose="02020603050405020304" pitchFamily="18" charset="0"/>
            </a:endParaRPr>
          </a:p>
        </p:txBody>
      </p:sp>
      <p:sp>
        <p:nvSpPr>
          <p:cNvPr id="5" name="Hexagon 4">
            <a:extLst>
              <a:ext uri="{FF2B5EF4-FFF2-40B4-BE49-F238E27FC236}">
                <a16:creationId xmlns:a16="http://schemas.microsoft.com/office/drawing/2014/main" id="{7805E56F-949A-B7C9-77E9-56C8EFEF2F57}"/>
              </a:ext>
            </a:extLst>
          </p:cNvPr>
          <p:cNvSpPr/>
          <p:nvPr/>
        </p:nvSpPr>
        <p:spPr>
          <a:xfrm>
            <a:off x="772160" y="1005840"/>
            <a:ext cx="9895840" cy="731520"/>
          </a:xfrm>
          <a:prstGeom prst="hexagon">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rgbClr val="002060"/>
                </a:solidFill>
                <a:latin typeface="Times New Roman" panose="02020603050405020304" pitchFamily="18" charset="0"/>
                <a:cs typeface="Times New Roman" panose="02020603050405020304" pitchFamily="18" charset="0"/>
              </a:rPr>
              <a:t>Câu 4: Nỗi chán chường, đau đớn ê chề</a:t>
            </a:r>
            <a:endParaRPr lang="en-US" sz="2800"/>
          </a:p>
        </p:txBody>
      </p:sp>
      <p:sp>
        <p:nvSpPr>
          <p:cNvPr id="6" name="Double Wave 5">
            <a:extLst>
              <a:ext uri="{FF2B5EF4-FFF2-40B4-BE49-F238E27FC236}">
                <a16:creationId xmlns:a16="http://schemas.microsoft.com/office/drawing/2014/main" id="{376CD3B6-A0F0-D06A-3F7A-E8A40D344F1D}"/>
              </a:ext>
            </a:extLst>
          </p:cNvPr>
          <p:cNvSpPr/>
          <p:nvPr/>
        </p:nvSpPr>
        <p:spPr>
          <a:xfrm>
            <a:off x="355600" y="2072640"/>
            <a:ext cx="5425440" cy="4704080"/>
          </a:xfrm>
          <a:prstGeom prst="doubleWav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solidFill>
                  <a:schemeClr val="tx1"/>
                </a:solidFill>
                <a:latin typeface="Times New Roman" panose="02020603050405020304" pitchFamily="18" charset="0"/>
                <a:cs typeface="Times New Roman" panose="02020603050405020304" pitchFamily="18" charset="0"/>
              </a:rPr>
              <a:t>- Hình tượng thơ chứa hai lần bi kịch:</a:t>
            </a:r>
          </a:p>
          <a:p>
            <a:r>
              <a:rPr lang="vi-VN" sz="2800" dirty="0">
                <a:solidFill>
                  <a:schemeClr val="tx1"/>
                </a:solidFill>
                <a:latin typeface="Times New Roman" panose="02020603050405020304" pitchFamily="18" charset="0"/>
                <a:cs typeface="Times New Roman" panose="02020603050405020304" pitchFamily="18" charset="0"/>
              </a:rPr>
              <a:t>   </a:t>
            </a:r>
            <a:r>
              <a:rPr lang="vi-VN" sz="2800" i="1" dirty="0">
                <a:solidFill>
                  <a:schemeClr val="tx1"/>
                </a:solidFill>
                <a:latin typeface="Times New Roman" panose="02020603050405020304" pitchFamily="18" charset="0"/>
                <a:cs typeface="Times New Roman" panose="02020603050405020304" pitchFamily="18" charset="0"/>
              </a:rPr>
              <a:t>Vầng trăng bóng xế</a:t>
            </a:r>
            <a:r>
              <a:rPr lang="vi-VN" sz="2800" dirty="0">
                <a:solidFill>
                  <a:schemeClr val="tx1"/>
                </a:solidFill>
                <a:latin typeface="Times New Roman" panose="02020603050405020304" pitchFamily="18" charset="0"/>
                <a:cs typeface="Times New Roman" panose="02020603050405020304" pitchFamily="18" charset="0"/>
              </a:rPr>
              <a:t>: Trăng đã sắp tàn ⇒ tuổi xuân đã trôi qua</a:t>
            </a:r>
          </a:p>
          <a:p>
            <a:r>
              <a:rPr lang="vi-VN" sz="2800" dirty="0">
                <a:solidFill>
                  <a:schemeClr val="tx1"/>
                </a:solidFill>
                <a:latin typeface="Times New Roman" panose="02020603050405020304" pitchFamily="18" charset="0"/>
                <a:cs typeface="Times New Roman" panose="02020603050405020304" pitchFamily="18" charset="0"/>
              </a:rPr>
              <a:t>    </a:t>
            </a:r>
            <a:r>
              <a:rPr lang="vi-VN" sz="2800" i="1" dirty="0">
                <a:solidFill>
                  <a:schemeClr val="tx1"/>
                </a:solidFill>
                <a:latin typeface="Times New Roman" panose="02020603050405020304" pitchFamily="18" charset="0"/>
                <a:cs typeface="Times New Roman" panose="02020603050405020304" pitchFamily="18" charset="0"/>
              </a:rPr>
              <a:t>Khuyết chưa tròn:</a:t>
            </a:r>
            <a:r>
              <a:rPr lang="vi-VN" sz="2800" dirty="0">
                <a:solidFill>
                  <a:schemeClr val="tx1"/>
                </a:solidFill>
                <a:latin typeface="Times New Roman" panose="02020603050405020304" pitchFamily="18" charset="0"/>
                <a:cs typeface="Times New Roman" panose="02020603050405020304" pitchFamily="18" charset="0"/>
              </a:rPr>
              <a:t> Nhân duyên chưa trọn vẹn, chưa tìm được hạnh phúc viên mãn, tròn đầy ⇒ sự muộn màng, dở dang của con người</a:t>
            </a:r>
          </a:p>
        </p:txBody>
      </p:sp>
      <p:sp>
        <p:nvSpPr>
          <p:cNvPr id="7" name="Double Wave 6">
            <a:extLst>
              <a:ext uri="{FF2B5EF4-FFF2-40B4-BE49-F238E27FC236}">
                <a16:creationId xmlns:a16="http://schemas.microsoft.com/office/drawing/2014/main" id="{F5BCDD91-347A-4D49-BEED-3181A80F9105}"/>
              </a:ext>
            </a:extLst>
          </p:cNvPr>
          <p:cNvSpPr/>
          <p:nvPr/>
        </p:nvSpPr>
        <p:spPr>
          <a:xfrm>
            <a:off x="6715760" y="1930400"/>
            <a:ext cx="4998720" cy="4704080"/>
          </a:xfrm>
          <a:prstGeom prst="doubleWav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a:solidFill>
                  <a:schemeClr val="tx1"/>
                </a:solidFill>
                <a:latin typeface="Times New Roman" panose="02020603050405020304" pitchFamily="18" charset="0"/>
                <a:cs typeface="Times New Roman" panose="02020603050405020304" pitchFamily="18" charset="0"/>
              </a:rPr>
              <a:t>- Nghệ thuật đối → tô đậm thêm nỗi sầu đơn lẻ của người muộn màng lỡ dở</a:t>
            </a:r>
          </a:p>
          <a:p>
            <a:r>
              <a:rPr lang="vi-VN" sz="2800">
                <a:solidFill>
                  <a:schemeClr val="tx1"/>
                </a:solidFill>
                <a:latin typeface="Times New Roman" panose="02020603050405020304" pitchFamily="18" charset="0"/>
                <a:cs typeface="Times New Roman" panose="02020603050405020304" pitchFamily="18" charset="0"/>
              </a:rPr>
              <a:t>⇒ Niềm mong mỏi thoát khỏi hoàn cảnh thực tại nhưng không tìm được lối thoát.</a:t>
            </a:r>
            <a:endParaRPr lang="vi-VN"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43330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heel(1)">
                                      <p:cBhvr>
                                        <p:cTn id="30" dur="20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circle(in)">
                                      <p:cBhvr>
                                        <p:cTn id="3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Stored Data 1">
            <a:extLst>
              <a:ext uri="{FF2B5EF4-FFF2-40B4-BE49-F238E27FC236}">
                <a16:creationId xmlns:a16="http://schemas.microsoft.com/office/drawing/2014/main" id="{4E58C4F6-EAE2-0C3A-D59A-4BDF03502FB7}"/>
              </a:ext>
            </a:extLst>
          </p:cNvPr>
          <p:cNvSpPr/>
          <p:nvPr/>
        </p:nvSpPr>
        <p:spPr>
          <a:xfrm>
            <a:off x="355600" y="81280"/>
            <a:ext cx="4257040" cy="731520"/>
          </a:xfrm>
          <a:prstGeom prst="flowChartOnlineStorag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70C0"/>
                </a:solidFill>
                <a:latin typeface="Times New Roman" panose="02020603050405020304" pitchFamily="18" charset="0"/>
                <a:cs typeface="Times New Roman" panose="02020603050405020304" pitchFamily="18" charset="0"/>
              </a:rPr>
              <a:t>b. Lập dàn ý</a:t>
            </a:r>
            <a:endParaRPr lang="vi-VN" sz="2800" dirty="0">
              <a:solidFill>
                <a:srgbClr val="0070C0"/>
              </a:solidFill>
              <a:latin typeface="Times New Roman" panose="02020603050405020304" pitchFamily="18" charset="0"/>
              <a:cs typeface="Times New Roman" panose="02020603050405020304" pitchFamily="18" charset="0"/>
            </a:endParaRPr>
          </a:p>
        </p:txBody>
      </p:sp>
      <p:sp>
        <p:nvSpPr>
          <p:cNvPr id="3" name="Flowchart: Display 2">
            <a:extLst>
              <a:ext uri="{FF2B5EF4-FFF2-40B4-BE49-F238E27FC236}">
                <a16:creationId xmlns:a16="http://schemas.microsoft.com/office/drawing/2014/main" id="{51EDC5A4-183F-766B-53BE-698DB1DA3368}"/>
              </a:ext>
            </a:extLst>
          </p:cNvPr>
          <p:cNvSpPr/>
          <p:nvPr/>
        </p:nvSpPr>
        <p:spPr>
          <a:xfrm>
            <a:off x="152400" y="924560"/>
            <a:ext cx="11602720" cy="955040"/>
          </a:xfrm>
          <a:prstGeom prst="flowChartDisplay">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a:solidFill>
                  <a:schemeClr val="tx1"/>
                </a:solidFill>
                <a:latin typeface="Times New Roman" panose="02020603050405020304" pitchFamily="18" charset="0"/>
                <a:cs typeface="Times New Roman" panose="02020603050405020304" pitchFamily="18" charset="0"/>
              </a:rPr>
              <a:t>3. Hai câu luận: Nỗi niềm phẫn uất, sự phản kháng của Xuân Hương</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A60952F6-3DF5-00C9-640B-E91E260A026E}"/>
              </a:ext>
            </a:extLst>
          </p:cNvPr>
          <p:cNvSpPr/>
          <p:nvPr/>
        </p:nvSpPr>
        <p:spPr>
          <a:xfrm>
            <a:off x="152400" y="2303780"/>
            <a:ext cx="11602720" cy="24511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solidFill>
                  <a:schemeClr val="tx1"/>
                </a:solidFill>
                <a:latin typeface="Times New Roman" panose="02020603050405020304" pitchFamily="18" charset="0"/>
                <a:cs typeface="Times New Roman" panose="02020603050405020304" pitchFamily="18" charset="0"/>
              </a:rPr>
              <a:t>- Cảnh thiên nhiên qua cảm nhận của người mang niềm phẫn uất và bộc lộ cá tính:</a:t>
            </a:r>
          </a:p>
          <a:p>
            <a:r>
              <a:rPr lang="vi-VN" sz="2800" dirty="0">
                <a:solidFill>
                  <a:schemeClr val="tx1"/>
                </a:solidFill>
                <a:latin typeface="Times New Roman" panose="02020603050405020304" pitchFamily="18" charset="0"/>
                <a:cs typeface="Times New Roman" panose="02020603050405020304" pitchFamily="18" charset="0"/>
              </a:rPr>
              <a:t>   </a:t>
            </a:r>
            <a:r>
              <a:rPr lang="vi-VN" sz="2800" i="1" dirty="0">
                <a:solidFill>
                  <a:schemeClr val="tx1"/>
                </a:solidFill>
                <a:latin typeface="Times New Roman" panose="02020603050405020304" pitchFamily="18" charset="0"/>
                <a:cs typeface="Times New Roman" panose="02020603050405020304" pitchFamily="18" charset="0"/>
              </a:rPr>
              <a:t>Rêu</a:t>
            </a:r>
            <a:r>
              <a:rPr lang="vi-VN" sz="2800" dirty="0">
                <a:solidFill>
                  <a:schemeClr val="tx1"/>
                </a:solidFill>
                <a:latin typeface="Times New Roman" panose="02020603050405020304" pitchFamily="18" charset="0"/>
                <a:cs typeface="Times New Roman" panose="02020603050405020304" pitchFamily="18" charset="0"/>
              </a:rPr>
              <a:t>: sự vật yếu ớt, hèn mọn mà cũng không chịu mềm yếu</a:t>
            </a:r>
          </a:p>
          <a:p>
            <a:r>
              <a:rPr lang="vi-VN" sz="2800" dirty="0">
                <a:solidFill>
                  <a:schemeClr val="tx1"/>
                </a:solidFill>
                <a:latin typeface="Times New Roman" panose="02020603050405020304" pitchFamily="18" charset="0"/>
                <a:cs typeface="Times New Roman" panose="02020603050405020304" pitchFamily="18" charset="0"/>
              </a:rPr>
              <a:t>    </a:t>
            </a:r>
            <a:r>
              <a:rPr lang="vi-VN" sz="2800" i="1" dirty="0">
                <a:solidFill>
                  <a:schemeClr val="tx1"/>
                </a:solidFill>
                <a:latin typeface="Times New Roman" panose="02020603050405020304" pitchFamily="18" charset="0"/>
                <a:cs typeface="Times New Roman" panose="02020603050405020304" pitchFamily="18" charset="0"/>
              </a:rPr>
              <a:t>Đá</a:t>
            </a:r>
            <a:r>
              <a:rPr lang="vi-VN" sz="2800" dirty="0">
                <a:solidFill>
                  <a:schemeClr val="tx1"/>
                </a:solidFill>
                <a:latin typeface="Times New Roman" panose="02020603050405020304" pitchFamily="18" charset="0"/>
                <a:cs typeface="Times New Roman" panose="02020603050405020304" pitchFamily="18" charset="0"/>
              </a:rPr>
              <a:t>: im lìm nhưng nay phải rắn chắc hơn, phải nhọn hoắt lên để “đâm toạc chân mây”</a:t>
            </a:r>
          </a:p>
        </p:txBody>
      </p:sp>
      <p:sp>
        <p:nvSpPr>
          <p:cNvPr id="7" name="Rectangle 6">
            <a:extLst>
              <a:ext uri="{FF2B5EF4-FFF2-40B4-BE49-F238E27FC236}">
                <a16:creationId xmlns:a16="http://schemas.microsoft.com/office/drawing/2014/main" id="{DFE6FB43-79CC-820F-788C-C63D47692F9B}"/>
              </a:ext>
            </a:extLst>
          </p:cNvPr>
          <p:cNvSpPr/>
          <p:nvPr/>
        </p:nvSpPr>
        <p:spPr>
          <a:xfrm>
            <a:off x="152400" y="5356860"/>
            <a:ext cx="11602720" cy="11531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a:solidFill>
                  <a:schemeClr val="tx1"/>
                </a:solidFill>
                <a:latin typeface="Times New Roman" panose="02020603050405020304" pitchFamily="18" charset="0"/>
                <a:cs typeface="Times New Roman" panose="02020603050405020304" pitchFamily="18" charset="0"/>
              </a:rPr>
              <a:t>- Động từ mạnh </a:t>
            </a:r>
            <a:r>
              <a:rPr lang="vi-VN" sz="2800" i="1">
                <a:solidFill>
                  <a:schemeClr val="tx1"/>
                </a:solidFill>
                <a:latin typeface="Times New Roman" panose="02020603050405020304" pitchFamily="18" charset="0"/>
                <a:cs typeface="Times New Roman" panose="02020603050405020304" pitchFamily="18" charset="0"/>
              </a:rPr>
              <a:t>xiên, đâm</a:t>
            </a:r>
            <a:r>
              <a:rPr lang="vi-VN" sz="2800">
                <a:solidFill>
                  <a:schemeClr val="tx1"/>
                </a:solidFill>
                <a:latin typeface="Times New Roman" panose="02020603050405020304" pitchFamily="18" charset="0"/>
                <a:cs typeface="Times New Roman" panose="02020603050405020304" pitchFamily="18" charset="0"/>
              </a:rPr>
              <a:t> kết hợp với bổ ngữ </a:t>
            </a:r>
            <a:r>
              <a:rPr lang="vi-VN" sz="2800" i="1">
                <a:solidFill>
                  <a:schemeClr val="tx1"/>
                </a:solidFill>
                <a:latin typeface="Times New Roman" panose="02020603050405020304" pitchFamily="18" charset="0"/>
                <a:cs typeface="Times New Roman" panose="02020603050405020304" pitchFamily="18" charset="0"/>
              </a:rPr>
              <a:t>ngang, toạc</a:t>
            </a:r>
            <a:r>
              <a:rPr lang="vi-VN" sz="2800">
                <a:solidFill>
                  <a:schemeClr val="tx1"/>
                </a:solidFill>
                <a:latin typeface="Times New Roman" panose="02020603050405020304" pitchFamily="18" charset="0"/>
                <a:cs typeface="Times New Roman" panose="02020603050405020304" pitchFamily="18" charset="0"/>
              </a:rPr>
              <a:t> thể hiện sự bướng bỉnh, ngang ngạnh</a:t>
            </a:r>
            <a:endParaRPr lang="vi-VN"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729476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circle(in)">
                                      <p:cBhvr>
                                        <p:cTn id="30" dur="20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randombar(horizontal)">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59497" y="733246"/>
            <a:ext cx="10096108" cy="6124754"/>
          </a:xfrm>
          <a:prstGeom prst="rect">
            <a:avLst/>
          </a:prstGeom>
        </p:spPr>
        <p:txBody>
          <a:bodyPr wrap="square">
            <a:spAutoFit/>
          </a:bodyPr>
          <a:lstStyle/>
          <a:p>
            <a:r>
              <a:rPr lang="vi-VN" sz="2800" b="1" dirty="0">
                <a:solidFill>
                  <a:schemeClr val="bg1"/>
                </a:solidFill>
                <a:latin typeface="Times New Roman" panose="02020603050405020304" pitchFamily="18" charset="0"/>
                <a:cs typeface="Times New Roman" panose="02020603050405020304" pitchFamily="18" charset="0"/>
              </a:rPr>
              <a:t>3. Hai câu luận: Nỗi niềm phẫn uất, sự phản kháng của Xuân Hương</a:t>
            </a:r>
            <a:endParaRPr lang="vi-VN" sz="2800" dirty="0">
              <a:solidFill>
                <a:schemeClr val="bg1"/>
              </a:solidFill>
              <a:latin typeface="Times New Roman" panose="02020603050405020304" pitchFamily="18" charset="0"/>
              <a:cs typeface="Times New Roman" panose="02020603050405020304" pitchFamily="18" charset="0"/>
            </a:endParaRPr>
          </a:p>
          <a:p>
            <a:r>
              <a:rPr lang="vi-VN" sz="2800" dirty="0">
                <a:solidFill>
                  <a:schemeClr val="bg1"/>
                </a:solidFill>
                <a:latin typeface="Times New Roman" panose="02020603050405020304" pitchFamily="18" charset="0"/>
                <a:cs typeface="Times New Roman" panose="02020603050405020304" pitchFamily="18" charset="0"/>
              </a:rPr>
              <a:t>- Cảnh thiên nhiên qua cảm nhận của người mang niềm phẫn uất và bộc lộ cá tính:</a:t>
            </a:r>
          </a:p>
          <a:p>
            <a:r>
              <a:rPr lang="vi-VN" sz="2800" dirty="0">
                <a:solidFill>
                  <a:schemeClr val="bg1"/>
                </a:solidFill>
                <a:latin typeface="Times New Roman" panose="02020603050405020304" pitchFamily="18" charset="0"/>
                <a:cs typeface="Times New Roman" panose="02020603050405020304" pitchFamily="18" charset="0"/>
              </a:rPr>
              <a:t>   </a:t>
            </a:r>
            <a:r>
              <a:rPr lang="vi-VN" sz="2800" i="1" dirty="0">
                <a:solidFill>
                  <a:schemeClr val="bg1"/>
                </a:solidFill>
                <a:latin typeface="Times New Roman" panose="02020603050405020304" pitchFamily="18" charset="0"/>
                <a:cs typeface="Times New Roman" panose="02020603050405020304" pitchFamily="18" charset="0"/>
              </a:rPr>
              <a:t>Rêu</a:t>
            </a:r>
            <a:r>
              <a:rPr lang="vi-VN" sz="2800" dirty="0">
                <a:solidFill>
                  <a:schemeClr val="bg1"/>
                </a:solidFill>
                <a:latin typeface="Times New Roman" panose="02020603050405020304" pitchFamily="18" charset="0"/>
                <a:cs typeface="Times New Roman" panose="02020603050405020304" pitchFamily="18" charset="0"/>
              </a:rPr>
              <a:t>: sự vật yếu ớt, hèn mọn mà cũng không chịu mềm yếu</a:t>
            </a:r>
          </a:p>
          <a:p>
            <a:r>
              <a:rPr lang="vi-VN" sz="2800" dirty="0">
                <a:solidFill>
                  <a:schemeClr val="bg1"/>
                </a:solidFill>
                <a:latin typeface="Times New Roman" panose="02020603050405020304" pitchFamily="18" charset="0"/>
                <a:cs typeface="Times New Roman" panose="02020603050405020304" pitchFamily="18" charset="0"/>
              </a:rPr>
              <a:t>    </a:t>
            </a:r>
            <a:r>
              <a:rPr lang="vi-VN" sz="2800" i="1" dirty="0">
                <a:solidFill>
                  <a:schemeClr val="bg1"/>
                </a:solidFill>
                <a:latin typeface="Times New Roman" panose="02020603050405020304" pitchFamily="18" charset="0"/>
                <a:cs typeface="Times New Roman" panose="02020603050405020304" pitchFamily="18" charset="0"/>
              </a:rPr>
              <a:t>Đá</a:t>
            </a:r>
            <a:r>
              <a:rPr lang="vi-VN" sz="2800" dirty="0">
                <a:solidFill>
                  <a:schemeClr val="bg1"/>
                </a:solidFill>
                <a:latin typeface="Times New Roman" panose="02020603050405020304" pitchFamily="18" charset="0"/>
                <a:cs typeface="Times New Roman" panose="02020603050405020304" pitchFamily="18" charset="0"/>
              </a:rPr>
              <a:t>: im lìm nhưng nay phải rắn chắc hơn, phải nhọn hoắt lên để “đâm toạc chân mây”</a:t>
            </a:r>
          </a:p>
          <a:p>
            <a:r>
              <a:rPr lang="vi-VN" sz="2800" dirty="0">
                <a:solidFill>
                  <a:schemeClr val="bg1"/>
                </a:solidFill>
                <a:latin typeface="Times New Roman" panose="02020603050405020304" pitchFamily="18" charset="0"/>
                <a:cs typeface="Times New Roman" panose="02020603050405020304" pitchFamily="18" charset="0"/>
              </a:rPr>
              <a:t>- Động từ mạnh </a:t>
            </a:r>
            <a:r>
              <a:rPr lang="vi-VN" sz="2800" i="1" dirty="0">
                <a:solidFill>
                  <a:schemeClr val="bg1"/>
                </a:solidFill>
                <a:latin typeface="Times New Roman" panose="02020603050405020304" pitchFamily="18" charset="0"/>
                <a:cs typeface="Times New Roman" panose="02020603050405020304" pitchFamily="18" charset="0"/>
              </a:rPr>
              <a:t>xiên, đâm</a:t>
            </a:r>
            <a:r>
              <a:rPr lang="vi-VN" sz="2800" dirty="0">
                <a:solidFill>
                  <a:schemeClr val="bg1"/>
                </a:solidFill>
                <a:latin typeface="Times New Roman" panose="02020603050405020304" pitchFamily="18" charset="0"/>
                <a:cs typeface="Times New Roman" panose="02020603050405020304" pitchFamily="18" charset="0"/>
              </a:rPr>
              <a:t> kết hợp với bổ ngữ </a:t>
            </a:r>
            <a:r>
              <a:rPr lang="vi-VN" sz="2800" i="1" dirty="0">
                <a:solidFill>
                  <a:schemeClr val="bg1"/>
                </a:solidFill>
                <a:latin typeface="Times New Roman" panose="02020603050405020304" pitchFamily="18" charset="0"/>
                <a:cs typeface="Times New Roman" panose="02020603050405020304" pitchFamily="18" charset="0"/>
              </a:rPr>
              <a:t>ngang, toạc</a:t>
            </a:r>
            <a:r>
              <a:rPr lang="vi-VN" sz="2800" dirty="0">
                <a:solidFill>
                  <a:schemeClr val="bg1"/>
                </a:solidFill>
                <a:latin typeface="Times New Roman" panose="02020603050405020304" pitchFamily="18" charset="0"/>
                <a:cs typeface="Times New Roman" panose="02020603050405020304" pitchFamily="18" charset="0"/>
              </a:rPr>
              <a:t> thể hiện sự bướng bỉnh, ngang ngạnh</a:t>
            </a:r>
          </a:p>
          <a:p>
            <a:r>
              <a:rPr lang="vi-VN" sz="2800" dirty="0">
                <a:solidFill>
                  <a:schemeClr val="bg1"/>
                </a:solidFill>
                <a:latin typeface="Times New Roman" panose="02020603050405020304" pitchFamily="18" charset="0"/>
                <a:cs typeface="Times New Roman" panose="02020603050405020304" pitchFamily="18" charset="0"/>
              </a:rPr>
              <a:t>- Nghệ thuật đối, đảo ngữ ⇒ Sự phản kháng mạnh mẽ dữ dội, quyết liệt</a:t>
            </a:r>
          </a:p>
          <a:p>
            <a:r>
              <a:rPr lang="vi-VN" sz="2800" dirty="0">
                <a:solidFill>
                  <a:schemeClr val="bg1"/>
                </a:solidFill>
                <a:latin typeface="Times New Roman" panose="02020603050405020304" pitchFamily="18" charset="0"/>
                <a:cs typeface="Times New Roman" panose="02020603050405020304" pitchFamily="18" charset="0"/>
              </a:rPr>
              <a:t>⇒ Sức sống đang bị nén xuống đã bắt đầu bật lên mạnh mẽ vô cùng.</a:t>
            </a:r>
          </a:p>
          <a:p>
            <a:r>
              <a:rPr lang="vi-VN" sz="2800" dirty="0">
                <a:solidFill>
                  <a:schemeClr val="bg1"/>
                </a:solidFill>
                <a:latin typeface="Times New Roman" panose="02020603050405020304" pitchFamily="18" charset="0"/>
                <a:cs typeface="Times New Roman" panose="02020603050405020304" pitchFamily="18" charset="0"/>
              </a:rPr>
              <a:t>⇒ Sự phản kháng của thiên nhiên hay cũng chính là sự phản kháng của con người.</a:t>
            </a:r>
          </a:p>
        </p:txBody>
      </p:sp>
      <p:sp>
        <p:nvSpPr>
          <p:cNvPr id="3" name="Rectangle 2">
            <a:extLst>
              <a:ext uri="{FF2B5EF4-FFF2-40B4-BE49-F238E27FC236}">
                <a16:creationId xmlns:a16="http://schemas.microsoft.com/office/drawing/2014/main" id="{F682A147-4E17-8536-DDCE-82E78FEC33FF}"/>
              </a:ext>
            </a:extLst>
          </p:cNvPr>
          <p:cNvSpPr/>
          <p:nvPr/>
        </p:nvSpPr>
        <p:spPr>
          <a:xfrm>
            <a:off x="152400" y="1432560"/>
            <a:ext cx="11602720" cy="1996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solidFill>
                  <a:schemeClr val="tx1"/>
                </a:solidFill>
                <a:latin typeface="Times New Roman" panose="02020603050405020304" pitchFamily="18" charset="0"/>
                <a:cs typeface="Times New Roman" panose="02020603050405020304" pitchFamily="18" charset="0"/>
              </a:rPr>
              <a:t>- Nghệ thuật đối, đảo ngữ ⇒ Sự phản kháng mạnh mẽ dữ dội, quyết liệt</a:t>
            </a:r>
          </a:p>
          <a:p>
            <a:r>
              <a:rPr lang="vi-VN" sz="2800" dirty="0">
                <a:solidFill>
                  <a:schemeClr val="tx1"/>
                </a:solidFill>
                <a:latin typeface="Times New Roman" panose="02020603050405020304" pitchFamily="18" charset="0"/>
                <a:cs typeface="Times New Roman" panose="02020603050405020304" pitchFamily="18" charset="0"/>
              </a:rPr>
              <a:t>⇒ Sức sống đang bị nén xuống đã bắt đầu bật lên mạnh mẽ vô cùng.</a:t>
            </a:r>
          </a:p>
          <a:p>
            <a:r>
              <a:rPr lang="vi-VN" sz="2800" dirty="0">
                <a:solidFill>
                  <a:schemeClr val="tx1"/>
                </a:solidFill>
                <a:latin typeface="Times New Roman" panose="02020603050405020304" pitchFamily="18" charset="0"/>
                <a:cs typeface="Times New Roman" panose="02020603050405020304" pitchFamily="18" charset="0"/>
              </a:rPr>
              <a:t>⇒ Sự phản kháng của thiên nhiên hay cũng chính là sự phản kháng của con người.</a:t>
            </a:r>
          </a:p>
        </p:txBody>
      </p:sp>
      <p:sp>
        <p:nvSpPr>
          <p:cNvPr id="7" name="Flowchart: Display 6">
            <a:extLst>
              <a:ext uri="{FF2B5EF4-FFF2-40B4-BE49-F238E27FC236}">
                <a16:creationId xmlns:a16="http://schemas.microsoft.com/office/drawing/2014/main" id="{CA7583A7-2461-F671-EA56-8372A4FF2A0B}"/>
              </a:ext>
            </a:extLst>
          </p:cNvPr>
          <p:cNvSpPr/>
          <p:nvPr/>
        </p:nvSpPr>
        <p:spPr>
          <a:xfrm>
            <a:off x="152400" y="255726"/>
            <a:ext cx="11602720" cy="955040"/>
          </a:xfrm>
          <a:prstGeom prst="flowChartDisplay">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a:solidFill>
                  <a:schemeClr val="tx1"/>
                </a:solidFill>
                <a:latin typeface="Times New Roman" panose="02020603050405020304" pitchFamily="18" charset="0"/>
                <a:cs typeface="Times New Roman" panose="02020603050405020304" pitchFamily="18" charset="0"/>
              </a:rPr>
              <a:t>3. Hai câu luận: Nỗi niềm phẫn uất, sự phản kháng của Xuân Hương</a:t>
            </a:r>
            <a:endParaRPr lang="vi-VN" sz="2800" dirty="0">
              <a:solidFill>
                <a:schemeClr val="tx1"/>
              </a:solidFill>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952247E0-4FC6-A936-F1E5-FEF9CBAE40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3121" y="3759200"/>
            <a:ext cx="5090160" cy="2997200"/>
          </a:xfrm>
          <a:prstGeom prst="rect">
            <a:avLst/>
          </a:prstGeom>
        </p:spPr>
      </p:pic>
    </p:spTree>
    <p:extLst>
      <p:ext uri="{BB962C8B-B14F-4D97-AF65-F5344CB8AC3E}">
        <p14:creationId xmlns:p14="http://schemas.microsoft.com/office/powerpoint/2010/main" val="124258340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Display 3">
            <a:extLst>
              <a:ext uri="{FF2B5EF4-FFF2-40B4-BE49-F238E27FC236}">
                <a16:creationId xmlns:a16="http://schemas.microsoft.com/office/drawing/2014/main" id="{C0B13938-0DEA-DE6C-1D43-7CAF17E7CE56}"/>
              </a:ext>
            </a:extLst>
          </p:cNvPr>
          <p:cNvSpPr/>
          <p:nvPr/>
        </p:nvSpPr>
        <p:spPr>
          <a:xfrm>
            <a:off x="386080" y="101600"/>
            <a:ext cx="10861040" cy="1076960"/>
          </a:xfrm>
          <a:prstGeom prst="flowChartDisplay">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a:solidFill>
                  <a:schemeClr val="tx1"/>
                </a:solidFill>
                <a:latin typeface="Times New Roman" panose="02020603050405020304" pitchFamily="18" charset="0"/>
                <a:cs typeface="Times New Roman" panose="02020603050405020304" pitchFamily="18" charset="0"/>
              </a:rPr>
              <a:t>4. Hai câu kết: Quay trở lại với tâm trạng chán trường, buồn tủi</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5" name="Plaque 4">
            <a:extLst>
              <a:ext uri="{FF2B5EF4-FFF2-40B4-BE49-F238E27FC236}">
                <a16:creationId xmlns:a16="http://schemas.microsoft.com/office/drawing/2014/main" id="{DBF3732C-26EB-BDD4-340A-EAF1FB99BAB2}"/>
              </a:ext>
            </a:extLst>
          </p:cNvPr>
          <p:cNvSpPr/>
          <p:nvPr/>
        </p:nvSpPr>
        <p:spPr>
          <a:xfrm>
            <a:off x="721360" y="1828800"/>
            <a:ext cx="10861040" cy="3566160"/>
          </a:xfrm>
          <a:prstGeom prst="plaqu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a:solidFill>
                  <a:schemeClr val="tx1"/>
                </a:solidFill>
                <a:latin typeface="Times New Roman" panose="02020603050405020304" pitchFamily="18" charset="0"/>
                <a:cs typeface="Times New Roman" panose="02020603050405020304" pitchFamily="18" charset="0"/>
              </a:rPr>
              <a:t>Câu 7:</a:t>
            </a:r>
            <a:endParaRPr lang="vi-VN" sz="2800" dirty="0">
              <a:solidFill>
                <a:schemeClr val="tx1"/>
              </a:solidFill>
              <a:latin typeface="Times New Roman" panose="02020603050405020304" pitchFamily="18" charset="0"/>
              <a:cs typeface="Times New Roman" panose="02020603050405020304" pitchFamily="18" charset="0"/>
            </a:endParaRPr>
          </a:p>
          <a:p>
            <a:r>
              <a:rPr lang="vi-VN" sz="2800" dirty="0">
                <a:solidFill>
                  <a:schemeClr val="tx1"/>
                </a:solidFill>
                <a:latin typeface="Times New Roman" panose="02020603050405020304" pitchFamily="18" charset="0"/>
                <a:cs typeface="Times New Roman" panose="02020603050405020304" pitchFamily="18" charset="0"/>
              </a:rPr>
              <a:t>- </a:t>
            </a:r>
            <a:r>
              <a:rPr lang="vi-VN" sz="2800" i="1" dirty="0">
                <a:solidFill>
                  <a:schemeClr val="tx1"/>
                </a:solidFill>
                <a:latin typeface="Times New Roman" panose="02020603050405020304" pitchFamily="18" charset="0"/>
                <a:cs typeface="Times New Roman" panose="02020603050405020304" pitchFamily="18" charset="0"/>
              </a:rPr>
              <a:t>Ngán</a:t>
            </a:r>
            <a:r>
              <a:rPr lang="vi-VN" sz="2800" dirty="0">
                <a:solidFill>
                  <a:schemeClr val="tx1"/>
                </a:solidFill>
                <a:latin typeface="Times New Roman" panose="02020603050405020304" pitchFamily="18" charset="0"/>
                <a:cs typeface="Times New Roman" panose="02020603050405020304" pitchFamily="18" charset="0"/>
              </a:rPr>
              <a:t>: chán ngán, ngán ngẩm</a:t>
            </a:r>
          </a:p>
          <a:p>
            <a:r>
              <a:rPr lang="vi-VN" sz="2800" dirty="0">
                <a:solidFill>
                  <a:schemeClr val="tx1"/>
                </a:solidFill>
                <a:latin typeface="Times New Roman" panose="02020603050405020304" pitchFamily="18" charset="0"/>
                <a:cs typeface="Times New Roman" panose="02020603050405020304" pitchFamily="18" charset="0"/>
              </a:rPr>
              <a:t>- </a:t>
            </a:r>
            <a:r>
              <a:rPr lang="vi-VN" sz="2800" i="1" dirty="0">
                <a:solidFill>
                  <a:schemeClr val="tx1"/>
                </a:solidFill>
                <a:latin typeface="Times New Roman" panose="02020603050405020304" pitchFamily="18" charset="0"/>
                <a:cs typeface="Times New Roman" panose="02020603050405020304" pitchFamily="18" charset="0"/>
              </a:rPr>
              <a:t>Xuân đi xuân lại lại</a:t>
            </a:r>
            <a:r>
              <a:rPr lang="vi-VN" sz="2800" dirty="0">
                <a:solidFill>
                  <a:schemeClr val="tx1"/>
                </a:solidFill>
                <a:latin typeface="Times New Roman" panose="02020603050405020304" pitchFamily="18" charset="0"/>
                <a:cs typeface="Times New Roman" panose="02020603050405020304" pitchFamily="18" charset="0"/>
              </a:rPr>
              <a:t>: Từ “xuân” mang hai ý nghĩa, vừa là mùa xuân, đồng thời cũng là tuổi xuân</a:t>
            </a:r>
          </a:p>
          <a:p>
            <a:r>
              <a:rPr lang="vi-VN" sz="2800" dirty="0">
                <a:solidFill>
                  <a:schemeClr val="tx1"/>
                </a:solidFill>
                <a:latin typeface="Times New Roman" panose="02020603050405020304" pitchFamily="18" charset="0"/>
                <a:cs typeface="Times New Roman" panose="02020603050405020304" pitchFamily="18" charset="0"/>
              </a:rPr>
              <a:t>⇒ Mùa xuân đi rồi trở lại theo nhịp tuần hoàn còn tuổi xuân của con người cứ qua đi mà không bao giờ trở lại ⇒ Tâm trạng chán ngán., chua chát</a:t>
            </a:r>
          </a:p>
        </p:txBody>
      </p:sp>
    </p:spTree>
    <p:extLst>
      <p:ext uri="{BB962C8B-B14F-4D97-AF65-F5344CB8AC3E}">
        <p14:creationId xmlns:p14="http://schemas.microsoft.com/office/powerpoint/2010/main" val="2760188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3">
            <a:extLst>
              <a:ext uri="{FF2B5EF4-FFF2-40B4-BE49-F238E27FC236}">
                <a16:creationId xmlns:a16="http://schemas.microsoft.com/office/drawing/2014/main" id="{7BE845B2-8593-8F26-F326-849B79F64B57}"/>
              </a:ext>
            </a:extLst>
          </p:cNvPr>
          <p:cNvSpPr/>
          <p:nvPr/>
        </p:nvSpPr>
        <p:spPr>
          <a:xfrm>
            <a:off x="218388" y="0"/>
            <a:ext cx="11755224" cy="6725920"/>
          </a:xfrm>
          <a:prstGeom prst="horizontalScrol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a:solidFill>
                  <a:schemeClr val="bg1"/>
                </a:solidFill>
                <a:latin typeface="Times New Roman" panose="02020603050405020304" pitchFamily="18" charset="0"/>
                <a:cs typeface="Times New Roman" panose="02020603050405020304" pitchFamily="18" charset="0"/>
              </a:rPr>
              <a:t>Câu 8:</a:t>
            </a:r>
            <a:endParaRPr lang="vi-VN" sz="2800" dirty="0">
              <a:solidFill>
                <a:schemeClr val="bg1"/>
              </a:solidFill>
              <a:latin typeface="Times New Roman" panose="02020603050405020304" pitchFamily="18" charset="0"/>
              <a:cs typeface="Times New Roman" panose="02020603050405020304" pitchFamily="18" charset="0"/>
            </a:endParaRPr>
          </a:p>
          <a:p>
            <a:r>
              <a:rPr lang="vi-VN" sz="2800" dirty="0">
                <a:solidFill>
                  <a:schemeClr val="bg1"/>
                </a:solidFill>
                <a:latin typeface="Times New Roman" panose="02020603050405020304" pitchFamily="18" charset="0"/>
                <a:cs typeface="Times New Roman" panose="02020603050405020304" pitchFamily="18" charset="0"/>
              </a:rPr>
              <a:t>- </a:t>
            </a:r>
            <a:r>
              <a:rPr lang="vi-VN" sz="2800" i="1" dirty="0">
                <a:solidFill>
                  <a:schemeClr val="bg1"/>
                </a:solidFill>
                <a:latin typeface="Times New Roman" panose="02020603050405020304" pitchFamily="18" charset="0"/>
                <a:cs typeface="Times New Roman" panose="02020603050405020304" pitchFamily="18" charset="0"/>
              </a:rPr>
              <a:t>Mảnh tình</a:t>
            </a:r>
            <a:r>
              <a:rPr lang="vi-VN" sz="2800" dirty="0">
                <a:solidFill>
                  <a:schemeClr val="bg1"/>
                </a:solidFill>
                <a:latin typeface="Times New Roman" panose="02020603050405020304" pitchFamily="18" charset="0"/>
                <a:cs typeface="Times New Roman" panose="02020603050405020304" pitchFamily="18" charset="0"/>
              </a:rPr>
              <a:t>: Tình yêu không trọn vẹn</a:t>
            </a:r>
          </a:p>
          <a:p>
            <a:pPr marL="285750" indent="-285750">
              <a:buFontTx/>
              <a:buChar char="-"/>
            </a:pPr>
            <a:r>
              <a:rPr lang="vi-VN" sz="2800" dirty="0">
                <a:solidFill>
                  <a:schemeClr val="bg1"/>
                </a:solidFill>
                <a:latin typeface="Times New Roman" panose="02020603050405020304" pitchFamily="18" charset="0"/>
                <a:cs typeface="Times New Roman" panose="02020603050405020304" pitchFamily="18" charset="0"/>
              </a:rPr>
              <a:t>Nghệ thuật tăng tiến:</a:t>
            </a:r>
          </a:p>
          <a:p>
            <a:r>
              <a:rPr lang="vi-VN" sz="2800" i="1" dirty="0">
                <a:solidFill>
                  <a:schemeClr val="bg1"/>
                </a:solidFill>
                <a:latin typeface="Times New Roman" panose="02020603050405020304" pitchFamily="18" charset="0"/>
                <a:cs typeface="Times New Roman" panose="02020603050405020304" pitchFamily="18" charset="0"/>
              </a:rPr>
              <a:t>Mảnh tình san sẻ</a:t>
            </a:r>
            <a:r>
              <a:rPr lang="vi-VN" sz="2800" dirty="0">
                <a:solidFill>
                  <a:schemeClr val="bg1"/>
                </a:solidFill>
                <a:latin typeface="Times New Roman" panose="02020603050405020304" pitchFamily="18" charset="0"/>
                <a:cs typeface="Times New Roman" panose="02020603050405020304" pitchFamily="18" charset="0"/>
              </a:rPr>
              <a:t>: Càng làm tăng thêm nỗi chua xót ngậm ngùi, mảnh tình vốn đã không được trọn vẹn nhưng ở đây còn phải san sẻ</a:t>
            </a:r>
          </a:p>
          <a:p>
            <a:r>
              <a:rPr lang="vi-VN" sz="2800" i="1" dirty="0">
                <a:solidFill>
                  <a:schemeClr val="bg1"/>
                </a:solidFill>
                <a:latin typeface="Times New Roman" panose="02020603050405020304" pitchFamily="18" charset="0"/>
                <a:cs typeface="Times New Roman" panose="02020603050405020304" pitchFamily="18" charset="0"/>
              </a:rPr>
              <a:t>Tí con con</a:t>
            </a:r>
            <a:r>
              <a:rPr lang="vi-VN" sz="2800" dirty="0">
                <a:solidFill>
                  <a:schemeClr val="bg1"/>
                </a:solidFill>
                <a:latin typeface="Times New Roman" panose="02020603050405020304" pitchFamily="18" charset="0"/>
                <a:cs typeface="Times New Roman" panose="02020603050405020304" pitchFamily="18" charset="0"/>
              </a:rPr>
              <a:t>: </a:t>
            </a:r>
            <a:r>
              <a:rPr lang="vi-VN" sz="2800" i="1" dirty="0">
                <a:solidFill>
                  <a:schemeClr val="bg1"/>
                </a:solidFill>
                <a:latin typeface="Times New Roman" panose="02020603050405020304" pitchFamily="18" charset="0"/>
                <a:cs typeface="Times New Roman" panose="02020603050405020304" pitchFamily="18" charset="0"/>
              </a:rPr>
              <a:t>tí</a:t>
            </a:r>
            <a:r>
              <a:rPr lang="vi-VN" sz="2800" dirty="0">
                <a:solidFill>
                  <a:schemeClr val="bg1"/>
                </a:solidFill>
                <a:latin typeface="Times New Roman" panose="02020603050405020304" pitchFamily="18" charset="0"/>
                <a:cs typeface="Times New Roman" panose="02020603050405020304" pitchFamily="18" charset="0"/>
              </a:rPr>
              <a:t> và </a:t>
            </a:r>
            <a:r>
              <a:rPr lang="vi-VN" sz="2800" i="1" dirty="0">
                <a:solidFill>
                  <a:schemeClr val="bg1"/>
                </a:solidFill>
                <a:latin typeface="Times New Roman" panose="02020603050405020304" pitchFamily="18" charset="0"/>
                <a:cs typeface="Times New Roman" panose="02020603050405020304" pitchFamily="18" charset="0"/>
              </a:rPr>
              <a:t>con con</a:t>
            </a:r>
            <a:r>
              <a:rPr lang="vi-VN" sz="2800" dirty="0">
                <a:solidFill>
                  <a:schemeClr val="bg1"/>
                </a:solidFill>
                <a:latin typeface="Times New Roman" panose="02020603050405020304" pitchFamily="18" charset="0"/>
                <a:cs typeface="Times New Roman" panose="02020603050405020304" pitchFamily="18" charset="0"/>
              </a:rPr>
              <a:t> đều là hai tính từ chỉ sự nhỏ bé, đặt hai tính từ này cạnh nhau càng làm tăng sự nhỏ bé, hèn mọn</a:t>
            </a:r>
          </a:p>
          <a:p>
            <a:r>
              <a:rPr lang="vi-VN" sz="2800" dirty="0">
                <a:solidFill>
                  <a:schemeClr val="bg1"/>
                </a:solidFill>
                <a:latin typeface="Times New Roman" panose="02020603050405020304" pitchFamily="18" charset="0"/>
                <a:cs typeface="Times New Roman" panose="02020603050405020304" pitchFamily="18" charset="0"/>
              </a:rPr>
              <a:t>⇒ Mảnh tình vốn đã không được trọn vẹn nay lại phải san sẻ ra để cuối cùng trở thành tí con con, càng làm nổi bật số phận éo le, ngang trái của người phụ nữ trong xã hội phong kiến, phải chịu thân phận làm lẽ.</a:t>
            </a:r>
          </a:p>
        </p:txBody>
      </p:sp>
    </p:spTree>
    <p:extLst>
      <p:ext uri="{BB962C8B-B14F-4D97-AF65-F5344CB8AC3E}">
        <p14:creationId xmlns:p14="http://schemas.microsoft.com/office/powerpoint/2010/main" val="22002265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isplay 1">
            <a:extLst>
              <a:ext uri="{FF2B5EF4-FFF2-40B4-BE49-F238E27FC236}">
                <a16:creationId xmlns:a16="http://schemas.microsoft.com/office/drawing/2014/main" id="{BE587079-13B7-0566-3C3E-66306AB3707D}"/>
              </a:ext>
            </a:extLst>
          </p:cNvPr>
          <p:cNvSpPr/>
          <p:nvPr/>
        </p:nvSpPr>
        <p:spPr>
          <a:xfrm>
            <a:off x="1127760" y="121920"/>
            <a:ext cx="3840480" cy="721360"/>
          </a:xfrm>
          <a:prstGeom prst="flowChartDisplay">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a:solidFill>
                  <a:schemeClr val="accent6">
                    <a:lumMod val="50000"/>
                  </a:schemeClr>
                </a:solidFill>
                <a:latin typeface="Times New Roman" panose="02020603050405020304" pitchFamily="18" charset="0"/>
                <a:cs typeface="Times New Roman" panose="02020603050405020304" pitchFamily="18" charset="0"/>
              </a:rPr>
              <a:t>5. Nghệ thuật</a:t>
            </a:r>
            <a:endParaRPr lang="vi-VN" sz="32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3" name="Plaque 2">
            <a:extLst>
              <a:ext uri="{FF2B5EF4-FFF2-40B4-BE49-F238E27FC236}">
                <a16:creationId xmlns:a16="http://schemas.microsoft.com/office/drawing/2014/main" id="{A1B3277E-FC81-1367-D008-56307F47675B}"/>
              </a:ext>
            </a:extLst>
          </p:cNvPr>
          <p:cNvSpPr/>
          <p:nvPr/>
        </p:nvSpPr>
        <p:spPr>
          <a:xfrm>
            <a:off x="147320" y="1275080"/>
            <a:ext cx="2951480" cy="5557520"/>
          </a:xfrm>
          <a:prstGeom prst="plaqu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a:solidFill>
                  <a:schemeClr val="accent6">
                    <a:lumMod val="50000"/>
                  </a:schemeClr>
                </a:solidFill>
                <a:latin typeface="Times New Roman" panose="02020603050405020304" pitchFamily="18" charset="0"/>
                <a:cs typeface="Times New Roman" panose="02020603050405020304" pitchFamily="18" charset="0"/>
              </a:rPr>
              <a:t>- Ngôn ngữ thơ điêu luyện, bộc lộ được tài năng và phong cách của tác giả:</a:t>
            </a:r>
          </a:p>
          <a:p>
            <a:r>
              <a:rPr lang="vi-VN" sz="2800">
                <a:solidFill>
                  <a:schemeClr val="accent6">
                    <a:lumMod val="50000"/>
                  </a:schemeClr>
                </a:solidFill>
                <a:latin typeface="Times New Roman" panose="02020603050405020304" pitchFamily="18" charset="0"/>
                <a:cs typeface="Times New Roman" panose="02020603050405020304" pitchFamily="18" charset="0"/>
              </a:rPr>
              <a:t> Sử dụng từ ngữ, hình ảnh giàu sức tạo hình, giàu giá trị biểu cảm, đa nghĩa</a:t>
            </a:r>
            <a:endParaRPr lang="vi-VN" sz="28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6" name="Plaque 5">
            <a:extLst>
              <a:ext uri="{FF2B5EF4-FFF2-40B4-BE49-F238E27FC236}">
                <a16:creationId xmlns:a16="http://schemas.microsoft.com/office/drawing/2014/main" id="{67135F7E-02F5-C129-B5C6-4875BE8D916E}"/>
              </a:ext>
            </a:extLst>
          </p:cNvPr>
          <p:cNvSpPr/>
          <p:nvPr/>
        </p:nvSpPr>
        <p:spPr>
          <a:xfrm>
            <a:off x="3276600" y="1320800"/>
            <a:ext cx="2804160" cy="5557520"/>
          </a:xfrm>
          <a:prstGeom prst="plaqu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a:solidFill>
                  <a:schemeClr val="accent6">
                    <a:lumMod val="50000"/>
                  </a:schemeClr>
                </a:solidFill>
                <a:latin typeface="Times New Roman" panose="02020603050405020304" pitchFamily="18" charset="0"/>
                <a:cs typeface="Times New Roman" panose="02020603050405020304" pitchFamily="18" charset="0"/>
              </a:rPr>
              <a:t>- Thủ pháp nghệ thuật: lấy động tả tĩnh, tả cảnh ngụ tình.</a:t>
            </a:r>
            <a:endParaRPr lang="vi-VN" sz="28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7" name="Plaque 6">
            <a:extLst>
              <a:ext uri="{FF2B5EF4-FFF2-40B4-BE49-F238E27FC236}">
                <a16:creationId xmlns:a16="http://schemas.microsoft.com/office/drawing/2014/main" id="{D7452D07-E9F2-CAF0-396E-CB821CE0679A}"/>
              </a:ext>
            </a:extLst>
          </p:cNvPr>
          <p:cNvSpPr/>
          <p:nvPr/>
        </p:nvSpPr>
        <p:spPr>
          <a:xfrm>
            <a:off x="6258560" y="1153160"/>
            <a:ext cx="2804160" cy="5557520"/>
          </a:xfrm>
          <a:prstGeom prst="plaqu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a:solidFill>
                  <a:schemeClr val="accent6">
                    <a:lumMod val="50000"/>
                  </a:schemeClr>
                </a:solidFill>
                <a:latin typeface="Times New Roman" panose="02020603050405020304" pitchFamily="18" charset="0"/>
                <a:cs typeface="Times New Roman" panose="02020603050405020304" pitchFamily="18" charset="0"/>
              </a:rPr>
              <a:t>- Các biện pháp tu từ đa dạng: đảo ngữ, sử dụng động từ mạnh, từ láy, đối, ẩn dụ, tăng tiến,…</a:t>
            </a:r>
            <a:endParaRPr lang="vi-VN" sz="28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8" name="Plaque 7">
            <a:extLst>
              <a:ext uri="{FF2B5EF4-FFF2-40B4-BE49-F238E27FC236}">
                <a16:creationId xmlns:a16="http://schemas.microsoft.com/office/drawing/2014/main" id="{264B285F-D3E9-38BF-BBC7-753094D79EF2}"/>
              </a:ext>
            </a:extLst>
          </p:cNvPr>
          <p:cNvSpPr/>
          <p:nvPr/>
        </p:nvSpPr>
        <p:spPr>
          <a:xfrm>
            <a:off x="9240520" y="1224280"/>
            <a:ext cx="2804160" cy="5557520"/>
          </a:xfrm>
          <a:prstGeom prst="plaqu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a:solidFill>
                  <a:schemeClr val="accent6">
                    <a:lumMod val="50000"/>
                  </a:schemeClr>
                </a:solidFill>
                <a:latin typeface="Times New Roman" panose="02020603050405020304" pitchFamily="18" charset="0"/>
                <a:cs typeface="Times New Roman" panose="02020603050405020304" pitchFamily="18" charset="0"/>
              </a:rPr>
              <a:t>- Việt hóa thơ Đường mang nét dân gian – dân tộc theo phong cách riêng của HXH</a:t>
            </a:r>
            <a:endParaRPr lang="vi-VN" sz="2800" dirty="0">
              <a:solidFill>
                <a:schemeClr val="accent6">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57743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randombar(horizontal)">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7" grpId="0" animBg="1"/>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Stored Data 1">
            <a:extLst>
              <a:ext uri="{FF2B5EF4-FFF2-40B4-BE49-F238E27FC236}">
                <a16:creationId xmlns:a16="http://schemas.microsoft.com/office/drawing/2014/main" id="{109C0646-9940-BF05-F8D7-72B7B57E69E5}"/>
              </a:ext>
            </a:extLst>
          </p:cNvPr>
          <p:cNvSpPr/>
          <p:nvPr/>
        </p:nvSpPr>
        <p:spPr>
          <a:xfrm>
            <a:off x="355600" y="0"/>
            <a:ext cx="4257040" cy="731520"/>
          </a:xfrm>
          <a:prstGeom prst="flowChartOnlineStorag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rgbClr val="0070C0"/>
                </a:solidFill>
                <a:latin typeface="Times New Roman" panose="02020603050405020304" pitchFamily="18" charset="0"/>
                <a:cs typeface="Times New Roman" panose="02020603050405020304" pitchFamily="18" charset="0"/>
              </a:rPr>
              <a:t>b. Lập dàn ý</a:t>
            </a:r>
            <a:endParaRPr lang="vi-VN" sz="3200" dirty="0">
              <a:solidFill>
                <a:srgbClr val="0070C0"/>
              </a:solidFill>
              <a:latin typeface="Times New Roman" panose="02020603050405020304" pitchFamily="18" charset="0"/>
              <a:cs typeface="Times New Roman" panose="02020603050405020304" pitchFamily="18" charset="0"/>
            </a:endParaRPr>
          </a:p>
        </p:txBody>
      </p:sp>
      <p:sp>
        <p:nvSpPr>
          <p:cNvPr id="3" name="Plaque 2">
            <a:extLst>
              <a:ext uri="{FF2B5EF4-FFF2-40B4-BE49-F238E27FC236}">
                <a16:creationId xmlns:a16="http://schemas.microsoft.com/office/drawing/2014/main" id="{A47E520C-D3F7-74E4-72C2-638B6757A83E}"/>
              </a:ext>
            </a:extLst>
          </p:cNvPr>
          <p:cNvSpPr/>
          <p:nvPr/>
        </p:nvSpPr>
        <p:spPr>
          <a:xfrm>
            <a:off x="3561080" y="883920"/>
            <a:ext cx="3627120" cy="843280"/>
          </a:xfrm>
          <a:prstGeom prst="plaqu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a:solidFill>
                  <a:schemeClr val="bg1"/>
                </a:solidFill>
                <a:latin typeface="Times New Roman" panose="02020603050405020304" pitchFamily="18" charset="0"/>
                <a:cs typeface="Times New Roman" panose="02020603050405020304" pitchFamily="18" charset="0"/>
              </a:rPr>
              <a:t>III. Kết bài</a:t>
            </a:r>
            <a:endParaRPr lang="vi-VN" sz="3200" dirty="0">
              <a:solidFill>
                <a:schemeClr val="bg1"/>
              </a:solidFill>
              <a:latin typeface="Times New Roman" panose="02020603050405020304" pitchFamily="18" charset="0"/>
              <a:cs typeface="Times New Roman" panose="02020603050405020304" pitchFamily="18" charset="0"/>
            </a:endParaRPr>
          </a:p>
        </p:txBody>
      </p:sp>
      <p:sp>
        <p:nvSpPr>
          <p:cNvPr id="5" name="Flowchart: Stored Data 4">
            <a:extLst>
              <a:ext uri="{FF2B5EF4-FFF2-40B4-BE49-F238E27FC236}">
                <a16:creationId xmlns:a16="http://schemas.microsoft.com/office/drawing/2014/main" id="{9754E073-4505-BA94-54E3-8773B641B3E8}"/>
              </a:ext>
            </a:extLst>
          </p:cNvPr>
          <p:cNvSpPr/>
          <p:nvPr/>
        </p:nvSpPr>
        <p:spPr>
          <a:xfrm>
            <a:off x="436880" y="2905760"/>
            <a:ext cx="4937760" cy="2844800"/>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a:solidFill>
                  <a:schemeClr val="accent6">
                    <a:lumMod val="50000"/>
                  </a:schemeClr>
                </a:solidFill>
                <a:latin typeface="Times New Roman" panose="02020603050405020304" pitchFamily="18" charset="0"/>
                <a:cs typeface="Times New Roman" panose="02020603050405020304" pitchFamily="18" charset="0"/>
              </a:rPr>
              <a:t>- Khẳng định lại những nét đặc sắc về nội dung và nghệ thuật của tác phẩm</a:t>
            </a:r>
            <a:endParaRPr lang="vi-VN" sz="32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7" name="Flowchart: Stored Data 6">
            <a:extLst>
              <a:ext uri="{FF2B5EF4-FFF2-40B4-BE49-F238E27FC236}">
                <a16:creationId xmlns:a16="http://schemas.microsoft.com/office/drawing/2014/main" id="{72671CFE-C6D1-98C2-FE62-588F1B378B28}"/>
              </a:ext>
            </a:extLst>
          </p:cNvPr>
          <p:cNvSpPr/>
          <p:nvPr/>
        </p:nvSpPr>
        <p:spPr>
          <a:xfrm>
            <a:off x="5984240" y="2108200"/>
            <a:ext cx="5842000" cy="4333240"/>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chemeClr val="accent6">
                    <a:lumMod val="50000"/>
                  </a:schemeClr>
                </a:solidFill>
                <a:latin typeface="Times New Roman" panose="02020603050405020304" pitchFamily="18" charset="0"/>
                <a:cs typeface="Times New Roman" panose="02020603050405020304" pitchFamily="18" charset="0"/>
              </a:rPr>
              <a:t>- Thông qua bài thơ thể hiện giá trị hiện thực và bộc lộ tấm lòng nhân đạo sâu sắc của một nhà thơ “phụ nữ viết về phụ nữ”.</a:t>
            </a:r>
            <a:endParaRPr lang="vi-VN" sz="3200" dirty="0">
              <a:solidFill>
                <a:schemeClr val="accent6">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15355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circle(in)">
                                      <p:cBhvr>
                                        <p:cTn id="30" dur="20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heel(1)">
                                      <p:cBhvr>
                                        <p:cTn id="3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6075" y="2062162"/>
            <a:ext cx="5219700" cy="453866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299" y="261937"/>
            <a:ext cx="5438775" cy="4538663"/>
          </a:xfrm>
          <a:prstGeom prst="rect">
            <a:avLst/>
          </a:prstGeom>
        </p:spPr>
      </p:pic>
    </p:spTree>
    <p:extLst>
      <p:ext uri="{BB962C8B-B14F-4D97-AF65-F5344CB8AC3E}">
        <p14:creationId xmlns:p14="http://schemas.microsoft.com/office/powerpoint/2010/main" val="182251529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575034" y="-37707"/>
            <a:ext cx="10256363" cy="952107"/>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a:solidFill>
                  <a:srgbClr val="FF0000"/>
                </a:solidFill>
                <a:latin typeface="Times New Roman" panose="02020603050405020304" pitchFamily="18" charset="0"/>
                <a:cs typeface="Times New Roman" panose="02020603050405020304" pitchFamily="18" charset="0"/>
              </a:rPr>
              <a:t>HOẠT ĐỘNG 2: HÌNH THÀNH KIẾN THỨC</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207391" y="1046376"/>
            <a:ext cx="5250730" cy="75414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b="1" dirty="0">
              <a:solidFill>
                <a:srgbClr val="0070C0"/>
              </a:solidFill>
              <a:latin typeface="Times New Roman" panose="02020603050405020304" pitchFamily="18" charset="0"/>
              <a:cs typeface="Times New Roman" panose="02020603050405020304" pitchFamily="18" charset="0"/>
            </a:endParaRPr>
          </a:p>
          <a:p>
            <a:r>
              <a:rPr lang="en-US" sz="2800" b="1" dirty="0">
                <a:solidFill>
                  <a:srgbClr val="0070C0"/>
                </a:solidFill>
                <a:latin typeface="Times New Roman" panose="02020603050405020304" pitchFamily="18" charset="0"/>
                <a:cs typeface="Times New Roman" panose="02020603050405020304" pitchFamily="18" charset="0"/>
              </a:rPr>
              <a:t>I. </a:t>
            </a:r>
            <a:r>
              <a:rPr lang="en-US" sz="2800" b="1" dirty="0" err="1">
                <a:solidFill>
                  <a:srgbClr val="0070C0"/>
                </a:solidFill>
                <a:latin typeface="Times New Roman" panose="02020603050405020304" pitchFamily="18" charset="0"/>
                <a:cs typeface="Times New Roman" panose="02020603050405020304" pitchFamily="18" charset="0"/>
              </a:rPr>
              <a:t>Tìm</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hiểu</a:t>
            </a:r>
            <a:r>
              <a:rPr lang="en-US" sz="2800" b="1" dirty="0">
                <a:solidFill>
                  <a:srgbClr val="0070C0"/>
                </a:solidFill>
                <a:latin typeface="Times New Roman" panose="02020603050405020304" pitchFamily="18" charset="0"/>
                <a:cs typeface="Times New Roman" panose="02020603050405020304" pitchFamily="18" charset="0"/>
              </a:rPr>
              <a:t> </a:t>
            </a:r>
            <a:r>
              <a:rPr lang="pt-BR" sz="2800" b="1" dirty="0">
                <a:solidFill>
                  <a:srgbClr val="0070C0"/>
                </a:solidFill>
                <a:latin typeface="Times New Roman" panose="02020603050405020304" pitchFamily="18" charset="0"/>
                <a:cs typeface="Times New Roman" panose="02020603050405020304" pitchFamily="18" charset="0"/>
              </a:rPr>
              <a:t>tri thức về kiểu bài</a:t>
            </a:r>
            <a:endParaRPr lang="vi-VN" sz="2800" dirty="0">
              <a:solidFill>
                <a:srgbClr val="0070C0"/>
              </a:solidFill>
              <a:latin typeface="Times New Roman" panose="02020603050405020304" pitchFamily="18" charset="0"/>
              <a:cs typeface="Times New Roman" panose="02020603050405020304" pitchFamily="18" charset="0"/>
            </a:endParaRPr>
          </a:p>
          <a:p>
            <a:endParaRPr lang="vi-VN" sz="2800" dirty="0">
              <a:solidFill>
                <a:srgbClr val="0070C0"/>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1187777" y="2092751"/>
            <a:ext cx="2328421" cy="444002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dung </a:t>
            </a:r>
            <a:r>
              <a:rPr lang="en-US" sz="2800" i="1" dirty="0">
                <a:latin typeface="Times New Roman" panose="02020603050405020304" pitchFamily="18" charset="0"/>
                <a:cs typeface="Times New Roman" panose="02020603050405020304" pitchFamily="18" charset="0"/>
              </a:rPr>
              <a:t>Tri </a:t>
            </a:r>
            <a:r>
              <a:rPr lang="en-US" sz="2800" i="1" dirty="0" err="1">
                <a:latin typeface="Times New Roman" panose="02020603050405020304" pitchFamily="18" charset="0"/>
                <a:cs typeface="Times New Roman" panose="02020603050405020304" pitchFamily="18" charset="0"/>
              </a:rPr>
              <a:t>thức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kiểu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box (SGK/ Tr. 73)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7" name="Flowchart: Delay 6"/>
          <p:cNvSpPr/>
          <p:nvPr/>
        </p:nvSpPr>
        <p:spPr>
          <a:xfrm>
            <a:off x="7178556" y="1800520"/>
            <a:ext cx="3864990" cy="1960775"/>
          </a:xfrm>
          <a:prstGeom prst="flowChartDelay">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dirty="0" err="1">
                <a:solidFill>
                  <a:srgbClr val="002060"/>
                </a:solidFill>
                <a:latin typeface="Times New Roman" panose="02020603050405020304" pitchFamily="18" charset="0"/>
                <a:cs typeface="Times New Roman" panose="02020603050405020304" pitchFamily="18" charset="0"/>
              </a:rPr>
              <a:t>Thế</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nào</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là</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kiểu</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bài</a:t>
            </a:r>
            <a:r>
              <a:rPr lang="en-US" sz="2800"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Phân</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tích</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đánh</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giá</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một</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bài</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thơ</a:t>
            </a:r>
            <a:r>
              <a:rPr lang="en-US" sz="2800" i="1" dirty="0">
                <a:solidFill>
                  <a:srgbClr val="002060"/>
                </a:solidFill>
                <a:latin typeface="Times New Roman" panose="02020603050405020304" pitchFamily="18" charset="0"/>
                <a:cs typeface="Times New Roman" panose="02020603050405020304" pitchFamily="18" charset="0"/>
              </a:rPr>
              <a:t>?</a:t>
            </a:r>
            <a:endParaRPr lang="vi-VN" sz="2800" dirty="0">
              <a:solidFill>
                <a:srgbClr val="002060"/>
              </a:solidFill>
              <a:latin typeface="Times New Roman" panose="02020603050405020304" pitchFamily="18" charset="0"/>
              <a:cs typeface="Times New Roman" panose="02020603050405020304" pitchFamily="18" charset="0"/>
            </a:endParaRPr>
          </a:p>
        </p:txBody>
      </p:sp>
      <p:sp>
        <p:nvSpPr>
          <p:cNvPr id="8" name="Flowchart: Delay 7"/>
          <p:cNvSpPr/>
          <p:nvPr/>
        </p:nvSpPr>
        <p:spPr>
          <a:xfrm>
            <a:off x="7178556" y="4216139"/>
            <a:ext cx="3864990" cy="1951348"/>
          </a:xfrm>
          <a:prstGeom prst="flowChartDelay">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dirty="0" err="1">
                <a:solidFill>
                  <a:schemeClr val="accent6">
                    <a:lumMod val="50000"/>
                  </a:schemeClr>
                </a:solidFill>
                <a:latin typeface="Times New Roman" panose="02020603050405020304" pitchFamily="18" charset="0"/>
                <a:cs typeface="Times New Roman" panose="02020603050405020304" pitchFamily="18" charset="0"/>
              </a:rPr>
              <a:t>Nêu</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những</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yêu</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cầu</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đối</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với</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kiểu</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bài</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Phân</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tích</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đánh</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giá</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một</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bài</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thơ</a:t>
            </a:r>
            <a:r>
              <a:rPr lang="en-US" sz="2800" i="1" dirty="0">
                <a:solidFill>
                  <a:schemeClr val="accent6">
                    <a:lumMod val="50000"/>
                  </a:schemeClr>
                </a:solidFill>
                <a:latin typeface="Times New Roman" panose="02020603050405020304" pitchFamily="18" charset="0"/>
                <a:cs typeface="Times New Roman" panose="02020603050405020304" pitchFamily="18" charset="0"/>
              </a:rPr>
              <a:t>.</a:t>
            </a:r>
            <a:endParaRPr lang="vi-VN" sz="2800" dirty="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9" name="Hình ảnh 6">
            <a:extLst>
              <a:ext uri="{FF2B5EF4-FFF2-40B4-BE49-F238E27FC236}">
                <a16:creationId xmlns:a16="http://schemas.microsoft.com/office/drawing/2014/main" id="{EE2CD13B-09F5-6A67-6253-90FB402FDC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1965" y="1369244"/>
            <a:ext cx="4762500" cy="4762500"/>
          </a:xfrm>
          <a:prstGeom prst="rect">
            <a:avLst/>
          </a:prstGeom>
        </p:spPr>
      </p:pic>
    </p:spTree>
    <p:extLst>
      <p:ext uri="{BB962C8B-B14F-4D97-AF65-F5344CB8AC3E}">
        <p14:creationId xmlns:p14="http://schemas.microsoft.com/office/powerpoint/2010/main" val="9324965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in)">
                                      <p:cBhvr>
                                        <p:cTn id="23" dur="2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circle(in)">
                                      <p:cBhvr>
                                        <p:cTn id="28" dur="2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xit" presetSubtype="32" fill="hold" grpId="1" nodeType="clickEffect">
                                  <p:stCondLst>
                                    <p:cond delay="0"/>
                                  </p:stCondLst>
                                  <p:childTnLst>
                                    <p:anim calcmode="lin" valueType="num">
                                      <p:cBhvr>
                                        <p:cTn id="32" dur="500"/>
                                        <p:tgtEl>
                                          <p:spTgt spid="7"/>
                                        </p:tgtEl>
                                        <p:attrNameLst>
                                          <p:attrName>ppt_w</p:attrName>
                                        </p:attrNameLst>
                                      </p:cBhvr>
                                      <p:tavLst>
                                        <p:tav tm="0">
                                          <p:val>
                                            <p:strVal val="ppt_w"/>
                                          </p:val>
                                        </p:tav>
                                        <p:tav tm="100000">
                                          <p:val>
                                            <p:fltVal val="0"/>
                                          </p:val>
                                        </p:tav>
                                      </p:tavLst>
                                    </p:anim>
                                    <p:anim calcmode="lin" valueType="num">
                                      <p:cBhvr>
                                        <p:cTn id="33" dur="500"/>
                                        <p:tgtEl>
                                          <p:spTgt spid="7"/>
                                        </p:tgtEl>
                                        <p:attrNameLst>
                                          <p:attrName>ppt_h</p:attrName>
                                        </p:attrNameLst>
                                      </p:cBhvr>
                                      <p:tavLst>
                                        <p:tav tm="0">
                                          <p:val>
                                            <p:strVal val="ppt_h"/>
                                          </p:val>
                                        </p:tav>
                                        <p:tav tm="100000">
                                          <p:val>
                                            <p:fltVal val="0"/>
                                          </p:val>
                                        </p:tav>
                                      </p:tavLst>
                                    </p:anim>
                                    <p:animEffect transition="out" filter="fade">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arn(inVertical)">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7" grpId="1" animBg="1"/>
      <p:bldP spid="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82564" y="179110"/>
            <a:ext cx="4656842" cy="72586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a:latin typeface="Times New Roman" panose="02020603050405020304" pitchFamily="18" charset="0"/>
                <a:cs typeface="Times New Roman" panose="02020603050405020304" pitchFamily="18" charset="0"/>
              </a:rPr>
              <a:t>HƯỚNG DẪN TỰ HỌC</a:t>
            </a:r>
            <a:endParaRPr lang="vi-VN" sz="3200">
              <a:latin typeface="Times New Roman" panose="02020603050405020304" pitchFamily="18" charset="0"/>
              <a:cs typeface="Times New Roman" panose="02020603050405020304" pitchFamily="18" charset="0"/>
            </a:endParaRPr>
          </a:p>
        </p:txBody>
      </p:sp>
      <p:sp>
        <p:nvSpPr>
          <p:cNvPr id="5" name="Flowchart: Terminator 4"/>
          <p:cNvSpPr/>
          <p:nvPr/>
        </p:nvSpPr>
        <p:spPr>
          <a:xfrm>
            <a:off x="279662" y="1390244"/>
            <a:ext cx="11632676" cy="2394408"/>
          </a:xfrm>
          <a:prstGeom prst="flowChartTerminator">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a:solidFill>
                  <a:srgbClr val="002060"/>
                </a:solidFill>
                <a:latin typeface="Times New Roman" panose="02020603050405020304" pitchFamily="18" charset="0"/>
                <a:cs typeface="Times New Roman" panose="02020603050405020304" pitchFamily="18" charset="0"/>
              </a:rPr>
              <a:t>- </a:t>
            </a:r>
            <a:r>
              <a:rPr lang="vi-VN" sz="3200">
                <a:solidFill>
                  <a:srgbClr val="002060"/>
                </a:solidFill>
                <a:latin typeface="Times New Roman" panose="02020603050405020304" pitchFamily="18" charset="0"/>
                <a:cs typeface="Times New Roman" panose="02020603050405020304" pitchFamily="18" charset="0"/>
              </a:rPr>
              <a:t>Hoàn thành bài viết theo yêu cầu của GV. Tự đánh giá và chỉnh sửa theo bảng kiểm</a:t>
            </a:r>
          </a:p>
          <a:p>
            <a:r>
              <a:rPr lang="vi-VN" sz="3200">
                <a:solidFill>
                  <a:srgbClr val="002060"/>
                </a:solidFill>
                <a:latin typeface="Times New Roman" panose="02020603050405020304" pitchFamily="18" charset="0"/>
                <a:cs typeface="Times New Roman" panose="02020603050405020304" pitchFamily="18" charset="0"/>
              </a:rPr>
              <a:t>- Chuẩn bị bài: Nói và nghe (Giới thiệu, đánh giá về nội dung và nghệ thuật của một bài thơ).</a:t>
            </a:r>
          </a:p>
        </p:txBody>
      </p:sp>
    </p:spTree>
    <p:extLst>
      <p:ext uri="{BB962C8B-B14F-4D97-AF65-F5344CB8AC3E}">
        <p14:creationId xmlns:p14="http://schemas.microsoft.com/office/powerpoint/2010/main" val="5316796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ame Side Corner Rectangle 3"/>
          <p:cNvSpPr/>
          <p:nvPr/>
        </p:nvSpPr>
        <p:spPr>
          <a:xfrm>
            <a:off x="2809187" y="37707"/>
            <a:ext cx="3026005" cy="622169"/>
          </a:xfrm>
          <a:prstGeom prst="round2Same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b="1" dirty="0">
              <a:solidFill>
                <a:srgbClr val="FF0000"/>
              </a:solidFill>
              <a:latin typeface="Times New Roman" panose="02020603050405020304" pitchFamily="18" charset="0"/>
              <a:cs typeface="Times New Roman" panose="02020603050405020304" pitchFamily="18" charset="0"/>
            </a:endParaRPr>
          </a:p>
          <a:p>
            <a:r>
              <a:rPr lang="en-US" sz="2800" b="1" dirty="0">
                <a:solidFill>
                  <a:srgbClr val="FF0000"/>
                </a:solidFill>
                <a:latin typeface="Times New Roman" panose="02020603050405020304" pitchFamily="18" charset="0"/>
                <a:cs typeface="Times New Roman" panose="02020603050405020304" pitchFamily="18" charset="0"/>
              </a:rPr>
              <a:t>1. </a:t>
            </a:r>
            <a:r>
              <a:rPr lang="pt-BR" sz="2800" b="1" dirty="0">
                <a:solidFill>
                  <a:srgbClr val="FF0000"/>
                </a:solidFill>
                <a:latin typeface="Times New Roman" panose="02020603050405020304" pitchFamily="18" charset="0"/>
                <a:cs typeface="Times New Roman" panose="02020603050405020304" pitchFamily="18" charset="0"/>
              </a:rPr>
              <a:t>Tên kiểu bài</a:t>
            </a:r>
            <a:endParaRPr lang="vi-VN" sz="2800" dirty="0">
              <a:solidFill>
                <a:srgbClr val="FF0000"/>
              </a:solidFill>
              <a:latin typeface="Times New Roman" panose="02020603050405020304" pitchFamily="18" charset="0"/>
              <a:cs typeface="Times New Roman" panose="02020603050405020304" pitchFamily="18" charset="0"/>
            </a:endParaRPr>
          </a:p>
          <a:p>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5" name="7-Point Star 4"/>
          <p:cNvSpPr/>
          <p:nvPr/>
        </p:nvSpPr>
        <p:spPr>
          <a:xfrm>
            <a:off x="942680" y="697585"/>
            <a:ext cx="10246936" cy="5608948"/>
          </a:xfrm>
          <a:prstGeom prst="star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800" i="1">
                <a:latin typeface="Times New Roman" panose="02020603050405020304" pitchFamily="18" charset="0"/>
                <a:cs typeface="Times New Roman" panose="02020603050405020304" pitchFamily="18" charset="0"/>
              </a:rPr>
              <a:t>Phân tích, đánh giá một bài thơ: chủ đề, những nét đặc sắc về hình thức nghệ thuật</a:t>
            </a:r>
            <a:r>
              <a:rPr lang="pt-BR" sz="2800">
                <a:latin typeface="Times New Roman" panose="02020603050405020304" pitchFamily="18" charset="0"/>
                <a:cs typeface="Times New Roman" panose="02020603050405020304" pitchFamily="18" charset="0"/>
              </a:rPr>
              <a:t> là kiểu bài nghị luận văn học dùng lí lẽ và bằng chứng để làm rõ giá trị nội dung và nghệ thuật của bài thơ ấy.</a:t>
            </a:r>
            <a:endParaRPr lang="vi-VN"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84240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ame Side Corner Rectangle 3"/>
          <p:cNvSpPr/>
          <p:nvPr/>
        </p:nvSpPr>
        <p:spPr>
          <a:xfrm>
            <a:off x="2809186" y="37707"/>
            <a:ext cx="5064814" cy="622169"/>
          </a:xfrm>
          <a:prstGeom prst="round2Same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200" b="1" dirty="0">
                <a:solidFill>
                  <a:srgbClr val="FF0000"/>
                </a:solidFill>
                <a:latin typeface="Times New Roman" panose="02020603050405020304" pitchFamily="18" charset="0"/>
                <a:cs typeface="Times New Roman" panose="02020603050405020304" pitchFamily="18" charset="0"/>
              </a:rPr>
              <a:t>2. Yêu cầu đối với kiểu bài</a:t>
            </a:r>
            <a:endParaRPr lang="vi-VN" sz="3200" dirty="0">
              <a:solidFill>
                <a:srgbClr val="FF0000"/>
              </a:solidFill>
              <a:latin typeface="Times New Roman" panose="02020603050405020304" pitchFamily="18" charset="0"/>
              <a:cs typeface="Times New Roman" panose="02020603050405020304" pitchFamily="18" charset="0"/>
            </a:endParaRPr>
          </a:p>
        </p:txBody>
      </p:sp>
      <p:sp>
        <p:nvSpPr>
          <p:cNvPr id="2" name="Flowchart: Delay 1">
            <a:extLst>
              <a:ext uri="{FF2B5EF4-FFF2-40B4-BE49-F238E27FC236}">
                <a16:creationId xmlns:a16="http://schemas.microsoft.com/office/drawing/2014/main" id="{C7AA06FD-F4F2-BA97-8FD4-B95F0B21B769}"/>
              </a:ext>
            </a:extLst>
          </p:cNvPr>
          <p:cNvSpPr/>
          <p:nvPr/>
        </p:nvSpPr>
        <p:spPr>
          <a:xfrm>
            <a:off x="513026" y="901830"/>
            <a:ext cx="6070654" cy="937129"/>
          </a:xfrm>
          <a:prstGeom prst="flowChartDelay">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200" b="1">
                <a:solidFill>
                  <a:schemeClr val="bg1"/>
                </a:solidFill>
                <a:latin typeface="Times New Roman" panose="02020603050405020304" pitchFamily="18" charset="0"/>
                <a:cs typeface="Times New Roman" panose="02020603050405020304" pitchFamily="18" charset="0"/>
              </a:rPr>
              <a:t>2.1. Về nội dung nghị luận:</a:t>
            </a:r>
            <a:endParaRPr lang="vi-VN" sz="3200" dirty="0">
              <a:solidFill>
                <a:schemeClr val="bg1"/>
              </a:solidFill>
              <a:latin typeface="Times New Roman" panose="02020603050405020304" pitchFamily="18" charset="0"/>
              <a:cs typeface="Times New Roman" panose="02020603050405020304" pitchFamily="18" charset="0"/>
            </a:endParaRPr>
          </a:p>
        </p:txBody>
      </p:sp>
      <p:sp>
        <p:nvSpPr>
          <p:cNvPr id="3" name="Flowchart: Stored Data 2">
            <a:extLst>
              <a:ext uri="{FF2B5EF4-FFF2-40B4-BE49-F238E27FC236}">
                <a16:creationId xmlns:a16="http://schemas.microsoft.com/office/drawing/2014/main" id="{5242F4CC-5A69-641D-A09B-4458A69F1406}"/>
              </a:ext>
            </a:extLst>
          </p:cNvPr>
          <p:cNvSpPr/>
          <p:nvPr/>
        </p:nvSpPr>
        <p:spPr>
          <a:xfrm>
            <a:off x="330146" y="3048000"/>
            <a:ext cx="4768811" cy="2387600"/>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200">
                <a:solidFill>
                  <a:srgbClr val="002060"/>
                </a:solidFill>
                <a:latin typeface="Times New Roman" panose="02020603050405020304" pitchFamily="18" charset="0"/>
                <a:cs typeface="Times New Roman" panose="02020603050405020304" pitchFamily="18" charset="0"/>
              </a:rPr>
              <a:t>- Xác định được </a:t>
            </a:r>
            <a:r>
              <a:rPr lang="pt-BR" sz="3200" b="1">
                <a:solidFill>
                  <a:srgbClr val="002060"/>
                </a:solidFill>
                <a:latin typeface="Times New Roman" panose="02020603050405020304" pitchFamily="18" charset="0"/>
                <a:cs typeface="Times New Roman" panose="02020603050405020304" pitchFamily="18" charset="0"/>
              </a:rPr>
              <a:t>chủ đề</a:t>
            </a:r>
            <a:r>
              <a:rPr lang="pt-BR" sz="3200">
                <a:solidFill>
                  <a:srgbClr val="002060"/>
                </a:solidFill>
                <a:latin typeface="Times New Roman" panose="02020603050405020304" pitchFamily="18" charset="0"/>
                <a:cs typeface="Times New Roman" panose="02020603050405020304" pitchFamily="18" charset="0"/>
              </a:rPr>
              <a:t> và phân tích, đánh giá ý nghĩa, giá trị của chủ đề bài thơ.</a:t>
            </a:r>
            <a:endParaRPr lang="vi-VN" sz="3200" dirty="0">
              <a:solidFill>
                <a:srgbClr val="002060"/>
              </a:solidFill>
              <a:latin typeface="Times New Roman" panose="02020603050405020304" pitchFamily="18" charset="0"/>
              <a:cs typeface="Times New Roman" panose="02020603050405020304" pitchFamily="18" charset="0"/>
            </a:endParaRPr>
          </a:p>
        </p:txBody>
      </p:sp>
      <p:sp>
        <p:nvSpPr>
          <p:cNvPr id="6" name="Flowchart: Stored Data 5">
            <a:extLst>
              <a:ext uri="{FF2B5EF4-FFF2-40B4-BE49-F238E27FC236}">
                <a16:creationId xmlns:a16="http://schemas.microsoft.com/office/drawing/2014/main" id="{D9D1B3A4-85E2-BAEF-DEEF-09E875ECF063}"/>
              </a:ext>
            </a:extLst>
          </p:cNvPr>
          <p:cNvSpPr/>
          <p:nvPr/>
        </p:nvSpPr>
        <p:spPr>
          <a:xfrm>
            <a:off x="5557520" y="2255520"/>
            <a:ext cx="6304334" cy="4450080"/>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200" dirty="0">
                <a:solidFill>
                  <a:srgbClr val="002060"/>
                </a:solidFill>
                <a:latin typeface="Times New Roman" panose="02020603050405020304" pitchFamily="18" charset="0"/>
                <a:cs typeface="Times New Roman" panose="02020603050405020304" pitchFamily="18" charset="0"/>
              </a:rPr>
              <a:t>- Phân tích, đánh giá được một số nét đặc sắc về </a:t>
            </a:r>
            <a:r>
              <a:rPr lang="pt-BR" sz="3200" b="1" dirty="0">
                <a:solidFill>
                  <a:srgbClr val="002060"/>
                </a:solidFill>
                <a:latin typeface="Times New Roman" panose="02020603050405020304" pitchFamily="18" charset="0"/>
                <a:cs typeface="Times New Roman" panose="02020603050405020304" pitchFamily="18" charset="0"/>
              </a:rPr>
              <a:t>hình thức nghệ thuật</a:t>
            </a:r>
            <a:r>
              <a:rPr lang="pt-BR" sz="3200" dirty="0">
                <a:solidFill>
                  <a:srgbClr val="002060"/>
                </a:solidFill>
                <a:latin typeface="Times New Roman" panose="02020603050405020304" pitchFamily="18" charset="0"/>
                <a:cs typeface="Times New Roman" panose="02020603050405020304" pitchFamily="18" charset="0"/>
              </a:rPr>
              <a:t> như dạng thức xuất hiện của chủ thể trữ tình, kết cấu, từ ngữ, hình ảnh, vần, nhịp, biện pháp tu từ,…</a:t>
            </a:r>
            <a:endParaRPr lang="vi-VN" sz="3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12928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heel(1)">
                                      <p:cBhvr>
                                        <p:cTn id="2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3"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Delay 3">
            <a:extLst>
              <a:ext uri="{FF2B5EF4-FFF2-40B4-BE49-F238E27FC236}">
                <a16:creationId xmlns:a16="http://schemas.microsoft.com/office/drawing/2014/main" id="{D9ED3A77-A7B7-C715-B1E8-6521E4A0BFE9}"/>
              </a:ext>
            </a:extLst>
          </p:cNvPr>
          <p:cNvSpPr/>
          <p:nvPr/>
        </p:nvSpPr>
        <p:spPr>
          <a:xfrm>
            <a:off x="568960" y="121920"/>
            <a:ext cx="8747760" cy="975360"/>
          </a:xfrm>
          <a:prstGeom prst="flowChartDelay">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tabLst>
                <a:tab pos="1386840" algn="l"/>
              </a:tabLst>
            </a:pPr>
            <a:endParaRPr lang="pt-BR" sz="2800" b="1" dirty="0">
              <a:solidFill>
                <a:schemeClr val="bg1"/>
              </a:solidFill>
              <a:latin typeface="Times New Roman" panose="02020603050405020304" pitchFamily="18" charset="0"/>
              <a:ea typeface="MS Mincho"/>
              <a:cs typeface="Times New Roman" panose="02020603050405020304" pitchFamily="18" charset="0"/>
            </a:endParaRPr>
          </a:p>
          <a:p>
            <a:pPr algn="just">
              <a:tabLst>
                <a:tab pos="1386840" algn="l"/>
              </a:tabLst>
            </a:pPr>
            <a:r>
              <a:rPr lang="pt-BR" sz="2800" b="1" dirty="0">
                <a:solidFill>
                  <a:schemeClr val="bg1"/>
                </a:solidFill>
                <a:latin typeface="Times New Roman" panose="02020603050405020304" pitchFamily="18" charset="0"/>
                <a:ea typeface="MS Mincho"/>
                <a:cs typeface="Times New Roman" panose="02020603050405020304" pitchFamily="18" charset="0"/>
              </a:rPr>
              <a:t>2.2. Về kĩ năng nghị luận:</a:t>
            </a:r>
          </a:p>
          <a:p>
            <a:pPr algn="just">
              <a:tabLst>
                <a:tab pos="1386840" algn="l"/>
              </a:tabLst>
            </a:pPr>
            <a:r>
              <a:rPr lang="pt-BR" sz="2800" dirty="0">
                <a:solidFill>
                  <a:schemeClr val="bg1"/>
                </a:solidFill>
                <a:latin typeface="Times New Roman" panose="02020603050405020304" pitchFamily="18" charset="0"/>
                <a:ea typeface="MS Mincho"/>
                <a:cs typeface="Times New Roman" panose="02020603050405020304" pitchFamily="18" charset="0"/>
              </a:rPr>
              <a:t>Bài viết cần đáp ứng các yêu cầu sau:</a:t>
            </a:r>
            <a:endParaRPr lang="vi-VN"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tabLst>
                <a:tab pos="1386840" algn="l"/>
              </a:tabLst>
            </a:pPr>
            <a:endParaRPr lang="vi-VN"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Flowchart: Display 4">
            <a:extLst>
              <a:ext uri="{FF2B5EF4-FFF2-40B4-BE49-F238E27FC236}">
                <a16:creationId xmlns:a16="http://schemas.microsoft.com/office/drawing/2014/main" id="{99AC1F18-DB97-4CDE-A90F-6F25455B4BD8}"/>
              </a:ext>
            </a:extLst>
          </p:cNvPr>
          <p:cNvSpPr/>
          <p:nvPr/>
        </p:nvSpPr>
        <p:spPr>
          <a:xfrm>
            <a:off x="335280" y="1371600"/>
            <a:ext cx="11054080" cy="1229360"/>
          </a:xfrm>
          <a:prstGeom prst="flowChartDispla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buSzPts val="1400"/>
              <a:tabLst>
                <a:tab pos="1386840" algn="l"/>
              </a:tabLst>
            </a:pPr>
            <a:r>
              <a:rPr lang="pt-BR" sz="2800" b="1">
                <a:solidFill>
                  <a:srgbClr val="0D0D0D"/>
                </a:solidFill>
                <a:latin typeface="Times New Roman" panose="02020603050405020304" pitchFamily="18" charset="0"/>
                <a:ea typeface="MS Mincho"/>
                <a:cs typeface="Times New Roman" panose="02020603050405020304" pitchFamily="18" charset="0"/>
              </a:rPr>
              <a:t>- Lập luận</a:t>
            </a:r>
            <a:r>
              <a:rPr lang="pt-BR" sz="2800">
                <a:solidFill>
                  <a:srgbClr val="0D0D0D"/>
                </a:solidFill>
                <a:latin typeface="Times New Roman" panose="02020603050405020304" pitchFamily="18" charset="0"/>
                <a:ea typeface="MS Mincho"/>
                <a:cs typeface="Times New Roman" panose="02020603050405020304" pitchFamily="18" charset="0"/>
              </a:rPr>
              <a:t> chặt chẽ, thể hiện được những suy nghĩ, cảm nhận của người viết về bài thơ.</a:t>
            </a:r>
            <a:endParaRPr lang="pt-BR" sz="2800" dirty="0">
              <a:solidFill>
                <a:srgbClr val="0D0D0D"/>
              </a:solidFill>
              <a:latin typeface="Times New Roman" panose="02020603050405020304" pitchFamily="18" charset="0"/>
              <a:ea typeface="MS Mincho"/>
              <a:cs typeface="Times New Roman" panose="02020603050405020304" pitchFamily="18" charset="0"/>
            </a:endParaRPr>
          </a:p>
        </p:txBody>
      </p:sp>
      <p:sp>
        <p:nvSpPr>
          <p:cNvPr id="6" name="Flowchart: Display 5">
            <a:extLst>
              <a:ext uri="{FF2B5EF4-FFF2-40B4-BE49-F238E27FC236}">
                <a16:creationId xmlns:a16="http://schemas.microsoft.com/office/drawing/2014/main" id="{CF672D88-C350-7471-A718-C337A674C334}"/>
              </a:ext>
            </a:extLst>
          </p:cNvPr>
          <p:cNvSpPr/>
          <p:nvPr/>
        </p:nvSpPr>
        <p:spPr>
          <a:xfrm>
            <a:off x="477520" y="2915920"/>
            <a:ext cx="11054080" cy="1229360"/>
          </a:xfrm>
          <a:prstGeom prst="flowChartDispla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pt-BR" sz="2800">
                <a:solidFill>
                  <a:schemeClr val="tx1"/>
                </a:solidFill>
                <a:latin typeface="Times New Roman" panose="02020603050405020304" pitchFamily="18" charset="0"/>
                <a:cs typeface="Times New Roman" panose="02020603050405020304" pitchFamily="18" charset="0"/>
              </a:rPr>
              <a:t>- Có</a:t>
            </a:r>
            <a:r>
              <a:rPr lang="pt-BR" sz="2800" b="1">
                <a:solidFill>
                  <a:schemeClr val="tx1"/>
                </a:solidFill>
                <a:latin typeface="Times New Roman" panose="02020603050405020304" pitchFamily="18" charset="0"/>
                <a:cs typeface="Times New Roman" panose="02020603050405020304" pitchFamily="18" charset="0"/>
              </a:rPr>
              <a:t> bằng chứng</a:t>
            </a:r>
            <a:r>
              <a:rPr lang="pt-BR" sz="2800">
                <a:solidFill>
                  <a:schemeClr val="tx1"/>
                </a:solidFill>
                <a:latin typeface="Times New Roman" panose="02020603050405020304" pitchFamily="18" charset="0"/>
                <a:cs typeface="Times New Roman" panose="02020603050405020304" pitchFamily="18" charset="0"/>
              </a:rPr>
              <a:t> tin cậy từ bài thơ.</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7" name="Flowchart: Display 6">
            <a:extLst>
              <a:ext uri="{FF2B5EF4-FFF2-40B4-BE49-F238E27FC236}">
                <a16:creationId xmlns:a16="http://schemas.microsoft.com/office/drawing/2014/main" id="{764A5F3A-7FD3-905B-9F3A-1A25EACB20C1}"/>
              </a:ext>
            </a:extLst>
          </p:cNvPr>
          <p:cNvSpPr/>
          <p:nvPr/>
        </p:nvSpPr>
        <p:spPr>
          <a:xfrm>
            <a:off x="640080" y="4531360"/>
            <a:ext cx="11054080" cy="1605280"/>
          </a:xfrm>
          <a:prstGeom prst="flowChartDispla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pt-BR" sz="2800">
                <a:solidFill>
                  <a:schemeClr val="tx1"/>
                </a:solidFill>
                <a:latin typeface="Times New Roman" panose="02020603050405020304" pitchFamily="18" charset="0"/>
                <a:cs typeface="Times New Roman" panose="02020603050405020304" pitchFamily="18" charset="0"/>
              </a:rPr>
              <a:t>- Diễn đạt mạch lạc, sử dụng các câu chuyển tiếp, các từ ngữ </a:t>
            </a:r>
            <a:r>
              <a:rPr lang="pt-BR" sz="2800" b="1">
                <a:solidFill>
                  <a:schemeClr val="tx1"/>
                </a:solidFill>
                <a:latin typeface="Times New Roman" panose="02020603050405020304" pitchFamily="18" charset="0"/>
                <a:cs typeface="Times New Roman" panose="02020603050405020304" pitchFamily="18" charset="0"/>
              </a:rPr>
              <a:t>liên kết</a:t>
            </a:r>
            <a:r>
              <a:rPr lang="pt-BR" sz="2800">
                <a:solidFill>
                  <a:schemeClr val="tx1"/>
                </a:solidFill>
                <a:latin typeface="Times New Roman" panose="02020603050405020304" pitchFamily="18" charset="0"/>
                <a:cs typeface="Times New Roman" panose="02020603050405020304" pitchFamily="18" charset="0"/>
              </a:rPr>
              <a:t> hợp lí để giúp người đọc nhận ra mạch lập luận.</a:t>
            </a:r>
            <a:endParaRPr lang="vi-VN"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919783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80">
                                          <p:stCondLst>
                                            <p:cond delay="0"/>
                                          </p:stCondLst>
                                        </p:cTn>
                                        <p:tgtEl>
                                          <p:spTgt spid="7"/>
                                        </p:tgtEl>
                                      </p:cBhvr>
                                    </p:animEffect>
                                    <p:anim calcmode="lin" valueType="num">
                                      <p:cBhvr>
                                        <p:cTn id="2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1" dur="26">
                                          <p:stCondLst>
                                            <p:cond delay="650"/>
                                          </p:stCondLst>
                                        </p:cTn>
                                        <p:tgtEl>
                                          <p:spTgt spid="7"/>
                                        </p:tgtEl>
                                      </p:cBhvr>
                                      <p:to x="100000" y="60000"/>
                                    </p:animScale>
                                    <p:animScale>
                                      <p:cBhvr>
                                        <p:cTn id="32" dur="166" decel="50000">
                                          <p:stCondLst>
                                            <p:cond delay="676"/>
                                          </p:stCondLst>
                                        </p:cTn>
                                        <p:tgtEl>
                                          <p:spTgt spid="7"/>
                                        </p:tgtEl>
                                      </p:cBhvr>
                                      <p:to x="100000" y="100000"/>
                                    </p:animScale>
                                    <p:animScale>
                                      <p:cBhvr>
                                        <p:cTn id="33" dur="26">
                                          <p:stCondLst>
                                            <p:cond delay="1312"/>
                                          </p:stCondLst>
                                        </p:cTn>
                                        <p:tgtEl>
                                          <p:spTgt spid="7"/>
                                        </p:tgtEl>
                                      </p:cBhvr>
                                      <p:to x="100000" y="80000"/>
                                    </p:animScale>
                                    <p:animScale>
                                      <p:cBhvr>
                                        <p:cTn id="34" dur="166" decel="50000">
                                          <p:stCondLst>
                                            <p:cond delay="1338"/>
                                          </p:stCondLst>
                                        </p:cTn>
                                        <p:tgtEl>
                                          <p:spTgt spid="7"/>
                                        </p:tgtEl>
                                      </p:cBhvr>
                                      <p:to x="100000" y="100000"/>
                                    </p:animScale>
                                    <p:animScale>
                                      <p:cBhvr>
                                        <p:cTn id="35" dur="26">
                                          <p:stCondLst>
                                            <p:cond delay="1642"/>
                                          </p:stCondLst>
                                        </p:cTn>
                                        <p:tgtEl>
                                          <p:spTgt spid="7"/>
                                        </p:tgtEl>
                                      </p:cBhvr>
                                      <p:to x="100000" y="90000"/>
                                    </p:animScale>
                                    <p:animScale>
                                      <p:cBhvr>
                                        <p:cTn id="36" dur="166" decel="50000">
                                          <p:stCondLst>
                                            <p:cond delay="1668"/>
                                          </p:stCondLst>
                                        </p:cTn>
                                        <p:tgtEl>
                                          <p:spTgt spid="7"/>
                                        </p:tgtEl>
                                      </p:cBhvr>
                                      <p:to x="100000" y="100000"/>
                                    </p:animScale>
                                    <p:animScale>
                                      <p:cBhvr>
                                        <p:cTn id="37" dur="26">
                                          <p:stCondLst>
                                            <p:cond delay="1808"/>
                                          </p:stCondLst>
                                        </p:cTn>
                                        <p:tgtEl>
                                          <p:spTgt spid="7"/>
                                        </p:tgtEl>
                                      </p:cBhvr>
                                      <p:to x="100000" y="95000"/>
                                    </p:animScale>
                                    <p:animScale>
                                      <p:cBhvr>
                                        <p:cTn id="3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Display 3">
            <a:extLst>
              <a:ext uri="{FF2B5EF4-FFF2-40B4-BE49-F238E27FC236}">
                <a16:creationId xmlns:a16="http://schemas.microsoft.com/office/drawing/2014/main" id="{7FC055D6-E6C4-434A-6576-666989661120}"/>
              </a:ext>
            </a:extLst>
          </p:cNvPr>
          <p:cNvSpPr/>
          <p:nvPr/>
        </p:nvSpPr>
        <p:spPr>
          <a:xfrm>
            <a:off x="375920" y="71120"/>
            <a:ext cx="10434320" cy="1361440"/>
          </a:xfrm>
          <a:prstGeom prst="flowChartDispla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pt-BR" sz="2800">
                <a:solidFill>
                  <a:schemeClr val="tx1"/>
                </a:solidFill>
                <a:latin typeface="Times New Roman" panose="02020603050405020304" pitchFamily="18" charset="0"/>
                <a:cs typeface="Times New Roman" panose="02020603050405020304" pitchFamily="18" charset="0"/>
              </a:rPr>
              <a:t>- Bố cục bài viết gồm 3 phần: </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5" name="Double Wave 4">
            <a:extLst>
              <a:ext uri="{FF2B5EF4-FFF2-40B4-BE49-F238E27FC236}">
                <a16:creationId xmlns:a16="http://schemas.microsoft.com/office/drawing/2014/main" id="{1BF9D799-B539-68CE-4BE6-AA22E13A35D7}"/>
              </a:ext>
            </a:extLst>
          </p:cNvPr>
          <p:cNvSpPr/>
          <p:nvPr/>
        </p:nvSpPr>
        <p:spPr>
          <a:xfrm>
            <a:off x="264160" y="1899920"/>
            <a:ext cx="3576320" cy="4602480"/>
          </a:xfrm>
          <a:prstGeom prst="doubleWav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800">
                <a:solidFill>
                  <a:schemeClr val="tx1"/>
                </a:solidFill>
                <a:latin typeface="Times New Roman" panose="02020603050405020304" pitchFamily="18" charset="0"/>
                <a:cs typeface="Times New Roman" panose="02020603050405020304" pitchFamily="18" charset="0"/>
              </a:rPr>
              <a:t>+ </a:t>
            </a:r>
            <a:r>
              <a:rPr lang="pt-BR" sz="2800" b="1">
                <a:solidFill>
                  <a:schemeClr val="tx1"/>
                </a:solidFill>
                <a:latin typeface="Times New Roman" panose="02020603050405020304" pitchFamily="18" charset="0"/>
                <a:cs typeface="Times New Roman" panose="02020603050405020304" pitchFamily="18" charset="0"/>
              </a:rPr>
              <a:t>Mở bài:</a:t>
            </a:r>
            <a:r>
              <a:rPr lang="pt-BR" sz="2800">
                <a:solidFill>
                  <a:schemeClr val="tx1"/>
                </a:solidFill>
                <a:latin typeface="Times New Roman" panose="02020603050405020304" pitchFamily="18" charset="0"/>
                <a:cs typeface="Times New Roman" panose="02020603050405020304" pitchFamily="18" charset="0"/>
              </a:rPr>
              <a:t> Giới thiệu bài thơ và tác giả; nêu nhận xét khái quát về nội dung và nghệ thuật của bài thơ.</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6" name="Double Wave 5">
            <a:extLst>
              <a:ext uri="{FF2B5EF4-FFF2-40B4-BE49-F238E27FC236}">
                <a16:creationId xmlns:a16="http://schemas.microsoft.com/office/drawing/2014/main" id="{AFC5BF73-3C3C-406E-568B-B096174B81AF}"/>
              </a:ext>
            </a:extLst>
          </p:cNvPr>
          <p:cNvSpPr/>
          <p:nvPr/>
        </p:nvSpPr>
        <p:spPr>
          <a:xfrm>
            <a:off x="4094480" y="2052320"/>
            <a:ext cx="3576320" cy="4602480"/>
          </a:xfrm>
          <a:prstGeom prst="doubleWav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800">
                <a:solidFill>
                  <a:schemeClr val="tx1"/>
                </a:solidFill>
                <a:latin typeface="Times New Roman" panose="02020603050405020304" pitchFamily="18" charset="0"/>
                <a:cs typeface="Times New Roman" panose="02020603050405020304" pitchFamily="18" charset="0"/>
              </a:rPr>
              <a:t>+ </a:t>
            </a:r>
            <a:r>
              <a:rPr lang="pt-BR" sz="2800" b="1">
                <a:solidFill>
                  <a:schemeClr val="tx1"/>
                </a:solidFill>
                <a:latin typeface="Times New Roman" panose="02020603050405020304" pitchFamily="18" charset="0"/>
                <a:cs typeface="Times New Roman" panose="02020603050405020304" pitchFamily="18" charset="0"/>
              </a:rPr>
              <a:t>Thân bài:</a:t>
            </a:r>
            <a:r>
              <a:rPr lang="pt-BR" sz="2800">
                <a:solidFill>
                  <a:schemeClr val="tx1"/>
                </a:solidFill>
                <a:latin typeface="Times New Roman" panose="02020603050405020304" pitchFamily="18" charset="0"/>
                <a:cs typeface="Times New Roman" panose="02020603050405020304" pitchFamily="18" charset="0"/>
              </a:rPr>
              <a:t> Lần lượt phân tích, đánh giá chủ đề và những nét đặc sắc về hình thức nghệ thuật của bài thơ.</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7" name="Double Wave 6">
            <a:extLst>
              <a:ext uri="{FF2B5EF4-FFF2-40B4-BE49-F238E27FC236}">
                <a16:creationId xmlns:a16="http://schemas.microsoft.com/office/drawing/2014/main" id="{165FF210-F2FD-CC3B-163F-0C0FE8589D84}"/>
              </a:ext>
            </a:extLst>
          </p:cNvPr>
          <p:cNvSpPr/>
          <p:nvPr/>
        </p:nvSpPr>
        <p:spPr>
          <a:xfrm>
            <a:off x="7924800" y="2052320"/>
            <a:ext cx="3576320" cy="4602480"/>
          </a:xfrm>
          <a:prstGeom prst="doubleWav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800">
                <a:solidFill>
                  <a:schemeClr val="tx1"/>
                </a:solidFill>
                <a:latin typeface="Times New Roman" panose="02020603050405020304" pitchFamily="18" charset="0"/>
                <a:cs typeface="Times New Roman" panose="02020603050405020304" pitchFamily="18" charset="0"/>
              </a:rPr>
              <a:t>+ </a:t>
            </a:r>
            <a:r>
              <a:rPr lang="pt-BR" sz="2800" b="1">
                <a:solidFill>
                  <a:schemeClr val="tx1"/>
                </a:solidFill>
                <a:latin typeface="Times New Roman" panose="02020603050405020304" pitchFamily="18" charset="0"/>
                <a:cs typeface="Times New Roman" panose="02020603050405020304" pitchFamily="18" charset="0"/>
              </a:rPr>
              <a:t>Kết bài</a:t>
            </a:r>
            <a:r>
              <a:rPr lang="pt-BR" sz="2800">
                <a:solidFill>
                  <a:schemeClr val="tx1"/>
                </a:solidFill>
                <a:latin typeface="Times New Roman" panose="02020603050405020304" pitchFamily="18" charset="0"/>
                <a:cs typeface="Times New Roman" panose="02020603050405020304" pitchFamily="18" charset="0"/>
              </a:rPr>
              <a:t>: Khẳng định lại giá trị của chủ đề và hình thức nghệ thuật của bài 	thơ, tác động của bài thơ đối với bản thân hoặc cảm nghĩ về </a:t>
            </a:r>
          </a:p>
          <a:p>
            <a:r>
              <a:rPr lang="pt-BR" sz="2800">
                <a:solidFill>
                  <a:schemeClr val="tx1"/>
                </a:solidFill>
                <a:latin typeface="Times New Roman" panose="02020603050405020304" pitchFamily="18" charset="0"/>
                <a:cs typeface="Times New Roman" panose="02020603050405020304" pitchFamily="18" charset="0"/>
              </a:rPr>
              <a:t>	tác phẩm.</a:t>
            </a:r>
            <a:endPar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559223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ài liệu" ma:contentTypeID="0x010100BFA9D9DFF1B40A4DB4EA6073830449D8" ma:contentTypeVersion="0" ma:contentTypeDescription="Tạo tài liệu mới." ma:contentTypeScope="" ma:versionID="dfbbc53b61b62755fb7a0bfb8309bc23">
  <xsd:schema xmlns:xsd="http://www.w3.org/2001/XMLSchema" xmlns:xs="http://www.w3.org/2001/XMLSchema" xmlns:p="http://schemas.microsoft.com/office/2006/metadata/properties" targetNamespace="http://schemas.microsoft.com/office/2006/metadata/properties" ma:root="true" ma:fieldsID="d8b2229d18018e26b1b9aa82ff15024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3345030-67C7-42DC-84E3-59F5AAB94488}"/>
</file>

<file path=customXml/itemProps2.xml><?xml version="1.0" encoding="utf-8"?>
<ds:datastoreItem xmlns:ds="http://schemas.openxmlformats.org/officeDocument/2006/customXml" ds:itemID="{CB237431-7A54-41B7-8CD9-38E784C2D901}"/>
</file>

<file path=customXml/itemProps3.xml><?xml version="1.0" encoding="utf-8"?>
<ds:datastoreItem xmlns:ds="http://schemas.openxmlformats.org/officeDocument/2006/customXml" ds:itemID="{F95D490E-687D-4ACE-9ECA-06FD1ECCD421}"/>
</file>

<file path=docProps/app.xml><?xml version="1.0" encoding="utf-8"?>
<Properties xmlns="http://schemas.openxmlformats.org/officeDocument/2006/extended-properties" xmlns:vt="http://schemas.openxmlformats.org/officeDocument/2006/docPropsVTypes">
  <TotalTime>361</TotalTime>
  <Words>4817</Words>
  <Application>Microsoft Office PowerPoint</Application>
  <PresentationFormat>Widescreen</PresentationFormat>
  <Paragraphs>301</Paragraphs>
  <Slides>50</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DELL</dc:creator>
  <cp:lastModifiedBy>VTC</cp:lastModifiedBy>
  <cp:revision>29</cp:revision>
  <dcterms:created xsi:type="dcterms:W3CDTF">2022-07-28T02:19:59Z</dcterms:created>
  <dcterms:modified xsi:type="dcterms:W3CDTF">2022-09-26T14:15:02Z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0x010100BFA9D9DFF1B40A4DB4EA6073830449D8</vt:lpwstr>
  </property>
  <property fmtid="{D5CDD505-2E9C-101B-9397-08002B2CF9AE}" pid="3" name="Order">
    <vt:r8>3102900</vt:r8>
  </property>
  <property fmtid="{D5CDD505-2E9C-101B-9397-08002B2CF9AE}" pid="4" name="TriggerFlowInfo">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_ExtendedDescription">
    <vt:lpwstr/>
  </property>
</Properties>
</file>