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8" r:id="rId3"/>
    <p:sldId id="259" r:id="rId4"/>
    <p:sldId id="284" r:id="rId5"/>
    <p:sldId id="262" r:id="rId6"/>
    <p:sldId id="263" r:id="rId7"/>
    <p:sldId id="287" r:id="rId8"/>
    <p:sldId id="285" r:id="rId9"/>
    <p:sldId id="265" r:id="rId10"/>
    <p:sldId id="266" r:id="rId11"/>
    <p:sldId id="267" r:id="rId12"/>
    <p:sldId id="268" r:id="rId13"/>
    <p:sldId id="269" r:id="rId14"/>
    <p:sldId id="270" r:id="rId15"/>
    <p:sldId id="271" r:id="rId16"/>
    <p:sldId id="272" r:id="rId17"/>
    <p:sldId id="273" r:id="rId18"/>
    <p:sldId id="274" r:id="rId19"/>
    <p:sldId id="290" r:id="rId20"/>
    <p:sldId id="291" r:id="rId21"/>
    <p:sldId id="286" r:id="rId22"/>
    <p:sldId id="276" r:id="rId23"/>
    <p:sldId id="288" r:id="rId24"/>
    <p:sldId id="275" r:id="rId25"/>
    <p:sldId id="278" r:id="rId26"/>
    <p:sldId id="279" r:id="rId27"/>
    <p:sldId id="277" r:id="rId28"/>
    <p:sldId id="289" r:id="rId29"/>
    <p:sldId id="281" r:id="rId30"/>
    <p:sldId id="280" r:id="rId31"/>
    <p:sldId id="282" r:id="rId32"/>
    <p:sldId id="283" r:id="rId33"/>
  </p:sldIdLst>
  <p:sldSz cx="18288000" cy="10287000"/>
  <p:notesSz cx="6858000" cy="9144000"/>
  <p:embeddedFontLst>
    <p:embeddedFont>
      <p:font typeface="Maven Pro" panose="020B0604020202020204" charset="0"/>
      <p:regular r:id="rId35"/>
    </p:embeddedFont>
    <p:embeddedFont>
      <p:font typeface="Aileron Ultra-Bold" panose="020B0604020202020204" charset="0"/>
      <p:regular r:id="rId36"/>
    </p:embeddedFont>
    <p:embeddedFont>
      <p:font typeface="Maven Pro Bold" panose="020B0604020202020204" charset="0"/>
      <p:regular r:id="rId37"/>
    </p:embeddedFont>
    <p:embeddedFont>
      <p:font typeface="Noto Serif Display" panose="020B0604020202020204"/>
      <p:regular r:id="rId38"/>
    </p:embeddedFont>
    <p:embeddedFont>
      <p:font typeface="Calibri" panose="020F0502020204030204" pitchFamily="34" charset="0"/>
      <p:regular r:id="rId39"/>
      <p:bold r:id="rId40"/>
      <p:italic r:id="rId41"/>
      <p:boldItalic r:id="rId42"/>
    </p:embeddedFont>
    <p:embeddedFont>
      <p:font typeface="Dancing Script" panose="020B0604020202020204" charset="0"/>
      <p:regular r:id="rId43"/>
    </p:embeddedFont>
    <p:embeddedFont>
      <p:font typeface="Inter Bold" panose="020B0604020202020204" charset="0"/>
      <p:regular r:id="rId44"/>
    </p:embeddedFont>
    <p:embeddedFont>
      <p:font typeface="Inter" panose="020B0604020202020204" charset="0"/>
      <p:regular r:id="rId45"/>
    </p:embeddedFont>
    <p:embeddedFont>
      <p:font typeface="Times New Roman Bold" panose="02020803070505020304" pitchFamily="18" charset="0"/>
      <p:regular r:id="rId46"/>
      <p:bold r:id="rId47"/>
    </p:embeddedFont>
    <p:embeddedFont>
      <p:font typeface="Kollektif Bold" panose="020B0604020202020204" charset="0"/>
      <p:regular r:id="rId48"/>
    </p:embeddedFont>
    <p:embeddedFont>
      <p:font typeface="Arimo" panose="020B0604020202020204" charset="0"/>
      <p:regular r:id="rId49"/>
    </p:embeddedFont>
    <p:embeddedFont>
      <p:font typeface="Cinzel Decorative Bold"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8506-2CE9-48AB-8C40-18B06A7532B1}"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7637E-F61C-47AF-8898-2F46241D3E7D}" type="slidenum">
              <a:rPr lang="en-US" smtClean="0"/>
              <a:t>‹#›</a:t>
            </a:fld>
            <a:endParaRPr lang="en-US"/>
          </a:p>
        </p:txBody>
      </p:sp>
    </p:spTree>
    <p:extLst>
      <p:ext uri="{BB962C8B-B14F-4D97-AF65-F5344CB8AC3E}">
        <p14:creationId xmlns:p14="http://schemas.microsoft.com/office/powerpoint/2010/main" val="288573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7637E-F61C-47AF-8898-2F46241D3E7D}" type="slidenum">
              <a:rPr lang="en-US" smtClean="0"/>
              <a:t>14</a:t>
            </a:fld>
            <a:endParaRPr lang="en-US"/>
          </a:p>
        </p:txBody>
      </p:sp>
    </p:spTree>
    <p:extLst>
      <p:ext uri="{BB962C8B-B14F-4D97-AF65-F5344CB8AC3E}">
        <p14:creationId xmlns:p14="http://schemas.microsoft.com/office/powerpoint/2010/main" val="225254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7.svg"/><Relationship Id="rId4" Type="http://schemas.openxmlformats.org/officeDocument/2006/relationships/image" Target="../media/image39.sv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sv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9.svg"/><Relationship Id="rId4" Type="http://schemas.openxmlformats.org/officeDocument/2006/relationships/image" Target="../media/image39.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sv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6.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6.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6.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o.rada.vn/data/image/2020/09/30/tom-tat-truyen-ngan-hai-dua-tr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3452066" y="-338420"/>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5F6F52"/>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 xmlns:asvg="http://schemas.microsoft.com/office/drawing/2016/SVG/main" r:embed="rId3"/>
                </a:ext>
              </a:extLst>
            </a:blip>
            <a:stretch>
              <a:fillRect t="-6643"/>
            </a:stretch>
          </a:blipFill>
        </p:spPr>
      </p:sp>
      <p:grpSp>
        <p:nvGrpSpPr>
          <p:cNvPr id="6" name="Group 6"/>
          <p:cNvGrpSpPr/>
          <p:nvPr/>
        </p:nvGrpSpPr>
        <p:grpSpPr>
          <a:xfrm rot="-5400000">
            <a:off x="809361" y="3253281"/>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 xmlns:asvg="http://schemas.microsoft.com/office/drawing/2016/SVG/main" r:embed="rId3"/>
                </a:ext>
              </a:extLst>
            </a:blip>
            <a:stretch>
              <a:fillRect t="-6643"/>
            </a:stretch>
          </a:blipFill>
        </p:spPr>
      </p:sp>
      <p:grpSp>
        <p:nvGrpSpPr>
          <p:cNvPr id="10" name="Group 10"/>
          <p:cNvGrpSpPr>
            <a:grpSpLocks noChangeAspect="1"/>
          </p:cNvGrpSpPr>
          <p:nvPr/>
        </p:nvGrpSpPr>
        <p:grpSpPr>
          <a:xfrm>
            <a:off x="-233592" y="1613616"/>
            <a:ext cx="7328354" cy="7299728"/>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EF"/>
            </a:solidFill>
          </p:spPr>
        </p:sp>
      </p:grpSp>
      <p:sp>
        <p:nvSpPr>
          <p:cNvPr id="13" name="Freeform 13"/>
          <p:cNvSpPr/>
          <p:nvPr/>
        </p:nvSpPr>
        <p:spPr>
          <a:xfrm flipH="1">
            <a:off x="5779786" y="419099"/>
            <a:ext cx="12165759" cy="1328841"/>
          </a:xfrm>
          <a:custGeom>
            <a:avLst/>
            <a:gdLst/>
            <a:ahLst/>
            <a:cxnLst/>
            <a:rect l="l" t="t" r="r" b="b"/>
            <a:pathLst>
              <a:path w="12165759" h="2166785">
                <a:moveTo>
                  <a:pt x="12165759" y="0"/>
                </a:moveTo>
                <a:lnTo>
                  <a:pt x="0" y="0"/>
                </a:lnTo>
                <a:lnTo>
                  <a:pt x="0" y="2166784"/>
                </a:lnTo>
                <a:lnTo>
                  <a:pt x="12165759" y="2166784"/>
                </a:lnTo>
                <a:lnTo>
                  <a:pt x="12165759" y="0"/>
                </a:lnTo>
                <a:close/>
              </a:path>
            </a:pathLst>
          </a:custGeom>
          <a:blipFill>
            <a:blip r:embed="rId5">
              <a:extLst>
                <a:ext uri="{96DAC541-7B7A-43D3-8B79-37D633B846F1}">
                  <asvg:svgBlip xmlns="" xmlns:asvg="http://schemas.microsoft.com/office/drawing/2016/SVG/main" r:embed="rId6"/>
                </a:ext>
              </a:extLst>
            </a:blip>
            <a:stretch>
              <a:fillRect l="-15840"/>
            </a:stretch>
          </a:blipFill>
        </p:spPr>
      </p:sp>
      <p:sp>
        <p:nvSpPr>
          <p:cNvPr id="14" name="Freeform 14"/>
          <p:cNvSpPr/>
          <p:nvPr/>
        </p:nvSpPr>
        <p:spPr>
          <a:xfrm>
            <a:off x="4281425" y="0"/>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a:off x="3803673" y="8112763"/>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7541145" y="5602360"/>
            <a:ext cx="9882445" cy="1063881"/>
          </a:xfrm>
          <a:prstGeom prst="rect">
            <a:avLst/>
          </a:prstGeom>
        </p:spPr>
        <p:txBody>
          <a:bodyPr lIns="0" tIns="0" rIns="0" bIns="0" rtlCol="0" anchor="t">
            <a:spAutoFit/>
          </a:bodyPr>
          <a:lstStyle/>
          <a:p>
            <a:pPr algn="r">
              <a:lnSpc>
                <a:spcPts val="8959"/>
              </a:lnSpc>
              <a:spcBef>
                <a:spcPct val="0"/>
              </a:spcBef>
            </a:pPr>
            <a:r>
              <a:rPr lang="en-US" sz="6000" dirty="0">
                <a:solidFill>
                  <a:srgbClr val="34520D"/>
                </a:solidFill>
                <a:latin typeface="Noto Serif Display" panose="020B0604020202020204"/>
                <a:ea typeface="Noto Serif Display" panose="020B0604020202020204"/>
                <a:cs typeface="Noto Serif Display" panose="020B0604020202020204"/>
                <a:sym typeface="AC Steelfish"/>
              </a:rPr>
              <a:t>THẠCH LAM</a:t>
            </a:r>
          </a:p>
        </p:txBody>
      </p:sp>
      <p:sp>
        <p:nvSpPr>
          <p:cNvPr id="21" name="TextBox 21"/>
          <p:cNvSpPr txBox="1"/>
          <p:nvPr/>
        </p:nvSpPr>
        <p:spPr>
          <a:xfrm>
            <a:off x="7608825" y="3430812"/>
            <a:ext cx="10928801" cy="1602490"/>
          </a:xfrm>
          <a:prstGeom prst="rect">
            <a:avLst/>
          </a:prstGeom>
        </p:spPr>
        <p:txBody>
          <a:bodyPr wrap="square" lIns="0" tIns="0" rIns="0" bIns="0" rtlCol="0" anchor="t">
            <a:spAutoFit/>
          </a:bodyPr>
          <a:lstStyle/>
          <a:p>
            <a:pPr>
              <a:lnSpc>
                <a:spcPts val="14560"/>
              </a:lnSpc>
              <a:spcBef>
                <a:spcPct val="0"/>
              </a:spcBef>
            </a:pPr>
            <a:r>
              <a:rPr lang="en-US" sz="6000" b="1" dirty="0">
                <a:solidFill>
                  <a:srgbClr val="34520D"/>
                </a:solidFill>
                <a:latin typeface="Noto Serif Display"/>
                <a:ea typeface="Noto Serif Display"/>
                <a:cs typeface="Noto Serif Display"/>
                <a:sym typeface="Noto Serif Display"/>
              </a:rPr>
              <a:t>VĂN BẢN 2. HAI ĐỨA TRẺ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624840"/>
            <a:ext cx="9044850"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521506" y="2196492"/>
            <a:ext cx="3860221" cy="2041151"/>
          </a:xfrm>
          <a:prstGeom prst="rect">
            <a:avLst/>
          </a:prstGeom>
          <a:solidFill>
            <a:srgbClr val="6CA39E"/>
          </a:solidFill>
        </p:spPr>
      </p:sp>
      <p:grpSp>
        <p:nvGrpSpPr>
          <p:cNvPr id="4" name="Group 4"/>
          <p:cNvGrpSpPr/>
          <p:nvPr/>
        </p:nvGrpSpPr>
        <p:grpSpPr>
          <a:xfrm>
            <a:off x="1417556" y="2282175"/>
            <a:ext cx="4048879" cy="1805146"/>
            <a:chOff x="0" y="0"/>
            <a:chExt cx="5398506" cy="2406861"/>
          </a:xfrm>
        </p:grpSpPr>
        <p:sp>
          <p:nvSpPr>
            <p:cNvPr id="5" name="TextBox 5"/>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chiều về</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4601615" y="2191732"/>
            <a:ext cx="7657983" cy="2041151"/>
          </a:xfrm>
          <a:prstGeom prst="rect">
            <a:avLst/>
          </a:prstGeom>
          <a:solidFill>
            <a:srgbClr val="6CA39E"/>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948114" y="2658694"/>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478673" y="2164172"/>
            <a:ext cx="5395550" cy="2041151"/>
          </a:xfrm>
          <a:prstGeom prst="rect">
            <a:avLst/>
          </a:prstGeom>
          <a:solidFill>
            <a:srgbClr val="6CA39E"/>
          </a:solidFill>
        </p:spPr>
      </p:sp>
      <p:grpSp>
        <p:nvGrpSpPr>
          <p:cNvPr id="13" name="Group 13"/>
          <p:cNvGrpSpPr/>
          <p:nvPr/>
        </p:nvGrpSpPr>
        <p:grpSpPr>
          <a:xfrm>
            <a:off x="13825344" y="2758425"/>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AutoShape 16"/>
          <p:cNvSpPr/>
          <p:nvPr/>
        </p:nvSpPr>
        <p:spPr>
          <a:xfrm>
            <a:off x="521506" y="4818668"/>
            <a:ext cx="3860221" cy="2041151"/>
          </a:xfrm>
          <a:prstGeom prst="rect">
            <a:avLst/>
          </a:prstGeom>
          <a:solidFill>
            <a:srgbClr val="88B38F"/>
          </a:solidFill>
        </p:spPr>
      </p:sp>
      <p:sp>
        <p:nvSpPr>
          <p:cNvPr id="17" name="AutoShape 17"/>
          <p:cNvSpPr/>
          <p:nvPr/>
        </p:nvSpPr>
        <p:spPr>
          <a:xfrm>
            <a:off x="4601615" y="4818668"/>
            <a:ext cx="7657983" cy="2041151"/>
          </a:xfrm>
          <a:prstGeom prst="rect">
            <a:avLst/>
          </a:prstGeom>
          <a:solidFill>
            <a:srgbClr val="88B38F"/>
          </a:solidFill>
        </p:spPr>
      </p:sp>
      <p:grpSp>
        <p:nvGrpSpPr>
          <p:cNvPr id="18" name="Group 18"/>
          <p:cNvGrpSpPr/>
          <p:nvPr/>
        </p:nvGrpSpPr>
        <p:grpSpPr>
          <a:xfrm>
            <a:off x="6711659" y="5261582"/>
            <a:ext cx="4048879" cy="852646"/>
            <a:chOff x="0" y="0"/>
            <a:chExt cx="5398506" cy="1136861"/>
          </a:xfrm>
        </p:grpSpPr>
        <p:sp>
          <p:nvSpPr>
            <p:cNvPr id="19" name="TextBox 19"/>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20" name="TextBox 2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1" name="AutoShape 21"/>
          <p:cNvSpPr/>
          <p:nvPr/>
        </p:nvSpPr>
        <p:spPr>
          <a:xfrm>
            <a:off x="12478673" y="4818668"/>
            <a:ext cx="5395550" cy="2041151"/>
          </a:xfrm>
          <a:prstGeom prst="rect">
            <a:avLst/>
          </a:prstGeom>
          <a:solidFill>
            <a:srgbClr val="88B38F"/>
          </a:solidFill>
        </p:spPr>
      </p:sp>
      <p:grpSp>
        <p:nvGrpSpPr>
          <p:cNvPr id="22" name="Group 22"/>
          <p:cNvGrpSpPr/>
          <p:nvPr/>
        </p:nvGrpSpPr>
        <p:grpSpPr>
          <a:xfrm>
            <a:off x="13825344" y="5261582"/>
            <a:ext cx="4048879" cy="852646"/>
            <a:chOff x="0" y="0"/>
            <a:chExt cx="5398506" cy="1136861"/>
          </a:xfrm>
        </p:grpSpPr>
        <p:sp>
          <p:nvSpPr>
            <p:cNvPr id="23" name="TextBox 23"/>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24" name="TextBox 2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grpSp>
        <p:nvGrpSpPr>
          <p:cNvPr id="25" name="Group 25"/>
          <p:cNvGrpSpPr/>
          <p:nvPr/>
        </p:nvGrpSpPr>
        <p:grpSpPr>
          <a:xfrm>
            <a:off x="1132512" y="4818668"/>
            <a:ext cx="4048879" cy="1805146"/>
            <a:chOff x="0" y="0"/>
            <a:chExt cx="5398506" cy="2406861"/>
          </a:xfrm>
        </p:grpSpPr>
        <p:sp>
          <p:nvSpPr>
            <p:cNvPr id="26" name="TextBox 26"/>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đêm xuống</a:t>
              </a:r>
            </a:p>
          </p:txBody>
        </p:sp>
        <p:sp>
          <p:nvSpPr>
            <p:cNvPr id="27" name="TextBox 27"/>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8" name="AutoShape 28"/>
          <p:cNvSpPr/>
          <p:nvPr/>
        </p:nvSpPr>
        <p:spPr>
          <a:xfrm>
            <a:off x="521506" y="7440843"/>
            <a:ext cx="3860221" cy="2041151"/>
          </a:xfrm>
          <a:prstGeom prst="rect">
            <a:avLst/>
          </a:prstGeom>
          <a:solidFill>
            <a:srgbClr val="D1CAAF"/>
          </a:solidFill>
        </p:spPr>
      </p:sp>
      <p:grpSp>
        <p:nvGrpSpPr>
          <p:cNvPr id="29" name="Group 29"/>
          <p:cNvGrpSpPr/>
          <p:nvPr/>
        </p:nvGrpSpPr>
        <p:grpSpPr>
          <a:xfrm>
            <a:off x="1028700" y="7453154"/>
            <a:ext cx="4048879" cy="1805146"/>
            <a:chOff x="0" y="0"/>
            <a:chExt cx="5398506" cy="2406861"/>
          </a:xfrm>
        </p:grpSpPr>
        <p:sp>
          <p:nvSpPr>
            <p:cNvPr id="30" name="TextBox 30"/>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Thời gian </a:t>
              </a:r>
            </a:p>
            <a:p>
              <a:pPr algn="l">
                <a:lnSpc>
                  <a:spcPts val="7514"/>
                </a:lnSpc>
              </a:pPr>
              <a:r>
                <a:rPr lang="en-US" sz="4499">
                  <a:solidFill>
                    <a:srgbClr val="000000"/>
                  </a:solidFill>
                  <a:latin typeface="Maven Pro"/>
                  <a:ea typeface="Maven Pro"/>
                  <a:cs typeface="Maven Pro"/>
                  <a:sym typeface="Maven Pro"/>
                </a:rPr>
                <a:t>đêm xuống</a:t>
              </a:r>
            </a:p>
          </p:txBody>
        </p:sp>
        <p:sp>
          <p:nvSpPr>
            <p:cNvPr id="31" name="TextBox 3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2" name="AutoShape 32"/>
          <p:cNvSpPr/>
          <p:nvPr/>
        </p:nvSpPr>
        <p:spPr>
          <a:xfrm>
            <a:off x="4601615" y="7440843"/>
            <a:ext cx="7657983" cy="2041151"/>
          </a:xfrm>
          <a:prstGeom prst="rect">
            <a:avLst/>
          </a:prstGeom>
          <a:solidFill>
            <a:srgbClr val="D1CAAF"/>
          </a:solidFill>
        </p:spPr>
      </p:sp>
      <p:grpSp>
        <p:nvGrpSpPr>
          <p:cNvPr id="33" name="Group 33"/>
          <p:cNvGrpSpPr/>
          <p:nvPr/>
        </p:nvGrpSpPr>
        <p:grpSpPr>
          <a:xfrm>
            <a:off x="6948114" y="7707543"/>
            <a:ext cx="4048879" cy="852646"/>
            <a:chOff x="0" y="0"/>
            <a:chExt cx="5398506" cy="1136861"/>
          </a:xfrm>
        </p:grpSpPr>
        <p:sp>
          <p:nvSpPr>
            <p:cNvPr id="34" name="TextBox 3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Chi tiết</a:t>
              </a:r>
            </a:p>
          </p:txBody>
        </p:sp>
        <p:sp>
          <p:nvSpPr>
            <p:cNvPr id="35" name="TextBox 3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6" name="AutoShape 36"/>
          <p:cNvSpPr/>
          <p:nvPr/>
        </p:nvSpPr>
        <p:spPr>
          <a:xfrm>
            <a:off x="12478673" y="7440843"/>
            <a:ext cx="5395550" cy="2041151"/>
          </a:xfrm>
          <a:prstGeom prst="rect">
            <a:avLst/>
          </a:prstGeom>
          <a:solidFill>
            <a:srgbClr val="D1CAAF"/>
          </a:solidFill>
        </p:spPr>
      </p:sp>
      <p:grpSp>
        <p:nvGrpSpPr>
          <p:cNvPr id="37" name="Group 37"/>
          <p:cNvGrpSpPr/>
          <p:nvPr/>
        </p:nvGrpSpPr>
        <p:grpSpPr>
          <a:xfrm>
            <a:off x="13825344" y="7693399"/>
            <a:ext cx="4048879" cy="852646"/>
            <a:chOff x="0" y="0"/>
            <a:chExt cx="5398506" cy="1136861"/>
          </a:xfrm>
        </p:grpSpPr>
        <p:sp>
          <p:nvSpPr>
            <p:cNvPr id="38" name="TextBox 38"/>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000000"/>
                  </a:solidFill>
                  <a:latin typeface="Maven Pro"/>
                  <a:ea typeface="Maven Pro"/>
                  <a:cs typeface="Maven Pro"/>
                  <a:sym typeface="Maven Pro"/>
                </a:rPr>
                <a:t>Ý nghĩa</a:t>
              </a:r>
            </a:p>
          </p:txBody>
        </p:sp>
        <p:sp>
          <p:nvSpPr>
            <p:cNvPr id="39" name="TextBox 39"/>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40" name="Freeform 4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1" name="Group 41"/>
          <p:cNvGrpSpPr/>
          <p:nvPr/>
        </p:nvGrpSpPr>
        <p:grpSpPr>
          <a:xfrm>
            <a:off x="-223321" y="-836547"/>
            <a:ext cx="3665317" cy="3094225"/>
            <a:chOff x="0" y="0"/>
            <a:chExt cx="962816" cy="812800"/>
          </a:xfrm>
        </p:grpSpPr>
        <p:sp>
          <p:nvSpPr>
            <p:cNvPr id="42" name="Freeform 4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sp>
        <p:nvSpPr>
          <p:cNvPr id="43" name="Freeform 43"/>
          <p:cNvSpPr/>
          <p:nvPr/>
        </p:nvSpPr>
        <p:spPr>
          <a:xfrm>
            <a:off x="3299490"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444837"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239172" y="4174986"/>
            <a:ext cx="2854520" cy="4194153"/>
          </a:xfrm>
          <a:prstGeom prst="rect">
            <a:avLst/>
          </a:prstGeom>
          <a:solidFill>
            <a:srgbClr val="0070C0"/>
          </a:solidFill>
        </p:spPr>
      </p:sp>
      <p:grpSp>
        <p:nvGrpSpPr>
          <p:cNvPr id="4" name="Group 4"/>
          <p:cNvGrpSpPr/>
          <p:nvPr/>
        </p:nvGrpSpPr>
        <p:grpSpPr>
          <a:xfrm>
            <a:off x="239172" y="4480862"/>
            <a:ext cx="4048879" cy="3124901"/>
            <a:chOff x="0" y="-342461"/>
            <a:chExt cx="5398506" cy="4166533"/>
          </a:xfrm>
        </p:grpSpPr>
        <p:sp>
          <p:nvSpPr>
            <p:cNvPr id="5" name="TextBox 5"/>
            <p:cNvSpPr txBox="1"/>
            <p:nvPr/>
          </p:nvSpPr>
          <p:spPr>
            <a:xfrm>
              <a:off x="379407" y="-23134"/>
              <a:ext cx="3329480" cy="3847206"/>
            </a:xfrm>
            <a:prstGeom prst="rect">
              <a:avLst/>
            </a:prstGeom>
          </p:spPr>
          <p:txBody>
            <a:bodyPr wrap="square" lIns="0" tIns="0" rIns="0" bIns="0" rtlCol="0" anchor="t">
              <a:spAutoFit/>
            </a:bodyPr>
            <a:lstStyle/>
            <a:p>
              <a:pPr algn="l">
                <a:lnSpc>
                  <a:spcPts val="7514"/>
                </a:lnSpc>
              </a:pPr>
              <a:r>
                <a:rPr lang="en-US" sz="4499" dirty="0" err="1">
                  <a:solidFill>
                    <a:srgbClr val="FFFFFF"/>
                  </a:solidFill>
                  <a:latin typeface="Maven Pro Bold"/>
                  <a:ea typeface="Maven Pro Bold"/>
                  <a:cs typeface="Maven Pro Bold"/>
                  <a:sym typeface="Maven Pro Bold"/>
                </a:rPr>
                <a:t>Thời</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gian</a:t>
              </a:r>
              <a:r>
                <a:rPr lang="en-US" sz="4499" dirty="0">
                  <a:solidFill>
                    <a:srgbClr val="FFFFFF"/>
                  </a:solidFill>
                  <a:latin typeface="Maven Pro Bold"/>
                  <a:ea typeface="Maven Pro Bold"/>
                  <a:cs typeface="Maven Pro Bold"/>
                  <a:sym typeface="Maven Pro Bold"/>
                </a:rPr>
                <a:t> </a:t>
              </a:r>
            </a:p>
            <a:p>
              <a:pPr algn="l">
                <a:lnSpc>
                  <a:spcPts val="7514"/>
                </a:lnSpc>
              </a:pPr>
              <a:r>
                <a:rPr lang="en-US" sz="4499" dirty="0" err="1">
                  <a:solidFill>
                    <a:srgbClr val="FFFFFF"/>
                  </a:solidFill>
                  <a:latin typeface="Maven Pro Bold"/>
                  <a:ea typeface="Maven Pro Bold"/>
                  <a:cs typeface="Maven Pro Bold"/>
                  <a:sym typeface="Maven Pro Bold"/>
                </a:rPr>
                <a:t>chiều</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về</a:t>
              </a:r>
              <a:endParaRPr lang="en-US" sz="4499" dirty="0">
                <a:solidFill>
                  <a:srgbClr val="FFFFFF"/>
                </a:solidFill>
                <a:latin typeface="Maven Pro Bold"/>
                <a:ea typeface="Maven Pro Bold"/>
                <a:cs typeface="Maven Pro Bold"/>
                <a:sym typeface="Maven Pro Bold"/>
              </a:endParaRP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554573" y="1311527"/>
            <a:ext cx="8597715" cy="8403974"/>
          </a:xfrm>
          <a:prstGeom prst="rect">
            <a:avLst/>
          </a:prstGeom>
          <a:solidFill>
            <a:srgbClr val="0070C0"/>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406167" y="1229055"/>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500592" y="1311526"/>
            <a:ext cx="5395550" cy="8403974"/>
          </a:xfrm>
          <a:prstGeom prst="rect">
            <a:avLst/>
          </a:prstGeom>
          <a:solidFill>
            <a:srgbClr val="0070C0"/>
          </a:solidFill>
        </p:spPr>
      </p:sp>
      <p:grpSp>
        <p:nvGrpSpPr>
          <p:cNvPr id="13" name="Group 13"/>
          <p:cNvGrpSpPr/>
          <p:nvPr/>
        </p:nvGrpSpPr>
        <p:grpSpPr>
          <a:xfrm>
            <a:off x="13825344" y="1519381"/>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3" name="Group 23"/>
          <p:cNvGrpSpPr/>
          <p:nvPr/>
        </p:nvGrpSpPr>
        <p:grpSpPr>
          <a:xfrm rot="-8100000">
            <a:off x="2767539" y="5946431"/>
            <a:ext cx="652306" cy="651262"/>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grpSp>
        <p:nvGrpSpPr>
          <p:cNvPr id="25" name="Group 25"/>
          <p:cNvGrpSpPr/>
          <p:nvPr/>
        </p:nvGrpSpPr>
        <p:grpSpPr>
          <a:xfrm rot="-8100000">
            <a:off x="11713557" y="5485550"/>
            <a:ext cx="652306" cy="651262"/>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sp>
        <p:nvSpPr>
          <p:cNvPr id="27" name="TextBox 27"/>
          <p:cNvSpPr txBox="1"/>
          <p:nvPr/>
        </p:nvSpPr>
        <p:spPr>
          <a:xfrm>
            <a:off x="3818872" y="2005501"/>
            <a:ext cx="8333416" cy="7413761"/>
          </a:xfrm>
          <a:prstGeom prst="rect">
            <a:avLst/>
          </a:prstGeom>
        </p:spPr>
        <p:txBody>
          <a:bodyPr lIns="0" tIns="0" rIns="0" bIns="0" rtlCol="0" anchor="t">
            <a:spAutoFit/>
          </a:bodyPr>
          <a:lstStyle/>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Tiếng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trống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thu</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không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phương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tây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đỏ</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rực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mây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ánh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hồng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dãy</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tre</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đen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lại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tiếng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ếch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nhái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vọng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vào</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Các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nhà</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lên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đèn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chợ</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vãn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mùi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ẩm</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của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đất</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Những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đứa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trẻ</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nghèo</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nhặt</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nhạnh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những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thứ</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đồ</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bỏ</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đi</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Chị</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Tí</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dọn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hàng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nước</a:t>
            </a:r>
            <a:r>
              <a:rPr lang="en-US" sz="3899" dirty="0">
                <a:solidFill>
                  <a:srgbClr val="FFFFFF"/>
                </a:solidFill>
                <a:latin typeface="Maven Pro"/>
                <a:ea typeface="Maven Pro"/>
                <a:cs typeface="Maven Pro"/>
                <a:sym typeface="Maven Pro"/>
              </a:rPr>
              <a:t> …, Liên </a:t>
            </a:r>
            <a:r>
              <a:rPr lang="en-US" sz="3899" dirty="0" err="1">
                <a:solidFill>
                  <a:srgbClr val="FFFFFF"/>
                </a:solidFill>
                <a:latin typeface="Maven Pro"/>
                <a:ea typeface="Maven Pro"/>
                <a:cs typeface="Maven Pro"/>
                <a:sym typeface="Maven Pro"/>
              </a:rPr>
              <a:t>đóng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cửa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hàng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và</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kiểm</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số</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tiền</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ít</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ỏi</a:t>
            </a:r>
            <a:r>
              <a:rPr lang="en-US" sz="3899" dirty="0">
                <a:solidFill>
                  <a:srgbClr val="FFFFFF"/>
                </a:solidFill>
                <a:latin typeface="Maven Pro"/>
                <a:ea typeface="Maven Pro"/>
                <a:cs typeface="Maven Pro"/>
                <a:sym typeface="Maven Pro"/>
              </a:rPr>
              <a:t> </a:t>
            </a:r>
          </a:p>
          <a:p>
            <a:pPr algn="l">
              <a:lnSpc>
                <a:spcPts val="5342"/>
              </a:lnSpc>
              <a:spcBef>
                <a:spcPct val="0"/>
              </a:spcBef>
            </a:pP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Cụ</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Thi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mua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cốc</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rượu</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vừa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uống</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vừa</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cười</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khanh</a:t>
            </a:r>
            <a:r>
              <a:rPr lang="en-US" sz="3899" dirty="0">
                <a:solidFill>
                  <a:srgbClr val="FFFFFF"/>
                </a:solidFill>
                <a:latin typeface="Maven Pro"/>
                <a:ea typeface="Maven Pro"/>
                <a:cs typeface="Maven Pro"/>
                <a:sym typeface="Maven Pro"/>
              </a:rPr>
              <a:t> </a:t>
            </a:r>
            <a:r>
              <a:rPr lang="en-US" sz="3899" dirty="0" err="1">
                <a:solidFill>
                  <a:srgbClr val="FFFFFF"/>
                </a:solidFill>
                <a:latin typeface="Maven Pro"/>
                <a:ea typeface="Maven Pro"/>
                <a:cs typeface="Maven Pro"/>
                <a:sym typeface="Maven Pro"/>
              </a:rPr>
              <a:t>khách</a:t>
            </a:r>
            <a:endParaRPr lang="en-US" sz="3899" dirty="0">
              <a:solidFill>
                <a:srgbClr val="FFFFFF"/>
              </a:solidFill>
              <a:latin typeface="Maven Pro"/>
              <a:ea typeface="Maven Pro"/>
              <a:cs typeface="Maven Pro"/>
              <a:sym typeface="Maven Pro"/>
            </a:endParaRPr>
          </a:p>
        </p:txBody>
      </p:sp>
      <p:sp>
        <p:nvSpPr>
          <p:cNvPr id="28" name="TextBox 28"/>
          <p:cNvSpPr txBox="1"/>
          <p:nvPr/>
        </p:nvSpPr>
        <p:spPr>
          <a:xfrm>
            <a:off x="12700617" y="2727012"/>
            <a:ext cx="5395550" cy="6238240"/>
          </a:xfrm>
          <a:prstGeom prst="rect">
            <a:avLst/>
          </a:prstGeom>
        </p:spPr>
        <p:txBody>
          <a:bodyPr lIns="0" tIns="0" rIns="0" bIns="0" rtlCol="0" anchor="t">
            <a:spAutoFit/>
          </a:bodyPr>
          <a:lstStyle/>
          <a:p>
            <a:pPr algn="l">
              <a:lnSpc>
                <a:spcPts val="5479"/>
              </a:lnSpc>
            </a:pP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Bức</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hoạ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đồng</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quê</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quen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thuộc</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bình</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dị</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thơ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mộng</a:t>
            </a:r>
            <a:endParaRPr lang="en-US" sz="3999" dirty="0">
              <a:solidFill>
                <a:srgbClr val="FFFFFF"/>
              </a:solidFill>
              <a:latin typeface="Maven Pro"/>
              <a:ea typeface="Maven Pro"/>
              <a:cs typeface="Maven Pro"/>
              <a:sym typeface="Maven Pro"/>
            </a:endParaRPr>
          </a:p>
          <a:p>
            <a:pPr algn="l">
              <a:lnSpc>
                <a:spcPts val="5479"/>
              </a:lnSpc>
            </a:pPr>
            <a:r>
              <a:rPr lang="en-US" sz="3999" dirty="0">
                <a:solidFill>
                  <a:srgbClr val="FFFFFF"/>
                </a:solidFill>
                <a:latin typeface="Maven Pro"/>
                <a:ea typeface="Maven Pro"/>
                <a:cs typeface="Maven Pro"/>
                <a:sym typeface="Maven Pro"/>
              </a:rPr>
              <a:t>-&gt; </a:t>
            </a:r>
            <a:r>
              <a:rPr lang="en-US" sz="3999" dirty="0" err="1">
                <a:solidFill>
                  <a:srgbClr val="FFFFFF"/>
                </a:solidFill>
                <a:latin typeface="Maven Pro"/>
                <a:ea typeface="Maven Pro"/>
                <a:cs typeface="Maven Pro"/>
                <a:sym typeface="Maven Pro"/>
              </a:rPr>
              <a:t>Cảnh</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chợ</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và</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những</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kiếp</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người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tạ</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sự</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tàn</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lụi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sự</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nghèo</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đói</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tiêu</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điều</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của</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phố</a:t>
            </a:r>
            <a:r>
              <a:rPr lang="en-US" sz="3999" dirty="0">
                <a:solidFill>
                  <a:srgbClr val="FFFFFF"/>
                </a:solidFill>
                <a:latin typeface="Maven Pro"/>
                <a:ea typeface="Maven Pro"/>
                <a:cs typeface="Maven Pro"/>
                <a:sym typeface="Maven Pro"/>
              </a:rPr>
              <a:t> </a:t>
            </a:r>
            <a:r>
              <a:rPr lang="en-US" sz="3999" dirty="0" err="1">
                <a:solidFill>
                  <a:srgbClr val="FFFFFF"/>
                </a:solidFill>
                <a:latin typeface="Maven Pro"/>
                <a:ea typeface="Maven Pro"/>
                <a:cs typeface="Maven Pro"/>
                <a:sym typeface="Maven Pro"/>
              </a:rPr>
              <a:t>huyện</a:t>
            </a:r>
            <a:r>
              <a:rPr lang="en-US" sz="3999" dirty="0">
                <a:solidFill>
                  <a:srgbClr val="FFFFFF"/>
                </a:solidFill>
                <a:latin typeface="Maven Pro"/>
                <a:ea typeface="Maven Pro"/>
                <a:cs typeface="Maven Pro"/>
                <a:sym typeface="Maven Pro"/>
              </a:rPr>
              <a:t>.</a:t>
            </a:r>
          </a:p>
          <a:p>
            <a:pPr algn="l">
              <a:lnSpc>
                <a:spcPts val="5479"/>
              </a:lnSpc>
              <a:spcBef>
                <a:spcPct val="0"/>
              </a:spcBef>
            </a:pPr>
            <a:endParaRPr lang="en-US" sz="3999" dirty="0">
              <a:solidFill>
                <a:srgbClr val="FFFFFF"/>
              </a:solidFill>
              <a:latin typeface="Maven Pro"/>
              <a:ea typeface="Maven Pro"/>
              <a:cs typeface="Maven Pro"/>
              <a:sym typeface="Maven Pro"/>
            </a:endParaRPr>
          </a:p>
        </p:txBody>
      </p:sp>
      <p:sp>
        <p:nvSpPr>
          <p:cNvPr id="29" name="Freeform 29"/>
          <p:cNvSpPr/>
          <p:nvPr/>
        </p:nvSpPr>
        <p:spPr>
          <a:xfrm>
            <a:off x="3661772" y="30789"/>
            <a:ext cx="1299842" cy="1179607"/>
          </a:xfrm>
          <a:custGeom>
            <a:avLst/>
            <a:gdLst/>
            <a:ahLst/>
            <a:cxnLst/>
            <a:rect l="l" t="t" r="r" b="b"/>
            <a:pathLst>
              <a:path w="1299842" h="1179607">
                <a:moveTo>
                  <a:pt x="0" y="0"/>
                </a:moveTo>
                <a:lnTo>
                  <a:pt x="1299842" y="0"/>
                </a:lnTo>
                <a:lnTo>
                  <a:pt x="1299842" y="1179607"/>
                </a:lnTo>
                <a:lnTo>
                  <a:pt x="0" y="11796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500"/>
                                        <p:tgtEl>
                                          <p:spTgt spid="2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animEffect transition="in" filter="fade">
                                      <p:cBhvr>
                                        <p:cTn id="19" dur="500"/>
                                        <p:tgtEl>
                                          <p:spTgt spid="2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830009" cy="694101"/>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FF3131"/>
                </a:solidFill>
                <a:latin typeface="Inter Bold"/>
                <a:ea typeface="Inter Bold"/>
                <a:cs typeface="Inter Bold"/>
                <a:sym typeface="Inter Bold"/>
              </a:rPr>
              <a:t>Thể</a:t>
            </a:r>
            <a:r>
              <a:rPr lang="en-US" sz="4200" dirty="0">
                <a:solidFill>
                  <a:srgbClr val="FF3131"/>
                </a:solidFill>
                <a:latin typeface="Inter Bold"/>
                <a:ea typeface="Inter Bold"/>
                <a:cs typeface="Inter Bold"/>
                <a:sym typeface="Inter Bold"/>
              </a:rPr>
              <a:t> </a:t>
            </a:r>
            <a:r>
              <a:rPr lang="en-US" sz="4200" dirty="0" err="1">
                <a:solidFill>
                  <a:srgbClr val="FF3131"/>
                </a:solidFill>
                <a:latin typeface="Inter Bold"/>
                <a:ea typeface="Inter Bold"/>
                <a:cs typeface="Inter Bold"/>
                <a:sym typeface="Inter Bold"/>
              </a:rPr>
              <a:t>hiện</a:t>
            </a:r>
            <a:r>
              <a:rPr lang="en-US" sz="4200" dirty="0">
                <a:solidFill>
                  <a:srgbClr val="FF3131"/>
                </a:solidFill>
                <a:latin typeface="Inter Bold"/>
                <a:ea typeface="Inter Bold"/>
                <a:cs typeface="Inter Bold"/>
                <a:sym typeface="Inter Bold"/>
              </a:rPr>
              <a:t> qua </a:t>
            </a:r>
            <a:r>
              <a:rPr lang="en-US" sz="4200" dirty="0" err="1">
                <a:solidFill>
                  <a:srgbClr val="FF3131"/>
                </a:solidFill>
                <a:latin typeface="Inter Bold"/>
                <a:ea typeface="Inter Bold"/>
                <a:cs typeface="Inter Bold"/>
                <a:sym typeface="Inter Bold"/>
              </a:rPr>
              <a:t>các</a:t>
            </a:r>
            <a:r>
              <a:rPr lang="en-US" sz="4200" dirty="0">
                <a:solidFill>
                  <a:srgbClr val="FF3131"/>
                </a:solidFill>
                <a:latin typeface="Inter Bold"/>
                <a:ea typeface="Inter Bold"/>
                <a:cs typeface="Inter Bold"/>
                <a:sym typeface="Inter Bold"/>
              </a:rPr>
              <a:t> chi </a:t>
            </a:r>
            <a:r>
              <a:rPr lang="en-US" sz="4200" dirty="0" err="1">
                <a:solidFill>
                  <a:srgbClr val="FF3131"/>
                </a:solidFill>
                <a:latin typeface="Inter Bold"/>
                <a:ea typeface="Inter Bold"/>
                <a:cs typeface="Inter Bold"/>
                <a:sym typeface="Inter Bold"/>
              </a:rPr>
              <a:t>tiết</a:t>
            </a:r>
            <a:r>
              <a:rPr lang="en-US" sz="4200" dirty="0">
                <a:solidFill>
                  <a:srgbClr val="FF3131"/>
                </a:solidFill>
                <a:latin typeface="Inter Bold"/>
                <a:ea typeface="Inter Bold"/>
                <a:cs typeface="Inter Bold"/>
                <a:sym typeface="Inter Bold"/>
              </a:rPr>
              <a:t>:</a:t>
            </a:r>
          </a:p>
        </p:txBody>
      </p:sp>
      <p:sp>
        <p:nvSpPr>
          <p:cNvPr id="3" name="AutoShape 3"/>
          <p:cNvSpPr/>
          <p:nvPr/>
        </p:nvSpPr>
        <p:spPr>
          <a:xfrm>
            <a:off x="269321" y="4236109"/>
            <a:ext cx="3172675" cy="4194153"/>
          </a:xfrm>
          <a:prstGeom prst="rect">
            <a:avLst/>
          </a:prstGeom>
          <a:solidFill>
            <a:srgbClr val="0070C0"/>
          </a:solidFill>
        </p:spPr>
      </p:sp>
      <p:grpSp>
        <p:nvGrpSpPr>
          <p:cNvPr id="4" name="Group 4"/>
          <p:cNvGrpSpPr/>
          <p:nvPr/>
        </p:nvGrpSpPr>
        <p:grpSpPr>
          <a:xfrm>
            <a:off x="332848" y="5281824"/>
            <a:ext cx="4048879" cy="1805146"/>
            <a:chOff x="0" y="0"/>
            <a:chExt cx="5398506" cy="2406861"/>
          </a:xfrm>
        </p:grpSpPr>
        <p:sp>
          <p:nvSpPr>
            <p:cNvPr id="5" name="TextBox 5"/>
            <p:cNvSpPr txBox="1"/>
            <p:nvPr/>
          </p:nvSpPr>
          <p:spPr>
            <a:xfrm>
              <a:off x="0" y="17037"/>
              <a:ext cx="5398506" cy="239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Thời gian </a:t>
              </a:r>
            </a:p>
            <a:p>
              <a:pPr algn="l">
                <a:lnSpc>
                  <a:spcPts val="7514"/>
                </a:lnSpc>
              </a:pPr>
              <a:r>
                <a:rPr lang="en-US" sz="4499">
                  <a:solidFill>
                    <a:srgbClr val="FFFFFF"/>
                  </a:solidFill>
                  <a:latin typeface="Maven Pro Bold"/>
                  <a:ea typeface="Maven Pro Bold"/>
                  <a:cs typeface="Maven Pro Bold"/>
                  <a:sym typeface="Maven Pro Bold"/>
                </a:rPr>
                <a:t>đêm xuống</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697448" y="1423433"/>
            <a:ext cx="6345034" cy="8600167"/>
          </a:xfrm>
          <a:prstGeom prst="rect">
            <a:avLst/>
          </a:prstGeom>
          <a:solidFill>
            <a:srgbClr val="0070C0"/>
          </a:solidFill>
        </p:spPr>
        <p:txBody>
          <a:bodyPr/>
          <a:lstStyle/>
          <a:p>
            <a:endParaRPr lang="en-US" dirty="0"/>
          </a:p>
        </p:txBody>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110700" y="1311526"/>
            <a:ext cx="4048879" cy="852646"/>
            <a:chOff x="0" y="0"/>
            <a:chExt cx="5398506" cy="1136861"/>
          </a:xfrm>
        </p:grpSpPr>
        <p:sp>
          <p:nvSpPr>
            <p:cNvPr id="10" name="TextBox 10"/>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0454854" y="1311526"/>
            <a:ext cx="7419369" cy="8636885"/>
          </a:xfrm>
          <a:prstGeom prst="rect">
            <a:avLst/>
          </a:prstGeom>
          <a:solidFill>
            <a:srgbClr val="0070C0"/>
          </a:solidFill>
        </p:spPr>
      </p:sp>
      <p:grpSp>
        <p:nvGrpSpPr>
          <p:cNvPr id="13" name="Group 13"/>
          <p:cNvGrpSpPr/>
          <p:nvPr/>
        </p:nvGrpSpPr>
        <p:grpSpPr>
          <a:xfrm>
            <a:off x="12826579" y="1382420"/>
            <a:ext cx="4048879" cy="852646"/>
            <a:chOff x="0" y="0"/>
            <a:chExt cx="5398506" cy="1136861"/>
          </a:xfrm>
        </p:grpSpPr>
        <p:sp>
          <p:nvSpPr>
            <p:cNvPr id="14" name="TextBox 14"/>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a:solidFill>
                    <a:srgbClr val="FFFFFF"/>
                  </a:solidFill>
                  <a:latin typeface="Maven Pro Bold"/>
                  <a:ea typeface="Maven Pro Bold"/>
                  <a:cs typeface="Maven Pro Bold"/>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sp>
        <p:nvSpPr>
          <p:cNvPr id="27" name="TextBox 27"/>
          <p:cNvSpPr txBox="1"/>
          <p:nvPr/>
        </p:nvSpPr>
        <p:spPr>
          <a:xfrm>
            <a:off x="3741397" y="2158866"/>
            <a:ext cx="6301085" cy="7224522"/>
          </a:xfrm>
          <a:prstGeom prst="rect">
            <a:avLst/>
          </a:prstGeom>
        </p:spPr>
        <p:txBody>
          <a:bodyPr lIns="0" tIns="0" rIns="0" bIns="0" rtlCol="0" anchor="t">
            <a:spAutoFit/>
          </a:bodyPr>
          <a:lstStyle/>
          <a:p>
            <a:pPr algn="l">
              <a:lnSpc>
                <a:spcPts val="5753"/>
              </a:lnSpc>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Đường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phố</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ngõ</a:t>
            </a:r>
            <a:r>
              <a:rPr lang="en-US" sz="4199" dirty="0">
                <a:solidFill>
                  <a:srgbClr val="FFFFFF"/>
                </a:solidFill>
                <a:latin typeface="Maven Pro"/>
                <a:ea typeface="Maven Pro"/>
                <a:cs typeface="Maven Pro"/>
                <a:sym typeface="Maven Pro"/>
              </a:rPr>
              <a:t> con </a:t>
            </a:r>
            <a:r>
              <a:rPr lang="en-US" sz="4199" dirty="0" err="1">
                <a:solidFill>
                  <a:srgbClr val="FFFFFF"/>
                </a:solidFill>
                <a:latin typeface="Maven Pro"/>
                <a:ea typeface="Maven Pro"/>
                <a:cs typeface="Maven Pro"/>
                <a:sym typeface="Maven Pro"/>
              </a:rPr>
              <a:t>chứa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đầy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p>
          <a:p>
            <a:pPr algn="l">
              <a:lnSpc>
                <a:spcPts val="5753"/>
              </a:lnSpc>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khe</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cửa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hẹp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sao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trời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đom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đóm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ngọn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đèn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hàng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nước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chị</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Tí</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bếp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lửa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hàng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phở</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Siêu</a:t>
            </a:r>
            <a:r>
              <a:rPr lang="en-US" sz="4199" dirty="0">
                <a:solidFill>
                  <a:srgbClr val="FFFFFF"/>
                </a:solidFill>
                <a:latin typeface="Maven Pro"/>
                <a:ea typeface="Maven Pro"/>
                <a:cs typeface="Maven Pro"/>
                <a:sym typeface="Maven Pro"/>
              </a:rPr>
              <a:t>,… </a:t>
            </a:r>
          </a:p>
          <a:p>
            <a:pPr algn="l">
              <a:lnSpc>
                <a:spcPts val="5753"/>
              </a:lnSpc>
              <a:spcBef>
                <a:spcPct val="0"/>
              </a:spcBef>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Tiếng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đàn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bầu</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vợ</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chồng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bác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xẩm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đứa</a:t>
            </a:r>
            <a:r>
              <a:rPr lang="en-US" sz="4199" dirty="0">
                <a:solidFill>
                  <a:srgbClr val="FFFFFF"/>
                </a:solidFill>
                <a:latin typeface="Maven Pro"/>
                <a:ea typeface="Maven Pro"/>
                <a:cs typeface="Maven Pro"/>
                <a:sym typeface="Maven Pro"/>
              </a:rPr>
              <a:t> con </a:t>
            </a:r>
            <a:r>
              <a:rPr lang="en-US" sz="4199" dirty="0" err="1">
                <a:solidFill>
                  <a:srgbClr val="FFFFFF"/>
                </a:solidFill>
                <a:latin typeface="Maven Pro"/>
                <a:ea typeface="Maven Pro"/>
                <a:cs typeface="Maven Pro"/>
                <a:sym typeface="Maven Pro"/>
              </a:rPr>
              <a:t>bò</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nghịch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rác</a:t>
            </a:r>
            <a:endParaRPr lang="en-US" sz="4199" dirty="0">
              <a:solidFill>
                <a:srgbClr val="FFFFFF"/>
              </a:solidFill>
              <a:latin typeface="Maven Pro"/>
              <a:ea typeface="Maven Pro"/>
              <a:cs typeface="Maven Pro"/>
              <a:sym typeface="Maven Pro"/>
            </a:endParaRPr>
          </a:p>
        </p:txBody>
      </p:sp>
      <p:sp>
        <p:nvSpPr>
          <p:cNvPr id="28" name="TextBox 28"/>
          <p:cNvSpPr txBox="1"/>
          <p:nvPr/>
        </p:nvSpPr>
        <p:spPr>
          <a:xfrm>
            <a:off x="10760538" y="2457894"/>
            <a:ext cx="7066060" cy="7224522"/>
          </a:xfrm>
          <a:prstGeom prst="rect">
            <a:avLst/>
          </a:prstGeom>
        </p:spPr>
        <p:txBody>
          <a:bodyPr lIns="0" tIns="0" rIns="0" bIns="0" rtlCol="0" anchor="t">
            <a:spAutoFit/>
          </a:bodyPr>
          <a:lstStyle/>
          <a:p>
            <a:pPr algn="l">
              <a:lnSpc>
                <a:spcPts val="5753"/>
              </a:lnSpc>
              <a:spcBef>
                <a:spcPct val="0"/>
              </a:spcBef>
            </a:pP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Bức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tranh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phố</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huyện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hiu</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hắt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lấn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cả</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nhưng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nơi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ấy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có</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những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ước</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mơ</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thầm</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kín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không</a:t>
            </a:r>
            <a:r>
              <a:rPr lang="en-US" sz="4199" dirty="0">
                <a:solidFill>
                  <a:srgbClr val="FFFFFF"/>
                </a:solidFill>
                <a:latin typeface="Maven Pro"/>
                <a:ea typeface="Maven Pro"/>
                <a:cs typeface="Maven Pro"/>
                <a:sym typeface="Maven Pro"/>
              </a:rPr>
              <a:t> bao </a:t>
            </a:r>
            <a:r>
              <a:rPr lang="en-US" sz="4199" dirty="0" err="1">
                <a:solidFill>
                  <a:srgbClr val="FFFFFF"/>
                </a:solidFill>
                <a:latin typeface="Maven Pro"/>
                <a:ea typeface="Maven Pro"/>
                <a:cs typeface="Maven Pro"/>
                <a:sym typeface="Maven Pro"/>
              </a:rPr>
              <a:t>giờ</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tắt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những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kiếp</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người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nghèo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khổ</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Dù</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bị</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bóng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tối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của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đói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nghèo</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bủa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vây</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họ</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vẫn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luôn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nuôi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dưỡng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khát</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vọng</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đổi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đời</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vươn</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ra</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ánh</a:t>
            </a:r>
            <a:r>
              <a:rPr lang="en-US" sz="4199" dirty="0">
                <a:solidFill>
                  <a:srgbClr val="FFFFFF"/>
                </a:solidFill>
                <a:latin typeface="Maven Pro"/>
                <a:ea typeface="Maven Pro"/>
                <a:cs typeface="Maven Pro"/>
                <a:sym typeface="Maven Pro"/>
              </a:rPr>
              <a:t> </a:t>
            </a:r>
            <a:r>
              <a:rPr lang="en-US" sz="4199" dirty="0" err="1">
                <a:solidFill>
                  <a:srgbClr val="FFFFFF"/>
                </a:solidFill>
                <a:latin typeface="Maven Pro"/>
                <a:ea typeface="Maven Pro"/>
                <a:cs typeface="Maven Pro"/>
                <a:sym typeface="Maven Pro"/>
              </a:rPr>
              <a:t>sáng</a:t>
            </a:r>
            <a:r>
              <a:rPr lang="en-US" sz="4199" dirty="0">
                <a:solidFill>
                  <a:srgbClr val="FFFFFF"/>
                </a:solidFill>
                <a:latin typeface="Maven Pro"/>
                <a:ea typeface="Maven Pro"/>
                <a:cs typeface="Maven Pro"/>
                <a:sym typeface="Maven Pr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0633" y="3563031"/>
            <a:ext cx="3172675" cy="4194153"/>
          </a:xfrm>
          <a:prstGeom prst="rect">
            <a:avLst/>
          </a:prstGeom>
          <a:solidFill>
            <a:srgbClr val="0070C0"/>
          </a:solidFill>
        </p:spPr>
      </p:sp>
      <p:grpSp>
        <p:nvGrpSpPr>
          <p:cNvPr id="3" name="Group 3"/>
          <p:cNvGrpSpPr/>
          <p:nvPr/>
        </p:nvGrpSpPr>
        <p:grpSpPr>
          <a:xfrm>
            <a:off x="512812" y="4189616"/>
            <a:ext cx="2611388" cy="2746059"/>
            <a:chOff x="-112545" y="-730789"/>
            <a:chExt cx="3984170" cy="3661412"/>
          </a:xfrm>
        </p:grpSpPr>
        <p:sp>
          <p:nvSpPr>
            <p:cNvPr id="4" name="TextBox 4"/>
            <p:cNvSpPr txBox="1"/>
            <p:nvPr/>
          </p:nvSpPr>
          <p:spPr>
            <a:xfrm>
              <a:off x="-112545" y="-730789"/>
              <a:ext cx="3871625" cy="3661412"/>
            </a:xfrm>
            <a:prstGeom prst="rect">
              <a:avLst/>
            </a:prstGeom>
          </p:spPr>
          <p:txBody>
            <a:bodyPr lIns="0" tIns="0" rIns="0" bIns="0" rtlCol="0" anchor="t">
              <a:spAutoFit/>
            </a:bodyPr>
            <a:lstStyle/>
            <a:p>
              <a:pPr algn="l">
                <a:lnSpc>
                  <a:spcPts val="7514"/>
                </a:lnSpc>
              </a:pPr>
              <a:r>
                <a:rPr lang="en-US" sz="4499" dirty="0" err="1">
                  <a:solidFill>
                    <a:srgbClr val="FFFFFF"/>
                  </a:solidFill>
                  <a:latin typeface="Maven Pro Bold"/>
                  <a:ea typeface="Maven Pro Bold"/>
                  <a:cs typeface="Maven Pro Bold"/>
                  <a:sym typeface="Maven Pro Bold"/>
                </a:rPr>
                <a:t>Đoàn</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tàu</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đêm</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đến</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và</a:t>
              </a:r>
              <a:r>
                <a:rPr lang="en-US" sz="4499" dirty="0">
                  <a:solidFill>
                    <a:srgbClr val="FFFFFF"/>
                  </a:solidFill>
                  <a:latin typeface="Maven Pro Bold"/>
                  <a:ea typeface="Maven Pro Bold"/>
                  <a:cs typeface="Maven Pro Bold"/>
                  <a:sym typeface="Maven Pro Bold"/>
                </a:rPr>
                <a:t> </a:t>
              </a:r>
              <a:r>
                <a:rPr lang="en-US" sz="4499" dirty="0" err="1">
                  <a:solidFill>
                    <a:srgbClr val="FFFFFF"/>
                  </a:solidFill>
                  <a:latin typeface="Maven Pro Bold"/>
                  <a:ea typeface="Maven Pro Bold"/>
                  <a:cs typeface="Maven Pro Bold"/>
                  <a:sym typeface="Maven Pro Bold"/>
                </a:rPr>
                <a:t>đi</a:t>
              </a:r>
              <a:r>
                <a:rPr lang="en-US" sz="4499" dirty="0">
                  <a:solidFill>
                    <a:srgbClr val="FFFFFF"/>
                  </a:solidFill>
                  <a:latin typeface="Maven Pro Bold"/>
                  <a:ea typeface="Maven Pro Bold"/>
                  <a:cs typeface="Maven Pro Bold"/>
                  <a:sym typeface="Maven Pro Bold"/>
                </a:rPr>
                <a:t> qua</a:t>
              </a:r>
            </a:p>
          </p:txBody>
        </p:sp>
        <p:sp>
          <p:nvSpPr>
            <p:cNvPr id="5" name="TextBox 5"/>
            <p:cNvSpPr txBox="1"/>
            <p:nvPr/>
          </p:nvSpPr>
          <p:spPr>
            <a:xfrm>
              <a:off x="0" y="-342461"/>
              <a:ext cx="3871625" cy="460751"/>
            </a:xfrm>
            <a:prstGeom prst="rect">
              <a:avLst/>
            </a:prstGeom>
          </p:spPr>
          <p:txBody>
            <a:bodyPr lIns="0" tIns="0" rIns="0" bIns="0" rtlCol="0" anchor="t">
              <a:spAutoFit/>
            </a:bodyPr>
            <a:lstStyle/>
            <a:p>
              <a:pPr algn="l">
                <a:lnSpc>
                  <a:spcPts val="2860"/>
                </a:lnSpc>
              </a:pPr>
              <a:endParaRPr/>
            </a:p>
          </p:txBody>
        </p:sp>
      </p:grpSp>
      <p:sp>
        <p:nvSpPr>
          <p:cNvPr id="6" name="AutoShape 6"/>
          <p:cNvSpPr/>
          <p:nvPr/>
        </p:nvSpPr>
        <p:spPr>
          <a:xfrm>
            <a:off x="3697448" y="337789"/>
            <a:ext cx="6805915" cy="9685811"/>
          </a:xfrm>
          <a:prstGeom prst="rect">
            <a:avLst/>
          </a:prstGeom>
          <a:solidFill>
            <a:srgbClr val="0070C0"/>
          </a:solidFill>
        </p:spPr>
      </p:sp>
      <p:sp>
        <p:nvSpPr>
          <p:cNvPr id="7" name="TextBox 7"/>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8" name="Group 8"/>
          <p:cNvGrpSpPr/>
          <p:nvPr/>
        </p:nvGrpSpPr>
        <p:grpSpPr>
          <a:xfrm>
            <a:off x="5615793" y="284242"/>
            <a:ext cx="4048879" cy="852646"/>
            <a:chOff x="0" y="0"/>
            <a:chExt cx="5398506" cy="1136861"/>
          </a:xfrm>
        </p:grpSpPr>
        <p:sp>
          <p:nvSpPr>
            <p:cNvPr id="9" name="TextBox 9"/>
            <p:cNvSpPr txBox="1"/>
            <p:nvPr/>
          </p:nvSpPr>
          <p:spPr>
            <a:xfrm>
              <a:off x="0" y="17037"/>
              <a:ext cx="5398506" cy="1121412"/>
            </a:xfrm>
            <a:prstGeom prst="rect">
              <a:avLst/>
            </a:prstGeom>
          </p:spPr>
          <p:txBody>
            <a:bodyPr lIns="0" tIns="0" rIns="0" bIns="0" rtlCol="0" anchor="t">
              <a:spAutoFit/>
            </a:bodyPr>
            <a:lstStyle/>
            <a:p>
              <a:pPr algn="l">
                <a:lnSpc>
                  <a:spcPts val="7514"/>
                </a:lnSpc>
              </a:pPr>
              <a:r>
                <a:rPr lang="en-US" sz="4499" dirty="0">
                  <a:solidFill>
                    <a:srgbClr val="FFFFFF"/>
                  </a:solidFill>
                  <a:latin typeface="Maven Pro Bold"/>
                  <a:ea typeface="Maven Pro Bold"/>
                  <a:cs typeface="Maven Pro Bold"/>
                  <a:sym typeface="Maven Pro Bold"/>
                </a:rPr>
                <a:t>Chi </a:t>
              </a:r>
              <a:r>
                <a:rPr lang="en-US" sz="4499" dirty="0" err="1">
                  <a:solidFill>
                    <a:srgbClr val="FFFFFF"/>
                  </a:solidFill>
                  <a:latin typeface="Maven Pro Bold"/>
                  <a:ea typeface="Maven Pro Bold"/>
                  <a:cs typeface="Maven Pro Bold"/>
                  <a:sym typeface="Maven Pro Bold"/>
                </a:rPr>
                <a:t>tiết</a:t>
              </a:r>
              <a:endParaRPr lang="en-US" sz="4499" dirty="0">
                <a:solidFill>
                  <a:srgbClr val="FFFFFF"/>
                </a:solidFill>
                <a:latin typeface="Maven Pro Bold"/>
                <a:ea typeface="Maven Pro Bold"/>
                <a:cs typeface="Maven Pro Bold"/>
                <a:sym typeface="Maven Pro Bold"/>
              </a:endParaRPr>
            </a:p>
          </p:txBody>
        </p:sp>
        <p:sp>
          <p:nvSpPr>
            <p:cNvPr id="10" name="TextBox 1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1" name="AutoShape 11"/>
          <p:cNvSpPr/>
          <p:nvPr/>
        </p:nvSpPr>
        <p:spPr>
          <a:xfrm>
            <a:off x="10890583" y="372959"/>
            <a:ext cx="7066060" cy="9650641"/>
          </a:xfrm>
          <a:prstGeom prst="rect">
            <a:avLst/>
          </a:prstGeom>
          <a:solidFill>
            <a:srgbClr val="0070C0"/>
          </a:solidFill>
        </p:spPr>
      </p:sp>
      <p:grpSp>
        <p:nvGrpSpPr>
          <p:cNvPr id="12" name="Group 12"/>
          <p:cNvGrpSpPr/>
          <p:nvPr/>
        </p:nvGrpSpPr>
        <p:grpSpPr>
          <a:xfrm>
            <a:off x="13210420" y="27396"/>
            <a:ext cx="4048880" cy="1123493"/>
            <a:chOff x="-1" y="-342461"/>
            <a:chExt cx="5398507" cy="1497991"/>
          </a:xfrm>
        </p:grpSpPr>
        <p:sp>
          <p:nvSpPr>
            <p:cNvPr id="13" name="TextBox 13"/>
            <p:cNvSpPr txBox="1"/>
            <p:nvPr/>
          </p:nvSpPr>
          <p:spPr>
            <a:xfrm>
              <a:off x="-1" y="34118"/>
              <a:ext cx="5398506" cy="1121412"/>
            </a:xfrm>
            <a:prstGeom prst="rect">
              <a:avLst/>
            </a:prstGeom>
          </p:spPr>
          <p:txBody>
            <a:bodyPr lIns="0" tIns="0" rIns="0" bIns="0" rtlCol="0" anchor="t">
              <a:spAutoFit/>
            </a:bodyPr>
            <a:lstStyle/>
            <a:p>
              <a:pPr algn="l">
                <a:lnSpc>
                  <a:spcPts val="7514"/>
                </a:lnSpc>
              </a:pPr>
              <a:r>
                <a:rPr lang="en-US" sz="4499" dirty="0">
                  <a:solidFill>
                    <a:srgbClr val="FFFFFF"/>
                  </a:solidFill>
                  <a:latin typeface="Maven Pro Bold"/>
                  <a:ea typeface="Maven Pro Bold"/>
                  <a:cs typeface="Maven Pro Bold"/>
                  <a:sym typeface="Maven Pro Bold"/>
                </a:rPr>
                <a:t>Ý </a:t>
              </a:r>
              <a:r>
                <a:rPr lang="en-US" sz="4499" dirty="0" err="1">
                  <a:solidFill>
                    <a:srgbClr val="FFFFFF"/>
                  </a:solidFill>
                  <a:latin typeface="Maven Pro Bold"/>
                  <a:ea typeface="Maven Pro Bold"/>
                  <a:cs typeface="Maven Pro Bold"/>
                  <a:sym typeface="Maven Pro Bold"/>
                </a:rPr>
                <a:t>nghĩa</a:t>
              </a:r>
              <a:endParaRPr lang="en-US" sz="4499" dirty="0">
                <a:solidFill>
                  <a:srgbClr val="FFFFFF"/>
                </a:solidFill>
                <a:latin typeface="Maven Pro Bold"/>
                <a:ea typeface="Maven Pro Bold"/>
                <a:cs typeface="Maven Pro Bold"/>
                <a:sym typeface="Maven Pro Bold"/>
              </a:endParaRPr>
            </a:p>
          </p:txBody>
        </p:sp>
        <p:sp>
          <p:nvSpPr>
            <p:cNvPr id="14" name="TextBox 1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5" name="TextBox 15"/>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6" name="TextBox 16"/>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19" name="Freeform 19"/>
          <p:cNvSpPr/>
          <p:nvPr/>
        </p:nvSpPr>
        <p:spPr>
          <a:xfrm rot="1096233">
            <a:off x="-1116346" y="9020342"/>
            <a:ext cx="4533900" cy="2533317"/>
          </a:xfrm>
          <a:custGeom>
            <a:avLst/>
            <a:gdLst/>
            <a:ahLst/>
            <a:cxnLst/>
            <a:rect l="l" t="t" r="r" b="b"/>
            <a:pathLst>
              <a:path w="4533900" h="2533317">
                <a:moveTo>
                  <a:pt x="0" y="0"/>
                </a:moveTo>
                <a:lnTo>
                  <a:pt x="4533900" y="0"/>
                </a:lnTo>
                <a:lnTo>
                  <a:pt x="4533900" y="2533316"/>
                </a:lnTo>
                <a:lnTo>
                  <a:pt x="0" y="2533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20" name="Group 20"/>
          <p:cNvGrpSpPr/>
          <p:nvPr/>
        </p:nvGrpSpPr>
        <p:grpSpPr>
          <a:xfrm>
            <a:off x="-223321" y="-836547"/>
            <a:ext cx="3665317" cy="3094225"/>
            <a:chOff x="0" y="0"/>
            <a:chExt cx="962816" cy="812800"/>
          </a:xfrm>
        </p:grpSpPr>
        <p:sp>
          <p:nvSpPr>
            <p:cNvPr id="21" name="Freeform 21"/>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sp>
        <p:nvSpPr>
          <p:cNvPr id="26" name="TextBox 26"/>
          <p:cNvSpPr txBox="1"/>
          <p:nvPr/>
        </p:nvSpPr>
        <p:spPr>
          <a:xfrm>
            <a:off x="3741397" y="1061274"/>
            <a:ext cx="6761966" cy="8397555"/>
          </a:xfrm>
          <a:prstGeom prst="rect">
            <a:avLst/>
          </a:prstGeom>
        </p:spPr>
        <p:txBody>
          <a:bodyPr lIns="0" tIns="0" rIns="0" bIns="0" rtlCol="0" anchor="t">
            <a:spAutoFit/>
          </a:bodyPr>
          <a:lstStyle/>
          <a:p>
            <a:pPr algn="l">
              <a:lnSpc>
                <a:spcPts val="5479"/>
              </a:lnSpc>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Đèn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ghi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như</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ngọn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lửa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xanh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biếc</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khói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bốc</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lên</a:t>
            </a:r>
            <a:r>
              <a:rPr lang="en-US" sz="3999" dirty="0">
                <a:solidFill>
                  <a:schemeClr val="bg1"/>
                </a:solidFill>
                <a:latin typeface="Maven Pro"/>
                <a:ea typeface="Maven Pro"/>
                <a:cs typeface="Maven Pro"/>
                <a:sym typeface="Maven Pro"/>
              </a:rPr>
              <a:t> </a:t>
            </a:r>
          </a:p>
          <a:p>
            <a:pPr algn="l">
              <a:lnSpc>
                <a:spcPts val="5479"/>
              </a:lnSpc>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Tiếng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còi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tàu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kéo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dài</a:t>
            </a:r>
            <a:r>
              <a:rPr lang="en-US" sz="3999" dirty="0">
                <a:solidFill>
                  <a:schemeClr val="bg1"/>
                </a:solidFill>
                <a:latin typeface="Maven Pro"/>
                <a:ea typeface="Maven Pro"/>
                <a:cs typeface="Maven Pro"/>
                <a:sym typeface="Maven Pro"/>
              </a:rPr>
              <a:t>…</a:t>
            </a:r>
          </a:p>
          <a:p>
            <a:pPr algn="l">
              <a:lnSpc>
                <a:spcPts val="5479"/>
              </a:lnSpc>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Đèn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sáng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trưng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trên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các</a:t>
            </a:r>
            <a:r>
              <a:rPr lang="en-US" sz="3999" dirty="0">
                <a:solidFill>
                  <a:schemeClr val="bg1"/>
                </a:solidFill>
                <a:latin typeface="Maven Pro"/>
                <a:ea typeface="Maven Pro"/>
                <a:cs typeface="Maven Pro"/>
                <a:sym typeface="Maven Pro"/>
              </a:rPr>
              <a:t> toa, </a:t>
            </a:r>
            <a:r>
              <a:rPr lang="en-US" sz="3999" dirty="0" err="1">
                <a:solidFill>
                  <a:schemeClr val="bg1"/>
                </a:solidFill>
                <a:latin typeface="Maven Pro"/>
                <a:ea typeface="Maven Pro"/>
                <a:cs typeface="Maven Pro"/>
                <a:sym typeface="Maven Pro"/>
              </a:rPr>
              <a:t>đồng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và</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kền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lấp</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lánh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cửa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kính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sáng</a:t>
            </a:r>
            <a:r>
              <a:rPr lang="en-US" sz="3999" dirty="0">
                <a:solidFill>
                  <a:schemeClr val="bg1"/>
                </a:solidFill>
                <a:latin typeface="Maven Pro"/>
                <a:ea typeface="Maven Pro"/>
                <a:cs typeface="Maven Pro"/>
                <a:sym typeface="Maven Pro"/>
              </a:rPr>
              <a:t>…</a:t>
            </a:r>
          </a:p>
          <a:p>
            <a:pPr algn="l">
              <a:lnSpc>
                <a:spcPts val="5479"/>
              </a:lnSpc>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Những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đốm</a:t>
            </a:r>
            <a:r>
              <a:rPr lang="en-US" sz="3999" dirty="0">
                <a:solidFill>
                  <a:schemeClr val="bg1"/>
                </a:solidFill>
                <a:latin typeface="Maven Pro"/>
                <a:ea typeface="Maven Pro"/>
                <a:cs typeface="Maven Pro"/>
                <a:sym typeface="Maven Pro"/>
              </a:rPr>
              <a:t> than </a:t>
            </a:r>
            <a:r>
              <a:rPr lang="en-US" sz="3999" dirty="0" err="1">
                <a:solidFill>
                  <a:schemeClr val="bg1"/>
                </a:solidFill>
                <a:latin typeface="Maven Pro"/>
                <a:ea typeface="Maven Pro"/>
                <a:cs typeface="Maven Pro"/>
                <a:sym typeface="Maven Pro"/>
              </a:rPr>
              <a:t>đỏ</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trên</a:t>
            </a:r>
            <a:r>
              <a:rPr lang="en-US" sz="3999" dirty="0">
                <a:solidFill>
                  <a:schemeClr val="bg1"/>
                </a:solidFill>
                <a:latin typeface="Maven Pro"/>
                <a:ea typeface="Maven Pro"/>
                <a:cs typeface="Maven Pro"/>
                <a:sym typeface="Maven Pro"/>
              </a:rPr>
              <a:t> bánh </a:t>
            </a:r>
            <a:r>
              <a:rPr lang="en-US" sz="3999" dirty="0" err="1">
                <a:solidFill>
                  <a:schemeClr val="bg1"/>
                </a:solidFill>
                <a:latin typeface="Maven Pro"/>
                <a:ea typeface="Maven Pro"/>
                <a:cs typeface="Maven Pro"/>
                <a:sym typeface="Maven Pro"/>
              </a:rPr>
              <a:t>xe</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ánh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đèn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trên</a:t>
            </a:r>
            <a:r>
              <a:rPr lang="en-US" sz="3999" dirty="0">
                <a:solidFill>
                  <a:schemeClr val="bg1"/>
                </a:solidFill>
                <a:latin typeface="Maven Pro"/>
                <a:ea typeface="Maven Pro"/>
                <a:cs typeface="Maven Pro"/>
                <a:sym typeface="Maven Pro"/>
              </a:rPr>
              <a:t> toa </a:t>
            </a:r>
            <a:r>
              <a:rPr lang="en-US" sz="3999" dirty="0" err="1">
                <a:solidFill>
                  <a:schemeClr val="bg1"/>
                </a:solidFill>
                <a:latin typeface="Maven Pro"/>
                <a:ea typeface="Maven Pro"/>
                <a:cs typeface="Maven Pro"/>
                <a:sym typeface="Maven Pro"/>
              </a:rPr>
              <a:t>xe</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sau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cùng</a:t>
            </a:r>
            <a:r>
              <a:rPr lang="en-US" sz="3999" dirty="0">
                <a:solidFill>
                  <a:schemeClr val="bg1"/>
                </a:solidFill>
                <a:latin typeface="Maven Pro"/>
                <a:ea typeface="Maven Pro"/>
                <a:cs typeface="Maven Pro"/>
                <a:sym typeface="Maven Pro"/>
              </a:rPr>
              <a:t> </a:t>
            </a:r>
          </a:p>
          <a:p>
            <a:pPr algn="l">
              <a:lnSpc>
                <a:spcPts val="5479"/>
              </a:lnSpc>
              <a:spcBef>
                <a:spcPct val="0"/>
              </a:spcBef>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Tiếng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tàu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nhỏ</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dần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chỉ</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còn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ánh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sao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tiếng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trống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cầm</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canh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tiếng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chó</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sủa</a:t>
            </a:r>
            <a:endParaRPr lang="en-US" sz="3999" dirty="0">
              <a:solidFill>
                <a:schemeClr val="bg1"/>
              </a:solidFill>
              <a:latin typeface="Maven Pro"/>
              <a:ea typeface="Maven Pro"/>
              <a:cs typeface="Maven Pro"/>
              <a:sym typeface="Maven Pro"/>
            </a:endParaRPr>
          </a:p>
        </p:txBody>
      </p:sp>
      <p:sp>
        <p:nvSpPr>
          <p:cNvPr id="27" name="TextBox 27"/>
          <p:cNvSpPr txBox="1"/>
          <p:nvPr/>
        </p:nvSpPr>
        <p:spPr>
          <a:xfrm>
            <a:off x="10996994" y="1087760"/>
            <a:ext cx="6761966" cy="7692234"/>
          </a:xfrm>
          <a:prstGeom prst="rect">
            <a:avLst/>
          </a:prstGeom>
        </p:spPr>
        <p:txBody>
          <a:bodyPr lIns="0" tIns="0" rIns="0" bIns="0" rtlCol="0" anchor="t">
            <a:spAutoFit/>
          </a:bodyPr>
          <a:lstStyle/>
          <a:p>
            <a:pPr algn="just">
              <a:lnSpc>
                <a:spcPts val="5479"/>
              </a:lnSpc>
            </a:pP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Bức</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tranh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hiện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lên</a:t>
            </a:r>
            <a:r>
              <a:rPr lang="en-US" sz="3999" dirty="0">
                <a:solidFill>
                  <a:schemeClr val="bg1"/>
                </a:solidFill>
                <a:latin typeface="Maven Pro"/>
                <a:ea typeface="Maven Pro"/>
                <a:cs typeface="Maven Pro"/>
                <a:sym typeface="Maven Pro"/>
              </a:rPr>
              <a:t> qua </a:t>
            </a:r>
            <a:r>
              <a:rPr lang="en-US" sz="3999" dirty="0" err="1">
                <a:solidFill>
                  <a:schemeClr val="bg1"/>
                </a:solidFill>
                <a:latin typeface="Maven Pro"/>
                <a:ea typeface="Maven Pro"/>
                <a:cs typeface="Maven Pro"/>
                <a:sym typeface="Maven Pro"/>
              </a:rPr>
              <a:t>đôi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mắt</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của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hai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đứa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trẻ</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cho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thấy</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sự</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ngây</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thơ</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nhân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hậu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thuần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khiết</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và</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tình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yêu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phố</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huyện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của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hai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đứa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trẻ</a:t>
            </a:r>
            <a:r>
              <a:rPr lang="en-US" sz="3999" dirty="0">
                <a:solidFill>
                  <a:schemeClr val="bg1"/>
                </a:solidFill>
                <a:latin typeface="Maven Pro"/>
                <a:ea typeface="Maven Pro"/>
                <a:cs typeface="Maven Pro"/>
                <a:sym typeface="Maven Pro"/>
              </a:rPr>
              <a:t>. </a:t>
            </a:r>
          </a:p>
          <a:p>
            <a:pPr algn="just">
              <a:lnSpc>
                <a:spcPts val="5479"/>
              </a:lnSpc>
              <a:spcBef>
                <a:spcPct val="0"/>
              </a:spcBef>
            </a:pPr>
            <a:r>
              <a:rPr lang="en-US" sz="3999" dirty="0">
                <a:solidFill>
                  <a:schemeClr val="bg1"/>
                </a:solidFill>
                <a:latin typeface="Maven Pro"/>
                <a:ea typeface="Maven Pro"/>
                <a:cs typeface="Maven Pro"/>
                <a:sym typeface="Maven Pro"/>
              </a:rPr>
              <a:t>-Con </a:t>
            </a:r>
            <a:r>
              <a:rPr lang="en-US" sz="3999" dirty="0" err="1">
                <a:solidFill>
                  <a:schemeClr val="bg1"/>
                </a:solidFill>
                <a:latin typeface="Maven Pro"/>
                <a:ea typeface="Maven Pro"/>
                <a:cs typeface="Maven Pro"/>
                <a:sym typeface="Maven Pro"/>
              </a:rPr>
              <a:t>người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nơi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đây</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đều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ngóng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một</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chuyến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tàu</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từ</a:t>
            </a:r>
            <a:r>
              <a:rPr lang="en-US" sz="3999" dirty="0">
                <a:solidFill>
                  <a:schemeClr val="bg1"/>
                </a:solidFill>
                <a:latin typeface="Maven Pro"/>
                <a:ea typeface="Maven Pro"/>
                <a:cs typeface="Maven Pro"/>
                <a:sym typeface="Maven Pro"/>
              </a:rPr>
              <a:t> Hà </a:t>
            </a:r>
            <a:r>
              <a:rPr lang="en-US" sz="3999" dirty="0" err="1">
                <a:solidFill>
                  <a:schemeClr val="bg1"/>
                </a:solidFill>
                <a:latin typeface="Maven Pro"/>
                <a:ea typeface="Maven Pro"/>
                <a:cs typeface="Maven Pro"/>
                <a:sym typeface="Maven Pro"/>
              </a:rPr>
              <a:t>Nội</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chạy</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về</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đây</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mang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theo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sự</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ồn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ào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huyên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náo</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và</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tấp</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nập</a:t>
            </a:r>
            <a:r>
              <a:rPr lang="en-US" sz="3999" dirty="0">
                <a:solidFill>
                  <a:schemeClr val="bg1"/>
                </a:solidFill>
                <a:latin typeface="Maven Pro"/>
                <a:ea typeface="Maven Pro"/>
                <a:cs typeface="Maven Pro"/>
                <a:sym typeface="Maven Pro"/>
              </a:rPr>
              <a:t>-&gt; </a:t>
            </a:r>
            <a:r>
              <a:rPr lang="en-US" sz="3999" dirty="0" err="1">
                <a:solidFill>
                  <a:schemeClr val="bg1"/>
                </a:solidFill>
                <a:latin typeface="Maven Pro"/>
                <a:ea typeface="Maven Pro"/>
                <a:cs typeface="Maven Pro"/>
                <a:sym typeface="Maven Pro"/>
              </a:rPr>
              <a:t>ước</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mơ</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là</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khát</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vọng</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được</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vươn</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ra</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ánh</a:t>
            </a:r>
            <a:r>
              <a:rPr lang="en-US" sz="3999" dirty="0">
                <a:solidFill>
                  <a:schemeClr val="bg1"/>
                </a:solidFill>
                <a:latin typeface="Maven Pro"/>
                <a:ea typeface="Maven Pro"/>
                <a:cs typeface="Maven Pro"/>
                <a:sym typeface="Maven Pro"/>
              </a:rPr>
              <a:t> </a:t>
            </a:r>
            <a:r>
              <a:rPr lang="en-US" sz="3999" dirty="0" err="1">
                <a:solidFill>
                  <a:schemeClr val="bg1"/>
                </a:solidFill>
                <a:latin typeface="Maven Pro"/>
                <a:ea typeface="Maven Pro"/>
                <a:cs typeface="Maven Pro"/>
                <a:sym typeface="Maven Pro"/>
              </a:rPr>
              <a:t>sáng</a:t>
            </a:r>
            <a:r>
              <a:rPr lang="en-US" sz="3999" dirty="0">
                <a:solidFill>
                  <a:srgbClr val="000000"/>
                </a:solidFill>
                <a:latin typeface="Maven Pro"/>
                <a:ea typeface="Maven Pro"/>
                <a:cs typeface="Maven Pro"/>
                <a:sym typeface="Maven Pro"/>
              </a:rPr>
              <a:t>.</a:t>
            </a:r>
          </a:p>
        </p:txBody>
      </p:sp>
      <p:sp>
        <p:nvSpPr>
          <p:cNvPr id="28" name="Freeform 28"/>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animEffect transition="in" filter="fade">
                                      <p:cBhvr>
                                        <p:cTn id="13" dur="500"/>
                                        <p:tgtEl>
                                          <p:spTgt spid="2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xEl>
                                              <p:pRg st="3" end="3"/>
                                            </p:txEl>
                                          </p:spTgt>
                                        </p:tgtEl>
                                        <p:attrNameLst>
                                          <p:attrName>style.visibility</p:attrName>
                                        </p:attrNameLst>
                                      </p:cBhvr>
                                      <p:to>
                                        <p:strVal val="visible"/>
                                      </p:to>
                                    </p:set>
                                    <p:animEffect transition="in" filter="fade">
                                      <p:cBhvr>
                                        <p:cTn id="16" dur="500"/>
                                        <p:tgtEl>
                                          <p:spTgt spid="2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Effect transition="in" filter="fade">
                                      <p:cBhvr>
                                        <p:cTn id="19" dur="500"/>
                                        <p:tgtEl>
                                          <p:spTgt spid="2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8B38F"/>
        </a:solidFill>
        <a:effectLst/>
      </p:bgPr>
    </p:bg>
    <p:spTree>
      <p:nvGrpSpPr>
        <p:cNvPr id="1" name=""/>
        <p:cNvGrpSpPr/>
        <p:nvPr/>
      </p:nvGrpSpPr>
      <p:grpSpPr>
        <a:xfrm>
          <a:off x="0" y="0"/>
          <a:ext cx="0" cy="0"/>
          <a:chOff x="0" y="0"/>
          <a:chExt cx="0" cy="0"/>
        </a:xfrm>
      </p:grpSpPr>
      <p:grpSp>
        <p:nvGrpSpPr>
          <p:cNvPr id="2" name="Group 2"/>
          <p:cNvGrpSpPr/>
          <p:nvPr/>
        </p:nvGrpSpPr>
        <p:grpSpPr>
          <a:xfrm>
            <a:off x="1588443" y="1028700"/>
            <a:ext cx="16478250" cy="8858250"/>
            <a:chOff x="0" y="0"/>
            <a:chExt cx="795627" cy="427707"/>
          </a:xfrm>
        </p:grpSpPr>
        <p:sp>
          <p:nvSpPr>
            <p:cNvPr id="3" name="Freeform 3"/>
            <p:cNvSpPr/>
            <p:nvPr/>
          </p:nvSpPr>
          <p:spPr>
            <a:xfrm>
              <a:off x="0" y="0"/>
              <a:ext cx="795627" cy="427707"/>
            </a:xfrm>
            <a:custGeom>
              <a:avLst/>
              <a:gdLst/>
              <a:ahLst/>
              <a:cxnLst/>
              <a:rect l="l" t="t" r="r" b="b"/>
              <a:pathLst>
                <a:path w="795627" h="427707">
                  <a:moveTo>
                    <a:pt x="28190" y="0"/>
                  </a:moveTo>
                  <a:lnTo>
                    <a:pt x="767437" y="0"/>
                  </a:lnTo>
                  <a:cubicBezTo>
                    <a:pt x="783006" y="0"/>
                    <a:pt x="795627" y="12621"/>
                    <a:pt x="795627" y="28190"/>
                  </a:cubicBezTo>
                  <a:lnTo>
                    <a:pt x="795627" y="399517"/>
                  </a:lnTo>
                  <a:cubicBezTo>
                    <a:pt x="795627" y="415086"/>
                    <a:pt x="783006" y="427707"/>
                    <a:pt x="767437" y="427707"/>
                  </a:cubicBezTo>
                  <a:lnTo>
                    <a:pt x="28190" y="427707"/>
                  </a:lnTo>
                  <a:cubicBezTo>
                    <a:pt x="20713" y="427707"/>
                    <a:pt x="13543" y="424737"/>
                    <a:pt x="8257" y="419450"/>
                  </a:cubicBezTo>
                  <a:cubicBezTo>
                    <a:pt x="2970" y="414164"/>
                    <a:pt x="0" y="406994"/>
                    <a:pt x="0" y="399517"/>
                  </a:cubicBezTo>
                  <a:lnTo>
                    <a:pt x="0" y="28190"/>
                  </a:lnTo>
                  <a:cubicBezTo>
                    <a:pt x="0" y="12621"/>
                    <a:pt x="12621" y="0"/>
                    <a:pt x="28190" y="0"/>
                  </a:cubicBezTo>
                  <a:close/>
                </a:path>
              </a:pathLst>
            </a:custGeom>
            <a:solidFill>
              <a:srgbClr val="56604F"/>
            </a:solidFill>
            <a:ln w="38100" cap="rnd">
              <a:solidFill>
                <a:srgbClr val="56604F"/>
              </a:solidFill>
              <a:prstDash val="solid"/>
              <a:round/>
            </a:ln>
          </p:spPr>
        </p:sp>
        <p:sp>
          <p:nvSpPr>
            <p:cNvPr id="4" name="TextBox 4"/>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04875" y="714375"/>
            <a:ext cx="16478250" cy="8858250"/>
            <a:chOff x="0" y="0"/>
            <a:chExt cx="795627" cy="427707"/>
          </a:xfrm>
        </p:grpSpPr>
        <p:sp>
          <p:nvSpPr>
            <p:cNvPr id="6" name="Freeform 6"/>
            <p:cNvSpPr/>
            <p:nvPr/>
          </p:nvSpPr>
          <p:spPr>
            <a:xfrm>
              <a:off x="0" y="0"/>
              <a:ext cx="795627" cy="427707"/>
            </a:xfrm>
            <a:custGeom>
              <a:avLst/>
              <a:gdLst/>
              <a:ahLst/>
              <a:cxnLst/>
              <a:rect l="l" t="t" r="r" b="b"/>
              <a:pathLst>
                <a:path w="795627" h="427707">
                  <a:moveTo>
                    <a:pt x="18793" y="0"/>
                  </a:moveTo>
                  <a:lnTo>
                    <a:pt x="776834" y="0"/>
                  </a:lnTo>
                  <a:cubicBezTo>
                    <a:pt x="787213" y="0"/>
                    <a:pt x="795627" y="8414"/>
                    <a:pt x="795627" y="18793"/>
                  </a:cubicBezTo>
                  <a:lnTo>
                    <a:pt x="795627" y="408914"/>
                  </a:lnTo>
                  <a:cubicBezTo>
                    <a:pt x="795627" y="419293"/>
                    <a:pt x="787213" y="427707"/>
                    <a:pt x="776834" y="427707"/>
                  </a:cubicBezTo>
                  <a:lnTo>
                    <a:pt x="18793" y="427707"/>
                  </a:lnTo>
                  <a:cubicBezTo>
                    <a:pt x="8414" y="427707"/>
                    <a:pt x="0" y="419293"/>
                    <a:pt x="0" y="408914"/>
                  </a:cubicBezTo>
                  <a:lnTo>
                    <a:pt x="0" y="18793"/>
                  </a:lnTo>
                  <a:cubicBezTo>
                    <a:pt x="0" y="8414"/>
                    <a:pt x="8414" y="0"/>
                    <a:pt x="18793" y="0"/>
                  </a:cubicBezTo>
                  <a:close/>
                </a:path>
              </a:pathLst>
            </a:custGeom>
            <a:solidFill>
              <a:srgbClr val="F7F7F2"/>
            </a:solidFill>
            <a:ln w="57150" cap="rnd">
              <a:solidFill>
                <a:srgbClr val="56604F"/>
              </a:solidFill>
              <a:prstDash val="solid"/>
              <a:round/>
            </a:ln>
          </p:spPr>
        </p:sp>
        <p:sp>
          <p:nvSpPr>
            <p:cNvPr id="7" name="TextBox 7"/>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0447533" y="2659605"/>
            <a:ext cx="6972437" cy="6970170"/>
          </a:xfrm>
          <a:custGeom>
            <a:avLst/>
            <a:gdLst/>
            <a:ahLst/>
            <a:cxnLst/>
            <a:rect l="l" t="t" r="r" b="b"/>
            <a:pathLst>
              <a:path w="6972437" h="6970170">
                <a:moveTo>
                  <a:pt x="6972437" y="6970170"/>
                </a:moveTo>
                <a:lnTo>
                  <a:pt x="0" y="6970170"/>
                </a:lnTo>
                <a:lnTo>
                  <a:pt x="0" y="0"/>
                </a:lnTo>
                <a:lnTo>
                  <a:pt x="6972437" y="0"/>
                </a:lnTo>
                <a:lnTo>
                  <a:pt x="6972437" y="697017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grpSp>
        <p:nvGrpSpPr>
          <p:cNvPr id="9" name="Group 9"/>
          <p:cNvGrpSpPr/>
          <p:nvPr/>
        </p:nvGrpSpPr>
        <p:grpSpPr>
          <a:xfrm>
            <a:off x="1066898" y="2633508"/>
            <a:ext cx="4454506" cy="6598695"/>
            <a:chOff x="0" y="0"/>
            <a:chExt cx="215079" cy="318608"/>
          </a:xfrm>
        </p:grpSpPr>
        <p:sp>
          <p:nvSpPr>
            <p:cNvPr id="10" name="Freeform 10"/>
            <p:cNvSpPr/>
            <p:nvPr/>
          </p:nvSpPr>
          <p:spPr>
            <a:xfrm>
              <a:off x="0" y="0"/>
              <a:ext cx="215079" cy="318608"/>
            </a:xfrm>
            <a:custGeom>
              <a:avLst/>
              <a:gdLst/>
              <a:ahLst/>
              <a:cxnLst/>
              <a:rect l="l" t="t" r="r" b="b"/>
              <a:pathLst>
                <a:path w="215079" h="318608">
                  <a:moveTo>
                    <a:pt x="39974" y="0"/>
                  </a:moveTo>
                  <a:lnTo>
                    <a:pt x="175105" y="0"/>
                  </a:lnTo>
                  <a:cubicBezTo>
                    <a:pt x="185707" y="0"/>
                    <a:pt x="195874" y="4212"/>
                    <a:pt x="203371" y="11708"/>
                  </a:cubicBezTo>
                  <a:cubicBezTo>
                    <a:pt x="210867" y="19205"/>
                    <a:pt x="215079" y="29372"/>
                    <a:pt x="215079" y="39974"/>
                  </a:cubicBezTo>
                  <a:lnTo>
                    <a:pt x="215079" y="278634"/>
                  </a:lnTo>
                  <a:cubicBezTo>
                    <a:pt x="215079" y="300711"/>
                    <a:pt x="197182" y="318608"/>
                    <a:pt x="175105" y="318608"/>
                  </a:cubicBezTo>
                  <a:lnTo>
                    <a:pt x="39974" y="318608"/>
                  </a:lnTo>
                  <a:cubicBezTo>
                    <a:pt x="17897" y="318608"/>
                    <a:pt x="0" y="300711"/>
                    <a:pt x="0" y="278634"/>
                  </a:cubicBezTo>
                  <a:lnTo>
                    <a:pt x="0" y="39974"/>
                  </a:lnTo>
                  <a:cubicBezTo>
                    <a:pt x="0" y="17897"/>
                    <a:pt x="17897" y="0"/>
                    <a:pt x="39974" y="0"/>
                  </a:cubicBezTo>
                  <a:close/>
                </a:path>
              </a:pathLst>
            </a:custGeom>
            <a:solidFill>
              <a:srgbClr val="E8D3B5"/>
            </a:solidFill>
            <a:ln w="57150" cap="rnd">
              <a:solidFill>
                <a:srgbClr val="56604F"/>
              </a:solidFill>
              <a:prstDash val="solid"/>
              <a:round/>
            </a:ln>
          </p:spPr>
        </p:sp>
        <p:sp>
          <p:nvSpPr>
            <p:cNvPr id="11" name="TextBox 11"/>
            <p:cNvSpPr txBox="1"/>
            <p:nvPr/>
          </p:nvSpPr>
          <p:spPr>
            <a:xfrm>
              <a:off x="0" y="-38100"/>
              <a:ext cx="215079" cy="35670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6105329" y="2322798"/>
            <a:ext cx="10978692" cy="6783102"/>
            <a:chOff x="0" y="0"/>
            <a:chExt cx="530089" cy="347581"/>
          </a:xfrm>
        </p:grpSpPr>
        <p:sp>
          <p:nvSpPr>
            <p:cNvPr id="13" name="Freeform 13"/>
            <p:cNvSpPr/>
            <p:nvPr/>
          </p:nvSpPr>
          <p:spPr>
            <a:xfrm>
              <a:off x="0" y="0"/>
              <a:ext cx="530089" cy="347581"/>
            </a:xfrm>
            <a:custGeom>
              <a:avLst/>
              <a:gdLst/>
              <a:ahLst/>
              <a:cxnLst/>
              <a:rect l="l" t="t" r="r" b="b"/>
              <a:pathLst>
                <a:path w="530089" h="347581">
                  <a:moveTo>
                    <a:pt x="16219" y="0"/>
                  </a:moveTo>
                  <a:lnTo>
                    <a:pt x="513870" y="0"/>
                  </a:lnTo>
                  <a:cubicBezTo>
                    <a:pt x="522827" y="0"/>
                    <a:pt x="530089" y="7262"/>
                    <a:pt x="530089" y="16219"/>
                  </a:cubicBezTo>
                  <a:lnTo>
                    <a:pt x="530089" y="331362"/>
                  </a:lnTo>
                  <a:cubicBezTo>
                    <a:pt x="530089" y="335664"/>
                    <a:pt x="528380" y="339789"/>
                    <a:pt x="525339" y="342831"/>
                  </a:cubicBezTo>
                  <a:cubicBezTo>
                    <a:pt x="522297" y="345873"/>
                    <a:pt x="518172" y="347581"/>
                    <a:pt x="513870" y="347581"/>
                  </a:cubicBezTo>
                  <a:lnTo>
                    <a:pt x="16219" y="347581"/>
                  </a:lnTo>
                  <a:cubicBezTo>
                    <a:pt x="7262" y="347581"/>
                    <a:pt x="0" y="340320"/>
                    <a:pt x="0" y="331362"/>
                  </a:cubicBezTo>
                  <a:lnTo>
                    <a:pt x="0" y="16219"/>
                  </a:lnTo>
                  <a:cubicBezTo>
                    <a:pt x="0" y="11918"/>
                    <a:pt x="1709" y="7792"/>
                    <a:pt x="4750" y="4750"/>
                  </a:cubicBezTo>
                  <a:cubicBezTo>
                    <a:pt x="7792" y="1709"/>
                    <a:pt x="11918" y="0"/>
                    <a:pt x="16219" y="0"/>
                  </a:cubicBezTo>
                  <a:close/>
                </a:path>
              </a:pathLst>
            </a:custGeom>
            <a:solidFill>
              <a:srgbClr val="DFC3C3"/>
            </a:solidFill>
            <a:ln w="57150" cap="rnd">
              <a:solidFill>
                <a:srgbClr val="A9B388"/>
              </a:solidFill>
              <a:prstDash val="solid"/>
              <a:round/>
            </a:ln>
          </p:spPr>
        </p:sp>
        <p:sp>
          <p:nvSpPr>
            <p:cNvPr id="14" name="TextBox 14"/>
            <p:cNvSpPr txBox="1"/>
            <p:nvPr/>
          </p:nvSpPr>
          <p:spPr>
            <a:xfrm>
              <a:off x="0" y="-38100"/>
              <a:ext cx="530089" cy="38568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820041" y="1028700"/>
            <a:ext cx="14015052" cy="589905"/>
          </a:xfrm>
          <a:prstGeom prst="rect">
            <a:avLst/>
          </a:prstGeom>
        </p:spPr>
        <p:txBody>
          <a:bodyPr lIns="0" tIns="0" rIns="0" bIns="0" rtlCol="0" anchor="t">
            <a:spAutoFit/>
          </a:bodyPr>
          <a:lstStyle/>
          <a:p>
            <a:pPr marL="0" lvl="0" indent="0" algn="l">
              <a:lnSpc>
                <a:spcPts val="4599"/>
              </a:lnSpc>
              <a:spcBef>
                <a:spcPct val="0"/>
              </a:spcBef>
            </a:pPr>
            <a:r>
              <a:rPr lang="en-US" sz="4599" dirty="0" smtClean="0">
                <a:solidFill>
                  <a:srgbClr val="FF3131"/>
                </a:solidFill>
                <a:latin typeface="Times New Roman Bold"/>
                <a:ea typeface="Times New Roman Bold"/>
                <a:cs typeface="Times New Roman Bold"/>
                <a:sym typeface="Times New Roman Bold"/>
              </a:rPr>
              <a:t>3.3</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Xác</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định</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ngôi</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kể</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điểm</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nhìn</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và</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nêu</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tác</a:t>
            </a:r>
            <a:r>
              <a:rPr lang="en-US" sz="4599" dirty="0">
                <a:solidFill>
                  <a:srgbClr val="FF3131"/>
                </a:solidFill>
                <a:latin typeface="Times New Roman Bold"/>
                <a:ea typeface="Times New Roman Bold"/>
                <a:cs typeface="Times New Roman Bold"/>
                <a:sym typeface="Times New Roman Bold"/>
              </a:rPr>
              <a:t> </a:t>
            </a:r>
            <a:r>
              <a:rPr lang="en-US" sz="4599" dirty="0" err="1">
                <a:solidFill>
                  <a:srgbClr val="FF3131"/>
                </a:solidFill>
                <a:latin typeface="Times New Roman Bold"/>
                <a:ea typeface="Times New Roman Bold"/>
                <a:cs typeface="Times New Roman Bold"/>
                <a:sym typeface="Times New Roman Bold"/>
              </a:rPr>
              <a:t>dụng</a:t>
            </a:r>
            <a:r>
              <a:rPr lang="en-US" sz="4599" dirty="0">
                <a:solidFill>
                  <a:srgbClr val="FF3131"/>
                </a:solidFill>
                <a:latin typeface="Times New Roman Bold"/>
                <a:ea typeface="Times New Roman Bold"/>
                <a:cs typeface="Times New Roman Bold"/>
                <a:sym typeface="Times New Roman Bold"/>
              </a:rPr>
              <a:t>?</a:t>
            </a:r>
          </a:p>
        </p:txBody>
      </p:sp>
      <p:sp>
        <p:nvSpPr>
          <p:cNvPr id="16" name="TextBox 16"/>
          <p:cNvSpPr txBox="1"/>
          <p:nvPr/>
        </p:nvSpPr>
        <p:spPr>
          <a:xfrm>
            <a:off x="1209577" y="3261474"/>
            <a:ext cx="4028879" cy="4462760"/>
          </a:xfrm>
          <a:prstGeom prst="rect">
            <a:avLst/>
          </a:prstGeom>
        </p:spPr>
        <p:txBody>
          <a:bodyPr lIns="0" tIns="0" rIns="0" bIns="0" rtlCol="0" anchor="t">
            <a:spAutoFit/>
          </a:bodyPr>
          <a:lstStyle/>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smtClean="0">
                <a:solidFill>
                  <a:srgbClr val="000000"/>
                </a:solidFill>
                <a:latin typeface="Times New Roman"/>
                <a:ea typeface="Times New Roman"/>
                <a:cs typeface="Times New Roman"/>
                <a:sym typeface="Times New Roman"/>
              </a:rPr>
              <a:t>- </a:t>
            </a:r>
            <a:r>
              <a:rPr lang="en-US" sz="4200" dirty="0" err="1" smtClean="0">
                <a:solidFill>
                  <a:srgbClr val="000000"/>
                </a:solidFill>
                <a:latin typeface="Times New Roman"/>
                <a:ea typeface="Times New Roman"/>
                <a:cs typeface="Times New Roman"/>
                <a:sym typeface="Times New Roman"/>
              </a:rPr>
              <a:t>Ngôi</a:t>
            </a:r>
            <a:r>
              <a:rPr lang="en-US" sz="4200" dirty="0" smtClean="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smtClean="0">
                <a:solidFill>
                  <a:srgbClr val="000000"/>
                </a:solidFill>
                <a:latin typeface="Times New Roman"/>
                <a:ea typeface="Times New Roman"/>
                <a:cs typeface="Times New Roman"/>
                <a:sym typeface="Times New Roman"/>
              </a:rPr>
              <a:t>ba</a:t>
            </a:r>
            <a:r>
              <a:rPr lang="en-US" sz="4200" dirty="0" smtClean="0">
                <a:solidFill>
                  <a:srgbClr val="000000"/>
                </a:solidFill>
                <a:latin typeface="Times New Roman"/>
                <a:ea typeface="Times New Roman"/>
                <a:cs typeface="Times New Roman"/>
                <a:sym typeface="Times New Roman"/>
              </a:rPr>
              <a:t> </a:t>
            </a:r>
            <a:endParaRPr lang="en-US" sz="4200" dirty="0">
              <a:solidFill>
                <a:srgbClr val="000000"/>
              </a:solidFill>
              <a:latin typeface="Times New Roman"/>
              <a:ea typeface="Times New Roman"/>
              <a:cs typeface="Times New Roman"/>
              <a:sym typeface="Times New Roman"/>
            </a:endParaRPr>
          </a:p>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smtClean="0">
                <a:solidFill>
                  <a:srgbClr val="000000"/>
                </a:solidFill>
                <a:latin typeface="Times New Roman"/>
                <a:ea typeface="Times New Roman"/>
                <a:cs typeface="Times New Roman"/>
                <a:sym typeface="Times New Roman"/>
              </a:rPr>
              <a:t>- </a:t>
            </a:r>
            <a:r>
              <a:rPr lang="en-US" sz="4200" dirty="0" err="1" smtClean="0">
                <a:solidFill>
                  <a:srgbClr val="000000"/>
                </a:solidFill>
                <a:latin typeface="Times New Roman"/>
                <a:ea typeface="Times New Roman"/>
                <a:cs typeface="Times New Roman"/>
                <a:sym typeface="Times New Roman"/>
              </a:rPr>
              <a:t>Điểm</a:t>
            </a:r>
            <a:r>
              <a:rPr lang="en-US" sz="4200" dirty="0" smtClean="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hạn</a:t>
            </a:r>
            <a:r>
              <a:rPr lang="en-US" sz="4200" dirty="0">
                <a:solidFill>
                  <a:srgbClr val="000000"/>
                </a:solidFill>
                <a:latin typeface="Times New Roman"/>
                <a:ea typeface="Times New Roman"/>
                <a:cs typeface="Times New Roman"/>
                <a:sym typeface="Times New Roman"/>
              </a:rPr>
              <a:t> tri (</a:t>
            </a:r>
            <a:r>
              <a:rPr lang="en-US" sz="4200" dirty="0" err="1">
                <a:solidFill>
                  <a:srgbClr val="000000"/>
                </a:solidFill>
                <a:latin typeface="Times New Roman"/>
                <a:ea typeface="Times New Roman"/>
                <a:cs typeface="Times New Roman"/>
                <a:sym typeface="Times New Roman"/>
              </a:rPr>
              <a:t>từ</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p>
          <a:p>
            <a:pPr algn="l">
              <a:lnSpc>
                <a:spcPts val="5795"/>
              </a:lnSpc>
            </a:pPr>
            <a:endParaRPr lang="en-US" sz="4200" dirty="0">
              <a:solidFill>
                <a:srgbClr val="000000"/>
              </a:solidFill>
              <a:latin typeface="Times New Roman"/>
              <a:ea typeface="Times New Roman"/>
              <a:cs typeface="Times New Roman"/>
              <a:sym typeface="Times New Roman"/>
            </a:endParaRPr>
          </a:p>
        </p:txBody>
      </p:sp>
      <p:sp>
        <p:nvSpPr>
          <p:cNvPr id="17" name="TextBox 17"/>
          <p:cNvSpPr txBox="1"/>
          <p:nvPr/>
        </p:nvSpPr>
        <p:spPr>
          <a:xfrm>
            <a:off x="6354255" y="2542740"/>
            <a:ext cx="10480838" cy="7614285"/>
          </a:xfrm>
          <a:prstGeom prst="rect">
            <a:avLst/>
          </a:prstGeom>
        </p:spPr>
        <p:txBody>
          <a:bodyPr lIns="0" tIns="0" rIns="0" bIns="0" rtlCol="0" anchor="t">
            <a:spAutoFit/>
          </a:bodyPr>
          <a:lstStyle/>
          <a:p>
            <a:pPr algn="just">
              <a:lnSpc>
                <a:spcPts val="5460"/>
              </a:lnSpc>
            </a:pPr>
            <a:r>
              <a:rPr lang="en-US" sz="4200" dirty="0">
                <a:solidFill>
                  <a:srgbClr val="000000"/>
                </a:solidFill>
                <a:latin typeface="Times New Roman"/>
                <a:ea typeface="Times New Roman"/>
                <a:cs typeface="Times New Roman"/>
                <a:sym typeface="Times New Roman"/>
              </a:rPr>
              <a:t> (1)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kiện</a:t>
            </a:r>
            <a:r>
              <a:rPr lang="en-US" sz="4200" dirty="0">
                <a:solidFill>
                  <a:srgbClr val="000000"/>
                </a:solidFill>
                <a:latin typeface="Times New Roman"/>
                <a:ea typeface="Times New Roman"/>
                <a:cs typeface="Times New Roman"/>
                <a:sym typeface="Times New Roman"/>
              </a:rPr>
              <a:t>, chi </a:t>
            </a:r>
            <a:r>
              <a:rPr lang="en-US" sz="4200" dirty="0" err="1">
                <a:solidFill>
                  <a:srgbClr val="000000"/>
                </a:solidFill>
                <a:latin typeface="Times New Roman"/>
                <a:ea typeface="Times New Roman"/>
                <a:cs typeface="Times New Roman"/>
                <a:sym typeface="Times New Roman"/>
              </a:rPr>
              <a:t>tiết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truyện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lên</a:t>
            </a:r>
            <a:r>
              <a:rPr lang="en-US" sz="4200" dirty="0">
                <a:solidFill>
                  <a:srgbClr val="000000"/>
                </a:solidFill>
                <a:latin typeface="Times New Roman"/>
                <a:ea typeface="Times New Roman"/>
                <a:cs typeface="Times New Roman"/>
                <a:sym typeface="Times New Roman"/>
              </a:rPr>
              <a:t> qua </a:t>
            </a:r>
            <a:r>
              <a:rPr lang="en-US" sz="4200" dirty="0" err="1">
                <a:solidFill>
                  <a:srgbClr val="000000"/>
                </a:solidFill>
                <a:latin typeface="Times New Roman"/>
                <a:ea typeface="Times New Roman"/>
                <a:cs typeface="Times New Roman"/>
                <a:sym typeface="Times New Roman"/>
              </a:rPr>
              <a:t>cái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một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thật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đầy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xúc</a:t>
            </a:r>
            <a:r>
              <a:rPr lang="en-US" sz="4200" dirty="0">
                <a:solidFill>
                  <a:srgbClr val="000000"/>
                </a:solidFill>
                <a:latin typeface="Times New Roman"/>
                <a:ea typeface="Times New Roman"/>
                <a:cs typeface="Times New Roman"/>
                <a:sym typeface="Times New Roman"/>
              </a:rPr>
              <a:t>; </a:t>
            </a:r>
          </a:p>
          <a:p>
            <a:pPr algn="just">
              <a:lnSpc>
                <a:spcPts val="5460"/>
              </a:lnSpc>
            </a:pPr>
            <a:r>
              <a:rPr lang="en-US" sz="4200" dirty="0">
                <a:solidFill>
                  <a:srgbClr val="000000"/>
                </a:solidFill>
                <a:latin typeface="Times New Roman"/>
                <a:ea typeface="Times New Roman"/>
                <a:cs typeface="Times New Roman"/>
                <a:sym typeface="Times New Roman"/>
              </a:rPr>
              <a:t>(2)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rõ</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tính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hồn</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ngây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thơ</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hậu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thấu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với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những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nghèo</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khổ</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tinh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tế</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nhạy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trước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mọi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biến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động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a:t>
            </a:r>
          </a:p>
          <a:p>
            <a:pPr algn="just">
              <a:lnSpc>
                <a:spcPts val="5460"/>
              </a:lnSpc>
            </a:pPr>
            <a:r>
              <a:rPr lang="en-US" sz="4200" dirty="0">
                <a:solidFill>
                  <a:srgbClr val="000000"/>
                </a:solidFill>
                <a:latin typeface="Times New Roman"/>
                <a:ea typeface="Times New Roman"/>
                <a:cs typeface="Times New Roman"/>
                <a:sym typeface="Times New Roman"/>
              </a:rPr>
              <a:t> (3) </a:t>
            </a:r>
            <a:r>
              <a:rPr lang="en-US" sz="4200" dirty="0" err="1">
                <a:solidFill>
                  <a:srgbClr val="000000"/>
                </a:solidFill>
                <a:latin typeface="Times New Roman"/>
                <a:ea typeface="Times New Roman"/>
                <a:cs typeface="Times New Roman"/>
                <a:sym typeface="Times New Roman"/>
              </a:rPr>
              <a:t>duy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trì</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quan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tương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đối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a:t>
            </a:r>
          </a:p>
          <a:p>
            <a:pPr algn="just">
              <a:lnSpc>
                <a:spcPts val="5460"/>
              </a:lnSpc>
            </a:pPr>
            <a:endParaRPr lang="en-US" sz="4200" dirty="0">
              <a:solidFill>
                <a:srgbClr val="000000"/>
              </a:solidFill>
              <a:latin typeface="Times New Roman"/>
              <a:ea typeface="Times New Roman"/>
              <a:cs typeface="Times New Roman"/>
              <a:sym typeface="Times New Roman"/>
            </a:endParaRPr>
          </a:p>
        </p:txBody>
      </p:sp>
      <p:sp>
        <p:nvSpPr>
          <p:cNvPr id="18" name="Freeform 18"/>
          <p:cNvSpPr/>
          <p:nvPr/>
        </p:nvSpPr>
        <p:spPr>
          <a:xfrm>
            <a:off x="2653397" y="235956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9" name="Freeform 19"/>
          <p:cNvSpPr/>
          <p:nvPr/>
        </p:nvSpPr>
        <p:spPr>
          <a:xfrm>
            <a:off x="9117439" y="2000013"/>
            <a:ext cx="1420257" cy="645571"/>
          </a:xfrm>
          <a:custGeom>
            <a:avLst/>
            <a:gdLst/>
            <a:ahLst/>
            <a:cxnLst/>
            <a:rect l="l" t="t" r="r" b="b"/>
            <a:pathLst>
              <a:path w="1420257" h="645571">
                <a:moveTo>
                  <a:pt x="0" y="0"/>
                </a:moveTo>
                <a:lnTo>
                  <a:pt x="1420257" y="0"/>
                </a:lnTo>
                <a:lnTo>
                  <a:pt x="1420257" y="645571"/>
                </a:lnTo>
                <a:lnTo>
                  <a:pt x="0" y="64557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20" name="Freeform 20"/>
          <p:cNvSpPr/>
          <p:nvPr/>
        </p:nvSpPr>
        <p:spPr>
          <a:xfrm>
            <a:off x="11028040" y="2031589"/>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21" name="Freeform 21"/>
          <p:cNvSpPr/>
          <p:nvPr/>
        </p:nvSpPr>
        <p:spPr>
          <a:xfrm>
            <a:off x="1190625" y="714375"/>
            <a:ext cx="1416681" cy="1285638"/>
          </a:xfrm>
          <a:custGeom>
            <a:avLst/>
            <a:gdLst/>
            <a:ahLst/>
            <a:cxnLst/>
            <a:rect l="l" t="t" r="r" b="b"/>
            <a:pathLst>
              <a:path w="1416681" h="1285638">
                <a:moveTo>
                  <a:pt x="0" y="0"/>
                </a:moveTo>
                <a:lnTo>
                  <a:pt x="1416681" y="0"/>
                </a:lnTo>
                <a:lnTo>
                  <a:pt x="1416681" y="1285638"/>
                </a:lnTo>
                <a:lnTo>
                  <a:pt x="0" y="128563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rot="-5626841">
            <a:off x="5698817" y="5444132"/>
            <a:ext cx="299852" cy="636291"/>
          </a:xfrm>
          <a:custGeom>
            <a:avLst/>
            <a:gdLst/>
            <a:ahLst/>
            <a:cxnLst/>
            <a:rect l="l" t="t" r="r" b="b"/>
            <a:pathLst>
              <a:path w="299852" h="636291">
                <a:moveTo>
                  <a:pt x="0" y="0"/>
                </a:moveTo>
                <a:lnTo>
                  <a:pt x="299852" y="0"/>
                </a:lnTo>
                <a:lnTo>
                  <a:pt x="299852" y="636291"/>
                </a:lnTo>
                <a:lnTo>
                  <a:pt x="0" y="63629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80">
                                          <p:stCondLst>
                                            <p:cond delay="0"/>
                                          </p:stCondLst>
                                        </p:cTn>
                                        <p:tgtEl>
                                          <p:spTgt spid="15">
                                            <p:txEl>
                                              <p:pRg st="0" end="0"/>
                                            </p:txEl>
                                          </p:spTgt>
                                        </p:tgtEl>
                                      </p:cBhvr>
                                    </p:animEffect>
                                    <p:anim calcmode="lin" valueType="num">
                                      <p:cBhvr>
                                        <p:cTn id="8"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xEl>
                                              <p:pRg st="0" end="0"/>
                                            </p:txEl>
                                          </p:spTgt>
                                        </p:tgtEl>
                                      </p:cBhvr>
                                      <p:to x="100000" y="60000"/>
                                    </p:animScale>
                                    <p:animScale>
                                      <p:cBhvr>
                                        <p:cTn id="14" dur="166" decel="50000">
                                          <p:stCondLst>
                                            <p:cond delay="676"/>
                                          </p:stCondLst>
                                        </p:cTn>
                                        <p:tgtEl>
                                          <p:spTgt spid="15">
                                            <p:txEl>
                                              <p:pRg st="0" end="0"/>
                                            </p:txEl>
                                          </p:spTgt>
                                        </p:tgtEl>
                                      </p:cBhvr>
                                      <p:to x="100000" y="100000"/>
                                    </p:animScale>
                                    <p:animScale>
                                      <p:cBhvr>
                                        <p:cTn id="15" dur="26">
                                          <p:stCondLst>
                                            <p:cond delay="1312"/>
                                          </p:stCondLst>
                                        </p:cTn>
                                        <p:tgtEl>
                                          <p:spTgt spid="15">
                                            <p:txEl>
                                              <p:pRg st="0" end="0"/>
                                            </p:txEl>
                                          </p:spTgt>
                                        </p:tgtEl>
                                      </p:cBhvr>
                                      <p:to x="100000" y="80000"/>
                                    </p:animScale>
                                    <p:animScale>
                                      <p:cBhvr>
                                        <p:cTn id="16" dur="166" decel="50000">
                                          <p:stCondLst>
                                            <p:cond delay="1338"/>
                                          </p:stCondLst>
                                        </p:cTn>
                                        <p:tgtEl>
                                          <p:spTgt spid="15">
                                            <p:txEl>
                                              <p:pRg st="0" end="0"/>
                                            </p:txEl>
                                          </p:spTgt>
                                        </p:tgtEl>
                                      </p:cBhvr>
                                      <p:to x="100000" y="100000"/>
                                    </p:animScale>
                                    <p:animScale>
                                      <p:cBhvr>
                                        <p:cTn id="17" dur="26">
                                          <p:stCondLst>
                                            <p:cond delay="1642"/>
                                          </p:stCondLst>
                                        </p:cTn>
                                        <p:tgtEl>
                                          <p:spTgt spid="15">
                                            <p:txEl>
                                              <p:pRg st="0" end="0"/>
                                            </p:txEl>
                                          </p:spTgt>
                                        </p:tgtEl>
                                      </p:cBhvr>
                                      <p:to x="100000" y="90000"/>
                                    </p:animScale>
                                    <p:animScale>
                                      <p:cBhvr>
                                        <p:cTn id="18" dur="166" decel="50000">
                                          <p:stCondLst>
                                            <p:cond delay="1668"/>
                                          </p:stCondLst>
                                        </p:cTn>
                                        <p:tgtEl>
                                          <p:spTgt spid="15">
                                            <p:txEl>
                                              <p:pRg st="0" end="0"/>
                                            </p:txEl>
                                          </p:spTgt>
                                        </p:tgtEl>
                                      </p:cBhvr>
                                      <p:to x="100000" y="100000"/>
                                    </p:animScale>
                                    <p:animScale>
                                      <p:cBhvr>
                                        <p:cTn id="19" dur="26">
                                          <p:stCondLst>
                                            <p:cond delay="1808"/>
                                          </p:stCondLst>
                                        </p:cTn>
                                        <p:tgtEl>
                                          <p:spTgt spid="15">
                                            <p:txEl>
                                              <p:pRg st="0" end="0"/>
                                            </p:txEl>
                                          </p:spTgt>
                                        </p:tgtEl>
                                      </p:cBhvr>
                                      <p:to x="100000" y="95000"/>
                                    </p:animScale>
                                    <p:animScale>
                                      <p:cBhvr>
                                        <p:cTn id="20" dur="166" decel="50000">
                                          <p:stCondLst>
                                            <p:cond delay="1834"/>
                                          </p:stCondLst>
                                        </p:cTn>
                                        <p:tgtEl>
                                          <p:spTgt spid="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500"/>
                                        <p:tgtEl>
                                          <p:spTgt spid="16">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663618" y="2735093"/>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8226" y="1736511"/>
            <a:ext cx="5953713" cy="6643348"/>
            <a:chOff x="0" y="0"/>
            <a:chExt cx="5678297" cy="6336030"/>
          </a:xfrm>
        </p:grpSpPr>
        <p:sp>
          <p:nvSpPr>
            <p:cNvPr id="4" name="Freeform 4"/>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4"/>
              <a:stretch>
                <a:fillRect l="-53556"/>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6" name="TextBox 6"/>
          <p:cNvSpPr txBox="1"/>
          <p:nvPr/>
        </p:nvSpPr>
        <p:spPr>
          <a:xfrm>
            <a:off x="757490" y="524383"/>
            <a:ext cx="12801519" cy="2885405"/>
          </a:xfrm>
          <a:prstGeom prst="rect">
            <a:avLst/>
          </a:prstGeom>
        </p:spPr>
        <p:txBody>
          <a:bodyPr lIns="0" tIns="0" rIns="0" bIns="0" rtlCol="0" anchor="t">
            <a:spAutoFit/>
          </a:bodyPr>
          <a:lstStyle/>
          <a:p>
            <a:pPr algn="just">
              <a:lnSpc>
                <a:spcPts val="6159"/>
              </a:lnSpc>
            </a:pPr>
            <a:r>
              <a:rPr lang="en-US" sz="4399" dirty="0">
                <a:solidFill>
                  <a:srgbClr val="8D6C4C"/>
                </a:solidFill>
                <a:latin typeface="Times New Roman Bold"/>
                <a:ea typeface="Times New Roman Bold"/>
                <a:cs typeface="Times New Roman Bold"/>
                <a:sym typeface="Times New Roman Bold"/>
              </a:rPr>
              <a:t> </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3.4</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Sự</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kết</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hợp</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yếu</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tố</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tự</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sự</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miêu</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tả</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a:solidFill>
                  <a:srgbClr val="FF3131"/>
                </a:solidFill>
                <a:latin typeface="Arial" panose="020B0604020202020204" pitchFamily="34" charset="0"/>
                <a:ea typeface="Times New Roman Bold"/>
                <a:cs typeface="Arial" panose="020B0604020202020204" pitchFamily="34" charset="0"/>
                <a:sym typeface="Times New Roman Bold"/>
              </a:rPr>
              <a:t>biểu</a:t>
            </a:r>
            <a:r>
              <a:rPr lang="en-US" sz="3600" b="1"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cảm</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và</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một</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số</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hình</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ảnh</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chi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tiết</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xuất</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hiện</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nhiều</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lần</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trong</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văn</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3600" b="1" dirty="0" err="1" smtClean="0">
                <a:solidFill>
                  <a:srgbClr val="FF3131"/>
                </a:solidFill>
                <a:latin typeface="Arial" panose="020B0604020202020204" pitchFamily="34" charset="0"/>
                <a:ea typeface="Times New Roman Bold"/>
                <a:cs typeface="Arial" panose="020B0604020202020204" pitchFamily="34" charset="0"/>
                <a:sym typeface="Times New Roman Bold"/>
              </a:rPr>
              <a:t>bản</a:t>
            </a:r>
            <a:r>
              <a:rPr lang="en-US" sz="3600" b="1" dirty="0" smtClean="0">
                <a:solidFill>
                  <a:srgbClr val="FF3131"/>
                </a:solidFill>
                <a:latin typeface="Arial" panose="020B0604020202020204" pitchFamily="34" charset="0"/>
                <a:ea typeface="Times New Roman Bold"/>
                <a:cs typeface="Arial" panose="020B0604020202020204" pitchFamily="34" charset="0"/>
                <a:sym typeface="Times New Roman Bold"/>
              </a:rPr>
              <a:t>.</a:t>
            </a:r>
            <a:endParaRPr lang="en-US" sz="3600" b="1" dirty="0">
              <a:solidFill>
                <a:srgbClr val="FF3131"/>
              </a:solidFill>
              <a:latin typeface="Arial" panose="020B0604020202020204" pitchFamily="34" charset="0"/>
              <a:ea typeface="Times New Roman Bold"/>
              <a:cs typeface="Arial" panose="020B0604020202020204" pitchFamily="34" charset="0"/>
              <a:sym typeface="Times New Roman Bold"/>
            </a:endParaRPr>
          </a:p>
          <a:p>
            <a:pPr algn="just">
              <a:lnSpc>
                <a:spcPts val="5200"/>
              </a:lnSpc>
            </a:pPr>
            <a:endParaRPr lang="en-US" sz="3600" b="1" dirty="0">
              <a:solidFill>
                <a:srgbClr val="FF3131"/>
              </a:solidFill>
              <a:latin typeface="Arial" panose="020B0604020202020204" pitchFamily="34" charset="0"/>
              <a:ea typeface="Times New Roman Bold"/>
              <a:cs typeface="Arial" panose="020B0604020202020204" pitchFamily="34" charset="0"/>
              <a:sym typeface="Times New Roman Bold"/>
            </a:endParaRPr>
          </a:p>
          <a:p>
            <a:pPr algn="ctr">
              <a:lnSpc>
                <a:spcPts val="4920"/>
              </a:lnSpc>
            </a:pPr>
            <a:endParaRPr lang="en-US" sz="3714" dirty="0">
              <a:solidFill>
                <a:srgbClr val="FF3131"/>
              </a:solidFill>
              <a:latin typeface="Times New Roman Bold"/>
              <a:ea typeface="Times New Roman Bold"/>
              <a:cs typeface="Times New Roman Bold"/>
              <a:sym typeface="Times New Roman Bold"/>
            </a:endParaRPr>
          </a:p>
        </p:txBody>
      </p:sp>
      <p:sp>
        <p:nvSpPr>
          <p:cNvPr id="8" name="TextBox 8"/>
          <p:cNvSpPr txBox="1"/>
          <p:nvPr/>
        </p:nvSpPr>
        <p:spPr>
          <a:xfrm>
            <a:off x="515066" y="2171700"/>
            <a:ext cx="12801519" cy="8399735"/>
          </a:xfrm>
          <a:prstGeom prst="rect">
            <a:avLst/>
          </a:prstGeom>
        </p:spPr>
        <p:txBody>
          <a:bodyPr lIns="0" tIns="0" rIns="0" bIns="0" rtlCol="0" anchor="t">
            <a:spAutoFit/>
          </a:bodyPr>
          <a:lstStyle/>
          <a:p>
            <a:pPr algn="ctr">
              <a:lnSpc>
                <a:spcPts val="5459"/>
              </a:lnSpc>
            </a:pPr>
            <a:r>
              <a:rPr lang="en-US" sz="3899" dirty="0" smtClean="0">
                <a:solidFill>
                  <a:srgbClr val="0070C0"/>
                </a:solidFill>
                <a:latin typeface="Times New Roman Bold"/>
                <a:ea typeface="Times New Roman Bold"/>
                <a:cs typeface="Times New Roman Bold"/>
                <a:sym typeface="Times New Roman Bold"/>
              </a:rPr>
              <a:t>* </a:t>
            </a:r>
            <a:r>
              <a:rPr lang="en-US" sz="3899" dirty="0" err="1" smtClean="0">
                <a:solidFill>
                  <a:srgbClr val="0070C0"/>
                </a:solidFill>
                <a:latin typeface="Times New Roman Bold"/>
                <a:ea typeface="Times New Roman Bold"/>
                <a:cs typeface="Times New Roman Bold"/>
                <a:sym typeface="Times New Roman Bold"/>
              </a:rPr>
              <a:t>Một</a:t>
            </a:r>
            <a:r>
              <a:rPr lang="en-US" sz="3899" dirty="0" smtClean="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số</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câu</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văn</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đoạn</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văn</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có</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kết</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hợp</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yếu</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tố</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tự</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sự</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miêu</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tả</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biểu</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cảm</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và</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phân</a:t>
            </a:r>
            <a:r>
              <a:rPr lang="en-US" sz="3899" dirty="0">
                <a:solidFill>
                  <a:srgbClr val="0070C0"/>
                </a:solidFill>
                <a:latin typeface="Times New Roman Bold"/>
                <a:ea typeface="Times New Roman Bold"/>
                <a:cs typeface="Times New Roman Bold"/>
                <a:sym typeface="Times New Roman Bold"/>
              </a:rPr>
              <a:t> </a:t>
            </a:r>
            <a:r>
              <a:rPr lang="en-US" sz="3899" dirty="0" err="1">
                <a:solidFill>
                  <a:srgbClr val="0070C0"/>
                </a:solidFill>
                <a:latin typeface="Times New Roman Bold"/>
                <a:ea typeface="Times New Roman Bold"/>
                <a:cs typeface="Times New Roman Bold"/>
                <a:sym typeface="Times New Roman Bold"/>
              </a:rPr>
              <a:t>tích</a:t>
            </a:r>
            <a:r>
              <a:rPr lang="en-US" sz="3899" dirty="0">
                <a:solidFill>
                  <a:srgbClr val="0070C0"/>
                </a:solidFill>
                <a:latin typeface="Times New Roman Bold"/>
                <a:ea typeface="Times New Roman Bold"/>
                <a:cs typeface="Times New Roman Bold"/>
                <a:sym typeface="Times New Roman Bold"/>
              </a:rPr>
              <a:t> ý </a:t>
            </a:r>
            <a:r>
              <a:rPr lang="en-US" sz="3899" dirty="0" err="1">
                <a:solidFill>
                  <a:srgbClr val="0070C0"/>
                </a:solidFill>
                <a:latin typeface="Times New Roman Bold"/>
                <a:ea typeface="Times New Roman Bold"/>
                <a:cs typeface="Times New Roman Bold"/>
                <a:sym typeface="Times New Roman Bold"/>
              </a:rPr>
              <a:t>nghĩa</a:t>
            </a:r>
            <a:r>
              <a:rPr lang="en-US" sz="3899" dirty="0">
                <a:solidFill>
                  <a:srgbClr val="0070C0"/>
                </a:solidFill>
                <a:latin typeface="Times New Roman Bold"/>
                <a:ea typeface="Times New Roman Bold"/>
                <a:cs typeface="Times New Roman Bold"/>
                <a:sym typeface="Times New Roman Bold"/>
              </a:rPr>
              <a:t>: </a:t>
            </a:r>
            <a:endParaRPr lang="vi-VN" sz="3899" dirty="0" smtClean="0">
              <a:solidFill>
                <a:srgbClr val="0070C0"/>
              </a:solidFill>
              <a:latin typeface="Times New Roman Bold"/>
              <a:ea typeface="Times New Roman Bold"/>
              <a:cs typeface="Times New Roman Bold"/>
              <a:sym typeface="Times New Roman Bold"/>
            </a:endParaRPr>
          </a:p>
          <a:p>
            <a:pPr algn="just">
              <a:lnSpc>
                <a:spcPts val="5459"/>
              </a:lnSpc>
            </a:pPr>
            <a:endParaRPr lang="en-US" sz="3899" dirty="0">
              <a:solidFill>
                <a:srgbClr val="0070C0"/>
              </a:solidFill>
              <a:latin typeface="Times New Roman Bold"/>
              <a:ea typeface="Times New Roman Bold"/>
              <a:cs typeface="Times New Roman Bold"/>
              <a:sym typeface="Times New Roman Bold"/>
            </a:endParaRPr>
          </a:p>
          <a:p>
            <a:pPr algn="just">
              <a:lnSpc>
                <a:spcPts val="5459"/>
              </a:lnSpc>
            </a:pPr>
            <a:r>
              <a:rPr lang="en-US" sz="3899" dirty="0">
                <a:solidFill>
                  <a:srgbClr val="000000"/>
                </a:solidFill>
                <a:latin typeface="Times New Roman Bold"/>
                <a:ea typeface="Times New Roman Bold"/>
                <a:cs typeface="Times New Roman Bold"/>
                <a:sym typeface="Times New Roman Bold"/>
              </a:rPr>
              <a:t> </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ngồi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yên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lặng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bên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mấy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quả</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thuốc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sơn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đen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nhưng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chị</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thấy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lòng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buồn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man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mác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trước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cái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giờ</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khắc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ngày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tàn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p>
          <a:p>
            <a:pPr algn="just">
              <a:lnSpc>
                <a:spcPts val="5459"/>
              </a:lnSpc>
            </a:pP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 An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lặng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ngước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mắt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nhìn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các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vì</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sao</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để</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tìm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sông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Ngân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Hà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con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vịt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theo</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sau</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ông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Thần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Nông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về</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quầng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sáng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thân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mật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chung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quanh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ngọn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đèn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lay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động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trên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chõng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hàng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chị</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Tí</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a:t>
            </a: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663618" y="2735093"/>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335000" y="1821826"/>
            <a:ext cx="6781800" cy="6643348"/>
            <a:chOff x="0" y="0"/>
            <a:chExt cx="6588608" cy="6336030"/>
          </a:xfrm>
        </p:grpSpPr>
        <p:sp>
          <p:nvSpPr>
            <p:cNvPr id="4" name="Freeform 4"/>
            <p:cNvSpPr/>
            <p:nvPr/>
          </p:nvSpPr>
          <p:spPr>
            <a:xfrm>
              <a:off x="-82931" y="-11684"/>
              <a:ext cx="6848704" cy="6358255"/>
            </a:xfrm>
            <a:custGeom>
              <a:avLst/>
              <a:gdLst/>
              <a:ahLst/>
              <a:cxnLst/>
              <a:rect l="l" t="t" r="r" b="b"/>
              <a:pathLst>
                <a:path w="6848704" h="6358255">
                  <a:moveTo>
                    <a:pt x="6394355" y="4721987"/>
                  </a:moveTo>
                  <a:cubicBezTo>
                    <a:pt x="6305939" y="4828286"/>
                    <a:pt x="6287077" y="4863465"/>
                    <a:pt x="6157842" y="4855845"/>
                  </a:cubicBezTo>
                  <a:cubicBezTo>
                    <a:pt x="6159021" y="4874641"/>
                    <a:pt x="6177588" y="4886071"/>
                    <a:pt x="6146937" y="4890389"/>
                  </a:cubicBezTo>
                  <a:cubicBezTo>
                    <a:pt x="6119087" y="4945634"/>
                    <a:pt x="5999430" y="4875149"/>
                    <a:pt x="6015640" y="5024501"/>
                  </a:cubicBezTo>
                  <a:cubicBezTo>
                    <a:pt x="5944023" y="5014214"/>
                    <a:pt x="5861796" y="5116576"/>
                    <a:pt x="5756139" y="5124831"/>
                  </a:cubicBezTo>
                  <a:cubicBezTo>
                    <a:pt x="5668460" y="5108321"/>
                    <a:pt x="5932381" y="5162550"/>
                    <a:pt x="5375214" y="5248656"/>
                  </a:cubicBezTo>
                  <a:cubicBezTo>
                    <a:pt x="5380666" y="5282565"/>
                    <a:pt x="5226086" y="5174869"/>
                    <a:pt x="5269409" y="5222367"/>
                  </a:cubicBezTo>
                  <a:cubicBezTo>
                    <a:pt x="5169941" y="5196967"/>
                    <a:pt x="5208402" y="5326380"/>
                    <a:pt x="5090367" y="5230241"/>
                  </a:cubicBezTo>
                  <a:cubicBezTo>
                    <a:pt x="4981173" y="5295265"/>
                    <a:pt x="4864317" y="5284470"/>
                    <a:pt x="4630310" y="5332857"/>
                  </a:cubicBezTo>
                  <a:cubicBezTo>
                    <a:pt x="4591848" y="5394325"/>
                    <a:pt x="4601722" y="5344414"/>
                    <a:pt x="4407944" y="5431282"/>
                  </a:cubicBezTo>
                  <a:cubicBezTo>
                    <a:pt x="4427100" y="5356606"/>
                    <a:pt x="4281067" y="5461127"/>
                    <a:pt x="4276204" y="5463159"/>
                  </a:cubicBezTo>
                  <a:cubicBezTo>
                    <a:pt x="4136506" y="5495798"/>
                    <a:pt x="4190588" y="5626735"/>
                    <a:pt x="4036744" y="5630037"/>
                  </a:cubicBezTo>
                  <a:cubicBezTo>
                    <a:pt x="4008746" y="5574030"/>
                    <a:pt x="4012430" y="5664835"/>
                    <a:pt x="3946265" y="5616575"/>
                  </a:cubicBezTo>
                  <a:cubicBezTo>
                    <a:pt x="3943907" y="5619750"/>
                    <a:pt x="3924898" y="5664454"/>
                    <a:pt x="3831324" y="5673090"/>
                  </a:cubicBezTo>
                  <a:cubicBezTo>
                    <a:pt x="3815262" y="5683885"/>
                    <a:pt x="3762065" y="5804916"/>
                    <a:pt x="3677481" y="5760339"/>
                  </a:cubicBezTo>
                  <a:cubicBezTo>
                    <a:pt x="3641230" y="5828030"/>
                    <a:pt x="3687943" y="5824601"/>
                    <a:pt x="3591717" y="5789041"/>
                  </a:cubicBezTo>
                  <a:cubicBezTo>
                    <a:pt x="3550162" y="5771134"/>
                    <a:pt x="3510227" y="5855970"/>
                    <a:pt x="3447452" y="5846445"/>
                  </a:cubicBezTo>
                  <a:cubicBezTo>
                    <a:pt x="3427706" y="5839968"/>
                    <a:pt x="3339879" y="5805043"/>
                    <a:pt x="3263105" y="5834380"/>
                  </a:cubicBezTo>
                  <a:cubicBezTo>
                    <a:pt x="3267820" y="5855335"/>
                    <a:pt x="3180583" y="5819267"/>
                    <a:pt x="3148311" y="5893943"/>
                  </a:cubicBezTo>
                  <a:cubicBezTo>
                    <a:pt x="3083473" y="5851906"/>
                    <a:pt x="3192224" y="5855208"/>
                    <a:pt x="3024971" y="5876925"/>
                  </a:cubicBezTo>
                  <a:cubicBezTo>
                    <a:pt x="3030276" y="5847969"/>
                    <a:pt x="2951438" y="6012688"/>
                    <a:pt x="2817194" y="6001258"/>
                  </a:cubicBezTo>
                  <a:cubicBezTo>
                    <a:pt x="2753829" y="6023102"/>
                    <a:pt x="2614279" y="5937377"/>
                    <a:pt x="2551651" y="6047232"/>
                  </a:cubicBezTo>
                  <a:cubicBezTo>
                    <a:pt x="2557840" y="6017006"/>
                    <a:pt x="2461909" y="5935853"/>
                    <a:pt x="2265331" y="5988939"/>
                  </a:cubicBezTo>
                  <a:cubicBezTo>
                    <a:pt x="2147885" y="6067171"/>
                    <a:pt x="2063300" y="5874512"/>
                    <a:pt x="1747803" y="6056884"/>
                  </a:cubicBezTo>
                  <a:cubicBezTo>
                    <a:pt x="1658061" y="6109462"/>
                    <a:pt x="1563750" y="6112256"/>
                    <a:pt x="1436579" y="6180074"/>
                  </a:cubicBezTo>
                  <a:cubicBezTo>
                    <a:pt x="1363046" y="6235954"/>
                    <a:pt x="1142743" y="6358255"/>
                    <a:pt x="1043865" y="6290310"/>
                  </a:cubicBezTo>
                  <a:cubicBezTo>
                    <a:pt x="935997" y="6316599"/>
                    <a:pt x="923766" y="6252845"/>
                    <a:pt x="838592" y="6226175"/>
                  </a:cubicBezTo>
                  <a:cubicBezTo>
                    <a:pt x="737946" y="6290818"/>
                    <a:pt x="612837" y="6225159"/>
                    <a:pt x="469603" y="6347714"/>
                  </a:cubicBezTo>
                  <a:cubicBezTo>
                    <a:pt x="402996" y="6316853"/>
                    <a:pt x="254458" y="6339205"/>
                    <a:pt x="115792" y="6320536"/>
                  </a:cubicBezTo>
                  <a:cubicBezTo>
                    <a:pt x="63500" y="4554347"/>
                    <a:pt x="109898" y="2072005"/>
                    <a:pt x="101646" y="57912"/>
                  </a:cubicBezTo>
                  <a:cubicBezTo>
                    <a:pt x="0" y="0"/>
                    <a:pt x="436153" y="26924"/>
                    <a:pt x="550209" y="28448"/>
                  </a:cubicBezTo>
                  <a:cubicBezTo>
                    <a:pt x="953239" y="22479"/>
                    <a:pt x="1395023" y="20320"/>
                    <a:pt x="1834893" y="28321"/>
                  </a:cubicBezTo>
                  <a:cubicBezTo>
                    <a:pt x="3329711" y="6858"/>
                    <a:pt x="5164047" y="51181"/>
                    <a:pt x="6611858" y="11684"/>
                  </a:cubicBezTo>
                  <a:cubicBezTo>
                    <a:pt x="6730086" y="1368298"/>
                    <a:pt x="6567060" y="2970403"/>
                    <a:pt x="6671539" y="4349877"/>
                  </a:cubicBezTo>
                  <a:cubicBezTo>
                    <a:pt x="6526390" y="4620260"/>
                    <a:pt x="6848704" y="4553331"/>
                    <a:pt x="6394355" y="4721987"/>
                  </a:cubicBezTo>
                  <a:close/>
                </a:path>
              </a:pathLst>
            </a:custGeom>
            <a:blipFill>
              <a:blip r:embed="rId4"/>
              <a:stretch>
                <a:fillRect l="-15480" r="-15427"/>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7" name="Freeform 7"/>
          <p:cNvSpPr/>
          <p:nvPr/>
        </p:nvSpPr>
        <p:spPr>
          <a:xfrm>
            <a:off x="0" y="0"/>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525227" y="1416080"/>
            <a:ext cx="12306612" cy="8399735"/>
          </a:xfrm>
          <a:prstGeom prst="rect">
            <a:avLst/>
          </a:prstGeom>
        </p:spPr>
        <p:txBody>
          <a:bodyPr lIns="0" tIns="0" rIns="0" bIns="0" rtlCol="0" anchor="t">
            <a:spAutoFit/>
          </a:bodyPr>
          <a:lstStyle/>
          <a:p>
            <a:pPr algn="just">
              <a:lnSpc>
                <a:spcPts val="5459"/>
              </a:lnSpc>
            </a:pPr>
            <a:r>
              <a:rPr lang="en-US" sz="3899" dirty="0">
                <a:solidFill>
                  <a:srgbClr val="000000"/>
                </a:solidFill>
                <a:latin typeface="Times New Roman Bold"/>
                <a:ea typeface="Times New Roman Bold"/>
                <a:cs typeface="Times New Roman Bold"/>
                <a:sym typeface="Times New Roman Bold"/>
              </a:rPr>
              <a:t> </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Qua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khe</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lá</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cành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bàng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ngàn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sao</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vẫn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lấp</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lánh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một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con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đom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đóm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bám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vào</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dưới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mặt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lá</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vùng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sáng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nhỏ</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xanh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nhấp</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nháy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rồi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hoa</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rụng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xuống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vai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khe</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khẽ</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Tâm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hồn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yên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tĩnh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hẳn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có</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những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giác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mơ</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hồ</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không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hiểu</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a:t>
            </a:r>
          </a:p>
          <a:p>
            <a:pPr algn="just">
              <a:lnSpc>
                <a:spcPts val="5459"/>
              </a:lnSpc>
            </a:pP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Những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giác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ban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ngày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lắng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trong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tâm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hồn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hình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ảnh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thế</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giới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quanh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mình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mờ</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trong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mắt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chị</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mắt</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chị</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nặng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dần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rồi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sau</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ngập</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vào</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giấc</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ngủ</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yên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tĩnh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cũng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yên</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tĩnh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như</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đêm</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ở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trong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phố</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tịch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mịch</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đầy</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bóng</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3899" dirty="0" err="1">
                <a:solidFill>
                  <a:srgbClr val="000000"/>
                </a:solidFill>
                <a:latin typeface="Arial" panose="020B0604020202020204" pitchFamily="34" charset="0"/>
                <a:ea typeface="Times New Roman Bold"/>
                <a:cs typeface="Arial" panose="020B0604020202020204" pitchFamily="34" charset="0"/>
                <a:sym typeface="Times New Roman Bold"/>
              </a:rPr>
              <a:t>tối</a:t>
            </a:r>
            <a:r>
              <a:rPr lang="en-US" sz="3899" dirty="0">
                <a:solidFill>
                  <a:srgbClr val="000000"/>
                </a:solidFill>
                <a:latin typeface="Arial" panose="020B0604020202020204" pitchFamily="34" charset="0"/>
                <a:ea typeface="Times New Roman Bold"/>
                <a:cs typeface="Arial" panose="020B0604020202020204" pitchFamily="34" charset="0"/>
                <a:sym typeface="Times New Roman Bold"/>
              </a:rPr>
              <a:t>.</a:t>
            </a:r>
          </a:p>
          <a:p>
            <a:pPr algn="just">
              <a:lnSpc>
                <a:spcPts val="5459"/>
              </a:lnSpc>
            </a:pPr>
            <a:endParaRPr lang="en-US" sz="3899" dirty="0">
              <a:solidFill>
                <a:srgbClr val="000000"/>
              </a:solidFill>
              <a:latin typeface="Times New Roman Bold"/>
              <a:ea typeface="Times New Roman Bold"/>
              <a:cs typeface="Times New Roman Bold"/>
              <a:sym typeface="Times New Roman Bold"/>
            </a:endParaRP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TextBox 18"/>
          <p:cNvSpPr txBox="1"/>
          <p:nvPr/>
        </p:nvSpPr>
        <p:spPr>
          <a:xfrm>
            <a:off x="762000" y="1044680"/>
            <a:ext cx="16774812" cy="8463855"/>
          </a:xfrm>
          <a:prstGeom prst="rect">
            <a:avLst/>
          </a:prstGeom>
        </p:spPr>
        <p:txBody>
          <a:bodyPr wrap="square" lIns="0" tIns="0" rIns="0" bIns="0" rtlCol="0" anchor="t">
            <a:spAutoFit/>
          </a:bodyPr>
          <a:lstStyle/>
          <a:p>
            <a:pPr algn="just">
              <a:lnSpc>
                <a:spcPts val="6999"/>
              </a:lnSpc>
            </a:pPr>
            <a:r>
              <a:rPr lang="en-US" sz="4999"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Những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câu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đoạn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này</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chứa</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đựng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sự</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kiện</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buổi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chiều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chuyển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về</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tối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Liên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không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hiểu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hình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ảnh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trời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sao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làm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hai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đứa</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trẻ</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choáng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ngợp</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cảnh</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vật</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bóng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tối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ngày</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tàn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vũ</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trụ</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bao la,…)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u="sng" dirty="0" err="1">
                <a:solidFill>
                  <a:srgbClr val="000000"/>
                </a:solidFill>
                <a:latin typeface="Arial" panose="020B0604020202020204" pitchFamily="34" charset="0"/>
                <a:ea typeface="Times New Roman Bold"/>
                <a:cs typeface="Arial" panose="020B0604020202020204" pitchFamily="34" charset="0"/>
                <a:sym typeface="Times New Roman Bold"/>
              </a:rPr>
              <a:t>xúc</a:t>
            </a:r>
            <a:r>
              <a:rPr lang="en-US" sz="4200" u="sng"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nỗi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buồn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sự</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an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tĩnh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những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xúc</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mơ</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hồ</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lắng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đọng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p>
          <a:p>
            <a:pPr algn="just">
              <a:lnSpc>
                <a:spcPts val="5880"/>
              </a:lnSpc>
            </a:pP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smtClean="0">
                <a:solidFill>
                  <a:srgbClr val="000000"/>
                </a:solidFill>
                <a:latin typeface="Arial" panose="020B0604020202020204" pitchFamily="34" charset="0"/>
                <a:ea typeface="Times New Roman Bold"/>
                <a:cs typeface="Arial" panose="020B0604020202020204" pitchFamily="34" charset="0"/>
                <a:sym typeface="Times New Roman Bold"/>
              </a:rPr>
              <a:t>Tập</a:t>
            </a:r>
            <a:r>
              <a:rPr lang="en-US" sz="4200" dirty="0" smtClean="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trung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xúc</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suy</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nghĩ</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tình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nhân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vật</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trước</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sự</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kiện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vật</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đó</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p>
          <a:p>
            <a:pPr algn="just">
              <a:lnSpc>
                <a:spcPts val="5880"/>
              </a:lnSpc>
            </a:pPr>
            <a:r>
              <a:rPr lang="en-US" sz="4200" dirty="0" smtClean="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smtClean="0">
                <a:solidFill>
                  <a:srgbClr val="000000"/>
                </a:solidFill>
                <a:latin typeface="Arial" panose="020B0604020202020204" pitchFamily="34" charset="0"/>
                <a:ea typeface="Times New Roman Bold"/>
                <a:cs typeface="Arial" panose="020B0604020202020204" pitchFamily="34" charset="0"/>
                <a:sym typeface="Times New Roman Bold"/>
              </a:rPr>
              <a:t>Diễn</a:t>
            </a:r>
            <a:r>
              <a:rPr lang="en-US" sz="4200" dirty="0" smtClean="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biến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truyện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chậm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lại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hầu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như</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không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có</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xung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đột</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cao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trào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Sự</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kết</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hợp</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nhiều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yếu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tố</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trong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một</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câu</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đoạn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khiến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diễn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biến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sự</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kiện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hành</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động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mờ</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đi</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nhường</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chỗ</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cho</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diễn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biến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tâm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lí</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và</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cảm</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xúc</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của</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nhân</a:t>
            </a:r>
            <a:r>
              <a:rPr lang="en-US" sz="4200" dirty="0">
                <a:solidFill>
                  <a:srgbClr val="000000"/>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000000"/>
                </a:solidFill>
                <a:latin typeface="Arial" panose="020B0604020202020204" pitchFamily="34" charset="0"/>
                <a:ea typeface="Times New Roman Bold"/>
                <a:cs typeface="Arial" panose="020B0604020202020204" pitchFamily="34" charset="0"/>
                <a:sym typeface="Times New Roman Bold"/>
              </a:rPr>
              <a:t>vật</a:t>
            </a:r>
            <a:r>
              <a:rPr lang="en-US" sz="4200" dirty="0" smtClean="0">
                <a:solidFill>
                  <a:srgbClr val="000000"/>
                </a:solidFill>
                <a:latin typeface="Arial" panose="020B0604020202020204" pitchFamily="34" charset="0"/>
                <a:ea typeface="Times New Roman Bold"/>
                <a:cs typeface="Arial" panose="020B0604020202020204" pitchFamily="34" charset="0"/>
                <a:sym typeface="Times New Roman Bold"/>
              </a:rPr>
              <a:t>.</a:t>
            </a:r>
            <a:endParaRPr lang="en-US" sz="4200" dirty="0">
              <a:solidFill>
                <a:srgbClr val="000000"/>
              </a:solidFill>
              <a:latin typeface="Arial" panose="020B0604020202020204" pitchFamily="34" charset="0"/>
              <a:ea typeface="Times New Roman Bold"/>
              <a:cs typeface="Arial" panose="020B0604020202020204" pitchFamily="34" charset="0"/>
              <a:sym typeface="Times New Roman Bold"/>
            </a:endParaRPr>
          </a:p>
        </p:txBody>
      </p:sp>
      <p:grpSp>
        <p:nvGrpSpPr>
          <p:cNvPr id="19" name="Group 19"/>
          <p:cNvGrpSpPr/>
          <p:nvPr/>
        </p:nvGrpSpPr>
        <p:grpSpPr>
          <a:xfrm>
            <a:off x="7473702" y="221892"/>
            <a:ext cx="3691635" cy="1645577"/>
            <a:chOff x="0" y="0"/>
            <a:chExt cx="972283" cy="433403"/>
          </a:xfrm>
        </p:grpSpPr>
        <p:sp>
          <p:nvSpPr>
            <p:cNvPr id="20" name="Freeform 20"/>
            <p:cNvSpPr/>
            <p:nvPr/>
          </p:nvSpPr>
          <p:spPr>
            <a:xfrm>
              <a:off x="0" y="0"/>
              <a:ext cx="972283" cy="433403"/>
            </a:xfrm>
            <a:custGeom>
              <a:avLst/>
              <a:gdLst/>
              <a:ahLst/>
              <a:cxnLst/>
              <a:rect l="l" t="t" r="r" b="b"/>
              <a:pathLst>
                <a:path w="972283" h="433403">
                  <a:moveTo>
                    <a:pt x="209715" y="0"/>
                  </a:moveTo>
                  <a:lnTo>
                    <a:pt x="762567" y="0"/>
                  </a:lnTo>
                  <a:cubicBezTo>
                    <a:pt x="818187" y="0"/>
                    <a:pt x="871529" y="22095"/>
                    <a:pt x="910858" y="61424"/>
                  </a:cubicBezTo>
                  <a:cubicBezTo>
                    <a:pt x="950188" y="100753"/>
                    <a:pt x="972283" y="154095"/>
                    <a:pt x="972283" y="209715"/>
                  </a:cubicBezTo>
                  <a:lnTo>
                    <a:pt x="972283" y="223688"/>
                  </a:lnTo>
                  <a:cubicBezTo>
                    <a:pt x="972283" y="279308"/>
                    <a:pt x="950188" y="332650"/>
                    <a:pt x="910858" y="371979"/>
                  </a:cubicBezTo>
                  <a:cubicBezTo>
                    <a:pt x="871529" y="411308"/>
                    <a:pt x="818187" y="433403"/>
                    <a:pt x="762567" y="433403"/>
                  </a:cubicBezTo>
                  <a:lnTo>
                    <a:pt x="209715" y="433403"/>
                  </a:lnTo>
                  <a:cubicBezTo>
                    <a:pt x="154095" y="433403"/>
                    <a:pt x="100753" y="411308"/>
                    <a:pt x="61424" y="371979"/>
                  </a:cubicBezTo>
                  <a:cubicBezTo>
                    <a:pt x="22095" y="332650"/>
                    <a:pt x="0" y="279308"/>
                    <a:pt x="0" y="223688"/>
                  </a:cubicBezTo>
                  <a:lnTo>
                    <a:pt x="0" y="209715"/>
                  </a:lnTo>
                  <a:cubicBezTo>
                    <a:pt x="0" y="154095"/>
                    <a:pt x="22095" y="100753"/>
                    <a:pt x="61424" y="61424"/>
                  </a:cubicBezTo>
                  <a:cubicBezTo>
                    <a:pt x="100753" y="22095"/>
                    <a:pt x="154095" y="0"/>
                    <a:pt x="209715" y="0"/>
                  </a:cubicBezTo>
                  <a:close/>
                </a:path>
              </a:pathLst>
            </a:custGeom>
            <a:solidFill>
              <a:srgbClr val="FFFFEF"/>
            </a:solidFill>
          </p:spPr>
        </p:sp>
        <p:sp>
          <p:nvSpPr>
            <p:cNvPr id="21" name="TextBox 21"/>
            <p:cNvSpPr txBox="1"/>
            <p:nvPr/>
          </p:nvSpPr>
          <p:spPr>
            <a:xfrm>
              <a:off x="0" y="-85725"/>
              <a:ext cx="972283" cy="519128"/>
            </a:xfrm>
            <a:prstGeom prst="rect">
              <a:avLst/>
            </a:prstGeom>
          </p:spPr>
          <p:txBody>
            <a:bodyPr lIns="50800" tIns="50800" rIns="50800" bIns="50800" rtlCol="0" anchor="ctr"/>
            <a:lstStyle/>
            <a:p>
              <a:pPr algn="ctr">
                <a:lnSpc>
                  <a:spcPts val="5880"/>
                </a:lnSpc>
              </a:pPr>
              <a:r>
                <a:rPr lang="en-US" sz="4200" dirty="0">
                  <a:solidFill>
                    <a:srgbClr val="0070C0"/>
                  </a:solidFill>
                  <a:latin typeface="Inter Bold"/>
                  <a:ea typeface="Inter Bold"/>
                  <a:cs typeface="Inter Bold"/>
                  <a:sym typeface="Inter Bold"/>
                </a:rPr>
                <a:t> </a:t>
              </a:r>
              <a:r>
                <a:rPr lang="en-US" sz="4200" dirty="0" smtClean="0">
                  <a:solidFill>
                    <a:srgbClr val="0070C0"/>
                  </a:solidFill>
                  <a:latin typeface="Inter Bold"/>
                  <a:ea typeface="Inter Bold"/>
                  <a:cs typeface="Inter Bold"/>
                  <a:sym typeface="Inter Bold"/>
                </a:rPr>
                <a:t>=&gt;Ý </a:t>
              </a:r>
              <a:r>
                <a:rPr lang="en-US" sz="4200" dirty="0" err="1">
                  <a:solidFill>
                    <a:srgbClr val="0070C0"/>
                  </a:solidFill>
                  <a:latin typeface="Inter Bold"/>
                  <a:ea typeface="Inter Bold"/>
                  <a:cs typeface="Inter Bold"/>
                  <a:sym typeface="Inter Bold"/>
                </a:rPr>
                <a:t>nghĩa</a:t>
              </a:r>
              <a:r>
                <a:rPr lang="en-US" sz="4200" dirty="0">
                  <a:solidFill>
                    <a:srgbClr val="0070C0"/>
                  </a:solidFill>
                  <a:latin typeface="Inter Bold"/>
                  <a:ea typeface="Inter Bold"/>
                  <a:cs typeface="Inter Bold"/>
                  <a:sym typeface="Inter Bold"/>
                </a:rPr>
                <a:t>:</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70" b="-3370"/>
            </a:stretch>
          </a:blipFill>
        </p:spPr>
      </p:sp>
      <p:sp>
        <p:nvSpPr>
          <p:cNvPr id="3" name="TextBox 3"/>
          <p:cNvSpPr txBox="1"/>
          <p:nvPr/>
        </p:nvSpPr>
        <p:spPr>
          <a:xfrm>
            <a:off x="2438400" y="1273072"/>
            <a:ext cx="8242422" cy="4541520"/>
          </a:xfrm>
          <a:prstGeom prst="rect">
            <a:avLst/>
          </a:prstGeom>
        </p:spPr>
        <p:txBody>
          <a:bodyPr lIns="0" tIns="0" rIns="0" bIns="0" rtlCol="0" anchor="t">
            <a:spAutoFit/>
          </a:bodyPr>
          <a:lstStyle/>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Tiếng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trống</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Sự</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tĩnh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lặng</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Bóng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tối</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đèn</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sao</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và</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đom</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đóm</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Đoàn</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tàu</a:t>
            </a:r>
            <a:r>
              <a:rPr lang="en-US" sz="4000" dirty="0">
                <a:solidFill>
                  <a:srgbClr val="000000"/>
                </a:solidFill>
                <a:latin typeface="Times New Roman"/>
                <a:ea typeface="Times New Roman"/>
                <a:cs typeface="Times New Roman"/>
                <a:sym typeface="Times New Roman"/>
              </a:rPr>
              <a:t>: </a:t>
            </a:r>
          </a:p>
          <a:p>
            <a:pPr marL="0" lvl="0" indent="0" algn="just">
              <a:lnSpc>
                <a:spcPts val="5040"/>
              </a:lnSpc>
            </a:pPr>
            <a:r>
              <a:rPr lang="en-US" sz="4000" dirty="0">
                <a:solidFill>
                  <a:srgbClr val="000000"/>
                </a:solidFill>
                <a:latin typeface="Times New Roman"/>
                <a:ea typeface="Times New Roman"/>
                <a:cs typeface="Times New Roman"/>
                <a:sym typeface="Times New Roman"/>
              </a:rPr>
              <a:t> – Hà </a:t>
            </a:r>
            <a:r>
              <a:rPr lang="en-US" sz="4000" dirty="0" err="1">
                <a:solidFill>
                  <a:srgbClr val="000000"/>
                </a:solidFill>
                <a:latin typeface="Times New Roman"/>
                <a:ea typeface="Times New Roman"/>
                <a:cs typeface="Times New Roman"/>
                <a:sym typeface="Times New Roman"/>
              </a:rPr>
              <a:t>Nội</a:t>
            </a:r>
            <a:r>
              <a:rPr lang="en-US" sz="4000" dirty="0">
                <a:solidFill>
                  <a:srgbClr val="000000"/>
                </a:solidFill>
                <a:latin typeface="Times New Roman"/>
                <a:ea typeface="Times New Roman"/>
                <a:cs typeface="Times New Roman"/>
                <a:sym typeface="Times New Roman"/>
              </a:rPr>
              <a:t>: </a:t>
            </a:r>
          </a:p>
        </p:txBody>
      </p:sp>
      <p:sp>
        <p:nvSpPr>
          <p:cNvPr id="5" name="Freeform 5"/>
          <p:cNvSpPr/>
          <p:nvPr/>
        </p:nvSpPr>
        <p:spPr>
          <a:xfrm>
            <a:off x="-1317217" y="8694240"/>
            <a:ext cx="20134751" cy="3883131"/>
          </a:xfrm>
          <a:custGeom>
            <a:avLst/>
            <a:gdLst/>
            <a:ahLst/>
            <a:cxnLst/>
            <a:rect l="l" t="t" r="r" b="b"/>
            <a:pathLst>
              <a:path w="20134751" h="3883131">
                <a:moveTo>
                  <a:pt x="0" y="0"/>
                </a:moveTo>
                <a:lnTo>
                  <a:pt x="20134751" y="0"/>
                </a:lnTo>
                <a:lnTo>
                  <a:pt x="20134751" y="3883130"/>
                </a:lnTo>
                <a:lnTo>
                  <a:pt x="0" y="3883130"/>
                </a:lnTo>
                <a:lnTo>
                  <a:pt x="0" y="0"/>
                </a:lnTo>
                <a:close/>
              </a:path>
            </a:pathLst>
          </a:custGeom>
          <a:blipFill>
            <a:blip r:embed="rId3"/>
            <a:stretch>
              <a:fillRect/>
            </a:stretch>
          </a:blipFill>
        </p:spPr>
      </p:sp>
      <p:sp>
        <p:nvSpPr>
          <p:cNvPr id="6" name="TextBox 6"/>
          <p:cNvSpPr txBox="1"/>
          <p:nvPr/>
        </p:nvSpPr>
        <p:spPr>
          <a:xfrm>
            <a:off x="0" y="258228"/>
            <a:ext cx="15663372" cy="694101"/>
          </a:xfrm>
          <a:prstGeom prst="rect">
            <a:avLst/>
          </a:prstGeom>
        </p:spPr>
        <p:txBody>
          <a:bodyPr wrap="square" lIns="0" tIns="0" rIns="0" bIns="0" rtlCol="0" anchor="t">
            <a:spAutoFit/>
          </a:bodyPr>
          <a:lstStyle/>
          <a:p>
            <a:pPr algn="ctr">
              <a:lnSpc>
                <a:spcPts val="5880"/>
              </a:lnSpc>
              <a:spcBef>
                <a:spcPct val="0"/>
              </a:spcBef>
            </a:pPr>
            <a:r>
              <a:rPr lang="en-US" sz="4200" dirty="0">
                <a:solidFill>
                  <a:srgbClr val="0070C0"/>
                </a:solidFill>
                <a:latin typeface="Inter Bold"/>
                <a:ea typeface="Inter Bold"/>
                <a:cs typeface="Inter Bold"/>
                <a:sym typeface="Inter Bold"/>
              </a:rPr>
              <a:t>  * </a:t>
            </a:r>
            <a:r>
              <a:rPr lang="en-US" sz="4200" dirty="0" err="1">
                <a:solidFill>
                  <a:srgbClr val="0070C0"/>
                </a:solidFill>
                <a:latin typeface="Inter Bold"/>
                <a:ea typeface="Inter Bold"/>
                <a:cs typeface="Inter Bold"/>
                <a:sym typeface="Inter Bold"/>
              </a:rPr>
              <a:t>Một</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số</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hình</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ảnh</a:t>
            </a:r>
            <a:r>
              <a:rPr lang="en-US" sz="4200" dirty="0">
                <a:solidFill>
                  <a:srgbClr val="0070C0"/>
                </a:solidFill>
                <a:latin typeface="Inter Bold"/>
                <a:ea typeface="Inter Bold"/>
                <a:cs typeface="Inter Bold"/>
                <a:sym typeface="Inter Bold"/>
              </a:rPr>
              <a:t>, chi </a:t>
            </a:r>
            <a:r>
              <a:rPr lang="en-US" sz="4200" dirty="0" err="1">
                <a:solidFill>
                  <a:srgbClr val="0070C0"/>
                </a:solidFill>
                <a:latin typeface="Inter Bold"/>
                <a:ea typeface="Inter Bold"/>
                <a:cs typeface="Inter Bold"/>
                <a:sym typeface="Inter Bold"/>
              </a:rPr>
              <a:t>tiết</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xuất</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hiện</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nhiều</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lần</a:t>
            </a:r>
            <a:r>
              <a:rPr lang="en-US" sz="4200" dirty="0">
                <a:solidFill>
                  <a:srgbClr val="0070C0"/>
                </a:solidFill>
                <a:latin typeface="Inter Bold"/>
                <a:ea typeface="Inter Bold"/>
                <a:cs typeface="Inter Bold"/>
                <a:sym typeface="Inter Bold"/>
              </a:rPr>
              <a:t> </a:t>
            </a:r>
            <a:r>
              <a:rPr lang="en-US" sz="4200" dirty="0" err="1">
                <a:solidFill>
                  <a:srgbClr val="0070C0"/>
                </a:solidFill>
                <a:latin typeface="Inter Bold"/>
                <a:ea typeface="Inter Bold"/>
                <a:cs typeface="Inter Bold"/>
                <a:sym typeface="Inter Bold"/>
              </a:rPr>
              <a:t>trong</a:t>
            </a:r>
            <a:r>
              <a:rPr lang="en-US" sz="4200" dirty="0">
                <a:solidFill>
                  <a:srgbClr val="0070C0"/>
                </a:solidFill>
                <a:latin typeface="Inter Bold"/>
                <a:ea typeface="Inter Bold"/>
                <a:cs typeface="Inter Bold"/>
                <a:sym typeface="Inter Bold"/>
              </a:rPr>
              <a:t> VB: </a:t>
            </a:r>
          </a:p>
        </p:txBody>
      </p:sp>
      <p:sp>
        <p:nvSpPr>
          <p:cNvPr id="10" name="TextBox 10"/>
          <p:cNvSpPr txBox="1"/>
          <p:nvPr/>
        </p:nvSpPr>
        <p:spPr>
          <a:xfrm>
            <a:off x="685800" y="5270190"/>
            <a:ext cx="16916400" cy="4324976"/>
          </a:xfrm>
          <a:prstGeom prst="rect">
            <a:avLst/>
          </a:prstGeom>
        </p:spPr>
        <p:txBody>
          <a:bodyPr lIns="50800" tIns="50800" rIns="50800" bIns="50800" rtlCol="0" anchor="ctr"/>
          <a:lstStyle/>
          <a:p>
            <a:pPr algn="just">
              <a:lnSpc>
                <a:spcPts val="5600"/>
              </a:lnSpc>
            </a:pPr>
            <a:r>
              <a:rPr lang="en-US" sz="4000" dirty="0">
                <a:latin typeface="Arial" panose="020B0604020202020204" pitchFamily="34" charset="0"/>
                <a:ea typeface="Times New Roman Bold"/>
                <a:cs typeface="Arial" panose="020B0604020202020204" pitchFamily="34" charset="0"/>
                <a:sym typeface="Times New Roman Bold"/>
              </a:rPr>
              <a:t>-&gt;  </a:t>
            </a:r>
            <a:r>
              <a:rPr lang="en-US" sz="4000" dirty="0" err="1">
                <a:latin typeface="Arial" panose="020B0604020202020204" pitchFamily="34" charset="0"/>
                <a:ea typeface="Times New Roman Bold"/>
                <a:cs typeface="Arial" panose="020B0604020202020204" pitchFamily="34" charset="0"/>
                <a:sym typeface="Times New Roman Bold"/>
              </a:rPr>
              <a:t>Nhiều</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chuỗi</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hình</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ảnh</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được</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xây</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dựng</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theo</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thủ</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pháp</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đối</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lập</a:t>
            </a:r>
            <a:r>
              <a:rPr lang="en-US" sz="4000" dirty="0">
                <a:latin typeface="Arial" panose="020B0604020202020204" pitchFamily="34" charset="0"/>
                <a:ea typeface="Times New Roman Bold"/>
                <a:cs typeface="Arial" panose="020B0604020202020204" pitchFamily="34" charset="0"/>
                <a:sym typeface="Times New Roman Bold"/>
              </a:rPr>
              <a:t>: </a:t>
            </a:r>
            <a:endParaRPr lang="vi-VN" sz="4000" dirty="0" smtClean="0">
              <a:latin typeface="Arial" panose="020B0604020202020204" pitchFamily="34" charset="0"/>
              <a:ea typeface="Times New Roman Bold"/>
              <a:cs typeface="Arial" panose="020B0604020202020204" pitchFamily="34" charset="0"/>
              <a:sym typeface="Times New Roman Bold"/>
            </a:endParaRPr>
          </a:p>
          <a:p>
            <a:pPr algn="just">
              <a:lnSpc>
                <a:spcPts val="5600"/>
              </a:lnSpc>
            </a:pPr>
            <a:r>
              <a:rPr lang="en-US" sz="4000" dirty="0" err="1" smtClean="0">
                <a:latin typeface="Arial" panose="020B0604020202020204" pitchFamily="34" charset="0"/>
                <a:ea typeface="Times New Roman Bold"/>
                <a:cs typeface="Arial" panose="020B0604020202020204" pitchFamily="34" charset="0"/>
                <a:sym typeface="Times New Roman Bold"/>
              </a:rPr>
              <a:t>âm</a:t>
            </a:r>
            <a:r>
              <a:rPr lang="en-US" sz="4000" dirty="0" smtClean="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thanh</a:t>
            </a:r>
            <a:r>
              <a:rPr lang="en-US" sz="4000" dirty="0">
                <a:latin typeface="Arial" panose="020B0604020202020204" pitchFamily="34" charset="0"/>
                <a:ea typeface="Times New Roman Bold"/>
                <a:cs typeface="Arial" panose="020B0604020202020204" pitchFamily="34" charset="0"/>
                <a:sym typeface="Times New Roman Bold"/>
              </a:rPr>
              <a:t> </a:t>
            </a:r>
            <a:r>
              <a:rPr lang="vi-VN" sz="4000" dirty="0" smtClean="0">
                <a:latin typeface="Arial" panose="020B0604020202020204" pitchFamily="34" charset="0"/>
                <a:ea typeface="Times New Roman Bold"/>
                <a:cs typeface="Arial" panose="020B0604020202020204" pitchFamily="34" charset="0"/>
                <a:sym typeface="Times New Roman Bold"/>
              </a:rPr>
              <a:t>&gt;&lt;</a:t>
            </a:r>
            <a:r>
              <a:rPr lang="en-US" sz="4000" dirty="0" smtClean="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yên</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lặng</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ánh</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sáng</a:t>
            </a:r>
            <a:r>
              <a:rPr lang="en-US" sz="4000" dirty="0">
                <a:latin typeface="Arial" panose="020B0604020202020204" pitchFamily="34" charset="0"/>
                <a:ea typeface="Times New Roman Bold"/>
                <a:cs typeface="Arial" panose="020B0604020202020204" pitchFamily="34" charset="0"/>
                <a:sym typeface="Times New Roman Bold"/>
              </a:rPr>
              <a:t> </a:t>
            </a:r>
            <a:r>
              <a:rPr lang="vi-VN" sz="4000" dirty="0" smtClean="0">
                <a:latin typeface="Arial" panose="020B0604020202020204" pitchFamily="34" charset="0"/>
                <a:ea typeface="Times New Roman Bold"/>
                <a:cs typeface="Arial" panose="020B0604020202020204" pitchFamily="34" charset="0"/>
                <a:sym typeface="Times New Roman Bold"/>
              </a:rPr>
              <a:t>&gt;&lt;</a:t>
            </a:r>
            <a:r>
              <a:rPr lang="en-US" sz="4000" dirty="0" smtClean="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bóng</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tối</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quá</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khứ</a:t>
            </a:r>
            <a:r>
              <a:rPr lang="en-US" sz="4000" dirty="0">
                <a:latin typeface="Arial" panose="020B0604020202020204" pitchFamily="34" charset="0"/>
                <a:ea typeface="Times New Roman Bold"/>
                <a:cs typeface="Arial" panose="020B0604020202020204" pitchFamily="34" charset="0"/>
                <a:sym typeface="Times New Roman Bold"/>
              </a:rPr>
              <a:t> (Hà </a:t>
            </a:r>
            <a:r>
              <a:rPr lang="en-US" sz="4000" dirty="0" err="1">
                <a:latin typeface="Arial" panose="020B0604020202020204" pitchFamily="34" charset="0"/>
                <a:ea typeface="Times New Roman Bold"/>
                <a:cs typeface="Arial" panose="020B0604020202020204" pitchFamily="34" charset="0"/>
                <a:sym typeface="Times New Roman Bold"/>
              </a:rPr>
              <a:t>Nội</a:t>
            </a:r>
            <a:r>
              <a:rPr lang="en-US" sz="4000" dirty="0">
                <a:latin typeface="Arial" panose="020B0604020202020204" pitchFamily="34" charset="0"/>
                <a:ea typeface="Times New Roman Bold"/>
                <a:cs typeface="Arial" panose="020B0604020202020204" pitchFamily="34" charset="0"/>
                <a:sym typeface="Times New Roman Bold"/>
              </a:rPr>
              <a:t>) </a:t>
            </a:r>
            <a:r>
              <a:rPr lang="vi-VN" sz="4000" dirty="0" smtClean="0">
                <a:latin typeface="Arial" panose="020B0604020202020204" pitchFamily="34" charset="0"/>
                <a:ea typeface="Times New Roman Bold"/>
                <a:cs typeface="Arial" panose="020B0604020202020204" pitchFamily="34" charset="0"/>
                <a:sym typeface="Times New Roman Bold"/>
              </a:rPr>
              <a:t>&gt;&lt;</a:t>
            </a:r>
            <a:r>
              <a:rPr lang="en-US" sz="4000" dirty="0" smtClean="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hiện</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tại</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phố</a:t>
            </a:r>
            <a:r>
              <a:rPr lang="en-US" sz="4000" dirty="0">
                <a:latin typeface="Arial" panose="020B0604020202020204" pitchFamily="34" charset="0"/>
                <a:ea typeface="Times New Roman Bold"/>
                <a:cs typeface="Arial" panose="020B0604020202020204" pitchFamily="34" charset="0"/>
                <a:sym typeface="Times New Roman Bold"/>
              </a:rPr>
              <a:t> </a:t>
            </a:r>
            <a:r>
              <a:rPr lang="en-US" sz="4000" dirty="0" err="1">
                <a:latin typeface="Arial" panose="020B0604020202020204" pitchFamily="34" charset="0"/>
                <a:ea typeface="Times New Roman Bold"/>
                <a:cs typeface="Arial" panose="020B0604020202020204" pitchFamily="34" charset="0"/>
                <a:sym typeface="Times New Roman Bold"/>
              </a:rPr>
              <a:t>huyện</a:t>
            </a:r>
            <a:r>
              <a:rPr lang="en-US" sz="4000" dirty="0">
                <a:latin typeface="Arial" panose="020B0604020202020204" pitchFamily="34" charset="0"/>
                <a:ea typeface="Times New Roman Bold"/>
                <a:cs typeface="Arial" panose="020B0604020202020204" pitchFamily="34" charset="0"/>
                <a:sym typeface="Times New Roman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333500"/>
            <a:ext cx="17068800" cy="7848302"/>
          </a:xfrm>
          <a:prstGeom prst="rect">
            <a:avLst/>
          </a:prstGeom>
        </p:spPr>
        <p:txBody>
          <a:bodyPr wrap="square">
            <a:spAutoFit/>
          </a:bodyPr>
          <a:lstStyle/>
          <a:p>
            <a:r>
              <a:rPr lang="en-US" sz="3600" dirty="0" smtClean="0">
                <a:solidFill>
                  <a:srgbClr val="FF0000"/>
                </a:solidFill>
              </a:rPr>
              <a:t>- </a:t>
            </a:r>
            <a:r>
              <a:rPr lang="vi-VN" sz="3600" dirty="0" smtClean="0">
                <a:solidFill>
                  <a:srgbClr val="FF0000"/>
                </a:solidFill>
              </a:rPr>
              <a:t>Tiếng </a:t>
            </a:r>
            <a:r>
              <a:rPr lang="vi-VN" sz="3600" dirty="0">
                <a:solidFill>
                  <a:srgbClr val="FF0000"/>
                </a:solidFill>
              </a:rPr>
              <a:t>trống</a:t>
            </a:r>
            <a:r>
              <a:rPr lang="vi-VN" sz="3600" dirty="0"/>
              <a:t>: “Tiếng trống thu không trên cái chợ của huyện nhỏ; từng tiếng một vang xa để gọi buổi chiếu”, “Trống cầm canh ở huyện đánh tung lên một tiếng ngắn, khô khan, không vang động ra xa, rồi chìm ngay vào bóng tối”, “chỉ còn đêm khuya, tiếng trống cắm canh và tiếng chó cắn</a:t>
            </a:r>
            <a:r>
              <a:rPr lang="vi-VN" sz="3600" dirty="0" smtClean="0"/>
              <a:t>”.</a:t>
            </a:r>
            <a:endParaRPr lang="en-US" sz="3600" dirty="0" smtClean="0"/>
          </a:p>
          <a:p>
            <a:endParaRPr lang="en-US" sz="3600" dirty="0" smtClean="0"/>
          </a:p>
          <a:p>
            <a:r>
              <a:rPr lang="en-US" sz="3600" dirty="0" smtClean="0">
                <a:solidFill>
                  <a:srgbClr val="FF0000"/>
                </a:solidFill>
              </a:rPr>
              <a:t>- </a:t>
            </a:r>
            <a:r>
              <a:rPr lang="vi-VN" sz="3600" dirty="0" smtClean="0">
                <a:solidFill>
                  <a:srgbClr val="FF0000"/>
                </a:solidFill>
              </a:rPr>
              <a:t>Sự </a:t>
            </a:r>
            <a:r>
              <a:rPr lang="vi-VN" sz="3600" dirty="0">
                <a:solidFill>
                  <a:srgbClr val="FF0000"/>
                </a:solidFill>
              </a:rPr>
              <a:t>tĩnh lặng</a:t>
            </a:r>
            <a:r>
              <a:rPr lang="vi-VN" sz="3600" dirty="0"/>
              <a:t>: “Mấy tiếng đàn bầu bần bật trong yên lặng”, “Nhưng bây giờ họ đóng cửa cả rồi, cũng im lặng tối đen như ngoài phố, “và ngoài kia, đồng ruộng mênh mang và yên </a:t>
            </a:r>
            <a:r>
              <a:rPr lang="vi-VN" sz="3600" dirty="0" smtClean="0"/>
              <a:t>lặng</a:t>
            </a:r>
            <a:r>
              <a:rPr lang="en-US" sz="3600" dirty="0" smtClean="0"/>
              <a:t>.</a:t>
            </a:r>
          </a:p>
          <a:p>
            <a:endParaRPr lang="en-US" sz="3600" dirty="0" smtClean="0"/>
          </a:p>
          <a:p>
            <a:r>
              <a:rPr lang="en-US" sz="3600" dirty="0" smtClean="0">
                <a:solidFill>
                  <a:srgbClr val="FF0000"/>
                </a:solidFill>
              </a:rPr>
              <a:t>- </a:t>
            </a:r>
            <a:r>
              <a:rPr lang="vi-VN" sz="3600" dirty="0" smtClean="0">
                <a:solidFill>
                  <a:srgbClr val="FF0000"/>
                </a:solidFill>
              </a:rPr>
              <a:t>Bóng </a:t>
            </a:r>
            <a:r>
              <a:rPr lang="vi-VN" sz="3600" dirty="0">
                <a:solidFill>
                  <a:srgbClr val="FF0000"/>
                </a:solidFill>
              </a:rPr>
              <a:t>tối</a:t>
            </a:r>
            <a:r>
              <a:rPr lang="vi-VN" sz="3600" dirty="0"/>
              <a:t>: “Trong cửa hàng hơi tối, muỗi đã bắt đầu vo ve”, “đôi mắt chị bóng tối ngập đây dân”, “những hòn đá nhỏ một bên sáng một bên tối”, “Trời nhá nhem tối”, “cụ đi lẫn </a:t>
            </a:r>
            <a:r>
              <a:rPr lang="vi-VN" sz="3600" dirty="0" smtClean="0"/>
              <a:t>vào</a:t>
            </a:r>
            <a:r>
              <a:rPr lang="en-US" sz="3600" dirty="0" smtClean="0"/>
              <a:t> </a:t>
            </a:r>
            <a:r>
              <a:rPr lang="vi-VN" sz="3600" dirty="0"/>
              <a:t>bóng tối", "Đường phố và các ngô con dẫn dẫn chứa đây bóng tối”, “Chứng ấy người trong bóng tối mong đợi một cái gì tươi sáng”, “Đêm tối vẫn bao bọc chung quanh".</a:t>
            </a:r>
            <a:endParaRPr lang="en-US" sz="3600" dirty="0"/>
          </a:p>
        </p:txBody>
      </p:sp>
    </p:spTree>
    <p:extLst>
      <p:ext uri="{BB962C8B-B14F-4D97-AF65-F5344CB8AC3E}">
        <p14:creationId xmlns:p14="http://schemas.microsoft.com/office/powerpoint/2010/main" val="69463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758781" y="1154365"/>
            <a:ext cx="9930431" cy="1775725"/>
            <a:chOff x="0" y="0"/>
            <a:chExt cx="2364568" cy="467681"/>
          </a:xfrm>
          <a:solidFill>
            <a:srgbClr val="FFFF00"/>
          </a:solidFill>
        </p:grpSpPr>
        <p:sp>
          <p:nvSpPr>
            <p:cNvPr id="19" name="Freeform 19"/>
            <p:cNvSpPr/>
            <p:nvPr/>
          </p:nvSpPr>
          <p:spPr>
            <a:xfrm>
              <a:off x="0" y="0"/>
              <a:ext cx="2364568" cy="467681"/>
            </a:xfrm>
            <a:custGeom>
              <a:avLst/>
              <a:gdLst/>
              <a:ahLst/>
              <a:cxnLst/>
              <a:rect l="l" t="t" r="r" b="b"/>
              <a:pathLst>
                <a:path w="2364568" h="467681">
                  <a:moveTo>
                    <a:pt x="86232" y="0"/>
                  </a:moveTo>
                  <a:lnTo>
                    <a:pt x="2278336" y="0"/>
                  </a:lnTo>
                  <a:cubicBezTo>
                    <a:pt x="2301206" y="0"/>
                    <a:pt x="2323139" y="9085"/>
                    <a:pt x="2339311" y="25257"/>
                  </a:cubicBezTo>
                  <a:cubicBezTo>
                    <a:pt x="2355483" y="41429"/>
                    <a:pt x="2364568" y="63362"/>
                    <a:pt x="2364568" y="86232"/>
                  </a:cubicBezTo>
                  <a:lnTo>
                    <a:pt x="2364568" y="381448"/>
                  </a:lnTo>
                  <a:cubicBezTo>
                    <a:pt x="2364568" y="404318"/>
                    <a:pt x="2355483" y="426252"/>
                    <a:pt x="2339311" y="442424"/>
                  </a:cubicBezTo>
                  <a:cubicBezTo>
                    <a:pt x="2323139" y="458595"/>
                    <a:pt x="2301206" y="467681"/>
                    <a:pt x="2278336" y="467681"/>
                  </a:cubicBezTo>
                  <a:lnTo>
                    <a:pt x="86232" y="467681"/>
                  </a:lnTo>
                  <a:cubicBezTo>
                    <a:pt x="63362" y="467681"/>
                    <a:pt x="41429" y="458595"/>
                    <a:pt x="25257" y="442424"/>
                  </a:cubicBezTo>
                  <a:cubicBezTo>
                    <a:pt x="9085" y="426252"/>
                    <a:pt x="0" y="404318"/>
                    <a:pt x="0" y="381448"/>
                  </a:cubicBezTo>
                  <a:lnTo>
                    <a:pt x="0" y="86232"/>
                  </a:lnTo>
                  <a:cubicBezTo>
                    <a:pt x="0" y="63362"/>
                    <a:pt x="9085" y="41429"/>
                    <a:pt x="25257" y="25257"/>
                  </a:cubicBezTo>
                  <a:cubicBezTo>
                    <a:pt x="41429" y="9085"/>
                    <a:pt x="63362" y="0"/>
                    <a:pt x="86232" y="0"/>
                  </a:cubicBezTo>
                  <a:close/>
                </a:path>
              </a:pathLst>
            </a:custGeom>
            <a:grpFill/>
          </p:spPr>
        </p:sp>
        <p:sp>
          <p:nvSpPr>
            <p:cNvPr id="20" name="TextBox 20"/>
            <p:cNvSpPr txBox="1"/>
            <p:nvPr/>
          </p:nvSpPr>
          <p:spPr>
            <a:xfrm>
              <a:off x="0" y="-38100"/>
              <a:ext cx="2364568" cy="505781"/>
            </a:xfrm>
            <a:prstGeom prst="rect">
              <a:avLst/>
            </a:prstGeom>
            <a:grpFill/>
          </p:spPr>
          <p:txBody>
            <a:bodyPr lIns="50800" tIns="50800" rIns="50800" bIns="50800" rtlCol="0" anchor="ctr"/>
            <a:lstStyle/>
            <a:p>
              <a:pPr algn="ctr">
                <a:lnSpc>
                  <a:spcPts val="2659"/>
                </a:lnSpc>
              </a:pPr>
              <a:endParaRPr/>
            </a:p>
          </p:txBody>
        </p:sp>
      </p:grpSp>
      <p:sp>
        <p:nvSpPr>
          <p:cNvPr id="21" name="TextBox 21"/>
          <p:cNvSpPr txBox="1"/>
          <p:nvPr/>
        </p:nvSpPr>
        <p:spPr>
          <a:xfrm>
            <a:off x="7867589" y="1375660"/>
            <a:ext cx="9328543" cy="943335"/>
          </a:xfrm>
          <a:prstGeom prst="rect">
            <a:avLst/>
          </a:prstGeom>
        </p:spPr>
        <p:txBody>
          <a:bodyPr wrap="square" lIns="0" tIns="0" rIns="0" bIns="0" rtlCol="0" anchor="t">
            <a:spAutoFit/>
          </a:bodyPr>
          <a:lstStyle/>
          <a:p>
            <a:pPr marL="0" lvl="0" indent="0" algn="ctr">
              <a:lnSpc>
                <a:spcPts val="8120"/>
              </a:lnSpc>
              <a:spcBef>
                <a:spcPct val="0"/>
              </a:spcBef>
            </a:pPr>
            <a:r>
              <a:rPr lang="en-US" sz="5800" spc="870" dirty="0" smtClean="0">
                <a:latin typeface="Kollektif Bold"/>
                <a:ea typeface="Kollektif Bold"/>
                <a:cs typeface="Kollektif Bold"/>
                <a:sym typeface="Kollektif Bold"/>
              </a:rPr>
              <a:t> </a:t>
            </a:r>
            <a:r>
              <a:rPr lang="en-US" sz="5800" b="1" spc="870" dirty="0" smtClean="0">
                <a:latin typeface="Arial" panose="020B0604020202020204" pitchFamily="34" charset="0"/>
                <a:ea typeface="Kollektif Bold"/>
                <a:cs typeface="Arial" panose="020B0604020202020204" pitchFamily="34" charset="0"/>
                <a:sym typeface="Kollektif Bold"/>
              </a:rPr>
              <a:t>1. TRƯỚC KHI ĐỌC</a:t>
            </a:r>
            <a:endParaRPr lang="en-US" sz="5800" b="1" spc="870" dirty="0">
              <a:latin typeface="Arial" panose="020B0604020202020204" pitchFamily="34" charset="0"/>
              <a:ea typeface="Kollektif Bold"/>
              <a:cs typeface="Arial" panose="020B0604020202020204" pitchFamily="34" charset="0"/>
              <a:sym typeface="Kollektif Bold"/>
            </a:endParaRPr>
          </a:p>
        </p:txBody>
      </p:sp>
      <p:sp>
        <p:nvSpPr>
          <p:cNvPr id="22" name="TextBox 22"/>
          <p:cNvSpPr txBox="1"/>
          <p:nvPr/>
        </p:nvSpPr>
        <p:spPr>
          <a:xfrm>
            <a:off x="8144252" y="4333813"/>
            <a:ext cx="9544960" cy="2720976"/>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Times New Roman"/>
                <a:ea typeface="Times New Roman"/>
                <a:cs typeface="Times New Roman"/>
                <a:sym typeface="Times New Roman"/>
              </a:rPr>
              <a:t>Khi </a:t>
            </a:r>
            <a:r>
              <a:rPr lang="en-US" sz="4999" dirty="0" err="1">
                <a:solidFill>
                  <a:srgbClr val="000000"/>
                </a:solidFill>
                <a:latin typeface="Times New Roman"/>
                <a:ea typeface="Times New Roman"/>
                <a:cs typeface="Times New Roman"/>
                <a:sym typeface="Times New Roman"/>
              </a:rPr>
              <a:t>chờ</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đợi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một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điều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gì</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quan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trọng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với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bản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thân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bạn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thường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tâm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trạng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cảm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xúc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như</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thế</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nào</a:t>
            </a:r>
            <a:r>
              <a:rPr lang="en-US" sz="4999" dirty="0">
                <a:solidFill>
                  <a:srgbClr val="000000"/>
                </a:solidFill>
                <a:latin typeface="Times New Roman"/>
                <a:ea typeface="Times New Roman"/>
                <a:cs typeface="Times New Roman"/>
                <a:sym typeface="Times New Roman"/>
              </a:rPr>
              <a:t>?</a:t>
            </a:r>
          </a:p>
        </p:txBody>
      </p:sp>
      <p:sp>
        <p:nvSpPr>
          <p:cNvPr id="26" name="Freeform 26"/>
          <p:cNvSpPr/>
          <p:nvPr/>
        </p:nvSpPr>
        <p:spPr>
          <a:xfrm>
            <a:off x="664328" y="1028700"/>
            <a:ext cx="6861906" cy="8680835"/>
          </a:xfrm>
          <a:custGeom>
            <a:avLst/>
            <a:gdLst/>
            <a:ahLst/>
            <a:cxnLst/>
            <a:rect l="l" t="t" r="r" b="b"/>
            <a:pathLst>
              <a:path w="6861906" h="8680835">
                <a:moveTo>
                  <a:pt x="0" y="0"/>
                </a:moveTo>
                <a:lnTo>
                  <a:pt x="6861907" y="0"/>
                </a:lnTo>
                <a:lnTo>
                  <a:pt x="6861907" y="8680835"/>
                </a:lnTo>
                <a:lnTo>
                  <a:pt x="0" y="8680835"/>
                </a:lnTo>
                <a:lnTo>
                  <a:pt x="0" y="0"/>
                </a:lnTo>
                <a:close/>
              </a:path>
            </a:pathLst>
          </a:custGeom>
          <a:blipFill>
            <a:blip r:embed="rId6"/>
            <a:stretch>
              <a:fillRect b="-10060"/>
            </a:stretch>
          </a:blipFill>
        </p:spPr>
      </p:sp>
      <p:sp>
        <p:nvSpPr>
          <p:cNvPr id="27" name="Freeform 26">
            <a:extLst>
              <a:ext uri="{FF2B5EF4-FFF2-40B4-BE49-F238E27FC236}">
                <a16:creationId xmlns:a16="http://schemas.microsoft.com/office/drawing/2014/main" id="{247B4FBD-DD92-212D-C183-E6FD3A158044}"/>
              </a:ext>
            </a:extLst>
          </p:cNvPr>
          <p:cNvSpPr/>
          <p:nvPr/>
        </p:nvSpPr>
        <p:spPr>
          <a:xfrm rot="-5481169">
            <a:off x="7935238" y="4377014"/>
            <a:ext cx="418027" cy="887060"/>
          </a:xfrm>
          <a:custGeom>
            <a:avLst/>
            <a:gdLst/>
            <a:ahLst/>
            <a:cxnLst/>
            <a:rect l="l" t="t" r="r" b="b"/>
            <a:pathLst>
              <a:path w="418027" h="887060">
                <a:moveTo>
                  <a:pt x="0" y="0"/>
                </a:moveTo>
                <a:lnTo>
                  <a:pt x="418027" y="0"/>
                </a:lnTo>
                <a:lnTo>
                  <a:pt x="418027" y="887060"/>
                </a:lnTo>
                <a:lnTo>
                  <a:pt x="0" y="8870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71500"/>
            <a:ext cx="16611600" cy="6001643"/>
          </a:xfrm>
          <a:prstGeom prst="rect">
            <a:avLst/>
          </a:prstGeom>
        </p:spPr>
        <p:txBody>
          <a:bodyPr wrap="square">
            <a:spAutoFit/>
          </a:bodyPr>
          <a:lstStyle/>
          <a:p>
            <a:r>
              <a:rPr lang="en-US" sz="3200" dirty="0" smtClean="0">
                <a:solidFill>
                  <a:srgbClr val="FF0000"/>
                </a:solidFill>
              </a:rPr>
              <a:t>- </a:t>
            </a:r>
            <a:r>
              <a:rPr lang="vi-VN" sz="3200" dirty="0" smtClean="0">
                <a:solidFill>
                  <a:srgbClr val="FF0000"/>
                </a:solidFill>
              </a:rPr>
              <a:t>Ánh </a:t>
            </a:r>
            <a:r>
              <a:rPr lang="vi-VN" sz="3200" dirty="0">
                <a:solidFill>
                  <a:srgbClr val="FF0000"/>
                </a:solidFill>
              </a:rPr>
              <a:t>đèn</a:t>
            </a:r>
            <a:r>
              <a:rPr lang="vi-VN" sz="3200" dirty="0"/>
              <a:t>: “Đèn treo trong nhà bác phở Mĩ, đèn Hoa Kì leo lét trong nhà ông Cửu, và đèn dây sáng xanh trong hiệu khách”, “ngọn đèn con của chị Tí, và cái bếp lửa của bác Siêu chiếu sáng một vùng đất cát”, “ngọn đèn của Liên, ngọn đèn vặn nhỏ</a:t>
            </a:r>
            <a:r>
              <a:rPr lang="vi-VN" sz="3200" dirty="0" smtClean="0"/>
              <a:t>"....</a:t>
            </a:r>
            <a:endParaRPr lang="en-US" sz="3200" dirty="0" smtClean="0"/>
          </a:p>
          <a:p>
            <a:r>
              <a:rPr lang="vi-VN" sz="3200" dirty="0" smtClean="0">
                <a:solidFill>
                  <a:srgbClr val="FF0000"/>
                </a:solidFill>
              </a:rPr>
              <a:t>- Ánh </a:t>
            </a:r>
            <a:r>
              <a:rPr lang="vi-VN" sz="3200" dirty="0">
                <a:solidFill>
                  <a:srgbClr val="FF0000"/>
                </a:solidFill>
              </a:rPr>
              <a:t>sao và ánh đom đóm</a:t>
            </a:r>
            <a:r>
              <a:rPr lang="vi-VN" sz="3200" dirty="0"/>
              <a:t>: “hàng ngàn ngôi sao ganh nhau lấp lánh, lẫn với vệt sáng của những con đom đóm bay là trên mặt đất hay leo vào cành cây”, “Qua khe lá của cành bàng ngàn sao vẫn lấp lánh, một con đom đóm bám vào dưới mặt lá, vùng sáng nhỏ xanh nhấp nháy”, “Sao trên trời vẫn lấp lánh</a:t>
            </a:r>
            <a:r>
              <a:rPr lang="vi-VN" sz="3200" dirty="0" smtClean="0"/>
              <a:t>”.</a:t>
            </a:r>
            <a:endParaRPr lang="en-US" sz="3200" dirty="0" smtClean="0"/>
          </a:p>
          <a:p>
            <a:r>
              <a:rPr lang="vi-VN" sz="3200" dirty="0" smtClean="0">
                <a:solidFill>
                  <a:srgbClr val="FF0000"/>
                </a:solidFill>
              </a:rPr>
              <a:t>- Đoàn </a:t>
            </a:r>
            <a:r>
              <a:rPr lang="vi-VN" sz="3200" dirty="0">
                <a:solidFill>
                  <a:srgbClr val="FF0000"/>
                </a:solidFill>
              </a:rPr>
              <a:t>tàu</a:t>
            </a:r>
            <a:r>
              <a:rPr lang="vi-VN" sz="3200" dirty="0"/>
              <a:t>: “Chín giờ có chuyến tàu ở Hà Nội đi qua huyện”, “Tàu đến chị đánh thức em dậy nhé”, “Tiếng còi đã rít lên và tàu rầm rộ đi tới</a:t>
            </a:r>
            <a:r>
              <a:rPr lang="vi-VN" sz="3200" dirty="0" smtClean="0"/>
              <a:t>”,...</a:t>
            </a:r>
            <a:endParaRPr lang="en-US" sz="3200" dirty="0" smtClean="0"/>
          </a:p>
          <a:p>
            <a:r>
              <a:rPr lang="en-US" sz="3200" dirty="0" smtClean="0">
                <a:solidFill>
                  <a:srgbClr val="FF0000"/>
                </a:solidFill>
              </a:rPr>
              <a:t>- </a:t>
            </a:r>
            <a:r>
              <a:rPr lang="vi-VN" sz="3200" dirty="0" smtClean="0">
                <a:solidFill>
                  <a:srgbClr val="FF0000"/>
                </a:solidFill>
              </a:rPr>
              <a:t>Hà </a:t>
            </a:r>
            <a:r>
              <a:rPr lang="vi-VN" sz="3200" dirty="0">
                <a:solidFill>
                  <a:srgbClr val="FF0000"/>
                </a:solidFill>
              </a:rPr>
              <a:t>Nội: </a:t>
            </a:r>
            <a:r>
              <a:rPr lang="vi-VN" sz="3200" dirty="0"/>
              <a:t>“Khi ở Hà Nội được hưởng những thức quà ngon, lạ”, “Hà Nội nhiều đèn quá!” “Nhưng họ ở Hà Nội về! Liên lặng theo mơ tưởng. Hà Nội xa xăm, Hà Nội sáng rực vui vẻ và huyên náo”.</a:t>
            </a:r>
            <a:endParaRPr lang="en-US" sz="3200" dirty="0"/>
          </a:p>
        </p:txBody>
      </p:sp>
      <p:sp>
        <p:nvSpPr>
          <p:cNvPr id="3" name="Rectangle 2"/>
          <p:cNvSpPr/>
          <p:nvPr/>
        </p:nvSpPr>
        <p:spPr>
          <a:xfrm>
            <a:off x="833120" y="7200900"/>
            <a:ext cx="16311880" cy="1754326"/>
          </a:xfrm>
          <a:prstGeom prst="rect">
            <a:avLst/>
          </a:prstGeom>
        </p:spPr>
        <p:txBody>
          <a:bodyPr wrap="square">
            <a:spAutoFit/>
          </a:bodyPr>
          <a:lstStyle/>
          <a:p>
            <a:r>
              <a:rPr lang="en-US" sz="3600" dirty="0" smtClean="0"/>
              <a:t>-&gt; </a:t>
            </a:r>
            <a:r>
              <a:rPr lang="vi-VN" sz="3600" dirty="0" smtClean="0"/>
              <a:t>Từ </a:t>
            </a:r>
            <a:r>
              <a:rPr lang="vi-VN" sz="3600" dirty="0"/>
              <a:t>đó có thể nhận thấy nhiều chuỗi hình ảnh được xây dựng theo thủ pháp đối lập: </a:t>
            </a:r>
            <a:r>
              <a:rPr lang="vi-VN" sz="3600" dirty="0">
                <a:solidFill>
                  <a:srgbClr val="0070C0"/>
                </a:solidFill>
              </a:rPr>
              <a:t>âm thanh – yên lặng</a:t>
            </a:r>
            <a:r>
              <a:rPr lang="vi-VN" sz="3600" dirty="0"/>
              <a:t>, </a:t>
            </a:r>
            <a:r>
              <a:rPr lang="vi-VN" sz="3600" dirty="0">
                <a:solidFill>
                  <a:srgbClr val="00B050"/>
                </a:solidFill>
              </a:rPr>
              <a:t>ánh sáng – bóng tối</a:t>
            </a:r>
            <a:r>
              <a:rPr lang="vi-VN" sz="3600" dirty="0"/>
              <a:t>, </a:t>
            </a:r>
            <a:r>
              <a:rPr lang="vi-VN" sz="3600" dirty="0">
                <a:solidFill>
                  <a:srgbClr val="7030A0"/>
                </a:solidFill>
              </a:rPr>
              <a:t>quá khứ (Hà Nội) – hiện tại (phố huyện).... </a:t>
            </a:r>
            <a:endParaRPr lang="en-US" sz="3600" dirty="0">
              <a:solidFill>
                <a:srgbClr val="7030A0"/>
              </a:solidFill>
            </a:endParaRPr>
          </a:p>
        </p:txBody>
      </p:sp>
    </p:spTree>
    <p:extLst>
      <p:ext uri="{BB962C8B-B14F-4D97-AF65-F5344CB8AC3E}">
        <p14:creationId xmlns:p14="http://schemas.microsoft.com/office/powerpoint/2010/main" val="202631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990600" y="2171700"/>
            <a:ext cx="16687800" cy="5745163"/>
          </a:xfrm>
          <a:prstGeom prst="rect">
            <a:avLst/>
          </a:prstGeom>
        </p:spPr>
        <p:txBody>
          <a:bodyPr wrap="square" lIns="0" tIns="0" rIns="0" bIns="0" rtlCol="0" anchor="t">
            <a:spAutoFit/>
          </a:bodyPr>
          <a:lstStyle/>
          <a:p>
            <a:pPr algn="just">
              <a:lnSpc>
                <a:spcPts val="5599"/>
              </a:lnSpc>
              <a:spcBef>
                <a:spcPct val="0"/>
              </a:spcBef>
            </a:pPr>
            <a:r>
              <a:rPr lang="en-US" sz="3999" b="1" dirty="0" smtClean="0">
                <a:solidFill>
                  <a:srgbClr val="0070C0"/>
                </a:solidFill>
                <a:latin typeface="Times New Roman"/>
                <a:ea typeface="Times New Roman"/>
                <a:cs typeface="Times New Roman"/>
                <a:sym typeface="Times New Roman"/>
              </a:rPr>
              <a:t>=&gt; </a:t>
            </a:r>
            <a:r>
              <a:rPr lang="vi-VN" sz="3999" b="1" dirty="0" smtClean="0">
                <a:solidFill>
                  <a:srgbClr val="0070C0"/>
                </a:solidFill>
                <a:latin typeface="Times New Roman"/>
                <a:ea typeface="Times New Roman"/>
                <a:cs typeface="Times New Roman"/>
                <a:sym typeface="Times New Roman"/>
              </a:rPr>
              <a:t>Ý nghĩa:</a:t>
            </a:r>
          </a:p>
          <a:p>
            <a:pPr algn="just">
              <a:lnSpc>
                <a:spcPts val="5599"/>
              </a:lnSpc>
              <a:spcBef>
                <a:spcPct val="0"/>
              </a:spcBef>
            </a:pPr>
            <a:r>
              <a:rPr lang="vi-VN" sz="3999" dirty="0" smtClean="0">
                <a:solidFill>
                  <a:srgbClr val="000000"/>
                </a:solidFill>
                <a:latin typeface="Times New Roman"/>
                <a:ea typeface="Times New Roman"/>
                <a:cs typeface="Times New Roman"/>
                <a:sym typeface="Times New Roman"/>
              </a:rPr>
              <a:t>- T</a:t>
            </a:r>
            <a:r>
              <a:rPr lang="en-US" sz="3999" dirty="0" err="1" smtClean="0">
                <a:solidFill>
                  <a:srgbClr val="000000"/>
                </a:solidFill>
                <a:latin typeface="Times New Roman"/>
                <a:ea typeface="Times New Roman"/>
                <a:cs typeface="Times New Roman"/>
                <a:sym typeface="Times New Roman"/>
              </a:rPr>
              <a:t>ượng</a:t>
            </a:r>
            <a:r>
              <a:rPr lang="en-US" sz="3999" dirty="0" smtClean="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trưng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sự</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lập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giữa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vật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vờ</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tăm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tù</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túng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người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dân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nghèo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phố</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huyện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những</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vươn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tới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đẹp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hơn</a:t>
            </a:r>
            <a:r>
              <a:rPr lang="en-US" sz="3999" dirty="0">
                <a:solidFill>
                  <a:srgbClr val="000000"/>
                </a:solidFill>
                <a:latin typeface="Times New Roman"/>
                <a:ea typeface="Times New Roman"/>
                <a:cs typeface="Times New Roman"/>
                <a:sym typeface="Times New Roman"/>
              </a:rPr>
              <a:t>. </a:t>
            </a:r>
          </a:p>
          <a:p>
            <a:pPr algn="just">
              <a:lnSpc>
                <a:spcPts val="5599"/>
              </a:lnSpc>
              <a:spcBef>
                <a:spcPct val="0"/>
              </a:spcBef>
            </a:pPr>
            <a:r>
              <a:rPr lang="en-US" sz="3999" dirty="0">
                <a:solidFill>
                  <a:srgbClr val="000000"/>
                </a:solidFill>
                <a:latin typeface="Times New Roman"/>
                <a:ea typeface="Times New Roman"/>
                <a:cs typeface="Times New Roman"/>
                <a:sym typeface="Times New Roman"/>
              </a:rPr>
              <a:t> </a:t>
            </a:r>
            <a:r>
              <a:rPr lang="vi-VN" sz="3999" dirty="0" smtClean="0">
                <a:solidFill>
                  <a:srgbClr val="000000"/>
                </a:solidFill>
                <a:latin typeface="Times New Roman"/>
                <a:ea typeface="Times New Roman"/>
                <a:cs typeface="Times New Roman"/>
                <a:sym typeface="Times New Roman"/>
              </a:rPr>
              <a:t>- </a:t>
            </a:r>
            <a:r>
              <a:rPr lang="en-US" sz="3999" dirty="0" err="1" smtClean="0">
                <a:solidFill>
                  <a:srgbClr val="000000"/>
                </a:solidFill>
                <a:latin typeface="Times New Roman"/>
                <a:ea typeface="Times New Roman"/>
                <a:cs typeface="Times New Roman"/>
                <a:sym typeface="Times New Roman"/>
              </a:rPr>
              <a:t>Đoàn</a:t>
            </a:r>
            <a:r>
              <a:rPr lang="en-US" sz="3999" dirty="0" smtClean="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tàu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mang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ánh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rực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biểu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tượng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Hà </a:t>
            </a:r>
            <a:r>
              <a:rPr lang="en-US" sz="3999" dirty="0" err="1">
                <a:solidFill>
                  <a:srgbClr val="000000"/>
                </a:solidFill>
                <a:latin typeface="Times New Roman"/>
                <a:ea typeface="Times New Roman"/>
                <a:cs typeface="Times New Roman"/>
                <a:sym typeface="Times New Roman"/>
              </a:rPr>
              <a:t>Nội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lộng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lẫy</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quá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khứ</a:t>
            </a:r>
            <a:r>
              <a:rPr lang="en-US" sz="3999" dirty="0">
                <a:solidFill>
                  <a:srgbClr val="000000"/>
                </a:solidFill>
                <a:latin typeface="Times New Roman"/>
                <a:ea typeface="Times New Roman"/>
                <a:cs typeface="Times New Roman"/>
                <a:sym typeface="Times New Roman"/>
              </a:rPr>
              <a:t> lung </a:t>
            </a:r>
            <a:r>
              <a:rPr lang="en-US" sz="3999" dirty="0" err="1">
                <a:solidFill>
                  <a:srgbClr val="000000"/>
                </a:solidFill>
                <a:latin typeface="Times New Roman"/>
                <a:ea typeface="Times New Roman"/>
                <a:cs typeface="Times New Roman"/>
                <a:sym typeface="Times New Roman"/>
              </a:rPr>
              <a:t>linh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Liên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An;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hai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chị</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em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về</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lai</a:t>
            </a:r>
            <a:r>
              <a:rPr lang="en-US" sz="3999" dirty="0">
                <a:solidFill>
                  <a:srgbClr val="000000"/>
                </a:solidFill>
                <a:latin typeface="Times New Roman"/>
                <a:ea typeface="Times New Roman"/>
                <a:cs typeface="Times New Roman"/>
                <a:sym typeface="Times New Roman"/>
              </a:rPr>
              <a:t>.</a:t>
            </a:r>
          </a:p>
          <a:p>
            <a:pPr algn="just">
              <a:lnSpc>
                <a:spcPts val="5599"/>
              </a:lnSpc>
              <a:spcBef>
                <a:spcPct val="0"/>
              </a:spcBef>
            </a:pPr>
            <a:endParaRPr lang="en-US" sz="3999"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011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29894" y="2400300"/>
            <a:ext cx="14974007" cy="492199"/>
            <a:chOff x="0" y="-85725"/>
            <a:chExt cx="4596205" cy="581550"/>
          </a:xfrm>
          <a:noFill/>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grpFill/>
          </p:spPr>
        </p:sp>
        <p:sp>
          <p:nvSpPr>
            <p:cNvPr id="9" name="TextBox 9"/>
            <p:cNvSpPr txBox="1"/>
            <p:nvPr/>
          </p:nvSpPr>
          <p:spPr>
            <a:xfrm>
              <a:off x="0" y="-85725"/>
              <a:ext cx="4596205" cy="290186"/>
            </a:xfrm>
            <a:prstGeom prst="rect">
              <a:avLst/>
            </a:prstGeom>
            <a:grpFill/>
          </p:spPr>
          <p:txBody>
            <a:bodyPr lIns="50800" tIns="50800" rIns="50800" bIns="50800" rtlCol="0" anchor="ctr"/>
            <a:lstStyle/>
            <a:p>
              <a:pPr algn="ctr">
                <a:lnSpc>
                  <a:spcPts val="5880"/>
                </a:lnSpc>
              </a:pPr>
              <a:r>
                <a:rPr lang="en-US" sz="4200" dirty="0" smtClean="0">
                  <a:solidFill>
                    <a:srgbClr val="FF0000"/>
                  </a:solidFill>
                  <a:latin typeface="Inter Bold"/>
                  <a:ea typeface="Inter Bold"/>
                  <a:cs typeface="Inter Bold"/>
                  <a:sym typeface="Inter Bold"/>
                </a:rPr>
                <a:t>3.</a:t>
              </a:r>
              <a:r>
                <a:rPr lang="vi-VN" sz="4200" dirty="0" smtClean="0">
                  <a:solidFill>
                    <a:srgbClr val="FF0000"/>
                  </a:solidFill>
                  <a:latin typeface="Inter Bold"/>
                  <a:ea typeface="Inter Bold"/>
                  <a:cs typeface="Inter Bold"/>
                  <a:sym typeface="Inter Bold"/>
                </a:rPr>
                <a:t>5</a:t>
              </a:r>
              <a:r>
                <a:rPr lang="en-US" sz="4200" dirty="0" smtClean="0">
                  <a:solidFill>
                    <a:srgbClr val="FF0000"/>
                  </a:solidFill>
                  <a:latin typeface="Inter Bold"/>
                  <a:ea typeface="Inter Bold"/>
                  <a:cs typeface="Inter Bold"/>
                  <a:sym typeface="Inter Bold"/>
                </a:rPr>
                <a:t>.</a:t>
              </a:r>
              <a:r>
                <a:rPr lang="en-US" sz="4200" dirty="0" err="1" smtClean="0">
                  <a:solidFill>
                    <a:srgbClr val="FF0000"/>
                  </a:solidFill>
                  <a:latin typeface="Inter Bold"/>
                  <a:ea typeface="Inter Bold"/>
                  <a:cs typeface="Inter Bold"/>
                  <a:sym typeface="Inter Bold"/>
                </a:rPr>
                <a:t>Phong</a:t>
              </a:r>
              <a:r>
                <a:rPr lang="en-US" sz="4200" dirty="0" smtClean="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cách</a:t>
              </a:r>
              <a:r>
                <a:rPr lang="en-US" sz="4200" dirty="0">
                  <a:solidFill>
                    <a:srgbClr val="FF0000"/>
                  </a:solidFill>
                  <a:latin typeface="Inter Bold"/>
                  <a:ea typeface="Inter Bold"/>
                  <a:cs typeface="Inter Bold"/>
                  <a:sym typeface="Inter Bold"/>
                </a:rPr>
                <a:t> </a:t>
              </a:r>
              <a:r>
                <a:rPr lang="en-US" sz="4200" dirty="0" err="1" smtClean="0">
                  <a:solidFill>
                    <a:srgbClr val="FF0000"/>
                  </a:solidFill>
                  <a:latin typeface="Inter Bold"/>
                  <a:ea typeface="Inter Bold"/>
                  <a:cs typeface="Inter Bold"/>
                  <a:sym typeface="Inter Bold"/>
                </a:rPr>
                <a:t>truyện</a:t>
              </a:r>
              <a:r>
                <a:rPr lang="en-US" sz="4200" dirty="0" smtClean="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ngắn</a:t>
              </a:r>
              <a:r>
                <a:rPr lang="en-US" sz="4200" dirty="0">
                  <a:solidFill>
                    <a:srgbClr val="FF0000"/>
                  </a:solidFill>
                  <a:latin typeface="Inter Bold"/>
                  <a:ea typeface="Inter Bold"/>
                  <a:cs typeface="Inter Bold"/>
                  <a:sym typeface="Inter Bold"/>
                </a:rPr>
                <a:t> Hai </a:t>
              </a:r>
              <a:r>
                <a:rPr lang="en-US" sz="4200" dirty="0" err="1">
                  <a:solidFill>
                    <a:srgbClr val="FF0000"/>
                  </a:solidFill>
                  <a:latin typeface="Inter Bold"/>
                  <a:ea typeface="Inter Bold"/>
                  <a:cs typeface="Inter Bold"/>
                  <a:sym typeface="Inter Bold"/>
                </a:rPr>
                <a:t>đứa</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trẻ</a:t>
              </a:r>
              <a:endParaRPr lang="en-US" sz="4200" dirty="0">
                <a:solidFill>
                  <a:srgbClr val="FF0000"/>
                </a:solidFill>
                <a:latin typeface="Inter Bold"/>
                <a:ea typeface="Inter Bold"/>
                <a:cs typeface="Inter Bold"/>
                <a:sym typeface="Inter Bold"/>
              </a:endParaRPr>
            </a:p>
          </p:txBody>
        </p:sp>
      </p:grpSp>
      <p:sp>
        <p:nvSpPr>
          <p:cNvPr id="11" name="TextBox 11"/>
          <p:cNvSpPr txBox="1"/>
          <p:nvPr/>
        </p:nvSpPr>
        <p:spPr>
          <a:xfrm>
            <a:off x="457200" y="4305300"/>
            <a:ext cx="17319396" cy="769441"/>
          </a:xfrm>
          <a:prstGeom prst="rect">
            <a:avLst/>
          </a:prstGeom>
        </p:spPr>
        <p:txBody>
          <a:bodyPr wrap="square" lIns="0" tIns="0" rIns="0" bIns="0" rtlCol="0" anchor="t">
            <a:spAutoFit/>
          </a:bodyPr>
          <a:lstStyle/>
          <a:p>
            <a:pPr algn="just">
              <a:lnSpc>
                <a:spcPts val="6019"/>
              </a:lnSpc>
              <a:spcBef>
                <a:spcPct val="0"/>
              </a:spcBef>
            </a:pPr>
            <a:r>
              <a:rPr lang="en-US" sz="4299" dirty="0" smtClean="0">
                <a:latin typeface="Times New Roman"/>
                <a:ea typeface="Times New Roman"/>
                <a:cs typeface="Times New Roman"/>
                <a:sym typeface="Times New Roman"/>
              </a:rPr>
              <a:t>- Hai </a:t>
            </a:r>
            <a:r>
              <a:rPr lang="en-US" sz="4299" dirty="0" err="1">
                <a:latin typeface="Times New Roman"/>
                <a:ea typeface="Times New Roman"/>
                <a:cs typeface="Times New Roman"/>
                <a:sym typeface="Times New Roman"/>
              </a:rPr>
              <a:t>đứa</a:t>
            </a:r>
            <a:r>
              <a:rPr lang="en-US" sz="4299" dirty="0">
                <a:latin typeface="Times New Roman"/>
                <a:ea typeface="Times New Roman"/>
                <a:cs typeface="Times New Roman"/>
                <a:sym typeface="Times New Roman"/>
              </a:rPr>
              <a:t> </a:t>
            </a:r>
            <a:r>
              <a:rPr lang="en-US" sz="4299" dirty="0" err="1">
                <a:latin typeface="Times New Roman"/>
                <a:ea typeface="Times New Roman"/>
                <a:cs typeface="Times New Roman"/>
                <a:sym typeface="Times New Roman"/>
              </a:rPr>
              <a:t>trẻ</a:t>
            </a:r>
            <a:r>
              <a:rPr lang="en-US" sz="4299" dirty="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là</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sự</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kết</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hợp</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giữa</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phong</a:t>
            </a:r>
            <a:r>
              <a:rPr lang="en-US" sz="4299" dirty="0" smtClean="0">
                <a:latin typeface="Times New Roman"/>
                <a:ea typeface="Times New Roman"/>
                <a:cs typeface="Times New Roman"/>
                <a:sym typeface="Times New Roman"/>
              </a:rPr>
              <a:t> </a:t>
            </a:r>
            <a:r>
              <a:rPr lang="en-US" sz="4299" dirty="0" err="1">
                <a:latin typeface="Times New Roman"/>
                <a:ea typeface="Times New Roman"/>
                <a:cs typeface="Times New Roman"/>
                <a:sym typeface="Times New Roman"/>
              </a:rPr>
              <a:t>cách</a:t>
            </a:r>
            <a:r>
              <a:rPr lang="en-US" sz="4299" dirty="0">
                <a:latin typeface="Times New Roman"/>
                <a:ea typeface="Times New Roman"/>
                <a:cs typeface="Times New Roman"/>
                <a:sym typeface="Times New Roman"/>
              </a:rPr>
              <a:t> </a:t>
            </a:r>
            <a:r>
              <a:rPr lang="en-US" sz="4299" dirty="0" err="1">
                <a:latin typeface="Times New Roman"/>
                <a:ea typeface="Times New Roman"/>
                <a:cs typeface="Times New Roman"/>
                <a:sym typeface="Times New Roman"/>
              </a:rPr>
              <a:t>lãng</a:t>
            </a:r>
            <a:r>
              <a:rPr lang="en-US" sz="4299" dirty="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mạn</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và</a:t>
            </a:r>
            <a:r>
              <a:rPr lang="en-US" sz="4299" dirty="0" smtClean="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phong</a:t>
            </a:r>
            <a:r>
              <a:rPr lang="en-US" sz="4299" dirty="0" smtClean="0">
                <a:latin typeface="Times New Roman"/>
                <a:ea typeface="Times New Roman"/>
                <a:cs typeface="Times New Roman"/>
                <a:sym typeface="Times New Roman"/>
              </a:rPr>
              <a:t> </a:t>
            </a:r>
            <a:r>
              <a:rPr lang="en-US" sz="4299" dirty="0" err="1">
                <a:latin typeface="Times New Roman"/>
                <a:ea typeface="Times New Roman"/>
                <a:cs typeface="Times New Roman"/>
                <a:sym typeface="Times New Roman"/>
              </a:rPr>
              <a:t>cách</a:t>
            </a:r>
            <a:r>
              <a:rPr lang="en-US" sz="4299" dirty="0">
                <a:latin typeface="Times New Roman"/>
                <a:ea typeface="Times New Roman"/>
                <a:cs typeface="Times New Roman"/>
                <a:sym typeface="Times New Roman"/>
              </a:rPr>
              <a:t> </a:t>
            </a:r>
            <a:r>
              <a:rPr lang="en-US" sz="4299" dirty="0" err="1">
                <a:latin typeface="Times New Roman"/>
                <a:ea typeface="Times New Roman"/>
                <a:cs typeface="Times New Roman"/>
                <a:sym typeface="Times New Roman"/>
              </a:rPr>
              <a:t>hiện</a:t>
            </a:r>
            <a:r>
              <a:rPr lang="en-US" sz="4299" dirty="0">
                <a:latin typeface="Times New Roman"/>
                <a:ea typeface="Times New Roman"/>
                <a:cs typeface="Times New Roman"/>
                <a:sym typeface="Times New Roman"/>
              </a:rPr>
              <a:t> </a:t>
            </a:r>
            <a:r>
              <a:rPr lang="en-US" sz="4299" dirty="0" err="1" smtClean="0">
                <a:latin typeface="Times New Roman"/>
                <a:ea typeface="Times New Roman"/>
                <a:cs typeface="Times New Roman"/>
                <a:sym typeface="Times New Roman"/>
              </a:rPr>
              <a:t>thực</a:t>
            </a:r>
            <a:r>
              <a:rPr lang="en-US" sz="4299" dirty="0" smtClean="0">
                <a:latin typeface="Times New Roman"/>
                <a:ea typeface="Times New Roman"/>
                <a:cs typeface="Times New Roman"/>
                <a:sym typeface="Times New Roman"/>
              </a:rPr>
              <a:t>. </a:t>
            </a:r>
            <a:endParaRPr lang="en-US" sz="4299"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104900"/>
            <a:ext cx="17449800" cy="8997987"/>
          </a:xfrm>
          <a:prstGeom prst="rect">
            <a:avLst/>
          </a:prstGeom>
        </p:spPr>
      </p:pic>
      <p:sp>
        <p:nvSpPr>
          <p:cNvPr id="3" name="Rectangle 2"/>
          <p:cNvSpPr/>
          <p:nvPr/>
        </p:nvSpPr>
        <p:spPr>
          <a:xfrm>
            <a:off x="6324600" y="190500"/>
            <a:ext cx="4572000" cy="786177"/>
          </a:xfrm>
          <a:prstGeom prst="rect">
            <a:avLst/>
          </a:prstGeom>
          <a:solidFill>
            <a:srgbClr val="FFFF00"/>
          </a:solidFill>
        </p:spPr>
        <p:txBody>
          <a:bodyPr wrap="square">
            <a:spAutoFit/>
          </a:bodyPr>
          <a:lstStyle/>
          <a:p>
            <a:pPr algn="just">
              <a:lnSpc>
                <a:spcPts val="6019"/>
              </a:lnSpc>
              <a:spcBef>
                <a:spcPct val="0"/>
              </a:spcBef>
            </a:pPr>
            <a:r>
              <a:rPr lang="en-US" sz="4000" b="1" dirty="0">
                <a:latin typeface="Arial" panose="020B0604020202020204" pitchFamily="34" charset="0"/>
                <a:ea typeface="Times New Roman"/>
                <a:cs typeface="Arial" panose="020B0604020202020204" pitchFamily="34" charset="0"/>
                <a:sym typeface="Times New Roman"/>
              </a:rPr>
              <a:t>- </a:t>
            </a:r>
            <a:r>
              <a:rPr lang="en-US" sz="4000" b="1" dirty="0" err="1">
                <a:latin typeface="Arial" panose="020B0604020202020204" pitchFamily="34" charset="0"/>
                <a:ea typeface="Times New Roman"/>
                <a:cs typeface="Arial" panose="020B0604020202020204" pitchFamily="34" charset="0"/>
                <a:sym typeface="Times New Roman"/>
              </a:rPr>
              <a:t>Những</a:t>
            </a:r>
            <a:r>
              <a:rPr lang="en-US" sz="4000" b="1" dirty="0">
                <a:latin typeface="Arial" panose="020B0604020202020204" pitchFamily="34" charset="0"/>
                <a:ea typeface="Times New Roman"/>
                <a:cs typeface="Arial" panose="020B0604020202020204" pitchFamily="34" charset="0"/>
                <a:sym typeface="Times New Roman"/>
              </a:rPr>
              <a:t> </a:t>
            </a:r>
            <a:r>
              <a:rPr lang="en-US" sz="4000" b="1" dirty="0" err="1">
                <a:latin typeface="Arial" panose="020B0604020202020204" pitchFamily="34" charset="0"/>
                <a:ea typeface="Times New Roman"/>
                <a:cs typeface="Arial" panose="020B0604020202020204" pitchFamily="34" charset="0"/>
                <a:sym typeface="Times New Roman"/>
              </a:rPr>
              <a:t>căn</a:t>
            </a:r>
            <a:r>
              <a:rPr lang="en-US" sz="4000" b="1" dirty="0">
                <a:latin typeface="Arial" panose="020B0604020202020204" pitchFamily="34" charset="0"/>
                <a:ea typeface="Times New Roman"/>
                <a:cs typeface="Arial" panose="020B0604020202020204" pitchFamily="34" charset="0"/>
                <a:sym typeface="Times New Roman"/>
              </a:rPr>
              <a:t> </a:t>
            </a:r>
            <a:r>
              <a:rPr lang="en-US" sz="4000" b="1" dirty="0" err="1">
                <a:latin typeface="Arial" panose="020B0604020202020204" pitchFamily="34" charset="0"/>
                <a:ea typeface="Times New Roman"/>
                <a:cs typeface="Arial" panose="020B0604020202020204" pitchFamily="34" charset="0"/>
                <a:sym typeface="Times New Roman"/>
              </a:rPr>
              <a:t>cứ</a:t>
            </a:r>
            <a:r>
              <a:rPr lang="en-US" sz="4000" b="1" dirty="0">
                <a:latin typeface="Arial" panose="020B0604020202020204" pitchFamily="34" charset="0"/>
                <a:ea typeface="Times New Roman"/>
                <a:cs typeface="Arial" panose="020B0604020202020204" pitchFamily="34" charset="0"/>
                <a:sym typeface="Times New Roman"/>
              </a:rPr>
              <a:t> :</a:t>
            </a:r>
          </a:p>
        </p:txBody>
      </p:sp>
    </p:spTree>
    <p:extLst>
      <p:ext uri="{BB962C8B-B14F-4D97-AF65-F5344CB8AC3E}">
        <p14:creationId xmlns:p14="http://schemas.microsoft.com/office/powerpoint/2010/main" val="1725352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2" name="Group 12"/>
          <p:cNvGrpSpPr/>
          <p:nvPr/>
        </p:nvGrpSpPr>
        <p:grpSpPr>
          <a:xfrm>
            <a:off x="821620" y="450494"/>
            <a:ext cx="16628180" cy="887495"/>
            <a:chOff x="0" y="0"/>
            <a:chExt cx="3696202" cy="495825"/>
          </a:xfrm>
        </p:grpSpPr>
        <p:sp>
          <p:nvSpPr>
            <p:cNvPr id="13" name="Freeform 13"/>
            <p:cNvSpPr/>
            <p:nvPr/>
          </p:nvSpPr>
          <p:spPr>
            <a:xfrm>
              <a:off x="0" y="0"/>
              <a:ext cx="3696202" cy="495825"/>
            </a:xfrm>
            <a:custGeom>
              <a:avLst/>
              <a:gdLst/>
              <a:ahLst/>
              <a:cxnLst/>
              <a:rect l="l" t="t" r="r" b="b"/>
              <a:pathLst>
                <a:path w="3696202" h="495825">
                  <a:moveTo>
                    <a:pt x="55165" y="0"/>
                  </a:moveTo>
                  <a:lnTo>
                    <a:pt x="3641037" y="0"/>
                  </a:lnTo>
                  <a:cubicBezTo>
                    <a:pt x="3671503" y="0"/>
                    <a:pt x="3696202" y="24698"/>
                    <a:pt x="3696202" y="55165"/>
                  </a:cubicBezTo>
                  <a:lnTo>
                    <a:pt x="3696202" y="440659"/>
                  </a:lnTo>
                  <a:cubicBezTo>
                    <a:pt x="3696202" y="471126"/>
                    <a:pt x="3671503" y="495825"/>
                    <a:pt x="3641037" y="495825"/>
                  </a:cubicBezTo>
                  <a:lnTo>
                    <a:pt x="55165" y="495825"/>
                  </a:lnTo>
                  <a:cubicBezTo>
                    <a:pt x="24698" y="495825"/>
                    <a:pt x="0" y="471126"/>
                    <a:pt x="0" y="440659"/>
                  </a:cubicBezTo>
                  <a:lnTo>
                    <a:pt x="0" y="55165"/>
                  </a:lnTo>
                  <a:cubicBezTo>
                    <a:pt x="0" y="24698"/>
                    <a:pt x="24698" y="0"/>
                    <a:pt x="55165" y="0"/>
                  </a:cubicBezTo>
                  <a:close/>
                </a:path>
              </a:pathLst>
            </a:custGeom>
            <a:noFill/>
          </p:spPr>
        </p:sp>
        <p:sp>
          <p:nvSpPr>
            <p:cNvPr id="14" name="TextBox 14"/>
            <p:cNvSpPr txBox="1"/>
            <p:nvPr/>
          </p:nvSpPr>
          <p:spPr>
            <a:xfrm>
              <a:off x="0" y="-85725"/>
              <a:ext cx="3696202" cy="581550"/>
            </a:xfrm>
            <a:prstGeom prst="rect">
              <a:avLst/>
            </a:prstGeom>
          </p:spPr>
          <p:txBody>
            <a:bodyPr lIns="50800" tIns="50800" rIns="50800" bIns="50800" rtlCol="0" anchor="ctr"/>
            <a:lstStyle/>
            <a:p>
              <a:pPr algn="ctr">
                <a:lnSpc>
                  <a:spcPts val="5880"/>
                </a:lnSpc>
              </a:pPr>
              <a:r>
                <a:rPr lang="en-US" sz="4200" dirty="0" smtClean="0">
                  <a:solidFill>
                    <a:srgbClr val="FF0000"/>
                  </a:solidFill>
                  <a:latin typeface="Inter Bold"/>
                  <a:ea typeface="Inter Bold"/>
                  <a:cs typeface="Inter Bold"/>
                  <a:sym typeface="Inter Bold"/>
                </a:rPr>
                <a:t>3.6. </a:t>
              </a:r>
              <a:r>
                <a:rPr lang="en-US" sz="4200" dirty="0" err="1" smtClean="0">
                  <a:solidFill>
                    <a:srgbClr val="FF0000"/>
                  </a:solidFill>
                  <a:latin typeface="Inter Bold"/>
                  <a:ea typeface="Inter Bold"/>
                  <a:cs typeface="Inter Bold"/>
                  <a:sym typeface="Inter Bold"/>
                </a:rPr>
                <a:t>Giá</a:t>
              </a:r>
              <a:r>
                <a:rPr lang="en-US" sz="4200" dirty="0" smtClean="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trị</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của</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tác</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phẩm</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văn</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học</a:t>
              </a:r>
              <a:r>
                <a:rPr lang="en-US" sz="4200" dirty="0">
                  <a:solidFill>
                    <a:srgbClr val="FF0000"/>
                  </a:solidFill>
                  <a:latin typeface="Inter Bold"/>
                  <a:ea typeface="Inter Bold"/>
                  <a:cs typeface="Inter Bold"/>
                  <a:sym typeface="Inter Bold"/>
                </a:rPr>
                <a:t> qua </a:t>
              </a:r>
              <a:r>
                <a:rPr lang="en-US" sz="4200" dirty="0" err="1">
                  <a:solidFill>
                    <a:srgbClr val="FF0000"/>
                  </a:solidFill>
                  <a:latin typeface="Inter Bold"/>
                  <a:ea typeface="Inter Bold"/>
                  <a:cs typeface="Inter Bold"/>
                  <a:sym typeface="Inter Bold"/>
                </a:rPr>
                <a:t>văn</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bản</a:t>
              </a:r>
              <a:r>
                <a:rPr lang="en-US" sz="4200" dirty="0">
                  <a:solidFill>
                    <a:srgbClr val="FF0000"/>
                  </a:solidFill>
                  <a:latin typeface="Inter Bold"/>
                  <a:ea typeface="Inter Bold"/>
                  <a:cs typeface="Inter Bold"/>
                  <a:sym typeface="Inter Bold"/>
                </a:rPr>
                <a:t> Hai </a:t>
              </a:r>
              <a:r>
                <a:rPr lang="en-US" sz="4200" dirty="0" err="1">
                  <a:solidFill>
                    <a:srgbClr val="FF0000"/>
                  </a:solidFill>
                  <a:latin typeface="Inter Bold"/>
                  <a:ea typeface="Inter Bold"/>
                  <a:cs typeface="Inter Bold"/>
                  <a:sym typeface="Inter Bold"/>
                </a:rPr>
                <a:t>đứa</a:t>
              </a:r>
              <a:r>
                <a:rPr lang="en-US" sz="4200" dirty="0">
                  <a:solidFill>
                    <a:srgbClr val="FF0000"/>
                  </a:solidFill>
                  <a:latin typeface="Inter Bold"/>
                  <a:ea typeface="Inter Bold"/>
                  <a:cs typeface="Inter Bold"/>
                  <a:sym typeface="Inter Bold"/>
                </a:rPr>
                <a:t> </a:t>
              </a:r>
              <a:r>
                <a:rPr lang="en-US" sz="4200" dirty="0" err="1">
                  <a:solidFill>
                    <a:srgbClr val="FF0000"/>
                  </a:solidFill>
                  <a:latin typeface="Inter Bold"/>
                  <a:ea typeface="Inter Bold"/>
                  <a:cs typeface="Inter Bold"/>
                  <a:sym typeface="Inter Bold"/>
                </a:rPr>
                <a:t>trẻ</a:t>
              </a:r>
              <a:endParaRPr lang="en-US" sz="4200" dirty="0">
                <a:solidFill>
                  <a:srgbClr val="FF0000"/>
                </a:solidFill>
                <a:latin typeface="Inter Bold"/>
                <a:ea typeface="Inter Bold"/>
                <a:cs typeface="Inter Bold"/>
                <a:sym typeface="Inter Bold"/>
              </a:endParaRPr>
            </a:p>
          </p:txBody>
        </p:sp>
      </p:grpSp>
      <p:sp>
        <p:nvSpPr>
          <p:cNvPr id="15" name="TextBox 15"/>
          <p:cNvSpPr txBox="1"/>
          <p:nvPr/>
        </p:nvSpPr>
        <p:spPr>
          <a:xfrm>
            <a:off x="685800" y="2005398"/>
            <a:ext cx="16764000" cy="3110230"/>
          </a:xfrm>
          <a:prstGeom prst="rect">
            <a:avLst/>
          </a:prstGeom>
        </p:spPr>
        <p:txBody>
          <a:bodyPr wrap="square" lIns="0" tIns="0" rIns="0" bIns="0" rtlCol="0" anchor="t">
            <a:spAutoFit/>
          </a:bodyPr>
          <a:lstStyle/>
          <a:p>
            <a:pPr algn="just">
              <a:lnSpc>
                <a:spcPts val="6019"/>
              </a:lnSpc>
              <a:spcBef>
                <a:spcPct val="0"/>
              </a:spcBef>
            </a:pP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Giá</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trị</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nhân</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văn</a:t>
            </a:r>
            <a:r>
              <a:rPr lang="en-US" sz="4299" dirty="0">
                <a:solidFill>
                  <a:srgbClr val="0070C0"/>
                </a:solidFill>
                <a:latin typeface="Times New Roman Bold"/>
                <a:ea typeface="Times New Roman Bold"/>
                <a:cs typeface="Times New Roman Bold"/>
                <a:sym typeface="Times New Roman Bold"/>
              </a:rPr>
              <a:t>:</a:t>
            </a:r>
            <a:r>
              <a:rPr lang="en-US" sz="4299" dirty="0">
                <a:solidFill>
                  <a:srgbClr val="0070C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thấu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đồng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kiếp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người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nghèo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khổ</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lầm</a:t>
            </a:r>
            <a:r>
              <a:rPr lang="en-US" sz="4299" dirty="0">
                <a:solidFill>
                  <a:srgbClr val="000000"/>
                </a:solidFill>
                <a:latin typeface="Times New Roman"/>
                <a:ea typeface="Times New Roman"/>
                <a:cs typeface="Times New Roman"/>
                <a:sym typeface="Times New Roman"/>
              </a:rPr>
              <a:t> than, </a:t>
            </a:r>
            <a:r>
              <a:rPr lang="en-US" sz="4299" dirty="0" err="1">
                <a:solidFill>
                  <a:srgbClr val="000000"/>
                </a:solidFill>
                <a:latin typeface="Times New Roman"/>
                <a:ea typeface="Times New Roman"/>
                <a:cs typeface="Times New Roman"/>
                <a:sym typeface="Times New Roman"/>
              </a:rPr>
              <a:t>cơ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chia </a:t>
            </a:r>
            <a:r>
              <a:rPr lang="en-US" sz="4299" dirty="0" err="1">
                <a:solidFill>
                  <a:srgbClr val="000000"/>
                </a:solidFill>
                <a:latin typeface="Times New Roman"/>
                <a:ea typeface="Times New Roman"/>
                <a:cs typeface="Times New Roman"/>
                <a:sym typeface="Times New Roman"/>
              </a:rPr>
              <a:t>sẻ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vươn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tìm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đến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họ</a:t>
            </a:r>
            <a:r>
              <a:rPr lang="en-US" sz="4299" dirty="0">
                <a:solidFill>
                  <a:srgbClr val="000000"/>
                </a:solidFill>
                <a:latin typeface="Times New Roman"/>
                <a:ea typeface="Times New Roman"/>
                <a:cs typeface="Times New Roman"/>
                <a:sym typeface="Times New Roman"/>
              </a:rPr>
              <a:t>. </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
        <p:nvSpPr>
          <p:cNvPr id="16" name="TextBox 16"/>
          <p:cNvSpPr txBox="1"/>
          <p:nvPr/>
        </p:nvSpPr>
        <p:spPr>
          <a:xfrm>
            <a:off x="685800" y="5225392"/>
            <a:ext cx="16764000" cy="3110230"/>
          </a:xfrm>
          <a:prstGeom prst="rect">
            <a:avLst/>
          </a:prstGeom>
        </p:spPr>
        <p:txBody>
          <a:bodyPr wrap="square" lIns="0" tIns="0" rIns="0" bIns="0" rtlCol="0" anchor="t">
            <a:spAutoFit/>
          </a:bodyPr>
          <a:lstStyle/>
          <a:p>
            <a:pPr algn="just">
              <a:lnSpc>
                <a:spcPts val="6019"/>
              </a:lnSpc>
              <a:spcBef>
                <a:spcPct val="0"/>
              </a:spcBef>
            </a:pP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Giá</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trị</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thẩm</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70C0"/>
                </a:solidFill>
                <a:latin typeface="Times New Roman Bold"/>
                <a:ea typeface="Times New Roman Bold"/>
                <a:cs typeface="Times New Roman Bold"/>
                <a:sym typeface="Times New Roman Bold"/>
              </a:rPr>
              <a:t>mĩ</a:t>
            </a:r>
            <a:r>
              <a:rPr lang="en-US" sz="4299" dirty="0">
                <a:solidFill>
                  <a:srgbClr val="0070C0"/>
                </a:solidFill>
                <a:latin typeface="Times New Roman Bold"/>
                <a:ea typeface="Times New Roman Bold"/>
                <a:cs typeface="Times New Roman Bold"/>
                <a:sym typeface="Times New Roman Bold"/>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xúc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mĩ</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văn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dịu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êm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nhẹ</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ngôn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tinh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tuyệt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vật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được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xây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công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nội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tâm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sâu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sắc</a:t>
            </a:r>
            <a:r>
              <a:rPr lang="en-US" sz="4299" dirty="0">
                <a:solidFill>
                  <a:srgbClr val="000000"/>
                </a:solidFill>
                <a:latin typeface="Times New Roman"/>
                <a:ea typeface="Times New Roman"/>
                <a:cs typeface="Times New Roman"/>
                <a:sym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6341367" y="-1128764"/>
            <a:ext cx="3823192" cy="4314927"/>
            <a:chOff x="0" y="0"/>
            <a:chExt cx="720172" cy="812800"/>
          </a:xfrm>
        </p:grpSpPr>
        <p:sp>
          <p:nvSpPr>
            <p:cNvPr id="4" name="Freeform 4"/>
            <p:cNvSpPr/>
            <p:nvPr/>
          </p:nvSpPr>
          <p:spPr>
            <a:xfrm>
              <a:off x="0" y="0"/>
              <a:ext cx="720172" cy="812800"/>
            </a:xfrm>
            <a:custGeom>
              <a:avLst/>
              <a:gdLst/>
              <a:ahLst/>
              <a:cxnLst/>
              <a:rect l="l" t="t" r="r" b="b"/>
              <a:pathLst>
                <a:path w="720172" h="812800">
                  <a:moveTo>
                    <a:pt x="360086" y="0"/>
                  </a:moveTo>
                  <a:cubicBezTo>
                    <a:pt x="161216" y="0"/>
                    <a:pt x="0" y="181951"/>
                    <a:pt x="0" y="406400"/>
                  </a:cubicBezTo>
                  <a:cubicBezTo>
                    <a:pt x="0" y="630849"/>
                    <a:pt x="161216" y="812800"/>
                    <a:pt x="360086" y="812800"/>
                  </a:cubicBezTo>
                  <a:cubicBezTo>
                    <a:pt x="558956" y="812800"/>
                    <a:pt x="720172" y="630849"/>
                    <a:pt x="720172" y="406400"/>
                  </a:cubicBezTo>
                  <a:cubicBezTo>
                    <a:pt x="720172" y="181951"/>
                    <a:pt x="558956" y="0"/>
                    <a:pt x="360086" y="0"/>
                  </a:cubicBezTo>
                  <a:close/>
                </a:path>
              </a:pathLst>
            </a:custGeom>
            <a:solidFill>
              <a:srgbClr val="FEFAE0"/>
            </a:solidFill>
          </p:spPr>
        </p:sp>
        <p:sp>
          <p:nvSpPr>
            <p:cNvPr id="5" name="TextBox 5"/>
            <p:cNvSpPr txBox="1"/>
            <p:nvPr/>
          </p:nvSpPr>
          <p:spPr>
            <a:xfrm>
              <a:off x="67516" y="38100"/>
              <a:ext cx="58514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TextBox 18"/>
          <p:cNvSpPr txBox="1"/>
          <p:nvPr/>
        </p:nvSpPr>
        <p:spPr>
          <a:xfrm>
            <a:off x="935134" y="2801937"/>
            <a:ext cx="16438465" cy="4492626"/>
          </a:xfrm>
          <a:prstGeom prst="rect">
            <a:avLst/>
          </a:prstGeom>
          <a:solidFill>
            <a:schemeClr val="accent3">
              <a:lumMod val="50000"/>
            </a:schemeClr>
          </a:solidFill>
        </p:spPr>
        <p:txBody>
          <a:bodyPr wrap="square" lIns="0" tIns="0" rIns="0" bIns="0" rtlCol="0" anchor="t">
            <a:spAutoFit/>
          </a:bodyPr>
          <a:lstStyle/>
          <a:p>
            <a:pPr algn="just">
              <a:lnSpc>
                <a:spcPts val="6999"/>
              </a:lnSpc>
              <a:spcBef>
                <a:spcPct val="0"/>
              </a:spcBef>
            </a:pPr>
            <a:r>
              <a:rPr lang="en-US" sz="4999" dirty="0" smtClean="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smtClean="0">
                <a:solidFill>
                  <a:srgbClr val="FFFF00"/>
                </a:solidFill>
                <a:latin typeface="Arial" panose="020B0604020202020204" pitchFamily="34" charset="0"/>
                <a:ea typeface="Times New Roman Bold"/>
                <a:cs typeface="Arial" panose="020B0604020202020204" pitchFamily="34" charset="0"/>
                <a:sym typeface="Times New Roman Bold"/>
              </a:rPr>
              <a:t>Tìm</a:t>
            </a:r>
            <a:r>
              <a:rPr lang="en-US" sz="4999" dirty="0" smtClean="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hiểu</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thêm</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về</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giả</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sáng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theo</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phong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cách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lãng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mạn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phong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cách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hiện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thực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trong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văn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học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Việt</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Nam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giai</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đoạn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1930 - 1945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và</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hoàn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tất</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bảng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sau</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bằng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cách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đánh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dấu</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xác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định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phong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cách</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sáng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của</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phẩm</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tác</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giả</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trong</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văn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bản</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làm</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vào</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vở</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và</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lí</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 </a:t>
            </a:r>
            <a:r>
              <a:rPr lang="en-US" sz="4999" dirty="0" err="1">
                <a:solidFill>
                  <a:srgbClr val="FFFF00"/>
                </a:solidFill>
                <a:latin typeface="Arial" panose="020B0604020202020204" pitchFamily="34" charset="0"/>
                <a:ea typeface="Times New Roman Bold"/>
                <a:cs typeface="Arial" panose="020B0604020202020204" pitchFamily="34" charset="0"/>
                <a:sym typeface="Times New Roman Bold"/>
              </a:rPr>
              <a:t>giải</a:t>
            </a:r>
            <a:r>
              <a:rPr lang="en-US" sz="4999" dirty="0">
                <a:solidFill>
                  <a:srgbClr val="FFFF00"/>
                </a:solidFill>
                <a:latin typeface="Arial" panose="020B0604020202020204" pitchFamily="34" charset="0"/>
                <a:ea typeface="Times New Roman Bold"/>
                <a:cs typeface="Arial" panose="020B0604020202020204" pitchFamily="34" charset="0"/>
                <a:sym typeface="Times New Roman Bold"/>
              </a:rPr>
              <a:t>:</a:t>
            </a:r>
          </a:p>
        </p:txBody>
      </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3" name="Group 23"/>
          <p:cNvGrpSpPr/>
          <p:nvPr/>
        </p:nvGrpSpPr>
        <p:grpSpPr>
          <a:xfrm>
            <a:off x="-803958" y="-502432"/>
            <a:ext cx="3665317" cy="3094225"/>
            <a:chOff x="0" y="0"/>
            <a:chExt cx="962816" cy="812800"/>
          </a:xfrm>
        </p:grpSpPr>
        <p:sp>
          <p:nvSpPr>
            <p:cNvPr id="24" name="Freeform 24"/>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8"/>
              <a:stretch>
                <a:fillRect l="-25252" r="-25252"/>
              </a:stretch>
            </a:blipFill>
            <a:ln w="171450" cap="sq">
              <a:solidFill>
                <a:srgbClr val="FFFFFF"/>
              </a:solidFill>
              <a:prstDash val="solid"/>
              <a:miter/>
            </a:ln>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476130629"/>
              </p:ext>
            </p:extLst>
          </p:nvPr>
        </p:nvGraphicFramePr>
        <p:xfrm>
          <a:off x="685801" y="243364"/>
          <a:ext cx="17003411" cy="9332724"/>
        </p:xfrm>
        <a:graphic>
          <a:graphicData uri="http://schemas.openxmlformats.org/drawingml/2006/table">
            <a:tbl>
              <a:tblPr/>
              <a:tblGrid>
                <a:gridCol w="5675044">
                  <a:extLst>
                    <a:ext uri="{9D8B030D-6E8A-4147-A177-3AD203B41FA5}">
                      <a16:colId xmlns:a16="http://schemas.microsoft.com/office/drawing/2014/main" val="20000"/>
                    </a:ext>
                  </a:extLst>
                </a:gridCol>
                <a:gridCol w="4439495">
                  <a:extLst>
                    <a:ext uri="{9D8B030D-6E8A-4147-A177-3AD203B41FA5}">
                      <a16:colId xmlns:a16="http://schemas.microsoft.com/office/drawing/2014/main" val="20001"/>
                    </a:ext>
                  </a:extLst>
                </a:gridCol>
                <a:gridCol w="3444436">
                  <a:extLst>
                    <a:ext uri="{9D8B030D-6E8A-4147-A177-3AD203B41FA5}">
                      <a16:colId xmlns:a16="http://schemas.microsoft.com/office/drawing/2014/main" val="20002"/>
                    </a:ext>
                  </a:extLst>
                </a:gridCol>
                <a:gridCol w="3444436">
                  <a:extLst>
                    <a:ext uri="{9D8B030D-6E8A-4147-A177-3AD203B41FA5}">
                      <a16:colId xmlns:a16="http://schemas.microsoft.com/office/drawing/2014/main" val="20003"/>
                    </a:ext>
                  </a:extLst>
                </a:gridCol>
              </a:tblGrid>
              <a:tr h="2057401">
                <a:tc>
                  <a:txBody>
                    <a:bodyPr/>
                    <a:lstStyle/>
                    <a:p>
                      <a:pPr algn="l">
                        <a:lnSpc>
                          <a:spcPts val="4480"/>
                        </a:lnSpc>
                        <a:defRPr/>
                      </a:pPr>
                      <a:endParaRPr lang="en-US" sz="1100" b="1" dirty="0">
                        <a:latin typeface="Arial" panose="020B0604020202020204" pitchFamily="34" charset="0"/>
                        <a:cs typeface="Arial" panose="020B0604020202020204" pitchFamily="34" charset="0"/>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Tên</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tác</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giả</a:t>
                      </a:r>
                      <a:endParaRPr lang="en-US" sz="3200" b="1" dirty="0">
                        <a:solidFill>
                          <a:srgbClr val="000000"/>
                        </a:solidFill>
                        <a:latin typeface="Arial" panose="020B0604020202020204" pitchFamily="34" charset="0"/>
                        <a:ea typeface="Inter"/>
                        <a:cs typeface="Arial" panose="020B0604020202020204" pitchFamily="34" charset="0"/>
                        <a:sym typeface="Inter"/>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a:lnSpc>
                          <a:spcPts val="4480"/>
                        </a:lnSpc>
                        <a:defRPr/>
                      </a:pPr>
                      <a:endParaRPr lang="en-US" sz="1100" b="1" dirty="0">
                        <a:latin typeface="Arial" panose="020B0604020202020204" pitchFamily="34" charset="0"/>
                        <a:cs typeface="Arial" panose="020B0604020202020204" pitchFamily="34" charset="0"/>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Tên</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tác</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phẩm</a:t>
                      </a:r>
                      <a:endParaRPr lang="en-US" sz="3200" b="1" dirty="0">
                        <a:solidFill>
                          <a:srgbClr val="000000"/>
                        </a:solidFill>
                        <a:latin typeface="Arial" panose="020B0604020202020204" pitchFamily="34" charset="0"/>
                        <a:ea typeface="Inter"/>
                        <a:cs typeface="Arial" panose="020B0604020202020204" pitchFamily="34" charset="0"/>
                        <a:sym typeface="Inter"/>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a:lnSpc>
                          <a:spcPts val="4480"/>
                        </a:lnSpc>
                      </a:pPr>
                      <a:r>
                        <a:rPr lang="en-US" sz="3200" b="1" dirty="0" err="1" smtClean="0">
                          <a:solidFill>
                            <a:srgbClr val="000000"/>
                          </a:solidFill>
                          <a:latin typeface="Arial" panose="020B0604020202020204" pitchFamily="34" charset="0"/>
                          <a:ea typeface="Inter"/>
                          <a:cs typeface="Arial" panose="020B0604020202020204" pitchFamily="34" charset="0"/>
                          <a:sym typeface="Inter"/>
                        </a:rPr>
                        <a:t>Phong</a:t>
                      </a:r>
                      <a:r>
                        <a:rPr lang="en-US" sz="3200" b="1" dirty="0" smtClean="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cách</a:t>
                      </a:r>
                      <a:endParaRPr lang="en-US" sz="3200" b="1" dirty="0">
                        <a:solidFill>
                          <a:srgbClr val="000000"/>
                        </a:solidFill>
                        <a:latin typeface="Arial" panose="020B0604020202020204" pitchFamily="34" charset="0"/>
                        <a:ea typeface="Inter"/>
                        <a:cs typeface="Arial" panose="020B0604020202020204" pitchFamily="34" charset="0"/>
                        <a:sym typeface="Inter"/>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lãng</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smtClean="0">
                          <a:solidFill>
                            <a:srgbClr val="000000"/>
                          </a:solidFill>
                          <a:latin typeface="Arial" panose="020B0604020202020204" pitchFamily="34" charset="0"/>
                          <a:ea typeface="Inter"/>
                          <a:cs typeface="Arial" panose="020B0604020202020204" pitchFamily="34" charset="0"/>
                          <a:sym typeface="Inter"/>
                        </a:rPr>
                        <a:t>mạn</a:t>
                      </a:r>
                      <a:endParaRPr lang="en-US" sz="3200" b="1" dirty="0">
                        <a:solidFill>
                          <a:srgbClr val="000000"/>
                        </a:solidFill>
                        <a:latin typeface="Arial" panose="020B0604020202020204" pitchFamily="34" charset="0"/>
                        <a:ea typeface="Inter"/>
                        <a:cs typeface="Arial" panose="020B0604020202020204" pitchFamily="34" charset="0"/>
                        <a:sym typeface="Inter"/>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a:lnSpc>
                          <a:spcPts val="4480"/>
                        </a:lnSpc>
                        <a:defRPr/>
                      </a:pPr>
                      <a:endParaRPr lang="en-US" sz="1100" b="1" dirty="0">
                        <a:latin typeface="Arial" panose="020B0604020202020204" pitchFamily="34" charset="0"/>
                        <a:cs typeface="Arial" panose="020B0604020202020204" pitchFamily="34" charset="0"/>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smtClean="0">
                          <a:solidFill>
                            <a:srgbClr val="000000"/>
                          </a:solidFill>
                          <a:latin typeface="Arial" panose="020B0604020202020204" pitchFamily="34" charset="0"/>
                          <a:ea typeface="Inter"/>
                          <a:cs typeface="Arial" panose="020B0604020202020204" pitchFamily="34" charset="0"/>
                          <a:sym typeface="Inter"/>
                        </a:rPr>
                        <a:t>Phong</a:t>
                      </a:r>
                      <a:r>
                        <a:rPr lang="en-US" sz="3200" b="1" dirty="0" smtClean="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cách</a:t>
                      </a:r>
                      <a:endParaRPr lang="en-US" sz="3200" b="1" dirty="0">
                        <a:solidFill>
                          <a:srgbClr val="000000"/>
                        </a:solidFill>
                        <a:latin typeface="Arial" panose="020B0604020202020204" pitchFamily="34" charset="0"/>
                        <a:ea typeface="Inter"/>
                        <a:cs typeface="Arial" panose="020B0604020202020204" pitchFamily="34" charset="0"/>
                        <a:sym typeface="Inter"/>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hiện</a:t>
                      </a:r>
                      <a:r>
                        <a:rPr lang="en-US" sz="3200" b="1" dirty="0">
                          <a:solidFill>
                            <a:srgbClr val="000000"/>
                          </a:solidFill>
                          <a:latin typeface="Arial" panose="020B0604020202020204" pitchFamily="34" charset="0"/>
                          <a:ea typeface="Inter"/>
                          <a:cs typeface="Arial" panose="020B0604020202020204" pitchFamily="34" charset="0"/>
                          <a:sym typeface="Inter"/>
                        </a:rPr>
                        <a:t> </a:t>
                      </a:r>
                      <a:r>
                        <a:rPr lang="en-US" sz="3200" b="1" dirty="0" err="1">
                          <a:solidFill>
                            <a:srgbClr val="000000"/>
                          </a:solidFill>
                          <a:latin typeface="Arial" panose="020B0604020202020204" pitchFamily="34" charset="0"/>
                          <a:ea typeface="Inter"/>
                          <a:cs typeface="Arial" panose="020B0604020202020204" pitchFamily="34" charset="0"/>
                          <a:sym typeface="Inter"/>
                        </a:rPr>
                        <a:t>thực</a:t>
                      </a:r>
                      <a:endParaRPr lang="en-US" sz="3200" b="1" dirty="0">
                        <a:solidFill>
                          <a:srgbClr val="000000"/>
                        </a:solidFill>
                        <a:latin typeface="Arial" panose="020B0604020202020204" pitchFamily="34" charset="0"/>
                        <a:ea typeface="Inter"/>
                        <a:cs typeface="Arial" panose="020B0604020202020204" pitchFamily="34" charset="0"/>
                        <a:sym typeface="Inter"/>
                      </a:endParaRPr>
                    </a:p>
                    <a:p>
                      <a:pPr algn="l">
                        <a:lnSpc>
                          <a:spcPts val="4480"/>
                        </a:lnSpc>
                      </a:pPr>
                      <a:r>
                        <a:rPr lang="en-US" sz="3200" b="1" dirty="0">
                          <a:solidFill>
                            <a:srgbClr val="000000"/>
                          </a:solidFill>
                          <a:latin typeface="Arial" panose="020B0604020202020204" pitchFamily="34" charset="0"/>
                          <a:ea typeface="Inter"/>
                          <a:cs typeface="Arial" panose="020B0604020202020204" pitchFamily="34"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419937">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Thạch</a:t>
                      </a:r>
                      <a:r>
                        <a:rPr lang="en-US" sz="3200" dirty="0">
                          <a:solidFill>
                            <a:srgbClr val="000000"/>
                          </a:solidFill>
                          <a:latin typeface="Inter"/>
                          <a:ea typeface="Inter"/>
                          <a:cs typeface="Inter"/>
                          <a:sym typeface="Inter"/>
                        </a:rPr>
                        <a:t> Lam</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pPr>
                      <a:r>
                        <a:rPr lang="en-US" sz="3200" dirty="0" smtClean="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Dưới</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bóng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hoàng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lan</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Nắng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trong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vườn</a:t>
                      </a:r>
                      <a:r>
                        <a:rPr lang="en-US" sz="3200" dirty="0">
                          <a:solidFill>
                            <a:srgbClr val="000000"/>
                          </a:solidFill>
                          <a:latin typeface="Inter"/>
                          <a:ea typeface="Inter"/>
                          <a:cs typeface="Inter"/>
                          <a:sym typeface="Inter"/>
                        </a:rPr>
                        <a:t>,...</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480"/>
                        </a:lnSpc>
                      </a:pPr>
                      <a:r>
                        <a:rPr lang="en-US" sz="3200" dirty="0" smtClean="0">
                          <a:solidFill>
                            <a:srgbClr val="000000"/>
                          </a:solidFill>
                          <a:latin typeface="Inter"/>
                          <a:ea typeface="Inter"/>
                          <a:cs typeface="Inter"/>
                          <a:sym typeface="Inter"/>
                        </a:rPr>
                        <a:t>X</a:t>
                      </a:r>
                      <a:endParaRPr lang="en-US" sz="3200" dirty="0">
                        <a:solidFill>
                          <a:srgbClr val="000000"/>
                        </a:solidFill>
                        <a:latin typeface="Inter"/>
                        <a:ea typeface="Inter"/>
                        <a:cs typeface="Inter"/>
                        <a:sym typeface="Inter"/>
                      </a:endParaRP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65842">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Vũ</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Trọng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Phụng</a:t>
                      </a:r>
                      <a:endParaRPr lang="en-US" sz="3200" dirty="0">
                        <a:solidFill>
                          <a:srgbClr val="000000"/>
                        </a:solidFill>
                        <a:latin typeface="Inter"/>
                        <a:ea typeface="Inter"/>
                        <a:cs typeface="Inter"/>
                        <a:sym typeface="Inter"/>
                      </a:endParaRP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pPr>
                      <a:r>
                        <a:rPr lang="en-US" sz="3200" dirty="0" err="1" smtClean="0">
                          <a:solidFill>
                            <a:srgbClr val="000000"/>
                          </a:solidFill>
                          <a:latin typeface="Inter"/>
                          <a:ea typeface="Inter"/>
                          <a:cs typeface="Inter"/>
                          <a:sym typeface="Inter"/>
                        </a:rPr>
                        <a:t>Số</a:t>
                      </a:r>
                      <a:r>
                        <a:rPr lang="en-US" sz="3200" dirty="0" smtClean="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đỏ</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Giông</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tố</a:t>
                      </a:r>
                      <a:r>
                        <a:rPr lang="en-US" sz="3200" dirty="0">
                          <a:solidFill>
                            <a:srgbClr val="000000"/>
                          </a:solidFill>
                          <a:latin typeface="Inter"/>
                          <a:ea typeface="Inter"/>
                          <a:cs typeface="Inter"/>
                          <a:sym typeface="Inter"/>
                        </a:rPr>
                        <a:t>,...</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480"/>
                        </a:lnSpc>
                        <a:defRPr/>
                      </a:pPr>
                      <a:r>
                        <a:rPr lang="en-US" sz="3200" dirty="0">
                          <a:solidFill>
                            <a:srgbClr val="000000"/>
                          </a:solidFill>
                          <a:latin typeface="Inter"/>
                          <a:ea typeface="Inter"/>
                          <a:cs typeface="Inter"/>
                          <a:sym typeface="Inter"/>
                        </a:rPr>
                        <a:t>x</a:t>
                      </a:r>
                      <a:endParaRPr lang="en-US" sz="3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92889">
                <a:tc>
                  <a:txBody>
                    <a:bodyPr/>
                    <a:lstStyle/>
                    <a:p>
                      <a:pPr algn="l">
                        <a:lnSpc>
                          <a:spcPts val="4480"/>
                        </a:lnSpc>
                        <a:defRPr/>
                      </a:pPr>
                      <a:endParaRPr lang="en-US" sz="1100" dirty="0"/>
                    </a:p>
                    <a:p>
                      <a:pPr algn="l">
                        <a:lnSpc>
                          <a:spcPts val="4480"/>
                        </a:lnSpc>
                      </a:pPr>
                      <a:r>
                        <a:rPr lang="en-US" sz="3200" dirty="0">
                          <a:solidFill>
                            <a:srgbClr val="000000"/>
                          </a:solidFill>
                          <a:latin typeface="Inter"/>
                          <a:ea typeface="Inter"/>
                          <a:cs typeface="Inter"/>
                          <a:sym typeface="Inter"/>
                        </a:rPr>
                        <a:t>  Nam Cao</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pPr>
                      <a:r>
                        <a:rPr lang="en-US" sz="3200" dirty="0" err="1" smtClean="0">
                          <a:solidFill>
                            <a:srgbClr val="000000"/>
                          </a:solidFill>
                          <a:latin typeface="Inter"/>
                          <a:ea typeface="Inter"/>
                          <a:cs typeface="Inter"/>
                          <a:sym typeface="Inter"/>
                        </a:rPr>
                        <a:t>Lão</a:t>
                      </a:r>
                      <a:r>
                        <a:rPr lang="en-US" sz="3200" dirty="0" smtClean="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Hạc</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Chí</a:t>
                      </a:r>
                      <a:r>
                        <a:rPr lang="en-US" sz="3200" dirty="0">
                          <a:solidFill>
                            <a:srgbClr val="000000"/>
                          </a:solidFill>
                          <a:latin typeface="Inter"/>
                          <a:ea typeface="Inter"/>
                          <a:cs typeface="Inter"/>
                          <a:sym typeface="Inter"/>
                        </a:rPr>
                        <a:t> </a:t>
                      </a:r>
                      <a:r>
                        <a:rPr lang="en-US" sz="3200" dirty="0" err="1">
                          <a:solidFill>
                            <a:srgbClr val="000000"/>
                          </a:solidFill>
                          <a:latin typeface="Inter"/>
                          <a:ea typeface="Inter"/>
                          <a:cs typeface="Inter"/>
                          <a:sym typeface="Inter"/>
                        </a:rPr>
                        <a:t>Phèo</a:t>
                      </a:r>
                      <a:r>
                        <a:rPr lang="en-US" sz="3200" dirty="0">
                          <a:solidFill>
                            <a:srgbClr val="000000"/>
                          </a:solidFill>
                          <a:latin typeface="Inter"/>
                          <a:ea typeface="Inter"/>
                          <a:cs typeface="Inter"/>
                          <a:sym typeface="Inter"/>
                        </a:rPr>
                        <a:t>,...</a:t>
                      </a:r>
                    </a:p>
                    <a:p>
                      <a:pPr algn="l">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p>
                    <a:p>
                      <a:pPr algn="l">
                        <a:lnSpc>
                          <a:spcPts val="4480"/>
                        </a:lnSpc>
                      </a:pPr>
                      <a:r>
                        <a:rPr lang="en-US" sz="3200">
                          <a:solidFill>
                            <a:srgbClr val="000000"/>
                          </a:solidFill>
                          <a:latin typeface="Inter"/>
                          <a:ea typeface="Inter"/>
                          <a:cs typeface="Inter"/>
                          <a:sym typeface="Inter"/>
                        </a:rPr>
                        <a:t>   </a:t>
                      </a:r>
                    </a:p>
                    <a:p>
                      <a:pPr algn="l">
                        <a:lnSpc>
                          <a:spcPts val="4480"/>
                        </a:lnSpc>
                      </a:pPr>
                      <a:r>
                        <a:rPr lang="en-US" sz="32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dirty="0"/>
                    </a:p>
                    <a:p>
                      <a:pPr algn="ctr">
                        <a:lnSpc>
                          <a:spcPts val="4480"/>
                        </a:lnSpc>
                      </a:pPr>
                      <a:r>
                        <a:rPr lang="en-US" sz="3200" dirty="0">
                          <a:solidFill>
                            <a:srgbClr val="000000"/>
                          </a:solidFill>
                          <a:latin typeface="Inter"/>
                          <a:ea typeface="Inter"/>
                          <a:cs typeface="Inter"/>
                          <a:sym typeface="Inter"/>
                        </a:rPr>
                        <a:t>  x</a:t>
                      </a:r>
                    </a:p>
                    <a:p>
                      <a:pPr algn="ctr">
                        <a:lnSpc>
                          <a:spcPts val="4480"/>
                        </a:lnSpc>
                      </a:pPr>
                      <a:r>
                        <a:rPr lang="en-US" sz="32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638800" y="155983"/>
            <a:ext cx="7391400" cy="1268029"/>
            <a:chOff x="0" y="-85725"/>
            <a:chExt cx="4596205" cy="581550"/>
          </a:xfrm>
          <a:noFill/>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grpFill/>
          </p:spPr>
        </p:sp>
        <p:sp>
          <p:nvSpPr>
            <p:cNvPr id="9" name="TextBox 9"/>
            <p:cNvSpPr txBox="1"/>
            <p:nvPr/>
          </p:nvSpPr>
          <p:spPr>
            <a:xfrm>
              <a:off x="0" y="-85725"/>
              <a:ext cx="4596205" cy="505092"/>
            </a:xfrm>
            <a:prstGeom prst="rect">
              <a:avLst/>
            </a:prstGeom>
            <a:grpFill/>
          </p:spPr>
          <p:txBody>
            <a:bodyPr lIns="50800" tIns="50800" rIns="50800" bIns="50800" rtlCol="0" anchor="ctr"/>
            <a:lstStyle/>
            <a:p>
              <a:pPr algn="ctr">
                <a:lnSpc>
                  <a:spcPts val="5880"/>
                </a:lnSpc>
              </a:pPr>
              <a:r>
                <a:rPr lang="en-US" sz="4200" dirty="0" smtClean="0">
                  <a:solidFill>
                    <a:srgbClr val="FF0000"/>
                  </a:solidFill>
                  <a:latin typeface="Inter Bold"/>
                  <a:ea typeface="Inter Bold"/>
                  <a:cs typeface="Inter Bold"/>
                  <a:sym typeface="Inter Bold"/>
                </a:rPr>
                <a:t>4. TỔNG KẾT</a:t>
              </a:r>
            </a:p>
          </p:txBody>
        </p:sp>
      </p:grpSp>
      <p:sp>
        <p:nvSpPr>
          <p:cNvPr id="17" name="Rectangle 16"/>
          <p:cNvSpPr/>
          <p:nvPr/>
        </p:nvSpPr>
        <p:spPr>
          <a:xfrm>
            <a:off x="1600200" y="2247900"/>
            <a:ext cx="6248400" cy="6477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0" y="2209800"/>
            <a:ext cx="6248400" cy="6477000"/>
          </a:xfrm>
          <a:prstGeom prst="rect">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9"/>
          <p:cNvSpPr txBox="1"/>
          <p:nvPr/>
        </p:nvSpPr>
        <p:spPr>
          <a:xfrm>
            <a:off x="838200" y="2400300"/>
            <a:ext cx="7391400" cy="1268029"/>
          </a:xfrm>
          <a:prstGeom prst="rect">
            <a:avLst/>
          </a:prstGeom>
          <a:noFill/>
        </p:spPr>
        <p:txBody>
          <a:bodyPr lIns="50800" tIns="50800" rIns="50800" bIns="50800" rtlCol="0" anchor="ctr"/>
          <a:lstStyle/>
          <a:p>
            <a:pPr algn="ctr">
              <a:lnSpc>
                <a:spcPts val="5880"/>
              </a:lnSpc>
            </a:pPr>
            <a:r>
              <a:rPr lang="en-US" sz="4200" dirty="0" smtClean="0">
                <a:latin typeface="Inter Bold"/>
                <a:ea typeface="Inter Bold"/>
                <a:cs typeface="Inter Bold"/>
                <a:sym typeface="Inter Bold"/>
              </a:rPr>
              <a:t>4.1. </a:t>
            </a:r>
            <a:r>
              <a:rPr lang="en-US" sz="4200" dirty="0" err="1" smtClean="0">
                <a:latin typeface="Inter Bold"/>
                <a:ea typeface="Inter Bold"/>
                <a:cs typeface="Inter Bold"/>
                <a:sym typeface="Inter Bold"/>
              </a:rPr>
              <a:t>Nội</a:t>
            </a:r>
            <a:r>
              <a:rPr lang="en-US" sz="4200" dirty="0" smtClean="0">
                <a:latin typeface="Inter Bold"/>
                <a:ea typeface="Inter Bold"/>
                <a:cs typeface="Inter Bold"/>
                <a:sym typeface="Inter Bold"/>
              </a:rPr>
              <a:t> dung</a:t>
            </a:r>
          </a:p>
        </p:txBody>
      </p:sp>
      <p:sp>
        <p:nvSpPr>
          <p:cNvPr id="20" name="TextBox 9"/>
          <p:cNvSpPr txBox="1"/>
          <p:nvPr/>
        </p:nvSpPr>
        <p:spPr>
          <a:xfrm>
            <a:off x="8229600" y="2209800"/>
            <a:ext cx="7391400" cy="1268029"/>
          </a:xfrm>
          <a:prstGeom prst="rect">
            <a:avLst/>
          </a:prstGeom>
          <a:noFill/>
        </p:spPr>
        <p:txBody>
          <a:bodyPr lIns="50800" tIns="50800" rIns="50800" bIns="50800" rtlCol="0" anchor="ctr"/>
          <a:lstStyle/>
          <a:p>
            <a:pPr algn="ctr">
              <a:lnSpc>
                <a:spcPts val="5880"/>
              </a:lnSpc>
            </a:pPr>
            <a:r>
              <a:rPr lang="en-US" sz="4200" dirty="0" smtClean="0">
                <a:latin typeface="Inter Bold"/>
                <a:ea typeface="Inter Bold"/>
                <a:cs typeface="Inter Bold"/>
                <a:sym typeface="Inter Bold"/>
              </a:rPr>
              <a:t>4.2. </a:t>
            </a:r>
            <a:r>
              <a:rPr lang="en-US" sz="4200" dirty="0" err="1" smtClean="0">
                <a:latin typeface="Inter Bold"/>
                <a:ea typeface="Inter Bold"/>
                <a:cs typeface="Inter Bold"/>
                <a:sym typeface="Inter Bold"/>
              </a:rPr>
              <a:t>Nghệ</a:t>
            </a:r>
            <a:r>
              <a:rPr lang="en-US" sz="4200" dirty="0" smtClean="0">
                <a:latin typeface="Inter Bold"/>
                <a:ea typeface="Inter Bold"/>
                <a:cs typeface="Inter Bold"/>
                <a:sym typeface="Inter Bold"/>
              </a:rPr>
              <a:t> </a:t>
            </a:r>
            <a:r>
              <a:rPr lang="en-US" sz="4200" dirty="0" err="1" smtClean="0">
                <a:latin typeface="Inter Bold"/>
                <a:ea typeface="Inter Bold"/>
                <a:cs typeface="Inter Bold"/>
                <a:sym typeface="Inter Bold"/>
              </a:rPr>
              <a:t>thuật</a:t>
            </a:r>
            <a:endParaRPr lang="en-US" sz="4200" dirty="0" smtClean="0">
              <a:latin typeface="Inter Bold"/>
              <a:ea typeface="Inter Bold"/>
              <a:cs typeface="Inter Bold"/>
              <a:sym typeface="Inter Bol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71500"/>
            <a:ext cx="16459199" cy="1533177"/>
          </a:xfrm>
          <a:prstGeom prst="rect">
            <a:avLst/>
          </a:prstGeom>
        </p:spPr>
        <p:txBody>
          <a:bodyPr wrap="square">
            <a:spAutoFit/>
          </a:bodyPr>
          <a:lstStyle/>
          <a:p>
            <a:pPr algn="ctr">
              <a:lnSpc>
                <a:spcPts val="5880"/>
              </a:lnSpc>
            </a:pPr>
            <a:r>
              <a:rPr lang="en-US" sz="4000" b="1" dirty="0" smtClean="0">
                <a:solidFill>
                  <a:srgbClr val="0070C0"/>
                </a:solidFill>
                <a:latin typeface="Arial" panose="020B0604020202020204" pitchFamily="34" charset="0"/>
                <a:ea typeface="Inter Bold"/>
                <a:cs typeface="Arial" panose="020B0604020202020204" pitchFamily="34" charset="0"/>
                <a:sym typeface="Inter Bold"/>
              </a:rPr>
              <a:t>4.3 - </a:t>
            </a:r>
            <a:r>
              <a:rPr lang="en-US" sz="4000" b="1" dirty="0" err="1" smtClean="0">
                <a:solidFill>
                  <a:srgbClr val="0070C0"/>
                </a:solidFill>
                <a:latin typeface="Arial" panose="020B0604020202020204" pitchFamily="34" charset="0"/>
                <a:ea typeface="Inter Bold"/>
                <a:cs typeface="Arial" panose="020B0604020202020204" pitchFamily="34" charset="0"/>
                <a:sym typeface="Inter Bold"/>
              </a:rPr>
              <a:t>Tìm</a:t>
            </a:r>
            <a:r>
              <a:rPr lang="en-US" sz="4000" b="1" dirty="0" smtClean="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hiểu</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đặc</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điểm</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của</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phong</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cách</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hiện</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thực</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endParaRPr lang="en-US" sz="4000" b="1" dirty="0" smtClean="0">
              <a:solidFill>
                <a:srgbClr val="0070C0"/>
              </a:solidFill>
              <a:latin typeface="Arial" panose="020B0604020202020204" pitchFamily="34" charset="0"/>
              <a:ea typeface="Inter Bold"/>
              <a:cs typeface="Arial" panose="020B0604020202020204" pitchFamily="34" charset="0"/>
              <a:sym typeface="Inter Bold"/>
            </a:endParaRPr>
          </a:p>
          <a:p>
            <a:pPr algn="ctr">
              <a:lnSpc>
                <a:spcPts val="5880"/>
              </a:lnSpc>
            </a:pPr>
            <a:r>
              <a:rPr lang="en-US" sz="4000" b="1" dirty="0" smtClean="0">
                <a:solidFill>
                  <a:srgbClr val="0070C0"/>
                </a:solidFill>
                <a:latin typeface="Arial" panose="020B0604020202020204" pitchFamily="34" charset="0"/>
                <a:ea typeface="Inter Bold"/>
                <a:cs typeface="Arial" panose="020B0604020202020204" pitchFamily="34" charset="0"/>
                <a:sym typeface="Inter Bold"/>
              </a:rPr>
              <a:t>qua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truyện</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ngắn</a:t>
            </a:r>
            <a:r>
              <a:rPr lang="en-US" sz="4000" b="1" dirty="0">
                <a:solidFill>
                  <a:srgbClr val="0070C0"/>
                </a:solidFill>
                <a:latin typeface="Arial" panose="020B0604020202020204" pitchFamily="34" charset="0"/>
                <a:ea typeface="Inter Bold"/>
                <a:cs typeface="Arial" panose="020B0604020202020204" pitchFamily="34" charset="0"/>
                <a:sym typeface="Inter Bold"/>
              </a:rPr>
              <a:t> Hai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đứa</a:t>
            </a:r>
            <a:r>
              <a:rPr lang="en-US" sz="4000" b="1" dirty="0">
                <a:solidFill>
                  <a:srgbClr val="0070C0"/>
                </a:solidFill>
                <a:latin typeface="Arial" panose="020B0604020202020204" pitchFamily="34" charset="0"/>
                <a:ea typeface="Inter Bold"/>
                <a:cs typeface="Arial" panose="020B0604020202020204" pitchFamily="34" charset="0"/>
                <a:sym typeface="Inter Bold"/>
              </a:rPr>
              <a:t> </a:t>
            </a:r>
            <a:r>
              <a:rPr lang="en-US" sz="4000" b="1" dirty="0" err="1">
                <a:solidFill>
                  <a:srgbClr val="0070C0"/>
                </a:solidFill>
                <a:latin typeface="Arial" panose="020B0604020202020204" pitchFamily="34" charset="0"/>
                <a:ea typeface="Inter Bold"/>
                <a:cs typeface="Arial" panose="020B0604020202020204" pitchFamily="34" charset="0"/>
                <a:sym typeface="Inter Bold"/>
              </a:rPr>
              <a:t>trẻ</a:t>
            </a:r>
            <a:endParaRPr lang="en-US" sz="4000" b="1" dirty="0">
              <a:solidFill>
                <a:srgbClr val="0070C0"/>
              </a:solidFill>
              <a:latin typeface="Arial" panose="020B0604020202020204" pitchFamily="34" charset="0"/>
              <a:ea typeface="Inter Bold"/>
              <a:cs typeface="Arial" panose="020B0604020202020204" pitchFamily="34" charset="0"/>
              <a:sym typeface="Inter Bold"/>
            </a:endParaRPr>
          </a:p>
        </p:txBody>
      </p:sp>
      <p:sp>
        <p:nvSpPr>
          <p:cNvPr id="3" name="TextBox 11"/>
          <p:cNvSpPr txBox="1"/>
          <p:nvPr/>
        </p:nvSpPr>
        <p:spPr>
          <a:xfrm>
            <a:off x="762000" y="3009900"/>
            <a:ext cx="16459200" cy="6946710"/>
          </a:xfrm>
          <a:prstGeom prst="rect">
            <a:avLst/>
          </a:prstGeom>
        </p:spPr>
        <p:txBody>
          <a:bodyPr wrap="square" lIns="0" tIns="0" rIns="0" bIns="0" rtlCol="0" anchor="t">
            <a:spAutoFit/>
          </a:bodyPr>
          <a:lstStyle/>
          <a:p>
            <a:pPr algn="just">
              <a:lnSpc>
                <a:spcPct val="150000"/>
              </a:lnSpc>
            </a:pPr>
            <a:r>
              <a:rPr lang="en-US" sz="4299" b="1" dirty="0" err="1" smtClean="0">
                <a:solidFill>
                  <a:srgbClr val="000000"/>
                </a:solidFill>
                <a:latin typeface="Arial" panose="020B0604020202020204" pitchFamily="34" charset="0"/>
                <a:ea typeface="Times New Roman"/>
                <a:cs typeface="Arial" panose="020B0604020202020204" pitchFamily="34" charset="0"/>
                <a:sym typeface="Times New Roman"/>
              </a:rPr>
              <a:t>Cách</a:t>
            </a:r>
            <a:r>
              <a:rPr lang="en-US" sz="4299" b="1"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tổ</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chức</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hình</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ảnh</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chi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tiết</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nhân</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b="1" dirty="0" err="1">
                <a:solidFill>
                  <a:srgbClr val="000000"/>
                </a:solidFill>
                <a:latin typeface="Arial" panose="020B0604020202020204" pitchFamily="34" charset="0"/>
                <a:ea typeface="Times New Roman"/>
                <a:cs typeface="Arial" panose="020B0604020202020204" pitchFamily="34" charset="0"/>
                <a:sym typeface="Times New Roman"/>
              </a:rPr>
              <a:t>vật</a:t>
            </a:r>
            <a:r>
              <a:rPr lang="en-US" sz="4299" b="1" dirty="0">
                <a:solidFill>
                  <a:srgbClr val="000000"/>
                </a:solidFill>
                <a:latin typeface="Arial" panose="020B0604020202020204" pitchFamily="34" charset="0"/>
                <a:ea typeface="Times New Roman"/>
                <a:cs typeface="Arial" panose="020B0604020202020204" pitchFamily="34" charset="0"/>
                <a:sym typeface="Times New Roman"/>
              </a:rPr>
              <a:t>: </a:t>
            </a:r>
          </a:p>
          <a:p>
            <a:pPr algn="just">
              <a:lnSpc>
                <a:spcPct val="150000"/>
              </a:lnSpc>
            </a:pPr>
            <a:r>
              <a:rPr lang="en-US" sz="42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smtClean="0">
                <a:solidFill>
                  <a:srgbClr val="000000"/>
                </a:solidFill>
                <a:latin typeface="Arial" panose="020B0604020202020204" pitchFamily="34" charset="0"/>
                <a:ea typeface="Times New Roman"/>
                <a:cs typeface="Arial" panose="020B0604020202020204" pitchFamily="34" charset="0"/>
                <a:sym typeface="Times New Roman"/>
              </a:rPr>
              <a:t>Có</a:t>
            </a:r>
            <a:r>
              <a:rPr lang="en-US" sz="42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những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hình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ảnh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rực</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rỡ</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bay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bổng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đại</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diện</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cho</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ước</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mơ</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khát</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vọng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như</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đoàn</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tàu</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smtClean="0">
                <a:solidFill>
                  <a:srgbClr val="000000"/>
                </a:solidFill>
                <a:latin typeface="Arial" panose="020B0604020202020204" pitchFamily="34" charset="0"/>
                <a:ea typeface="Times New Roman"/>
                <a:cs typeface="Arial" panose="020B0604020202020204" pitchFamily="34" charset="0"/>
                <a:sym typeface="Times New Roman"/>
              </a:rPr>
              <a:t>đêm</a:t>
            </a:r>
            <a:r>
              <a:rPr lang="en-US" sz="4299" dirty="0" smtClean="0">
                <a:solidFill>
                  <a:srgbClr val="000000"/>
                </a:solidFill>
                <a:latin typeface="Arial" panose="020B0604020202020204" pitchFamily="34" charset="0"/>
                <a:ea typeface="Times New Roman"/>
                <a:cs typeface="Arial" panose="020B0604020202020204" pitchFamily="34" charset="0"/>
                <a:sym typeface="Times New Roman"/>
              </a:rPr>
              <a:t>…</a:t>
            </a:r>
          </a:p>
          <a:p>
            <a:pPr algn="just">
              <a:lnSpc>
                <a:spcPct val="150000"/>
              </a:lnSpc>
            </a:pPr>
            <a:r>
              <a:rPr lang="en-US" sz="42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smtClean="0">
                <a:solidFill>
                  <a:srgbClr val="000000"/>
                </a:solidFill>
                <a:latin typeface="Arial" panose="020B0604020202020204" pitchFamily="34" charset="0"/>
                <a:ea typeface="Times New Roman"/>
                <a:cs typeface="Arial" panose="020B0604020202020204" pitchFamily="34" charset="0"/>
                <a:sym typeface="Times New Roman"/>
              </a:rPr>
              <a:t>Có</a:t>
            </a:r>
            <a:r>
              <a:rPr lang="en-US" sz="42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cả</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những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hình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ảnh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chân</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thực</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điển</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hình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cho</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những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cảnh</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đời</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có</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thực</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như</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hàng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nước</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chị</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Tí</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bà</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cụ</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Thi</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hơi</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điên</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những</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đứa</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trẻ</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99" dirty="0" err="1">
                <a:solidFill>
                  <a:srgbClr val="000000"/>
                </a:solidFill>
                <a:latin typeface="Arial" panose="020B0604020202020204" pitchFamily="34" charset="0"/>
                <a:ea typeface="Times New Roman"/>
                <a:cs typeface="Arial" panose="020B0604020202020204" pitchFamily="34" charset="0"/>
                <a:sym typeface="Times New Roman"/>
              </a:rPr>
              <a:t>nghèo</a:t>
            </a:r>
            <a:r>
              <a:rPr lang="en-US" sz="4299" dirty="0">
                <a:solidFill>
                  <a:srgbClr val="000000"/>
                </a:solidFill>
                <a:latin typeface="Arial" panose="020B0604020202020204" pitchFamily="34" charset="0"/>
                <a:ea typeface="Times New Roman"/>
                <a:cs typeface="Arial" panose="020B0604020202020204" pitchFamily="34" charset="0"/>
                <a:sym typeface="Times New Roman"/>
              </a:rPr>
              <a:t>,…</a:t>
            </a:r>
          </a:p>
          <a:p>
            <a:pPr algn="just">
              <a:lnSpc>
                <a:spcPct val="150000"/>
              </a:lnSpc>
              <a:spcBef>
                <a:spcPct val="0"/>
              </a:spcBef>
            </a:pPr>
            <a:endParaRPr lang="en-US" sz="4299" dirty="0">
              <a:solidFill>
                <a:srgbClr val="000000"/>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47831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4" name="TextBox 4"/>
          <p:cNvSpPr txBox="1"/>
          <p:nvPr/>
        </p:nvSpPr>
        <p:spPr>
          <a:xfrm>
            <a:off x="1629659" y="540837"/>
            <a:ext cx="17150403" cy="2316480"/>
          </a:xfrm>
          <a:prstGeom prst="rect">
            <a:avLst/>
          </a:prstGeom>
        </p:spPr>
        <p:txBody>
          <a:bodyPr lIns="0" tIns="0" rIns="0" bIns="0" rtlCol="0" anchor="t">
            <a:spAutoFit/>
          </a:bodyPr>
          <a:lstStyle/>
          <a:p>
            <a:pPr algn="ctr">
              <a:lnSpc>
                <a:spcPts val="8910"/>
              </a:lnSpc>
            </a:pPr>
            <a:r>
              <a:rPr lang="en-US" sz="9000">
                <a:solidFill>
                  <a:srgbClr val="FF3131"/>
                </a:solidFill>
                <a:latin typeface="Dancing Script"/>
                <a:ea typeface="Dancing Script"/>
                <a:cs typeface="Dancing Script"/>
                <a:sym typeface="Dancing Script"/>
              </a:rPr>
              <a:t>Khái quát đặc điểm thể loại và rút ra kinh nghiệm đọc </a:t>
            </a:r>
          </a:p>
        </p:txBody>
      </p:sp>
      <p:sp>
        <p:nvSpPr>
          <p:cNvPr id="5" name="TextBox 5"/>
          <p:cNvSpPr txBox="1"/>
          <p:nvPr/>
        </p:nvSpPr>
        <p:spPr>
          <a:xfrm>
            <a:off x="609601" y="2878455"/>
            <a:ext cx="17316402" cy="5847755"/>
          </a:xfrm>
          <a:prstGeom prst="rect">
            <a:avLst/>
          </a:prstGeom>
        </p:spPr>
        <p:txBody>
          <a:bodyPr wrap="square" lIns="0" tIns="0" rIns="0" bIns="0" rtlCol="0" anchor="t">
            <a:spAutoFit/>
          </a:bodyPr>
          <a:lstStyle/>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Xác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định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một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số</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đặc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điểm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bản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yếu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tố</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như</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đề</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tài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cảm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hứng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nguyên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tắc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tổ</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chức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hệ</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thống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hình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ảnh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từ</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ngữ</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vật</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tích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các</a:t>
            </a:r>
            <a:r>
              <a:rPr lang="en-US" sz="4100" dirty="0">
                <a:solidFill>
                  <a:srgbClr val="000000"/>
                </a:solidFill>
                <a:latin typeface="Inter"/>
                <a:ea typeface="Inter"/>
                <a:cs typeface="Inter"/>
                <a:sym typeface="Inter"/>
              </a:rPr>
              <a:t> chi </a:t>
            </a:r>
            <a:r>
              <a:rPr lang="en-US" sz="4100" dirty="0" err="1">
                <a:solidFill>
                  <a:srgbClr val="000000"/>
                </a:solidFill>
                <a:latin typeface="Inter"/>
                <a:ea typeface="Inter"/>
                <a:cs typeface="Inter"/>
                <a:sym typeface="Inter"/>
              </a:rPr>
              <a:t>tiết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tiêu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biểu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đề</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tài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câu</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chuyện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sự</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kiện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vật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mối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quan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hệ</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chúng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trong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chỉnh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thể</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phẩm</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Nhận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xét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vai</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trò</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những</a:t>
            </a:r>
            <a:r>
              <a:rPr lang="en-US" sz="4100" dirty="0">
                <a:solidFill>
                  <a:srgbClr val="000000"/>
                </a:solidFill>
                <a:latin typeface="Inter"/>
                <a:ea typeface="Inter"/>
                <a:cs typeface="Inter"/>
                <a:sym typeface="Inter"/>
              </a:rPr>
              <a:t> chi </a:t>
            </a:r>
            <a:r>
              <a:rPr lang="en-US" sz="4100" dirty="0" err="1">
                <a:solidFill>
                  <a:srgbClr val="000000"/>
                </a:solidFill>
                <a:latin typeface="Inter"/>
                <a:ea typeface="Inter"/>
                <a:cs typeface="Inter"/>
                <a:sym typeface="Inter"/>
              </a:rPr>
              <a:t>tiết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quan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trọng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trong</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việc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thể</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hiện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nội</a:t>
            </a:r>
            <a:r>
              <a:rPr lang="en-US" sz="4100" dirty="0">
                <a:solidFill>
                  <a:srgbClr val="000000"/>
                </a:solidFill>
                <a:latin typeface="Inter"/>
                <a:ea typeface="Inter"/>
                <a:cs typeface="Inter"/>
                <a:sym typeface="Inter"/>
              </a:rPr>
              <a:t> dung VB; </a:t>
            </a:r>
            <a:r>
              <a:rPr lang="en-US" sz="4100" dirty="0" err="1">
                <a:solidFill>
                  <a:srgbClr val="000000"/>
                </a:solidFill>
                <a:latin typeface="Inter"/>
                <a:ea typeface="Inter"/>
                <a:cs typeface="Inter"/>
                <a:sym typeface="Inter"/>
              </a:rPr>
              <a:t>phân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tích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đánh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trị</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nhận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thức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giáo</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dục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và</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thẩm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mĩ</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của</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phẩm</a:t>
            </a:r>
            <a:r>
              <a:rPr lang="en-US" sz="4100" dirty="0">
                <a:solidFill>
                  <a:srgbClr val="000000"/>
                </a:solidFill>
                <a:latin typeface="Inter"/>
                <a:ea typeface="Inter"/>
                <a:cs typeface="Inter"/>
                <a:sym typeface="Inter"/>
              </a:rPr>
              <a:t>; </a:t>
            </a:r>
          </a:p>
          <a:p>
            <a:pPr algn="just">
              <a:lnSpc>
                <a:spcPts val="5740"/>
              </a:lnSpc>
              <a:spcBef>
                <a:spcPct val="0"/>
              </a:spcBef>
            </a:pP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Làm</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rõ</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các</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giá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trị</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văn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hoá</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triết</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lí</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nhân</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sinh</a:t>
            </a:r>
            <a:r>
              <a:rPr lang="en-US" sz="4100" dirty="0">
                <a:solidFill>
                  <a:srgbClr val="000000"/>
                </a:solidFill>
                <a:latin typeface="Inter"/>
                <a:ea typeface="Inter"/>
                <a:cs typeface="Inter"/>
                <a:sym typeface="Inter"/>
              </a:rPr>
              <a:t> </a:t>
            </a:r>
            <a:r>
              <a:rPr lang="en-US" sz="4100" dirty="0" err="1">
                <a:solidFill>
                  <a:srgbClr val="000000"/>
                </a:solidFill>
                <a:latin typeface="Inter"/>
                <a:ea typeface="Inter"/>
                <a:cs typeface="Inter"/>
                <a:sym typeface="Inter"/>
              </a:rPr>
              <a:t>từ</a:t>
            </a:r>
            <a:r>
              <a:rPr lang="en-US" sz="4100" dirty="0">
                <a:solidFill>
                  <a:srgbClr val="000000"/>
                </a:solidFill>
                <a:latin typeface="Inter"/>
                <a:ea typeface="Inter"/>
                <a:cs typeface="Inter"/>
                <a:sym typeface="Inter"/>
              </a:rPr>
              <a:t> VB.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1187008" y="8831758"/>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13550" y="9258300"/>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310629" y="338393"/>
            <a:ext cx="8977969" cy="2207726"/>
            <a:chOff x="0" y="0"/>
            <a:chExt cx="2364568" cy="581459"/>
          </a:xfrm>
          <a:solidFill>
            <a:srgbClr val="FFFF00"/>
          </a:solidFill>
        </p:grpSpPr>
        <p:sp>
          <p:nvSpPr>
            <p:cNvPr id="19" name="Freeform 19"/>
            <p:cNvSpPr/>
            <p:nvPr/>
          </p:nvSpPr>
          <p:spPr>
            <a:xfrm>
              <a:off x="0" y="0"/>
              <a:ext cx="2364568" cy="581459"/>
            </a:xfrm>
            <a:custGeom>
              <a:avLst/>
              <a:gdLst/>
              <a:ahLst/>
              <a:cxnLst/>
              <a:rect l="l" t="t" r="r" b="b"/>
              <a:pathLst>
                <a:path w="2364568" h="581459">
                  <a:moveTo>
                    <a:pt x="86232" y="0"/>
                  </a:moveTo>
                  <a:lnTo>
                    <a:pt x="2278336" y="0"/>
                  </a:lnTo>
                  <a:cubicBezTo>
                    <a:pt x="2301206" y="0"/>
                    <a:pt x="2323139" y="9085"/>
                    <a:pt x="2339311" y="25257"/>
                  </a:cubicBezTo>
                  <a:cubicBezTo>
                    <a:pt x="2355483" y="41429"/>
                    <a:pt x="2364568" y="63362"/>
                    <a:pt x="2364568" y="86232"/>
                  </a:cubicBezTo>
                  <a:lnTo>
                    <a:pt x="2364568" y="495226"/>
                  </a:lnTo>
                  <a:cubicBezTo>
                    <a:pt x="2364568" y="518096"/>
                    <a:pt x="2355483" y="540030"/>
                    <a:pt x="2339311" y="556202"/>
                  </a:cubicBezTo>
                  <a:cubicBezTo>
                    <a:pt x="2323139" y="572373"/>
                    <a:pt x="2301206" y="581459"/>
                    <a:pt x="2278336" y="581459"/>
                  </a:cubicBezTo>
                  <a:lnTo>
                    <a:pt x="86232" y="581459"/>
                  </a:lnTo>
                  <a:cubicBezTo>
                    <a:pt x="63362" y="581459"/>
                    <a:pt x="41429" y="572373"/>
                    <a:pt x="25257" y="556202"/>
                  </a:cubicBezTo>
                  <a:cubicBezTo>
                    <a:pt x="9085" y="540030"/>
                    <a:pt x="0" y="518096"/>
                    <a:pt x="0" y="495226"/>
                  </a:cubicBezTo>
                  <a:lnTo>
                    <a:pt x="0" y="86232"/>
                  </a:lnTo>
                  <a:cubicBezTo>
                    <a:pt x="0" y="63362"/>
                    <a:pt x="9085" y="41429"/>
                    <a:pt x="25257" y="25257"/>
                  </a:cubicBezTo>
                  <a:cubicBezTo>
                    <a:pt x="41429" y="9085"/>
                    <a:pt x="63362" y="0"/>
                    <a:pt x="86232" y="0"/>
                  </a:cubicBezTo>
                  <a:close/>
                </a:path>
              </a:pathLst>
            </a:custGeom>
            <a:grpFill/>
          </p:spPr>
        </p:sp>
        <p:sp>
          <p:nvSpPr>
            <p:cNvPr id="20" name="TextBox 20"/>
            <p:cNvSpPr txBox="1"/>
            <p:nvPr/>
          </p:nvSpPr>
          <p:spPr>
            <a:xfrm>
              <a:off x="0" y="-38100"/>
              <a:ext cx="2364568" cy="619559"/>
            </a:xfrm>
            <a:prstGeom prst="rect">
              <a:avLst/>
            </a:prstGeom>
            <a:grpFill/>
          </p:spPr>
          <p:txBody>
            <a:bodyPr lIns="50800" tIns="50800" rIns="50800" bIns="50800" rtlCol="0" anchor="ctr"/>
            <a:lstStyle/>
            <a:p>
              <a:pPr algn="ctr">
                <a:lnSpc>
                  <a:spcPts val="2659"/>
                </a:lnSpc>
              </a:pPr>
              <a:endParaRPr/>
            </a:p>
          </p:txBody>
        </p:sp>
      </p:grpSp>
      <p:sp>
        <p:nvSpPr>
          <p:cNvPr id="21" name="TextBox 21"/>
          <p:cNvSpPr txBox="1"/>
          <p:nvPr/>
        </p:nvSpPr>
        <p:spPr>
          <a:xfrm>
            <a:off x="7310629" y="989514"/>
            <a:ext cx="9148454" cy="948337"/>
          </a:xfrm>
          <a:prstGeom prst="rect">
            <a:avLst/>
          </a:prstGeom>
        </p:spPr>
        <p:txBody>
          <a:bodyPr lIns="0" tIns="0" rIns="0" bIns="0" rtlCol="0" anchor="t">
            <a:spAutoFit/>
          </a:bodyPr>
          <a:lstStyle/>
          <a:p>
            <a:pPr marL="0" lvl="0" indent="0" algn="ctr">
              <a:lnSpc>
                <a:spcPts val="8120"/>
              </a:lnSpc>
              <a:spcBef>
                <a:spcPct val="0"/>
              </a:spcBef>
            </a:pPr>
            <a:r>
              <a:rPr lang="en-US" sz="5800" b="1" spc="870" dirty="0" smtClean="0">
                <a:latin typeface="Arial" panose="020B0604020202020204" pitchFamily="34" charset="0"/>
                <a:ea typeface="Kollektif Bold"/>
                <a:cs typeface="Arial" panose="020B0604020202020204" pitchFamily="34" charset="0"/>
                <a:sym typeface="Kollektif Bold"/>
              </a:rPr>
              <a:t>2</a:t>
            </a:r>
            <a:r>
              <a:rPr lang="en-US" sz="5800" b="1" spc="870" dirty="0">
                <a:latin typeface="Arial" panose="020B0604020202020204" pitchFamily="34" charset="0"/>
                <a:ea typeface="Kollektif Bold"/>
                <a:cs typeface="Arial" panose="020B0604020202020204" pitchFamily="34" charset="0"/>
                <a:sym typeface="Kollektif Bold"/>
              </a:rPr>
              <a:t>. </a:t>
            </a:r>
            <a:r>
              <a:rPr lang="en-US" sz="5800" b="1" spc="870" dirty="0" smtClean="0">
                <a:latin typeface="Arial" panose="020B0604020202020204" pitchFamily="34" charset="0"/>
                <a:ea typeface="Kollektif Bold"/>
                <a:cs typeface="Arial" panose="020B0604020202020204" pitchFamily="34" charset="0"/>
                <a:sym typeface="Kollektif Bold"/>
              </a:rPr>
              <a:t>ĐỌC</a:t>
            </a:r>
            <a:endParaRPr lang="en-US" sz="5800" b="1" spc="870" dirty="0">
              <a:latin typeface="Arial" panose="020B0604020202020204" pitchFamily="34" charset="0"/>
              <a:ea typeface="Kollektif Bold"/>
              <a:cs typeface="Arial" panose="020B0604020202020204" pitchFamily="34" charset="0"/>
              <a:sym typeface="Kollektif Bold"/>
            </a:endParaRPr>
          </a:p>
        </p:txBody>
      </p:sp>
      <p:sp>
        <p:nvSpPr>
          <p:cNvPr id="26" name="Freeform 26"/>
          <p:cNvSpPr/>
          <p:nvPr/>
        </p:nvSpPr>
        <p:spPr>
          <a:xfrm>
            <a:off x="6139226" y="108693"/>
            <a:ext cx="1469491" cy="1333563"/>
          </a:xfrm>
          <a:custGeom>
            <a:avLst/>
            <a:gdLst/>
            <a:ahLst/>
            <a:cxnLst/>
            <a:rect l="l" t="t" r="r" b="b"/>
            <a:pathLst>
              <a:path w="1469491" h="1333563">
                <a:moveTo>
                  <a:pt x="0" y="0"/>
                </a:moveTo>
                <a:lnTo>
                  <a:pt x="1469491" y="0"/>
                </a:lnTo>
                <a:lnTo>
                  <a:pt x="1469491" y="1333562"/>
                </a:lnTo>
                <a:lnTo>
                  <a:pt x="0" y="13335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7" name="Group 27"/>
          <p:cNvGrpSpPr/>
          <p:nvPr/>
        </p:nvGrpSpPr>
        <p:grpSpPr>
          <a:xfrm>
            <a:off x="-2677661" y="-380858"/>
            <a:ext cx="5114939" cy="11210025"/>
            <a:chOff x="0" y="0"/>
            <a:chExt cx="1347145" cy="2952434"/>
          </a:xfrm>
        </p:grpSpPr>
        <p:sp>
          <p:nvSpPr>
            <p:cNvPr id="28" name="Freeform 28"/>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9" name="TextBox 29"/>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31" name="TextBox 18"/>
          <p:cNvSpPr txBox="1"/>
          <p:nvPr/>
        </p:nvSpPr>
        <p:spPr>
          <a:xfrm>
            <a:off x="7478151" y="1937851"/>
            <a:ext cx="9754514" cy="11349261"/>
          </a:xfrm>
          <a:prstGeom prst="rect">
            <a:avLst/>
          </a:prstGeom>
        </p:spPr>
        <p:txBody>
          <a:bodyPr wrap="square"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a:t>
            </a:r>
            <a:r>
              <a:rPr lang="en-US" sz="4200" dirty="0" smtClean="0">
                <a:solidFill>
                  <a:srgbClr val="FF3131"/>
                </a:solidFill>
                <a:latin typeface="Arial" panose="020B0604020202020204" pitchFamily="34" charset="0"/>
                <a:ea typeface="Times New Roman Bold"/>
                <a:cs typeface="Arial" panose="020B0604020202020204" pitchFamily="34" charset="0"/>
                <a:sym typeface="Times New Roman Bold"/>
              </a:rPr>
              <a:t>2.1</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FF3131"/>
                </a:solidFill>
                <a:latin typeface="Arial" panose="020B0604020202020204" pitchFamily="34" charset="0"/>
                <a:ea typeface="Times New Roman Bold"/>
                <a:cs typeface="Arial" panose="020B0604020202020204" pitchFamily="34" charset="0"/>
                <a:sym typeface="Times New Roman Bold"/>
              </a:rPr>
              <a:t>Tác</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FF3131"/>
                </a:solidFill>
                <a:latin typeface="Arial" panose="020B0604020202020204" pitchFamily="34" charset="0"/>
                <a:ea typeface="Times New Roman Bold"/>
                <a:cs typeface="Arial" panose="020B0604020202020204" pitchFamily="34" charset="0"/>
                <a:sym typeface="Times New Roman Bold"/>
              </a:rPr>
              <a:t>giả</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a:t>
            </a: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smtClean="0">
                <a:solidFill>
                  <a:srgbClr val="000000"/>
                </a:solidFill>
                <a:latin typeface="Arial" panose="020B0604020202020204" pitchFamily="34" charset="0"/>
                <a:ea typeface="Times New Roman"/>
                <a:cs typeface="Arial" panose="020B0604020202020204" pitchFamily="34" charset="0"/>
                <a:sym typeface="Times New Roman"/>
              </a:rPr>
              <a:t>Là</a:t>
            </a: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một</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trong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những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nhà</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văn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quan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trọng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của</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nhóm</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Tự</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lực</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văn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đoàn</a:t>
            </a:r>
            <a:endParaRPr lang="en-US" sz="4200" dirty="0">
              <a:solidFill>
                <a:srgbClr val="000000"/>
              </a:solidFill>
              <a:latin typeface="Arial" panose="020B0604020202020204" pitchFamily="34" charset="0"/>
              <a:ea typeface="Times New Roman"/>
              <a:cs typeface="Arial" panose="020B0604020202020204" pitchFamily="34" charset="0"/>
              <a:sym typeface="Times New Roman"/>
            </a:endParaRP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smtClean="0">
                <a:solidFill>
                  <a:srgbClr val="000000"/>
                </a:solidFill>
                <a:latin typeface="Arial" panose="020B0604020202020204" pitchFamily="34" charset="0"/>
                <a:ea typeface="Times New Roman"/>
                <a:cs typeface="Arial" panose="020B0604020202020204" pitchFamily="34" charset="0"/>
                <a:sym typeface="Times New Roman"/>
              </a:rPr>
              <a:t>Có</a:t>
            </a: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biệt</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tài</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về</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truyện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ngắn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a:t>
            </a: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smtClean="0">
                <a:solidFill>
                  <a:srgbClr val="000000"/>
                </a:solidFill>
                <a:latin typeface="Arial" panose="020B0604020202020204" pitchFamily="34" charset="0"/>
                <a:ea typeface="Times New Roman"/>
                <a:cs typeface="Arial" panose="020B0604020202020204" pitchFamily="34" charset="0"/>
                <a:sym typeface="Times New Roman"/>
              </a:rPr>
              <a:t>Văn</a:t>
            </a: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chương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rong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sáng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giản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dị</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mà</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thâm</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trầm</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sâu</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sắc</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smtClean="0">
                <a:solidFill>
                  <a:srgbClr val="000000"/>
                </a:solidFill>
                <a:latin typeface="Arial" panose="020B0604020202020204" pitchFamily="34" charset="0"/>
                <a:ea typeface="Times New Roman"/>
                <a:cs typeface="Arial" panose="020B0604020202020204" pitchFamily="34" charset="0"/>
                <a:sym typeface="Times New Roman"/>
              </a:rPr>
              <a:t>Chủ</a:t>
            </a: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yếu</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khai</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thác</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nội</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tâm</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giọng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điệu</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trữ</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tình</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hướng</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nội</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phân</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tích</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cảm</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xúc</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tinh</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tế</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giàu</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chất</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r>
              <a:rPr lang="en-US" sz="4200" dirty="0" err="1">
                <a:solidFill>
                  <a:srgbClr val="000000"/>
                </a:solidFill>
                <a:latin typeface="Arial" panose="020B0604020202020204" pitchFamily="34" charset="0"/>
                <a:ea typeface="Times New Roman"/>
                <a:cs typeface="Arial" panose="020B0604020202020204" pitchFamily="34" charset="0"/>
                <a:sym typeface="Times New Roman"/>
              </a:rPr>
              <a:t>thơ</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 </a:t>
            </a: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sp>
        <p:nvSpPr>
          <p:cNvPr id="32" name="Freeform 26"/>
          <p:cNvSpPr/>
          <p:nvPr/>
        </p:nvSpPr>
        <p:spPr>
          <a:xfrm>
            <a:off x="187248" y="3609113"/>
            <a:ext cx="7509702" cy="5509791"/>
          </a:xfrm>
          <a:custGeom>
            <a:avLst/>
            <a:gdLst/>
            <a:ahLst/>
            <a:cxnLst/>
            <a:rect l="l" t="t" r="r" b="b"/>
            <a:pathLst>
              <a:path w="7789516" h="5509791">
                <a:moveTo>
                  <a:pt x="0" y="0"/>
                </a:moveTo>
                <a:lnTo>
                  <a:pt x="7789516" y="0"/>
                </a:lnTo>
                <a:lnTo>
                  <a:pt x="7789516" y="5509790"/>
                </a:lnTo>
                <a:lnTo>
                  <a:pt x="0" y="5509790"/>
                </a:lnTo>
                <a:lnTo>
                  <a:pt x="0" y="0"/>
                </a:lnTo>
                <a:close/>
              </a:path>
            </a:pathLst>
          </a:custGeom>
          <a:blipFill>
            <a:blip r:embed="rId8"/>
            <a:stretch>
              <a:fillRect r="-610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64530" y="3247594"/>
            <a:ext cx="4823470" cy="5172596"/>
            <a:chOff x="0" y="0"/>
            <a:chExt cx="1104268" cy="1184196"/>
          </a:xfrm>
        </p:grpSpPr>
        <p:sp>
          <p:nvSpPr>
            <p:cNvPr id="3" name="Freeform 3"/>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solidFill>
              <a:srgbClr val="000000">
                <a:alpha val="0"/>
              </a:srgbClr>
            </a:solidFill>
            <a:ln w="12700">
              <a:solidFill>
                <a:srgbClr val="000000"/>
              </a:solidFill>
            </a:ln>
          </p:spPr>
        </p:sp>
      </p:grpSp>
      <p:grpSp>
        <p:nvGrpSpPr>
          <p:cNvPr id="4" name="Group 4"/>
          <p:cNvGrpSpPr/>
          <p:nvPr/>
        </p:nvGrpSpPr>
        <p:grpSpPr>
          <a:xfrm rot="-5400000">
            <a:off x="17177505" y="5836794"/>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690685" y="264571"/>
            <a:ext cx="7081715" cy="2208072"/>
            <a:chOff x="0" y="-85725"/>
            <a:chExt cx="2138253" cy="581550"/>
          </a:xfrm>
        </p:grpSpPr>
        <p:sp>
          <p:nvSpPr>
            <p:cNvPr id="8" name="Freeform 8"/>
            <p:cNvSpPr/>
            <p:nvPr/>
          </p:nvSpPr>
          <p:spPr>
            <a:xfrm>
              <a:off x="0" y="0"/>
              <a:ext cx="2138253" cy="495825"/>
            </a:xfrm>
            <a:custGeom>
              <a:avLst/>
              <a:gdLst/>
              <a:ahLst/>
              <a:cxnLst/>
              <a:rect l="l" t="t" r="r" b="b"/>
              <a:pathLst>
                <a:path w="2138253" h="495825">
                  <a:moveTo>
                    <a:pt x="95359" y="0"/>
                  </a:moveTo>
                  <a:lnTo>
                    <a:pt x="2042894" y="0"/>
                  </a:lnTo>
                  <a:cubicBezTo>
                    <a:pt x="2095559" y="0"/>
                    <a:pt x="2138253" y="42694"/>
                    <a:pt x="2138253" y="95359"/>
                  </a:cubicBezTo>
                  <a:lnTo>
                    <a:pt x="2138253" y="400465"/>
                  </a:lnTo>
                  <a:cubicBezTo>
                    <a:pt x="2138253" y="425756"/>
                    <a:pt x="2128206" y="450011"/>
                    <a:pt x="2110323" y="467895"/>
                  </a:cubicBezTo>
                  <a:cubicBezTo>
                    <a:pt x="2092440" y="485778"/>
                    <a:pt x="2068185" y="495825"/>
                    <a:pt x="2042894" y="495825"/>
                  </a:cubicBezTo>
                  <a:lnTo>
                    <a:pt x="95359" y="495825"/>
                  </a:lnTo>
                  <a:cubicBezTo>
                    <a:pt x="70068" y="495825"/>
                    <a:pt x="45813" y="485778"/>
                    <a:pt x="27930" y="467895"/>
                  </a:cubicBezTo>
                  <a:cubicBezTo>
                    <a:pt x="10047" y="450011"/>
                    <a:pt x="0" y="425756"/>
                    <a:pt x="0" y="400465"/>
                  </a:cubicBezTo>
                  <a:lnTo>
                    <a:pt x="0" y="95359"/>
                  </a:lnTo>
                  <a:cubicBezTo>
                    <a:pt x="0" y="42694"/>
                    <a:pt x="42694" y="0"/>
                    <a:pt x="95359" y="0"/>
                  </a:cubicBezTo>
                  <a:close/>
                </a:path>
              </a:pathLst>
            </a:custGeom>
            <a:solidFill>
              <a:srgbClr val="A9B388"/>
            </a:solidFill>
          </p:spPr>
        </p:sp>
        <p:sp>
          <p:nvSpPr>
            <p:cNvPr id="9" name="TextBox 9"/>
            <p:cNvSpPr txBox="1"/>
            <p:nvPr/>
          </p:nvSpPr>
          <p:spPr>
            <a:xfrm>
              <a:off x="0" y="-85725"/>
              <a:ext cx="2138253" cy="581550"/>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          4 Liên </a:t>
              </a:r>
              <a:r>
                <a:rPr lang="en-US" sz="4200" dirty="0" err="1">
                  <a:solidFill>
                    <a:srgbClr val="FFFFFF"/>
                  </a:solidFill>
                  <a:latin typeface="Inter Bold"/>
                  <a:ea typeface="Inter Bold"/>
                  <a:cs typeface="Inter Bold"/>
                  <a:sym typeface="Inter Bold"/>
                </a:rPr>
                <a:t>hệ</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kết</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nối</a:t>
              </a:r>
              <a:endParaRPr lang="en-US" sz="4200" dirty="0">
                <a:solidFill>
                  <a:srgbClr val="FFFFFF"/>
                </a:solidFill>
                <a:latin typeface="Inter Bold"/>
                <a:ea typeface="Inter Bold"/>
                <a:cs typeface="Inter Bold"/>
                <a:sym typeface="Inter Bold"/>
              </a:endParaRPr>
            </a:p>
          </p:txBody>
        </p:sp>
      </p:grpSp>
      <p:sp>
        <p:nvSpPr>
          <p:cNvPr id="10" name="Freeform 10"/>
          <p:cNvSpPr/>
          <p:nvPr/>
        </p:nvSpPr>
        <p:spPr>
          <a:xfrm>
            <a:off x="-587916" y="8672782"/>
            <a:ext cx="6603395" cy="6603395"/>
          </a:xfrm>
          <a:custGeom>
            <a:avLst/>
            <a:gdLst/>
            <a:ahLst/>
            <a:cxnLst/>
            <a:rect l="l" t="t" r="r" b="b"/>
            <a:pathLst>
              <a:path w="6603395" h="6603395">
                <a:moveTo>
                  <a:pt x="0" y="0"/>
                </a:moveTo>
                <a:lnTo>
                  <a:pt x="6603396" y="0"/>
                </a:lnTo>
                <a:lnTo>
                  <a:pt x="6603396" y="6603395"/>
                </a:lnTo>
                <a:lnTo>
                  <a:pt x="0" y="6603395"/>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1028700" y="9210765"/>
            <a:ext cx="3461843" cy="346184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532946" y="-321478"/>
            <a:ext cx="4562668" cy="6155370"/>
          </a:xfrm>
          <a:custGeom>
            <a:avLst/>
            <a:gdLst/>
            <a:ahLst/>
            <a:cxnLst/>
            <a:rect l="l" t="t" r="r" b="b"/>
            <a:pathLst>
              <a:path w="4562668" h="6155370">
                <a:moveTo>
                  <a:pt x="0" y="0"/>
                </a:moveTo>
                <a:lnTo>
                  <a:pt x="4562668" y="0"/>
                </a:lnTo>
                <a:lnTo>
                  <a:pt x="4562668" y="6155370"/>
                </a:lnTo>
                <a:lnTo>
                  <a:pt x="0" y="6155370"/>
                </a:lnTo>
                <a:lnTo>
                  <a:pt x="0" y="0"/>
                </a:lnTo>
                <a:close/>
              </a:path>
            </a:pathLst>
          </a:custGeom>
          <a:blipFill>
            <a:blip r:embed="rId4"/>
            <a:stretch>
              <a:fillRect/>
            </a:stretch>
          </a:blipFill>
        </p:spPr>
      </p:sp>
      <p:grpSp>
        <p:nvGrpSpPr>
          <p:cNvPr id="15" name="Group 15"/>
          <p:cNvGrpSpPr/>
          <p:nvPr/>
        </p:nvGrpSpPr>
        <p:grpSpPr>
          <a:xfrm>
            <a:off x="12949692" y="3465263"/>
            <a:ext cx="5338308" cy="5724698"/>
            <a:chOff x="0" y="0"/>
            <a:chExt cx="1104268" cy="1184196"/>
          </a:xfrm>
        </p:grpSpPr>
        <p:sp>
          <p:nvSpPr>
            <p:cNvPr id="16" name="Freeform 16"/>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blipFill>
              <a:blip r:embed="rId5"/>
              <a:stretch>
                <a:fillRect t="-25074" b="-25074"/>
              </a:stretch>
            </a:blipFill>
          </p:spPr>
        </p:sp>
      </p:grpSp>
      <p:sp>
        <p:nvSpPr>
          <p:cNvPr id="17" name="TextBox 17"/>
          <p:cNvSpPr txBox="1"/>
          <p:nvPr/>
        </p:nvSpPr>
        <p:spPr>
          <a:xfrm>
            <a:off x="0" y="2586423"/>
            <a:ext cx="11147196"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Yêu cầu của bài tập sáng tạo (SGK, tr. 47).</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8" name="TextBox 18"/>
          <p:cNvSpPr txBox="1"/>
          <p:nvPr/>
        </p:nvSpPr>
        <p:spPr>
          <a:xfrm>
            <a:off x="1028700" y="3924772"/>
            <a:ext cx="11323949" cy="4634230"/>
          </a:xfrm>
          <a:prstGeom prst="rect">
            <a:avLst/>
          </a:prstGeom>
        </p:spPr>
        <p:txBody>
          <a:bodyPr lIns="0" tIns="0" rIns="0" bIns="0" rtlCol="0" anchor="t">
            <a:spAutoFit/>
          </a:bodyPr>
          <a:lstStyle/>
          <a:p>
            <a:pPr algn="just">
              <a:lnSpc>
                <a:spcPts val="6019"/>
              </a:lnSpc>
            </a:pP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Lấy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hứng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chờ</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đoàn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a:t>
            </a:r>
            <a:r>
              <a:rPr lang="en-US" sz="4299" dirty="0">
                <a:solidFill>
                  <a:srgbClr val="000000"/>
                </a:solidFill>
                <a:latin typeface="Times New Roman"/>
                <a:ea typeface="Times New Roman"/>
                <a:cs typeface="Times New Roman"/>
                <a:sym typeface="Times New Roman"/>
              </a:rPr>
              <a:t> qua </a:t>
            </a:r>
            <a:r>
              <a:rPr lang="en-US" sz="4299" dirty="0" err="1">
                <a:solidFill>
                  <a:srgbClr val="000000"/>
                </a:solidFill>
                <a:latin typeface="Times New Roman"/>
                <a:ea typeface="Times New Roman"/>
                <a:cs typeface="Times New Roman"/>
                <a:sym typeface="Times New Roman"/>
              </a:rPr>
              <a:t>phố</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huyện</a:t>
            </a:r>
            <a:r>
              <a:rPr lang="en-US" sz="4299" dirty="0">
                <a:solidFill>
                  <a:srgbClr val="000000"/>
                </a:solidFill>
                <a:latin typeface="Times New Roman"/>
                <a:ea typeface="Times New Roman"/>
                <a:cs typeface="Times New Roman"/>
                <a:sym typeface="Times New Roman"/>
              </a:rPr>
              <a:t> (Hai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thiết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giữ</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cậu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hãy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hát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1199264" y="4559917"/>
            <a:ext cx="10071586" cy="8334237"/>
          </a:xfrm>
          <a:custGeom>
            <a:avLst/>
            <a:gdLst/>
            <a:ahLst/>
            <a:cxnLst/>
            <a:rect l="l" t="t" r="r" b="b"/>
            <a:pathLst>
              <a:path w="10071586" h="8334237">
                <a:moveTo>
                  <a:pt x="0" y="0"/>
                </a:moveTo>
                <a:lnTo>
                  <a:pt x="10071585" y="0"/>
                </a:lnTo>
                <a:lnTo>
                  <a:pt x="10071585" y="8334238"/>
                </a:lnTo>
                <a:lnTo>
                  <a:pt x="0" y="8334238"/>
                </a:lnTo>
                <a:lnTo>
                  <a:pt x="0" y="0"/>
                </a:lnTo>
                <a:close/>
              </a:path>
            </a:pathLst>
          </a:custGeom>
          <a:blipFill>
            <a:blip r:embed="rId2">
              <a:alphaModFix amt="37000"/>
            </a:blip>
            <a:stretch>
              <a:fillRect/>
            </a:stretch>
          </a:blipFill>
        </p:spPr>
      </p:sp>
      <p:sp>
        <p:nvSpPr>
          <p:cNvPr id="3" name="Freeform 3"/>
          <p:cNvSpPr/>
          <p:nvPr/>
        </p:nvSpPr>
        <p:spPr>
          <a:xfrm rot="-5400000" flipH="1">
            <a:off x="458084" y="-324952"/>
            <a:ext cx="4311847" cy="5642481"/>
          </a:xfrm>
          <a:custGeom>
            <a:avLst/>
            <a:gdLst/>
            <a:ahLst/>
            <a:cxnLst/>
            <a:rect l="l" t="t" r="r" b="b"/>
            <a:pathLst>
              <a:path w="4311847" h="5642481">
                <a:moveTo>
                  <a:pt x="4311847" y="0"/>
                </a:moveTo>
                <a:lnTo>
                  <a:pt x="0" y="0"/>
                </a:lnTo>
                <a:lnTo>
                  <a:pt x="0" y="5642481"/>
                </a:lnTo>
                <a:lnTo>
                  <a:pt x="4311847" y="5642481"/>
                </a:lnTo>
                <a:lnTo>
                  <a:pt x="4311847" y="0"/>
                </a:lnTo>
                <a:close/>
              </a:path>
            </a:pathLst>
          </a:custGeom>
          <a:blipFill>
            <a:blip r:embed="rId3"/>
            <a:stretch>
              <a:fillRect t="-2056" r="-110412" b="-2056"/>
            </a:stretch>
          </a:blipFill>
        </p:spPr>
      </p:sp>
      <p:sp>
        <p:nvSpPr>
          <p:cNvPr id="4" name="TextBox 4"/>
          <p:cNvSpPr txBox="1"/>
          <p:nvPr/>
        </p:nvSpPr>
        <p:spPr>
          <a:xfrm>
            <a:off x="1629659" y="985940"/>
            <a:ext cx="17150403" cy="1179554"/>
          </a:xfrm>
          <a:prstGeom prst="rect">
            <a:avLst/>
          </a:prstGeom>
        </p:spPr>
        <p:txBody>
          <a:bodyPr lIns="0" tIns="0" rIns="0" bIns="0" rtlCol="0" anchor="t">
            <a:spAutoFit/>
          </a:bodyPr>
          <a:lstStyle/>
          <a:p>
            <a:pPr algn="ctr">
              <a:lnSpc>
                <a:spcPts val="4850"/>
              </a:lnSpc>
            </a:pPr>
            <a:r>
              <a:rPr lang="en-US" sz="4899" dirty="0">
                <a:solidFill>
                  <a:srgbClr val="FF3131"/>
                </a:solidFill>
                <a:latin typeface="Times New Roman Bold"/>
                <a:ea typeface="Times New Roman Bold"/>
                <a:cs typeface="Times New Roman Bold"/>
                <a:sym typeface="Times New Roman Bold"/>
              </a:rPr>
              <a:t>III. HOẠT ĐỘNG LUYỆN TẬP</a:t>
            </a:r>
          </a:p>
          <a:p>
            <a:pPr algn="ctr">
              <a:lnSpc>
                <a:spcPts val="4158"/>
              </a:lnSpc>
            </a:pPr>
            <a:endParaRPr lang="en-US" sz="4899" dirty="0">
              <a:solidFill>
                <a:srgbClr val="FF3131"/>
              </a:solidFill>
              <a:latin typeface="Times New Roman Bold"/>
              <a:ea typeface="Times New Roman Bold"/>
              <a:cs typeface="Times New Roman Bold"/>
              <a:sym typeface="Times New Roman Bold"/>
            </a:endParaRPr>
          </a:p>
        </p:txBody>
      </p:sp>
      <p:sp>
        <p:nvSpPr>
          <p:cNvPr id="5" name="TextBox 5"/>
          <p:cNvSpPr txBox="1"/>
          <p:nvPr/>
        </p:nvSpPr>
        <p:spPr>
          <a:xfrm>
            <a:off x="1629659" y="2811069"/>
            <a:ext cx="15990217" cy="6381750"/>
          </a:xfrm>
          <a:prstGeom prst="rect">
            <a:avLst/>
          </a:prstGeom>
        </p:spPr>
        <p:txBody>
          <a:bodyPr lIns="0" tIns="0" rIns="0" bIns="0" rtlCol="0" anchor="t">
            <a:spAutoFit/>
          </a:bodyPr>
          <a:lstStyle/>
          <a:p>
            <a:pPr algn="just">
              <a:lnSpc>
                <a:spcPts val="6299"/>
              </a:lnSpc>
            </a:pPr>
            <a:r>
              <a:rPr lang="en-US" sz="4499" dirty="0">
                <a:solidFill>
                  <a:srgbClr val="000000"/>
                </a:solidFill>
                <a:latin typeface="Times New Roman"/>
                <a:ea typeface="Times New Roman"/>
                <a:cs typeface="Times New Roman"/>
                <a:sym typeface="Times New Roman"/>
              </a:rPr>
              <a:t>1.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mở</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rộng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theo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loại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gặp</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tình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cờ</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(SGK, tr. 55).</a:t>
            </a:r>
          </a:p>
          <a:p>
            <a:pPr algn="just">
              <a:lnSpc>
                <a:spcPts val="6299"/>
              </a:lnSpc>
            </a:pPr>
            <a:r>
              <a:rPr lang="en-US" sz="4499" dirty="0">
                <a:solidFill>
                  <a:srgbClr val="000000"/>
                </a:solidFill>
                <a:latin typeface="Times New Roman"/>
                <a:ea typeface="Times New Roman"/>
                <a:cs typeface="Times New Roman"/>
                <a:sym typeface="Times New Roman"/>
              </a:rPr>
              <a:t>2.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Diêu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bông</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HS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kĩ</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suy</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ngẫm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và</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phản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hồi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bằng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1, 2, 3 (SGK, tr. 48).</a:t>
            </a:r>
          </a:p>
          <a:p>
            <a:pPr algn="just">
              <a:lnSpc>
                <a:spcPts val="6299"/>
              </a:lnSpc>
            </a:pPr>
            <a:r>
              <a:rPr lang="en-US" sz="4499" dirty="0">
                <a:solidFill>
                  <a:srgbClr val="000000"/>
                </a:solidFill>
                <a:latin typeface="Times New Roman"/>
                <a:ea typeface="Times New Roman"/>
                <a:cs typeface="Times New Roman"/>
                <a:sym typeface="Times New Roman"/>
              </a:rPr>
              <a:t>3.HS </a:t>
            </a:r>
            <a:r>
              <a:rPr lang="en-US" sz="4499" dirty="0" err="1">
                <a:solidFill>
                  <a:srgbClr val="000000"/>
                </a:solidFill>
                <a:latin typeface="Times New Roman"/>
                <a:ea typeface="Times New Roman"/>
                <a:cs typeface="Times New Roman"/>
                <a:sym typeface="Times New Roman"/>
              </a:rPr>
              <a:t>liên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hệ</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với</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Lão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Hạc</a:t>
            </a:r>
            <a:r>
              <a:rPr lang="en-US" sz="4499" dirty="0">
                <a:solidFill>
                  <a:srgbClr val="000000"/>
                </a:solidFill>
                <a:latin typeface="Times New Roman"/>
                <a:ea typeface="Times New Roman"/>
                <a:cs typeface="Times New Roman"/>
                <a:sym typeface="Times New Roman"/>
              </a:rPr>
              <a:t>, Hai </a:t>
            </a:r>
            <a:r>
              <a:rPr lang="en-US" sz="4499" dirty="0" err="1">
                <a:solidFill>
                  <a:srgbClr val="000000"/>
                </a:solidFill>
                <a:latin typeface="Times New Roman"/>
                <a:ea typeface="Times New Roman"/>
                <a:cs typeface="Times New Roman"/>
                <a:sym typeface="Times New Roman"/>
              </a:rPr>
              <a:t>đứa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trẻ</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hiểu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hơn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Những</a:t>
            </a:r>
            <a:r>
              <a:rPr lang="en-US" sz="4499" dirty="0">
                <a:solidFill>
                  <a:srgbClr val="000000"/>
                </a:solidFill>
                <a:latin typeface="Times New Roman"/>
                <a:ea typeface="Times New Roman"/>
                <a:cs typeface="Times New Roman"/>
                <a:sym typeface="Times New Roman"/>
              </a:rPr>
              <a:t> ô </a:t>
            </a:r>
            <a:r>
              <a:rPr lang="en-US" sz="4499" dirty="0" err="1">
                <a:solidFill>
                  <a:srgbClr val="000000"/>
                </a:solidFill>
                <a:latin typeface="Times New Roman"/>
                <a:ea typeface="Times New Roman"/>
                <a:cs typeface="Times New Roman"/>
                <a:sym typeface="Times New Roman"/>
              </a:rPr>
              <a:t>cửa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nhìn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sống</a:t>
            </a:r>
            <a:r>
              <a:rPr lang="en-US" sz="4499" dirty="0">
                <a:solidFill>
                  <a:srgbClr val="000000"/>
                </a:solidFill>
                <a:latin typeface="Times New Roman"/>
                <a:ea typeface="Times New Roman"/>
                <a:cs typeface="Times New Roman"/>
                <a:sym typeface="Times New Roman"/>
              </a:rPr>
              <a:t>.</a:t>
            </a:r>
          </a:p>
          <a:p>
            <a:pPr algn="just">
              <a:lnSpc>
                <a:spcPts val="6299"/>
              </a:lnSpc>
              <a:spcBef>
                <a:spcPct val="0"/>
              </a:spcBef>
            </a:pPr>
            <a:endParaRPr lang="en-US" sz="44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333858" y="-1996974"/>
            <a:ext cx="13620284" cy="13620284"/>
          </a:xfrm>
          <a:custGeom>
            <a:avLst/>
            <a:gdLst/>
            <a:ahLst/>
            <a:cxnLst/>
            <a:rect l="l" t="t" r="r" b="b"/>
            <a:pathLst>
              <a:path w="13620284" h="13620284">
                <a:moveTo>
                  <a:pt x="0" y="0"/>
                </a:moveTo>
                <a:lnTo>
                  <a:pt x="13620284" y="0"/>
                </a:lnTo>
                <a:lnTo>
                  <a:pt x="13620284" y="13620284"/>
                </a:lnTo>
                <a:lnTo>
                  <a:pt x="0" y="136202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517442">
            <a:off x="-120582" y="2075771"/>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135818" flipH="1">
            <a:off x="16477957" y="3659792"/>
            <a:ext cx="2404829" cy="4987659"/>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4020386" y="3753251"/>
            <a:ext cx="10247227" cy="1581202"/>
          </a:xfrm>
          <a:prstGeom prst="rect">
            <a:avLst/>
          </a:prstGeom>
        </p:spPr>
        <p:txBody>
          <a:bodyPr lIns="0" tIns="0" rIns="0" bIns="0" rtlCol="0" anchor="t">
            <a:spAutoFit/>
          </a:bodyPr>
          <a:lstStyle/>
          <a:p>
            <a:pPr algn="ctr">
              <a:lnSpc>
                <a:spcPts val="13750"/>
              </a:lnSpc>
            </a:pPr>
            <a:r>
              <a:rPr lang="en-US" sz="6600" spc="319" dirty="0">
                <a:solidFill>
                  <a:srgbClr val="797A1D"/>
                </a:solidFill>
                <a:latin typeface="Cinzel Decorative Bold"/>
                <a:ea typeface="Cinzel Decorative Bold"/>
                <a:cs typeface="Cinzel Decorative Bold"/>
                <a:sym typeface="Cinzel Decorative Bold"/>
              </a:rPr>
              <a:t>XIN CẢM ƠN!</a:t>
            </a:r>
          </a:p>
        </p:txBody>
      </p:sp>
      <p:sp>
        <p:nvSpPr>
          <p:cNvPr id="7" name="AutoShape 7"/>
          <p:cNvSpPr/>
          <p:nvPr/>
        </p:nvSpPr>
        <p:spPr>
          <a:xfrm flipV="1">
            <a:off x="-4207261" y="7452663"/>
            <a:ext cx="8414522" cy="28575"/>
          </a:xfrm>
          <a:prstGeom prst="line">
            <a:avLst/>
          </a:prstGeom>
          <a:ln w="28575" cap="rnd">
            <a:solidFill>
              <a:srgbClr val="797A1D"/>
            </a:solidFill>
            <a:prstDash val="solid"/>
            <a:headEnd type="none" w="sm" len="sm"/>
            <a:tailEnd type="none" w="sm" len="sm"/>
          </a:ln>
        </p:spPr>
      </p:sp>
      <p:sp>
        <p:nvSpPr>
          <p:cNvPr id="8" name="AutoShape 8"/>
          <p:cNvSpPr/>
          <p:nvPr/>
        </p:nvSpPr>
        <p:spPr>
          <a:xfrm flipV="1">
            <a:off x="13606431" y="2369676"/>
            <a:ext cx="8414522" cy="28575"/>
          </a:xfrm>
          <a:prstGeom prst="line">
            <a:avLst/>
          </a:prstGeom>
          <a:ln w="28575" cap="rnd">
            <a:solidFill>
              <a:srgbClr val="797A1D"/>
            </a:solidFill>
            <a:prstDash val="solid"/>
            <a:headEnd type="none" w="sm" len="sm"/>
            <a:tailEnd type="none" w="sm" len="sm"/>
          </a:ln>
        </p:spPr>
      </p:sp>
      <p:sp>
        <p:nvSpPr>
          <p:cNvPr id="9" name="Freeform 9"/>
          <p:cNvSpPr/>
          <p:nvPr/>
        </p:nvSpPr>
        <p:spPr>
          <a:xfrm rot="5285550" flipV="1">
            <a:off x="1171627" y="8237207"/>
            <a:ext cx="1488728" cy="1407094"/>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5400000">
            <a:off x="15317265" y="729432"/>
            <a:ext cx="1273754"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2600848" y="1307745"/>
            <a:ext cx="4091330" cy="4308375"/>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TextBox 22"/>
          <p:cNvSpPr txBox="1"/>
          <p:nvPr/>
        </p:nvSpPr>
        <p:spPr>
          <a:xfrm>
            <a:off x="9560255" y="705572"/>
            <a:ext cx="7871003" cy="2384488"/>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I. TÌM HIỂU KHÁI QUÁT</a:t>
            </a:r>
          </a:p>
        </p:txBody>
      </p:sp>
      <p:sp>
        <p:nvSpPr>
          <p:cNvPr id="23" name="TextBox 18">
            <a:extLst>
              <a:ext uri="{FF2B5EF4-FFF2-40B4-BE49-F238E27FC236}">
                <a16:creationId xmlns:a16="http://schemas.microsoft.com/office/drawing/2014/main" id="{10052756-EA15-9F47-754C-C0D25910847F}"/>
              </a:ext>
            </a:extLst>
          </p:cNvPr>
          <p:cNvSpPr txBox="1"/>
          <p:nvPr/>
        </p:nvSpPr>
        <p:spPr>
          <a:xfrm>
            <a:off x="8763000" y="757411"/>
            <a:ext cx="8926212" cy="8322791"/>
          </a:xfrm>
          <a:prstGeom prst="rect">
            <a:avLst/>
          </a:prstGeom>
        </p:spPr>
        <p:txBody>
          <a:bodyPr wrap="square"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a:t>
            </a:r>
            <a:r>
              <a:rPr lang="en-US" sz="4200" dirty="0" smtClean="0">
                <a:solidFill>
                  <a:srgbClr val="FF3131"/>
                </a:solidFill>
                <a:latin typeface="Arial" panose="020B0604020202020204" pitchFamily="34" charset="0"/>
                <a:ea typeface="Times New Roman Bold"/>
                <a:cs typeface="Arial" panose="020B0604020202020204" pitchFamily="34" charset="0"/>
                <a:sym typeface="Times New Roman Bold"/>
              </a:rPr>
              <a:t>2. 2</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FF3131"/>
                </a:solidFill>
                <a:latin typeface="Arial" panose="020B0604020202020204" pitchFamily="34" charset="0"/>
                <a:ea typeface="Times New Roman Bold"/>
                <a:cs typeface="Arial" panose="020B0604020202020204" pitchFamily="34" charset="0"/>
                <a:sym typeface="Times New Roman Bold"/>
              </a:rPr>
              <a:t>Tác</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 </a:t>
            </a:r>
            <a:r>
              <a:rPr lang="en-US" sz="4200" dirty="0" err="1">
                <a:solidFill>
                  <a:srgbClr val="FF3131"/>
                </a:solidFill>
                <a:latin typeface="Arial" panose="020B0604020202020204" pitchFamily="34" charset="0"/>
                <a:ea typeface="Times New Roman Bold"/>
                <a:cs typeface="Arial" panose="020B0604020202020204" pitchFamily="34" charset="0"/>
                <a:sym typeface="Times New Roman Bold"/>
              </a:rPr>
              <a:t>phẩm</a:t>
            </a:r>
            <a:r>
              <a:rPr lang="en-US" sz="4200" dirty="0">
                <a:solidFill>
                  <a:srgbClr val="FF3131"/>
                </a:solidFill>
                <a:latin typeface="Arial" panose="020B0604020202020204" pitchFamily="34" charset="0"/>
                <a:ea typeface="Times New Roman Bold"/>
                <a:cs typeface="Arial" panose="020B0604020202020204" pitchFamily="34" charset="0"/>
                <a:sym typeface="Times New Roman Bold"/>
              </a:rPr>
              <a:t>:</a:t>
            </a: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vi-VN" sz="4200" dirty="0" smtClean="0">
                <a:solidFill>
                  <a:srgbClr val="000000"/>
                </a:solidFill>
                <a:latin typeface="Arial" panose="020B0604020202020204" pitchFamily="34" charset="0"/>
                <a:ea typeface="Times New Roman"/>
                <a:cs typeface="Arial" panose="020B0604020202020204" pitchFamily="34" charset="0"/>
                <a:sym typeface="Times New Roman"/>
              </a:rPr>
              <a:t>Tác </a:t>
            </a:r>
            <a:r>
              <a:rPr lang="vi-VN" sz="4200" dirty="0">
                <a:solidFill>
                  <a:srgbClr val="000000"/>
                </a:solidFill>
                <a:latin typeface="Arial" panose="020B0604020202020204" pitchFamily="34" charset="0"/>
                <a:ea typeface="Times New Roman"/>
                <a:cs typeface="Arial" panose="020B0604020202020204" pitchFamily="34" charset="0"/>
                <a:sym typeface="Times New Roman"/>
              </a:rPr>
              <a:t>phẩm có lẽ được gợi lên từ những câu chuyện cảnh đời nơi phố huyện Cẩm Giàng, Hải Dương quê ngoại nhà văn với những kỉ niệm tuổi thơ</a:t>
            </a:r>
            <a:r>
              <a:rPr lang="en-US" sz="4200" dirty="0">
                <a:solidFill>
                  <a:srgbClr val="000000"/>
                </a:solidFill>
                <a:latin typeface="Arial" panose="020B0604020202020204" pitchFamily="34" charset="0"/>
                <a:ea typeface="Times New Roman"/>
                <a:cs typeface="Arial" panose="020B0604020202020204" pitchFamily="34" charset="0"/>
                <a:sym typeface="Times New Roman"/>
              </a:rPr>
              <a:t>.</a:t>
            </a:r>
          </a:p>
          <a:p>
            <a:pPr marL="453390" lvl="1" algn="just">
              <a:lnSpc>
                <a:spcPts val="5880"/>
              </a:lnSpc>
            </a:pPr>
            <a:r>
              <a:rPr lang="en-US" sz="4200"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vi-VN" sz="4200" dirty="0" smtClean="0">
                <a:solidFill>
                  <a:srgbClr val="000000"/>
                </a:solidFill>
                <a:latin typeface="Arial" panose="020B0604020202020204" pitchFamily="34" charset="0"/>
                <a:ea typeface="Times New Roman"/>
                <a:cs typeface="Arial" panose="020B0604020202020204" pitchFamily="34" charset="0"/>
                <a:sym typeface="Times New Roman"/>
              </a:rPr>
              <a:t>Tác </a:t>
            </a:r>
            <a:r>
              <a:rPr lang="vi-VN" sz="4200" dirty="0">
                <a:solidFill>
                  <a:srgbClr val="000000"/>
                </a:solidFill>
                <a:latin typeface="Arial" panose="020B0604020202020204" pitchFamily="34" charset="0"/>
                <a:ea typeface="Times New Roman"/>
                <a:cs typeface="Arial" panose="020B0604020202020204" pitchFamily="34" charset="0"/>
                <a:sym typeface="Times New Roman"/>
              </a:rPr>
              <a:t>phẩm in trong tập </a:t>
            </a:r>
            <a:r>
              <a:rPr lang="vi-VN" sz="4200" i="1" dirty="0">
                <a:solidFill>
                  <a:srgbClr val="000000"/>
                </a:solidFill>
                <a:latin typeface="Arial" panose="020B0604020202020204" pitchFamily="34" charset="0"/>
                <a:ea typeface="Times New Roman"/>
                <a:cs typeface="Arial" panose="020B0604020202020204" pitchFamily="34" charset="0"/>
                <a:sym typeface="Times New Roman"/>
              </a:rPr>
              <a:t>Nắng trong vườn.</a:t>
            </a:r>
            <a:endParaRPr lang="en-US" sz="4200" i="1" dirty="0">
              <a:solidFill>
                <a:srgbClr val="000000"/>
              </a:solidFill>
              <a:latin typeface="Arial" panose="020B0604020202020204" pitchFamily="34" charset="0"/>
              <a:ea typeface="Times New Roman"/>
              <a:cs typeface="Arial" panose="020B0604020202020204" pitchFamily="34" charset="0"/>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pic>
        <p:nvPicPr>
          <p:cNvPr id="1026" name="Picture 2" descr="PPT - Bài giảng Ngữ văn Lớp 11 - Văn bản: Hai đứa trẻ PowerPoint  Presentation - ID:11639376">
            <a:extLst>
              <a:ext uri="{FF2B5EF4-FFF2-40B4-BE49-F238E27FC236}">
                <a16:creationId xmlns:a16="http://schemas.microsoft.com/office/drawing/2014/main" id="{0DBED941-6A8E-029C-E944-0B2B2D69FC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470" y="5962980"/>
            <a:ext cx="7320766" cy="41148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5">
            <a:extLst>
              <a:ext uri="{FF2B5EF4-FFF2-40B4-BE49-F238E27FC236}">
                <a16:creationId xmlns:a16="http://schemas.microsoft.com/office/drawing/2014/main" id="{07C53399-E735-54C8-F6E4-0755339F7BF2}"/>
              </a:ext>
            </a:extLst>
          </p:cNvPr>
          <p:cNvSpPr txBox="1"/>
          <p:nvPr/>
        </p:nvSpPr>
        <p:spPr>
          <a:xfrm>
            <a:off x="16254156" y="-926502"/>
            <a:ext cx="3505878" cy="3708140"/>
          </a:xfrm>
          <a:prstGeom prst="rect">
            <a:avLst/>
          </a:prstGeom>
        </p:spPr>
        <p:txBody>
          <a:bodyPr lIns="50800" tIns="50800" rIns="50800" bIns="50800" rtlCol="0" anchor="ctr"/>
          <a:lstStyle/>
          <a:p>
            <a:pPr algn="ctr">
              <a:lnSpc>
                <a:spcPts val="2659"/>
              </a:lnSpc>
            </a:pPr>
            <a:endParaRPr/>
          </a:p>
        </p:txBody>
      </p:sp>
    </p:spTree>
    <p:extLst>
      <p:ext uri="{BB962C8B-B14F-4D97-AF65-F5344CB8AC3E}">
        <p14:creationId xmlns:p14="http://schemas.microsoft.com/office/powerpoint/2010/main" val="34727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5428992" y="3119748"/>
            <a:ext cx="12961859" cy="6850380"/>
          </a:xfrm>
          <a:prstGeom prst="rect">
            <a:avLst/>
          </a:prstGeom>
        </p:spPr>
        <p:txBody>
          <a:bodyPr lIns="0" tIns="0" rIns="0" bIns="0" rtlCol="0" anchor="t">
            <a:spAutoFit/>
          </a:bodyPr>
          <a:lstStyle/>
          <a:p>
            <a:pPr algn="just">
              <a:lnSpc>
                <a:spcPts val="6719"/>
              </a:lnSpc>
            </a:pP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r>
              <a:rPr lang="en-US" sz="4799" dirty="0">
                <a:solidFill>
                  <a:srgbClr val="FF3131"/>
                </a:solidFill>
                <a:latin typeface="Times New Roman Bold"/>
                <a:ea typeface="Times New Roman Bold"/>
                <a:cs typeface="Times New Roman Bold"/>
                <a:sym typeface="Times New Roman Bold"/>
              </a:rPr>
              <a:t>    </a:t>
            </a:r>
            <a:r>
              <a:rPr lang="en-US" sz="4799" b="1" dirty="0" smtClean="0">
                <a:latin typeface="Arial" panose="020B0604020202020204" pitchFamily="34" charset="0"/>
                <a:ea typeface="Times New Roman Bold"/>
                <a:cs typeface="Arial" panose="020B0604020202020204" pitchFamily="34" charset="0"/>
                <a:sym typeface="Times New Roman Bold"/>
              </a:rPr>
              <a:t>3.1</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Tóm</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tắt</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nội</a:t>
            </a:r>
            <a:r>
              <a:rPr lang="en-US" sz="4799" b="1" dirty="0">
                <a:latin typeface="Arial" panose="020B0604020202020204" pitchFamily="34" charset="0"/>
                <a:ea typeface="Times New Roman Bold"/>
                <a:cs typeface="Arial" panose="020B0604020202020204" pitchFamily="34" charset="0"/>
                <a:sym typeface="Times New Roman Bold"/>
              </a:rPr>
              <a:t> dung </a:t>
            </a:r>
            <a:r>
              <a:rPr lang="en-US" sz="4799" b="1" dirty="0" err="1">
                <a:latin typeface="Arial" panose="020B0604020202020204" pitchFamily="34" charset="0"/>
                <a:ea typeface="Times New Roman Bold"/>
                <a:cs typeface="Arial" panose="020B0604020202020204" pitchFamily="34" charset="0"/>
                <a:sym typeface="Times New Roman Bold"/>
              </a:rPr>
              <a:t>câu</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chuyện</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và</a:t>
            </a:r>
            <a:r>
              <a:rPr lang="en-US" sz="4799" b="1" dirty="0">
                <a:latin typeface="Arial" panose="020B0604020202020204" pitchFamily="34" charset="0"/>
                <a:ea typeface="Times New Roman Bold"/>
                <a:cs typeface="Arial" panose="020B0604020202020204" pitchFamily="34" charset="0"/>
                <a:sym typeface="Times New Roman Bold"/>
              </a:rPr>
              <a:t> </a:t>
            </a:r>
          </a:p>
          <a:p>
            <a:pPr algn="just">
              <a:lnSpc>
                <a:spcPts val="6719"/>
              </a:lnSpc>
            </a:pPr>
            <a:r>
              <a:rPr lang="en-US" sz="4799" b="1" dirty="0" err="1">
                <a:latin typeface="Arial" panose="020B0604020202020204" pitchFamily="34" charset="0"/>
                <a:ea typeface="Times New Roman Bold"/>
                <a:cs typeface="Arial" panose="020B0604020202020204" pitchFamily="34" charset="0"/>
                <a:sym typeface="Times New Roman Bold"/>
              </a:rPr>
              <a:t>chỉ</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ra</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đặc</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điểm</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xây</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dựng</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a:latin typeface="Arial" panose="020B0604020202020204" pitchFamily="34" charset="0"/>
                <a:ea typeface="Times New Roman Bold"/>
                <a:cs typeface="Arial" panose="020B0604020202020204" pitchFamily="34" charset="0"/>
                <a:sym typeface="Times New Roman Bold"/>
              </a:rPr>
              <a:t>cốt</a:t>
            </a:r>
            <a:r>
              <a:rPr lang="en-US" sz="4799" b="1" dirty="0">
                <a:latin typeface="Arial" panose="020B0604020202020204" pitchFamily="34" charset="0"/>
                <a:ea typeface="Times New Roman Bold"/>
                <a:cs typeface="Arial" panose="020B0604020202020204" pitchFamily="34" charset="0"/>
                <a:sym typeface="Times New Roman Bold"/>
              </a:rPr>
              <a:t> </a:t>
            </a:r>
            <a:r>
              <a:rPr lang="en-US" sz="4799" b="1" dirty="0" err="1" smtClean="0">
                <a:latin typeface="Arial" panose="020B0604020202020204" pitchFamily="34" charset="0"/>
                <a:ea typeface="Times New Roman Bold"/>
                <a:cs typeface="Arial" panose="020B0604020202020204" pitchFamily="34" charset="0"/>
                <a:sym typeface="Times New Roman Bold"/>
              </a:rPr>
              <a:t>truyện</a:t>
            </a:r>
            <a:r>
              <a:rPr lang="en-US" sz="4799" b="1" dirty="0" smtClean="0">
                <a:latin typeface="Arial" panose="020B0604020202020204" pitchFamily="34" charset="0"/>
                <a:ea typeface="Times New Roman Bold"/>
                <a:cs typeface="Arial" panose="020B0604020202020204" pitchFamily="34" charset="0"/>
                <a:sym typeface="Times New Roman Bold"/>
              </a:rPr>
              <a:t>. </a:t>
            </a:r>
            <a:endParaRPr lang="en-US" sz="4799" b="1" dirty="0">
              <a:latin typeface="Arial" panose="020B0604020202020204" pitchFamily="34" charset="0"/>
              <a:ea typeface="Times New Roman Bold"/>
              <a:cs typeface="Arial" panose="020B0604020202020204" pitchFamily="34" charset="0"/>
              <a:sym typeface="Times New Roman Bold"/>
            </a:endParaRPr>
          </a:p>
          <a:p>
            <a:pPr algn="just">
              <a:lnSpc>
                <a:spcPts val="6719"/>
              </a:lnSpc>
            </a:pPr>
            <a:endParaRPr lang="en-US" sz="4799" dirty="0">
              <a:latin typeface="Arial" panose="020B0604020202020204" pitchFamily="34" charset="0"/>
              <a:ea typeface="Times New Roman Bold"/>
              <a:cs typeface="Arial" panose="020B0604020202020204" pitchFamily="34" charset="0"/>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spcBef>
                <a:spcPct val="0"/>
              </a:spcBef>
            </a:pPr>
            <a:endParaRPr lang="en-US" sz="4799" dirty="0">
              <a:solidFill>
                <a:srgbClr val="FF3131"/>
              </a:solidFill>
              <a:latin typeface="Times New Roman Bold"/>
              <a:ea typeface="Times New Roman Bold"/>
              <a:cs typeface="Times New Roman Bold"/>
              <a:sym typeface="Times New Roman Bold"/>
            </a:endParaRPr>
          </a:p>
        </p:txBody>
      </p:sp>
      <p:grpSp>
        <p:nvGrpSpPr>
          <p:cNvPr id="13" name="Group 13"/>
          <p:cNvGrpSpPr/>
          <p:nvPr/>
        </p:nvGrpSpPr>
        <p:grpSpPr>
          <a:xfrm>
            <a:off x="5300378" y="735260"/>
            <a:ext cx="12549295" cy="2059001"/>
            <a:chOff x="0" y="0"/>
            <a:chExt cx="3305164" cy="542288"/>
          </a:xfrm>
        </p:grpSpPr>
        <p:sp>
          <p:nvSpPr>
            <p:cNvPr id="14" name="Freeform 14"/>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FFFF00"/>
            </a:solidFill>
          </p:spPr>
        </p:sp>
        <p:sp>
          <p:nvSpPr>
            <p:cNvPr id="15" name="TextBox 15"/>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dirty="0" smtClean="0">
                  <a:latin typeface="Inter Bold"/>
                  <a:ea typeface="Inter Bold"/>
                  <a:cs typeface="Inter Bold"/>
                  <a:sym typeface="Inter Bold"/>
                </a:rPr>
                <a:t>3. SAU KHI ĐỌC</a:t>
              </a:r>
              <a:endParaRPr lang="en-US" sz="4200" dirty="0">
                <a:latin typeface="Inter Bold"/>
                <a:ea typeface="Inter Bold"/>
                <a:cs typeface="Inter Bold"/>
                <a:sym typeface="Inter Bold"/>
              </a:endParaRPr>
            </a:p>
          </p:txBody>
        </p:sp>
      </p:grpSp>
      <p:sp>
        <p:nvSpPr>
          <p:cNvPr id="16" name="Freeform 16"/>
          <p:cNvSpPr/>
          <p:nvPr/>
        </p:nvSpPr>
        <p:spPr>
          <a:xfrm>
            <a:off x="0" y="1439334"/>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7" name="Group 17"/>
          <p:cNvGrpSpPr/>
          <p:nvPr/>
        </p:nvGrpSpPr>
        <p:grpSpPr>
          <a:xfrm>
            <a:off x="12985173" y="5910210"/>
            <a:ext cx="4874257" cy="4114800"/>
            <a:chOff x="0" y="0"/>
            <a:chExt cx="962816" cy="812800"/>
          </a:xfrm>
        </p:grpSpPr>
        <p:sp>
          <p:nvSpPr>
            <p:cNvPr id="18" name="Freeform 18"/>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7"/>
              <a:stretch>
                <a:fillRect l="-25252" r="-25252"/>
              </a:stretch>
            </a:blipFill>
            <a:ln w="171450" cap="sq">
              <a:solidFill>
                <a:srgbClr val="FFFFFF"/>
              </a:solidFill>
              <a:prstDash val="solid"/>
              <a:miter/>
            </a:ln>
          </p:spPr>
        </p:sp>
      </p:gr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92801" y="1510438"/>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3" name="Group 13"/>
          <p:cNvGrpSpPr/>
          <p:nvPr/>
        </p:nvGrpSpPr>
        <p:grpSpPr>
          <a:xfrm>
            <a:off x="5400806" y="3086189"/>
            <a:ext cx="3589796" cy="2491504"/>
            <a:chOff x="-98334" y="-1325308"/>
            <a:chExt cx="1055780" cy="656199"/>
          </a:xfrm>
        </p:grpSpPr>
        <p:sp>
          <p:nvSpPr>
            <p:cNvPr id="14" name="Freeform 14"/>
            <p:cNvSpPr/>
            <p:nvPr/>
          </p:nvSpPr>
          <p:spPr>
            <a:xfrm>
              <a:off x="-98334" y="-1273272"/>
              <a:ext cx="1039431" cy="579999"/>
            </a:xfrm>
            <a:custGeom>
              <a:avLst/>
              <a:gdLst/>
              <a:ahLst/>
              <a:cxnLst/>
              <a:rect l="l" t="t" r="r" b="b"/>
              <a:pathLst>
                <a:path w="1039431" h="579999">
                  <a:moveTo>
                    <a:pt x="0" y="0"/>
                  </a:moveTo>
                  <a:lnTo>
                    <a:pt x="1039431" y="0"/>
                  </a:lnTo>
                  <a:lnTo>
                    <a:pt x="1039431" y="579999"/>
                  </a:lnTo>
                  <a:lnTo>
                    <a:pt x="0" y="579999"/>
                  </a:lnTo>
                  <a:close/>
                </a:path>
              </a:pathLst>
            </a:custGeom>
            <a:solidFill>
              <a:srgbClr val="4FCDCC"/>
            </a:solidFill>
          </p:spPr>
        </p:sp>
        <p:sp>
          <p:nvSpPr>
            <p:cNvPr id="15" name="TextBox 15"/>
            <p:cNvSpPr txBox="1"/>
            <p:nvPr/>
          </p:nvSpPr>
          <p:spPr>
            <a:xfrm>
              <a:off x="-81985" y="-1325308"/>
              <a:ext cx="1039431" cy="656199"/>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Giới</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thiệu</a:t>
              </a:r>
              <a:endParaRPr lang="en-US" sz="3999" spc="199" dirty="0">
                <a:solidFill>
                  <a:srgbClr val="FFFFFF"/>
                </a:solidFill>
                <a:latin typeface="Aileron Ultra-Bold"/>
                <a:ea typeface="Aileron Ultra-Bold"/>
                <a:cs typeface="Aileron Ultra-Bold"/>
                <a:sym typeface="Aileron Ultra-Bold"/>
              </a:endParaRPr>
            </a:p>
          </p:txBody>
        </p:sp>
      </p:grpSp>
      <p:grpSp>
        <p:nvGrpSpPr>
          <p:cNvPr id="16" name="Group 16"/>
          <p:cNvGrpSpPr/>
          <p:nvPr/>
        </p:nvGrpSpPr>
        <p:grpSpPr>
          <a:xfrm>
            <a:off x="8686800" y="5324027"/>
            <a:ext cx="4006443" cy="2569559"/>
            <a:chOff x="-69549" y="-602742"/>
            <a:chExt cx="1117668" cy="687004"/>
          </a:xfrm>
        </p:grpSpPr>
        <p:sp>
          <p:nvSpPr>
            <p:cNvPr id="17" name="Freeform 17"/>
            <p:cNvSpPr/>
            <p:nvPr/>
          </p:nvSpPr>
          <p:spPr>
            <a:xfrm>
              <a:off x="-34774" y="-564642"/>
              <a:ext cx="1082893" cy="610804"/>
            </a:xfrm>
            <a:custGeom>
              <a:avLst/>
              <a:gdLst/>
              <a:ahLst/>
              <a:cxnLst/>
              <a:rect l="l" t="t" r="r" b="b"/>
              <a:pathLst>
                <a:path w="1082893" h="610804">
                  <a:moveTo>
                    <a:pt x="0" y="0"/>
                  </a:moveTo>
                  <a:lnTo>
                    <a:pt x="1082893" y="0"/>
                  </a:lnTo>
                  <a:lnTo>
                    <a:pt x="1082893" y="610804"/>
                  </a:lnTo>
                  <a:lnTo>
                    <a:pt x="0" y="610804"/>
                  </a:lnTo>
                  <a:close/>
                </a:path>
              </a:pathLst>
            </a:custGeom>
            <a:solidFill>
              <a:srgbClr val="18B6B4"/>
            </a:solidFill>
          </p:spPr>
        </p:sp>
        <p:sp>
          <p:nvSpPr>
            <p:cNvPr id="18" name="TextBox 18"/>
            <p:cNvSpPr txBox="1"/>
            <p:nvPr/>
          </p:nvSpPr>
          <p:spPr>
            <a:xfrm>
              <a:off x="-69549" y="-602742"/>
              <a:ext cx="1082893" cy="687004"/>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Diễn</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biến</a:t>
              </a:r>
              <a:endParaRPr lang="en-US" sz="3999" spc="199" dirty="0">
                <a:solidFill>
                  <a:srgbClr val="FFFFFF"/>
                </a:solidFill>
                <a:latin typeface="Aileron Ultra-Bold"/>
                <a:ea typeface="Aileron Ultra-Bold"/>
                <a:cs typeface="Aileron Ultra-Bold"/>
                <a:sym typeface="Aileron Ultra-Bold"/>
              </a:endParaRPr>
            </a:p>
          </p:txBody>
        </p:sp>
      </p:grpSp>
      <p:grpSp>
        <p:nvGrpSpPr>
          <p:cNvPr id="19" name="Group 19"/>
          <p:cNvGrpSpPr/>
          <p:nvPr/>
        </p:nvGrpSpPr>
        <p:grpSpPr>
          <a:xfrm>
            <a:off x="12312315" y="6302130"/>
            <a:ext cx="3955877" cy="3798287"/>
            <a:chOff x="-35787" y="14813"/>
            <a:chExt cx="958895" cy="920696"/>
          </a:xfrm>
        </p:grpSpPr>
        <p:sp>
          <p:nvSpPr>
            <p:cNvPr id="20" name="Freeform 20"/>
            <p:cNvSpPr/>
            <p:nvPr/>
          </p:nvSpPr>
          <p:spPr>
            <a:xfrm>
              <a:off x="-2083" y="14813"/>
              <a:ext cx="925191" cy="920696"/>
            </a:xfrm>
            <a:custGeom>
              <a:avLst/>
              <a:gdLst/>
              <a:ahLst/>
              <a:cxnLst/>
              <a:rect l="l" t="t" r="r" b="b"/>
              <a:pathLst>
                <a:path w="925191" h="920696">
                  <a:moveTo>
                    <a:pt x="925191" y="460348"/>
                  </a:moveTo>
                  <a:lnTo>
                    <a:pt x="518791" y="0"/>
                  </a:lnTo>
                  <a:lnTo>
                    <a:pt x="518791" y="203200"/>
                  </a:lnTo>
                  <a:lnTo>
                    <a:pt x="0" y="203200"/>
                  </a:lnTo>
                  <a:lnTo>
                    <a:pt x="0" y="717496"/>
                  </a:lnTo>
                  <a:lnTo>
                    <a:pt x="518791" y="717496"/>
                  </a:lnTo>
                  <a:lnTo>
                    <a:pt x="518791" y="920696"/>
                  </a:lnTo>
                  <a:lnTo>
                    <a:pt x="925191" y="460348"/>
                  </a:lnTo>
                  <a:close/>
                </a:path>
              </a:pathLst>
            </a:custGeom>
            <a:solidFill>
              <a:srgbClr val="37C9EF"/>
            </a:solidFill>
          </p:spPr>
        </p:sp>
        <p:sp>
          <p:nvSpPr>
            <p:cNvPr id="21" name="TextBox 21"/>
            <p:cNvSpPr txBox="1"/>
            <p:nvPr/>
          </p:nvSpPr>
          <p:spPr>
            <a:xfrm>
              <a:off x="-35787" y="225630"/>
              <a:ext cx="823591" cy="590496"/>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Aileron Ultra-Bold"/>
                  <a:ea typeface="Aileron Ultra-Bold"/>
                  <a:cs typeface="Aileron Ultra-Bold"/>
                  <a:sym typeface="Aileron Ultra-Bold"/>
                </a:rPr>
                <a:t>Kết</a:t>
              </a:r>
              <a:r>
                <a:rPr lang="en-US" sz="3999" spc="199" dirty="0">
                  <a:solidFill>
                    <a:srgbClr val="FFFFFF"/>
                  </a:solidFill>
                  <a:latin typeface="Aileron Ultra-Bold"/>
                  <a:ea typeface="Aileron Ultra-Bold"/>
                  <a:cs typeface="Aileron Ultra-Bold"/>
                  <a:sym typeface="Aileron Ultra-Bold"/>
                </a:rPr>
                <a:t> </a:t>
              </a:r>
              <a:r>
                <a:rPr lang="en-US" sz="3999" spc="199" dirty="0" err="1">
                  <a:solidFill>
                    <a:srgbClr val="FFFFFF"/>
                  </a:solidFill>
                  <a:latin typeface="Aileron Ultra-Bold"/>
                  <a:ea typeface="Aileron Ultra-Bold"/>
                  <a:cs typeface="Aileron Ultra-Bold"/>
                  <a:sym typeface="Aileron Ultra-Bold"/>
                </a:rPr>
                <a:t>thúc</a:t>
              </a:r>
              <a:endParaRPr lang="en-US" sz="3999" spc="199" dirty="0">
                <a:solidFill>
                  <a:srgbClr val="FFFFFF"/>
                </a:solidFill>
                <a:latin typeface="Aileron Ultra-Bold"/>
                <a:ea typeface="Aileron Ultra-Bold"/>
                <a:cs typeface="Aileron Ultra-Bold"/>
                <a:sym typeface="Aileron Ultra-Bold"/>
              </a:endParaRPr>
            </a:p>
          </p:txBody>
        </p:sp>
      </p:grpSp>
      <p:grpSp>
        <p:nvGrpSpPr>
          <p:cNvPr id="22" name="Group 22"/>
          <p:cNvGrpSpPr/>
          <p:nvPr/>
        </p:nvGrpSpPr>
        <p:grpSpPr>
          <a:xfrm rot="-10800000">
            <a:off x="11974257" y="7729485"/>
            <a:ext cx="491735" cy="490948"/>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alpha val="49804"/>
              </a:srgbClr>
            </a:solidFill>
          </p:spPr>
        </p:sp>
      </p:grpSp>
      <p:grpSp>
        <p:nvGrpSpPr>
          <p:cNvPr id="24" name="Group 24"/>
          <p:cNvGrpSpPr/>
          <p:nvPr/>
        </p:nvGrpSpPr>
        <p:grpSpPr>
          <a:xfrm rot="-10800000">
            <a:off x="8123214" y="5480966"/>
            <a:ext cx="644024" cy="617168"/>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B6B4">
                <a:alpha val="49804"/>
              </a:srgbClr>
            </a:solidFill>
          </p:spPr>
        </p:sp>
      </p:grpSp>
      <p:sp>
        <p:nvSpPr>
          <p:cNvPr id="28" name="TextBox 28"/>
          <p:cNvSpPr txBox="1"/>
          <p:nvPr/>
        </p:nvSpPr>
        <p:spPr>
          <a:xfrm>
            <a:off x="8137391" y="2284877"/>
            <a:ext cx="9829800" cy="1077218"/>
          </a:xfrm>
          <a:prstGeom prst="rect">
            <a:avLst/>
          </a:prstGeom>
        </p:spPr>
        <p:txBody>
          <a:bodyPr wrap="square" lIns="0" tIns="0" rIns="0" bIns="0" rtlCol="0" anchor="t">
            <a:spAutoFit/>
          </a:bodyPr>
          <a:lstStyle/>
          <a:p>
            <a:pPr algn="ctr">
              <a:lnSpc>
                <a:spcPts val="8399"/>
              </a:lnSpc>
            </a:pPr>
            <a:r>
              <a:rPr lang="en-US" sz="4799" dirty="0" smtClean="0">
                <a:latin typeface="Times New Roman Bold"/>
                <a:ea typeface="Times New Roman Bold"/>
                <a:cs typeface="Times New Roman Bold"/>
                <a:sym typeface="Times New Roman Bold"/>
              </a:rPr>
              <a:t>* </a:t>
            </a:r>
            <a:r>
              <a:rPr lang="en-US" sz="4799" dirty="0" err="1" smtClean="0">
                <a:latin typeface="Times New Roman Bold"/>
                <a:ea typeface="Times New Roman Bold"/>
                <a:cs typeface="Times New Roman Bold"/>
                <a:sym typeface="Times New Roman Bold"/>
              </a:rPr>
              <a:t>Tóm</a:t>
            </a:r>
            <a:r>
              <a:rPr lang="en-US" sz="4799" dirty="0" smtClean="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tắt</a:t>
            </a:r>
            <a:r>
              <a:rPr lang="en-US" sz="4799" dirty="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nội</a:t>
            </a:r>
            <a:r>
              <a:rPr lang="en-US" sz="4799" dirty="0">
                <a:latin typeface="Times New Roman Bold"/>
                <a:ea typeface="Times New Roman Bold"/>
                <a:cs typeface="Times New Roman Bold"/>
                <a:sym typeface="Times New Roman Bold"/>
              </a:rPr>
              <a:t> dung </a:t>
            </a:r>
            <a:r>
              <a:rPr lang="en-US" sz="4799" dirty="0" err="1">
                <a:latin typeface="Times New Roman Bold"/>
                <a:ea typeface="Times New Roman Bold"/>
                <a:cs typeface="Times New Roman Bold"/>
                <a:sym typeface="Times New Roman Bold"/>
              </a:rPr>
              <a:t>câu</a:t>
            </a:r>
            <a:r>
              <a:rPr lang="en-US" sz="4799" dirty="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chuyện</a:t>
            </a:r>
            <a:r>
              <a:rPr lang="en-US" sz="4799" dirty="0">
                <a:latin typeface="Times New Roman Bold"/>
                <a:ea typeface="Times New Roman Bold"/>
                <a:cs typeface="Times New Roman Bold"/>
                <a:sym typeface="Times New Roman Bold"/>
              </a:rPr>
              <a:t> </a:t>
            </a:r>
          </a:p>
        </p:txBody>
      </p:sp>
      <p:sp>
        <p:nvSpPr>
          <p:cNvPr id="29" name="Freeform 2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33" name="Rectangle 32"/>
          <p:cNvSpPr/>
          <p:nvPr/>
        </p:nvSpPr>
        <p:spPr>
          <a:xfrm>
            <a:off x="5769760" y="212249"/>
            <a:ext cx="12062692" cy="1724383"/>
          </a:xfrm>
          <a:prstGeom prst="rect">
            <a:avLst/>
          </a:prstGeom>
        </p:spPr>
        <p:txBody>
          <a:bodyPr wrap="square">
            <a:spAutoFit/>
          </a:bodyPr>
          <a:lstStyle/>
          <a:p>
            <a:pPr algn="just">
              <a:lnSpc>
                <a:spcPts val="6719"/>
              </a:lnSpc>
            </a:pPr>
            <a:r>
              <a:rPr lang="en-US" sz="4400" b="1" dirty="0">
                <a:latin typeface="Arial" panose="020B0604020202020204" pitchFamily="34" charset="0"/>
                <a:ea typeface="Times New Roman Bold"/>
                <a:cs typeface="Arial" panose="020B0604020202020204" pitchFamily="34" charset="0"/>
                <a:sym typeface="Times New Roman Bold"/>
              </a:rPr>
              <a:t>3.1: </a:t>
            </a:r>
            <a:r>
              <a:rPr lang="en-US" sz="4400" b="1" dirty="0" err="1">
                <a:latin typeface="Arial" panose="020B0604020202020204" pitchFamily="34" charset="0"/>
                <a:ea typeface="Times New Roman Bold"/>
                <a:cs typeface="Arial" panose="020B0604020202020204" pitchFamily="34" charset="0"/>
                <a:sym typeface="Times New Roman Bold"/>
              </a:rPr>
              <a:t>Tóm</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tắt</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nội</a:t>
            </a:r>
            <a:r>
              <a:rPr lang="en-US" sz="4400" b="1" dirty="0">
                <a:latin typeface="Arial" panose="020B0604020202020204" pitchFamily="34" charset="0"/>
                <a:ea typeface="Times New Roman Bold"/>
                <a:cs typeface="Arial" panose="020B0604020202020204" pitchFamily="34" charset="0"/>
                <a:sym typeface="Times New Roman Bold"/>
              </a:rPr>
              <a:t> dung </a:t>
            </a:r>
            <a:r>
              <a:rPr lang="en-US" sz="4400" b="1" dirty="0" err="1">
                <a:latin typeface="Arial" panose="020B0604020202020204" pitchFamily="34" charset="0"/>
                <a:ea typeface="Times New Roman Bold"/>
                <a:cs typeface="Arial" panose="020B0604020202020204" pitchFamily="34" charset="0"/>
                <a:sym typeface="Times New Roman Bold"/>
              </a:rPr>
              <a:t>câu</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chuyện</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và</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smtClean="0">
                <a:latin typeface="Arial" panose="020B0604020202020204" pitchFamily="34" charset="0"/>
                <a:ea typeface="Times New Roman Bold"/>
                <a:cs typeface="Arial" panose="020B0604020202020204" pitchFamily="34" charset="0"/>
                <a:sym typeface="Times New Roman Bold"/>
              </a:rPr>
              <a:t> </a:t>
            </a:r>
            <a:r>
              <a:rPr lang="en-US" sz="4400" b="1" dirty="0" err="1" smtClean="0">
                <a:latin typeface="Arial" panose="020B0604020202020204" pitchFamily="34" charset="0"/>
                <a:ea typeface="Times New Roman Bold"/>
                <a:cs typeface="Arial" panose="020B0604020202020204" pitchFamily="34" charset="0"/>
                <a:sym typeface="Times New Roman Bold"/>
              </a:rPr>
              <a:t>chỉ</a:t>
            </a:r>
            <a:r>
              <a:rPr lang="en-US" sz="4400" b="1" dirty="0" smtClean="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ra</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đặc</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điểm</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xây</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dựng</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a:latin typeface="Arial" panose="020B0604020202020204" pitchFamily="34" charset="0"/>
                <a:ea typeface="Times New Roman Bold"/>
                <a:cs typeface="Arial" panose="020B0604020202020204" pitchFamily="34" charset="0"/>
                <a:sym typeface="Times New Roman Bold"/>
              </a:rPr>
              <a:t>cốt</a:t>
            </a:r>
            <a:r>
              <a:rPr lang="en-US" sz="4400" b="1" dirty="0">
                <a:latin typeface="Arial" panose="020B0604020202020204" pitchFamily="34" charset="0"/>
                <a:ea typeface="Times New Roman Bold"/>
                <a:cs typeface="Arial" panose="020B0604020202020204" pitchFamily="34" charset="0"/>
                <a:sym typeface="Times New Roman Bold"/>
              </a:rPr>
              <a:t> </a:t>
            </a:r>
            <a:r>
              <a:rPr lang="en-US" sz="4400" b="1" dirty="0" err="1" smtClean="0">
                <a:latin typeface="Arial" panose="020B0604020202020204" pitchFamily="34" charset="0"/>
                <a:ea typeface="Times New Roman Bold"/>
                <a:cs typeface="Arial" panose="020B0604020202020204" pitchFamily="34" charset="0"/>
                <a:sym typeface="Times New Roman Bold"/>
              </a:rPr>
              <a:t>truyện</a:t>
            </a:r>
            <a:r>
              <a:rPr lang="en-US" sz="4400" b="1" dirty="0" smtClean="0">
                <a:latin typeface="Arial" panose="020B0604020202020204" pitchFamily="34" charset="0"/>
                <a:ea typeface="Times New Roman Bold"/>
                <a:cs typeface="Arial" panose="020B0604020202020204" pitchFamily="34" charset="0"/>
                <a:sym typeface="Times New Roman Bold"/>
              </a:rPr>
              <a:t>. </a:t>
            </a:r>
            <a:endParaRPr lang="en-US" sz="4400" b="1" dirty="0">
              <a:latin typeface="Arial" panose="020B0604020202020204" pitchFamily="34" charset="0"/>
              <a:ea typeface="Times New Roman Bold"/>
              <a:cs typeface="Arial" panose="020B0604020202020204" pitchFamily="34" charset="0"/>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009878"/>
            <a:ext cx="17373600" cy="9525000"/>
          </a:xfrm>
          <a:prstGeom prst="rect">
            <a:avLst/>
          </a:prstGeom>
        </p:spPr>
      </p:pic>
      <p:sp>
        <p:nvSpPr>
          <p:cNvPr id="3" name="TextBox 28"/>
          <p:cNvSpPr txBox="1"/>
          <p:nvPr/>
        </p:nvSpPr>
        <p:spPr>
          <a:xfrm>
            <a:off x="5410200" y="0"/>
            <a:ext cx="9829800" cy="1077218"/>
          </a:xfrm>
          <a:prstGeom prst="rect">
            <a:avLst/>
          </a:prstGeom>
          <a:solidFill>
            <a:schemeClr val="accent6">
              <a:lumMod val="20000"/>
              <a:lumOff val="80000"/>
            </a:schemeClr>
          </a:solidFill>
        </p:spPr>
        <p:txBody>
          <a:bodyPr wrap="square" lIns="0" tIns="0" rIns="0" bIns="0" rtlCol="0" anchor="t">
            <a:spAutoFit/>
          </a:bodyPr>
          <a:lstStyle/>
          <a:p>
            <a:pPr algn="ctr">
              <a:lnSpc>
                <a:spcPts val="8399"/>
              </a:lnSpc>
            </a:pPr>
            <a:r>
              <a:rPr lang="en-US" sz="4799" dirty="0" smtClean="0">
                <a:latin typeface="Times New Roman Bold"/>
                <a:ea typeface="Times New Roman Bold"/>
                <a:cs typeface="Times New Roman Bold"/>
                <a:sym typeface="Times New Roman Bold"/>
              </a:rPr>
              <a:t>* </a:t>
            </a:r>
            <a:r>
              <a:rPr lang="en-US" sz="4799" dirty="0" err="1" smtClean="0">
                <a:latin typeface="Times New Roman Bold"/>
                <a:ea typeface="Times New Roman Bold"/>
                <a:cs typeface="Times New Roman Bold"/>
                <a:sym typeface="Times New Roman Bold"/>
              </a:rPr>
              <a:t>Tóm</a:t>
            </a:r>
            <a:r>
              <a:rPr lang="en-US" sz="4799" dirty="0" smtClean="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tắt</a:t>
            </a:r>
            <a:r>
              <a:rPr lang="en-US" sz="4799" dirty="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nội</a:t>
            </a:r>
            <a:r>
              <a:rPr lang="en-US" sz="4799" dirty="0">
                <a:latin typeface="Times New Roman Bold"/>
                <a:ea typeface="Times New Roman Bold"/>
                <a:cs typeface="Times New Roman Bold"/>
                <a:sym typeface="Times New Roman Bold"/>
              </a:rPr>
              <a:t> dung </a:t>
            </a:r>
            <a:r>
              <a:rPr lang="en-US" sz="4799" dirty="0" err="1">
                <a:latin typeface="Times New Roman Bold"/>
                <a:ea typeface="Times New Roman Bold"/>
                <a:cs typeface="Times New Roman Bold"/>
                <a:sym typeface="Times New Roman Bold"/>
              </a:rPr>
              <a:t>câu</a:t>
            </a:r>
            <a:r>
              <a:rPr lang="en-US" sz="4799" dirty="0">
                <a:latin typeface="Times New Roman Bold"/>
                <a:ea typeface="Times New Roman Bold"/>
                <a:cs typeface="Times New Roman Bold"/>
                <a:sym typeface="Times New Roman Bold"/>
              </a:rPr>
              <a:t> </a:t>
            </a:r>
            <a:r>
              <a:rPr lang="en-US" sz="4799" dirty="0" err="1">
                <a:latin typeface="Times New Roman Bold"/>
                <a:ea typeface="Times New Roman Bold"/>
                <a:cs typeface="Times New Roman Bold"/>
                <a:sym typeface="Times New Roman Bold"/>
              </a:rPr>
              <a:t>chuyện</a:t>
            </a:r>
            <a:r>
              <a:rPr lang="en-US" sz="4799" dirty="0">
                <a:latin typeface="Times New Roman Bold"/>
                <a:ea typeface="Times New Roman Bold"/>
                <a:cs typeface="Times New Roman Bold"/>
                <a:sym typeface="Times New Roman Bold"/>
              </a:rPr>
              <a:t> </a:t>
            </a:r>
          </a:p>
        </p:txBody>
      </p:sp>
    </p:spTree>
    <p:extLst>
      <p:ext uri="{BB962C8B-B14F-4D97-AF65-F5344CB8AC3E}">
        <p14:creationId xmlns:p14="http://schemas.microsoft.com/office/powerpoint/2010/main" val="32405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58613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4156110" y="876300"/>
            <a:ext cx="9747179" cy="756617"/>
          </a:xfrm>
          <a:prstGeom prst="rect">
            <a:avLst/>
          </a:prstGeom>
        </p:spPr>
        <p:txBody>
          <a:bodyPr wrap="square" lIns="0" tIns="0" rIns="0" bIns="0" rtlCol="0" anchor="t">
            <a:spAutoFit/>
          </a:bodyPr>
          <a:lstStyle/>
          <a:p>
            <a:pPr algn="ctr">
              <a:lnSpc>
                <a:spcPts val="5879"/>
              </a:lnSpc>
              <a:spcBef>
                <a:spcPct val="0"/>
              </a:spcBef>
            </a:pPr>
            <a:r>
              <a:rPr lang="en-US" sz="4199" dirty="0" smtClean="0">
                <a:latin typeface="Inter Bold"/>
                <a:ea typeface="Inter Bold"/>
                <a:cs typeface="Inter Bold"/>
                <a:sym typeface="Inter Bold"/>
              </a:rPr>
              <a:t>* </a:t>
            </a:r>
            <a:r>
              <a:rPr lang="en-US" sz="4199" dirty="0" err="1" smtClean="0">
                <a:latin typeface="Inter Bold"/>
                <a:ea typeface="Inter Bold"/>
                <a:cs typeface="Inter Bold"/>
                <a:sym typeface="Inter Bold"/>
              </a:rPr>
              <a:t>Đặc</a:t>
            </a:r>
            <a:r>
              <a:rPr lang="en-US" sz="4199" dirty="0" smtClean="0">
                <a:latin typeface="Inter Bold"/>
                <a:ea typeface="Inter Bold"/>
                <a:cs typeface="Inter Bold"/>
                <a:sym typeface="Inter Bold"/>
              </a:rPr>
              <a:t> </a:t>
            </a:r>
            <a:r>
              <a:rPr lang="en-US" sz="4199" dirty="0" err="1">
                <a:latin typeface="Inter Bold"/>
                <a:ea typeface="Inter Bold"/>
                <a:cs typeface="Inter Bold"/>
                <a:sym typeface="Inter Bold"/>
              </a:rPr>
              <a:t>điểm</a:t>
            </a:r>
            <a:r>
              <a:rPr lang="en-US" sz="4199" dirty="0">
                <a:latin typeface="Inter Bold"/>
                <a:ea typeface="Inter Bold"/>
                <a:cs typeface="Inter Bold"/>
                <a:sym typeface="Inter Bold"/>
              </a:rPr>
              <a:t> </a:t>
            </a:r>
            <a:r>
              <a:rPr lang="en-US" sz="4199" dirty="0" err="1">
                <a:latin typeface="Inter Bold"/>
                <a:ea typeface="Inter Bold"/>
                <a:cs typeface="Inter Bold"/>
                <a:sym typeface="Inter Bold"/>
              </a:rPr>
              <a:t>cách</a:t>
            </a:r>
            <a:r>
              <a:rPr lang="en-US" sz="4199" dirty="0">
                <a:latin typeface="Inter Bold"/>
                <a:ea typeface="Inter Bold"/>
                <a:cs typeface="Inter Bold"/>
                <a:sym typeface="Inter Bold"/>
              </a:rPr>
              <a:t> </a:t>
            </a:r>
            <a:r>
              <a:rPr lang="en-US" sz="4199" dirty="0" err="1">
                <a:latin typeface="Inter Bold"/>
                <a:ea typeface="Inter Bold"/>
                <a:cs typeface="Inter Bold"/>
                <a:sym typeface="Inter Bold"/>
              </a:rPr>
              <a:t>xây</a:t>
            </a:r>
            <a:r>
              <a:rPr lang="en-US" sz="4199" dirty="0">
                <a:latin typeface="Inter Bold"/>
                <a:ea typeface="Inter Bold"/>
                <a:cs typeface="Inter Bold"/>
                <a:sym typeface="Inter Bold"/>
              </a:rPr>
              <a:t> </a:t>
            </a:r>
            <a:r>
              <a:rPr lang="en-US" sz="4199" dirty="0" err="1">
                <a:latin typeface="Inter Bold"/>
                <a:ea typeface="Inter Bold"/>
                <a:cs typeface="Inter Bold"/>
                <a:sym typeface="Inter Bold"/>
              </a:rPr>
              <a:t>dựng</a:t>
            </a:r>
            <a:r>
              <a:rPr lang="en-US" sz="4199" dirty="0">
                <a:latin typeface="Inter Bold"/>
                <a:ea typeface="Inter Bold"/>
                <a:cs typeface="Inter Bold"/>
                <a:sym typeface="Inter Bold"/>
              </a:rPr>
              <a:t> </a:t>
            </a:r>
            <a:r>
              <a:rPr lang="en-US" sz="4199" dirty="0" err="1">
                <a:latin typeface="Inter Bold"/>
                <a:ea typeface="Inter Bold"/>
                <a:cs typeface="Inter Bold"/>
                <a:sym typeface="Inter Bold"/>
              </a:rPr>
              <a:t>cốt</a:t>
            </a:r>
            <a:r>
              <a:rPr lang="en-US" sz="4199" dirty="0">
                <a:latin typeface="Inter Bold"/>
                <a:ea typeface="Inter Bold"/>
                <a:cs typeface="Inter Bold"/>
                <a:sym typeface="Inter Bold"/>
              </a:rPr>
              <a:t> </a:t>
            </a:r>
            <a:r>
              <a:rPr lang="en-US" sz="4199" dirty="0" err="1">
                <a:latin typeface="Inter Bold"/>
                <a:ea typeface="Inter Bold"/>
                <a:cs typeface="Inter Bold"/>
                <a:sym typeface="Inter Bold"/>
              </a:rPr>
              <a:t>truyện</a:t>
            </a:r>
            <a:endParaRPr lang="en-US" sz="4199" dirty="0">
              <a:latin typeface="Inter Bold"/>
              <a:ea typeface="Inter Bold"/>
              <a:cs typeface="Inter Bold"/>
              <a:sym typeface="Inter Bold"/>
            </a:endParaRPr>
          </a:p>
        </p:txBody>
      </p:sp>
      <p:sp>
        <p:nvSpPr>
          <p:cNvPr id="14" name="TextBox 14"/>
          <p:cNvSpPr txBox="1"/>
          <p:nvPr/>
        </p:nvSpPr>
        <p:spPr>
          <a:xfrm>
            <a:off x="1981200" y="2506600"/>
            <a:ext cx="14706600" cy="3282950"/>
          </a:xfrm>
          <a:prstGeom prst="rect">
            <a:avLst/>
          </a:prstGeom>
        </p:spPr>
        <p:txBody>
          <a:bodyPr wrap="square" lIns="0" tIns="0" rIns="0" bIns="0" rtlCol="0" anchor="t">
            <a:spAutoFit/>
          </a:bodyPr>
          <a:lstStyle/>
          <a:p>
            <a:pPr algn="just">
              <a:lnSpc>
                <a:spcPts val="6439"/>
              </a:lnSpc>
              <a:spcBef>
                <a:spcPct val="0"/>
              </a:spcBef>
            </a:pPr>
            <a:r>
              <a:rPr lang="en-US" sz="45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smtClean="0">
                <a:solidFill>
                  <a:srgbClr val="000000"/>
                </a:solidFill>
                <a:latin typeface="Arial" panose="020B0604020202020204" pitchFamily="34" charset="0"/>
                <a:ea typeface="Times New Roman"/>
                <a:cs typeface="Arial" panose="020B0604020202020204" pitchFamily="34" charset="0"/>
                <a:sym typeface="Times New Roman"/>
              </a:rPr>
              <a:t>Truyện</a:t>
            </a:r>
            <a:r>
              <a:rPr lang="en-US" sz="45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ngắn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có</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cốt</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truyện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đơn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giản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ít</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tình</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tiết</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không</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có</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nhiều</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cao</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trào</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xung</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smtClean="0">
                <a:solidFill>
                  <a:srgbClr val="000000"/>
                </a:solidFill>
                <a:latin typeface="Arial" panose="020B0604020202020204" pitchFamily="34" charset="0"/>
                <a:ea typeface="Times New Roman"/>
                <a:cs typeface="Arial" panose="020B0604020202020204" pitchFamily="34" charset="0"/>
                <a:sym typeface="Times New Roman"/>
              </a:rPr>
              <a:t>đột</a:t>
            </a:r>
            <a:r>
              <a:rPr lang="en-US" sz="4599" dirty="0" smtClean="0">
                <a:solidFill>
                  <a:srgbClr val="000000"/>
                </a:solidFill>
                <a:latin typeface="Arial" panose="020B0604020202020204" pitchFamily="34" charset="0"/>
                <a:ea typeface="Times New Roman"/>
                <a:cs typeface="Arial" panose="020B0604020202020204" pitchFamily="34" charset="0"/>
                <a:sym typeface="Times New Roman"/>
              </a:rPr>
              <a:t>.</a:t>
            </a:r>
          </a:p>
          <a:p>
            <a:pPr algn="just">
              <a:lnSpc>
                <a:spcPts val="6439"/>
              </a:lnSpc>
              <a:spcBef>
                <a:spcPct val="0"/>
              </a:spcBef>
            </a:pPr>
            <a:r>
              <a:rPr lang="en-US" sz="45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smtClean="0">
                <a:solidFill>
                  <a:srgbClr val="000000"/>
                </a:solidFill>
                <a:latin typeface="Arial" panose="020B0604020202020204" pitchFamily="34" charset="0"/>
                <a:ea typeface="Times New Roman"/>
                <a:cs typeface="Arial" panose="020B0604020202020204" pitchFamily="34" charset="0"/>
                <a:sym typeface="Times New Roman"/>
              </a:rPr>
              <a:t>Chuỗi</a:t>
            </a:r>
            <a:r>
              <a:rPr lang="en-US" sz="4599" dirty="0" smtClean="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sự</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kiện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cấu</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tạo</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nên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cốt</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truyện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tập</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trung</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vào</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diễn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biến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cảm</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xúc</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tâm</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lí</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nhân</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 </a:t>
            </a:r>
            <a:r>
              <a:rPr lang="en-US" sz="4599" dirty="0" err="1">
                <a:solidFill>
                  <a:srgbClr val="000000"/>
                </a:solidFill>
                <a:latin typeface="Arial" panose="020B0604020202020204" pitchFamily="34" charset="0"/>
                <a:ea typeface="Times New Roman"/>
                <a:cs typeface="Arial" panose="020B0604020202020204" pitchFamily="34" charset="0"/>
                <a:sym typeface="Times New Roman"/>
              </a:rPr>
              <a:t>vật</a:t>
            </a:r>
            <a:r>
              <a:rPr lang="en-US" sz="4599" dirty="0">
                <a:solidFill>
                  <a:srgbClr val="000000"/>
                </a:solidFill>
                <a:latin typeface="Arial" panose="020B0604020202020204" pitchFamily="34" charset="0"/>
                <a:ea typeface="Times New Roman"/>
                <a:cs typeface="Arial" panose="020B0604020202020204" pitchFamily="34" charset="0"/>
                <a:sym typeface="Times New Roman"/>
              </a:rPr>
              <a:t>.</a:t>
            </a:r>
          </a:p>
        </p:txBody>
      </p:sp>
      <p:sp>
        <p:nvSpPr>
          <p:cNvPr id="21" name="Freeform 21"/>
          <p:cNvSpPr/>
          <p:nvPr/>
        </p:nvSpPr>
        <p:spPr>
          <a:xfrm>
            <a:off x="-5791200" y="8420100"/>
            <a:ext cx="20486134" cy="10217459"/>
          </a:xfrm>
          <a:custGeom>
            <a:avLst/>
            <a:gdLst/>
            <a:ahLst/>
            <a:cxnLst/>
            <a:rect l="l" t="t" r="r" b="b"/>
            <a:pathLst>
              <a:path w="20486134" h="10217459">
                <a:moveTo>
                  <a:pt x="0" y="0"/>
                </a:moveTo>
                <a:lnTo>
                  <a:pt x="20486134" y="0"/>
                </a:lnTo>
                <a:lnTo>
                  <a:pt x="20486134" y="10217459"/>
                </a:lnTo>
                <a:lnTo>
                  <a:pt x="0" y="10217459"/>
                </a:lnTo>
                <a:lnTo>
                  <a:pt x="0" y="0"/>
                </a:lnTo>
                <a:close/>
              </a:path>
            </a:pathLst>
          </a:custGeom>
          <a:blipFill>
            <a:blip r:embed="rId6"/>
            <a:stretch>
              <a:fillRect/>
            </a:stretch>
          </a:blipFill>
        </p:spPr>
      </p:sp>
    </p:spTree>
    <p:extLst>
      <p:ext uri="{BB962C8B-B14F-4D97-AF65-F5344CB8AC3E}">
        <p14:creationId xmlns:p14="http://schemas.microsoft.com/office/powerpoint/2010/main" val="22126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06718" y="2364466"/>
            <a:ext cx="5652582" cy="2779034"/>
          </a:xfrm>
          <a:prstGeom prst="rect">
            <a:avLst/>
          </a:prstGeom>
          <a:solidFill>
            <a:srgbClr val="4FCDCC"/>
          </a:solidFill>
        </p:spPr>
      </p:sp>
      <p:sp>
        <p:nvSpPr>
          <p:cNvPr id="3" name="AutoShape 3"/>
          <p:cNvSpPr/>
          <p:nvPr/>
        </p:nvSpPr>
        <p:spPr>
          <a:xfrm>
            <a:off x="6504709" y="2364466"/>
            <a:ext cx="4641127" cy="2779034"/>
          </a:xfrm>
          <a:prstGeom prst="rect">
            <a:avLst/>
          </a:prstGeom>
          <a:solidFill>
            <a:srgbClr val="38B6FF"/>
          </a:solidFill>
        </p:spPr>
      </p:sp>
      <p:sp>
        <p:nvSpPr>
          <p:cNvPr id="4" name="AutoShape 4"/>
          <p:cNvSpPr/>
          <p:nvPr/>
        </p:nvSpPr>
        <p:spPr>
          <a:xfrm>
            <a:off x="1106948" y="2419075"/>
            <a:ext cx="4898356" cy="2779034"/>
          </a:xfrm>
          <a:prstGeom prst="rect">
            <a:avLst/>
          </a:prstGeom>
          <a:solidFill>
            <a:srgbClr val="37C9EF"/>
          </a:solidFill>
        </p:spPr>
      </p:sp>
      <p:grpSp>
        <p:nvGrpSpPr>
          <p:cNvPr id="5" name="Group 5"/>
          <p:cNvGrpSpPr/>
          <p:nvPr/>
        </p:nvGrpSpPr>
        <p:grpSpPr>
          <a:xfrm rot="-8100000">
            <a:off x="5717675" y="3482961"/>
            <a:ext cx="652306" cy="651262"/>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sp>
        <p:nvSpPr>
          <p:cNvPr id="7" name="TextBox 7"/>
          <p:cNvSpPr txBox="1"/>
          <p:nvPr/>
        </p:nvSpPr>
        <p:spPr>
          <a:xfrm>
            <a:off x="6940262" y="3250427"/>
            <a:ext cx="4407477" cy="878205"/>
          </a:xfrm>
          <a:prstGeom prst="rect">
            <a:avLst/>
          </a:prstGeom>
        </p:spPr>
        <p:txBody>
          <a:bodyPr lIns="0" tIns="0" rIns="0" bIns="0" rtlCol="0" anchor="t">
            <a:spAutoFit/>
          </a:bodyPr>
          <a:lstStyle/>
          <a:p>
            <a:pPr algn="l">
              <a:lnSpc>
                <a:spcPts val="7350"/>
              </a:lnSpc>
            </a:pPr>
            <a:r>
              <a:rPr lang="en-US" sz="4200" spc="210" dirty="0">
                <a:solidFill>
                  <a:srgbClr val="000000"/>
                </a:solidFill>
                <a:latin typeface="Arimo"/>
                <a:ea typeface="Arimo"/>
                <a:cs typeface="Arimo"/>
                <a:sym typeface="Arimo"/>
              </a:rPr>
              <a:t>Khi </a:t>
            </a:r>
            <a:r>
              <a:rPr lang="en-US" sz="4200" spc="210" dirty="0" err="1">
                <a:solidFill>
                  <a:srgbClr val="000000"/>
                </a:solidFill>
                <a:latin typeface="Arimo"/>
                <a:ea typeface="Arimo"/>
                <a:cs typeface="Arimo"/>
                <a:sym typeface="Arimo"/>
              </a:rPr>
              <a:t>đêm</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xuống</a:t>
            </a:r>
            <a:r>
              <a:rPr lang="en-US" sz="4200" spc="210" dirty="0">
                <a:solidFill>
                  <a:srgbClr val="000000"/>
                </a:solidFill>
                <a:latin typeface="Arimo"/>
                <a:ea typeface="Arimo"/>
                <a:cs typeface="Arimo"/>
                <a:sym typeface="Arimo"/>
              </a:rPr>
              <a:t> </a:t>
            </a:r>
          </a:p>
        </p:txBody>
      </p:sp>
      <p:grpSp>
        <p:nvGrpSpPr>
          <p:cNvPr id="8" name="Group 8"/>
          <p:cNvGrpSpPr/>
          <p:nvPr/>
        </p:nvGrpSpPr>
        <p:grpSpPr>
          <a:xfrm rot="-8100000">
            <a:off x="10819684" y="3482961"/>
            <a:ext cx="652306" cy="651262"/>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8B6FF"/>
            </a:solidFill>
          </p:spPr>
        </p:sp>
      </p:grpSp>
      <p:grpSp>
        <p:nvGrpSpPr>
          <p:cNvPr id="16" name="Group 16"/>
          <p:cNvGrpSpPr>
            <a:grpSpLocks noChangeAspect="1"/>
          </p:cNvGrpSpPr>
          <p:nvPr/>
        </p:nvGrpSpPr>
        <p:grpSpPr>
          <a:xfrm rot="-393754">
            <a:off x="1271404" y="5938525"/>
            <a:ext cx="4091478" cy="4087647"/>
            <a:chOff x="0" y="0"/>
            <a:chExt cx="3255264" cy="3252216"/>
          </a:xfrm>
        </p:grpSpPr>
        <p:sp>
          <p:nvSpPr>
            <p:cNvPr id="17" name="Freeform 1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18" name="Freeform 1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l="-24229" r="-24229"/>
              </a:stretch>
            </a:blipFill>
          </p:spPr>
        </p:sp>
      </p:grpSp>
      <p:grpSp>
        <p:nvGrpSpPr>
          <p:cNvPr id="19" name="Group 19"/>
          <p:cNvGrpSpPr>
            <a:grpSpLocks noChangeAspect="1"/>
          </p:cNvGrpSpPr>
          <p:nvPr/>
        </p:nvGrpSpPr>
        <p:grpSpPr>
          <a:xfrm rot="587152">
            <a:off x="6841570" y="5758745"/>
            <a:ext cx="4543129" cy="4352793"/>
            <a:chOff x="0" y="0"/>
            <a:chExt cx="3255264" cy="3252216"/>
          </a:xfrm>
        </p:grpSpPr>
        <p:sp>
          <p:nvSpPr>
            <p:cNvPr id="20" name="Freeform 20">
              <a:hlinkClick r:id="rId4" tooltip="https://o.rada.vn/data/image/2020/09/30/tom-tat-truyen-ngan-hai-dua-tre.jpg"/>
            </p:cNvPr>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1" name="Freeform 21">
              <a:hlinkClick r:id="rId4" tooltip="https://o.rada.vn/data/image/2020/09/30/tom-tat-truyen-ngan-hai-dua-tre.jpg"/>
            </p:cNvPr>
            <p:cNvSpPr/>
            <p:nvPr/>
          </p:nvSpPr>
          <p:spPr>
            <a:xfrm>
              <a:off x="178784" y="170440"/>
              <a:ext cx="2653209" cy="2655823"/>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52556" r="-36312"/>
              </a:stretch>
            </a:blipFill>
          </p:spPr>
        </p:sp>
      </p:grpSp>
      <p:grpSp>
        <p:nvGrpSpPr>
          <p:cNvPr id="22" name="Group 22"/>
          <p:cNvGrpSpPr>
            <a:grpSpLocks noChangeAspect="1"/>
          </p:cNvGrpSpPr>
          <p:nvPr/>
        </p:nvGrpSpPr>
        <p:grpSpPr>
          <a:xfrm rot="956672">
            <a:off x="13104848" y="6093011"/>
            <a:ext cx="3897298" cy="3893649"/>
            <a:chOff x="0" y="0"/>
            <a:chExt cx="3255264" cy="3252216"/>
          </a:xfrm>
        </p:grpSpPr>
        <p:sp>
          <p:nvSpPr>
            <p:cNvPr id="23" name="Freeform 2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4" name="Freeform 2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6"/>
              <a:stretch>
                <a:fillRect l="-18133" r="-18133"/>
              </a:stretch>
            </a:blipFill>
          </p:spPr>
        </p:sp>
      </p:grpSp>
      <p:sp>
        <p:nvSpPr>
          <p:cNvPr id="25" name="TextBox 25"/>
          <p:cNvSpPr txBox="1"/>
          <p:nvPr/>
        </p:nvSpPr>
        <p:spPr>
          <a:xfrm>
            <a:off x="1786984" y="3195818"/>
            <a:ext cx="3580993" cy="878205"/>
          </a:xfrm>
          <a:prstGeom prst="rect">
            <a:avLst/>
          </a:prstGeom>
        </p:spPr>
        <p:txBody>
          <a:bodyPr lIns="0" tIns="0" rIns="0" bIns="0" rtlCol="0" anchor="t">
            <a:spAutoFit/>
          </a:bodyPr>
          <a:lstStyle/>
          <a:p>
            <a:pPr algn="l">
              <a:lnSpc>
                <a:spcPts val="7350"/>
              </a:lnSpc>
            </a:pPr>
            <a:r>
              <a:rPr lang="en-US" sz="4200" spc="210" dirty="0">
                <a:solidFill>
                  <a:srgbClr val="000000"/>
                </a:solidFill>
                <a:latin typeface="Arimo"/>
                <a:ea typeface="Arimo"/>
                <a:cs typeface="Arimo"/>
                <a:sym typeface="Arimo"/>
              </a:rPr>
              <a:t>Khi </a:t>
            </a:r>
            <a:r>
              <a:rPr lang="en-US" sz="4200" spc="210" dirty="0" err="1">
                <a:solidFill>
                  <a:srgbClr val="000000"/>
                </a:solidFill>
                <a:latin typeface="Arimo"/>
                <a:ea typeface="Arimo"/>
                <a:cs typeface="Arimo"/>
                <a:sym typeface="Arimo"/>
              </a:rPr>
              <a:t>chiều</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về</a:t>
            </a:r>
            <a:r>
              <a:rPr lang="en-US" sz="4200" spc="210" dirty="0">
                <a:solidFill>
                  <a:srgbClr val="000000"/>
                </a:solidFill>
                <a:latin typeface="Arimo"/>
                <a:ea typeface="Arimo"/>
                <a:cs typeface="Arimo"/>
                <a:sym typeface="Arimo"/>
              </a:rPr>
              <a:t> </a:t>
            </a:r>
          </a:p>
        </p:txBody>
      </p:sp>
      <p:grpSp>
        <p:nvGrpSpPr>
          <p:cNvPr id="26" name="Group 26"/>
          <p:cNvGrpSpPr/>
          <p:nvPr/>
        </p:nvGrpSpPr>
        <p:grpSpPr>
          <a:xfrm>
            <a:off x="12063918" y="2092275"/>
            <a:ext cx="5433507" cy="2318039"/>
            <a:chOff x="0" y="0"/>
            <a:chExt cx="7244676" cy="3090719"/>
          </a:xfrm>
        </p:grpSpPr>
        <p:sp>
          <p:nvSpPr>
            <p:cNvPr id="27" name="TextBox 27"/>
            <p:cNvSpPr txBox="1"/>
            <p:nvPr/>
          </p:nvSpPr>
          <p:spPr>
            <a:xfrm>
              <a:off x="0" y="404433"/>
              <a:ext cx="7244676" cy="3580765"/>
            </a:xfrm>
            <a:prstGeom prst="rect">
              <a:avLst/>
            </a:prstGeom>
          </p:spPr>
          <p:txBody>
            <a:bodyPr lIns="0" tIns="0" rIns="0" bIns="0" rtlCol="0" anchor="t">
              <a:spAutoFit/>
            </a:bodyPr>
            <a:lstStyle/>
            <a:p>
              <a:pPr algn="l">
                <a:lnSpc>
                  <a:spcPts val="7350"/>
                </a:lnSpc>
              </a:pPr>
              <a:r>
                <a:rPr lang="en-US" sz="4200" spc="210" dirty="0" err="1">
                  <a:solidFill>
                    <a:srgbClr val="000000"/>
                  </a:solidFill>
                  <a:latin typeface="Arimo"/>
                  <a:ea typeface="Arimo"/>
                  <a:cs typeface="Arimo"/>
                  <a:sym typeface="Arimo"/>
                </a:rPr>
                <a:t>Về</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khuya</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khi</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đoàn</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tàu</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đêm</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đến</a:t>
              </a: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và</a:t>
              </a:r>
              <a:endParaRPr lang="en-US" sz="4200" spc="210" dirty="0">
                <a:solidFill>
                  <a:srgbClr val="000000"/>
                </a:solidFill>
                <a:latin typeface="Arimo"/>
                <a:ea typeface="Arimo"/>
                <a:cs typeface="Arimo"/>
                <a:sym typeface="Arimo"/>
              </a:endParaRPr>
            </a:p>
            <a:p>
              <a:pPr algn="l">
                <a:lnSpc>
                  <a:spcPts val="7350"/>
                </a:lnSpc>
              </a:pPr>
              <a:r>
                <a:rPr lang="en-US" sz="4200" spc="210" dirty="0">
                  <a:solidFill>
                    <a:srgbClr val="000000"/>
                  </a:solidFill>
                  <a:latin typeface="Arimo"/>
                  <a:ea typeface="Arimo"/>
                  <a:cs typeface="Arimo"/>
                  <a:sym typeface="Arimo"/>
                </a:rPr>
                <a:t> </a:t>
              </a:r>
              <a:r>
                <a:rPr lang="en-US" sz="4200" spc="210" dirty="0" err="1">
                  <a:solidFill>
                    <a:srgbClr val="000000"/>
                  </a:solidFill>
                  <a:latin typeface="Arimo"/>
                  <a:ea typeface="Arimo"/>
                  <a:cs typeface="Arimo"/>
                  <a:sym typeface="Arimo"/>
                </a:rPr>
                <a:t>đi</a:t>
              </a:r>
              <a:r>
                <a:rPr lang="en-US" sz="4200" spc="210" dirty="0">
                  <a:solidFill>
                    <a:srgbClr val="000000"/>
                  </a:solidFill>
                  <a:latin typeface="Arimo"/>
                  <a:ea typeface="Arimo"/>
                  <a:cs typeface="Arimo"/>
                  <a:sym typeface="Arimo"/>
                </a:rPr>
                <a:t> qua).</a:t>
              </a:r>
            </a:p>
          </p:txBody>
        </p:sp>
        <p:sp>
          <p:nvSpPr>
            <p:cNvPr id="28" name="TextBox 28"/>
            <p:cNvSpPr txBox="1"/>
            <p:nvPr/>
          </p:nvSpPr>
          <p:spPr>
            <a:xfrm>
              <a:off x="0" y="-95250"/>
              <a:ext cx="7244676" cy="510182"/>
            </a:xfrm>
            <a:prstGeom prst="rect">
              <a:avLst/>
            </a:prstGeom>
          </p:spPr>
          <p:txBody>
            <a:bodyPr lIns="0" tIns="0" rIns="0" bIns="0" rtlCol="0" anchor="t">
              <a:spAutoFit/>
            </a:bodyPr>
            <a:lstStyle/>
            <a:p>
              <a:pPr algn="l">
                <a:lnSpc>
                  <a:spcPts val="3320"/>
                </a:lnSpc>
              </a:pPr>
              <a:endParaRPr/>
            </a:p>
          </p:txBody>
        </p:sp>
      </p:grpSp>
      <p:sp>
        <p:nvSpPr>
          <p:cNvPr id="29" name="TextBox 29"/>
          <p:cNvSpPr txBox="1"/>
          <p:nvPr/>
        </p:nvSpPr>
        <p:spPr>
          <a:xfrm>
            <a:off x="691118" y="328950"/>
            <a:ext cx="16991817" cy="823559"/>
          </a:xfrm>
          <a:prstGeom prst="rect">
            <a:avLst/>
          </a:prstGeom>
        </p:spPr>
        <p:txBody>
          <a:bodyPr lIns="0" tIns="0" rIns="0" bIns="0" rtlCol="0" anchor="t">
            <a:spAutoFit/>
          </a:bodyPr>
          <a:lstStyle/>
          <a:p>
            <a:pPr algn="ctr">
              <a:lnSpc>
                <a:spcPts val="6999"/>
              </a:lnSpc>
            </a:pPr>
            <a:r>
              <a:rPr lang="en-US" sz="4999" dirty="0" smtClean="0">
                <a:latin typeface="Times New Roman Bold"/>
                <a:ea typeface="Times New Roman Bold"/>
                <a:cs typeface="Times New Roman Bold"/>
                <a:sym typeface="Times New Roman Bold"/>
              </a:rPr>
              <a:t>3.2</a:t>
            </a:r>
            <a:r>
              <a:rPr lang="en-US" sz="4999" dirty="0">
                <a:latin typeface="Times New Roman Bold"/>
                <a:ea typeface="Times New Roman Bold"/>
                <a:cs typeface="Times New Roman Bold"/>
                <a:sym typeface="Times New Roman Bold"/>
              </a:rPr>
              <a:t>: </a:t>
            </a:r>
            <a:r>
              <a:rPr lang="en-US" sz="4999" dirty="0" err="1">
                <a:latin typeface="Times New Roman Bold"/>
                <a:ea typeface="Times New Roman Bold"/>
                <a:cs typeface="Times New Roman Bold"/>
                <a:sym typeface="Times New Roman Bold"/>
              </a:rPr>
              <a:t>Bức</a:t>
            </a:r>
            <a:r>
              <a:rPr lang="en-US" sz="4999" dirty="0">
                <a:latin typeface="Times New Roman Bold"/>
                <a:ea typeface="Times New Roman Bold"/>
                <a:cs typeface="Times New Roman Bold"/>
                <a:sym typeface="Times New Roman Bold"/>
              </a:rPr>
              <a:t> </a:t>
            </a:r>
            <a:r>
              <a:rPr lang="en-US" sz="4999" dirty="0" err="1">
                <a:latin typeface="Times New Roman Bold"/>
                <a:ea typeface="Times New Roman Bold"/>
                <a:cs typeface="Times New Roman Bold"/>
                <a:sym typeface="Times New Roman Bold"/>
              </a:rPr>
              <a:t>tranh</a:t>
            </a:r>
            <a:r>
              <a:rPr lang="en-US" sz="4999" dirty="0">
                <a:latin typeface="Times New Roman Bold"/>
                <a:ea typeface="Times New Roman Bold"/>
                <a:cs typeface="Times New Roman Bold"/>
                <a:sym typeface="Times New Roman Bold"/>
              </a:rPr>
              <a:t> </a:t>
            </a:r>
            <a:r>
              <a:rPr lang="en-US" sz="4999" dirty="0" err="1">
                <a:latin typeface="Times New Roman Bold"/>
                <a:ea typeface="Times New Roman Bold"/>
                <a:cs typeface="Times New Roman Bold"/>
                <a:sym typeface="Times New Roman Bold"/>
              </a:rPr>
              <a:t>phố</a:t>
            </a:r>
            <a:r>
              <a:rPr lang="en-US" sz="4999" dirty="0">
                <a:latin typeface="Times New Roman Bold"/>
                <a:ea typeface="Times New Roman Bold"/>
                <a:cs typeface="Times New Roman Bold"/>
                <a:sym typeface="Times New Roman Bold"/>
              </a:rPr>
              <a:t> </a:t>
            </a:r>
            <a:r>
              <a:rPr lang="en-US" sz="4999" dirty="0" err="1" smtClean="0">
                <a:latin typeface="Times New Roman Bold"/>
                <a:ea typeface="Times New Roman Bold"/>
                <a:cs typeface="Times New Roman Bold"/>
                <a:sym typeface="Times New Roman Bold"/>
              </a:rPr>
              <a:t>huyện</a:t>
            </a:r>
            <a:endParaRPr lang="en-US" sz="4999" dirty="0">
              <a:latin typeface="Times New Roman Bold"/>
              <a:ea typeface="Times New Roman Bold"/>
              <a:cs typeface="Times New Roman Bold"/>
              <a:sym typeface="Times New Roman Bold"/>
            </a:endParaRPr>
          </a:p>
        </p:txBody>
      </p:sp>
      <p:sp>
        <p:nvSpPr>
          <p:cNvPr id="30" name="TextBox 28"/>
          <p:cNvSpPr txBox="1"/>
          <p:nvPr/>
        </p:nvSpPr>
        <p:spPr>
          <a:xfrm>
            <a:off x="1246297" y="1119548"/>
            <a:ext cx="4246853" cy="952184"/>
          </a:xfrm>
          <a:prstGeom prst="rect">
            <a:avLst/>
          </a:prstGeom>
        </p:spPr>
        <p:txBody>
          <a:bodyPr wrap="square" lIns="0" tIns="0" rIns="0" bIns="0" rtlCol="0" anchor="t">
            <a:spAutoFit/>
          </a:bodyPr>
          <a:lstStyle/>
          <a:p>
            <a:pPr algn="just">
              <a:lnSpc>
                <a:spcPts val="8399"/>
              </a:lnSpc>
            </a:pPr>
            <a:r>
              <a:rPr lang="en-US" sz="4799" dirty="0" smtClean="0">
                <a:latin typeface="Times New Roman Bold"/>
                <a:ea typeface="Times New Roman Bold"/>
                <a:cs typeface="Times New Roman Bold"/>
                <a:sym typeface="Times New Roman Bold"/>
              </a:rPr>
              <a:t>* </a:t>
            </a:r>
            <a:r>
              <a:rPr lang="en-US" sz="4799" dirty="0" err="1" smtClean="0">
                <a:latin typeface="Times New Roman Bold"/>
                <a:ea typeface="Times New Roman Bold"/>
                <a:cs typeface="Times New Roman Bold"/>
                <a:sym typeface="Times New Roman Bold"/>
              </a:rPr>
              <a:t>Trình</a:t>
            </a:r>
            <a:r>
              <a:rPr lang="en-US" sz="4799" dirty="0" smtClean="0">
                <a:latin typeface="Times New Roman Bold"/>
                <a:ea typeface="Times New Roman Bold"/>
                <a:cs typeface="Times New Roman Bold"/>
                <a:sym typeface="Times New Roman Bold"/>
              </a:rPr>
              <a:t> </a:t>
            </a:r>
            <a:r>
              <a:rPr lang="en-US" sz="4799" dirty="0" err="1" smtClean="0">
                <a:latin typeface="Times New Roman Bold"/>
                <a:ea typeface="Times New Roman Bold"/>
                <a:cs typeface="Times New Roman Bold"/>
                <a:sym typeface="Times New Roman Bold"/>
              </a:rPr>
              <a:t>tự</a:t>
            </a:r>
            <a:endParaRPr lang="en-US" sz="4799" dirty="0">
              <a:latin typeface="Times New Roman Bold"/>
              <a:ea typeface="Times New Roman Bold"/>
              <a:cs typeface="Times New Roman Bold"/>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229</TotalTime>
  <Words>2628</Words>
  <Application>Microsoft Office PowerPoint</Application>
  <PresentationFormat>Custom</PresentationFormat>
  <Paragraphs>200</Paragraphs>
  <Slides>32</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Maven Pro</vt:lpstr>
      <vt:lpstr>Aileron Ultra-Bold</vt:lpstr>
      <vt:lpstr>AC Steelfish</vt:lpstr>
      <vt:lpstr>Maven Pro Bold</vt:lpstr>
      <vt:lpstr>Noto Serif Display</vt:lpstr>
      <vt:lpstr>Calibri</vt:lpstr>
      <vt:lpstr>Dancing Script</vt:lpstr>
      <vt:lpstr>Inter Bold</vt:lpstr>
      <vt:lpstr>Arial</vt:lpstr>
      <vt:lpstr>Inter</vt:lpstr>
      <vt:lpstr>Times New Roman Bold</vt:lpstr>
      <vt:lpstr>Kollektif Bold</vt:lpstr>
      <vt:lpstr>Times New Roman</vt:lpstr>
      <vt:lpstr>Arimo</vt:lpstr>
      <vt:lpstr>Cinzel Decorative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Khi con tàu đi khuất, phố huyện lại chìm trong bóng tối. – Hai đứa trẻ cũng chìm vào giấc ngủ.</dc:title>
  <cp:lastModifiedBy>Admin</cp:lastModifiedBy>
  <cp:revision>24</cp:revision>
  <dcterms:created xsi:type="dcterms:W3CDTF">2006-08-16T00:00:00Z</dcterms:created>
  <dcterms:modified xsi:type="dcterms:W3CDTF">2024-10-01T02:36:12Z</dcterms:modified>
  <dc:identifier>DAGKcIzbrRs</dc:identifier>
</cp:coreProperties>
</file>