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78" r:id="rId24"/>
    <p:sldId id="279" r:id="rId25"/>
    <p:sldId id="280" r:id="rId26"/>
    <p:sldId id="275" r:id="rId27"/>
    <p:sldId id="318" r:id="rId28"/>
    <p:sldId id="320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281" r:id="rId38"/>
    <p:sldId id="282" r:id="rId39"/>
    <p:sldId id="284" r:id="rId40"/>
  </p:sldIdLst>
  <p:sldSz cx="18288000" cy="10287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ambria Math" panose="02040503050406030204" pitchFamily="18" charset="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C0F42-18F9-4916-8B5B-30092D452B4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61E7C-4DF9-4363-9FA5-AA4EB0ED2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39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4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52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382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94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45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991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64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B80A3F1-A5B8-4DD4-BBA4-6C471DA2EAD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15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2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5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4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9/26/2022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1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8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8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svg"/><Relationship Id="rId1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10" Type="http://schemas.openxmlformats.org/officeDocument/2006/relationships/image" Target="../media/image26.sv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7.sv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8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6.gif"/><Relationship Id="rId14" Type="http://schemas.openxmlformats.org/officeDocument/2006/relationships/audio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audio" Target="../media/audio5.wav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1.wmf"/><Relationship Id="rId4" Type="http://schemas.openxmlformats.org/officeDocument/2006/relationships/audio" Target="../media/audio6.wav"/><Relationship Id="rId9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6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3.svg"/><Relationship Id="rId12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8.sv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svg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svg"/><Relationship Id="rId7" Type="http://schemas.openxmlformats.org/officeDocument/2006/relationships/image" Target="../media/image2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svg"/><Relationship Id="rId7" Type="http://schemas.openxmlformats.org/officeDocument/2006/relationships/image" Target="../media/image2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svg"/><Relationship Id="rId7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7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8.sv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74914" y="-1313840"/>
            <a:ext cx="5968771" cy="5931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-1955686" y="6292567"/>
            <a:ext cx="5968771" cy="59314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057400" y="3095039"/>
            <a:ext cx="1392714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CÔNG NGHỆ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40958" y="5037630"/>
            <a:ext cx="1418008" cy="12549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3245373">
            <a:off x="1196996" y="150667"/>
            <a:ext cx="790129" cy="8189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935022" y="1396769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875" y="2658755"/>
            <a:ext cx="994825" cy="10269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521001" y="6972300"/>
            <a:ext cx="3448758" cy="3474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1579" y="156334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1FEED66-F10F-2E2D-8505-C84A54E9FCB1}"/>
              </a:ext>
            </a:extLst>
          </p:cNvPr>
          <p:cNvSpPr txBox="1"/>
          <p:nvPr/>
        </p:nvSpPr>
        <p:spPr>
          <a:xfrm>
            <a:off x="3061497" y="559205"/>
            <a:ext cx="12961502" cy="5283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hòa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(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N, K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 descr="Ảnh có chứa văn bản&#10;&#10;Mô tả được tạo tự động">
            <a:extLst>
              <a:ext uri="{FF2B5EF4-FFF2-40B4-BE49-F238E27FC236}">
                <a16:creationId xmlns:a16="http://schemas.microsoft.com/office/drawing/2014/main" id="{628EF489-D0DF-5680-CA0D-43A06BE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30000" r="11044" b="49259"/>
          <a:stretch/>
        </p:blipFill>
        <p:spPr>
          <a:xfrm>
            <a:off x="3730406" y="6134100"/>
            <a:ext cx="11623685" cy="3986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3402" y="9330306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2806" y="51889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7173855" y="8327236"/>
            <a:ext cx="1208051" cy="12080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F108330-F0BB-904C-CB8F-011788CF7B90}"/>
              </a:ext>
            </a:extLst>
          </p:cNvPr>
          <p:cNvSpPr txBox="1"/>
          <p:nvPr/>
        </p:nvSpPr>
        <p:spPr>
          <a:xfrm>
            <a:off x="1115232" y="247385"/>
            <a:ext cx="10036842" cy="951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 (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N,K)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tan(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NPK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N, K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Bón thúc là gì? Kỹ thuật bón thúc đúng cách và hiệu quả">
            <a:extLst>
              <a:ext uri="{FF2B5EF4-FFF2-40B4-BE49-F238E27FC236}">
                <a16:creationId xmlns:a16="http://schemas.microsoft.com/office/drawing/2014/main" id="{C01E5B3C-38CE-D1F9-D7D4-24045B9C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123" y="729697"/>
            <a:ext cx="5822494" cy="40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ón thúc là gì? Cách bón thúc cho cây">
            <a:extLst>
              <a:ext uri="{FF2B5EF4-FFF2-40B4-BE49-F238E27FC236}">
                <a16:creationId xmlns:a16="http://schemas.microsoft.com/office/drawing/2014/main" id="{E03ECA4C-9EC6-C11C-5924-6DFB9257E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381" y="5509437"/>
            <a:ext cx="6067978" cy="402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1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671571" y="-1952526"/>
            <a:ext cx="1743458" cy="7086600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38893" y="8213150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9489" y="466626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D221BD-EF37-693B-12A5-6A0006FBAE73}"/>
              </a:ext>
            </a:extLst>
          </p:cNvPr>
          <p:cNvSpPr txBox="1"/>
          <p:nvPr/>
        </p:nvSpPr>
        <p:spPr>
          <a:xfrm>
            <a:off x="598518" y="1139977"/>
            <a:ext cx="561006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3.2.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327FCF1-1C48-1686-ABA8-AD7480F27E03}"/>
              </a:ext>
            </a:extLst>
          </p:cNvPr>
          <p:cNvSpPr txBox="1"/>
          <p:nvPr/>
        </p:nvSpPr>
        <p:spPr>
          <a:xfrm>
            <a:off x="598518" y="3398944"/>
            <a:ext cx="8540719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nâng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đảm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Lưu ý khi bón phân hữu cơ/phân hữu cơ sinh học cho cây trồng?">
            <a:extLst>
              <a:ext uri="{FF2B5EF4-FFF2-40B4-BE49-F238E27FC236}">
                <a16:creationId xmlns:a16="http://schemas.microsoft.com/office/drawing/2014/main" id="{7DA5B0EB-15A0-1212-9049-370733CEF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0" r="13600"/>
          <a:stretch/>
        </p:blipFill>
        <p:spPr bwMode="auto">
          <a:xfrm>
            <a:off x="9958229" y="2821776"/>
            <a:ext cx="7731253" cy="5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1008" y="1411917"/>
            <a:ext cx="11053250" cy="7339171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3937" y="8847962"/>
            <a:ext cx="5137541" cy="11182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721736" y="859042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05CBBF7-41CE-0ED5-188A-E742A4B1A450}"/>
              </a:ext>
            </a:extLst>
          </p:cNvPr>
          <p:cNvSpPr txBox="1"/>
          <p:nvPr/>
        </p:nvSpPr>
        <p:spPr>
          <a:xfrm>
            <a:off x="8583671" y="1768825"/>
            <a:ext cx="9144000" cy="674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mùn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ổn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Phân hữu cơ và những điều bạn cần biết">
            <a:extLst>
              <a:ext uri="{FF2B5EF4-FFF2-40B4-BE49-F238E27FC236}">
                <a16:creationId xmlns:a16="http://schemas.microsoft.com/office/drawing/2014/main" id="{A112379B-93E2-1646-D670-9F2D5963D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94"/>
          <a:stretch/>
        </p:blipFill>
        <p:spPr bwMode="auto">
          <a:xfrm>
            <a:off x="533400" y="2101608"/>
            <a:ext cx="7367072" cy="60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2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09600" y="9208812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7192">
            <a:off x="17111444" y="1987488"/>
            <a:ext cx="1083129" cy="108312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E7CC517-E125-E14A-89E8-76503E9582E4}"/>
              </a:ext>
            </a:extLst>
          </p:cNvPr>
          <p:cNvSpPr txBox="1"/>
          <p:nvPr/>
        </p:nvSpPr>
        <p:spPr>
          <a:xfrm>
            <a:off x="3054195" y="88837"/>
            <a:ext cx="121796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ủ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F47442CA-91C7-D300-D2FF-6B69537916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056" r="11693" b="2327"/>
          <a:stretch/>
        </p:blipFill>
        <p:spPr>
          <a:xfrm>
            <a:off x="4648200" y="2157163"/>
            <a:ext cx="10325100" cy="791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795030" y="-2528330"/>
            <a:ext cx="1904999" cy="7495059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471432" y="9544689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0852" y="416326"/>
            <a:ext cx="1186475" cy="1224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428219" y="9362397"/>
            <a:ext cx="2565103" cy="133064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E19822B-6AA8-0CD6-536E-B417712AE3C5}"/>
              </a:ext>
            </a:extLst>
          </p:cNvPr>
          <p:cNvSpPr txBox="1"/>
          <p:nvPr/>
        </p:nvSpPr>
        <p:spPr>
          <a:xfrm>
            <a:off x="630673" y="739482"/>
            <a:ext cx="611481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3.3.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39E1521-E4B6-7D70-382F-4CE53575E1A4}"/>
              </a:ext>
            </a:extLst>
          </p:cNvPr>
          <p:cNvSpPr txBox="1"/>
          <p:nvPr/>
        </p:nvSpPr>
        <p:spPr>
          <a:xfrm>
            <a:off x="990600" y="3100417"/>
            <a:ext cx="85344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Phân bón vi sinh cố định đạm Azotobacterin">
            <a:extLst>
              <a:ext uri="{FF2B5EF4-FFF2-40B4-BE49-F238E27FC236}">
                <a16:creationId xmlns:a16="http://schemas.microsoft.com/office/drawing/2014/main" id="{68E931B5-E879-4BE6-59A2-75FC2BB8C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552" y="1492594"/>
            <a:ext cx="5715000" cy="715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5696" y="647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783087" y="6932539"/>
            <a:ext cx="392348" cy="40665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7116BA6-39D0-EF4F-E137-B73F76C691D3}"/>
              </a:ext>
            </a:extLst>
          </p:cNvPr>
          <p:cNvSpPr txBox="1"/>
          <p:nvPr/>
        </p:nvSpPr>
        <p:spPr>
          <a:xfrm>
            <a:off x="3048000" y="263769"/>
            <a:ext cx="12814433" cy="6037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</a:t>
            </a:r>
            <a:r>
              <a:rPr lang="fr-FR" sz="36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36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 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Ca, Mg, S…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ngừa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NHÀ NÔNG CẦN HIỂU RÕ ƯU - NHƯỢC ĐIỂM CỦA PHÂN BÓN VI SINH |GFC - Phân Bón  Toàn Cầu - Dẫn đầu năng suất">
            <a:extLst>
              <a:ext uri="{FF2B5EF4-FFF2-40B4-BE49-F238E27FC236}">
                <a16:creationId xmlns:a16="http://schemas.microsoft.com/office/drawing/2014/main" id="{CB6B6BA1-CD26-E191-A872-84312E79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68" y="6401637"/>
            <a:ext cx="8702120" cy="38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672597" y="-5033332"/>
            <a:ext cx="2218407" cy="13563602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178759" y="8682038"/>
            <a:ext cx="5137541" cy="111827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6366" b="40745"/>
          <a:stretch>
            <a:fillRect/>
          </a:stretch>
        </p:blipFill>
        <p:spPr>
          <a:xfrm flipH="1">
            <a:off x="15460834" y="6987128"/>
            <a:ext cx="4579225" cy="4542344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E41A966-3F65-E66B-3238-5581F3313129}"/>
              </a:ext>
            </a:extLst>
          </p:cNvPr>
          <p:cNvSpPr txBox="1"/>
          <p:nvPr/>
        </p:nvSpPr>
        <p:spPr>
          <a:xfrm>
            <a:off x="304800" y="710070"/>
            <a:ext cx="1239756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lót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ách bón phân NPK cho cây ăn quả và các loại phân bón NPK phù hợp">
            <a:extLst>
              <a:ext uri="{FF2B5EF4-FFF2-40B4-BE49-F238E27FC236}">
                <a16:creationId xmlns:a16="http://schemas.microsoft.com/office/drawing/2014/main" id="{492CD982-7642-BA81-0FFB-132D39EE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84" y="3387172"/>
            <a:ext cx="95250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D3AB9BA-4AE0-4CEA-BE41-E821E3935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33604" y="5837369"/>
            <a:ext cx="3114451" cy="318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41378" y="1425264"/>
            <a:ext cx="10161858" cy="7339171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3937" y="8847962"/>
            <a:ext cx="5137541" cy="11182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721736" y="859042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7F7A0C-AC36-DC28-A8C6-CA61E67F3577}"/>
              </a:ext>
            </a:extLst>
          </p:cNvPr>
          <p:cNvSpPr txBox="1"/>
          <p:nvPr/>
        </p:nvSpPr>
        <p:spPr>
          <a:xfrm>
            <a:off x="2170703" y="826908"/>
            <a:ext cx="604657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E78C7A-8F0E-65EE-BA30-AA8AD82F6104}"/>
              </a:ext>
            </a:extLst>
          </p:cNvPr>
          <p:cNvSpPr txBox="1"/>
          <p:nvPr/>
        </p:nvSpPr>
        <p:spPr>
          <a:xfrm>
            <a:off x="9144000" y="1647260"/>
            <a:ext cx="8839034" cy="686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xúc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lửa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342" name="Picture 6" descr="Giá phân bón tăng, nông dân thêm khó">
            <a:extLst>
              <a:ext uri="{FF2B5EF4-FFF2-40B4-BE49-F238E27FC236}">
                <a16:creationId xmlns:a16="http://schemas.microsoft.com/office/drawing/2014/main" id="{B4B2E4D4-ADB2-1A8F-05CE-4B559EC9F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7" y="2622763"/>
            <a:ext cx="7897871" cy="52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3402" y="9330306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2806" y="51889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2313853" y="8726280"/>
            <a:ext cx="1208051" cy="12080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8D40CF3B-9847-D324-4BB6-21E00E6E613F}"/>
                  </a:ext>
                </a:extLst>
              </p:cNvPr>
              <p:cNvSpPr txBox="1"/>
              <p:nvPr/>
            </p:nvSpPr>
            <p:spPr>
              <a:xfrm>
                <a:off x="533400" y="2846044"/>
                <a:ext cx="7927055" cy="4594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hữu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cơ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che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phủ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vi </a:t>
                </a: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b="1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vật</a:t>
                </a:r>
                <a:r>
                  <a:rPr lang="fr-FR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nhiệt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</a:t>
                </a:r>
                <a14:m>
                  <m:oMath xmlns:m="http://schemas.openxmlformats.org/officeDocument/2006/math">
                    <m:r>
                      <a:rPr lang="fr-FR" sz="4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℃</m:t>
                    </m:r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8D40CF3B-9847-D324-4BB6-21E00E6E6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46044"/>
                <a:ext cx="7927055" cy="4594912"/>
              </a:xfrm>
              <a:prstGeom prst="rect">
                <a:avLst/>
              </a:prstGeom>
              <a:blipFill>
                <a:blip r:embed="rId8"/>
                <a:stretch>
                  <a:fillRect l="-2769" r="-269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Phân chuồng không bảo quản bằng cách nào? A. Đựng trong chum, vại Trắc  nghiệm">
            <a:extLst>
              <a:ext uri="{FF2B5EF4-FFF2-40B4-BE49-F238E27FC236}">
                <a16:creationId xmlns:a16="http://schemas.microsoft.com/office/drawing/2014/main" id="{17E1CB52-8B02-5A92-7F00-51D00140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981199"/>
            <a:ext cx="8590131" cy="63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E83D2C6-C02D-51DB-B414-A38494A1F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25326" r="11799" b="8669"/>
          <a:stretch/>
        </p:blipFill>
        <p:spPr>
          <a:xfrm>
            <a:off x="1240272" y="3815659"/>
            <a:ext cx="15807453" cy="543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514" b="36801"/>
          <a:stretch>
            <a:fillRect/>
          </a:stretch>
        </p:blipFill>
        <p:spPr>
          <a:xfrm rot="3245373">
            <a:off x="977715" y="390808"/>
            <a:ext cx="912319" cy="9455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1434793" y="2274102"/>
            <a:ext cx="508968" cy="5275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5687" y="8129588"/>
            <a:ext cx="1148670" cy="11857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75815" y="7385416"/>
            <a:ext cx="3730486" cy="35859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551196" y="-49590"/>
            <a:ext cx="3416209" cy="177215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60D7A98-F05C-2F41-572A-84360290716E}"/>
              </a:ext>
            </a:extLst>
          </p:cNvPr>
          <p:cNvSpPr txBox="1"/>
          <p:nvPr/>
        </p:nvSpPr>
        <p:spPr>
          <a:xfrm>
            <a:off x="5753100" y="4191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135350B-45C0-445C-77EC-1CA511370FB9}"/>
              </a:ext>
            </a:extLst>
          </p:cNvPr>
          <p:cNvSpPr txBox="1"/>
          <p:nvPr/>
        </p:nvSpPr>
        <p:spPr>
          <a:xfrm>
            <a:off x="1779209" y="1693782"/>
            <a:ext cx="1472958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795030" y="-2528330"/>
            <a:ext cx="1904999" cy="7495059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3120632" y="9299697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354820" y="9306703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0852" y="416326"/>
            <a:ext cx="1186475" cy="1224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428219" y="9362397"/>
            <a:ext cx="2565103" cy="1330647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548063F-9AC0-8104-71D5-EF39D3600A63}"/>
              </a:ext>
            </a:extLst>
          </p:cNvPr>
          <p:cNvSpPr txBox="1"/>
          <p:nvPr/>
        </p:nvSpPr>
        <p:spPr>
          <a:xfrm>
            <a:off x="3886200" y="2592604"/>
            <a:ext cx="11734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1A88102-0377-BCE7-03EC-478C35CC0F7A}"/>
              </a:ext>
            </a:extLst>
          </p:cNvPr>
          <p:cNvSpPr txBox="1"/>
          <p:nvPr/>
        </p:nvSpPr>
        <p:spPr>
          <a:xfrm>
            <a:off x="457200" y="923944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</p:txBody>
      </p:sp>
      <p:graphicFrame>
        <p:nvGraphicFramePr>
          <p:cNvPr id="15" name="Bảng 14">
            <a:extLst>
              <a:ext uri="{FF2B5EF4-FFF2-40B4-BE49-F238E27FC236}">
                <a16:creationId xmlns:a16="http://schemas.microsoft.com/office/drawing/2014/main" id="{D3819E24-CFD7-7F6E-2545-FFD13475D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044182"/>
              </p:ext>
            </p:extLst>
          </p:nvPr>
        </p:nvGraphicFramePr>
        <p:xfrm>
          <a:off x="1084235" y="4370246"/>
          <a:ext cx="16119530" cy="3931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16365">
                  <a:extLst>
                    <a:ext uri="{9D8B030D-6E8A-4147-A177-3AD203B41FA5}">
                      <a16:colId xmlns:a16="http://schemas.microsoft.com/office/drawing/2014/main" val="2592306042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789533142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1509805146"/>
                    </a:ext>
                  </a:extLst>
                </a:gridCol>
                <a:gridCol w="3106765">
                  <a:extLst>
                    <a:ext uri="{9D8B030D-6E8A-4147-A177-3AD203B41FA5}">
                      <a16:colId xmlns:a16="http://schemas.microsoft.com/office/drawing/2014/main" val="2293906173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Biện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pháp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fr-FR" sz="4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quản</a:t>
                      </a:r>
                      <a:endParaRPr lang="en-US" sz="4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2704526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 hóa học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3103579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hữu</a:t>
                      </a: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4408387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fr-FR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836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8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316143" y="9204182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7192">
            <a:off x="16126255" y="1355332"/>
            <a:ext cx="1083129" cy="108312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7232E4C-A23C-1669-9ED8-0FC56CC97791}"/>
              </a:ext>
            </a:extLst>
          </p:cNvPr>
          <p:cNvSpPr txBox="1"/>
          <p:nvPr/>
        </p:nvSpPr>
        <p:spPr>
          <a:xfrm>
            <a:off x="4811736" y="663453"/>
            <a:ext cx="974246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THỰC HÀNH NHẬN BIẾT MỘT SỐ LOẠI PHÂN BÓN THÔNG THƯỜNG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2D7F0DD-6B50-568C-7D6A-2FEAE13AA489}"/>
              </a:ext>
            </a:extLst>
          </p:cNvPr>
          <p:cNvSpPr txBox="1"/>
          <p:nvPr/>
        </p:nvSpPr>
        <p:spPr>
          <a:xfrm>
            <a:off x="1273968" y="3087207"/>
            <a:ext cx="301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563E531-B3A0-1231-C9A3-55B9F91BCF4B}"/>
              </a:ext>
            </a:extLst>
          </p:cNvPr>
          <p:cNvSpPr txBox="1"/>
          <p:nvPr/>
        </p:nvSpPr>
        <p:spPr>
          <a:xfrm>
            <a:off x="1273968" y="4152900"/>
            <a:ext cx="15740063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kali,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NPK,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ủ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chai.</a:t>
            </a:r>
          </a:p>
        </p:txBody>
      </p:sp>
    </p:spTree>
    <p:extLst>
      <p:ext uri="{BB962C8B-B14F-4D97-AF65-F5344CB8AC3E}">
        <p14:creationId xmlns:p14="http://schemas.microsoft.com/office/powerpoint/2010/main" val="31430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23254E1-0335-6D54-9757-4051164A1436}"/>
              </a:ext>
            </a:extLst>
          </p:cNvPr>
          <p:cNvSpPr txBox="1"/>
          <p:nvPr/>
        </p:nvSpPr>
        <p:spPr>
          <a:xfrm>
            <a:off x="3251072" y="1433427"/>
            <a:ext cx="558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2B2F41A-9904-977B-6A80-141D5C426516}"/>
              </a:ext>
            </a:extLst>
          </p:cNvPr>
          <p:cNvSpPr txBox="1"/>
          <p:nvPr/>
        </p:nvSpPr>
        <p:spPr>
          <a:xfrm>
            <a:off x="3251073" y="2778013"/>
            <a:ext cx="1130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E7D6507-852D-DDF5-0FA4-0D25EE234784}"/>
              </a:ext>
            </a:extLst>
          </p:cNvPr>
          <p:cNvSpPr txBox="1"/>
          <p:nvPr/>
        </p:nvSpPr>
        <p:spPr>
          <a:xfrm>
            <a:off x="3254503" y="4205302"/>
            <a:ext cx="11528297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thuỷ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xốp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5022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3402" y="9330306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2806" y="51889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6433691" y="2141152"/>
            <a:ext cx="1208051" cy="1208051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0A4068F-50A0-266B-36BE-A752B5849564}"/>
              </a:ext>
            </a:extLst>
          </p:cNvPr>
          <p:cNvSpPr txBox="1"/>
          <p:nvPr/>
        </p:nvSpPr>
        <p:spPr>
          <a:xfrm>
            <a:off x="1766080" y="1092217"/>
            <a:ext cx="14755840" cy="8238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Cho 5 ml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khoangq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phê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kali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hơpk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NPK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cồn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5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671571" y="-1952526"/>
            <a:ext cx="1743458" cy="7086600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9489" y="466626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BD6D33C-1CDE-1EA8-8E5D-2326CF3E28E7}"/>
              </a:ext>
            </a:extLst>
          </p:cNvPr>
          <p:cNvSpPr txBox="1"/>
          <p:nvPr/>
        </p:nvSpPr>
        <p:spPr>
          <a:xfrm>
            <a:off x="1138105" y="1139977"/>
            <a:ext cx="484494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D69DF335-CBAB-2241-75DF-77DC294EC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52612"/>
              </p:ext>
            </p:extLst>
          </p:nvPr>
        </p:nvGraphicFramePr>
        <p:xfrm>
          <a:off x="2209800" y="3771900"/>
          <a:ext cx="13868399" cy="40356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60995">
                  <a:extLst>
                    <a:ext uri="{9D8B030D-6E8A-4147-A177-3AD203B41FA5}">
                      <a16:colId xmlns:a16="http://schemas.microsoft.com/office/drawing/2014/main" val="2435699853"/>
                    </a:ext>
                  </a:extLst>
                </a:gridCol>
                <a:gridCol w="1747504">
                  <a:extLst>
                    <a:ext uri="{9D8B030D-6E8A-4147-A177-3AD203B41FA5}">
                      <a16:colId xmlns:a16="http://schemas.microsoft.com/office/drawing/2014/main" val="2270145249"/>
                    </a:ext>
                  </a:extLst>
                </a:gridCol>
                <a:gridCol w="3829950">
                  <a:extLst>
                    <a:ext uri="{9D8B030D-6E8A-4147-A177-3AD203B41FA5}">
                      <a16:colId xmlns:a16="http://schemas.microsoft.com/office/drawing/2014/main" val="2432502118"/>
                    </a:ext>
                  </a:extLst>
                </a:gridCol>
                <a:gridCol w="3829950">
                  <a:extLst>
                    <a:ext uri="{9D8B030D-6E8A-4147-A177-3AD203B41FA5}">
                      <a16:colId xmlns:a16="http://schemas.microsoft.com/office/drawing/2014/main" val="3101195011"/>
                    </a:ext>
                  </a:extLst>
                </a:gridCol>
              </a:tblGrid>
              <a:tr h="38644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đánh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676377"/>
                  </a:ext>
                </a:extLst>
              </a:tr>
              <a:tr h="8174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đạt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4385413"/>
                  </a:ext>
                </a:extLst>
              </a:tr>
              <a:tr h="124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8113625"/>
                  </a:ext>
                </a:extLst>
              </a:tr>
              <a:tr h="124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</a:t>
                      </a:r>
                      <a:r>
                        <a:rPr lang="fr-FR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hành</a:t>
                      </a:r>
                      <a:endParaRPr lang="en-US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3815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040618" y="8463751"/>
            <a:ext cx="440801" cy="456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705183" y="5902002"/>
            <a:ext cx="3555835" cy="43849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38064" y="1714500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C27C0CD-30BB-65E4-D1EB-17972F5E7E94}"/>
              </a:ext>
            </a:extLst>
          </p:cNvPr>
          <p:cNvSpPr txBox="1"/>
          <p:nvPr/>
        </p:nvSpPr>
        <p:spPr>
          <a:xfrm>
            <a:off x="6411680" y="464464"/>
            <a:ext cx="5464639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ong bóng Ý nghĩ: Hình đám mây 11">
            <a:extLst>
              <a:ext uri="{FF2B5EF4-FFF2-40B4-BE49-F238E27FC236}">
                <a16:creationId xmlns:a16="http://schemas.microsoft.com/office/drawing/2014/main" id="{8E3355DC-2C42-015A-9E8F-6D9E636371E4}"/>
              </a:ext>
            </a:extLst>
          </p:cNvPr>
          <p:cNvSpPr/>
          <p:nvPr/>
        </p:nvSpPr>
        <p:spPr>
          <a:xfrm>
            <a:off x="6261018" y="2276573"/>
            <a:ext cx="9817182" cy="4935831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latin typeface="Calibri"/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latin typeface="Calibri"/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latin typeface="Calibri"/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595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4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Hầu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hết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tan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dễ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hấp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thụ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lệ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gây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hóa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lợi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sạch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hoá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dinh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dưỡng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vi </a:t>
            </a:r>
            <a:r>
              <a:rPr kumimoji="0" lang="fr-FR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6528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N, P, K,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619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4053" y="1414339"/>
            <a:ext cx="15519893" cy="7093244"/>
            <a:chOff x="0" y="0"/>
            <a:chExt cx="4081635" cy="2038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81635" cy="2038326"/>
            </a:xfrm>
            <a:custGeom>
              <a:avLst/>
              <a:gdLst/>
              <a:ahLst/>
              <a:cxnLst/>
              <a:rect l="l" t="t" r="r" b="b"/>
              <a:pathLst>
                <a:path w="4081635" h="2038326">
                  <a:moveTo>
                    <a:pt x="3957175" y="2038325"/>
                  </a:moveTo>
                  <a:lnTo>
                    <a:pt x="124460" y="2038325"/>
                  </a:lnTo>
                  <a:cubicBezTo>
                    <a:pt x="55880" y="2038325"/>
                    <a:pt x="0" y="1982445"/>
                    <a:pt x="0" y="191386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7175" y="0"/>
                  </a:lnTo>
                  <a:cubicBezTo>
                    <a:pt x="4025755" y="0"/>
                    <a:pt x="4081635" y="55880"/>
                    <a:pt x="4081635" y="124460"/>
                  </a:cubicBezTo>
                  <a:lnTo>
                    <a:pt x="4081635" y="1913866"/>
                  </a:lnTo>
                  <a:cubicBezTo>
                    <a:pt x="4081635" y="1982445"/>
                    <a:pt x="4025755" y="2038326"/>
                    <a:pt x="3957175" y="2038326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>
            <a:off x="0" y="7501478"/>
            <a:ext cx="2915116" cy="28916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7755" y="1396478"/>
            <a:ext cx="1736666" cy="17493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5466806" y="7403744"/>
            <a:ext cx="1934083" cy="19340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93860">
            <a:off x="1192909" y="896302"/>
            <a:ext cx="1000351" cy="10003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366" b="40745"/>
          <a:stretch>
            <a:fillRect/>
          </a:stretch>
        </p:blipFill>
        <p:spPr>
          <a:xfrm flipH="1" flipV="1">
            <a:off x="15372884" y="0"/>
            <a:ext cx="2915116" cy="289163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C571701-CAC4-66C6-2635-49B70384BB4A}"/>
              </a:ext>
            </a:extLst>
          </p:cNvPr>
          <p:cNvSpPr txBox="1"/>
          <p:nvPr/>
        </p:nvSpPr>
        <p:spPr>
          <a:xfrm>
            <a:off x="4452421" y="1903085"/>
            <a:ext cx="10006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3: PHÂN BÓN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E06D07F-1C65-E8AE-C973-E55244DDEA35}"/>
              </a:ext>
            </a:extLst>
          </p:cNvPr>
          <p:cNvSpPr txBox="1"/>
          <p:nvPr/>
        </p:nvSpPr>
        <p:spPr>
          <a:xfrm>
            <a:off x="1171574" y="3289467"/>
            <a:ext cx="15944850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BÀI 7. MỘT SỐ LOẠI PHÂN BÓN THƯỜNG DÙNG TRONG TRỒNG TRỌT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rẻ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034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ủ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hoai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131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6264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sin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trộn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tẩm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6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153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82255" y="947199"/>
            <a:ext cx="13030695" cy="6376616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lốp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ớt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tan,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ion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172900" y="965224"/>
            <a:ext cx="581687" cy="6376616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6" y="973582"/>
            <a:ext cx="373621" cy="6376616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7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403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09267" y="544717"/>
            <a:ext cx="13030695" cy="6823261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072260" y="544716"/>
            <a:ext cx="581687" cy="668165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415495" y="544716"/>
            <a:ext cx="373622" cy="6805482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3" y="7575797"/>
            <a:ext cx="7617548" cy="2287109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82875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8287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8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182875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694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9200" y="1109434"/>
            <a:ext cx="12890937" cy="8652672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3937" y="8847962"/>
            <a:ext cx="5137541" cy="11182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721736" y="859042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6872E2F-2067-AD7C-2C5D-DB83B9F35035}"/>
              </a:ext>
            </a:extLst>
          </p:cNvPr>
          <p:cNvSpPr txBox="1"/>
          <p:nvPr/>
        </p:nvSpPr>
        <p:spPr>
          <a:xfrm>
            <a:off x="1254111" y="3960238"/>
            <a:ext cx="4223678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254F292-758E-57AB-2CE8-B8E7A3ADB58B}"/>
              </a:ext>
            </a:extLst>
          </p:cNvPr>
          <p:cNvSpPr txBox="1"/>
          <p:nvPr/>
        </p:nvSpPr>
        <p:spPr>
          <a:xfrm>
            <a:off x="7027498" y="1244206"/>
            <a:ext cx="10664039" cy="8299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dõi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dõi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ngót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dõi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dõi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09600" y="9208812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07192">
            <a:off x="17111444" y="1987488"/>
            <a:ext cx="1083129" cy="1083129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C5659B8-B167-DFC1-2D5D-080FA2B2BED9}"/>
              </a:ext>
            </a:extLst>
          </p:cNvPr>
          <p:cNvSpPr txBox="1"/>
          <p:nvPr/>
        </p:nvSpPr>
        <p:spPr>
          <a:xfrm>
            <a:off x="3502048" y="856500"/>
            <a:ext cx="1196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7D93B6-476D-420F-A83C-65A861E2CF4F}"/>
              </a:ext>
            </a:extLst>
          </p:cNvPr>
          <p:cNvSpPr txBox="1"/>
          <p:nvPr/>
        </p:nvSpPr>
        <p:spPr>
          <a:xfrm>
            <a:off x="960304" y="5829300"/>
            <a:ext cx="50834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7703153-0ACF-BF4F-88FF-AE29481E2343}"/>
              </a:ext>
            </a:extLst>
          </p:cNvPr>
          <p:cNvSpPr txBox="1"/>
          <p:nvPr/>
        </p:nvSpPr>
        <p:spPr>
          <a:xfrm>
            <a:off x="6942004" y="5829299"/>
            <a:ext cx="508348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vụ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C109793-626C-5F9C-4B62-3661C0C37919}"/>
              </a:ext>
            </a:extLst>
          </p:cNvPr>
          <p:cNvSpPr txBox="1"/>
          <p:nvPr/>
        </p:nvSpPr>
        <p:spPr>
          <a:xfrm>
            <a:off x="12509946" y="5829299"/>
            <a:ext cx="481775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Avocado with solid fill">
            <a:extLst>
              <a:ext uri="{FF2B5EF4-FFF2-40B4-BE49-F238E27FC236}">
                <a16:creationId xmlns:a16="http://schemas.microsoft.com/office/drawing/2014/main" id="{8C15C81E-9C87-461D-6705-7E6C724B8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12648" y="3651876"/>
            <a:ext cx="1978800" cy="1978800"/>
          </a:xfrm>
          <a:prstGeom prst="rect">
            <a:avLst/>
          </a:prstGeom>
        </p:spPr>
      </p:pic>
      <p:pic>
        <p:nvPicPr>
          <p:cNvPr id="24" name="Đồ họa 23" descr="Avocado with solid fill">
            <a:extLst>
              <a:ext uri="{FF2B5EF4-FFF2-40B4-BE49-F238E27FC236}">
                <a16:creationId xmlns:a16="http://schemas.microsoft.com/office/drawing/2014/main" id="{F275F2E7-28B7-8F70-E3CA-00220CCBF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4600" y="3787066"/>
            <a:ext cx="1978800" cy="1978800"/>
          </a:xfrm>
          <a:prstGeom prst="rect">
            <a:avLst/>
          </a:prstGeom>
        </p:spPr>
      </p:pic>
      <p:pic>
        <p:nvPicPr>
          <p:cNvPr id="25" name="Đồ họa 24" descr="Avocado with solid fill">
            <a:extLst>
              <a:ext uri="{FF2B5EF4-FFF2-40B4-BE49-F238E27FC236}">
                <a16:creationId xmlns:a16="http://schemas.microsoft.com/office/drawing/2014/main" id="{3D8431C3-1472-5FD0-FAF0-20F315B4DF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29421" y="3850499"/>
            <a:ext cx="1978800" cy="19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892167" cy="19060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73006" y="6717023"/>
            <a:ext cx="5403413" cy="5755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18437" y="-888933"/>
            <a:ext cx="4481726" cy="4453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97157" y="3847051"/>
            <a:ext cx="1262143" cy="1116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549997" y="3361452"/>
            <a:ext cx="392348" cy="4066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74632" y="7304666"/>
            <a:ext cx="3425532" cy="32927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3251703" y="543101"/>
            <a:ext cx="392348" cy="40665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0C7E16-900F-451C-2523-8BE83CA3DF41}"/>
              </a:ext>
            </a:extLst>
          </p:cNvPr>
          <p:cNvSpPr txBox="1"/>
          <p:nvPr/>
        </p:nvSpPr>
        <p:spPr>
          <a:xfrm>
            <a:off x="3219450" y="2706997"/>
            <a:ext cx="11849100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463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425782" y="-397082"/>
            <a:ext cx="4643494" cy="7495059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47458" y="8137526"/>
            <a:ext cx="5137541" cy="111827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FA3B6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103285" y="2135019"/>
            <a:ext cx="4753905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5B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41442" y="223632"/>
            <a:ext cx="1418008" cy="12549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6366" b="40745"/>
          <a:stretch>
            <a:fillRect/>
          </a:stretch>
        </p:blipFill>
        <p:spPr>
          <a:xfrm flipH="1">
            <a:off x="15460834" y="6987128"/>
            <a:ext cx="4579225" cy="4542344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50F347E1-E623-1C41-DE58-880B27DB128D}"/>
              </a:ext>
            </a:extLst>
          </p:cNvPr>
          <p:cNvSpPr/>
          <p:nvPr/>
        </p:nvSpPr>
        <p:spPr>
          <a:xfrm>
            <a:off x="8762999" y="784826"/>
            <a:ext cx="8534399" cy="154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D53B15D4-19F2-F688-46AA-52CE98D3838D}"/>
              </a:ext>
            </a:extLst>
          </p:cNvPr>
          <p:cNvSpPr/>
          <p:nvPr/>
        </p:nvSpPr>
        <p:spPr>
          <a:xfrm>
            <a:off x="8763000" y="3194208"/>
            <a:ext cx="8534400" cy="154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trọt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BAD10BC-4D10-BF42-BDB0-418BB33B6B50}"/>
              </a:ext>
            </a:extLst>
          </p:cNvPr>
          <p:cNvSpPr/>
          <p:nvPr/>
        </p:nvSpPr>
        <p:spPr>
          <a:xfrm>
            <a:off x="8724900" y="5603590"/>
            <a:ext cx="8572498" cy="154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2BC6D254-73EE-0F77-FB0E-E94577FFB14A}"/>
              </a:ext>
            </a:extLst>
          </p:cNvPr>
          <p:cNvSpPr/>
          <p:nvPr/>
        </p:nvSpPr>
        <p:spPr>
          <a:xfrm>
            <a:off x="8777288" y="8012972"/>
            <a:ext cx="8572498" cy="154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bón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85770" y="1473913"/>
            <a:ext cx="11053250" cy="7339171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3937" y="8847962"/>
            <a:ext cx="5137541" cy="11182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7908">
            <a:off x="15721736" y="8590421"/>
            <a:ext cx="1239424" cy="12394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B96EFD8-D34C-BCAD-6C58-87D5D2E550C4}"/>
              </a:ext>
            </a:extLst>
          </p:cNvPr>
          <p:cNvSpPr txBox="1"/>
          <p:nvPr/>
        </p:nvSpPr>
        <p:spPr>
          <a:xfrm>
            <a:off x="2209800" y="618363"/>
            <a:ext cx="922972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20E0318-9CFB-A477-6D92-4D14D47CB8CA}"/>
              </a:ext>
            </a:extLst>
          </p:cNvPr>
          <p:cNvSpPr txBox="1"/>
          <p:nvPr/>
        </p:nvSpPr>
        <p:spPr>
          <a:xfrm>
            <a:off x="8305800" y="1916541"/>
            <a:ext cx="9229724" cy="671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xuất,chất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Cung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fr-FR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Ế NÀO LÀ PHÂN BÓN SẠCH? LÀM SAO ĐỂ BÓN PHÂN HIỆU QUẢ - Phân Bón Toàn Cầu  - Dẫn đầu năng suất">
            <a:extLst>
              <a:ext uri="{FF2B5EF4-FFF2-40B4-BE49-F238E27FC236}">
                <a16:creationId xmlns:a16="http://schemas.microsoft.com/office/drawing/2014/main" id="{A9FB881B-7E9E-9FF9-C3C5-9D446A6DD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/>
          <a:stretch/>
        </p:blipFill>
        <p:spPr bwMode="auto">
          <a:xfrm flipH="1">
            <a:off x="491213" y="2631281"/>
            <a:ext cx="6394557" cy="502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3402" y="9330306"/>
            <a:ext cx="289390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62806" y="51889"/>
            <a:ext cx="829564" cy="829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1092">
            <a:off x="12313853" y="8726280"/>
            <a:ext cx="1208051" cy="120805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34BACD1-0FA3-FEF9-E609-F9ACAC1B7569}"/>
              </a:ext>
            </a:extLst>
          </p:cNvPr>
          <p:cNvSpPr txBox="1"/>
          <p:nvPr/>
        </p:nvSpPr>
        <p:spPr>
          <a:xfrm>
            <a:off x="506735" y="844820"/>
            <a:ext cx="10708953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Vai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trọt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ai trò của phân bón hữu cơ và vô cơ đối với cây trồng">
            <a:extLst>
              <a:ext uri="{FF2B5EF4-FFF2-40B4-BE49-F238E27FC236}">
                <a16:creationId xmlns:a16="http://schemas.microsoft.com/office/drawing/2014/main" id="{1FA12174-E1A4-23AC-7B69-BEACA32B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743" y="27051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339B65A-165E-276B-2B2D-3296D6621E49}"/>
              </a:ext>
            </a:extLst>
          </p:cNvPr>
          <p:cNvSpPr txBox="1"/>
          <p:nvPr/>
        </p:nvSpPr>
        <p:spPr>
          <a:xfrm>
            <a:off x="506735" y="2324100"/>
            <a:ext cx="9932665" cy="6868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xốp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ngừa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642238" y="-2528198"/>
            <a:ext cx="2514038" cy="9798517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1174667" y="624965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6293438"/>
            <a:ext cx="3238416" cy="39935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09489" y="466626"/>
            <a:ext cx="1099621" cy="11241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181805" y="9362397"/>
            <a:ext cx="2565103" cy="133064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F604DA3-953E-A76A-2932-6C45D7CAA3E2}"/>
              </a:ext>
            </a:extLst>
          </p:cNvPr>
          <p:cNvSpPr txBox="1"/>
          <p:nvPr/>
        </p:nvSpPr>
        <p:spPr>
          <a:xfrm>
            <a:off x="183516" y="1920942"/>
            <a:ext cx="961500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5D7CD6B-CA8F-46A2-12EA-075464D2EFAE}"/>
              </a:ext>
            </a:extLst>
          </p:cNvPr>
          <p:cNvSpPr txBox="1"/>
          <p:nvPr/>
        </p:nvSpPr>
        <p:spPr>
          <a:xfrm>
            <a:off x="5943600" y="3995982"/>
            <a:ext cx="11490941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hầu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96108" y="2476499"/>
            <a:ext cx="10229060" cy="5991542"/>
            <a:chOff x="0" y="0"/>
            <a:chExt cx="8477691" cy="49657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77691" cy="4965700"/>
            </a:xfrm>
            <a:custGeom>
              <a:avLst/>
              <a:gdLst/>
              <a:ahLst/>
              <a:cxnLst/>
              <a:rect l="l" t="t" r="r" b="b"/>
              <a:pathLst>
                <a:path w="8477691" h="4965700">
                  <a:moveTo>
                    <a:pt x="8477691" y="0"/>
                  </a:moveTo>
                  <a:lnTo>
                    <a:pt x="8477691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8477691" y="0"/>
                  </a:lnTo>
                  <a:close/>
                </a:path>
              </a:pathLst>
            </a:custGeom>
            <a:solidFill>
              <a:srgbClr val="EFA3B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8997796"/>
            <a:ext cx="4733650" cy="83873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901081" cy="921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7717" y="63228"/>
            <a:ext cx="1418008" cy="12549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2436" y="6290518"/>
            <a:ext cx="4733650" cy="3236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07192">
            <a:off x="7693728" y="7597706"/>
            <a:ext cx="1083129" cy="108312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26ECF30-4BAF-C179-6F60-56AD8B9AFFA0}"/>
              </a:ext>
            </a:extLst>
          </p:cNvPr>
          <p:cNvSpPr txBox="1"/>
          <p:nvPr/>
        </p:nvSpPr>
        <p:spPr>
          <a:xfrm>
            <a:off x="1876311" y="722524"/>
            <a:ext cx="151863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6A9BE1AD-9E09-669E-FF7E-E8466D7DE350}"/>
              </a:ext>
            </a:extLst>
          </p:cNvPr>
          <p:cNvSpPr/>
          <p:nvPr/>
        </p:nvSpPr>
        <p:spPr>
          <a:xfrm>
            <a:off x="1028700" y="2476499"/>
            <a:ext cx="5829300" cy="25146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27A1EF0-74F3-07F4-F21E-05FC3DC02215}"/>
              </a:ext>
            </a:extLst>
          </p:cNvPr>
          <p:cNvSpPr txBox="1"/>
          <p:nvPr/>
        </p:nvSpPr>
        <p:spPr>
          <a:xfrm>
            <a:off x="8991600" y="2713149"/>
            <a:ext cx="778585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795030" y="-2528330"/>
            <a:ext cx="1904999" cy="7495059"/>
            <a:chOff x="0" y="0"/>
            <a:chExt cx="2354580" cy="38005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3800525"/>
            </a:xfrm>
            <a:custGeom>
              <a:avLst/>
              <a:gdLst/>
              <a:ahLst/>
              <a:cxnLst/>
              <a:rect l="l" t="t" r="r" b="b"/>
              <a:pathLst>
                <a:path w="2353310" h="3800525">
                  <a:moveTo>
                    <a:pt x="784860" y="3733215"/>
                  </a:moveTo>
                  <a:cubicBezTo>
                    <a:pt x="905510" y="3773855"/>
                    <a:pt x="1042670" y="3800525"/>
                    <a:pt x="1177290" y="3800525"/>
                  </a:cubicBezTo>
                  <a:cubicBezTo>
                    <a:pt x="1311910" y="3800525"/>
                    <a:pt x="1441450" y="3777665"/>
                    <a:pt x="1560830" y="3737025"/>
                  </a:cubicBezTo>
                  <a:cubicBezTo>
                    <a:pt x="1563370" y="3735755"/>
                    <a:pt x="1565910" y="3735755"/>
                    <a:pt x="1568450" y="3734485"/>
                  </a:cubicBezTo>
                  <a:cubicBezTo>
                    <a:pt x="2016760" y="3571925"/>
                    <a:pt x="2346960" y="3142665"/>
                    <a:pt x="2353310" y="26381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636162"/>
                  </a:lnTo>
                  <a:cubicBezTo>
                    <a:pt x="6350" y="3145205"/>
                    <a:pt x="331470" y="3574465"/>
                    <a:pt x="784860" y="3733215"/>
                  </a:cubicBezTo>
                  <a:close/>
                </a:path>
              </a:pathLst>
            </a:custGeom>
            <a:solidFill>
              <a:srgbClr val="C9A3E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4370157">
            <a:off x="788819" y="7699348"/>
            <a:ext cx="633666" cy="6567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14" b="36801"/>
          <a:stretch>
            <a:fillRect/>
          </a:stretch>
        </p:blipFill>
        <p:spPr>
          <a:xfrm rot="-2788314">
            <a:off x="6694564" y="8712734"/>
            <a:ext cx="440801" cy="4568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70852" y="416326"/>
            <a:ext cx="1186475" cy="12247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932223" flipH="1" flipV="1">
            <a:off x="15428219" y="9362397"/>
            <a:ext cx="2565103" cy="133064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21030AF-666E-DEE4-0D37-2549789CDEA4}"/>
              </a:ext>
            </a:extLst>
          </p:cNvPr>
          <p:cNvSpPr txBox="1"/>
          <p:nvPr/>
        </p:nvSpPr>
        <p:spPr>
          <a:xfrm>
            <a:off x="698388" y="768916"/>
            <a:ext cx="622610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3.1.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Thành phần của phân bón hóa học – Phân đơn, phân kép và phân vi lượng">
            <a:extLst>
              <a:ext uri="{FF2B5EF4-FFF2-40B4-BE49-F238E27FC236}">
                <a16:creationId xmlns:a16="http://schemas.microsoft.com/office/drawing/2014/main" id="{FFC45A4F-F061-0BEA-AC1C-26E8FD216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36" y="1014412"/>
            <a:ext cx="5202494" cy="32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HÂN ĐA LƯỢNG NPK 5.10.3">
            <a:extLst>
              <a:ext uri="{FF2B5EF4-FFF2-40B4-BE49-F238E27FC236}">
                <a16:creationId xmlns:a16="http://schemas.microsoft.com/office/drawing/2014/main" id="{EF0C150C-BC51-A7A2-2ABF-3641FC0F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36" y="4556719"/>
            <a:ext cx="3284711" cy="549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CFF9535-9AB3-F9E0-5CB7-0049CFE02868}"/>
              </a:ext>
            </a:extLst>
          </p:cNvPr>
          <p:cNvSpPr txBox="1"/>
          <p:nvPr/>
        </p:nvSpPr>
        <p:spPr>
          <a:xfrm>
            <a:off x="1023638" y="3100417"/>
            <a:ext cx="91440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bón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urê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kali..)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hổn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NP; NPK; NPKS….)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PLANTMATE BIO-CSV – VLIFE">
            <a:extLst>
              <a:ext uri="{FF2B5EF4-FFF2-40B4-BE49-F238E27FC236}">
                <a16:creationId xmlns:a16="http://schemas.microsoft.com/office/drawing/2014/main" id="{A3FA7C97-98E5-4667-A565-9C165687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147" y="4556720"/>
            <a:ext cx="3030965" cy="54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2777</Words>
  <Application>Microsoft Office PowerPoint</Application>
  <PresentationFormat>Tùy chỉnh</PresentationFormat>
  <Paragraphs>305</Paragraphs>
  <Slides>38</Slides>
  <Notes>10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38</vt:i4>
      </vt:variant>
    </vt:vector>
  </HeadingPairs>
  <TitlesOfParts>
    <vt:vector size="47" baseType="lpstr">
      <vt:lpstr>.VnBlack</vt:lpstr>
      <vt:lpstr>Arial</vt:lpstr>
      <vt:lpstr>Times New Roman</vt:lpstr>
      <vt:lpstr>Calibri</vt:lpstr>
      <vt:lpstr>Cambria Math</vt:lpstr>
      <vt:lpstr>Calibri Light</vt:lpstr>
      <vt:lpstr>Symbol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Psychology and Development Presentation</dc:title>
  <dc:creator>Lê Thảo</dc:creator>
  <cp:lastModifiedBy>Lê Thảo</cp:lastModifiedBy>
  <cp:revision>7</cp:revision>
  <dcterms:created xsi:type="dcterms:W3CDTF">2006-08-16T00:00:00Z</dcterms:created>
  <dcterms:modified xsi:type="dcterms:W3CDTF">2022-09-26T02:47:09Z</dcterms:modified>
  <dc:identifier>DAFNAT2fq3o</dc:identifier>
</cp:coreProperties>
</file>