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2" r:id="rId4"/>
    <p:sldId id="257" r:id="rId5"/>
    <p:sldId id="259" r:id="rId6"/>
    <p:sldId id="261" r:id="rId7"/>
    <p:sldId id="260" r:id="rId8"/>
    <p:sldId id="263" r:id="rId9"/>
    <p:sldId id="265" r:id="rId10"/>
    <p:sldId id="264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83" r:id="rId24"/>
    <p:sldId id="277" r:id="rId25"/>
    <p:sldId id="281" r:id="rId26"/>
    <p:sldId id="282" r:id="rId27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8D1A"/>
    <a:srgbClr val="EEB500"/>
    <a:srgbClr val="CB6D6B"/>
    <a:srgbClr val="FFF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293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40.svg"/><Relationship Id="rId3" Type="http://schemas.openxmlformats.org/officeDocument/2006/relationships/image" Target="../media/image8.svg"/><Relationship Id="rId7" Type="http://schemas.openxmlformats.org/officeDocument/2006/relationships/image" Target="../media/image17.svg"/><Relationship Id="rId12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5.svg"/><Relationship Id="rId5" Type="http://schemas.openxmlformats.org/officeDocument/2006/relationships/image" Target="../media/image21.svg"/><Relationship Id="rId10" Type="http://schemas.openxmlformats.org/officeDocument/2006/relationships/image" Target="../media/image34.png"/><Relationship Id="rId4" Type="http://schemas.openxmlformats.org/officeDocument/2006/relationships/image" Target="../media/image20.png"/><Relationship Id="rId9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8.svg"/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7.svg"/><Relationship Id="rId5" Type="http://schemas.openxmlformats.org/officeDocument/2006/relationships/image" Target="../media/image25.svg"/><Relationship Id="rId10" Type="http://schemas.openxmlformats.org/officeDocument/2006/relationships/image" Target="../media/image16.png"/><Relationship Id="rId4" Type="http://schemas.openxmlformats.org/officeDocument/2006/relationships/image" Target="../media/image24.png"/><Relationship Id="rId9" Type="http://schemas.openxmlformats.org/officeDocument/2006/relationships/image" Target="../media/image35.svg"/><Relationship Id="rId1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0.svg"/><Relationship Id="rId7" Type="http://schemas.openxmlformats.org/officeDocument/2006/relationships/image" Target="../media/image4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4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46.jpe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.svg"/><Relationship Id="rId5" Type="http://schemas.openxmlformats.org/officeDocument/2006/relationships/image" Target="../media/image19.svg"/><Relationship Id="rId15" Type="http://schemas.openxmlformats.org/officeDocument/2006/relationships/image" Target="../media/image6.svg"/><Relationship Id="rId10" Type="http://schemas.openxmlformats.org/officeDocument/2006/relationships/image" Target="../media/image1.png"/><Relationship Id="rId4" Type="http://schemas.openxmlformats.org/officeDocument/2006/relationships/image" Target="../media/image18.png"/><Relationship Id="rId9" Type="http://schemas.openxmlformats.org/officeDocument/2006/relationships/image" Target="../media/image8.svg"/><Relationship Id="rId1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12" Type="http://schemas.openxmlformats.org/officeDocument/2006/relationships/image" Target="../media/image27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26.png"/><Relationship Id="rId5" Type="http://schemas.openxmlformats.org/officeDocument/2006/relationships/image" Target="../media/image1.png"/><Relationship Id="rId15" Type="http://schemas.openxmlformats.org/officeDocument/2006/relationships/image" Target="../media/image48.png"/><Relationship Id="rId10" Type="http://schemas.openxmlformats.org/officeDocument/2006/relationships/image" Target="../media/image25.svg"/><Relationship Id="rId4" Type="http://schemas.openxmlformats.org/officeDocument/2006/relationships/image" Target="../media/image17.svg"/><Relationship Id="rId9" Type="http://schemas.openxmlformats.org/officeDocument/2006/relationships/image" Target="../media/image24.png"/><Relationship Id="rId14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8.svg"/><Relationship Id="rId3" Type="http://schemas.openxmlformats.org/officeDocument/2006/relationships/image" Target="../media/image25.svg"/><Relationship Id="rId7" Type="http://schemas.openxmlformats.org/officeDocument/2006/relationships/image" Target="../media/image35.svg"/><Relationship Id="rId12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2.svg"/><Relationship Id="rId5" Type="http://schemas.openxmlformats.org/officeDocument/2006/relationships/image" Target="../media/image27.svg"/><Relationship Id="rId10" Type="http://schemas.openxmlformats.org/officeDocument/2006/relationships/image" Target="../media/image1.png"/><Relationship Id="rId4" Type="http://schemas.openxmlformats.org/officeDocument/2006/relationships/image" Target="../media/image26.png"/><Relationship Id="rId9" Type="http://schemas.openxmlformats.org/officeDocument/2006/relationships/image" Target="../media/image17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30.svg"/><Relationship Id="rId7" Type="http://schemas.openxmlformats.org/officeDocument/2006/relationships/image" Target="../media/image8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8.svg"/><Relationship Id="rId5" Type="http://schemas.openxmlformats.org/officeDocument/2006/relationships/image" Target="../media/image15.svg"/><Relationship Id="rId10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.png"/><Relationship Id="rId3" Type="http://schemas.openxmlformats.org/officeDocument/2006/relationships/image" Target="../media/image35.svg"/><Relationship Id="rId7" Type="http://schemas.openxmlformats.org/officeDocument/2006/relationships/image" Target="../media/image25.svg"/><Relationship Id="rId12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17.svg"/><Relationship Id="rId5" Type="http://schemas.openxmlformats.org/officeDocument/2006/relationships/image" Target="../media/image8.svg"/><Relationship Id="rId15" Type="http://schemas.openxmlformats.org/officeDocument/2006/relationships/image" Target="../media/image50.jpe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27.svg"/><Relationship Id="rId14" Type="http://schemas.openxmlformats.org/officeDocument/2006/relationships/image" Target="../media/image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40.svg"/><Relationship Id="rId3" Type="http://schemas.openxmlformats.org/officeDocument/2006/relationships/image" Target="../media/image8.svg"/><Relationship Id="rId7" Type="http://schemas.openxmlformats.org/officeDocument/2006/relationships/image" Target="../media/image17.svg"/><Relationship Id="rId12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5.svg"/><Relationship Id="rId5" Type="http://schemas.openxmlformats.org/officeDocument/2006/relationships/image" Target="../media/image21.svg"/><Relationship Id="rId10" Type="http://schemas.openxmlformats.org/officeDocument/2006/relationships/image" Target="../media/image34.png"/><Relationship Id="rId4" Type="http://schemas.openxmlformats.org/officeDocument/2006/relationships/image" Target="../media/image20.png"/><Relationship Id="rId9" Type="http://schemas.openxmlformats.org/officeDocument/2006/relationships/image" Target="../media/image2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2.svg"/><Relationship Id="rId3" Type="http://schemas.openxmlformats.org/officeDocument/2006/relationships/image" Target="../media/image10.svg"/><Relationship Id="rId7" Type="http://schemas.openxmlformats.org/officeDocument/2006/relationships/image" Target="../media/image43.svg"/><Relationship Id="rId12" Type="http://schemas.openxmlformats.org/officeDocument/2006/relationships/image" Target="../media/image5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45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8.svg"/><Relationship Id="rId5" Type="http://schemas.openxmlformats.org/officeDocument/2006/relationships/image" Target="../media/image15.svg"/><Relationship Id="rId10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.svg"/><Relationship Id="rId5" Type="http://schemas.openxmlformats.org/officeDocument/2006/relationships/image" Target="../media/image19.svg"/><Relationship Id="rId15" Type="http://schemas.openxmlformats.org/officeDocument/2006/relationships/image" Target="../media/image6.svg"/><Relationship Id="rId10" Type="http://schemas.openxmlformats.org/officeDocument/2006/relationships/image" Target="../media/image1.png"/><Relationship Id="rId4" Type="http://schemas.openxmlformats.org/officeDocument/2006/relationships/image" Target="../media/image18.png"/><Relationship Id="rId9" Type="http://schemas.openxmlformats.org/officeDocument/2006/relationships/image" Target="../media/image8.svg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8.svg"/><Relationship Id="rId3" Type="http://schemas.openxmlformats.org/officeDocument/2006/relationships/image" Target="../media/image17.svg"/><Relationship Id="rId7" Type="http://schemas.openxmlformats.org/officeDocument/2006/relationships/image" Target="../media/image13.svg"/><Relationship Id="rId12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7.svg"/><Relationship Id="rId5" Type="http://schemas.openxmlformats.org/officeDocument/2006/relationships/image" Target="../media/image2.svg"/><Relationship Id="rId10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25.svg"/><Relationship Id="rId1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svg"/><Relationship Id="rId7" Type="http://schemas.openxmlformats.org/officeDocument/2006/relationships/image" Target="../media/image8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8.svg"/><Relationship Id="rId3" Type="http://schemas.openxmlformats.org/officeDocument/2006/relationships/image" Target="../media/image25.svg"/><Relationship Id="rId7" Type="http://schemas.openxmlformats.org/officeDocument/2006/relationships/image" Target="../media/image35.svg"/><Relationship Id="rId12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2.svg"/><Relationship Id="rId5" Type="http://schemas.openxmlformats.org/officeDocument/2006/relationships/image" Target="../media/image27.svg"/><Relationship Id="rId10" Type="http://schemas.openxmlformats.org/officeDocument/2006/relationships/image" Target="../media/image1.png"/><Relationship Id="rId4" Type="http://schemas.openxmlformats.org/officeDocument/2006/relationships/image" Target="../media/image26.png"/><Relationship Id="rId9" Type="http://schemas.openxmlformats.org/officeDocument/2006/relationships/image" Target="../media/image17.svg"/><Relationship Id="rId1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.png"/><Relationship Id="rId3" Type="http://schemas.openxmlformats.org/officeDocument/2006/relationships/image" Target="../media/image35.svg"/><Relationship Id="rId7" Type="http://schemas.openxmlformats.org/officeDocument/2006/relationships/image" Target="../media/image25.svg"/><Relationship Id="rId12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17.svg"/><Relationship Id="rId5" Type="http://schemas.openxmlformats.org/officeDocument/2006/relationships/image" Target="../media/image8.svg"/><Relationship Id="rId15" Type="http://schemas.openxmlformats.org/officeDocument/2006/relationships/image" Target="../media/image38.jpe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27.svg"/><Relationship Id="rId1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3931893"/>
            <a:ext cx="2208154" cy="242321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59872" y="1118831"/>
            <a:ext cx="13768257" cy="861141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995372" y="3354443"/>
            <a:ext cx="11747454" cy="3465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082A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92603" y="3277553"/>
            <a:ext cx="2208154" cy="242321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06055">
            <a:off x="14082218" y="5529373"/>
            <a:ext cx="597328" cy="26256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996184">
            <a:off x="-179908" y="6800270"/>
            <a:ext cx="3168396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658684">
            <a:off x="15236860" y="-514232"/>
            <a:ext cx="3168396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908141" flipH="1">
            <a:off x="-1486005" y="-904150"/>
            <a:ext cx="3800214" cy="493534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80795" y="981850"/>
            <a:ext cx="11254656" cy="8229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15616" y="0"/>
            <a:ext cx="1872384" cy="20547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7955158"/>
            <a:ext cx="2124891" cy="23318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011133" flipH="1">
            <a:off x="7262593" y="7272341"/>
            <a:ext cx="3687999" cy="478960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582400" y="1767278"/>
            <a:ext cx="6289567" cy="9082408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ED87B56-792D-39D6-C0E8-2BB36233F4CB}"/>
              </a:ext>
            </a:extLst>
          </p:cNvPr>
          <p:cNvSpPr txBox="1"/>
          <p:nvPr/>
        </p:nvSpPr>
        <p:spPr>
          <a:xfrm>
            <a:off x="1516891" y="1418846"/>
            <a:ext cx="1030128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ngắn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E375A1C-8BB8-F87B-F7A1-45BD20568631}"/>
              </a:ext>
            </a:extLst>
          </p:cNvPr>
          <p:cNvSpPr txBox="1"/>
          <p:nvPr/>
        </p:nvSpPr>
        <p:spPr>
          <a:xfrm>
            <a:off x="1516891" y="4377397"/>
            <a:ext cx="10301286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quá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7C68883B-DAF8-9F9D-FFA1-9274C131419D}"/>
              </a:ext>
            </a:extLst>
          </p:cNvPr>
          <p:cNvSpPr txBox="1"/>
          <p:nvPr/>
        </p:nvSpPr>
        <p:spPr>
          <a:xfrm>
            <a:off x="5207923" y="3577497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02253" y="4745233"/>
            <a:ext cx="2124891" cy="233184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828290" y="972168"/>
            <a:ext cx="7282006" cy="87079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61840" y="606902"/>
            <a:ext cx="3746319" cy="7305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908141" flipH="1">
            <a:off x="-882731" y="-948741"/>
            <a:ext cx="2470807" cy="32088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7776" y="991246"/>
            <a:ext cx="8100108" cy="87079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79840" y="606902"/>
            <a:ext cx="3746319" cy="730532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6828402" y="8142133"/>
            <a:ext cx="2583703" cy="1116167"/>
            <a:chOff x="0" y="0"/>
            <a:chExt cx="5427669" cy="234476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427669" cy="2344769"/>
            </a:xfrm>
            <a:custGeom>
              <a:avLst/>
              <a:gdLst/>
              <a:ahLst/>
              <a:cxnLst/>
              <a:rect l="l" t="t" r="r" b="b"/>
              <a:pathLst>
                <a:path w="5427669" h="2344769">
                  <a:moveTo>
                    <a:pt x="5303209" y="2344769"/>
                  </a:moveTo>
                  <a:lnTo>
                    <a:pt x="124460" y="2344769"/>
                  </a:lnTo>
                  <a:cubicBezTo>
                    <a:pt x="55880" y="2344769"/>
                    <a:pt x="0" y="2288889"/>
                    <a:pt x="0" y="222030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03209" y="0"/>
                  </a:lnTo>
                  <a:cubicBezTo>
                    <a:pt x="5371789" y="0"/>
                    <a:pt x="5427669" y="55880"/>
                    <a:pt x="5427669" y="124460"/>
                  </a:cubicBezTo>
                  <a:lnTo>
                    <a:pt x="5427669" y="2220309"/>
                  </a:lnTo>
                  <a:cubicBezTo>
                    <a:pt x="5427669" y="2288889"/>
                    <a:pt x="5371789" y="2344769"/>
                    <a:pt x="5303209" y="2344769"/>
                  </a:cubicBezTo>
                  <a:close/>
                </a:path>
              </a:pathLst>
            </a:custGeom>
            <a:solidFill>
              <a:srgbClr val="FFF27C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172464" y="2752825"/>
            <a:ext cx="2344927" cy="2573308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2777" y="3629066"/>
            <a:ext cx="2132102" cy="1116167"/>
            <a:chOff x="0" y="0"/>
            <a:chExt cx="4478976" cy="234476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478976" cy="2344769"/>
            </a:xfrm>
            <a:custGeom>
              <a:avLst/>
              <a:gdLst/>
              <a:ahLst/>
              <a:cxnLst/>
              <a:rect l="l" t="t" r="r" b="b"/>
              <a:pathLst>
                <a:path w="4478976" h="2344769">
                  <a:moveTo>
                    <a:pt x="4354516" y="2344769"/>
                  </a:moveTo>
                  <a:lnTo>
                    <a:pt x="124460" y="2344769"/>
                  </a:lnTo>
                  <a:cubicBezTo>
                    <a:pt x="55880" y="2344769"/>
                    <a:pt x="0" y="2288889"/>
                    <a:pt x="0" y="222030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54516" y="0"/>
                  </a:lnTo>
                  <a:cubicBezTo>
                    <a:pt x="4423096" y="0"/>
                    <a:pt x="4478976" y="55880"/>
                    <a:pt x="4478976" y="124460"/>
                  </a:cubicBezTo>
                  <a:lnTo>
                    <a:pt x="4478976" y="2220309"/>
                  </a:lnTo>
                  <a:cubicBezTo>
                    <a:pt x="4478976" y="2288889"/>
                    <a:pt x="4423096" y="2344769"/>
                    <a:pt x="4354516" y="2344769"/>
                  </a:cubicBezTo>
                  <a:close/>
                </a:path>
              </a:pathLst>
            </a:custGeom>
            <a:solidFill>
              <a:srgbClr val="FFF27C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9333421" y="1882288"/>
            <a:ext cx="2132102" cy="1116167"/>
            <a:chOff x="0" y="0"/>
            <a:chExt cx="4478976" cy="234476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478976" cy="2344769"/>
            </a:xfrm>
            <a:custGeom>
              <a:avLst/>
              <a:gdLst/>
              <a:ahLst/>
              <a:cxnLst/>
              <a:rect l="l" t="t" r="r" b="b"/>
              <a:pathLst>
                <a:path w="4478976" h="2344769">
                  <a:moveTo>
                    <a:pt x="4354516" y="2344769"/>
                  </a:moveTo>
                  <a:lnTo>
                    <a:pt x="124460" y="2344769"/>
                  </a:lnTo>
                  <a:cubicBezTo>
                    <a:pt x="55880" y="2344769"/>
                    <a:pt x="0" y="2288889"/>
                    <a:pt x="0" y="222030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54516" y="0"/>
                  </a:lnTo>
                  <a:cubicBezTo>
                    <a:pt x="4423096" y="0"/>
                    <a:pt x="4478976" y="55880"/>
                    <a:pt x="4478976" y="124460"/>
                  </a:cubicBezTo>
                  <a:lnTo>
                    <a:pt x="4478976" y="2220309"/>
                  </a:lnTo>
                  <a:cubicBezTo>
                    <a:pt x="4478976" y="2288889"/>
                    <a:pt x="4423096" y="2344769"/>
                    <a:pt x="4354516" y="2344769"/>
                  </a:cubicBezTo>
                  <a:close/>
                </a:path>
              </a:pathLst>
            </a:custGeom>
            <a:solidFill>
              <a:srgbClr val="FFF27C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15210402" y="8142133"/>
            <a:ext cx="2583703" cy="1116167"/>
            <a:chOff x="0" y="0"/>
            <a:chExt cx="5427669" cy="234476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427669" cy="2344769"/>
            </a:xfrm>
            <a:custGeom>
              <a:avLst/>
              <a:gdLst/>
              <a:ahLst/>
              <a:cxnLst/>
              <a:rect l="l" t="t" r="r" b="b"/>
              <a:pathLst>
                <a:path w="5427669" h="2344769">
                  <a:moveTo>
                    <a:pt x="5303209" y="2344769"/>
                  </a:moveTo>
                  <a:lnTo>
                    <a:pt x="124460" y="2344769"/>
                  </a:lnTo>
                  <a:cubicBezTo>
                    <a:pt x="55880" y="2344769"/>
                    <a:pt x="0" y="2288889"/>
                    <a:pt x="0" y="222030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03209" y="0"/>
                  </a:lnTo>
                  <a:cubicBezTo>
                    <a:pt x="5371789" y="0"/>
                    <a:pt x="5427669" y="55880"/>
                    <a:pt x="5427669" y="124460"/>
                  </a:cubicBezTo>
                  <a:lnTo>
                    <a:pt x="5427669" y="2220309"/>
                  </a:lnTo>
                  <a:cubicBezTo>
                    <a:pt x="5427669" y="2288889"/>
                    <a:pt x="5371789" y="2344769"/>
                    <a:pt x="5303209" y="2344769"/>
                  </a:cubicBezTo>
                  <a:close/>
                </a:path>
              </a:pathLst>
            </a:custGeom>
            <a:solidFill>
              <a:srgbClr val="FFF27C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976987" flipH="1">
            <a:off x="17205975" y="8916293"/>
            <a:ext cx="1176260" cy="1527611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2409F1E9-C47B-D139-D932-3EA47F8C20FA}"/>
              </a:ext>
            </a:extLst>
          </p:cNvPr>
          <p:cNvSpPr txBox="1"/>
          <p:nvPr/>
        </p:nvSpPr>
        <p:spPr>
          <a:xfrm>
            <a:off x="1331588" y="1214587"/>
            <a:ext cx="7991609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nano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D9411B2B-5FC4-B548-2EE2-801E2FDF7CEA}"/>
              </a:ext>
            </a:extLst>
          </p:cNvPr>
          <p:cNvSpPr txBox="1"/>
          <p:nvPr/>
        </p:nvSpPr>
        <p:spPr>
          <a:xfrm>
            <a:off x="1400203" y="3737162"/>
            <a:ext cx="7324309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Khái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niệm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nano là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kích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thước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siêu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cỡ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siêu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Nano là gì? Công nghệ nano được ứng dụng như thế nào trong đời sống -  Mindovermetal Việt Nam">
            <a:extLst>
              <a:ext uri="{FF2B5EF4-FFF2-40B4-BE49-F238E27FC236}">
                <a16:creationId xmlns:a16="http://schemas.microsoft.com/office/drawing/2014/main" id="{BEAFDF97-05CE-E859-4F19-CCA3B44B2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046" y="3334514"/>
            <a:ext cx="6819163" cy="437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82852" y="2633369"/>
            <a:ext cx="22053703" cy="49896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52098" y="6344925"/>
            <a:ext cx="2124891" cy="23318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54369" y="1376995"/>
            <a:ext cx="2409862" cy="26445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10857"/>
            <a:ext cx="4668588" cy="40107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676942" y="7653631"/>
            <a:ext cx="2934116" cy="263336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277920">
            <a:off x="15407088" y="7200900"/>
            <a:ext cx="3168396" cy="41148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0E73292-9FBD-B5AF-4F50-24DC18B56905}"/>
              </a:ext>
            </a:extLst>
          </p:cNvPr>
          <p:cNvSpPr txBox="1"/>
          <p:nvPr/>
        </p:nvSpPr>
        <p:spPr>
          <a:xfrm>
            <a:off x="5812309" y="2272149"/>
            <a:ext cx="5350991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BC46D54-9FAC-1806-7480-B80EAF566464}"/>
              </a:ext>
            </a:extLst>
          </p:cNvPr>
          <p:cNvSpPr txBox="1"/>
          <p:nvPr/>
        </p:nvSpPr>
        <p:spPr>
          <a:xfrm>
            <a:off x="367215" y="4457155"/>
            <a:ext cx="4899093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4000" dirty="0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59B5FC3-1146-77EF-9EE1-807C34465B1D}"/>
              </a:ext>
            </a:extLst>
          </p:cNvPr>
          <p:cNvSpPr txBox="1"/>
          <p:nvPr/>
        </p:nvSpPr>
        <p:spPr>
          <a:xfrm>
            <a:off x="9361456" y="4457154"/>
            <a:ext cx="35814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4000" dirty="0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4000" dirty="0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endParaRPr lang="en-US" sz="4000" dirty="0">
              <a:solidFill>
                <a:srgbClr val="ED8D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5FE70FE-4E38-7B48-D030-79E28B11463B}"/>
              </a:ext>
            </a:extLst>
          </p:cNvPr>
          <p:cNvSpPr txBox="1"/>
          <p:nvPr/>
        </p:nvSpPr>
        <p:spPr>
          <a:xfrm>
            <a:off x="14168360" y="4440516"/>
            <a:ext cx="2426593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en-US" sz="4000" dirty="0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nano</a:t>
            </a:r>
          </a:p>
        </p:txBody>
      </p:sp>
      <p:cxnSp>
        <p:nvCxnSpPr>
          <p:cNvPr id="12" name="Đường kết nối Mũi tên Thẳng 11">
            <a:extLst>
              <a:ext uri="{FF2B5EF4-FFF2-40B4-BE49-F238E27FC236}">
                <a16:creationId xmlns:a16="http://schemas.microsoft.com/office/drawing/2014/main" id="{11DDA8A5-F358-BEE3-5B41-0075DAC77917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5266308" y="5369616"/>
            <a:ext cx="4095148" cy="1"/>
          </a:xfrm>
          <a:prstGeom prst="straightConnector1">
            <a:avLst/>
          </a:prstGeom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Đường kết nối Mũi tên Thẳng 12">
            <a:extLst>
              <a:ext uri="{FF2B5EF4-FFF2-40B4-BE49-F238E27FC236}">
                <a16:creationId xmlns:a16="http://schemas.microsoft.com/office/drawing/2014/main" id="{03E9918A-F159-DBAB-F9B6-ABE4DCA48921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12942856" y="5352978"/>
            <a:ext cx="1225504" cy="16638"/>
          </a:xfrm>
          <a:prstGeom prst="straightConnector1">
            <a:avLst/>
          </a:prstGeom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57A57976-14AF-49D5-08E4-5CA958841610}"/>
              </a:ext>
            </a:extLst>
          </p:cNvPr>
          <p:cNvSpPr txBox="1"/>
          <p:nvPr/>
        </p:nvSpPr>
        <p:spPr>
          <a:xfrm>
            <a:off x="5562599" y="4473850"/>
            <a:ext cx="358140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78227" y="-488306"/>
            <a:ext cx="2124891" cy="233184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8068" y="319126"/>
            <a:ext cx="17149457" cy="18649094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-95237" y="2223723"/>
            <a:ext cx="2745655" cy="1437366"/>
            <a:chOff x="0" y="0"/>
            <a:chExt cx="4478976" cy="234476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478976" cy="2344769"/>
            </a:xfrm>
            <a:custGeom>
              <a:avLst/>
              <a:gdLst/>
              <a:ahLst/>
              <a:cxnLst/>
              <a:rect l="l" t="t" r="r" b="b"/>
              <a:pathLst>
                <a:path w="4478976" h="2344769">
                  <a:moveTo>
                    <a:pt x="4354516" y="2344769"/>
                  </a:moveTo>
                  <a:lnTo>
                    <a:pt x="124460" y="2344769"/>
                  </a:lnTo>
                  <a:cubicBezTo>
                    <a:pt x="55880" y="2344769"/>
                    <a:pt x="0" y="2288889"/>
                    <a:pt x="0" y="222030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54516" y="0"/>
                  </a:lnTo>
                  <a:cubicBezTo>
                    <a:pt x="4423096" y="0"/>
                    <a:pt x="4478976" y="55880"/>
                    <a:pt x="4478976" y="124460"/>
                  </a:cubicBezTo>
                  <a:lnTo>
                    <a:pt x="4478976" y="2220309"/>
                  </a:lnTo>
                  <a:cubicBezTo>
                    <a:pt x="4478976" y="2288889"/>
                    <a:pt x="4423096" y="2344769"/>
                    <a:pt x="4354516" y="2344769"/>
                  </a:cubicBezTo>
                  <a:close/>
                </a:path>
              </a:pathLst>
            </a:custGeom>
            <a:solidFill>
              <a:srgbClr val="FFF27C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-10740" y="7673258"/>
            <a:ext cx="2745655" cy="1437366"/>
            <a:chOff x="0" y="0"/>
            <a:chExt cx="4478976" cy="23447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478976" cy="2344769"/>
            </a:xfrm>
            <a:custGeom>
              <a:avLst/>
              <a:gdLst/>
              <a:ahLst/>
              <a:cxnLst/>
              <a:rect l="l" t="t" r="r" b="b"/>
              <a:pathLst>
                <a:path w="4478976" h="2344769">
                  <a:moveTo>
                    <a:pt x="4354516" y="2344769"/>
                  </a:moveTo>
                  <a:lnTo>
                    <a:pt x="124460" y="2344769"/>
                  </a:lnTo>
                  <a:cubicBezTo>
                    <a:pt x="55880" y="2344769"/>
                    <a:pt x="0" y="2288889"/>
                    <a:pt x="0" y="222030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54516" y="0"/>
                  </a:lnTo>
                  <a:cubicBezTo>
                    <a:pt x="4423096" y="0"/>
                    <a:pt x="4478976" y="55880"/>
                    <a:pt x="4478976" y="124460"/>
                  </a:cubicBezTo>
                  <a:lnTo>
                    <a:pt x="4478976" y="2220309"/>
                  </a:lnTo>
                  <a:cubicBezTo>
                    <a:pt x="4478976" y="2288889"/>
                    <a:pt x="4423096" y="2344769"/>
                    <a:pt x="4354516" y="2344769"/>
                  </a:cubicBezTo>
                  <a:close/>
                </a:path>
              </a:pathLst>
            </a:custGeom>
            <a:solidFill>
              <a:srgbClr val="FFF27C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17200">
            <a:off x="15079855" y="7200900"/>
            <a:ext cx="3168396" cy="4114800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2F76C174-CD81-DAD6-8D70-21972C6F76F5}"/>
              </a:ext>
            </a:extLst>
          </p:cNvPr>
          <p:cNvSpPr txBox="1"/>
          <p:nvPr/>
        </p:nvSpPr>
        <p:spPr>
          <a:xfrm>
            <a:off x="3280361" y="1819723"/>
            <a:ext cx="9586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nhược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62E77AB4-E652-50EE-94B3-26F206C84347}"/>
              </a:ext>
            </a:extLst>
          </p:cNvPr>
          <p:cNvSpPr txBox="1"/>
          <p:nvPr/>
        </p:nvSpPr>
        <p:spPr>
          <a:xfrm>
            <a:off x="3280361" y="2932881"/>
            <a:ext cx="11727277" cy="6945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dính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khả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hấp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Kích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trưởng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chắc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khỏe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triển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sức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chịu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thiên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3931893"/>
            <a:ext cx="2208154" cy="242321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83277" y="881953"/>
            <a:ext cx="14999428" cy="93814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92603" y="3277553"/>
            <a:ext cx="2208154" cy="242321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06055">
            <a:off x="7656819" y="226058"/>
            <a:ext cx="597328" cy="26256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996184">
            <a:off x="-178903" y="6805498"/>
            <a:ext cx="3168396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658684">
            <a:off x="15236860" y="-514232"/>
            <a:ext cx="3168396" cy="4114800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CD12A9F-39D3-6E65-6E99-E08C825AF109}"/>
              </a:ext>
            </a:extLst>
          </p:cNvPr>
          <p:cNvSpPr txBox="1"/>
          <p:nvPr/>
        </p:nvSpPr>
        <p:spPr>
          <a:xfrm>
            <a:off x="2291398" y="2402407"/>
            <a:ext cx="6900618" cy="5960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Nhược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quá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liều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lãng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tồn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nặng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nông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hưởng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xấu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tới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sức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khỏe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endParaRPr lang="fr-FR" sz="3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Mách bạn cách chống ẩm mốc trong nhà hiệu quả">
            <a:extLst>
              <a:ext uri="{FF2B5EF4-FFF2-40B4-BE49-F238E27FC236}">
                <a16:creationId xmlns:a16="http://schemas.microsoft.com/office/drawing/2014/main" id="{D011B87B-238B-D0E0-7BEE-D77CC9755C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2" r="15533"/>
          <a:stretch/>
        </p:blipFill>
        <p:spPr bwMode="auto">
          <a:xfrm>
            <a:off x="9382991" y="2163228"/>
            <a:ext cx="6324601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09994" y="7896870"/>
            <a:ext cx="2178006" cy="23901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23311">
            <a:off x="7086719" y="2848153"/>
            <a:ext cx="4114562" cy="53435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584268" y="1921152"/>
            <a:ext cx="9594382" cy="79467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062953">
            <a:off x="-794238" y="-1643094"/>
            <a:ext cx="4114562" cy="534358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861848" y="3456198"/>
            <a:ext cx="2124891" cy="23318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85034" y="2997589"/>
            <a:ext cx="5157258" cy="72894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906055">
            <a:off x="16291268" y="502836"/>
            <a:ext cx="597328" cy="2625618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D3CA8811-BA7F-4AE7-D2DD-4CA735DFD784}"/>
              </a:ext>
            </a:extLst>
          </p:cNvPr>
          <p:cNvSpPr txBox="1"/>
          <p:nvPr/>
        </p:nvSpPr>
        <p:spPr>
          <a:xfrm>
            <a:off x="3431006" y="738852"/>
            <a:ext cx="6751684" cy="2019064"/>
          </a:xfrm>
          <a:prstGeom prst="wedgeRoundRectCallout">
            <a:avLst>
              <a:gd name="adj1" fmla="val -42996"/>
              <a:gd name="adj2" fmla="val 10617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nano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A670B6D-4C7D-4B23-D886-6E2D4A33BFBC}"/>
              </a:ext>
            </a:extLst>
          </p:cNvPr>
          <p:cNvSpPr txBox="1"/>
          <p:nvPr/>
        </p:nvSpPr>
        <p:spPr>
          <a:xfrm>
            <a:off x="7821565" y="2997589"/>
            <a:ext cx="8581426" cy="5806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nano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kích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thước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siêu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xuyên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vách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hấp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thụ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90%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hấp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50%.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04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06652" y="2648675"/>
            <a:ext cx="22053703" cy="49896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52098" y="6344925"/>
            <a:ext cx="2124891" cy="23318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12157" y="1793815"/>
            <a:ext cx="2124891" cy="23318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454928">
            <a:off x="-555498" y="-1223124"/>
            <a:ext cx="3168396" cy="41148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56F5488-3C29-0BD0-05F3-83557E2F02DA}"/>
              </a:ext>
            </a:extLst>
          </p:cNvPr>
          <p:cNvSpPr txBox="1"/>
          <p:nvPr/>
        </p:nvSpPr>
        <p:spPr>
          <a:xfrm>
            <a:off x="3341488" y="531247"/>
            <a:ext cx="11757422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tan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chậm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soát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OMBO BỘ 03 PHÂN TAN CHẬM CÓ KIỂM SOÁT RYNAN CHUYÊN DÙNG CHO LAN – Nông  Nghiệp Phố">
            <a:extLst>
              <a:ext uri="{FF2B5EF4-FFF2-40B4-BE49-F238E27FC236}">
                <a16:creationId xmlns:a16="http://schemas.microsoft.com/office/drawing/2014/main" id="{34183FF4-BED6-7974-51DD-E446F0257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1" b="9931"/>
          <a:stretch/>
        </p:blipFill>
        <p:spPr bwMode="auto">
          <a:xfrm>
            <a:off x="9871922" y="2799142"/>
            <a:ext cx="7674105" cy="56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77920">
            <a:off x="15407088" y="7200900"/>
            <a:ext cx="3168396" cy="4114800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0E48143-71FA-31D2-E22B-2AE763AD6B7F}"/>
              </a:ext>
            </a:extLst>
          </p:cNvPr>
          <p:cNvSpPr txBox="1"/>
          <p:nvPr/>
        </p:nvSpPr>
        <p:spPr>
          <a:xfrm>
            <a:off x="1632185" y="3459593"/>
            <a:ext cx="7814522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Khái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niệm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tan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chậm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soát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nhằm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thiểu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thoát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khi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56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082801" y="1028700"/>
            <a:ext cx="6304178" cy="8236848"/>
          </a:xfrm>
          <a:custGeom>
            <a:avLst/>
            <a:gdLst/>
            <a:ahLst/>
            <a:cxnLst/>
            <a:rect l="l" t="t" r="r" b="b"/>
            <a:pathLst>
              <a:path w="3267456" h="4618736">
                <a:moveTo>
                  <a:pt x="3267456" y="4618736"/>
                </a:moveTo>
                <a:lnTo>
                  <a:pt x="0" y="4618736"/>
                </a:lnTo>
                <a:lnTo>
                  <a:pt x="0" y="0"/>
                </a:lnTo>
                <a:lnTo>
                  <a:pt x="3267456" y="0"/>
                </a:lnTo>
                <a:lnTo>
                  <a:pt x="3267456" y="4618736"/>
                </a:lnTo>
                <a:close/>
              </a:path>
            </a:pathLst>
          </a:custGeom>
          <a:blipFill>
            <a:blip r:embed="rId2"/>
            <a:stretch>
              <a:fillRect l="-4" r="-4"/>
            </a:stretch>
          </a:blip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675866" y="2530903"/>
            <a:ext cx="2124891" cy="23318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538325" y="5300242"/>
            <a:ext cx="2124891" cy="23318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880826" y="0"/>
            <a:ext cx="3919931" cy="33809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929191" y="1563521"/>
            <a:ext cx="7192347" cy="74734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895388" y="1250037"/>
            <a:ext cx="3215219" cy="626968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5447375" y="7920795"/>
            <a:ext cx="4031503" cy="1116167"/>
            <a:chOff x="0" y="0"/>
            <a:chExt cx="8469110" cy="23447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469110" cy="2344769"/>
            </a:xfrm>
            <a:custGeom>
              <a:avLst/>
              <a:gdLst/>
              <a:ahLst/>
              <a:cxnLst/>
              <a:rect l="l" t="t" r="r" b="b"/>
              <a:pathLst>
                <a:path w="8469110" h="2344769">
                  <a:moveTo>
                    <a:pt x="8344650" y="2344769"/>
                  </a:moveTo>
                  <a:lnTo>
                    <a:pt x="124460" y="2344769"/>
                  </a:lnTo>
                  <a:cubicBezTo>
                    <a:pt x="55880" y="2344769"/>
                    <a:pt x="0" y="2288889"/>
                    <a:pt x="0" y="222030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344650" y="0"/>
                  </a:lnTo>
                  <a:cubicBezTo>
                    <a:pt x="8413230" y="0"/>
                    <a:pt x="8469110" y="55880"/>
                    <a:pt x="8469110" y="124460"/>
                  </a:cubicBezTo>
                  <a:lnTo>
                    <a:pt x="8469110" y="2220309"/>
                  </a:lnTo>
                  <a:cubicBezTo>
                    <a:pt x="8469110" y="2288889"/>
                    <a:pt x="8413230" y="2344769"/>
                    <a:pt x="8344650" y="2344769"/>
                  </a:cubicBezTo>
                  <a:close/>
                </a:path>
              </a:pathLst>
            </a:custGeom>
            <a:solidFill>
              <a:srgbClr val="FFF27C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4996184">
            <a:off x="-555498" y="7200900"/>
            <a:ext cx="3168396" cy="4114800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0C7C5F24-82EE-B776-BD1C-53F1ABF19E89}"/>
              </a:ext>
            </a:extLst>
          </p:cNvPr>
          <p:cNvSpPr txBox="1"/>
          <p:nvPr/>
        </p:nvSpPr>
        <p:spPr>
          <a:xfrm>
            <a:off x="2158179" y="2500060"/>
            <a:ext cx="6689636" cy="551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vỏ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bọc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polymer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nhằm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soát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mức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tan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Hình ảnh 16" descr="Ảnh có chứa văn bản&#10;&#10;Mô tả được tạo tự động">
            <a:extLst>
              <a:ext uri="{FF2B5EF4-FFF2-40B4-BE49-F238E27FC236}">
                <a16:creationId xmlns:a16="http://schemas.microsoft.com/office/drawing/2014/main" id="{D0AF26B2-54A7-F907-A58D-4FF87D5D630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43" r="57762"/>
          <a:stretch/>
        </p:blipFill>
        <p:spPr>
          <a:xfrm>
            <a:off x="10273705" y="3843933"/>
            <a:ext cx="5922369" cy="4076862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1D5894A-58AD-29E7-F252-05F64B3A2385}"/>
              </a:ext>
            </a:extLst>
          </p:cNvPr>
          <p:cNvSpPr txBox="1"/>
          <p:nvPr/>
        </p:nvSpPr>
        <p:spPr>
          <a:xfrm>
            <a:off x="11816380" y="2673055"/>
            <a:ext cx="34208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Symbol" panose="05050102010706020507" pitchFamily="18" charset="2"/>
              <a:buChar char="-"/>
            </a:pPr>
            <a:r>
              <a:rPr kumimoji="0" lang="fr-FR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kumimoji="0" lang="fr-FR" sz="4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843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226042" y="1563521"/>
            <a:ext cx="6249665" cy="74734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743266" y="1250037"/>
            <a:ext cx="3215219" cy="62696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2295253" y="8142133"/>
            <a:ext cx="4031503" cy="1116167"/>
            <a:chOff x="0" y="0"/>
            <a:chExt cx="8469110" cy="234476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469110" cy="2344769"/>
            </a:xfrm>
            <a:custGeom>
              <a:avLst/>
              <a:gdLst/>
              <a:ahLst/>
              <a:cxnLst/>
              <a:rect l="l" t="t" r="r" b="b"/>
              <a:pathLst>
                <a:path w="8469110" h="2344769">
                  <a:moveTo>
                    <a:pt x="8344650" y="2344769"/>
                  </a:moveTo>
                  <a:lnTo>
                    <a:pt x="124460" y="2344769"/>
                  </a:lnTo>
                  <a:cubicBezTo>
                    <a:pt x="55880" y="2344769"/>
                    <a:pt x="0" y="2288889"/>
                    <a:pt x="0" y="222030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344650" y="0"/>
                  </a:lnTo>
                  <a:cubicBezTo>
                    <a:pt x="8413230" y="0"/>
                    <a:pt x="8469110" y="55880"/>
                    <a:pt x="8469110" y="124460"/>
                  </a:cubicBezTo>
                  <a:lnTo>
                    <a:pt x="8469110" y="2220309"/>
                  </a:lnTo>
                  <a:cubicBezTo>
                    <a:pt x="8469110" y="2288889"/>
                    <a:pt x="8413230" y="2344769"/>
                    <a:pt x="8344650" y="2344769"/>
                  </a:cubicBezTo>
                  <a:close/>
                </a:path>
              </a:pathLst>
            </a:custGeom>
            <a:solidFill>
              <a:srgbClr val="FFF27C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908141" flipH="1">
            <a:off x="-1486005" y="-904150"/>
            <a:ext cx="3800214" cy="49353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758361" y="2726934"/>
            <a:ext cx="2344927" cy="2573308"/>
          </a:xfrm>
          <a:prstGeom prst="rect">
            <a:avLst/>
          </a:prstGeom>
        </p:spPr>
      </p:pic>
      <p:sp>
        <p:nvSpPr>
          <p:cNvPr id="9" name="Freeform 9"/>
          <p:cNvSpPr/>
          <p:nvPr/>
        </p:nvSpPr>
        <p:spPr>
          <a:xfrm rot="211086">
            <a:off x="1531804" y="-565694"/>
            <a:ext cx="6811085" cy="11418385"/>
          </a:xfrm>
          <a:custGeom>
            <a:avLst/>
            <a:gdLst/>
            <a:ahLst/>
            <a:cxnLst/>
            <a:rect l="l" t="t" r="r" b="b"/>
            <a:pathLst>
              <a:path w="3289300" h="6353810">
                <a:moveTo>
                  <a:pt x="3289300" y="6353810"/>
                </a:moveTo>
                <a:lnTo>
                  <a:pt x="0" y="6353810"/>
                </a:lnTo>
                <a:lnTo>
                  <a:pt x="0" y="0"/>
                </a:lnTo>
                <a:lnTo>
                  <a:pt x="3289300" y="0"/>
                </a:lnTo>
                <a:lnTo>
                  <a:pt x="3289300" y="6353810"/>
                </a:lnTo>
                <a:close/>
              </a:path>
            </a:pathLst>
          </a:custGeom>
          <a:solidFill>
            <a:srgbClr val="FFFFFF"/>
          </a:solidFill>
        </p:spPr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481398" y="4067646"/>
            <a:ext cx="2124891" cy="233184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059212" flipH="1">
            <a:off x="16095595" y="5420861"/>
            <a:ext cx="3168396" cy="4114800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8B87B11-B39B-7E94-F2CD-B74C5876B0B3}"/>
              </a:ext>
            </a:extLst>
          </p:cNvPr>
          <p:cNvSpPr txBox="1"/>
          <p:nvPr/>
        </p:nvSpPr>
        <p:spPr>
          <a:xfrm>
            <a:off x="2345473" y="1573519"/>
            <a:ext cx="4390369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fr-FR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nhược</a:t>
            </a:r>
            <a:r>
              <a:rPr lang="fr-FR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3420837-644A-1243-A72C-E77A0CDB60E2}"/>
              </a:ext>
            </a:extLst>
          </p:cNvPr>
          <p:cNvSpPr txBox="1"/>
          <p:nvPr/>
        </p:nvSpPr>
        <p:spPr>
          <a:xfrm>
            <a:off x="2125799" y="2846840"/>
            <a:ext cx="5862281" cy="5960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thiểu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rửa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trôi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bay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chế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nhiễm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mạch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ngầm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khí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9918E871-C681-2A98-2378-45AAD9D8EF02}"/>
              </a:ext>
            </a:extLst>
          </p:cNvPr>
          <p:cNvSpPr txBox="1"/>
          <p:nvPr/>
        </p:nvSpPr>
        <p:spPr>
          <a:xfrm>
            <a:off x="9402361" y="2394193"/>
            <a:ext cx="5710431" cy="5960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Nhược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tùy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bổ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14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F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82852" y="4219158"/>
            <a:ext cx="22053703" cy="49896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52098" y="6344925"/>
            <a:ext cx="2124891" cy="23318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39422" y="7744869"/>
            <a:ext cx="2124891" cy="23318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454928">
            <a:off x="-555498" y="-1223124"/>
            <a:ext cx="3168396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77920">
            <a:off x="15505642" y="-118185"/>
            <a:ext cx="3168396" cy="411480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76C5398-CCC6-E20D-6102-7AA316DA0959}"/>
              </a:ext>
            </a:extLst>
          </p:cNvPr>
          <p:cNvSpPr txBox="1"/>
          <p:nvPr/>
        </p:nvSpPr>
        <p:spPr>
          <a:xfrm>
            <a:off x="1956243" y="446140"/>
            <a:ext cx="13944600" cy="2019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tan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chậm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soát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tan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ngay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dịch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khi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030B4E9-BAE1-EF04-EA61-6FD58FAAA01A}"/>
              </a:ext>
            </a:extLst>
          </p:cNvPr>
          <p:cNvSpPr txBox="1"/>
          <p:nvPr/>
        </p:nvSpPr>
        <p:spPr>
          <a:xfrm>
            <a:off x="7543799" y="2844987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A86BF079-AF0C-AE5D-EA0E-5D6379584EF6}"/>
              </a:ext>
            </a:extLst>
          </p:cNvPr>
          <p:cNvSpPr txBox="1"/>
          <p:nvPr/>
        </p:nvSpPr>
        <p:spPr>
          <a:xfrm>
            <a:off x="9489408" y="4349010"/>
            <a:ext cx="7125653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vỏ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bọc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polimer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dịch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ngám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vên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vỏ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Phân tan chậm cho lan và những điều bạn cần biết - Vinong Sinh học Đức Bình">
            <a:extLst>
              <a:ext uri="{FF2B5EF4-FFF2-40B4-BE49-F238E27FC236}">
                <a16:creationId xmlns:a16="http://schemas.microsoft.com/office/drawing/2014/main" id="{E42A3DC5-239B-E912-CE14-FF18B7001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86" y="3598466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71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539" r="8537"/>
          <a:stretch/>
        </p:blipFill>
        <p:spPr>
          <a:xfrm>
            <a:off x="1" y="381000"/>
            <a:ext cx="18288000" cy="9525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52098" y="6344925"/>
            <a:ext cx="2124891" cy="23318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12157" y="1793815"/>
            <a:ext cx="2124891" cy="23318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454928">
            <a:off x="-555498" y="-1223124"/>
            <a:ext cx="3168396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77920">
            <a:off x="15490058" y="6949176"/>
            <a:ext cx="3168396" cy="41148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BF19EA2-D170-B035-7AD2-E3FBE4E40DD6}"/>
              </a:ext>
            </a:extLst>
          </p:cNvPr>
          <p:cNvSpPr txBox="1"/>
          <p:nvPr/>
        </p:nvSpPr>
        <p:spPr>
          <a:xfrm>
            <a:off x="6629400" y="742355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8E2DE31-C736-EB56-5F4E-119CCFD01759}"/>
              </a:ext>
            </a:extLst>
          </p:cNvPr>
          <p:cNvSpPr txBox="1"/>
          <p:nvPr/>
        </p:nvSpPr>
        <p:spPr>
          <a:xfrm>
            <a:off x="3886200" y="2264823"/>
            <a:ext cx="102227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8.1?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811F1195-F536-C5FC-4D94-FBB8A56B32C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t="8546" r="4337" b="8546"/>
          <a:stretch/>
        </p:blipFill>
        <p:spPr>
          <a:xfrm>
            <a:off x="2248685" y="3423660"/>
            <a:ext cx="13790630" cy="5114034"/>
          </a:xfrm>
          <a:prstGeom prst="rect">
            <a:avLst/>
          </a:prstGeom>
        </p:spPr>
      </p:pic>
      <p:sp>
        <p:nvSpPr>
          <p:cNvPr id="14" name="Mũi tên: Xuống 13">
            <a:extLst>
              <a:ext uri="{FF2B5EF4-FFF2-40B4-BE49-F238E27FC236}">
                <a16:creationId xmlns:a16="http://schemas.microsoft.com/office/drawing/2014/main" id="{872232D8-F01C-E7AB-CC08-74B5FC391736}"/>
              </a:ext>
            </a:extLst>
          </p:cNvPr>
          <p:cNvSpPr/>
          <p:nvPr/>
        </p:nvSpPr>
        <p:spPr>
          <a:xfrm>
            <a:off x="4379810" y="7793806"/>
            <a:ext cx="228600" cy="803394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̃i tên: Xuống 14">
            <a:extLst>
              <a:ext uri="{FF2B5EF4-FFF2-40B4-BE49-F238E27FC236}">
                <a16:creationId xmlns:a16="http://schemas.microsoft.com/office/drawing/2014/main" id="{7E41068C-EAB9-6CA0-6381-B6FC4EE78E65}"/>
              </a:ext>
            </a:extLst>
          </p:cNvPr>
          <p:cNvSpPr/>
          <p:nvPr/>
        </p:nvSpPr>
        <p:spPr>
          <a:xfrm>
            <a:off x="7566112" y="7793806"/>
            <a:ext cx="228600" cy="803394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̃i tên: Xuống 15">
            <a:extLst>
              <a:ext uri="{FF2B5EF4-FFF2-40B4-BE49-F238E27FC236}">
                <a16:creationId xmlns:a16="http://schemas.microsoft.com/office/drawing/2014/main" id="{BC1A40A6-FCE3-BFFD-4C41-6A87D7D4627E}"/>
              </a:ext>
            </a:extLst>
          </p:cNvPr>
          <p:cNvSpPr/>
          <p:nvPr/>
        </p:nvSpPr>
        <p:spPr>
          <a:xfrm>
            <a:off x="10771464" y="7734300"/>
            <a:ext cx="228600" cy="803394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̃i tên: Xuống 16">
            <a:extLst>
              <a:ext uri="{FF2B5EF4-FFF2-40B4-BE49-F238E27FC236}">
                <a16:creationId xmlns:a16="http://schemas.microsoft.com/office/drawing/2014/main" id="{C527072B-D92D-29D8-7407-91C8D344BD07}"/>
              </a:ext>
            </a:extLst>
          </p:cNvPr>
          <p:cNvSpPr/>
          <p:nvPr/>
        </p:nvSpPr>
        <p:spPr>
          <a:xfrm>
            <a:off x="13714265" y="7764053"/>
            <a:ext cx="228600" cy="803394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194E5DBF-EE1C-1345-6A16-22BBD3D561AD}"/>
              </a:ext>
            </a:extLst>
          </p:cNvPr>
          <p:cNvSpPr txBox="1"/>
          <p:nvPr/>
        </p:nvSpPr>
        <p:spPr>
          <a:xfrm>
            <a:off x="3398948" y="8600784"/>
            <a:ext cx="2141009" cy="1565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5D00CC08-E6C3-092A-31A8-62FD6E435981}"/>
              </a:ext>
            </a:extLst>
          </p:cNvPr>
          <p:cNvSpPr txBox="1"/>
          <p:nvPr/>
        </p:nvSpPr>
        <p:spPr>
          <a:xfrm>
            <a:off x="6476681" y="8595139"/>
            <a:ext cx="2141009" cy="1565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1126A1D7-C917-4E5B-8DBC-B48F60465C42}"/>
              </a:ext>
            </a:extLst>
          </p:cNvPr>
          <p:cNvSpPr txBox="1"/>
          <p:nvPr/>
        </p:nvSpPr>
        <p:spPr>
          <a:xfrm>
            <a:off x="9369789" y="8621013"/>
            <a:ext cx="2812266" cy="1565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F1D51694-E4AF-EC89-D93F-71C05A19ED91}"/>
              </a:ext>
            </a:extLst>
          </p:cNvPr>
          <p:cNvSpPr txBox="1"/>
          <p:nvPr/>
        </p:nvSpPr>
        <p:spPr>
          <a:xfrm>
            <a:off x="12536732" y="8676767"/>
            <a:ext cx="2812266" cy="1565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15075" y="6815072"/>
            <a:ext cx="881128" cy="881128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82A44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880826" y="0"/>
            <a:ext cx="3919931" cy="33809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712550" y="504374"/>
            <a:ext cx="14257585" cy="1819149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675866" y="2530903"/>
            <a:ext cx="2124891" cy="233184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538325" y="5300242"/>
            <a:ext cx="2124891" cy="233184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4996184">
            <a:off x="-555498" y="7200900"/>
            <a:ext cx="3168396" cy="4114800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61CACE9-79D2-8B4D-5263-36484552ADDA}"/>
              </a:ext>
            </a:extLst>
          </p:cNvPr>
          <p:cNvSpPr txBox="1"/>
          <p:nvPr/>
        </p:nvSpPr>
        <p:spPr>
          <a:xfrm>
            <a:off x="6667500" y="2069238"/>
            <a:ext cx="495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038FEE5-2761-DA12-7957-A236948F98BB}"/>
              </a:ext>
            </a:extLst>
          </p:cNvPr>
          <p:cNvSpPr txBox="1"/>
          <p:nvPr/>
        </p:nvSpPr>
        <p:spPr>
          <a:xfrm>
            <a:off x="3581400" y="3364648"/>
            <a:ext cx="10916841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1.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tan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chậm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soát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kiệm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F001EA8-F633-9DB6-A044-448BA4E38883}"/>
              </a:ext>
            </a:extLst>
          </p:cNvPr>
          <p:cNvSpPr txBox="1"/>
          <p:nvPr/>
        </p:nvSpPr>
        <p:spPr>
          <a:xfrm>
            <a:off x="3581400" y="6453506"/>
            <a:ext cx="10916841" cy="3326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0" i="0" dirty="0" err="1">
                <a:effectLst/>
              </a:rPr>
              <a:t>Vì</a:t>
            </a:r>
            <a:r>
              <a:rPr lang="vi-VN" sz="3600" b="0" i="0" dirty="0">
                <a:effectLst/>
              </a:rPr>
              <a:t> phân </a:t>
            </a:r>
            <a:r>
              <a:rPr lang="vi-VN" sz="3600" b="0" i="0" dirty="0" err="1">
                <a:effectLst/>
              </a:rPr>
              <a:t>bón</a:t>
            </a:r>
            <a:r>
              <a:rPr lang="vi-VN" sz="3600" b="0" i="0" dirty="0">
                <a:effectLst/>
              </a:rPr>
              <a:t> tan </a:t>
            </a:r>
            <a:r>
              <a:rPr lang="vi-VN" sz="3600" b="0" i="0" dirty="0" err="1">
                <a:effectLst/>
              </a:rPr>
              <a:t>chậm</a:t>
            </a:r>
            <a:r>
              <a:rPr lang="vi-VN" sz="3600" b="0" i="0" dirty="0">
                <a:effectLst/>
              </a:rPr>
              <a:t> </a:t>
            </a:r>
            <a:r>
              <a:rPr lang="vi-VN" sz="3600" b="0" i="0" dirty="0" err="1">
                <a:effectLst/>
              </a:rPr>
              <a:t>có</a:t>
            </a:r>
            <a:r>
              <a:rPr lang="vi-VN" sz="3600" b="0" i="0" dirty="0">
                <a:effectLst/>
              </a:rPr>
              <a:t> </a:t>
            </a:r>
            <a:r>
              <a:rPr lang="vi-VN" sz="3600" b="0" i="0" dirty="0" err="1">
                <a:effectLst/>
              </a:rPr>
              <a:t>kiểm</a:t>
            </a:r>
            <a:r>
              <a:rPr lang="vi-VN" sz="3600" b="0" i="0" dirty="0">
                <a:effectLst/>
              </a:rPr>
              <a:t> </a:t>
            </a:r>
            <a:r>
              <a:rPr lang="vi-VN" sz="3600" b="0" i="0" dirty="0" err="1">
                <a:effectLst/>
              </a:rPr>
              <a:t>soát</a:t>
            </a:r>
            <a:r>
              <a:rPr lang="vi-VN" sz="3600" b="0" i="0" dirty="0">
                <a:effectLst/>
              </a:rPr>
              <a:t> </a:t>
            </a:r>
            <a:r>
              <a:rPr lang="vi-VN" sz="3600" b="0" i="0" dirty="0" err="1">
                <a:effectLst/>
              </a:rPr>
              <a:t>giảm</a:t>
            </a:r>
            <a:r>
              <a:rPr lang="vi-VN" sz="3600" b="0" i="0" dirty="0">
                <a:effectLst/>
              </a:rPr>
              <a:t> </a:t>
            </a:r>
            <a:r>
              <a:rPr lang="vi-VN" sz="3600" b="0" i="0" dirty="0" err="1">
                <a:effectLst/>
              </a:rPr>
              <a:t>thiểu</a:t>
            </a:r>
            <a:r>
              <a:rPr lang="vi-VN" sz="3600" b="0" i="0" dirty="0">
                <a:effectLst/>
              </a:rPr>
              <a:t> </a:t>
            </a:r>
            <a:r>
              <a:rPr lang="vi-VN" sz="3600" b="0" i="0" dirty="0" err="1">
                <a:effectLst/>
              </a:rPr>
              <a:t>sự</a:t>
            </a:r>
            <a:r>
              <a:rPr lang="vi-VN" sz="3600" b="0" i="0" dirty="0">
                <a:effectLst/>
              </a:rPr>
              <a:t> </a:t>
            </a:r>
            <a:r>
              <a:rPr lang="vi-VN" sz="3600" b="0" i="0" dirty="0" err="1">
                <a:effectLst/>
              </a:rPr>
              <a:t>rửa</a:t>
            </a:r>
            <a:r>
              <a:rPr lang="vi-VN" sz="3600" b="0" i="0" dirty="0">
                <a:effectLst/>
              </a:rPr>
              <a:t> trôi </a:t>
            </a:r>
            <a:r>
              <a:rPr lang="vi-VN" sz="3600" b="0" i="0" dirty="0" err="1">
                <a:effectLst/>
              </a:rPr>
              <a:t>và</a:t>
            </a:r>
            <a:r>
              <a:rPr lang="vi-VN" sz="3600" b="0" i="0" dirty="0">
                <a:effectLst/>
              </a:rPr>
              <a:t> bay hơi </a:t>
            </a:r>
            <a:r>
              <a:rPr lang="vi-VN" sz="3600" b="0" i="0" dirty="0" err="1">
                <a:effectLst/>
              </a:rPr>
              <a:t>của</a:t>
            </a:r>
            <a:r>
              <a:rPr lang="vi-VN" sz="3600" b="0" i="0" dirty="0">
                <a:effectLst/>
              </a:rPr>
              <a:t> phân </a:t>
            </a:r>
            <a:r>
              <a:rPr lang="vi-VN" sz="3600" b="0" i="0" dirty="0" err="1">
                <a:effectLst/>
              </a:rPr>
              <a:t>bón</a:t>
            </a:r>
            <a:r>
              <a:rPr lang="vi-VN" sz="3600" b="0" i="0" dirty="0">
                <a:effectLst/>
              </a:rPr>
              <a:t>. </a:t>
            </a:r>
            <a:endParaRPr lang="en-US" sz="3600" b="0" i="0" dirty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effectLst/>
              </a:rPr>
              <a:t>Do </a:t>
            </a:r>
            <a:r>
              <a:rPr lang="vi-VN" sz="3600" b="0" i="0" dirty="0" err="1">
                <a:effectLst/>
              </a:rPr>
              <a:t>đó</a:t>
            </a:r>
            <a:r>
              <a:rPr lang="vi-VN" sz="3600" b="0" i="0" dirty="0">
                <a:effectLst/>
              </a:rPr>
              <a:t> </a:t>
            </a:r>
            <a:r>
              <a:rPr lang="vi-VN" sz="3600" b="0" i="0" dirty="0" err="1">
                <a:effectLst/>
              </a:rPr>
              <a:t>tiết</a:t>
            </a:r>
            <a:r>
              <a:rPr lang="vi-VN" sz="3600" b="0" i="0" dirty="0">
                <a:effectLst/>
              </a:rPr>
              <a:t> </a:t>
            </a:r>
            <a:r>
              <a:rPr lang="vi-VN" sz="3600" b="0" i="0" dirty="0" err="1">
                <a:effectLst/>
              </a:rPr>
              <a:t>kiệm</a:t>
            </a:r>
            <a:r>
              <a:rPr lang="vi-VN" sz="3600" b="0" i="0" dirty="0">
                <a:effectLst/>
              </a:rPr>
              <a:t> </a:t>
            </a:r>
            <a:r>
              <a:rPr lang="vi-VN" sz="3600" b="0" i="0" dirty="0" err="1">
                <a:effectLst/>
              </a:rPr>
              <a:t>được</a:t>
            </a:r>
            <a:r>
              <a:rPr lang="vi-VN" sz="3600" b="0" i="0" dirty="0">
                <a:effectLst/>
              </a:rPr>
              <a:t> công </a:t>
            </a:r>
            <a:r>
              <a:rPr lang="vi-VN" sz="3600" b="0" i="0" dirty="0" err="1">
                <a:effectLst/>
              </a:rPr>
              <a:t>bón</a:t>
            </a:r>
            <a:r>
              <a:rPr lang="vi-VN" sz="3600" b="0" i="0" dirty="0">
                <a:effectLst/>
              </a:rPr>
              <a:t>, </a:t>
            </a:r>
            <a:r>
              <a:rPr lang="vi-VN" sz="3600" b="0" i="0" dirty="0" err="1">
                <a:effectLst/>
              </a:rPr>
              <a:t>giảm</a:t>
            </a:r>
            <a:r>
              <a:rPr lang="vi-VN" sz="3600" b="0" i="0" dirty="0">
                <a:effectLst/>
              </a:rPr>
              <a:t> </a:t>
            </a:r>
            <a:r>
              <a:rPr lang="vi-VN" sz="3600" b="0" i="0" dirty="0" err="1">
                <a:effectLst/>
              </a:rPr>
              <a:t>được</a:t>
            </a:r>
            <a:r>
              <a:rPr lang="vi-VN" sz="3600" b="0" i="0" dirty="0">
                <a:effectLst/>
              </a:rPr>
              <a:t> 40 - 60% </a:t>
            </a:r>
            <a:r>
              <a:rPr lang="vi-VN" sz="3600" b="0" i="0" dirty="0" err="1">
                <a:effectLst/>
              </a:rPr>
              <a:t>lượng</a:t>
            </a:r>
            <a:r>
              <a:rPr lang="vi-VN" sz="3600" b="0" i="0" dirty="0">
                <a:effectLst/>
              </a:rPr>
              <a:t> phân </a:t>
            </a:r>
            <a:r>
              <a:rPr lang="vi-VN" sz="3600" b="0" i="0" dirty="0" err="1">
                <a:effectLst/>
              </a:rPr>
              <a:t>bón</a:t>
            </a:r>
            <a:r>
              <a:rPr lang="vi-VN" sz="3600" b="0" i="0" dirty="0">
                <a:effectLst/>
              </a:rPr>
              <a:t> so </a:t>
            </a:r>
            <a:r>
              <a:rPr lang="vi-VN" sz="3600" b="0" i="0" dirty="0" err="1">
                <a:effectLst/>
              </a:rPr>
              <a:t>với</a:t>
            </a:r>
            <a:r>
              <a:rPr lang="vi-VN" sz="3600" b="0" i="0" dirty="0">
                <a:effectLst/>
              </a:rPr>
              <a:t> phân </a:t>
            </a:r>
            <a:r>
              <a:rPr lang="vi-VN" sz="3600" b="0" i="0" dirty="0" err="1">
                <a:effectLst/>
              </a:rPr>
              <a:t>bón</a:t>
            </a:r>
            <a:r>
              <a:rPr lang="vi-VN" sz="3600" b="0" i="0" dirty="0">
                <a:effectLst/>
              </a:rPr>
              <a:t> thông </a:t>
            </a:r>
            <a:r>
              <a:rPr lang="vi-VN" sz="3600" b="0" i="0" dirty="0" err="1">
                <a:effectLst/>
              </a:rPr>
              <a:t>thường</a:t>
            </a:r>
            <a:r>
              <a:rPr lang="vi-VN" sz="3600" b="0" i="0" dirty="0">
                <a:effectLst/>
              </a:rPr>
              <a:t>.</a:t>
            </a:r>
            <a:endParaRPr lang="en-US" sz="3600" dirty="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D04DBE36-8B06-966B-C2DA-342CB1B2F5DA}"/>
              </a:ext>
            </a:extLst>
          </p:cNvPr>
          <p:cNvSpPr txBox="1"/>
          <p:nvPr/>
        </p:nvSpPr>
        <p:spPr>
          <a:xfrm>
            <a:off x="7439620" y="539106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15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908141" flipH="1">
            <a:off x="-1486005" y="-904150"/>
            <a:ext cx="3800214" cy="493534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059212" flipH="1">
            <a:off x="16095595" y="5420861"/>
            <a:ext cx="3168396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212189" y="1359512"/>
            <a:ext cx="6595130" cy="78865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13280" y="1028700"/>
            <a:ext cx="3392947" cy="6616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758361" y="2726934"/>
            <a:ext cx="2344927" cy="2573308"/>
          </a:xfrm>
          <a:prstGeom prst="rect">
            <a:avLst/>
          </a:prstGeom>
        </p:spPr>
      </p:pic>
      <p:sp>
        <p:nvSpPr>
          <p:cNvPr id="9" name="Freeform 9"/>
          <p:cNvSpPr/>
          <p:nvPr/>
        </p:nvSpPr>
        <p:spPr>
          <a:xfrm rot="271943">
            <a:off x="1786770" y="1039190"/>
            <a:ext cx="7158400" cy="8236848"/>
          </a:xfrm>
          <a:custGeom>
            <a:avLst/>
            <a:gdLst/>
            <a:ahLst/>
            <a:cxnLst/>
            <a:rect l="l" t="t" r="r" b="b"/>
            <a:pathLst>
              <a:path w="3267456" h="4618736">
                <a:moveTo>
                  <a:pt x="3267456" y="4618736"/>
                </a:moveTo>
                <a:lnTo>
                  <a:pt x="0" y="4618736"/>
                </a:lnTo>
                <a:lnTo>
                  <a:pt x="0" y="0"/>
                </a:lnTo>
                <a:lnTo>
                  <a:pt x="3267456" y="0"/>
                </a:lnTo>
                <a:lnTo>
                  <a:pt x="3267456" y="4618736"/>
                </a:lnTo>
                <a:close/>
              </a:path>
            </a:pathLst>
          </a:custGeom>
          <a:blipFill>
            <a:blip r:embed="rId12"/>
            <a:stretch>
              <a:fillRect l="-4" r="-4"/>
            </a:stretch>
          </a:blipFill>
        </p:spPr>
      </p:sp>
      <p:grpSp>
        <p:nvGrpSpPr>
          <p:cNvPr id="11" name="Group 11"/>
          <p:cNvGrpSpPr/>
          <p:nvPr/>
        </p:nvGrpSpPr>
        <p:grpSpPr>
          <a:xfrm rot="2964881">
            <a:off x="1251888" y="7989972"/>
            <a:ext cx="2878050" cy="858549"/>
            <a:chOff x="0" y="0"/>
            <a:chExt cx="7077094" cy="211116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077094" cy="2111164"/>
            </a:xfrm>
            <a:custGeom>
              <a:avLst/>
              <a:gdLst/>
              <a:ahLst/>
              <a:cxnLst/>
              <a:rect l="l" t="t" r="r" b="b"/>
              <a:pathLst>
                <a:path w="7077094" h="2111164">
                  <a:moveTo>
                    <a:pt x="6952634" y="2111163"/>
                  </a:moveTo>
                  <a:lnTo>
                    <a:pt x="124460" y="2111163"/>
                  </a:lnTo>
                  <a:cubicBezTo>
                    <a:pt x="55880" y="2111163"/>
                    <a:pt x="0" y="2055283"/>
                    <a:pt x="0" y="19867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52635" y="0"/>
                  </a:lnTo>
                  <a:cubicBezTo>
                    <a:pt x="7021214" y="0"/>
                    <a:pt x="7077094" y="55880"/>
                    <a:pt x="7077094" y="124460"/>
                  </a:cubicBezTo>
                  <a:lnTo>
                    <a:pt x="7077094" y="1986704"/>
                  </a:lnTo>
                  <a:cubicBezTo>
                    <a:pt x="7077094" y="2055283"/>
                    <a:pt x="7021214" y="2111164"/>
                    <a:pt x="6952635" y="2111164"/>
                  </a:cubicBezTo>
                  <a:close/>
                </a:path>
              </a:pathLst>
            </a:custGeom>
            <a:solidFill>
              <a:srgbClr val="FFF27C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617347" y="3806334"/>
            <a:ext cx="2124891" cy="233184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28544B68-4DE9-BB44-B30F-54AEF6B1BD0A}"/>
              </a:ext>
            </a:extLst>
          </p:cNvPr>
          <p:cNvSpPr txBox="1"/>
          <p:nvPr/>
        </p:nvSpPr>
        <p:spPr>
          <a:xfrm>
            <a:off x="2113371" y="2957402"/>
            <a:ext cx="6693804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nano,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tan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chậm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soát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Giá phân bón tăng cao, đâu là giải pháp?">
            <a:extLst>
              <a:ext uri="{FF2B5EF4-FFF2-40B4-BE49-F238E27FC236}">
                <a16:creationId xmlns:a16="http://schemas.microsoft.com/office/drawing/2014/main" id="{20EC4C60-1F64-5A0A-527F-47DBD9CFE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404" y="3143250"/>
            <a:ext cx="6096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83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06696" y="4885164"/>
            <a:ext cx="2124891" cy="23318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64000" y="1333500"/>
            <a:ext cx="2124891" cy="23318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454928">
            <a:off x="334863" y="8165699"/>
            <a:ext cx="1595733" cy="2072381"/>
          </a:xfrm>
          <a:prstGeom prst="rect">
            <a:avLst/>
          </a:prstGeom>
        </p:spPr>
      </p:pic>
      <p:graphicFrame>
        <p:nvGraphicFramePr>
          <p:cNvPr id="9" name="Bảng 8">
            <a:extLst>
              <a:ext uri="{FF2B5EF4-FFF2-40B4-BE49-F238E27FC236}">
                <a16:creationId xmlns:a16="http://schemas.microsoft.com/office/drawing/2014/main" id="{957A4DB5-E098-379F-3979-C3ECFEF09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506584"/>
              </p:ext>
            </p:extLst>
          </p:nvPr>
        </p:nvGraphicFramePr>
        <p:xfrm>
          <a:off x="914400" y="853532"/>
          <a:ext cx="16802099" cy="85049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96077">
                  <a:extLst>
                    <a:ext uri="{9D8B030D-6E8A-4147-A177-3AD203B41FA5}">
                      <a16:colId xmlns:a16="http://schemas.microsoft.com/office/drawing/2014/main" val="3477738578"/>
                    </a:ext>
                  </a:extLst>
                </a:gridCol>
                <a:gridCol w="3914123">
                  <a:extLst>
                    <a:ext uri="{9D8B030D-6E8A-4147-A177-3AD203B41FA5}">
                      <a16:colId xmlns:a16="http://schemas.microsoft.com/office/drawing/2014/main" val="3829969533"/>
                    </a:ext>
                  </a:extLst>
                </a:gridCol>
                <a:gridCol w="4233820">
                  <a:extLst>
                    <a:ext uri="{9D8B030D-6E8A-4147-A177-3AD203B41FA5}">
                      <a16:colId xmlns:a16="http://schemas.microsoft.com/office/drawing/2014/main" val="4210488932"/>
                    </a:ext>
                  </a:extLst>
                </a:gridCol>
                <a:gridCol w="7158079">
                  <a:extLst>
                    <a:ext uri="{9D8B030D-6E8A-4147-A177-3AD203B41FA5}">
                      <a16:colId xmlns:a16="http://schemas.microsoft.com/office/drawing/2014/main" val="19958329"/>
                    </a:ext>
                  </a:extLst>
                </a:gridCol>
              </a:tblGrid>
              <a:tr h="9804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32" marR="407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nano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32" marR="407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32" marR="407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tan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chậm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kiểm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soát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32" marR="40732" marT="0" marB="0" anchor="ctr"/>
                </a:tc>
                <a:extLst>
                  <a:ext uri="{0D108BD9-81ED-4DB2-BD59-A6C34878D82A}">
                    <a16:rowId xmlns:a16="http://schemas.microsoft.com/office/drawing/2014/main" val="2683172293"/>
                  </a:ext>
                </a:extLst>
              </a:tr>
              <a:tr h="20991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32" marR="40732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32" marR="40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32" marR="40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32" marR="40732" marT="0" marB="0"/>
                </a:tc>
                <a:extLst>
                  <a:ext uri="{0D108BD9-81ED-4DB2-BD59-A6C34878D82A}">
                    <a16:rowId xmlns:a16="http://schemas.microsoft.com/office/drawing/2014/main" val="1892560152"/>
                  </a:ext>
                </a:extLst>
              </a:tr>
              <a:tr h="45935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phần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32" marR="40732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32" marR="40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32" marR="40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32" marR="40732" marT="0" marB="0"/>
                </a:tc>
                <a:extLst>
                  <a:ext uri="{0D108BD9-81ED-4DB2-BD59-A6C34878D82A}">
                    <a16:rowId xmlns:a16="http://schemas.microsoft.com/office/drawing/2014/main" val="3761786071"/>
                  </a:ext>
                </a:extLst>
              </a:tr>
            </a:tbl>
          </a:graphicData>
        </a:graphic>
      </p:graphicFrame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D909069-0AA0-5D91-69C0-AA2261C0C7FF}"/>
              </a:ext>
            </a:extLst>
          </p:cNvPr>
          <p:cNvSpPr txBox="1"/>
          <p:nvPr/>
        </p:nvSpPr>
        <p:spPr>
          <a:xfrm>
            <a:off x="2934295" y="2966011"/>
            <a:ext cx="2398292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59762A9-66F8-DA1C-AFF5-0C0593F04FC7}"/>
              </a:ext>
            </a:extLst>
          </p:cNvPr>
          <p:cNvSpPr txBox="1"/>
          <p:nvPr/>
        </p:nvSpPr>
        <p:spPr>
          <a:xfrm>
            <a:off x="6484812" y="2966508"/>
            <a:ext cx="3913917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Nitragin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Azogin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F73D7244-1BAB-7331-E5F4-039210EE4323}"/>
              </a:ext>
            </a:extLst>
          </p:cNvPr>
          <p:cNvSpPr txBox="1"/>
          <p:nvPr/>
        </p:nvSpPr>
        <p:spPr>
          <a:xfrm>
            <a:off x="10963326" y="2653838"/>
            <a:ext cx="635626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Rynan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Flowermate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200 ( NPK 31-08-08+ CHITOSAN)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201A6F37-523B-DC72-786A-0F1DE6C93C52}"/>
              </a:ext>
            </a:extLst>
          </p:cNvPr>
          <p:cNvSpPr txBox="1"/>
          <p:nvPr/>
        </p:nvSpPr>
        <p:spPr>
          <a:xfrm>
            <a:off x="2409990" y="4885164"/>
            <a:ext cx="3791359" cy="4144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siêu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787D81D8-FC59-D2F4-2FE1-01FFB34C71FA}"/>
              </a:ext>
            </a:extLst>
          </p:cNvPr>
          <p:cNvSpPr txBox="1"/>
          <p:nvPr/>
        </p:nvSpPr>
        <p:spPr>
          <a:xfrm>
            <a:off x="6431417" y="5441588"/>
            <a:ext cx="3995887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đạm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bùn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khoáng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5FE85755-23D7-5EB4-EF32-137CF60416BD}"/>
              </a:ext>
            </a:extLst>
          </p:cNvPr>
          <p:cNvSpPr txBox="1"/>
          <p:nvPr/>
        </p:nvSpPr>
        <p:spPr>
          <a:xfrm>
            <a:off x="10884505" y="5198220"/>
            <a:ext cx="6513910" cy="3621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Đạm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(N) 31%.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Lân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(P2O5) 08%.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 Kali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(K2O) 08%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CHITOSAN 2%.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48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570" y="952500"/>
            <a:ext cx="2124891" cy="23318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588390" y="7964683"/>
            <a:ext cx="2124891" cy="23318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454928">
            <a:off x="334863" y="8165699"/>
            <a:ext cx="1595733" cy="2072381"/>
          </a:xfrm>
          <a:prstGeom prst="rect">
            <a:avLst/>
          </a:prstGeom>
        </p:spPr>
      </p:pic>
      <p:graphicFrame>
        <p:nvGraphicFramePr>
          <p:cNvPr id="9" name="Bảng 8">
            <a:extLst>
              <a:ext uri="{FF2B5EF4-FFF2-40B4-BE49-F238E27FC236}">
                <a16:creationId xmlns:a16="http://schemas.microsoft.com/office/drawing/2014/main" id="{957A4DB5-E098-379F-3979-C3ECFEF09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254575"/>
              </p:ext>
            </p:extLst>
          </p:nvPr>
        </p:nvGraphicFramePr>
        <p:xfrm>
          <a:off x="733832" y="495300"/>
          <a:ext cx="17106900" cy="9296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23217">
                  <a:extLst>
                    <a:ext uri="{9D8B030D-6E8A-4147-A177-3AD203B41FA5}">
                      <a16:colId xmlns:a16="http://schemas.microsoft.com/office/drawing/2014/main" val="3477738578"/>
                    </a:ext>
                  </a:extLst>
                </a:gridCol>
                <a:gridCol w="3838951">
                  <a:extLst>
                    <a:ext uri="{9D8B030D-6E8A-4147-A177-3AD203B41FA5}">
                      <a16:colId xmlns:a16="http://schemas.microsoft.com/office/drawing/2014/main" val="3829969533"/>
                    </a:ext>
                  </a:extLst>
                </a:gridCol>
                <a:gridCol w="4456801">
                  <a:extLst>
                    <a:ext uri="{9D8B030D-6E8A-4147-A177-3AD203B41FA5}">
                      <a16:colId xmlns:a16="http://schemas.microsoft.com/office/drawing/2014/main" val="4210488932"/>
                    </a:ext>
                  </a:extLst>
                </a:gridCol>
                <a:gridCol w="7287931">
                  <a:extLst>
                    <a:ext uri="{9D8B030D-6E8A-4147-A177-3AD203B41FA5}">
                      <a16:colId xmlns:a16="http://schemas.microsoft.com/office/drawing/2014/main" val="19958329"/>
                    </a:ext>
                  </a:extLst>
                </a:gridCol>
              </a:tblGrid>
              <a:tr h="81771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32" marR="4073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nano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32" marR="407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32" marR="407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tan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chậm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kiểm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soát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32" marR="40732" marT="0" marB="0" anchor="ctr"/>
                </a:tc>
                <a:extLst>
                  <a:ext uri="{0D108BD9-81ED-4DB2-BD59-A6C34878D82A}">
                    <a16:rowId xmlns:a16="http://schemas.microsoft.com/office/drawing/2014/main" val="2683172293"/>
                  </a:ext>
                </a:extLst>
              </a:tr>
              <a:tr h="84786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32" marR="40732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32" marR="40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32" marR="40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32" marR="40732" marT="0" marB="0"/>
                </a:tc>
                <a:extLst>
                  <a:ext uri="{0D108BD9-81ED-4DB2-BD59-A6C34878D82A}">
                    <a16:rowId xmlns:a16="http://schemas.microsoft.com/office/drawing/2014/main" val="4013191718"/>
                  </a:ext>
                </a:extLst>
              </a:tr>
            </a:tbl>
          </a:graphicData>
        </a:graphic>
      </p:graphicFrame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97C76A3E-4451-3A61-3291-94FC0C59E581}"/>
              </a:ext>
            </a:extLst>
          </p:cNvPr>
          <p:cNvSpPr txBox="1"/>
          <p:nvPr/>
        </p:nvSpPr>
        <p:spPr>
          <a:xfrm>
            <a:off x="2296709" y="1355450"/>
            <a:ext cx="3733691" cy="8393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Pha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30 – 40ml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phun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hay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tưới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lương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433D81EA-1BEE-56F3-C79D-610CBE0C57DD}"/>
              </a:ext>
            </a:extLst>
          </p:cNvPr>
          <p:cNvSpPr txBox="1"/>
          <p:nvPr/>
        </p:nvSpPr>
        <p:spPr>
          <a:xfrm>
            <a:off x="6108648" y="1398056"/>
            <a:ext cx="4286547" cy="6931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Tẩm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khi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râm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51ED8403-D804-79DE-FE44-E49F47B547AA}"/>
              </a:ext>
            </a:extLst>
          </p:cNvPr>
          <p:cNvSpPr txBox="1"/>
          <p:nvPr/>
        </p:nvSpPr>
        <p:spPr>
          <a:xfrm>
            <a:off x="10713281" y="1171985"/>
            <a:ext cx="6801744" cy="8624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+"/>
              <a:tabLst/>
              <a:defRPr/>
            </a:pP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Rynan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Flowermate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200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con,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nhầm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ra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+"/>
              <a:tabLst/>
              <a:defRPr/>
            </a:pP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lọc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5cm,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lưới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giỏ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tưới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+"/>
              <a:tabLst/>
              <a:defRPr/>
            </a:pP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lọc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5cm,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5cm,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tưới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120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lặp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0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908141" flipH="1">
            <a:off x="-1486005" y="-904150"/>
            <a:ext cx="3800214" cy="493534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0744" y="1028700"/>
            <a:ext cx="7346788" cy="8229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15616" y="0"/>
            <a:ext cx="1872384" cy="20547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7955158"/>
            <a:ext cx="2124891" cy="23318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011133" flipH="1">
            <a:off x="7300001" y="6863496"/>
            <a:ext cx="3687999" cy="478960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288276" y="1204592"/>
            <a:ext cx="6289567" cy="9082408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F921976-6FA9-2313-3652-4B7344F1C88A}"/>
              </a:ext>
            </a:extLst>
          </p:cNvPr>
          <p:cNvSpPr txBox="1"/>
          <p:nvPr/>
        </p:nvSpPr>
        <p:spPr>
          <a:xfrm>
            <a:off x="2667638" y="1752395"/>
            <a:ext cx="495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15CC6CD6-0E42-12EB-0A95-EE1A7034F9F9}"/>
              </a:ext>
            </a:extLst>
          </p:cNvPr>
          <p:cNvSpPr txBox="1"/>
          <p:nvPr/>
        </p:nvSpPr>
        <p:spPr>
          <a:xfrm>
            <a:off x="2124891" y="3889091"/>
            <a:ext cx="5850731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3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06652" y="2648675"/>
            <a:ext cx="22053703" cy="49896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52098" y="6344925"/>
            <a:ext cx="2124891" cy="23318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54369" y="1376995"/>
            <a:ext cx="2409862" cy="26445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10857"/>
            <a:ext cx="4668588" cy="40107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487400" y="597232"/>
            <a:ext cx="1943100" cy="17439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277920">
            <a:off x="16096922" y="7957431"/>
            <a:ext cx="2324755" cy="3019162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27B71F8-D294-4757-CD8E-E1395BEED092}"/>
              </a:ext>
            </a:extLst>
          </p:cNvPr>
          <p:cNvSpPr txBox="1"/>
          <p:nvPr/>
        </p:nvSpPr>
        <p:spPr>
          <a:xfrm>
            <a:off x="4457700" y="1110322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8D198F98-B7C9-8AFA-44B3-01CE8D72FF29}"/>
              </a:ext>
            </a:extLst>
          </p:cNvPr>
          <p:cNvSpPr txBox="1"/>
          <p:nvPr/>
        </p:nvSpPr>
        <p:spPr>
          <a:xfrm>
            <a:off x="1012160" y="6385554"/>
            <a:ext cx="466858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cố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7CD1071-41A4-A06B-CB8C-54DB7F8A0201}"/>
              </a:ext>
            </a:extLst>
          </p:cNvPr>
          <p:cNvSpPr txBox="1"/>
          <p:nvPr/>
        </p:nvSpPr>
        <p:spPr>
          <a:xfrm>
            <a:off x="6711791" y="6385554"/>
            <a:ext cx="5016815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vụ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endParaRPr lang="en-US" sz="40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FD2B501-65B9-3052-B11C-2FE9A9F4969C}"/>
              </a:ext>
            </a:extLst>
          </p:cNvPr>
          <p:cNvSpPr txBox="1"/>
          <p:nvPr/>
        </p:nvSpPr>
        <p:spPr>
          <a:xfrm>
            <a:off x="12533332" y="6385554"/>
            <a:ext cx="520773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Đồ họa 21" descr="Covid-19 outline">
            <a:extLst>
              <a:ext uri="{FF2B5EF4-FFF2-40B4-BE49-F238E27FC236}">
                <a16:creationId xmlns:a16="http://schemas.microsoft.com/office/drawing/2014/main" id="{B49FA1B2-5D45-E44E-5D89-28B8D0B16E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98008" y="4341576"/>
            <a:ext cx="1828800" cy="1828800"/>
          </a:xfrm>
          <a:prstGeom prst="rect">
            <a:avLst/>
          </a:prstGeom>
        </p:spPr>
      </p:pic>
      <p:pic>
        <p:nvPicPr>
          <p:cNvPr id="23" name="Đồ họa 22" descr="Covid-19 outline">
            <a:extLst>
              <a:ext uri="{FF2B5EF4-FFF2-40B4-BE49-F238E27FC236}">
                <a16:creationId xmlns:a16="http://schemas.microsoft.com/office/drawing/2014/main" id="{3F57465E-F2C9-D8C8-14B8-0F02FAEB1D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64531" y="4315008"/>
            <a:ext cx="1828800" cy="1828800"/>
          </a:xfrm>
          <a:prstGeom prst="rect">
            <a:avLst/>
          </a:prstGeom>
        </p:spPr>
      </p:pic>
      <p:pic>
        <p:nvPicPr>
          <p:cNvPr id="24" name="Đồ họa 23" descr="Covid-19 outline">
            <a:extLst>
              <a:ext uri="{FF2B5EF4-FFF2-40B4-BE49-F238E27FC236}">
                <a16:creationId xmlns:a16="http://schemas.microsoft.com/office/drawing/2014/main" id="{B4CE5E32-3E68-0113-1C96-6C80EF3DB4C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631054" y="4287794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5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3931893"/>
            <a:ext cx="2208154" cy="242321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59872" y="1118831"/>
            <a:ext cx="13768257" cy="86114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92603" y="3277553"/>
            <a:ext cx="2208154" cy="242321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06055">
            <a:off x="14082218" y="5529373"/>
            <a:ext cx="597328" cy="26256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996184">
            <a:off x="-179908" y="6800270"/>
            <a:ext cx="3168396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658684">
            <a:off x="15236860" y="-514232"/>
            <a:ext cx="3168396" cy="411480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79F53CB-AF85-630A-9570-DE193240B2B4}"/>
              </a:ext>
            </a:extLst>
          </p:cNvPr>
          <p:cNvSpPr txBox="1"/>
          <p:nvPr/>
        </p:nvSpPr>
        <p:spPr>
          <a:xfrm>
            <a:off x="2667000" y="3141678"/>
            <a:ext cx="12222683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97191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15075" y="6815072"/>
            <a:ext cx="881128" cy="881128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82A44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880826" y="0"/>
            <a:ext cx="3919931" cy="33809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33135" y="495300"/>
            <a:ext cx="17641063" cy="1819149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675866" y="2530903"/>
            <a:ext cx="2124891" cy="233184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538325" y="5300242"/>
            <a:ext cx="2124891" cy="233184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4996184">
            <a:off x="-555498" y="7200900"/>
            <a:ext cx="3168396" cy="4114800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08CD76D-5BF6-8C48-0826-06C2DB548160}"/>
              </a:ext>
            </a:extLst>
          </p:cNvPr>
          <p:cNvSpPr txBox="1"/>
          <p:nvPr/>
        </p:nvSpPr>
        <p:spPr>
          <a:xfrm>
            <a:off x="1238250" y="3265621"/>
            <a:ext cx="15811500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BÀI 8: ỨNG DỤNG CÔNG NGHỆ HIỆN ĐẠI TRONG SẢN XUẤT PHÂN BÓN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09994" y="7896870"/>
            <a:ext cx="2178006" cy="23901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23311">
            <a:off x="7086719" y="2848153"/>
            <a:ext cx="4114562" cy="53435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243144" y="1059861"/>
            <a:ext cx="8816256" cy="8229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062953">
            <a:off x="-794238" y="-1643094"/>
            <a:ext cx="4114562" cy="534358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861848" y="3456198"/>
            <a:ext cx="2124891" cy="233184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455976" y="1593264"/>
            <a:ext cx="8216181" cy="1000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600" b="1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828800" y="1691156"/>
            <a:ext cx="6101776" cy="862441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906055">
            <a:off x="7343114" y="-39432"/>
            <a:ext cx="597328" cy="2625618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8981588" y="3456198"/>
            <a:ext cx="542162" cy="542162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82A44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8981588" y="5143500"/>
            <a:ext cx="542162" cy="542162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82A44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8981588" y="7030976"/>
            <a:ext cx="542162" cy="54216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82A44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9782887" y="3127196"/>
            <a:ext cx="7568588" cy="1373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endParaRPr lang="en-US" sz="4000" dirty="0">
              <a:solidFill>
                <a:srgbClr val="082A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779773" y="4969641"/>
            <a:ext cx="7568588" cy="1374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nano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endParaRPr lang="en-US" sz="4000" dirty="0">
              <a:solidFill>
                <a:srgbClr val="082A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779773" y="6831002"/>
            <a:ext cx="7755242" cy="1373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chậm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soát</a:t>
            </a:r>
            <a:endParaRPr lang="en-US" sz="4000" dirty="0">
              <a:solidFill>
                <a:srgbClr val="082A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75866" y="2530903"/>
            <a:ext cx="2124891" cy="23318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38325" y="5300242"/>
            <a:ext cx="2124891" cy="23318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880826" y="0"/>
            <a:ext cx="3919931" cy="33809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86566" y="953921"/>
            <a:ext cx="8167034" cy="83043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63450" y="715216"/>
            <a:ext cx="3215219" cy="626968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5483289" y="8478879"/>
            <a:ext cx="4031503" cy="1116167"/>
            <a:chOff x="0" y="0"/>
            <a:chExt cx="8469110" cy="23447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469110" cy="2344769"/>
            </a:xfrm>
            <a:custGeom>
              <a:avLst/>
              <a:gdLst/>
              <a:ahLst/>
              <a:cxnLst/>
              <a:rect l="l" t="t" r="r" b="b"/>
              <a:pathLst>
                <a:path w="8469110" h="2344769">
                  <a:moveTo>
                    <a:pt x="8344650" y="2344769"/>
                  </a:moveTo>
                  <a:lnTo>
                    <a:pt x="124460" y="2344769"/>
                  </a:lnTo>
                  <a:cubicBezTo>
                    <a:pt x="55880" y="2344769"/>
                    <a:pt x="0" y="2288889"/>
                    <a:pt x="0" y="222030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344650" y="0"/>
                  </a:lnTo>
                  <a:cubicBezTo>
                    <a:pt x="8413230" y="0"/>
                    <a:pt x="8469110" y="55880"/>
                    <a:pt x="8469110" y="124460"/>
                  </a:cubicBezTo>
                  <a:lnTo>
                    <a:pt x="8469110" y="2220309"/>
                  </a:lnTo>
                  <a:cubicBezTo>
                    <a:pt x="8469110" y="2288889"/>
                    <a:pt x="8413230" y="2344769"/>
                    <a:pt x="8344650" y="2344769"/>
                  </a:cubicBezTo>
                  <a:close/>
                </a:path>
              </a:pathLst>
            </a:custGeom>
            <a:solidFill>
              <a:srgbClr val="FFF27C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4996184">
            <a:off x="-671089" y="8004317"/>
            <a:ext cx="2572131" cy="3340430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CFC91432-71FB-BE18-4109-0CD402D1BC26}"/>
              </a:ext>
            </a:extLst>
          </p:cNvPr>
          <p:cNvSpPr txBox="1"/>
          <p:nvPr/>
        </p:nvSpPr>
        <p:spPr>
          <a:xfrm>
            <a:off x="1586566" y="1368876"/>
            <a:ext cx="8167034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79CA572-2A49-9234-8F95-E9CA20D55CF1}"/>
              </a:ext>
            </a:extLst>
          </p:cNvPr>
          <p:cNvSpPr txBox="1"/>
          <p:nvPr/>
        </p:nvSpPr>
        <p:spPr>
          <a:xfrm>
            <a:off x="1586566" y="3696824"/>
            <a:ext cx="8014634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Khái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niệm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phục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ông nghệ vi sinh là gì? Câu chuyện “bí ẩn” của nhà nghiên cứu">
            <a:extLst>
              <a:ext uri="{FF2B5EF4-FFF2-40B4-BE49-F238E27FC236}">
                <a16:creationId xmlns:a16="http://schemas.microsoft.com/office/drawing/2014/main" id="{1541FAE3-2DBD-F389-57BF-584E613F3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2686789"/>
            <a:ext cx="7620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F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06652" y="2648675"/>
            <a:ext cx="22053703" cy="49896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33400" y="7810500"/>
            <a:ext cx="2124891" cy="23318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12157" y="1793815"/>
            <a:ext cx="2124891" cy="23318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454928">
            <a:off x="-555498" y="-1223124"/>
            <a:ext cx="3168396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77920">
            <a:off x="15407088" y="7200900"/>
            <a:ext cx="3168396" cy="41148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B7A8714-734E-6E85-792E-53028BD9A15B}"/>
              </a:ext>
            </a:extLst>
          </p:cNvPr>
          <p:cNvSpPr txBox="1"/>
          <p:nvPr/>
        </p:nvSpPr>
        <p:spPr>
          <a:xfrm>
            <a:off x="6406470" y="868856"/>
            <a:ext cx="529708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32812A2B-6153-041B-E36A-92E8A5F98967}"/>
              </a:ext>
            </a:extLst>
          </p:cNvPr>
          <p:cNvSpPr/>
          <p:nvPr/>
        </p:nvSpPr>
        <p:spPr>
          <a:xfrm>
            <a:off x="361700" y="2745659"/>
            <a:ext cx="3960809" cy="244110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chủng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endParaRPr lang="en-US" sz="3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F6EFBE67-8729-B85A-EA12-D96F855E7B09}"/>
              </a:ext>
            </a:extLst>
          </p:cNvPr>
          <p:cNvSpPr/>
          <p:nvPr/>
        </p:nvSpPr>
        <p:spPr>
          <a:xfrm>
            <a:off x="6490861" y="2745659"/>
            <a:ext cx="4951807" cy="2441106"/>
          </a:xfrm>
          <a:prstGeom prst="roundRect">
            <a:avLst/>
          </a:prstGeom>
          <a:solidFill>
            <a:srgbClr val="FFFF65"/>
          </a:solidFill>
          <a:ln>
            <a:solidFill>
              <a:srgbClr val="FFFF6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Phối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trộn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chủng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nang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1467E18D-0903-38BA-DEC9-1C354254C848}"/>
              </a:ext>
            </a:extLst>
          </p:cNvPr>
          <p:cNvSpPr/>
          <p:nvPr/>
        </p:nvSpPr>
        <p:spPr>
          <a:xfrm>
            <a:off x="12714665" y="3119159"/>
            <a:ext cx="4446612" cy="17081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sz="3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Bài 13: Ứng dụng công nghệ vi sinh trong sản xuất phân bón - Hoc24">
            <a:extLst>
              <a:ext uri="{FF2B5EF4-FFF2-40B4-BE49-F238E27FC236}">
                <a16:creationId xmlns:a16="http://schemas.microsoft.com/office/drawing/2014/main" id="{ACCCF4B4-807C-CAB2-31B8-2CCDE90A27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" t="2758" r="58653" b="69488"/>
          <a:stretch/>
        </p:blipFill>
        <p:spPr bwMode="auto">
          <a:xfrm>
            <a:off x="0" y="5544908"/>
            <a:ext cx="4780108" cy="331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ài 13: Ứng dụng công nghệ vi sinh trong sản xuất phân bón - Hoc24">
            <a:extLst>
              <a:ext uri="{FF2B5EF4-FFF2-40B4-BE49-F238E27FC236}">
                <a16:creationId xmlns:a16="http://schemas.microsoft.com/office/drawing/2014/main" id="{5E4C970E-DD61-3E92-1A31-C41BCA86D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" t="35090" r="57578" b="37156"/>
          <a:stretch/>
        </p:blipFill>
        <p:spPr bwMode="auto">
          <a:xfrm>
            <a:off x="6557000" y="5588228"/>
            <a:ext cx="4729922" cy="327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ài 13: Ứng dụng công nghệ vi sinh trong sản xuất phân bón - Hoc24">
            <a:extLst>
              <a:ext uri="{FF2B5EF4-FFF2-40B4-BE49-F238E27FC236}">
                <a16:creationId xmlns:a16="http://schemas.microsoft.com/office/drawing/2014/main" id="{6731AD79-DEBA-9AA3-0962-27399C66D8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 t="70108" r="59096" b="2138"/>
          <a:stretch/>
        </p:blipFill>
        <p:spPr bwMode="auto">
          <a:xfrm>
            <a:off x="12568503" y="5611814"/>
            <a:ext cx="4780107" cy="331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Đường kết nối Mũi tên Thẳng 13">
            <a:extLst>
              <a:ext uri="{FF2B5EF4-FFF2-40B4-BE49-F238E27FC236}">
                <a16:creationId xmlns:a16="http://schemas.microsoft.com/office/drawing/2014/main" id="{123314C0-5580-1ABB-6060-BAC3FD1EDDC3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4322509" y="3966212"/>
            <a:ext cx="2168352" cy="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Đường kết nối Mũi tên Thẳng 15">
            <a:extLst>
              <a:ext uri="{FF2B5EF4-FFF2-40B4-BE49-F238E27FC236}">
                <a16:creationId xmlns:a16="http://schemas.microsoft.com/office/drawing/2014/main" id="{4E7176B6-09E1-56E7-363F-462DBA53F11E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11442668" y="3966212"/>
            <a:ext cx="1271997" cy="6997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555003" y="1471377"/>
            <a:ext cx="7537958" cy="74734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387411" y="1342182"/>
            <a:ext cx="3215219" cy="62696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2295253" y="8142133"/>
            <a:ext cx="4031503" cy="1116167"/>
            <a:chOff x="0" y="0"/>
            <a:chExt cx="8469110" cy="234476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469110" cy="2344769"/>
            </a:xfrm>
            <a:custGeom>
              <a:avLst/>
              <a:gdLst/>
              <a:ahLst/>
              <a:cxnLst/>
              <a:rect l="l" t="t" r="r" b="b"/>
              <a:pathLst>
                <a:path w="8469110" h="2344769">
                  <a:moveTo>
                    <a:pt x="8344650" y="2344769"/>
                  </a:moveTo>
                  <a:lnTo>
                    <a:pt x="124460" y="2344769"/>
                  </a:lnTo>
                  <a:cubicBezTo>
                    <a:pt x="55880" y="2344769"/>
                    <a:pt x="0" y="2288889"/>
                    <a:pt x="0" y="222030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344650" y="0"/>
                  </a:lnTo>
                  <a:cubicBezTo>
                    <a:pt x="8413230" y="0"/>
                    <a:pt x="8469110" y="55880"/>
                    <a:pt x="8469110" y="124460"/>
                  </a:cubicBezTo>
                  <a:lnTo>
                    <a:pt x="8469110" y="2220309"/>
                  </a:lnTo>
                  <a:cubicBezTo>
                    <a:pt x="8469110" y="2288889"/>
                    <a:pt x="8413230" y="2344769"/>
                    <a:pt x="8344650" y="2344769"/>
                  </a:cubicBezTo>
                  <a:close/>
                </a:path>
              </a:pathLst>
            </a:custGeom>
            <a:solidFill>
              <a:srgbClr val="FFF27C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908141" flipH="1">
            <a:off x="-1486005" y="-904150"/>
            <a:ext cx="3800214" cy="49353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758361" y="2726934"/>
            <a:ext cx="2344927" cy="2573308"/>
          </a:xfrm>
          <a:prstGeom prst="rect">
            <a:avLst/>
          </a:prstGeom>
        </p:spPr>
      </p:pic>
      <p:sp>
        <p:nvSpPr>
          <p:cNvPr id="9" name="Freeform 9"/>
          <p:cNvSpPr/>
          <p:nvPr/>
        </p:nvSpPr>
        <p:spPr>
          <a:xfrm rot="211086">
            <a:off x="1065314" y="-408950"/>
            <a:ext cx="9213625" cy="11418385"/>
          </a:xfrm>
          <a:custGeom>
            <a:avLst/>
            <a:gdLst/>
            <a:ahLst/>
            <a:cxnLst/>
            <a:rect l="l" t="t" r="r" b="b"/>
            <a:pathLst>
              <a:path w="3289300" h="6353810">
                <a:moveTo>
                  <a:pt x="3289300" y="6353810"/>
                </a:moveTo>
                <a:lnTo>
                  <a:pt x="0" y="6353810"/>
                </a:lnTo>
                <a:lnTo>
                  <a:pt x="0" y="0"/>
                </a:lnTo>
                <a:lnTo>
                  <a:pt x="3289300" y="0"/>
                </a:lnTo>
                <a:lnTo>
                  <a:pt x="3289300" y="6353810"/>
                </a:lnTo>
                <a:close/>
              </a:path>
            </a:pathLst>
          </a:custGeom>
          <a:solidFill>
            <a:srgbClr val="FFFFFF"/>
          </a:solidFill>
        </p:spPr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481398" y="4067646"/>
            <a:ext cx="2124891" cy="233184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059212" flipH="1">
            <a:off x="16095595" y="5420861"/>
            <a:ext cx="3168396" cy="4114800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E496225-2424-87B3-D589-059AA47089B1}"/>
              </a:ext>
            </a:extLst>
          </p:cNvPr>
          <p:cNvSpPr txBox="1"/>
          <p:nvPr/>
        </p:nvSpPr>
        <p:spPr>
          <a:xfrm>
            <a:off x="1752600" y="293963"/>
            <a:ext cx="4758255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nhược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51C7DE15-9655-B315-701E-136B1F721ABB}"/>
              </a:ext>
            </a:extLst>
          </p:cNvPr>
          <p:cNvSpPr txBox="1"/>
          <p:nvPr/>
        </p:nvSpPr>
        <p:spPr>
          <a:xfrm>
            <a:off x="1337898" y="1511623"/>
            <a:ext cx="8448722" cy="7545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dinh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trong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hấp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thụ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 cây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tăng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mùn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tăng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phì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nhiêu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cân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cường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khả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năng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chống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chịu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 cây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toàn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thân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thiện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môi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ách Ủ Phân Hữu Cơ Tại Nhà Đơn Giản, Hiệu Quả">
            <a:extLst>
              <a:ext uri="{FF2B5EF4-FFF2-40B4-BE49-F238E27FC236}">
                <a16:creationId xmlns:a16="http://schemas.microsoft.com/office/drawing/2014/main" id="{DA8E484B-BA52-3E96-7280-9683F5B88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517" y="3064972"/>
            <a:ext cx="65532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908141" flipH="1">
            <a:off x="-1486005" y="-904150"/>
            <a:ext cx="3800214" cy="493534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059212" flipH="1">
            <a:off x="16095595" y="5420861"/>
            <a:ext cx="3168396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212188" y="1359512"/>
            <a:ext cx="7247011" cy="78865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139219" y="1023605"/>
            <a:ext cx="3392947" cy="6616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758361" y="2726934"/>
            <a:ext cx="2344927" cy="2573308"/>
          </a:xfrm>
          <a:prstGeom prst="rect">
            <a:avLst/>
          </a:prstGeom>
        </p:spPr>
      </p:pic>
      <p:sp>
        <p:nvSpPr>
          <p:cNvPr id="9" name="Freeform 9"/>
          <p:cNvSpPr/>
          <p:nvPr/>
        </p:nvSpPr>
        <p:spPr>
          <a:xfrm rot="271943">
            <a:off x="2319989" y="1028689"/>
            <a:ext cx="5827035" cy="8236848"/>
          </a:xfrm>
          <a:custGeom>
            <a:avLst/>
            <a:gdLst/>
            <a:ahLst/>
            <a:cxnLst/>
            <a:rect l="l" t="t" r="r" b="b"/>
            <a:pathLst>
              <a:path w="3267456" h="4618736">
                <a:moveTo>
                  <a:pt x="3267456" y="4618736"/>
                </a:moveTo>
                <a:lnTo>
                  <a:pt x="0" y="4618736"/>
                </a:lnTo>
                <a:lnTo>
                  <a:pt x="0" y="0"/>
                </a:lnTo>
                <a:lnTo>
                  <a:pt x="3267456" y="0"/>
                </a:lnTo>
                <a:lnTo>
                  <a:pt x="3267456" y="4618736"/>
                </a:lnTo>
                <a:close/>
              </a:path>
            </a:pathLst>
          </a:custGeom>
          <a:blipFill>
            <a:blip r:embed="rId12"/>
            <a:stretch>
              <a:fillRect l="-4" r="-4"/>
            </a:stretch>
          </a:blipFill>
        </p:spPr>
      </p:sp>
      <p:grpSp>
        <p:nvGrpSpPr>
          <p:cNvPr id="11" name="Group 11"/>
          <p:cNvGrpSpPr/>
          <p:nvPr/>
        </p:nvGrpSpPr>
        <p:grpSpPr>
          <a:xfrm rot="2964881">
            <a:off x="1251888" y="7989972"/>
            <a:ext cx="2878050" cy="858549"/>
            <a:chOff x="0" y="0"/>
            <a:chExt cx="7077094" cy="211116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077094" cy="2111164"/>
            </a:xfrm>
            <a:custGeom>
              <a:avLst/>
              <a:gdLst/>
              <a:ahLst/>
              <a:cxnLst/>
              <a:rect l="l" t="t" r="r" b="b"/>
              <a:pathLst>
                <a:path w="7077094" h="2111164">
                  <a:moveTo>
                    <a:pt x="6952634" y="2111163"/>
                  </a:moveTo>
                  <a:lnTo>
                    <a:pt x="124460" y="2111163"/>
                  </a:lnTo>
                  <a:cubicBezTo>
                    <a:pt x="55880" y="2111163"/>
                    <a:pt x="0" y="2055283"/>
                    <a:pt x="0" y="19867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52635" y="0"/>
                  </a:lnTo>
                  <a:cubicBezTo>
                    <a:pt x="7021214" y="0"/>
                    <a:pt x="7077094" y="55880"/>
                    <a:pt x="7077094" y="124460"/>
                  </a:cubicBezTo>
                  <a:lnTo>
                    <a:pt x="7077094" y="1986704"/>
                  </a:lnTo>
                  <a:cubicBezTo>
                    <a:pt x="7077094" y="2055283"/>
                    <a:pt x="7021214" y="2111164"/>
                    <a:pt x="6952635" y="2111164"/>
                  </a:cubicBezTo>
                  <a:close/>
                </a:path>
              </a:pathLst>
            </a:custGeom>
            <a:solidFill>
              <a:srgbClr val="FFF27C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617347" y="3806334"/>
            <a:ext cx="2124891" cy="2331842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0E8F031-BAD1-CD25-2C4E-B7F92DAC7D28}"/>
              </a:ext>
            </a:extLst>
          </p:cNvPr>
          <p:cNvSpPr txBox="1"/>
          <p:nvPr/>
        </p:nvSpPr>
        <p:spPr>
          <a:xfrm>
            <a:off x="9431651" y="1866000"/>
            <a:ext cx="6852697" cy="6868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Nhược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chậm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phức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ngắn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Người giàu quản lý quản lý tiền bạc ra sao?">
            <a:extLst>
              <a:ext uri="{FF2B5EF4-FFF2-40B4-BE49-F238E27FC236}">
                <a16:creationId xmlns:a16="http://schemas.microsoft.com/office/drawing/2014/main" id="{4B999B67-8DAA-272A-E43A-1136447BF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r="17417"/>
          <a:stretch/>
        </p:blipFill>
        <p:spPr bwMode="auto">
          <a:xfrm>
            <a:off x="2433888" y="3059553"/>
            <a:ext cx="6108548" cy="44187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06652" y="2648675"/>
            <a:ext cx="22053703" cy="49896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52098" y="6344925"/>
            <a:ext cx="2124891" cy="23318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12157" y="1793815"/>
            <a:ext cx="2124891" cy="23318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454928">
            <a:off x="-555498" y="-1223124"/>
            <a:ext cx="3168396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77920">
            <a:off x="15407088" y="7200900"/>
            <a:ext cx="3168396" cy="41148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A28E2D1-78E3-60F2-327E-A3A41A3F12B1}"/>
              </a:ext>
            </a:extLst>
          </p:cNvPr>
          <p:cNvSpPr txBox="1"/>
          <p:nvPr/>
        </p:nvSpPr>
        <p:spPr>
          <a:xfrm>
            <a:off x="3990121" y="495300"/>
            <a:ext cx="1030128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18E2B8F-5B03-4FFE-B200-06B6B9A2C5E8}"/>
              </a:ext>
            </a:extLst>
          </p:cNvPr>
          <p:cNvSpPr txBox="1"/>
          <p:nvPr/>
        </p:nvSpPr>
        <p:spPr>
          <a:xfrm>
            <a:off x="3085640" y="3356561"/>
            <a:ext cx="12269118" cy="5806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bổ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ích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C0CD85C-D6C8-791E-F972-D62D142B6481}"/>
              </a:ext>
            </a:extLst>
          </p:cNvPr>
          <p:cNvSpPr txBox="1"/>
          <p:nvPr/>
        </p:nvSpPr>
        <p:spPr>
          <a:xfrm>
            <a:off x="7540564" y="2453491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1395</Words>
  <Application>Microsoft Office PowerPoint</Application>
  <PresentationFormat>Tùy chỉnh</PresentationFormat>
  <Paragraphs>109</Paragraphs>
  <Slides>26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26</vt:i4>
      </vt:variant>
    </vt:vector>
  </HeadingPairs>
  <TitlesOfParts>
    <vt:vector size="30" baseType="lpstr">
      <vt:lpstr>Arial</vt:lpstr>
      <vt:lpstr>Calibri</vt:lpstr>
      <vt:lpstr>Symbol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Creative Science Quiz Presentation</dc:title>
  <dc:creator>Lê Thảo</dc:creator>
  <cp:lastModifiedBy>Lê Thảo</cp:lastModifiedBy>
  <cp:revision>7</cp:revision>
  <dcterms:created xsi:type="dcterms:W3CDTF">2006-08-16T00:00:00Z</dcterms:created>
  <dcterms:modified xsi:type="dcterms:W3CDTF">2022-09-26T02:31:41Z</dcterms:modified>
  <dc:identifier>DAFNBOn5w8U</dc:identifier>
</cp:coreProperties>
</file>