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64" r:id="rId4"/>
    <p:sldId id="296" r:id="rId5"/>
    <p:sldId id="297" r:id="rId6"/>
    <p:sldId id="269" r:id="rId7"/>
    <p:sldId id="271" r:id="rId8"/>
    <p:sldId id="315" r:id="rId9"/>
    <p:sldId id="274" r:id="rId10"/>
    <p:sldId id="276" r:id="rId11"/>
    <p:sldId id="270" r:id="rId12"/>
    <p:sldId id="308" r:id="rId13"/>
    <p:sldId id="280" r:id="rId14"/>
    <p:sldId id="310" r:id="rId15"/>
    <p:sldId id="281" r:id="rId16"/>
    <p:sldId id="282" r:id="rId17"/>
    <p:sldId id="283" r:id="rId18"/>
    <p:sldId id="314" r:id="rId19"/>
    <p:sldId id="311" r:id="rId20"/>
    <p:sldId id="313" r:id="rId21"/>
    <p:sldId id="312" r:id="rId22"/>
    <p:sldId id="301" r:id="rId23"/>
    <p:sldId id="303" r:id="rId24"/>
    <p:sldId id="304" r:id="rId25"/>
    <p:sldId id="316" r:id="rId26"/>
    <p:sldId id="317" r:id="rId27"/>
    <p:sldId id="30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66DE7F-BB3D-4070-BC0B-954F50F41033}">
          <p14:sldIdLst>
            <p14:sldId id="256"/>
          </p14:sldIdLst>
        </p14:section>
        <p14:section name="Untitled Section" id="{DAB82053-4CAB-442A-ADE5-BCD409C9F701}">
          <p14:sldIdLst>
            <p14:sldId id="257"/>
            <p14:sldId id="264"/>
            <p14:sldId id="296"/>
            <p14:sldId id="297"/>
            <p14:sldId id="269"/>
            <p14:sldId id="271"/>
            <p14:sldId id="315"/>
            <p14:sldId id="274"/>
            <p14:sldId id="276"/>
            <p14:sldId id="270"/>
            <p14:sldId id="308"/>
            <p14:sldId id="280"/>
            <p14:sldId id="310"/>
            <p14:sldId id="281"/>
            <p14:sldId id="282"/>
            <p14:sldId id="283"/>
            <p14:sldId id="314"/>
            <p14:sldId id="311"/>
            <p14:sldId id="313"/>
            <p14:sldId id="312"/>
            <p14:sldId id="301"/>
            <p14:sldId id="303"/>
            <p14:sldId id="304"/>
            <p14:sldId id="316"/>
            <p14:sldId id="317"/>
            <p14:sldId id="3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16721-C3BE-437A-B6C3-0D1418133C1C}"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51E2D-E49B-4F4F-A348-54DA04D4E77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86AFDFE-F0F8-4C62-8598-B3BB3A01B36D}" type="slidenum">
              <a:rPr lang="en-IN" smtClean="0"/>
              <a:t>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5E47E73-74E9-4574-81B0-3AD4F04B0A65}"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47E73-74E9-4574-81B0-3AD4F04B0A65}"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47E73-74E9-4574-81B0-3AD4F04B0A65}"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E47E73-74E9-4574-81B0-3AD4F04B0A65}"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47E73-74E9-4574-81B0-3AD4F04B0A65}"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47E73-74E9-4574-81B0-3AD4F04B0A65}"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E47E73-74E9-4574-81B0-3AD4F04B0A65}"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E47E73-74E9-4574-81B0-3AD4F04B0A65}" type="datetimeFigureOut">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E47E73-74E9-4574-81B0-3AD4F04B0A65}"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47E73-74E9-4574-81B0-3AD4F04B0A65}" type="datetimeFigureOut">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5E47E73-74E9-4574-81B0-3AD4F04B0A65}"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5E47E73-74E9-4574-81B0-3AD4F04B0A65}"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F5E47E73-74E9-4574-81B0-3AD4F04B0A65}" type="datetimeFigureOut">
              <a:rPr lang="en-US" smtClean="0"/>
              <a:t>10/15/2024</a:t>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E6D40BB9-8C78-4EE8-BFF9-B45252A80F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19480"/>
            <a:ext cx="11593286" cy="1892121"/>
          </a:xfrm>
          <a:prstGeom prst="rect">
            <a:avLst/>
          </a:prstGeom>
        </p:spPr>
        <p:txBody>
          <a:bodyPr wrap="square">
            <a:spAutoFit/>
          </a:bodyPr>
          <a:lstStyle/>
          <a:p>
            <a:pPr>
              <a:lnSpc>
                <a:spcPct val="107000"/>
              </a:lnSpc>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 bản 2. VĂN TẾ NGHĨA SĨ CẦN GIUỘC</a:t>
            </a:r>
          </a:p>
          <a:p>
            <a:pPr algn="ctr">
              <a:lnSpc>
                <a:spcPct val="107000"/>
              </a:lnSpc>
            </a:pP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Đình</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Chiểu</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570576" y="810433"/>
            <a:ext cx="11256645" cy="5077749"/>
          </a:xfrm>
          <a:prstGeom prst="round2DiagRect">
            <a:avLst/>
          </a:prstGeom>
          <a:blipFill>
            <a:blip r:embed="rId2"/>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Algerian" panose="04020705040A02060702" pitchFamily="82" charset="0"/>
                <a:cs typeface="Times New Roman" panose="02020603050405020304" pitchFamily="18" charset="0"/>
              </a:rPr>
              <a:t>KẾT </a:t>
            </a:r>
            <a:r>
              <a:rPr lang="en-US" sz="3600" b="1" dirty="0" smtClean="0">
                <a:solidFill>
                  <a:schemeClr val="tx1"/>
                </a:solidFill>
                <a:latin typeface="Algerian" panose="04020705040A02060702" pitchFamily="82" charset="0"/>
                <a:cs typeface="Times New Roman" panose="02020603050405020304" pitchFamily="18" charset="0"/>
              </a:rPr>
              <a:t>LUẬN</a:t>
            </a:r>
          </a:p>
          <a:p>
            <a:pPr algn="ctr"/>
            <a:endParaRPr lang="en-US" sz="3600" b="1" dirty="0">
              <a:solidFill>
                <a:schemeClr val="tx1"/>
              </a:solidFill>
              <a:latin typeface="Algerian" panose="04020705040A02060702" pitchFamily="82" charset="0"/>
              <a:cs typeface="Times New Roman" panose="02020603050405020304" pitchFamily="18" charset="0"/>
            </a:endParaRPr>
          </a:p>
          <a:p>
            <a:pPr algn="just"/>
            <a:r>
              <a:rPr lang="en-US" sz="3600" dirty="0">
                <a:solidFill>
                  <a:schemeClr val="tx1"/>
                </a:solidFill>
                <a:cs typeface="Times New Roman" panose="02020603050405020304" pitchFamily="18" charset="0"/>
              </a:rPr>
              <a:t>Nguyễn Đình Chiểu xứng đáng là ngôi sao sáng trên nền văn hóa dân tộc, là ngọn cờ tiêu biểu cho thơ văn chống Pháp nửa sau thế kỉ XIX. Bởi chăng đúng như nhận xét của Phạm Văn Đồng </a:t>
            </a:r>
            <a:r>
              <a:rPr lang="en-US" sz="3600" i="1" dirty="0">
                <a:solidFill>
                  <a:schemeClr val="tx1"/>
                </a:solidFill>
                <a:cs typeface="Times New Roman" panose="02020603050405020304" pitchFamily="18" charset="0"/>
              </a:rPr>
              <a:t>“Cuộc đời và thơ văn của Nguyễn Đình Chiểu là của một chiến sĩ hi sinh phấn đấu vì một nghĩa lớn”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325" y="819496"/>
            <a:ext cx="7635240" cy="521970"/>
          </a:xfrm>
          <a:prstGeom prst="rect">
            <a:avLst/>
          </a:prstGeom>
        </p:spPr>
        <p:txBody>
          <a:bodyPr wrap="square">
            <a:spAutoFit/>
          </a:bodyPr>
          <a:lstStyle/>
          <a:p>
            <a:r>
              <a:rPr lang="en-US" sz="2800" b="1" dirty="0" smtClean="0">
                <a:solidFill>
                  <a:schemeClr val="accent5">
                    <a:lumMod val="50000"/>
                  </a:schemeClr>
                </a:solidFill>
                <a:cs typeface="Times New Roman" panose="02020603050405020304" pitchFamily="18" charset="0"/>
              </a:rPr>
              <a:t>2.2. </a:t>
            </a:r>
            <a:r>
              <a:rPr lang="en-US" sz="2800" b="1" dirty="0">
                <a:solidFill>
                  <a:schemeClr val="accent5">
                    <a:lumMod val="50000"/>
                  </a:schemeClr>
                </a:solidFill>
                <a:cs typeface="Times New Roman" panose="02020603050405020304" pitchFamily="18" charset="0"/>
              </a:rPr>
              <a:t>Tác phẩm “Văn tế nghĩa sĩ </a:t>
            </a:r>
            <a:r>
              <a:rPr lang="en-US" sz="2800" b="1" dirty="0" err="1">
                <a:solidFill>
                  <a:schemeClr val="accent5">
                    <a:lumMod val="50000"/>
                  </a:schemeClr>
                </a:solidFill>
                <a:cs typeface="Times New Roman" panose="02020603050405020304" pitchFamily="18" charset="0"/>
              </a:rPr>
              <a:t>Cần</a:t>
            </a:r>
            <a:r>
              <a:rPr lang="en-US" sz="2800" b="1" dirty="0">
                <a:solidFill>
                  <a:schemeClr val="accent5">
                    <a:lumMod val="50000"/>
                  </a:schemeClr>
                </a:solidFill>
                <a:cs typeface="Times New Roman" panose="02020603050405020304" pitchFamily="18" charset="0"/>
              </a:rPr>
              <a:t> </a:t>
            </a:r>
            <a:r>
              <a:rPr lang="en-US" sz="2800" b="1" dirty="0" err="1" smtClean="0">
                <a:solidFill>
                  <a:schemeClr val="accent5">
                    <a:lumMod val="50000"/>
                  </a:schemeClr>
                </a:solidFill>
                <a:cs typeface="Times New Roman" panose="02020603050405020304" pitchFamily="18" charset="0"/>
              </a:rPr>
              <a:t>Giuộc</a:t>
            </a:r>
            <a:r>
              <a:rPr lang="en-US" sz="2800" b="1" dirty="0" smtClean="0">
                <a:solidFill>
                  <a:schemeClr val="accent5">
                    <a:lumMod val="50000"/>
                  </a:schemeClr>
                </a:solidFill>
                <a:cs typeface="Times New Roman" panose="02020603050405020304" pitchFamily="18" charset="0"/>
              </a:rPr>
              <a:t>”</a:t>
            </a:r>
            <a:endParaRPr lang="en-US" sz="2800" b="1" dirty="0">
              <a:solidFill>
                <a:schemeClr val="accent5">
                  <a:lumMod val="50000"/>
                </a:schemeClr>
              </a:solidFill>
              <a:cs typeface="Times New Roman" panose="02020603050405020304" pitchFamily="18" charset="0"/>
            </a:endParaRPr>
          </a:p>
        </p:txBody>
      </p:sp>
      <p:sp>
        <p:nvSpPr>
          <p:cNvPr id="4" name="TextBox 3"/>
          <p:cNvSpPr txBox="1"/>
          <p:nvPr/>
        </p:nvSpPr>
        <p:spPr>
          <a:xfrm>
            <a:off x="441325" y="2080900"/>
            <a:ext cx="11156576" cy="3108543"/>
          </a:xfrm>
          <a:prstGeom prst="rect">
            <a:avLst/>
          </a:prstGeom>
          <a:noFill/>
        </p:spPr>
        <p:txBody>
          <a:bodyPr wrap="square" rtlCol="0">
            <a:spAutoFit/>
          </a:bodyPr>
          <a:lstStyle/>
          <a:p>
            <a:r>
              <a:rPr lang="en-US" sz="2800" dirty="0" smtClean="0">
                <a:cs typeface="Times New Roman" panose="02020603050405020304" pitchFamily="18" charset="0"/>
              </a:rPr>
              <a:t>- </a:t>
            </a:r>
            <a:r>
              <a:rPr lang="en-US" sz="2800" dirty="0">
                <a:cs typeface="Times New Roman" panose="02020603050405020304" pitchFamily="18" charset="0"/>
              </a:rPr>
              <a:t>Năm 1861, sau khi giặc Pháp chiếm Gia Định, lập đồn Cần Giuộc.</a:t>
            </a:r>
          </a:p>
          <a:p>
            <a:r>
              <a:rPr lang="en-US" sz="2800" dirty="0">
                <a:cs typeface="Times New Roman" panose="02020603050405020304" pitchFamily="18" charset="0"/>
              </a:rPr>
              <a:t>- 14/12/1861, nghĩa quân đã tự vũ trang tấn công đồn giết được </a:t>
            </a:r>
            <a:r>
              <a:rPr lang="en-US" sz="2800" dirty="0" err="1">
                <a:cs typeface="Times New Roman" panose="02020603050405020304" pitchFamily="18" charset="0"/>
              </a:rPr>
              <a:t>quan</a:t>
            </a:r>
            <a:r>
              <a:rPr lang="en-US" sz="2800" dirty="0">
                <a:cs typeface="Times New Roman" panose="02020603050405020304" pitchFamily="18" charset="0"/>
              </a:rPr>
              <a:t> </a:t>
            </a:r>
            <a:r>
              <a:rPr lang="en-US" sz="2800" dirty="0" err="1" smtClean="0">
                <a:cs typeface="Times New Roman" panose="02020603050405020304" pitchFamily="18" charset="0"/>
              </a:rPr>
              <a:t>lại</a:t>
            </a:r>
            <a:r>
              <a:rPr lang="en-US" sz="2800" dirty="0" smtClean="0">
                <a:cs typeface="Times New Roman" panose="02020603050405020304" pitchFamily="18" charset="0"/>
              </a:rPr>
              <a:t> </a:t>
            </a:r>
            <a:r>
              <a:rPr lang="en-US" sz="2800" dirty="0">
                <a:cs typeface="Times New Roman" panose="02020603050405020304" pitchFamily="18" charset="0"/>
              </a:rPr>
              <a:t>và một số lính thuộc địa của Pháp.</a:t>
            </a:r>
          </a:p>
          <a:p>
            <a:r>
              <a:rPr lang="en-US" sz="2800" dirty="0">
                <a:cs typeface="Times New Roman" panose="02020603050405020304" pitchFamily="18" charset="0"/>
              </a:rPr>
              <a:t>- 16/12/1861, Pháp phản công và nghĩa quân hi sinh 27 người.</a:t>
            </a:r>
          </a:p>
          <a:p>
            <a:r>
              <a:rPr lang="en-US" sz="2800" dirty="0">
                <a:cs typeface="Times New Roman" panose="02020603050405020304" pitchFamily="18" charset="0"/>
              </a:rPr>
              <a:t>- Tuần phủ Gia Định – Đỗ Quang nhờ Nguyễn Đình Chiểu viết bài văn tế để truy điệu những người đã hi sinh, thể hiện lòng biết ơn, lòng căm thù giặc và lòng quyết tâm đánh giặc.</a:t>
            </a:r>
            <a:endParaRPr lang="vi-VN" sz="2800" dirty="0">
              <a:cs typeface="Times New Roman" panose="02020603050405020304" pitchFamily="18" charset="0"/>
            </a:endParaRPr>
          </a:p>
        </p:txBody>
      </p:sp>
      <p:sp>
        <p:nvSpPr>
          <p:cNvPr id="5" name="Rectangle 4"/>
          <p:cNvSpPr/>
          <p:nvPr/>
        </p:nvSpPr>
        <p:spPr>
          <a:xfrm>
            <a:off x="441325" y="1364646"/>
            <a:ext cx="7635240" cy="521970"/>
          </a:xfrm>
          <a:prstGeom prst="rect">
            <a:avLst/>
          </a:prstGeom>
        </p:spPr>
        <p:txBody>
          <a:bodyPr wrap="square">
            <a:spAutoFit/>
          </a:bodyPr>
          <a:lstStyle/>
          <a:p>
            <a:r>
              <a:rPr lang="en-US" sz="2800" b="1" dirty="0">
                <a:solidFill>
                  <a:srgbClr val="00B050"/>
                </a:solidFill>
                <a:cs typeface="Times New Roman" panose="02020603050405020304" pitchFamily="18" charset="0"/>
              </a:rPr>
              <a:t>* </a:t>
            </a:r>
            <a:r>
              <a:rPr lang="en-US" sz="2800" b="1" dirty="0" err="1">
                <a:solidFill>
                  <a:srgbClr val="00B050"/>
                </a:solidFill>
                <a:cs typeface="Times New Roman" panose="02020603050405020304" pitchFamily="18" charset="0"/>
              </a:rPr>
              <a:t>Hoàn</a:t>
            </a:r>
            <a:r>
              <a:rPr lang="en-US" sz="2800" b="1" dirty="0">
                <a:solidFill>
                  <a:srgbClr val="00B050"/>
                </a:solidFill>
                <a:cs typeface="Times New Roman" panose="02020603050405020304" pitchFamily="18" charset="0"/>
              </a:rPr>
              <a:t> </a:t>
            </a:r>
            <a:r>
              <a:rPr lang="en-US" sz="2800" b="1" dirty="0" err="1">
                <a:solidFill>
                  <a:srgbClr val="00B050"/>
                </a:solidFill>
                <a:cs typeface="Times New Roman" panose="02020603050405020304" pitchFamily="18" charset="0"/>
              </a:rPr>
              <a:t>cảnh</a:t>
            </a:r>
            <a:r>
              <a:rPr lang="en-US" sz="2800" b="1" dirty="0">
                <a:solidFill>
                  <a:srgbClr val="00B050"/>
                </a:solidFill>
                <a:cs typeface="Times New Roman" panose="02020603050405020304" pitchFamily="18" charset="0"/>
              </a:rPr>
              <a:t> </a:t>
            </a:r>
            <a:r>
              <a:rPr lang="en-US" sz="2800" b="1" dirty="0" err="1">
                <a:solidFill>
                  <a:srgbClr val="00B050"/>
                </a:solidFill>
                <a:cs typeface="Times New Roman" panose="02020603050405020304" pitchFamily="18" charset="0"/>
              </a:rPr>
              <a:t>sáng</a:t>
            </a:r>
            <a:r>
              <a:rPr lang="en-US" sz="2800" b="1" dirty="0">
                <a:solidFill>
                  <a:srgbClr val="00B050"/>
                </a:solidFill>
                <a:cs typeface="Times New Roman" panose="02020603050405020304" pitchFamily="18" charset="0"/>
              </a:rPr>
              <a:t> </a:t>
            </a:r>
            <a:r>
              <a:rPr lang="en-US" sz="2800" b="1" dirty="0" err="1">
                <a:solidFill>
                  <a:srgbClr val="00B050"/>
                </a:solidFill>
                <a:cs typeface="Times New Roman" panose="02020603050405020304" pitchFamily="18" charset="0"/>
              </a:rPr>
              <a:t>tác</a:t>
            </a:r>
            <a:endParaRPr lang="en-US" sz="2800" b="1" dirty="0">
              <a:solidFill>
                <a:srgbClr val="00B05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arn(inVertical)">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barn(inVertical)">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barn(inVertical)">
                                      <p:cBhvr>
                                        <p:cTn id="3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820" y="1142999"/>
            <a:ext cx="11691216" cy="4606639"/>
          </a:xfrm>
        </p:spPr>
        <p:txBody>
          <a:bodyPr/>
          <a:lstStyle/>
          <a:p>
            <a:pPr algn="l"/>
            <a:r>
              <a:rPr lang="pt-BR" sz="3000" b="1" dirty="0" smtClean="0">
                <a:solidFill>
                  <a:srgbClr val="C00000"/>
                </a:solidFill>
                <a:latin typeface="+mn-lt"/>
                <a:ea typeface="Times New Roman" panose="02020603050405020304"/>
                <a:cs typeface="Arial" panose="020B0604020202020204" pitchFamily="34" charset="0"/>
                <a:sym typeface="+mn-ea"/>
              </a:rPr>
              <a:t>- </a:t>
            </a:r>
            <a:r>
              <a:rPr lang="pt-BR" sz="3000" b="1" dirty="0">
                <a:solidFill>
                  <a:srgbClr val="C00000"/>
                </a:solidFill>
                <a:latin typeface="+mn-lt"/>
                <a:ea typeface="Times New Roman" panose="02020603050405020304"/>
                <a:cs typeface="Arial" panose="020B0604020202020204" pitchFamily="34" charset="0"/>
                <a:sym typeface="+mn-ea"/>
              </a:rPr>
              <a:t>Lung khởi (câu 1- 2)</a:t>
            </a:r>
            <a:r>
              <a:rPr lang="en-US" sz="3000" b="1" dirty="0">
                <a:solidFill>
                  <a:srgbClr val="C00000"/>
                </a:solidFill>
                <a:latin typeface="+mn-lt"/>
                <a:ea typeface="Times New Roman" panose="02020603050405020304"/>
                <a:cs typeface="Arial" panose="020B0604020202020204" pitchFamily="34" charset="0"/>
                <a:sym typeface="+mn-ea"/>
              </a:rPr>
              <a:t> : </a:t>
            </a:r>
            <a:r>
              <a:rPr lang="en-US" sz="3000" dirty="0" err="1" smtClean="0">
                <a:solidFill>
                  <a:schemeClr val="tx1"/>
                </a:solidFill>
                <a:latin typeface="+mn-lt"/>
                <a:ea typeface="Times New Roman" panose="02020603050405020304"/>
                <a:cs typeface="Arial" panose="020B0604020202020204" pitchFamily="34" charset="0"/>
                <a:sym typeface="+mn-ea"/>
              </a:rPr>
              <a:t>Nêu</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cảm</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tưởng</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chung</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khái</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quát</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về</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những</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người</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nông</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dân</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nghĩa</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sĩ</a:t>
            </a:r>
            <a:r>
              <a:rPr lang="en-US" sz="3000" dirty="0" smtClean="0">
                <a:solidFill>
                  <a:schemeClr val="tx1"/>
                </a:solidFill>
                <a:latin typeface="+mn-lt"/>
                <a:ea typeface="Times New Roman" panose="02020603050405020304"/>
                <a:cs typeface="Arial" panose="020B0604020202020204" pitchFamily="34" charset="0"/>
                <a:sym typeface="+mn-ea"/>
              </a:rPr>
              <a:t> CG </a:t>
            </a:r>
            <a:r>
              <a:rPr lang="en-US" sz="3000" dirty="0" err="1" smtClean="0">
                <a:solidFill>
                  <a:schemeClr val="tx1"/>
                </a:solidFill>
                <a:latin typeface="+mn-lt"/>
                <a:ea typeface="Times New Roman" panose="02020603050405020304"/>
                <a:cs typeface="Arial" panose="020B0604020202020204" pitchFamily="34" charset="0"/>
                <a:sym typeface="+mn-ea"/>
              </a:rPr>
              <a:t>đã</a:t>
            </a:r>
            <a:r>
              <a:rPr lang="en-US" sz="3000" dirty="0" smtClean="0">
                <a:solidFill>
                  <a:schemeClr val="tx1"/>
                </a:solidFill>
                <a:latin typeface="+mn-lt"/>
                <a:ea typeface="Times New Roman" panose="02020603050405020304"/>
                <a:cs typeface="Arial" panose="020B0604020202020204" pitchFamily="34" charset="0"/>
                <a:sym typeface="+mn-ea"/>
              </a:rPr>
              <a:t> hi </a:t>
            </a:r>
            <a:r>
              <a:rPr lang="en-US" sz="3000" dirty="0" err="1" smtClean="0">
                <a:solidFill>
                  <a:schemeClr val="tx1"/>
                </a:solidFill>
                <a:latin typeface="+mn-lt"/>
                <a:ea typeface="Times New Roman" panose="02020603050405020304"/>
                <a:cs typeface="Arial" panose="020B0604020202020204" pitchFamily="34" charset="0"/>
                <a:sym typeface="+mn-ea"/>
              </a:rPr>
              <a:t>sinh</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trong</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bối</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cảnh</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đất</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nước</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có</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giặc</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ngoại</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xâm</a:t>
            </a:r>
            <a:r>
              <a:rPr lang="en-US" sz="3000" dirty="0" smtClean="0">
                <a:solidFill>
                  <a:schemeClr val="tx1"/>
                </a:solidFill>
                <a:latin typeface="+mn-lt"/>
                <a:ea typeface="Times New Roman" panose="02020603050405020304"/>
                <a:cs typeface="Arial" panose="020B0604020202020204" pitchFamily="34" charset="0"/>
                <a:sym typeface="+mn-ea"/>
              </a:rPr>
              <a:t>.</a:t>
            </a:r>
            <a:br>
              <a:rPr lang="en-US" sz="3000" dirty="0" smtClean="0">
                <a:solidFill>
                  <a:schemeClr val="tx1"/>
                </a:solidFill>
                <a:latin typeface="+mn-lt"/>
                <a:ea typeface="Times New Roman" panose="02020603050405020304"/>
                <a:cs typeface="Arial" panose="020B0604020202020204" pitchFamily="34" charset="0"/>
                <a:sym typeface="+mn-ea"/>
              </a:rPr>
            </a:br>
            <a:r>
              <a:rPr lang="en-US" sz="3000" b="1" dirty="0">
                <a:solidFill>
                  <a:schemeClr val="tx1"/>
                </a:solidFill>
                <a:latin typeface="+mn-lt"/>
                <a:ea typeface="Times New Roman" panose="02020603050405020304"/>
                <a:cs typeface="Arial" panose="020B0604020202020204" pitchFamily="34" charset="0"/>
                <a:sym typeface="+mn-ea"/>
              </a:rPr>
              <a:t/>
            </a:r>
            <a:br>
              <a:rPr lang="en-US" sz="3000" b="1" dirty="0">
                <a:solidFill>
                  <a:schemeClr val="tx1"/>
                </a:solidFill>
                <a:latin typeface="+mn-lt"/>
                <a:ea typeface="Times New Roman" panose="02020603050405020304"/>
                <a:cs typeface="Arial" panose="020B0604020202020204" pitchFamily="34" charset="0"/>
                <a:sym typeface="+mn-ea"/>
              </a:rPr>
            </a:br>
            <a:r>
              <a:rPr lang="pt-BR" sz="3000" b="1" dirty="0" smtClean="0">
                <a:solidFill>
                  <a:srgbClr val="C00000"/>
                </a:solidFill>
                <a:latin typeface="+mn-lt"/>
                <a:ea typeface="Times New Roman" panose="02020603050405020304"/>
                <a:cs typeface="Arial" panose="020B0604020202020204" pitchFamily="34" charset="0"/>
                <a:sym typeface="+mn-ea"/>
              </a:rPr>
              <a:t>- </a:t>
            </a:r>
            <a:r>
              <a:rPr lang="pt-BR" sz="3000" b="1" dirty="0">
                <a:solidFill>
                  <a:srgbClr val="C00000"/>
                </a:solidFill>
                <a:latin typeface="+mn-lt"/>
                <a:ea typeface="Times New Roman" panose="02020603050405020304"/>
                <a:cs typeface="Arial" panose="020B0604020202020204" pitchFamily="34" charset="0"/>
                <a:sym typeface="+mn-ea"/>
              </a:rPr>
              <a:t>Thích thực (câu 3 - 15): </a:t>
            </a:r>
            <a:r>
              <a:rPr lang="en-US" sz="3000" dirty="0" err="1" smtClean="0">
                <a:solidFill>
                  <a:schemeClr val="tx1"/>
                </a:solidFill>
                <a:latin typeface="+mn-lt"/>
                <a:ea typeface="Times New Roman" panose="02020603050405020304"/>
                <a:cs typeface="Arial" panose="020B0604020202020204" pitchFamily="34" charset="0"/>
                <a:sym typeface="+mn-ea"/>
              </a:rPr>
              <a:t>Hồi</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tưởng</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về</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công</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đức</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và</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dựng</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lên</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chân</a:t>
            </a:r>
            <a:r>
              <a:rPr lang="en-US" sz="3000" dirty="0" smtClean="0">
                <a:solidFill>
                  <a:schemeClr val="tx1"/>
                </a:solidFill>
                <a:latin typeface="+mn-lt"/>
                <a:ea typeface="Times New Roman" panose="02020603050405020304"/>
                <a:cs typeface="Arial" panose="020B0604020202020204" pitchFamily="34" charset="0"/>
                <a:sym typeface="+mn-ea"/>
              </a:rPr>
              <a:t> dung </a:t>
            </a:r>
            <a:r>
              <a:rPr lang="nl-NL" sz="3000" dirty="0" smtClean="0">
                <a:solidFill>
                  <a:schemeClr val="tx1"/>
                </a:solidFill>
                <a:latin typeface="+mn-lt"/>
                <a:ea typeface="Times New Roman" panose="02020603050405020304"/>
                <a:cs typeface="Arial" panose="020B0604020202020204" pitchFamily="34" charset="0"/>
                <a:sym typeface="+mn-ea"/>
              </a:rPr>
              <a:t>người </a:t>
            </a:r>
            <a:r>
              <a:rPr lang="nl-NL" sz="3000" dirty="0">
                <a:solidFill>
                  <a:schemeClr val="tx1"/>
                </a:solidFill>
                <a:latin typeface="+mn-lt"/>
                <a:ea typeface="Times New Roman" panose="02020603050405020304"/>
                <a:cs typeface="Arial" panose="020B0604020202020204" pitchFamily="34" charset="0"/>
                <a:sym typeface="+mn-ea"/>
              </a:rPr>
              <a:t>nông dân - nghĩa </a:t>
            </a:r>
            <a:r>
              <a:rPr lang="nl-NL" sz="3000" dirty="0" smtClean="0">
                <a:solidFill>
                  <a:schemeClr val="tx1"/>
                </a:solidFill>
                <a:latin typeface="+mn-lt"/>
                <a:ea typeface="Times New Roman" panose="02020603050405020304"/>
                <a:cs typeface="Arial" panose="020B0604020202020204" pitchFamily="34" charset="0"/>
                <a:sym typeface="+mn-ea"/>
              </a:rPr>
              <a:t>sĩ.</a:t>
            </a:r>
            <a:br>
              <a:rPr lang="nl-NL" sz="3000" dirty="0" smtClean="0">
                <a:solidFill>
                  <a:schemeClr val="tx1"/>
                </a:solidFill>
                <a:latin typeface="+mn-lt"/>
                <a:ea typeface="Times New Roman" panose="02020603050405020304"/>
                <a:cs typeface="Arial" panose="020B0604020202020204" pitchFamily="34" charset="0"/>
                <a:sym typeface="+mn-ea"/>
              </a:rPr>
            </a:br>
            <a:r>
              <a:rPr lang="nl-NL" sz="3000" b="1" dirty="0">
                <a:solidFill>
                  <a:schemeClr val="tx1"/>
                </a:solidFill>
                <a:latin typeface="+mn-lt"/>
                <a:ea typeface="Times New Roman" panose="02020603050405020304"/>
                <a:cs typeface="Arial" panose="020B0604020202020204" pitchFamily="34" charset="0"/>
              </a:rPr>
              <a:t/>
            </a:r>
            <a:br>
              <a:rPr lang="nl-NL" sz="3000" b="1" dirty="0">
                <a:solidFill>
                  <a:schemeClr val="tx1"/>
                </a:solidFill>
                <a:latin typeface="+mn-lt"/>
                <a:ea typeface="Times New Roman" panose="02020603050405020304"/>
                <a:cs typeface="Arial" panose="020B0604020202020204" pitchFamily="34" charset="0"/>
              </a:rPr>
            </a:br>
            <a:r>
              <a:rPr lang="pt-BR" sz="3000" b="1" dirty="0" smtClean="0">
                <a:solidFill>
                  <a:srgbClr val="C00000"/>
                </a:solidFill>
                <a:latin typeface="+mn-lt"/>
                <a:ea typeface="Times New Roman" panose="02020603050405020304"/>
                <a:cs typeface="Arial" panose="020B0604020202020204" pitchFamily="34" charset="0"/>
                <a:sym typeface="+mn-ea"/>
              </a:rPr>
              <a:t>- </a:t>
            </a:r>
            <a:r>
              <a:rPr lang="pt-BR" sz="3000" b="1" dirty="0">
                <a:solidFill>
                  <a:srgbClr val="C00000"/>
                </a:solidFill>
                <a:latin typeface="+mn-lt"/>
                <a:ea typeface="Times New Roman" panose="02020603050405020304"/>
                <a:cs typeface="Arial" panose="020B0604020202020204" pitchFamily="34" charset="0"/>
                <a:sym typeface="+mn-ea"/>
              </a:rPr>
              <a:t>Ai vãn (câu 16- 28): </a:t>
            </a:r>
            <a:r>
              <a:rPr lang="pt-BR" sz="3000" dirty="0" smtClean="0">
                <a:solidFill>
                  <a:schemeClr val="tx1"/>
                </a:solidFill>
                <a:latin typeface="+mn-lt"/>
                <a:ea typeface="Times New Roman" panose="02020603050405020304"/>
                <a:cs typeface="Arial" panose="020B0604020202020204" pitchFamily="34" charset="0"/>
                <a:sym typeface="+mn-ea"/>
              </a:rPr>
              <a:t>Bày </a:t>
            </a:r>
            <a:r>
              <a:rPr lang="pt-BR" sz="3000" dirty="0">
                <a:solidFill>
                  <a:schemeClr val="tx1"/>
                </a:solidFill>
                <a:latin typeface="+mn-lt"/>
                <a:ea typeface="Times New Roman" panose="02020603050405020304"/>
                <a:cs typeface="Arial" panose="020B0604020202020204" pitchFamily="34" charset="0"/>
                <a:sym typeface="+mn-ea"/>
              </a:rPr>
              <a:t>tỏ lòng tiếc thương, niềm cảm </a:t>
            </a:r>
            <a:r>
              <a:rPr lang="pt-BR" sz="3000" dirty="0" smtClean="0">
                <a:solidFill>
                  <a:schemeClr val="tx1"/>
                </a:solidFill>
                <a:latin typeface="+mn-lt"/>
                <a:ea typeface="Times New Roman" panose="02020603050405020304"/>
                <a:cs typeface="Arial" panose="020B0604020202020204" pitchFamily="34" charset="0"/>
                <a:sym typeface="+mn-ea"/>
              </a:rPr>
              <a:t>phục với các nghĩa sĩ CG.</a:t>
            </a:r>
            <a:br>
              <a:rPr lang="pt-BR" sz="3000" dirty="0" smtClean="0">
                <a:solidFill>
                  <a:schemeClr val="tx1"/>
                </a:solidFill>
                <a:latin typeface="+mn-lt"/>
                <a:ea typeface="Times New Roman" panose="02020603050405020304"/>
                <a:cs typeface="Arial" panose="020B0604020202020204" pitchFamily="34" charset="0"/>
                <a:sym typeface="+mn-ea"/>
              </a:rPr>
            </a:br>
            <a:r>
              <a:rPr lang="pt-BR" sz="3000" b="1" dirty="0">
                <a:solidFill>
                  <a:schemeClr val="tx1"/>
                </a:solidFill>
                <a:latin typeface="+mn-lt"/>
                <a:ea typeface="Times New Roman" panose="02020603050405020304"/>
                <a:cs typeface="Arial" panose="020B0604020202020204" pitchFamily="34" charset="0"/>
              </a:rPr>
              <a:t/>
            </a:r>
            <a:br>
              <a:rPr lang="pt-BR" sz="3000" b="1" dirty="0">
                <a:solidFill>
                  <a:schemeClr val="tx1"/>
                </a:solidFill>
                <a:latin typeface="+mn-lt"/>
                <a:ea typeface="Times New Roman" panose="02020603050405020304"/>
                <a:cs typeface="Arial" panose="020B0604020202020204" pitchFamily="34" charset="0"/>
              </a:rPr>
            </a:br>
            <a:r>
              <a:rPr lang="pt-BR" sz="3000" b="1" dirty="0" smtClean="0">
                <a:solidFill>
                  <a:schemeClr val="accent2"/>
                </a:solidFill>
                <a:latin typeface="+mn-lt"/>
                <a:ea typeface="Times New Roman" panose="02020603050405020304"/>
                <a:cs typeface="Arial" panose="020B0604020202020204" pitchFamily="34" charset="0"/>
              </a:rPr>
              <a:t>-</a:t>
            </a:r>
            <a:r>
              <a:rPr lang="pt-BR" sz="3000" b="1" dirty="0" smtClean="0">
                <a:solidFill>
                  <a:schemeClr val="tx1"/>
                </a:solidFill>
                <a:latin typeface="+mn-lt"/>
                <a:ea typeface="Times New Roman" panose="02020603050405020304"/>
                <a:cs typeface="Arial" panose="020B0604020202020204" pitchFamily="34" charset="0"/>
              </a:rPr>
              <a:t> </a:t>
            </a:r>
            <a:r>
              <a:rPr lang="pt-BR" sz="3000" b="1" dirty="0" smtClean="0">
                <a:solidFill>
                  <a:srgbClr val="C00000"/>
                </a:solidFill>
                <a:latin typeface="+mn-lt"/>
                <a:ea typeface="Times New Roman" panose="02020603050405020304"/>
                <a:cs typeface="Arial" panose="020B0604020202020204" pitchFamily="34" charset="0"/>
                <a:sym typeface="+mn-ea"/>
              </a:rPr>
              <a:t>Kết </a:t>
            </a:r>
            <a:r>
              <a:rPr lang="pt-BR" sz="3000" b="1" dirty="0">
                <a:solidFill>
                  <a:srgbClr val="C00000"/>
                </a:solidFill>
                <a:latin typeface="+mn-lt"/>
                <a:ea typeface="Times New Roman" panose="02020603050405020304"/>
                <a:cs typeface="Arial" panose="020B0604020202020204" pitchFamily="34" charset="0"/>
                <a:sym typeface="+mn-ea"/>
              </a:rPr>
              <a:t>(còn lại) : </a:t>
            </a:r>
            <a:r>
              <a:rPr lang="en-US" sz="3000" dirty="0" err="1" smtClean="0">
                <a:solidFill>
                  <a:schemeClr val="tx1"/>
                </a:solidFill>
                <a:latin typeface="+mn-lt"/>
                <a:ea typeface="Times New Roman" panose="02020603050405020304"/>
                <a:cs typeface="Arial" panose="020B0604020202020204" pitchFamily="34" charset="0"/>
                <a:sym typeface="+mn-ea"/>
              </a:rPr>
              <a:t>Nêu</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cảm</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nghĩ</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và</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mời</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linh</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hồn</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các</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nghĩa</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sĩ</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quá</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cố</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về</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hưởng</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đồ</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tế</a:t>
            </a:r>
            <a:r>
              <a:rPr lang="en-US" sz="3000" dirty="0" smtClean="0">
                <a:solidFill>
                  <a:schemeClr val="tx1"/>
                </a:solidFill>
                <a:latin typeface="+mn-lt"/>
                <a:ea typeface="Times New Roman" panose="02020603050405020304"/>
                <a:cs typeface="Arial" panose="020B0604020202020204" pitchFamily="34" charset="0"/>
                <a:sym typeface="+mn-ea"/>
              </a:rPr>
              <a:t> </a:t>
            </a:r>
            <a:r>
              <a:rPr lang="en-US" sz="3000" dirty="0" err="1" smtClean="0">
                <a:solidFill>
                  <a:schemeClr val="tx1"/>
                </a:solidFill>
                <a:latin typeface="+mn-lt"/>
                <a:ea typeface="Times New Roman" panose="02020603050405020304"/>
                <a:cs typeface="Arial" panose="020B0604020202020204" pitchFamily="34" charset="0"/>
                <a:sym typeface="+mn-ea"/>
              </a:rPr>
              <a:t>lễ</a:t>
            </a:r>
            <a:r>
              <a:rPr lang="en-US" sz="3000" dirty="0" smtClean="0">
                <a:solidFill>
                  <a:schemeClr val="tx1"/>
                </a:solidFill>
                <a:latin typeface="+mn-lt"/>
                <a:ea typeface="Times New Roman" panose="02020603050405020304"/>
                <a:cs typeface="Arial" panose="020B0604020202020204" pitchFamily="34" charset="0"/>
                <a:sym typeface="+mn-ea"/>
              </a:rPr>
              <a:t>.</a:t>
            </a:r>
            <a:endParaRPr lang="en-US" sz="3000" dirty="0">
              <a:solidFill>
                <a:schemeClr val="tx1"/>
              </a:solidFill>
              <a:effectLst/>
              <a:latin typeface="+mn-lt"/>
              <a:ea typeface="Times New Roman" panose="02020603050405020304"/>
              <a:cs typeface="Arial" panose="020B0604020202020204" pitchFamily="34" charset="0"/>
              <a:sym typeface="+mn-ea"/>
            </a:endParaRPr>
          </a:p>
        </p:txBody>
      </p:sp>
      <p:sp>
        <p:nvSpPr>
          <p:cNvPr id="3" name="Title 1"/>
          <p:cNvSpPr txBox="1">
            <a:spLocks/>
          </p:cNvSpPr>
          <p:nvPr/>
        </p:nvSpPr>
        <p:spPr>
          <a:xfrm>
            <a:off x="306820" y="360217"/>
            <a:ext cx="8229600" cy="602673"/>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algn="l"/>
            <a:r>
              <a:rPr lang="en-US" altLang="vi-VN" sz="3200" b="1" dirty="0">
                <a:solidFill>
                  <a:srgbClr val="00B050"/>
                </a:solidFill>
                <a:latin typeface="+mn-lt"/>
                <a:cs typeface="Times New Roman" panose="02020603050405020304" pitchFamily="18" charset="0"/>
                <a:sym typeface="+mn-ea"/>
              </a:rPr>
              <a:t>*</a:t>
            </a:r>
            <a:r>
              <a:rPr lang="vi-VN" sz="3200" b="1" dirty="0">
                <a:solidFill>
                  <a:srgbClr val="00B050"/>
                </a:solidFill>
                <a:latin typeface="+mn-lt"/>
                <a:cs typeface="Times New Roman" panose="02020603050405020304" pitchFamily="18" charset="0"/>
                <a:sym typeface="+mn-ea"/>
              </a:rPr>
              <a:t> </a:t>
            </a:r>
            <a:r>
              <a:rPr lang="en-US" sz="3200" b="1" dirty="0" err="1">
                <a:solidFill>
                  <a:srgbClr val="00B050"/>
                </a:solidFill>
                <a:latin typeface="+mn-lt"/>
                <a:cs typeface="Times New Roman" panose="02020603050405020304" pitchFamily="18" charset="0"/>
                <a:sym typeface="+mn-ea"/>
              </a:rPr>
              <a:t>Bố</a:t>
            </a:r>
            <a:r>
              <a:rPr lang="en-US" sz="3200" b="1" dirty="0">
                <a:solidFill>
                  <a:srgbClr val="00B050"/>
                </a:solidFill>
                <a:latin typeface="+mn-lt"/>
                <a:cs typeface="Times New Roman" panose="02020603050405020304" pitchFamily="18" charset="0"/>
                <a:sym typeface="+mn-ea"/>
              </a:rPr>
              <a:t> </a:t>
            </a:r>
            <a:r>
              <a:rPr lang="en-US" sz="3200" b="1" dirty="0" err="1">
                <a:solidFill>
                  <a:srgbClr val="00B050"/>
                </a:solidFill>
                <a:latin typeface="+mn-lt"/>
                <a:cs typeface="Times New Roman" panose="02020603050405020304" pitchFamily="18" charset="0"/>
                <a:sym typeface="+mn-ea"/>
              </a:rPr>
              <a:t>cục</a:t>
            </a:r>
            <a:r>
              <a:rPr lang="en-US" sz="3200" b="1" dirty="0">
                <a:solidFill>
                  <a:srgbClr val="00B050"/>
                </a:solidFill>
                <a:latin typeface="+mn-lt"/>
                <a:cs typeface="Times New Roman" panose="02020603050405020304" pitchFamily="18" charset="0"/>
                <a:sym typeface="+mn-ea"/>
              </a:rPr>
              <a:t>: 4 </a:t>
            </a:r>
            <a:r>
              <a:rPr lang="en-US" sz="3200" b="1" dirty="0" err="1">
                <a:solidFill>
                  <a:srgbClr val="00B050"/>
                </a:solidFill>
                <a:latin typeface="+mn-lt"/>
                <a:cs typeface="Times New Roman" panose="02020603050405020304" pitchFamily="18" charset="0"/>
                <a:sym typeface="+mn-ea"/>
              </a:rPr>
              <a:t>phần</a:t>
            </a:r>
            <a:r>
              <a:rPr lang="en-US" sz="3200" b="1" dirty="0">
                <a:solidFill>
                  <a:srgbClr val="00B050"/>
                </a:solidFill>
                <a:latin typeface="+mn-lt"/>
                <a:cs typeface="Times New Roman" panose="02020603050405020304" pitchFamily="18" charset="0"/>
                <a:sym typeface="+mn-ea"/>
              </a:rPr>
              <a:t/>
            </a:r>
            <a:br>
              <a:rPr lang="en-US" sz="3200" b="1" dirty="0">
                <a:solidFill>
                  <a:srgbClr val="00B050"/>
                </a:solidFill>
                <a:latin typeface="+mn-lt"/>
                <a:cs typeface="Times New Roman" panose="02020603050405020304" pitchFamily="18" charset="0"/>
                <a:sym typeface="+mn-ea"/>
              </a:rPr>
            </a:br>
            <a:endParaRPr lang="en-US" sz="3200" dirty="0">
              <a:latin typeface="+mn-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783" y="147428"/>
            <a:ext cx="6096000" cy="584775"/>
          </a:xfrm>
          <a:prstGeom prst="rect">
            <a:avLst/>
          </a:prstGeom>
        </p:spPr>
        <p:txBody>
          <a:bodyPr>
            <a:spAutoFit/>
          </a:bodyPr>
          <a:lstStyle/>
          <a:p>
            <a:r>
              <a:rPr lang="en-US" sz="3200" b="1" dirty="0" smtClean="0">
                <a:solidFill>
                  <a:srgbClr val="FF0000"/>
                </a:solidFill>
                <a:latin typeface="+mj-lt"/>
                <a:cs typeface="Times New Roman" panose="02020603050405020304" pitchFamily="18" charset="0"/>
              </a:rPr>
              <a:t>3. SAU KHI ĐỌC</a:t>
            </a:r>
            <a:endParaRPr lang="en-US" sz="3200" b="1" dirty="0">
              <a:solidFill>
                <a:srgbClr val="FF0000"/>
              </a:solidFill>
              <a:latin typeface="+mj-lt"/>
              <a:cs typeface="Times New Roman" panose="02020603050405020304" pitchFamily="18" charset="0"/>
            </a:endParaRPr>
          </a:p>
        </p:txBody>
      </p:sp>
      <p:sp>
        <p:nvSpPr>
          <p:cNvPr id="2" name="Rectangle 1"/>
          <p:cNvSpPr/>
          <p:nvPr/>
        </p:nvSpPr>
        <p:spPr>
          <a:xfrm>
            <a:off x="258620" y="732203"/>
            <a:ext cx="6931891" cy="553357"/>
          </a:xfrm>
          <a:prstGeom prst="rect">
            <a:avLst/>
          </a:prstGeom>
        </p:spPr>
        <p:txBody>
          <a:bodyPr wrap="square">
            <a:spAutoFit/>
          </a:bodyPr>
          <a:lstStyle/>
          <a:p>
            <a:pPr algn="just">
              <a:lnSpc>
                <a:spcPct val="107000"/>
              </a:lnSpc>
              <a:spcAft>
                <a:spcPts val="600"/>
              </a:spcAft>
            </a:pPr>
            <a:r>
              <a:rPr lang="en-US" sz="2800" b="1" dirty="0" smtClean="0">
                <a:solidFill>
                  <a:schemeClr val="accent5">
                    <a:lumMod val="50000"/>
                  </a:schemeClr>
                </a:solidFill>
                <a:ea typeface="Times New Roman" panose="02020603050405020304" pitchFamily="18" charset="0"/>
              </a:rPr>
              <a:t>3.1</a:t>
            </a:r>
            <a:r>
              <a:rPr lang="vi-VN" sz="2800" b="1" dirty="0" smtClean="0">
                <a:solidFill>
                  <a:schemeClr val="accent5">
                    <a:lumMod val="50000"/>
                  </a:schemeClr>
                </a:solidFill>
                <a:ea typeface="Times New Roman" panose="02020603050405020304" pitchFamily="18" charset="0"/>
              </a:rPr>
              <a:t>. </a:t>
            </a:r>
            <a:r>
              <a:rPr lang="en-US" sz="2800" b="1" dirty="0">
                <a:solidFill>
                  <a:schemeClr val="accent5">
                    <a:lumMod val="50000"/>
                  </a:schemeClr>
                </a:solidFill>
                <a:ea typeface="Times New Roman" panose="02020603050405020304" pitchFamily="18" charset="0"/>
              </a:rPr>
              <a:t>H</a:t>
            </a:r>
            <a:r>
              <a:rPr lang="vi-VN" sz="2800" b="1" dirty="0" smtClean="0">
                <a:solidFill>
                  <a:schemeClr val="accent5">
                    <a:lumMod val="50000"/>
                  </a:schemeClr>
                </a:solidFill>
                <a:ea typeface="Times New Roman" panose="02020603050405020304" pitchFamily="18" charset="0"/>
              </a:rPr>
              <a:t>ình </a:t>
            </a:r>
            <a:r>
              <a:rPr lang="vi-VN" sz="2800" b="1" dirty="0">
                <a:solidFill>
                  <a:schemeClr val="accent5">
                    <a:lumMod val="50000"/>
                  </a:schemeClr>
                </a:solidFill>
                <a:ea typeface="Times New Roman" panose="02020603050405020304" pitchFamily="18" charset="0"/>
              </a:rPr>
              <a:t>tượng người nghĩa sĩ </a:t>
            </a:r>
            <a:endParaRPr lang="en-US" sz="2800" dirty="0">
              <a:solidFill>
                <a:schemeClr val="accent5">
                  <a:lumMod val="50000"/>
                </a:schemeClr>
              </a:solidFill>
              <a:effectLst/>
              <a:ea typeface="Times New Roman" panose="02020603050405020304" pitchFamily="18" charset="0"/>
            </a:endParaRPr>
          </a:p>
        </p:txBody>
      </p:sp>
      <p:sp>
        <p:nvSpPr>
          <p:cNvPr id="3" name="Rectangle 2"/>
          <p:cNvSpPr/>
          <p:nvPr/>
        </p:nvSpPr>
        <p:spPr>
          <a:xfrm>
            <a:off x="147783" y="1220820"/>
            <a:ext cx="5504872" cy="519886"/>
          </a:xfrm>
          <a:prstGeom prst="rect">
            <a:avLst/>
          </a:prstGeom>
        </p:spPr>
        <p:txBody>
          <a:bodyPr wrap="square">
            <a:spAutoFit/>
          </a:bodyPr>
          <a:lstStyle/>
          <a:p>
            <a:pPr algn="just">
              <a:lnSpc>
                <a:spcPct val="107000"/>
              </a:lnSpc>
              <a:spcAft>
                <a:spcPts val="600"/>
              </a:spcAft>
            </a:pPr>
            <a:r>
              <a:rPr lang="en-US" sz="2800" b="1" i="1" dirty="0" smtClean="0">
                <a:ea typeface="Times New Roman" panose="02020603050405020304" pitchFamily="18" charset="0"/>
              </a:rPr>
              <a:t>a. Hai </a:t>
            </a:r>
            <a:r>
              <a:rPr lang="en-US" sz="2800" b="1" i="1" dirty="0" err="1" smtClean="0">
                <a:ea typeface="Times New Roman" panose="02020603050405020304" pitchFamily="18" charset="0"/>
              </a:rPr>
              <a:t>câu</a:t>
            </a:r>
            <a:r>
              <a:rPr lang="en-US" sz="2800" b="1" i="1" dirty="0" smtClean="0">
                <a:ea typeface="Times New Roman" panose="02020603050405020304" pitchFamily="18" charset="0"/>
              </a:rPr>
              <a:t> </a:t>
            </a:r>
            <a:r>
              <a:rPr lang="en-US" sz="2800" b="1" i="1" dirty="0" err="1" smtClean="0">
                <a:ea typeface="Times New Roman" panose="02020603050405020304" pitchFamily="18" charset="0"/>
              </a:rPr>
              <a:t>đầu</a:t>
            </a:r>
            <a:r>
              <a:rPr lang="vi-VN" sz="2800" b="1" i="1" dirty="0" smtClean="0">
                <a:ea typeface="Times New Roman" panose="02020603050405020304" pitchFamily="18" charset="0"/>
              </a:rPr>
              <a:t> </a:t>
            </a:r>
            <a:endParaRPr lang="en-US" sz="2800" i="1" dirty="0">
              <a:effectLst/>
              <a:ea typeface="Times New Roman" panose="02020603050405020304" pitchFamily="18" charset="0"/>
            </a:endParaRPr>
          </a:p>
        </p:txBody>
      </p:sp>
      <p:sp>
        <p:nvSpPr>
          <p:cNvPr id="6" name="Rectangle 5"/>
          <p:cNvSpPr/>
          <p:nvPr/>
        </p:nvSpPr>
        <p:spPr>
          <a:xfrm>
            <a:off x="147783" y="1769325"/>
            <a:ext cx="11600872" cy="1801070"/>
          </a:xfrm>
          <a:prstGeom prst="rect">
            <a:avLst/>
          </a:prstGeom>
        </p:spPr>
        <p:txBody>
          <a:bodyPr wrap="square">
            <a:spAutoFit/>
          </a:bodyPr>
          <a:lstStyle/>
          <a:p>
            <a:pPr algn="just">
              <a:lnSpc>
                <a:spcPct val="107000"/>
              </a:lnSpc>
              <a:spcAft>
                <a:spcPts val="600"/>
              </a:spcAft>
            </a:pPr>
            <a:r>
              <a:rPr lang="vi-VN" sz="2400" dirty="0">
                <a:ea typeface="Times New Roman" panose="02020603050405020304" pitchFamily="18" charset="0"/>
              </a:rPr>
              <a:t>– Hai câu mở đầu ghi lại hình ảnh của người nghĩa sĩ trong hoàn cảnh quê </a:t>
            </a:r>
            <a:r>
              <a:rPr lang="vi-VN" sz="2400" dirty="0" smtClean="0">
                <a:ea typeface="Times New Roman" panose="02020603050405020304" pitchFamily="18" charset="0"/>
              </a:rPr>
              <a:t>hương</a:t>
            </a:r>
            <a:r>
              <a:rPr lang="en-US" sz="2400" dirty="0" smtClean="0">
                <a:ea typeface="Times New Roman" panose="02020603050405020304" pitchFamily="18" charset="0"/>
              </a:rPr>
              <a:t>:</a:t>
            </a:r>
          </a:p>
          <a:p>
            <a:pPr algn="just">
              <a:spcAft>
                <a:spcPts val="600"/>
              </a:spcAft>
            </a:pPr>
            <a:r>
              <a:rPr lang="en-US" sz="2400" dirty="0" smtClean="0">
                <a:ea typeface="Times New Roman" panose="02020603050405020304" pitchFamily="18" charset="0"/>
              </a:rPr>
              <a:t>+ Đ</a:t>
            </a:r>
            <a:r>
              <a:rPr lang="vi-VN" sz="2400" dirty="0" smtClean="0">
                <a:ea typeface="Times New Roman" panose="02020603050405020304" pitchFamily="18" charset="0"/>
              </a:rPr>
              <a:t>ất </a:t>
            </a:r>
            <a:r>
              <a:rPr lang="vi-VN" sz="2400" dirty="0">
                <a:ea typeface="Times New Roman" panose="02020603050405020304" pitchFamily="18" charset="0"/>
              </a:rPr>
              <a:t>nước đang lâm nguy (</a:t>
            </a:r>
            <a:r>
              <a:rPr lang="vi-VN" sz="2400" i="1" dirty="0">
                <a:ea typeface="Times New Roman" panose="02020603050405020304" pitchFamily="18" charset="0"/>
              </a:rPr>
              <a:t>súng giặc đất rền</a:t>
            </a:r>
            <a:r>
              <a:rPr lang="vi-VN" sz="2400" dirty="0">
                <a:ea typeface="Times New Roman" panose="02020603050405020304" pitchFamily="18" charset="0"/>
              </a:rPr>
              <a:t>). </a:t>
            </a:r>
            <a:endParaRPr lang="en-US" sz="2400" dirty="0" smtClean="0">
              <a:ea typeface="Times New Roman" panose="02020603050405020304" pitchFamily="18" charset="0"/>
            </a:endParaRPr>
          </a:p>
          <a:p>
            <a:pPr algn="just">
              <a:lnSpc>
                <a:spcPct val="107000"/>
              </a:lnSpc>
              <a:spcAft>
                <a:spcPts val="600"/>
              </a:spcAft>
            </a:pPr>
            <a:r>
              <a:rPr lang="en-US" sz="2400" dirty="0" smtClean="0">
                <a:ea typeface="Times New Roman" panose="02020603050405020304" pitchFamily="18" charset="0"/>
              </a:rPr>
              <a:t>+ </a:t>
            </a:r>
            <a:r>
              <a:rPr lang="en-US" sz="2400" dirty="0">
                <a:ea typeface="Times New Roman" panose="02020603050405020304" pitchFamily="18" charset="0"/>
              </a:rPr>
              <a:t>L</a:t>
            </a:r>
            <a:r>
              <a:rPr lang="vi-VN" sz="2400" dirty="0" smtClean="0">
                <a:ea typeface="Times New Roman" panose="02020603050405020304" pitchFamily="18" charset="0"/>
              </a:rPr>
              <a:t>òng dân</a:t>
            </a:r>
            <a:r>
              <a:rPr lang="en-US" sz="2400" dirty="0" smtClean="0">
                <a:ea typeface="Times New Roman" panose="02020603050405020304" pitchFamily="18" charset="0"/>
              </a:rPr>
              <a:t>: </a:t>
            </a:r>
            <a:r>
              <a:rPr lang="en-US" sz="2400" dirty="0" err="1" smtClean="0">
                <a:ea typeface="Times New Roman" panose="02020603050405020304" pitchFamily="18" charset="0"/>
              </a:rPr>
              <a:t>Lòng</a:t>
            </a:r>
            <a:r>
              <a:rPr lang="en-US" sz="2400" dirty="0" smtClean="0">
                <a:ea typeface="Times New Roman" panose="02020603050405020304" pitchFamily="18" charset="0"/>
              </a:rPr>
              <a:t> </a:t>
            </a:r>
            <a:r>
              <a:rPr lang="en-US" sz="2400" dirty="0" err="1" smtClean="0">
                <a:ea typeface="Times New Roman" panose="02020603050405020304" pitchFamily="18" charset="0"/>
              </a:rPr>
              <a:t>yêu</a:t>
            </a:r>
            <a:r>
              <a:rPr lang="en-US" sz="2400" dirty="0" smtClean="0">
                <a:ea typeface="Times New Roman" panose="02020603050405020304" pitchFamily="18" charset="0"/>
              </a:rPr>
              <a:t> </a:t>
            </a:r>
            <a:r>
              <a:rPr lang="en-US" sz="2400" dirty="0" err="1" smtClean="0">
                <a:ea typeface="Times New Roman" panose="02020603050405020304" pitchFamily="18" charset="0"/>
              </a:rPr>
              <a:t>nước</a:t>
            </a:r>
            <a:r>
              <a:rPr lang="en-US" sz="2400" dirty="0" smtClean="0">
                <a:ea typeface="Times New Roman" panose="02020603050405020304" pitchFamily="18" charset="0"/>
              </a:rPr>
              <a:t> </a:t>
            </a:r>
            <a:r>
              <a:rPr lang="en-US" sz="2400" dirty="0" err="1" smtClean="0">
                <a:ea typeface="Times New Roman" panose="02020603050405020304" pitchFamily="18" charset="0"/>
              </a:rPr>
              <a:t>của</a:t>
            </a:r>
            <a:r>
              <a:rPr lang="en-US" sz="2400" dirty="0" smtClean="0">
                <a:ea typeface="Times New Roman" panose="02020603050405020304" pitchFamily="18" charset="0"/>
              </a:rPr>
              <a:t> </a:t>
            </a:r>
            <a:r>
              <a:rPr lang="en-US" sz="2400" dirty="0" err="1" smtClean="0">
                <a:ea typeface="Times New Roman" panose="02020603050405020304" pitchFamily="18" charset="0"/>
              </a:rPr>
              <a:t>nghĩa</a:t>
            </a:r>
            <a:r>
              <a:rPr lang="en-US" sz="2400" dirty="0" smtClean="0">
                <a:ea typeface="Times New Roman" panose="02020603050405020304" pitchFamily="18" charset="0"/>
              </a:rPr>
              <a:t> </a:t>
            </a:r>
            <a:r>
              <a:rPr lang="en-US" sz="2400" dirty="0" err="1" smtClean="0">
                <a:ea typeface="Times New Roman" panose="02020603050405020304" pitchFamily="18" charset="0"/>
              </a:rPr>
              <a:t>sĩ</a:t>
            </a:r>
            <a:r>
              <a:rPr lang="en-US" sz="2400" dirty="0" smtClean="0">
                <a:ea typeface="Times New Roman" panose="02020603050405020304" pitchFamily="18" charset="0"/>
              </a:rPr>
              <a:t> </a:t>
            </a:r>
            <a:r>
              <a:rPr lang="en-US" sz="2400" dirty="0" err="1" smtClean="0">
                <a:ea typeface="Times New Roman" panose="02020603050405020304" pitchFamily="18" charset="0"/>
              </a:rPr>
              <a:t>soi</a:t>
            </a:r>
            <a:r>
              <a:rPr lang="en-US" sz="2400" dirty="0" smtClean="0">
                <a:ea typeface="Times New Roman" panose="02020603050405020304" pitchFamily="18" charset="0"/>
              </a:rPr>
              <a:t> </a:t>
            </a:r>
            <a:r>
              <a:rPr lang="en-US" sz="2400" dirty="0" err="1" smtClean="0">
                <a:ea typeface="Times New Roman" panose="02020603050405020304" pitchFamily="18" charset="0"/>
              </a:rPr>
              <a:t>sáng</a:t>
            </a:r>
            <a:r>
              <a:rPr lang="en-US" sz="2400" dirty="0" smtClean="0">
                <a:ea typeface="Times New Roman" panose="02020603050405020304" pitchFamily="18" charset="0"/>
              </a:rPr>
              <a:t> </a:t>
            </a:r>
            <a:r>
              <a:rPr lang="en-US" sz="2400" dirty="0" err="1" smtClean="0">
                <a:ea typeface="Times New Roman" panose="02020603050405020304" pitchFamily="18" charset="0"/>
              </a:rPr>
              <a:t>khắp</a:t>
            </a:r>
            <a:r>
              <a:rPr lang="en-US" sz="2400" dirty="0" smtClean="0">
                <a:ea typeface="Times New Roman" panose="02020603050405020304" pitchFamily="18" charset="0"/>
              </a:rPr>
              <a:t> </a:t>
            </a:r>
            <a:r>
              <a:rPr lang="en-US" sz="2400" dirty="0" err="1" smtClean="0">
                <a:ea typeface="Times New Roman" panose="02020603050405020304" pitchFamily="18" charset="0"/>
              </a:rPr>
              <a:t>nơi</a:t>
            </a:r>
            <a:r>
              <a:rPr lang="en-US" sz="2400" dirty="0" smtClean="0">
                <a:ea typeface="Times New Roman" panose="02020603050405020304" pitchFamily="18" charset="0"/>
              </a:rPr>
              <a:t>, </a:t>
            </a:r>
            <a:r>
              <a:rPr lang="vi-VN" sz="2400" dirty="0" smtClean="0">
                <a:ea typeface="Times New Roman" panose="02020603050405020304" pitchFamily="18" charset="0"/>
              </a:rPr>
              <a:t>có </a:t>
            </a:r>
            <a:r>
              <a:rPr lang="vi-VN" sz="2400" dirty="0">
                <a:ea typeface="Times New Roman" panose="02020603050405020304" pitchFamily="18" charset="0"/>
              </a:rPr>
              <a:t>đất trời chứng giám, cảm thông (</a:t>
            </a:r>
            <a:r>
              <a:rPr lang="vi-VN" sz="2400" i="1" dirty="0">
                <a:ea typeface="Times New Roman" panose="02020603050405020304" pitchFamily="18" charset="0"/>
              </a:rPr>
              <a:t>trời tỏ</a:t>
            </a:r>
            <a:r>
              <a:rPr lang="vi-VN" sz="2400" dirty="0">
                <a:ea typeface="Times New Roman" panose="02020603050405020304" pitchFamily="18" charset="0"/>
              </a:rPr>
              <a:t>).</a:t>
            </a:r>
            <a:endParaRPr lang="en-US" sz="2400" dirty="0">
              <a:effectLst/>
              <a:ea typeface="Times New Roman" panose="02020603050405020304" pitchFamily="18" charset="0"/>
            </a:endParaRPr>
          </a:p>
        </p:txBody>
      </p:sp>
      <p:sp>
        <p:nvSpPr>
          <p:cNvPr id="7" name="Rectangle 6"/>
          <p:cNvSpPr/>
          <p:nvPr/>
        </p:nvSpPr>
        <p:spPr>
          <a:xfrm>
            <a:off x="147783" y="3599014"/>
            <a:ext cx="11600872" cy="2539157"/>
          </a:xfrm>
          <a:prstGeom prst="rect">
            <a:avLst/>
          </a:prstGeom>
        </p:spPr>
        <p:txBody>
          <a:bodyPr wrap="square">
            <a:spAutoFit/>
          </a:bodyPr>
          <a:lstStyle/>
          <a:p>
            <a:pPr algn="just">
              <a:spcAft>
                <a:spcPts val="600"/>
              </a:spcAft>
            </a:pPr>
            <a:r>
              <a:rPr lang="vi-VN" sz="2400" dirty="0">
                <a:ea typeface="Times New Roman" panose="02020603050405020304" pitchFamily="18" charset="0"/>
              </a:rPr>
              <a:t>– </a:t>
            </a:r>
            <a:r>
              <a:rPr lang="en-US" sz="2400" dirty="0" smtClean="0">
                <a:ea typeface="Times New Roman" panose="02020603050405020304" pitchFamily="18" charset="0"/>
              </a:rPr>
              <a:t>NT</a:t>
            </a:r>
            <a:r>
              <a:rPr lang="vi-VN" sz="2400" dirty="0" smtClean="0">
                <a:ea typeface="Times New Roman" panose="02020603050405020304" pitchFamily="18" charset="0"/>
              </a:rPr>
              <a:t> </a:t>
            </a:r>
            <a:r>
              <a:rPr lang="vi-VN" sz="2400" dirty="0">
                <a:ea typeface="Times New Roman" panose="02020603050405020304" pitchFamily="18" charset="0"/>
              </a:rPr>
              <a:t>đối </a:t>
            </a:r>
            <a:r>
              <a:rPr lang="vi-VN" sz="2400" dirty="0" smtClean="0">
                <a:ea typeface="Times New Roman" panose="02020603050405020304" pitchFamily="18" charset="0"/>
              </a:rPr>
              <a:t>lập</a:t>
            </a:r>
            <a:r>
              <a:rPr lang="en-US" sz="2400" dirty="0">
                <a:ea typeface="Times New Roman" panose="02020603050405020304" pitchFamily="18" charset="0"/>
              </a:rPr>
              <a:t>: C</a:t>
            </a:r>
            <a:r>
              <a:rPr lang="vi-VN" sz="2400" dirty="0">
                <a:ea typeface="Times New Roman" panose="02020603050405020304" pitchFamily="18" charset="0"/>
              </a:rPr>
              <a:t>uộc sống của người nông </a:t>
            </a:r>
            <a:endParaRPr lang="en-US" sz="2400" dirty="0" smtClean="0">
              <a:ea typeface="Times New Roman" panose="02020603050405020304" pitchFamily="18" charset="0"/>
            </a:endParaRPr>
          </a:p>
          <a:p>
            <a:pPr algn="just">
              <a:spcAft>
                <a:spcPts val="600"/>
              </a:spcAft>
            </a:pPr>
            <a:r>
              <a:rPr lang="en-US" sz="2400" dirty="0" smtClean="0">
                <a:ea typeface="Times New Roman" panose="02020603050405020304" pitchFamily="18" charset="0"/>
              </a:rPr>
              <a:t>+ T</a:t>
            </a:r>
            <a:r>
              <a:rPr lang="vi-VN" sz="2400" dirty="0" smtClean="0">
                <a:ea typeface="Times New Roman" panose="02020603050405020304" pitchFamily="18" charset="0"/>
              </a:rPr>
              <a:t>hường ngày</a:t>
            </a:r>
            <a:r>
              <a:rPr lang="en-US" sz="2400" dirty="0" smtClean="0">
                <a:ea typeface="Times New Roman" panose="02020603050405020304" pitchFamily="18" charset="0"/>
              </a:rPr>
              <a:t>: </a:t>
            </a:r>
            <a:r>
              <a:rPr lang="vi-VN" sz="2400" dirty="0" smtClean="0">
                <a:ea typeface="Times New Roman" panose="02020603050405020304" pitchFamily="18" charset="0"/>
              </a:rPr>
              <a:t>chăm </a:t>
            </a:r>
            <a:r>
              <a:rPr lang="vi-VN" sz="2400" dirty="0">
                <a:ea typeface="Times New Roman" panose="02020603050405020304" pitchFamily="18" charset="0"/>
              </a:rPr>
              <a:t>chỉ lặng </a:t>
            </a:r>
            <a:r>
              <a:rPr lang="vi-VN" sz="2400" dirty="0" smtClean="0">
                <a:ea typeface="Times New Roman" panose="02020603050405020304" pitchFamily="18" charset="0"/>
              </a:rPr>
              <a:t>lẽ</a:t>
            </a:r>
            <a:r>
              <a:rPr lang="en-US" sz="2400" dirty="0">
                <a:ea typeface="Times New Roman" panose="02020603050405020304" pitchFamily="18" charset="0"/>
              </a:rPr>
              <a:t> </a:t>
            </a:r>
            <a:r>
              <a:rPr lang="vi-VN" sz="2400" dirty="0" smtClean="0">
                <a:ea typeface="Times New Roman" panose="02020603050405020304" pitchFamily="18" charset="0"/>
              </a:rPr>
              <a:t>(</a:t>
            </a:r>
            <a:r>
              <a:rPr lang="vi-VN" sz="2400" i="1" dirty="0" smtClean="0">
                <a:ea typeface="Times New Roman" panose="02020603050405020304" pitchFamily="18" charset="0"/>
              </a:rPr>
              <a:t>mười </a:t>
            </a:r>
            <a:r>
              <a:rPr lang="vi-VN" sz="2400" i="1" dirty="0">
                <a:ea typeface="Times New Roman" panose="02020603050405020304" pitchFamily="18" charset="0"/>
              </a:rPr>
              <a:t>năm công vỡ ruộng</a:t>
            </a:r>
            <a:r>
              <a:rPr lang="vi-VN" sz="2400" dirty="0">
                <a:ea typeface="Times New Roman" panose="02020603050405020304" pitchFamily="18" charset="0"/>
              </a:rPr>
              <a:t>) </a:t>
            </a:r>
            <a:r>
              <a:rPr lang="en-US" sz="2400" dirty="0" smtClean="0">
                <a:ea typeface="Times New Roman" panose="02020603050405020304" pitchFamily="18" charset="0"/>
              </a:rPr>
              <a:t>-&gt; </a:t>
            </a:r>
            <a:r>
              <a:rPr lang="en-US" sz="2400" dirty="0" err="1">
                <a:ea typeface="Calibri" panose="020F0502020204030204" pitchFamily="34" charset="0"/>
                <a:cs typeface="Times New Roman" panose="02020603050405020304" pitchFamily="18" charset="0"/>
              </a:rPr>
              <a:t>không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ai</a:t>
            </a:r>
            <a:r>
              <a:rPr lang="en-US" sz="2400" dirty="0">
                <a:ea typeface="Calibri" panose="020F0502020204030204" pitchFamily="34" charset="0"/>
                <a:cs typeface="Times New Roman" panose="02020603050405020304" pitchFamily="18" charset="0"/>
              </a:rPr>
              <a:t> </a:t>
            </a:r>
            <a:r>
              <a:rPr lang="en-US" sz="2400" dirty="0" err="1" smtClean="0">
                <a:ea typeface="Calibri" panose="020F0502020204030204" pitchFamily="34" charset="0"/>
                <a:cs typeface="Times New Roman" panose="02020603050405020304" pitchFamily="18" charset="0"/>
              </a:rPr>
              <a:t>biết</a:t>
            </a:r>
            <a:endParaRPr lang="en-US" sz="2400" dirty="0" smtClean="0">
              <a:ea typeface="Times New Roman" panose="02020603050405020304" pitchFamily="18" charset="0"/>
            </a:endParaRPr>
          </a:p>
          <a:p>
            <a:pPr algn="just">
              <a:spcAft>
                <a:spcPts val="600"/>
              </a:spcAft>
            </a:pPr>
            <a:r>
              <a:rPr lang="en-US" sz="2400" dirty="0" smtClean="0">
                <a:ea typeface="Times New Roman" panose="02020603050405020304" pitchFamily="18" charset="0"/>
              </a:rPr>
              <a:t>+ </a:t>
            </a:r>
            <a:r>
              <a:rPr lang="en-US" sz="2400" dirty="0" err="1" smtClean="0">
                <a:ea typeface="Times New Roman" panose="02020603050405020304" pitchFamily="18" charset="0"/>
              </a:rPr>
              <a:t>Khi</a:t>
            </a:r>
            <a:r>
              <a:rPr lang="en-US" sz="2400" dirty="0" smtClean="0">
                <a:ea typeface="Times New Roman" panose="02020603050405020304" pitchFamily="18" charset="0"/>
              </a:rPr>
              <a:t> </a:t>
            </a:r>
            <a:r>
              <a:rPr lang="en-US" sz="2400" dirty="0" err="1" smtClean="0">
                <a:ea typeface="Times New Roman" panose="02020603050405020304" pitchFamily="18" charset="0"/>
              </a:rPr>
              <a:t>có</a:t>
            </a:r>
            <a:r>
              <a:rPr lang="en-US" sz="2400" dirty="0" smtClean="0">
                <a:ea typeface="Times New Roman" panose="02020603050405020304" pitchFamily="18" charset="0"/>
              </a:rPr>
              <a:t> </a:t>
            </a:r>
            <a:r>
              <a:rPr lang="en-US" sz="2400" dirty="0" err="1" smtClean="0">
                <a:ea typeface="Times New Roman" panose="02020603050405020304" pitchFamily="18" charset="0"/>
              </a:rPr>
              <a:t>giặc</a:t>
            </a:r>
            <a:r>
              <a:rPr lang="en-US" sz="2400" dirty="0" smtClean="0">
                <a:ea typeface="Times New Roman" panose="02020603050405020304" pitchFamily="18" charset="0"/>
              </a:rPr>
              <a:t> </a:t>
            </a:r>
            <a:r>
              <a:rPr lang="en-US" sz="2400" dirty="0" err="1" smtClean="0">
                <a:ea typeface="Times New Roman" panose="02020603050405020304" pitchFamily="18" charset="0"/>
              </a:rPr>
              <a:t>ngoại</a:t>
            </a:r>
            <a:r>
              <a:rPr lang="en-US" sz="2400" dirty="0" smtClean="0">
                <a:ea typeface="Times New Roman" panose="02020603050405020304" pitchFamily="18" charset="0"/>
              </a:rPr>
              <a:t> </a:t>
            </a:r>
            <a:r>
              <a:rPr lang="en-US" sz="2400" dirty="0" err="1" smtClean="0">
                <a:ea typeface="Times New Roman" panose="02020603050405020304" pitchFamily="18" charset="0"/>
              </a:rPr>
              <a:t>xâm</a:t>
            </a:r>
            <a:r>
              <a:rPr lang="en-US" sz="2400" dirty="0" smtClean="0">
                <a:ea typeface="Times New Roman" panose="02020603050405020304" pitchFamily="18" charset="0"/>
              </a:rPr>
              <a:t>: </a:t>
            </a:r>
            <a:r>
              <a:rPr lang="en-US" sz="2400" dirty="0" err="1" smtClean="0">
                <a:ea typeface="Times New Roman" panose="02020603050405020304" pitchFamily="18" charset="0"/>
              </a:rPr>
              <a:t>trở</a:t>
            </a:r>
            <a:r>
              <a:rPr lang="en-US" sz="2400" dirty="0" smtClean="0">
                <a:ea typeface="Times New Roman" panose="02020603050405020304" pitchFamily="18" charset="0"/>
              </a:rPr>
              <a:t> </a:t>
            </a:r>
            <a:r>
              <a:rPr lang="en-US" sz="2400" dirty="0" err="1" smtClean="0">
                <a:ea typeface="Times New Roman" panose="02020603050405020304" pitchFamily="18" charset="0"/>
              </a:rPr>
              <a:t>thành</a:t>
            </a:r>
            <a:r>
              <a:rPr lang="en-US" sz="2400" dirty="0" smtClean="0">
                <a:ea typeface="Times New Roman" panose="02020603050405020304" pitchFamily="18" charset="0"/>
              </a:rPr>
              <a:t> </a:t>
            </a:r>
            <a:r>
              <a:rPr lang="en-US" sz="2400" dirty="0" err="1" smtClean="0">
                <a:ea typeface="Times New Roman" panose="02020603050405020304" pitchFamily="18" charset="0"/>
              </a:rPr>
              <a:t>người</a:t>
            </a:r>
            <a:r>
              <a:rPr lang="vi-VN" sz="2400" dirty="0" smtClean="0">
                <a:ea typeface="Times New Roman" panose="02020603050405020304" pitchFamily="18" charset="0"/>
              </a:rPr>
              <a:t> </a:t>
            </a:r>
            <a:r>
              <a:rPr lang="vi-VN" sz="2400" dirty="0">
                <a:ea typeface="Times New Roman" panose="02020603050405020304" pitchFamily="18" charset="0"/>
              </a:rPr>
              <a:t>anh hùng xả thân cứu nước trong thời điểm lịch sử (</a:t>
            </a:r>
            <a:r>
              <a:rPr lang="vi-VN" sz="2400" i="1" dirty="0">
                <a:ea typeface="Times New Roman" panose="02020603050405020304" pitchFamily="18" charset="0"/>
              </a:rPr>
              <a:t>một trận nghĩa đánh Tây</a:t>
            </a:r>
            <a:r>
              <a:rPr lang="vi-VN" sz="2400" dirty="0">
                <a:ea typeface="Times New Roman" panose="02020603050405020304" pitchFamily="18" charset="0"/>
              </a:rPr>
              <a:t>) </a:t>
            </a:r>
            <a:r>
              <a:rPr lang="en-US" sz="2400" dirty="0" smtClean="0">
                <a:ea typeface="Times New Roman" panose="02020603050405020304" pitchFamily="18" charset="0"/>
              </a:rPr>
              <a:t>-&gt; </a:t>
            </a:r>
            <a:r>
              <a:rPr lang="en-US" sz="2400" dirty="0" err="1">
                <a:ea typeface="Calibri" panose="020F0502020204030204" pitchFamily="34" charset="0"/>
                <a:cs typeface="Times New Roman" panose="02020603050405020304" pitchFamily="18" charset="0"/>
              </a:rPr>
              <a:t>để</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lại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tiếng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thơm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muôn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đời</a:t>
            </a:r>
            <a:endParaRPr lang="en-US" sz="2400" dirty="0">
              <a:ea typeface="Calibri" panose="020F0502020204030204" pitchFamily="34" charset="0"/>
              <a:cs typeface="Times New Roman" panose="02020603050405020304" pitchFamily="18" charset="0"/>
            </a:endParaRPr>
          </a:p>
          <a:p>
            <a:pPr algn="just">
              <a:spcAft>
                <a:spcPts val="600"/>
              </a:spcAft>
            </a:pPr>
            <a:r>
              <a:rPr lang="en-US" sz="2400" dirty="0" smtClean="0">
                <a:ea typeface="Times New Roman" panose="02020603050405020304" pitchFamily="18" charset="0"/>
              </a:rPr>
              <a:t>-&gt; </a:t>
            </a:r>
            <a:r>
              <a:rPr lang="en-US" sz="2400" dirty="0" err="1" smtClean="0">
                <a:ea typeface="Times New Roman" panose="02020603050405020304" pitchFamily="18" charset="0"/>
              </a:rPr>
              <a:t>Người</a:t>
            </a:r>
            <a:r>
              <a:rPr lang="en-US" sz="2400" dirty="0" smtClean="0">
                <a:ea typeface="Times New Roman" panose="02020603050405020304" pitchFamily="18" charset="0"/>
              </a:rPr>
              <a:t> </a:t>
            </a:r>
            <a:r>
              <a:rPr lang="en-US" sz="2400" dirty="0" err="1" smtClean="0">
                <a:ea typeface="Times New Roman" panose="02020603050405020304" pitchFamily="18" charset="0"/>
              </a:rPr>
              <a:t>nông</a:t>
            </a:r>
            <a:r>
              <a:rPr lang="en-US" sz="2400" dirty="0" smtClean="0">
                <a:ea typeface="Times New Roman" panose="02020603050405020304" pitchFamily="18" charset="0"/>
              </a:rPr>
              <a:t> </a:t>
            </a:r>
            <a:r>
              <a:rPr lang="en-US" sz="2400" dirty="0" err="1" smtClean="0">
                <a:ea typeface="Times New Roman" panose="02020603050405020304" pitchFamily="18" charset="0"/>
              </a:rPr>
              <a:t>dân</a:t>
            </a:r>
            <a:r>
              <a:rPr lang="en-US" sz="2400" dirty="0" smtClean="0">
                <a:ea typeface="Times New Roman" panose="02020603050405020304" pitchFamily="18" charset="0"/>
              </a:rPr>
              <a:t> </a:t>
            </a:r>
            <a:r>
              <a:rPr lang="en-US" sz="2400" dirty="0" err="1" smtClean="0">
                <a:ea typeface="Times New Roman" panose="02020603050405020304" pitchFamily="18" charset="0"/>
              </a:rPr>
              <a:t>nghĩa</a:t>
            </a:r>
            <a:r>
              <a:rPr lang="en-US" sz="2400" dirty="0" smtClean="0">
                <a:ea typeface="Times New Roman" panose="02020603050405020304" pitchFamily="18" charset="0"/>
              </a:rPr>
              <a:t> </a:t>
            </a:r>
            <a:r>
              <a:rPr lang="en-US" sz="2400" dirty="0" err="1" smtClean="0">
                <a:ea typeface="Times New Roman" panose="02020603050405020304" pitchFamily="18" charset="0"/>
              </a:rPr>
              <a:t>sĩ</a:t>
            </a:r>
            <a:r>
              <a:rPr lang="en-US" sz="2400" dirty="0" smtClean="0">
                <a:ea typeface="Times New Roman" panose="02020603050405020304" pitchFamily="18" charset="0"/>
              </a:rPr>
              <a:t> t</a:t>
            </a:r>
            <a:r>
              <a:rPr lang="vi-VN" sz="2400" dirty="0" smtClean="0">
                <a:ea typeface="Times New Roman" panose="02020603050405020304" pitchFamily="18" charset="0"/>
              </a:rPr>
              <a:t>ình </a:t>
            </a:r>
            <a:r>
              <a:rPr lang="vi-VN" sz="2400" dirty="0">
                <a:ea typeface="Times New Roman" panose="02020603050405020304" pitchFamily="18" charset="0"/>
              </a:rPr>
              <a:t>nguyện xả thân cứu nước, tuy phải </a:t>
            </a:r>
            <a:r>
              <a:rPr lang="en-US" sz="2400" dirty="0" err="1" smtClean="0">
                <a:ea typeface="Times New Roman" panose="02020603050405020304" pitchFamily="18" charset="0"/>
              </a:rPr>
              <a:t>hy</a:t>
            </a:r>
            <a:r>
              <a:rPr lang="en-US" sz="2400" dirty="0" smtClean="0">
                <a:ea typeface="Times New Roman" panose="02020603050405020304" pitchFamily="18" charset="0"/>
              </a:rPr>
              <a:t> </a:t>
            </a:r>
            <a:r>
              <a:rPr lang="vi-VN" sz="2400" dirty="0" smtClean="0">
                <a:ea typeface="Times New Roman" panose="02020603050405020304" pitchFamily="18" charset="0"/>
              </a:rPr>
              <a:t>sinh </a:t>
            </a:r>
            <a:r>
              <a:rPr lang="vi-VN" sz="2400" dirty="0">
                <a:ea typeface="Times New Roman" panose="02020603050405020304" pitchFamily="18" charset="0"/>
              </a:rPr>
              <a:t>mạng của mình, nhưng danh thơm </a:t>
            </a:r>
            <a:r>
              <a:rPr lang="vi-VN" sz="2400" dirty="0" smtClean="0">
                <a:ea typeface="Times New Roman" panose="02020603050405020304" pitchFamily="18" charset="0"/>
              </a:rPr>
              <a:t>còn</a:t>
            </a:r>
            <a:r>
              <a:rPr lang="en-US" sz="2400" dirty="0" smtClean="0">
                <a:ea typeface="Times New Roman" panose="02020603050405020304" pitchFamily="18" charset="0"/>
              </a:rPr>
              <a:t> </a:t>
            </a:r>
            <a:r>
              <a:rPr lang="vi-VN" sz="2400" dirty="0">
                <a:ea typeface="Times New Roman" panose="02020603050405020304" pitchFamily="18" charset="0"/>
              </a:rPr>
              <a:t>“</a:t>
            </a:r>
            <a:r>
              <a:rPr lang="vi-VN" sz="2400" i="1" dirty="0">
                <a:ea typeface="Times New Roman" panose="02020603050405020304" pitchFamily="18" charset="0"/>
              </a:rPr>
              <a:t>vang</a:t>
            </a:r>
            <a:r>
              <a:rPr lang="vi-VN" sz="2400" dirty="0">
                <a:ea typeface="Times New Roman" panose="02020603050405020304" pitchFamily="18" charset="0"/>
              </a:rPr>
              <a:t>”</a:t>
            </a:r>
            <a:r>
              <a:rPr lang="vi-VN" sz="2400" dirty="0" smtClean="0">
                <a:ea typeface="Times New Roman" panose="02020603050405020304" pitchFamily="18" charset="0"/>
              </a:rPr>
              <a:t> mãi</a:t>
            </a:r>
            <a:r>
              <a:rPr lang="en-US" sz="2400" dirty="0" smtClean="0">
                <a:ea typeface="Times New Roman" panose="02020603050405020304" pitchFamily="18" charset="0"/>
              </a:rPr>
              <a:t> </a:t>
            </a:r>
            <a:r>
              <a:rPr lang="vi-VN" sz="2400" dirty="0" smtClean="0">
                <a:ea typeface="Times New Roman" panose="02020603050405020304" pitchFamily="18" charset="0"/>
              </a:rPr>
              <a:t>trong </a:t>
            </a:r>
            <a:r>
              <a:rPr lang="vi-VN" sz="2400" dirty="0">
                <a:ea typeface="Times New Roman" panose="02020603050405020304" pitchFamily="18" charset="0"/>
              </a:rPr>
              <a:t>lòng dân, </a:t>
            </a:r>
            <a:r>
              <a:rPr lang="vi-VN" sz="2400" dirty="0" smtClean="0">
                <a:ea typeface="Times New Roman" panose="02020603050405020304" pitchFamily="18" charset="0"/>
              </a:rPr>
              <a:t>mãi</a:t>
            </a:r>
            <a:r>
              <a:rPr lang="en-US" sz="2400" dirty="0" smtClean="0">
                <a:ea typeface="Times New Roman" panose="02020603050405020304" pitchFamily="18" charset="0"/>
              </a:rPr>
              <a:t> </a:t>
            </a:r>
            <a:r>
              <a:rPr lang="vi-VN" sz="2400" dirty="0" smtClean="0">
                <a:ea typeface="Times New Roman" panose="02020603050405020304" pitchFamily="18" charset="0"/>
              </a:rPr>
              <a:t>với </a:t>
            </a:r>
            <a:r>
              <a:rPr lang="vi-VN" sz="2400" dirty="0">
                <a:ea typeface="Times New Roman" panose="02020603050405020304" pitchFamily="18" charset="0"/>
              </a:rPr>
              <a:t>đất trời.</a:t>
            </a:r>
            <a:endParaRPr lang="en-US" sz="2400" dirty="0">
              <a:effectLst/>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barn(inVertical)">
                                      <p:cBhvr>
                                        <p:cTn id="30" dur="500"/>
                                        <p:tgtEl>
                                          <p:spTgt spid="6">
                                            <p:txEl>
                                              <p:pRg st="1" end="1"/>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barn(inVertical)">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additive="base">
                                        <p:cTn id="3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Effect transition="in" filter="circle(in)">
                                      <p:cBhvr>
                                        <p:cTn id="44" dur="2000"/>
                                        <p:tgtEl>
                                          <p:spTgt spid="7">
                                            <p:txEl>
                                              <p:pRg st="1" end="1"/>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circle(in)">
                                      <p:cBhvr>
                                        <p:cTn id="47" dur="20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circle(in)">
                                      <p:cBhvr>
                                        <p:cTn id="5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4254" y="757780"/>
            <a:ext cx="11074399" cy="5273495"/>
          </a:xfrm>
          <a:prstGeom prst="rect">
            <a:avLst/>
          </a:prstGeom>
        </p:spPr>
        <p:txBody>
          <a:bodyPr wrap="square">
            <a:spAutoFit/>
          </a:bodyPr>
          <a:lstStyle/>
          <a:p>
            <a:pPr algn="just">
              <a:lnSpc>
                <a:spcPct val="107000"/>
              </a:lnSpc>
              <a:spcAft>
                <a:spcPts val="600"/>
              </a:spcAft>
            </a:pPr>
            <a:r>
              <a:rPr lang="vi-VN" sz="3000" dirty="0">
                <a:ea typeface="Times New Roman" panose="02020603050405020304" pitchFamily="18" charset="0"/>
              </a:rPr>
              <a:t>– Đặt trong bố cục bài văn tế, đây là hai câu </a:t>
            </a:r>
            <a:r>
              <a:rPr lang="en-US" sz="3000" dirty="0" err="1" smtClean="0">
                <a:ea typeface="Times New Roman" panose="02020603050405020304" pitchFamily="18" charset="0"/>
              </a:rPr>
              <a:t>thuộc</a:t>
            </a:r>
            <a:r>
              <a:rPr lang="en-US" sz="3000" dirty="0" smtClean="0">
                <a:ea typeface="Times New Roman" panose="02020603050405020304" pitchFamily="18" charset="0"/>
              </a:rPr>
              <a:t> </a:t>
            </a:r>
            <a:r>
              <a:rPr lang="en-US" sz="3000" dirty="0" err="1" smtClean="0">
                <a:ea typeface="Times New Roman" panose="02020603050405020304" pitchFamily="18" charset="0"/>
              </a:rPr>
              <a:t>phần</a:t>
            </a:r>
            <a:r>
              <a:rPr lang="en-US" sz="3000" dirty="0" smtClean="0">
                <a:ea typeface="Times New Roman" panose="02020603050405020304" pitchFamily="18" charset="0"/>
              </a:rPr>
              <a:t> </a:t>
            </a:r>
            <a:r>
              <a:rPr lang="vi-VN" sz="3000" b="1" dirty="0">
                <a:solidFill>
                  <a:srgbClr val="00B050"/>
                </a:solidFill>
                <a:ea typeface="Times New Roman" panose="02020603050405020304" pitchFamily="18" charset="0"/>
              </a:rPr>
              <a:t>Lung </a:t>
            </a:r>
            <a:r>
              <a:rPr lang="vi-VN" sz="3000" b="1" dirty="0" smtClean="0">
                <a:solidFill>
                  <a:srgbClr val="00B050"/>
                </a:solidFill>
                <a:ea typeface="Times New Roman" panose="02020603050405020304" pitchFamily="18" charset="0"/>
              </a:rPr>
              <a:t>khởi</a:t>
            </a:r>
            <a:r>
              <a:rPr lang="vi-VN" sz="3000" dirty="0" smtClean="0">
                <a:solidFill>
                  <a:srgbClr val="00B050"/>
                </a:solidFill>
                <a:ea typeface="Times New Roman" panose="02020603050405020304" pitchFamily="18" charset="0"/>
              </a:rPr>
              <a:t>: </a:t>
            </a:r>
            <a:endParaRPr lang="en-US" sz="3000" dirty="0" smtClean="0">
              <a:solidFill>
                <a:srgbClr val="00B050"/>
              </a:solidFill>
              <a:ea typeface="Times New Roman" panose="02020603050405020304" pitchFamily="18" charset="0"/>
            </a:endParaRPr>
          </a:p>
          <a:p>
            <a:pPr algn="just">
              <a:lnSpc>
                <a:spcPct val="107000"/>
              </a:lnSpc>
              <a:spcAft>
                <a:spcPts val="600"/>
              </a:spcAft>
            </a:pPr>
            <a:r>
              <a:rPr lang="en-US" sz="3000" dirty="0" smtClean="0">
                <a:ea typeface="Times New Roman" panose="02020603050405020304" pitchFamily="18" charset="0"/>
              </a:rPr>
              <a:t>+ K</a:t>
            </a:r>
            <a:r>
              <a:rPr lang="vi-VN" sz="3000" dirty="0" smtClean="0">
                <a:ea typeface="Times New Roman" panose="02020603050405020304" pitchFamily="18" charset="0"/>
              </a:rPr>
              <a:t>hái quát</a:t>
            </a:r>
            <a:r>
              <a:rPr lang="en-US" sz="3000" dirty="0" smtClean="0">
                <a:ea typeface="Times New Roman" panose="02020603050405020304" pitchFamily="18" charset="0"/>
              </a:rPr>
              <a:t> </a:t>
            </a:r>
            <a:r>
              <a:rPr lang="en-US" sz="3000" dirty="0" err="1" smtClean="0">
                <a:ea typeface="Times New Roman" panose="02020603050405020304" pitchFamily="18" charset="0"/>
              </a:rPr>
              <a:t>chung</a:t>
            </a:r>
            <a:r>
              <a:rPr lang="vi-VN" sz="3000" dirty="0" smtClean="0">
                <a:ea typeface="Times New Roman" panose="02020603050405020304" pitchFamily="18" charset="0"/>
              </a:rPr>
              <a:t> </a:t>
            </a:r>
            <a:r>
              <a:rPr lang="vi-VN" sz="3000" dirty="0">
                <a:ea typeface="Times New Roman" panose="02020603050405020304" pitchFamily="18" charset="0"/>
              </a:rPr>
              <a:t>về người quá </a:t>
            </a:r>
            <a:r>
              <a:rPr lang="vi-VN" sz="3000" dirty="0" smtClean="0">
                <a:ea typeface="Times New Roman" panose="02020603050405020304" pitchFamily="18" charset="0"/>
              </a:rPr>
              <a:t>cố</a:t>
            </a:r>
            <a:r>
              <a:rPr lang="en-US" sz="3000" dirty="0" smtClean="0">
                <a:ea typeface="Times New Roman" panose="02020603050405020304" pitchFamily="18" charset="0"/>
              </a:rPr>
              <a:t>. </a:t>
            </a:r>
            <a:r>
              <a:rPr lang="en-US" sz="3000" dirty="0" err="1" smtClean="0">
                <a:ea typeface="Times New Roman" panose="02020603050405020304" pitchFamily="18" charset="0"/>
              </a:rPr>
              <a:t>Họ</a:t>
            </a:r>
            <a:r>
              <a:rPr lang="vi-VN" sz="3000" dirty="0" smtClean="0">
                <a:ea typeface="Times New Roman" panose="02020603050405020304" pitchFamily="18" charset="0"/>
              </a:rPr>
              <a:t> </a:t>
            </a:r>
            <a:r>
              <a:rPr lang="vi-VN" sz="3000" dirty="0">
                <a:ea typeface="Times New Roman" panose="02020603050405020304" pitchFamily="18" charset="0"/>
              </a:rPr>
              <a:t>là những người nghĩa sĩ anh </a:t>
            </a:r>
            <a:r>
              <a:rPr lang="en-US" sz="3000" dirty="0" err="1" smtClean="0">
                <a:ea typeface="Times New Roman" panose="02020603050405020304" pitchFamily="18" charset="0"/>
              </a:rPr>
              <a:t>hùng</a:t>
            </a:r>
            <a:r>
              <a:rPr lang="en-US" sz="3000" dirty="0" smtClean="0">
                <a:ea typeface="Times New Roman" panose="02020603050405020304" pitchFamily="18" charset="0"/>
              </a:rPr>
              <a:t>.</a:t>
            </a:r>
          </a:p>
          <a:p>
            <a:pPr algn="just">
              <a:lnSpc>
                <a:spcPct val="107000"/>
              </a:lnSpc>
              <a:spcAft>
                <a:spcPts val="600"/>
              </a:spcAft>
            </a:pPr>
            <a:r>
              <a:rPr lang="en-US" sz="3000" dirty="0" smtClean="0">
                <a:ea typeface="Times New Roman" panose="02020603050405020304" pitchFamily="18" charset="0"/>
              </a:rPr>
              <a:t>+ </a:t>
            </a:r>
            <a:r>
              <a:rPr lang="en-US" sz="3000" dirty="0" err="1" smtClean="0">
                <a:ea typeface="Times New Roman" panose="02020603050405020304" pitchFamily="18" charset="0"/>
              </a:rPr>
              <a:t>Cảm</a:t>
            </a:r>
            <a:r>
              <a:rPr lang="en-US" sz="3000" dirty="0" smtClean="0">
                <a:ea typeface="Times New Roman" panose="02020603050405020304" pitchFamily="18" charset="0"/>
              </a:rPr>
              <a:t> </a:t>
            </a:r>
            <a:r>
              <a:rPr lang="vi-VN" sz="3000" dirty="0" smtClean="0">
                <a:ea typeface="Times New Roman" panose="02020603050405020304" pitchFamily="18" charset="0"/>
              </a:rPr>
              <a:t>tưởng </a:t>
            </a:r>
            <a:r>
              <a:rPr lang="vi-VN" sz="3000" dirty="0">
                <a:ea typeface="Times New Roman" panose="02020603050405020304" pitchFamily="18" charset="0"/>
              </a:rPr>
              <a:t>của người viết gắn với những suy tư sâu xa về những điều lớn lao, cao cả (như sự lâm nguy của đất nước, ranh giới giữa </a:t>
            </a:r>
            <a:r>
              <a:rPr lang="vi-VN" sz="3000" i="1" dirty="0">
                <a:ea typeface="Times New Roman" panose="02020603050405020304" pitchFamily="18" charset="0"/>
              </a:rPr>
              <a:t>sống – chết, được – mất</a:t>
            </a:r>
            <a:r>
              <a:rPr lang="vi-VN" sz="3000" dirty="0" smtClean="0">
                <a:ea typeface="Times New Roman" panose="02020603050405020304" pitchFamily="18" charset="0"/>
              </a:rPr>
              <a:t>,...).</a:t>
            </a:r>
            <a:endParaRPr lang="en-US" sz="3000" dirty="0" smtClean="0">
              <a:ea typeface="Times New Roman" panose="02020603050405020304" pitchFamily="18" charset="0"/>
            </a:endParaRPr>
          </a:p>
          <a:p>
            <a:pPr algn="just">
              <a:lnSpc>
                <a:spcPct val="107000"/>
              </a:lnSpc>
              <a:spcAft>
                <a:spcPts val="600"/>
              </a:spcAft>
            </a:pPr>
            <a:r>
              <a:rPr lang="en-US" altLang="en-US" sz="3000" dirty="0" smtClean="0">
                <a:latin typeface="Arial" panose="020B0604020202020204" pitchFamily="34" charset="0"/>
                <a:cs typeface="Arial" panose="020B0604020202020204" pitchFamily="34" charset="0"/>
                <a:sym typeface="Wingdings" panose="05000000000000000000" pitchFamily="2" charset="2"/>
              </a:rPr>
              <a:t>-&gt; </a:t>
            </a:r>
            <a:r>
              <a:rPr lang="en-US" altLang="en-US" sz="3000" dirty="0" err="1" smtClean="0">
                <a:latin typeface="Arial" panose="020B0604020202020204" pitchFamily="34" charset="0"/>
                <a:cs typeface="Arial" panose="020B0604020202020204" pitchFamily="34" charset="0"/>
                <a:sym typeface="Wingdings" panose="05000000000000000000" pitchFamily="2" charset="2"/>
              </a:rPr>
              <a:t>Khẳng</a:t>
            </a:r>
            <a:r>
              <a:rPr lang="en-US" altLang="en-US" sz="3000" dirty="0" smtClean="0">
                <a:latin typeface="Arial" panose="020B0604020202020204" pitchFamily="34" charset="0"/>
                <a:cs typeface="Arial" panose="020B0604020202020204" pitchFamily="34" charset="0"/>
                <a:sym typeface="Wingdings" panose="05000000000000000000" pitchFamily="2" charset="2"/>
              </a:rPr>
              <a:t> </a:t>
            </a:r>
            <a:r>
              <a:rPr lang="en-US" altLang="en-US" sz="3000" dirty="0" err="1">
                <a:latin typeface="Arial" panose="020B0604020202020204" pitchFamily="34" charset="0"/>
                <a:cs typeface="Arial" panose="020B0604020202020204" pitchFamily="34" charset="0"/>
                <a:sym typeface="Wingdings" panose="05000000000000000000" pitchFamily="2" charset="2"/>
              </a:rPr>
              <a:t>định</a:t>
            </a:r>
            <a:r>
              <a:rPr lang="en-US" altLang="en-US" sz="3000" dirty="0">
                <a:latin typeface="Arial" panose="020B0604020202020204" pitchFamily="34" charset="0"/>
                <a:cs typeface="Arial" panose="020B0604020202020204" pitchFamily="34" charset="0"/>
                <a:sym typeface="Wingdings" panose="05000000000000000000" pitchFamily="2" charset="2"/>
              </a:rPr>
              <a:t> </a:t>
            </a:r>
            <a:r>
              <a:rPr lang="en-US" altLang="en-US" sz="3000" dirty="0" err="1">
                <a:latin typeface="Arial" panose="020B0604020202020204" pitchFamily="34" charset="0"/>
                <a:cs typeface="Arial" panose="020B0604020202020204" pitchFamily="34" charset="0"/>
                <a:sym typeface="Wingdings" panose="05000000000000000000" pitchFamily="2" charset="2"/>
              </a:rPr>
              <a:t>quan</a:t>
            </a:r>
            <a:r>
              <a:rPr lang="en-US" altLang="en-US" sz="3000" dirty="0">
                <a:latin typeface="Arial" panose="020B0604020202020204" pitchFamily="34" charset="0"/>
                <a:cs typeface="Arial" panose="020B0604020202020204" pitchFamily="34" charset="0"/>
                <a:sym typeface="Wingdings" panose="05000000000000000000" pitchFamily="2" charset="2"/>
              </a:rPr>
              <a:t> </a:t>
            </a:r>
            <a:r>
              <a:rPr lang="en-US" altLang="en-US" sz="3000" dirty="0" err="1">
                <a:latin typeface="Arial" panose="020B0604020202020204" pitchFamily="34" charset="0"/>
                <a:cs typeface="Arial" panose="020B0604020202020204" pitchFamily="34" charset="0"/>
                <a:sym typeface="Wingdings" panose="05000000000000000000" pitchFamily="2" charset="2"/>
              </a:rPr>
              <a:t>niệm</a:t>
            </a:r>
            <a:r>
              <a:rPr lang="en-US" altLang="en-US" sz="3000" dirty="0">
                <a:latin typeface="Arial" panose="020B0604020202020204" pitchFamily="34" charset="0"/>
                <a:cs typeface="Arial" panose="020B0604020202020204" pitchFamily="34" charset="0"/>
                <a:sym typeface="Wingdings" panose="05000000000000000000" pitchFamily="2" charset="2"/>
              </a:rPr>
              <a:t> </a:t>
            </a:r>
            <a:r>
              <a:rPr lang="en-US" altLang="en-US" sz="3000" dirty="0" err="1">
                <a:latin typeface="Arial" panose="020B0604020202020204" pitchFamily="34" charset="0"/>
                <a:cs typeface="Arial" panose="020B0604020202020204" pitchFamily="34" charset="0"/>
                <a:sym typeface="Wingdings" panose="05000000000000000000" pitchFamily="2" charset="2"/>
              </a:rPr>
              <a:t>sống</a:t>
            </a:r>
            <a:r>
              <a:rPr lang="en-US" altLang="en-US" sz="3000" dirty="0">
                <a:latin typeface="Arial" panose="020B0604020202020204" pitchFamily="34" charset="0"/>
                <a:cs typeface="Arial" panose="020B0604020202020204" pitchFamily="34" charset="0"/>
                <a:sym typeface="Wingdings" panose="05000000000000000000" pitchFamily="2" charset="2"/>
              </a:rPr>
              <a:t> </a:t>
            </a:r>
            <a:r>
              <a:rPr lang="en-US" altLang="en-US" sz="3000" dirty="0" err="1">
                <a:latin typeface="Arial" panose="020B0604020202020204" pitchFamily="34" charset="0"/>
                <a:cs typeface="Arial" panose="020B0604020202020204" pitchFamily="34" charset="0"/>
                <a:sym typeface="Wingdings" panose="05000000000000000000" pitchFamily="2" charset="2"/>
              </a:rPr>
              <a:t>cao</a:t>
            </a:r>
            <a:r>
              <a:rPr lang="en-US" altLang="en-US" sz="3000" dirty="0">
                <a:latin typeface="Arial" panose="020B0604020202020204" pitchFamily="34" charset="0"/>
                <a:cs typeface="Arial" panose="020B0604020202020204" pitchFamily="34" charset="0"/>
                <a:sym typeface="Wingdings" panose="05000000000000000000" pitchFamily="2" charset="2"/>
              </a:rPr>
              <a:t> </a:t>
            </a:r>
            <a:r>
              <a:rPr lang="en-US" altLang="en-US" sz="3000" dirty="0" err="1">
                <a:latin typeface="Arial" panose="020B0604020202020204" pitchFamily="34" charset="0"/>
                <a:cs typeface="Arial" panose="020B0604020202020204" pitchFamily="34" charset="0"/>
                <a:sym typeface="Wingdings" panose="05000000000000000000" pitchFamily="2" charset="2"/>
              </a:rPr>
              <a:t>cả</a:t>
            </a:r>
            <a:r>
              <a:rPr lang="en-US" altLang="en-US" sz="3000" dirty="0">
                <a:latin typeface="Arial" panose="020B0604020202020204" pitchFamily="34" charset="0"/>
                <a:cs typeface="Arial" panose="020B0604020202020204" pitchFamily="34" charset="0"/>
                <a:sym typeface="Wingdings" panose="05000000000000000000" pitchFamily="2" charset="2"/>
              </a:rPr>
              <a:t> </a:t>
            </a:r>
            <a:r>
              <a:rPr lang="en-US" altLang="en-US" sz="3000" dirty="0" err="1">
                <a:latin typeface="Arial" panose="020B0604020202020204" pitchFamily="34" charset="0"/>
                <a:cs typeface="Arial" panose="020B0604020202020204" pitchFamily="34" charset="0"/>
                <a:sym typeface="Wingdings" panose="05000000000000000000" pitchFamily="2" charset="2"/>
              </a:rPr>
              <a:t>của</a:t>
            </a:r>
            <a:r>
              <a:rPr lang="en-US" altLang="en-US" sz="3000" dirty="0">
                <a:latin typeface="Arial" panose="020B0604020202020204" pitchFamily="34" charset="0"/>
                <a:cs typeface="Arial" panose="020B0604020202020204" pitchFamily="34" charset="0"/>
                <a:sym typeface="Wingdings" panose="05000000000000000000" pitchFamily="2" charset="2"/>
              </a:rPr>
              <a:t> </a:t>
            </a:r>
            <a:r>
              <a:rPr lang="en-US" altLang="en-US" sz="3000" dirty="0" err="1">
                <a:latin typeface="Arial" panose="020B0604020202020204" pitchFamily="34" charset="0"/>
                <a:cs typeface="Arial" panose="020B0604020202020204" pitchFamily="34" charset="0"/>
                <a:sym typeface="Wingdings" panose="05000000000000000000" pitchFamily="2" charset="2"/>
              </a:rPr>
              <a:t>nghĩa</a:t>
            </a:r>
            <a:r>
              <a:rPr lang="en-US" altLang="en-US" sz="3000" dirty="0">
                <a:latin typeface="Arial" panose="020B0604020202020204" pitchFamily="34" charset="0"/>
                <a:cs typeface="Arial" panose="020B0604020202020204" pitchFamily="34" charset="0"/>
                <a:sym typeface="Wingdings" panose="05000000000000000000" pitchFamily="2" charset="2"/>
              </a:rPr>
              <a:t> </a:t>
            </a:r>
            <a:r>
              <a:rPr lang="en-US" altLang="en-US" sz="3000" dirty="0" err="1">
                <a:latin typeface="Arial" panose="020B0604020202020204" pitchFamily="34" charset="0"/>
                <a:cs typeface="Arial" panose="020B0604020202020204" pitchFamily="34" charset="0"/>
                <a:sym typeface="Wingdings" panose="05000000000000000000" pitchFamily="2" charset="2"/>
              </a:rPr>
              <a:t>quân</a:t>
            </a:r>
            <a:r>
              <a:rPr lang="en-US" altLang="en-US" sz="3000" dirty="0">
                <a:latin typeface="Arial" panose="020B0604020202020204" pitchFamily="34" charset="0"/>
                <a:cs typeface="Arial" panose="020B0604020202020204" pitchFamily="34" charset="0"/>
                <a:sym typeface="Wingdings" panose="05000000000000000000" pitchFamily="2" charset="2"/>
              </a:rPr>
              <a:t>: </a:t>
            </a:r>
            <a:r>
              <a:rPr lang="en-US" altLang="en-US" sz="3000" i="1" dirty="0" err="1">
                <a:latin typeface="Arial" panose="020B0604020202020204" pitchFamily="34" charset="0"/>
                <a:cs typeface="Arial" panose="020B0604020202020204" pitchFamily="34" charset="0"/>
                <a:sym typeface="Wingdings" panose="05000000000000000000" pitchFamily="2" charset="2"/>
              </a:rPr>
              <a:t>Chết</a:t>
            </a:r>
            <a:r>
              <a:rPr lang="en-US" altLang="en-US" sz="3000" i="1" dirty="0">
                <a:latin typeface="Arial" panose="020B0604020202020204" pitchFamily="34" charset="0"/>
                <a:cs typeface="Arial" panose="020B0604020202020204" pitchFamily="34" charset="0"/>
                <a:sym typeface="Wingdings" panose="05000000000000000000" pitchFamily="2" charset="2"/>
              </a:rPr>
              <a:t> </a:t>
            </a:r>
            <a:r>
              <a:rPr lang="en-US" altLang="en-US" sz="3000" i="1" dirty="0" err="1">
                <a:latin typeface="Arial" panose="020B0604020202020204" pitchFamily="34" charset="0"/>
                <a:cs typeface="Arial" panose="020B0604020202020204" pitchFamily="34" charset="0"/>
                <a:sym typeface="Wingdings" panose="05000000000000000000" pitchFamily="2" charset="2"/>
              </a:rPr>
              <a:t>vinh</a:t>
            </a:r>
            <a:r>
              <a:rPr lang="en-US" altLang="en-US" sz="3000" i="1" dirty="0">
                <a:latin typeface="Arial" panose="020B0604020202020204" pitchFamily="34" charset="0"/>
                <a:cs typeface="Arial" panose="020B0604020202020204" pitchFamily="34" charset="0"/>
                <a:sym typeface="Wingdings" panose="05000000000000000000" pitchFamily="2" charset="2"/>
              </a:rPr>
              <a:t> </a:t>
            </a:r>
            <a:r>
              <a:rPr lang="en-US" altLang="en-US" sz="3000" i="1" dirty="0" err="1">
                <a:latin typeface="Arial" panose="020B0604020202020204" pitchFamily="34" charset="0"/>
                <a:cs typeface="Arial" panose="020B0604020202020204" pitchFamily="34" charset="0"/>
                <a:sym typeface="Wingdings" panose="05000000000000000000" pitchFamily="2" charset="2"/>
              </a:rPr>
              <a:t>còn</a:t>
            </a:r>
            <a:r>
              <a:rPr lang="en-US" altLang="en-US" sz="3000" i="1" dirty="0">
                <a:latin typeface="Arial" panose="020B0604020202020204" pitchFamily="34" charset="0"/>
                <a:cs typeface="Arial" panose="020B0604020202020204" pitchFamily="34" charset="0"/>
                <a:sym typeface="Wingdings" panose="05000000000000000000" pitchFamily="2" charset="2"/>
              </a:rPr>
              <a:t> </a:t>
            </a:r>
            <a:r>
              <a:rPr lang="en-US" altLang="en-US" sz="3000" i="1" dirty="0" err="1">
                <a:latin typeface="Arial" panose="020B0604020202020204" pitchFamily="34" charset="0"/>
                <a:cs typeface="Arial" panose="020B0604020202020204" pitchFamily="34" charset="0"/>
                <a:sym typeface="Wingdings" panose="05000000000000000000" pitchFamily="2" charset="2"/>
              </a:rPr>
              <a:t>hơn</a:t>
            </a:r>
            <a:r>
              <a:rPr lang="en-US" altLang="en-US" sz="3000" i="1" dirty="0">
                <a:latin typeface="Arial" panose="020B0604020202020204" pitchFamily="34" charset="0"/>
                <a:cs typeface="Arial" panose="020B0604020202020204" pitchFamily="34" charset="0"/>
                <a:sym typeface="Wingdings" panose="05000000000000000000" pitchFamily="2" charset="2"/>
              </a:rPr>
              <a:t> </a:t>
            </a:r>
            <a:r>
              <a:rPr lang="en-US" altLang="en-US" sz="3000" i="1" dirty="0" err="1">
                <a:latin typeface="Arial" panose="020B0604020202020204" pitchFamily="34" charset="0"/>
                <a:cs typeface="Arial" panose="020B0604020202020204" pitchFamily="34" charset="0"/>
                <a:sym typeface="Wingdings" panose="05000000000000000000" pitchFamily="2" charset="2"/>
              </a:rPr>
              <a:t>sống</a:t>
            </a:r>
            <a:r>
              <a:rPr lang="en-US" altLang="en-US" sz="3000" i="1" dirty="0">
                <a:latin typeface="Arial" panose="020B0604020202020204" pitchFamily="34" charset="0"/>
                <a:cs typeface="Arial" panose="020B0604020202020204" pitchFamily="34" charset="0"/>
                <a:sym typeface="Wingdings" panose="05000000000000000000" pitchFamily="2" charset="2"/>
              </a:rPr>
              <a:t> </a:t>
            </a:r>
            <a:r>
              <a:rPr lang="en-US" altLang="en-US" sz="3000" i="1" dirty="0" err="1">
                <a:latin typeface="Arial" panose="020B0604020202020204" pitchFamily="34" charset="0"/>
                <a:cs typeface="Arial" panose="020B0604020202020204" pitchFamily="34" charset="0"/>
                <a:sym typeface="Wingdings" panose="05000000000000000000" pitchFamily="2" charset="2"/>
              </a:rPr>
              <a:t>nhục</a:t>
            </a:r>
            <a:r>
              <a:rPr lang="en-US" altLang="en-US" sz="3000" dirty="0">
                <a:latin typeface="Arial" panose="020B0604020202020204" pitchFamily="34" charset="0"/>
                <a:cs typeface="Arial" panose="020B0604020202020204" pitchFamily="34" charset="0"/>
                <a:sym typeface="Wingdings" panose="05000000000000000000" pitchFamily="2" charset="2"/>
              </a:rPr>
              <a:t>.</a:t>
            </a:r>
          </a:p>
          <a:p>
            <a:pPr algn="just">
              <a:lnSpc>
                <a:spcPct val="107000"/>
              </a:lnSpc>
              <a:spcAft>
                <a:spcPts val="600"/>
              </a:spcAft>
            </a:pPr>
            <a:endParaRPr lang="en-US" sz="2800" dirty="0">
              <a:effectLst/>
              <a:ea typeface="Times New Roman" panose="02020603050405020304" pitchFamily="18" charset="0"/>
            </a:endParaRPr>
          </a:p>
        </p:txBody>
      </p:sp>
      <p:sp>
        <p:nvSpPr>
          <p:cNvPr id="3" name="Rectangle 2"/>
          <p:cNvSpPr/>
          <p:nvPr/>
        </p:nvSpPr>
        <p:spPr>
          <a:xfrm>
            <a:off x="1066800" y="2887337"/>
            <a:ext cx="9892145" cy="1014380"/>
          </a:xfrm>
          <a:prstGeom prst="rect">
            <a:avLst/>
          </a:prstGeom>
        </p:spPr>
        <p:txBody>
          <a:bodyPr wrap="square">
            <a:spAutoFit/>
          </a:bodyPr>
          <a:lstStyle/>
          <a:p>
            <a:pPr algn="just">
              <a:lnSpc>
                <a:spcPct val="107000"/>
              </a:lnSpc>
              <a:spcAft>
                <a:spcPts val="600"/>
              </a:spcAft>
            </a:pPr>
            <a:r>
              <a:rPr lang="en-US" sz="2800" b="1" i="1" dirty="0" smtClean="0">
                <a:ea typeface="Times New Roman" panose="02020603050405020304" pitchFamily="18" charset="0"/>
              </a:rPr>
              <a:t>	</a:t>
            </a:r>
            <a:r>
              <a:rPr lang="en-US" sz="2800" i="1" dirty="0" smtClean="0">
                <a:solidFill>
                  <a:srgbClr val="FF0000"/>
                </a:solidFill>
                <a:ea typeface="Times New Roman" panose="02020603050405020304" pitchFamily="18" charset="0"/>
              </a:rPr>
              <a:t>Hai </a:t>
            </a:r>
            <a:r>
              <a:rPr lang="en-US" sz="2800" i="1" dirty="0" err="1" smtClean="0">
                <a:solidFill>
                  <a:srgbClr val="FF0000"/>
                </a:solidFill>
                <a:ea typeface="Times New Roman" panose="02020603050405020304" pitchFamily="18" charset="0"/>
              </a:rPr>
              <a:t>câu</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đầu</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giới</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thiệu</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hình</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ảnh</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của</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ai</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với</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âm</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điệu</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như</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thế</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nào</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Hình</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ảnh</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từ</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ngữ</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nào</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đã</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góp</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phần</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thể</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hiện</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điều</a:t>
            </a:r>
            <a:r>
              <a:rPr lang="en-US" sz="2800" i="1" dirty="0" smtClean="0">
                <a:solidFill>
                  <a:srgbClr val="FF0000"/>
                </a:solidFill>
                <a:ea typeface="Times New Roman" panose="02020603050405020304" pitchFamily="18" charset="0"/>
              </a:rPr>
              <a:t> </a:t>
            </a:r>
            <a:r>
              <a:rPr lang="en-US" sz="2800" i="1" dirty="0" err="1" smtClean="0">
                <a:solidFill>
                  <a:srgbClr val="FF0000"/>
                </a:solidFill>
                <a:ea typeface="Times New Roman" panose="02020603050405020304" pitchFamily="18" charset="0"/>
              </a:rPr>
              <a:t>đó</a:t>
            </a:r>
            <a:r>
              <a:rPr lang="en-US" sz="2800" i="1" dirty="0" smtClean="0">
                <a:solidFill>
                  <a:srgbClr val="FF0000"/>
                </a:solidFill>
                <a:ea typeface="Times New Roman" panose="02020603050405020304" pitchFamily="18" charset="0"/>
              </a:rPr>
              <a:t>? </a:t>
            </a:r>
            <a:endParaRPr lang="en-US" sz="2800" i="1"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79195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4">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endParaRPr lang="en-US" dirty="0">
              <a:latin typeface="Times New Roman" panose="02020603050405020304" pitchFamily="18" charset="0"/>
              <a:cs typeface="Times New Roman" panose="02020603050405020304" pitchFamily="18" charset="0"/>
            </a:endParaRPr>
          </a:p>
        </p:txBody>
      </p:sp>
      <p:pic>
        <p:nvPicPr>
          <p:cNvPr id="4" name="Content Placeholder 3" descr="Giadinh.jpg"/>
          <p:cNvPicPr>
            <a:picLocks noGrp="1" noChangeAspect="1"/>
          </p:cNvPicPr>
          <p:nvPr>
            <p:ph idx="1"/>
          </p:nvPr>
        </p:nvPicPr>
        <p:blipFill>
          <a:blip r:embed="rId2"/>
          <a:stretch>
            <a:fillRect/>
          </a:stretch>
        </p:blipFill>
        <p:spPr>
          <a:xfrm>
            <a:off x="528918" y="887507"/>
            <a:ext cx="11134164" cy="584947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66800"/>
          </a:xfrm>
        </p:spPr>
        <p:txBody>
          <a:bodyPr>
            <a:normAutofit/>
          </a:bodyPr>
          <a:lstStyle/>
          <a:p>
            <a:r>
              <a:rPr lang="en-US" sz="3600" dirty="0" err="1">
                <a:latin typeface="Times New Roman" panose="02020603050405020304" pitchFamily="18" charset="0"/>
                <a:cs typeface="Times New Roman" panose="02020603050405020304" pitchFamily="18" charset="0"/>
              </a:rPr>
              <a:t>Nông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Việt</a:t>
            </a:r>
            <a:r>
              <a:rPr lang="en-US" sz="3600" dirty="0">
                <a:latin typeface="Times New Roman" panose="02020603050405020304" pitchFamily="18" charset="0"/>
                <a:cs typeface="Times New Roman" panose="02020603050405020304" pitchFamily="18" charset="0"/>
              </a:rPr>
              <a:t> Nam </a:t>
            </a:r>
            <a:r>
              <a:rPr lang="en-US" sz="3600" dirty="0" err="1">
                <a:latin typeface="Times New Roman" panose="02020603050405020304" pitchFamily="18" charset="0"/>
                <a:cs typeface="Times New Roman" panose="02020603050405020304" pitchFamily="18" charset="0"/>
              </a:rPr>
              <a:t>dưới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endParaRPr lang="en-US" sz="3600" dirty="0">
              <a:latin typeface="Times New Roman" panose="02020603050405020304" pitchFamily="18" charset="0"/>
              <a:cs typeface="Times New Roman" panose="02020603050405020304" pitchFamily="18" charset="0"/>
            </a:endParaRPr>
          </a:p>
        </p:txBody>
      </p:sp>
      <p:pic>
        <p:nvPicPr>
          <p:cNvPr id="4" name="Content Placeholder 3" descr="nong_dan_500.jpg"/>
          <p:cNvPicPr>
            <a:picLocks noGrp="1" noChangeAspect="1"/>
          </p:cNvPicPr>
          <p:nvPr>
            <p:ph idx="1"/>
          </p:nvPr>
        </p:nvPicPr>
        <p:blipFill>
          <a:blip r:embed="rId2"/>
          <a:stretch>
            <a:fillRect/>
          </a:stretch>
        </p:blipFill>
        <p:spPr>
          <a:xfrm>
            <a:off x="959223" y="887506"/>
            <a:ext cx="9708777" cy="574384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176" y="0"/>
            <a:ext cx="8229600" cy="990600"/>
          </a:xfrm>
        </p:spPr>
        <p:txBody>
          <a:bodyPr/>
          <a:lstStyle/>
          <a:p>
            <a:r>
              <a:rPr lang="en-US" dirty="0">
                <a:latin typeface="Times New Roman" panose="02020603050405020304" pitchFamily="18" charset="0"/>
                <a:cs typeface="Times New Roman" panose="02020603050405020304" pitchFamily="18" charset="0"/>
              </a:rPr>
              <a:t>Tội ác của thực dân Pháp</a:t>
            </a:r>
          </a:p>
        </p:txBody>
      </p:sp>
      <p:pic>
        <p:nvPicPr>
          <p:cNvPr id="4" name="Content Placeholder 3" descr="TuCaiTao2.jpg"/>
          <p:cNvPicPr>
            <a:picLocks noGrp="1" noChangeAspect="1"/>
          </p:cNvPicPr>
          <p:nvPr>
            <p:ph idx="1"/>
          </p:nvPr>
        </p:nvPicPr>
        <p:blipFill>
          <a:blip r:embed="rId2"/>
          <a:stretch>
            <a:fillRect/>
          </a:stretch>
        </p:blipFill>
        <p:spPr>
          <a:xfrm>
            <a:off x="1344706" y="829235"/>
            <a:ext cx="9507070" cy="575408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491" y="154771"/>
            <a:ext cx="5546786" cy="523220"/>
          </a:xfrm>
          <a:prstGeom prst="rect">
            <a:avLst/>
          </a:prstGeom>
        </p:spPr>
        <p:txBody>
          <a:bodyPr wrap="square">
            <a:spAutoFit/>
          </a:bodyPr>
          <a:lstStyle/>
          <a:p>
            <a:r>
              <a:rPr lang="en-US" sz="2800" b="1" i="1" dirty="0" smtClean="0">
                <a:ea typeface="Times New Roman" panose="02020603050405020304" pitchFamily="18" charset="0"/>
              </a:rPr>
              <a:t>b. T</a:t>
            </a:r>
            <a:r>
              <a:rPr lang="vi-VN" sz="2800" b="1" i="1" dirty="0" smtClean="0">
                <a:ea typeface="Times New Roman" panose="02020603050405020304" pitchFamily="18" charset="0"/>
              </a:rPr>
              <a:t>ừ </a:t>
            </a:r>
            <a:r>
              <a:rPr lang="vi-VN" sz="2800" b="1" i="1" dirty="0">
                <a:ea typeface="Times New Roman" panose="02020603050405020304" pitchFamily="18" charset="0"/>
              </a:rPr>
              <a:t>Câu 3 đến Câu 15 </a:t>
            </a:r>
            <a:endParaRPr lang="en-US" sz="2800" b="1" i="1" dirty="0"/>
          </a:p>
        </p:txBody>
      </p:sp>
      <p:sp>
        <p:nvSpPr>
          <p:cNvPr id="7" name="Rectangle 6"/>
          <p:cNvSpPr/>
          <p:nvPr/>
        </p:nvSpPr>
        <p:spPr>
          <a:xfrm>
            <a:off x="429491" y="677991"/>
            <a:ext cx="8138766" cy="584775"/>
          </a:xfrm>
          <a:prstGeom prst="rect">
            <a:avLst/>
          </a:prstGeom>
        </p:spPr>
        <p:txBody>
          <a:bodyPr wrap="none">
            <a:spAutoFit/>
          </a:bodyPr>
          <a:lstStyle/>
          <a:p>
            <a:r>
              <a:rPr lang="en-US" sz="3200" dirty="0" smtClean="0">
                <a:latin typeface="Times New Roman" panose="02020603050405020304" pitchFamily="18" charset="0"/>
                <a:ea typeface="Calibri" panose="020F0502020204030204" pitchFamily="34" charset="0"/>
              </a:rPr>
              <a:t>*</a:t>
            </a:r>
            <a:r>
              <a:rPr lang="vi-VN" sz="3200" dirty="0" smtClean="0">
                <a:latin typeface="Times New Roman" panose="02020603050405020304" pitchFamily="18" charset="0"/>
                <a:ea typeface="Calibri" panose="020F0502020204030204" pitchFamily="34" charset="0"/>
              </a:rPr>
              <a:t> </a:t>
            </a:r>
            <a:r>
              <a:rPr lang="vi-VN" sz="3200" dirty="0">
                <a:latin typeface="Times New Roman" panose="02020603050405020304" pitchFamily="18" charset="0"/>
                <a:ea typeface="Calibri" panose="020F0502020204030204" pitchFamily="34" charset="0"/>
              </a:rPr>
              <a:t>Đọc đoạn văn từ Câu 3 đến Câu 15 tìm chi tiết</a:t>
            </a: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3307852144"/>
              </p:ext>
            </p:extLst>
          </p:nvPr>
        </p:nvGraphicFramePr>
        <p:xfrm>
          <a:off x="429490" y="1379832"/>
          <a:ext cx="11263745" cy="4389120"/>
        </p:xfrm>
        <a:graphic>
          <a:graphicData uri="http://schemas.openxmlformats.org/drawingml/2006/table">
            <a:tbl>
              <a:tblPr firstRow="1" firstCol="1" bandRow="1">
                <a:tableStyleId>{5C22544A-7EE6-4342-B048-85BDC9FD1C3A}</a:tableStyleId>
              </a:tblPr>
              <a:tblGrid>
                <a:gridCol w="7632281">
                  <a:extLst>
                    <a:ext uri="{9D8B030D-6E8A-4147-A177-3AD203B41FA5}">
                      <a16:colId xmlns:a16="http://schemas.microsoft.com/office/drawing/2014/main" val="2073042654"/>
                    </a:ext>
                  </a:extLst>
                </a:gridCol>
                <a:gridCol w="3631464">
                  <a:extLst>
                    <a:ext uri="{9D8B030D-6E8A-4147-A177-3AD203B41FA5}">
                      <a16:colId xmlns:a16="http://schemas.microsoft.com/office/drawing/2014/main" val="657800797"/>
                    </a:ext>
                  </a:extLst>
                </a:gridCol>
              </a:tblGrid>
              <a:tr h="0">
                <a:tc>
                  <a:txBody>
                    <a:bodyPr/>
                    <a:lstStyle/>
                    <a:p>
                      <a:pPr algn="ctr">
                        <a:lnSpc>
                          <a:spcPct val="150000"/>
                        </a:lnSpc>
                        <a:spcAft>
                          <a:spcPts val="600"/>
                        </a:spcAft>
                      </a:pPr>
                      <a:r>
                        <a:rPr lang="vi-VN" sz="3200" dirty="0">
                          <a:effectLst/>
                        </a:rPr>
                        <a:t>Đặc điểm hình tượng người nghĩa sĩ</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6600"/>
                    </a:solidFill>
                  </a:tcPr>
                </a:tc>
                <a:tc>
                  <a:txBody>
                    <a:bodyPr/>
                    <a:lstStyle/>
                    <a:p>
                      <a:pPr algn="ctr">
                        <a:lnSpc>
                          <a:spcPct val="150000"/>
                        </a:lnSpc>
                        <a:spcAft>
                          <a:spcPts val="600"/>
                        </a:spcAft>
                      </a:pPr>
                      <a:r>
                        <a:rPr lang="en-US" sz="3200">
                          <a:effectLst/>
                        </a:rPr>
                        <a:t>Chi tiết thể hiện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1635109266"/>
                  </a:ext>
                </a:extLst>
              </a:tr>
              <a:tr h="0">
                <a:tc>
                  <a:txBody>
                    <a:bodyPr/>
                    <a:lstStyle/>
                    <a:p>
                      <a:pPr algn="just">
                        <a:lnSpc>
                          <a:spcPct val="150000"/>
                        </a:lnSpc>
                        <a:spcAft>
                          <a:spcPts val="600"/>
                        </a:spcAft>
                      </a:pPr>
                      <a:r>
                        <a:rPr lang="en-US" sz="3200" dirty="0" smtClean="0">
                          <a:effectLst/>
                        </a:rPr>
                        <a:t>- </a:t>
                      </a:r>
                      <a:r>
                        <a:rPr lang="en-US" sz="3200" dirty="0" err="1" smtClean="0">
                          <a:effectLst/>
                        </a:rPr>
                        <a:t>Hoàn</a:t>
                      </a:r>
                      <a:r>
                        <a:rPr lang="en-US" sz="3200" dirty="0" smtClean="0">
                          <a:effectLst/>
                        </a:rPr>
                        <a:t> </a:t>
                      </a:r>
                      <a:r>
                        <a:rPr lang="en-US" sz="3200" dirty="0" err="1">
                          <a:effectLst/>
                        </a:rPr>
                        <a:t>cảnh</a:t>
                      </a:r>
                      <a:r>
                        <a:rPr lang="en-US" sz="3200" dirty="0">
                          <a:effectLst/>
                        </a:rPr>
                        <a:t> </a:t>
                      </a:r>
                      <a:r>
                        <a:rPr lang="en-US" sz="3200" dirty="0" err="1">
                          <a:effectLst/>
                        </a:rPr>
                        <a:t>xuất</a:t>
                      </a:r>
                      <a:r>
                        <a:rPr lang="en-US" sz="3200" dirty="0">
                          <a:effectLst/>
                        </a:rPr>
                        <a:t> </a:t>
                      </a:r>
                      <a:r>
                        <a:rPr lang="en-US" sz="3200" dirty="0" err="1">
                          <a:effectLst/>
                        </a:rPr>
                        <a:t>thân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6600"/>
                    </a:solidFill>
                  </a:tcPr>
                </a:tc>
                <a:tc>
                  <a:txBody>
                    <a:bodyPr/>
                    <a:lstStyle/>
                    <a:p>
                      <a:pPr algn="just">
                        <a:lnSpc>
                          <a:spcPct val="150000"/>
                        </a:lnSpc>
                        <a:spcAft>
                          <a:spcPts val="600"/>
                        </a:spcAft>
                      </a:pPr>
                      <a:r>
                        <a:rPr lang="en-US" sz="3200">
                          <a:effectLst/>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1547658544"/>
                  </a:ext>
                </a:extLst>
              </a:tr>
              <a:tr h="0">
                <a:tc>
                  <a:txBody>
                    <a:bodyPr/>
                    <a:lstStyle/>
                    <a:p>
                      <a:pPr algn="just">
                        <a:lnSpc>
                          <a:spcPct val="150000"/>
                        </a:lnSpc>
                        <a:spcAft>
                          <a:spcPts val="600"/>
                        </a:spcAft>
                      </a:pPr>
                      <a:r>
                        <a:rPr lang="en-US" sz="3200" dirty="0" smtClean="0">
                          <a:effectLst/>
                        </a:rPr>
                        <a:t>- </a:t>
                      </a:r>
                      <a:r>
                        <a:rPr lang="en-US" sz="3200" dirty="0" err="1" smtClean="0">
                          <a:effectLst/>
                        </a:rPr>
                        <a:t>Điều</a:t>
                      </a:r>
                      <a:r>
                        <a:rPr lang="en-US" sz="3200" dirty="0" smtClean="0">
                          <a:effectLst/>
                        </a:rPr>
                        <a:t> </a:t>
                      </a:r>
                      <a:r>
                        <a:rPr lang="en-US" sz="3200" dirty="0" err="1">
                          <a:effectLst/>
                        </a:rPr>
                        <a:t>kiện</a:t>
                      </a:r>
                      <a:r>
                        <a:rPr lang="en-US" sz="3200" dirty="0">
                          <a:effectLst/>
                        </a:rPr>
                        <a:t> </a:t>
                      </a:r>
                      <a:r>
                        <a:rPr lang="en-US" sz="3200" dirty="0" err="1">
                          <a:effectLst/>
                        </a:rPr>
                        <a:t>chiến</a:t>
                      </a:r>
                      <a:r>
                        <a:rPr lang="en-US" sz="3200" dirty="0">
                          <a:effectLst/>
                        </a:rPr>
                        <a:t> </a:t>
                      </a:r>
                      <a:r>
                        <a:rPr lang="en-US" sz="3200" dirty="0" err="1">
                          <a:effectLst/>
                        </a:rPr>
                        <a:t>đấu</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6600"/>
                    </a:solidFill>
                  </a:tcPr>
                </a:tc>
                <a:tc>
                  <a:txBody>
                    <a:bodyPr/>
                    <a:lstStyle/>
                    <a:p>
                      <a:pPr algn="just">
                        <a:lnSpc>
                          <a:spcPct val="150000"/>
                        </a:lnSpc>
                        <a:spcAft>
                          <a:spcPts val="600"/>
                        </a:spcAft>
                      </a:pPr>
                      <a:r>
                        <a:rPr lang="en-US" sz="3200">
                          <a:effectLst/>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1568369460"/>
                  </a:ext>
                </a:extLst>
              </a:tr>
              <a:tr h="0">
                <a:tc>
                  <a:txBody>
                    <a:bodyPr/>
                    <a:lstStyle/>
                    <a:p>
                      <a:pPr algn="just">
                        <a:lnSpc>
                          <a:spcPct val="150000"/>
                        </a:lnSpc>
                        <a:spcAft>
                          <a:spcPts val="600"/>
                        </a:spcAft>
                      </a:pPr>
                      <a:r>
                        <a:rPr lang="en-US" sz="3200" dirty="0" smtClean="0">
                          <a:effectLst/>
                        </a:rPr>
                        <a:t>- </a:t>
                      </a:r>
                      <a:r>
                        <a:rPr lang="en-US" sz="3200" dirty="0" err="1" smtClean="0">
                          <a:effectLst/>
                        </a:rPr>
                        <a:t>Động</a:t>
                      </a:r>
                      <a:r>
                        <a:rPr lang="en-US" sz="3200" dirty="0" smtClean="0">
                          <a:effectLst/>
                        </a:rPr>
                        <a:t> </a:t>
                      </a:r>
                      <a:r>
                        <a:rPr lang="en-US" sz="3200" dirty="0" err="1">
                          <a:effectLst/>
                        </a:rPr>
                        <a:t>lực</a:t>
                      </a:r>
                      <a:r>
                        <a:rPr lang="en-US" sz="3200" dirty="0">
                          <a:effectLst/>
                        </a:rPr>
                        <a:t>, </a:t>
                      </a:r>
                      <a:r>
                        <a:rPr lang="en-US" sz="3200" dirty="0" err="1">
                          <a:effectLst/>
                        </a:rPr>
                        <a:t>động</a:t>
                      </a:r>
                      <a:r>
                        <a:rPr lang="en-US" sz="3200" dirty="0">
                          <a:effectLst/>
                        </a:rPr>
                        <a:t> </a:t>
                      </a:r>
                      <a:r>
                        <a:rPr lang="en-US" sz="3200" dirty="0" err="1">
                          <a:effectLst/>
                        </a:rPr>
                        <a:t>cơ</a:t>
                      </a:r>
                      <a:r>
                        <a:rPr lang="en-US" sz="3200" dirty="0">
                          <a:effectLst/>
                        </a:rPr>
                        <a:t> </a:t>
                      </a:r>
                      <a:r>
                        <a:rPr lang="en-US" sz="3200" dirty="0" err="1">
                          <a:effectLst/>
                        </a:rPr>
                        <a:t>chiến</a:t>
                      </a:r>
                      <a:r>
                        <a:rPr lang="en-US" sz="3200" dirty="0">
                          <a:effectLst/>
                        </a:rPr>
                        <a:t> </a:t>
                      </a:r>
                      <a:r>
                        <a:rPr lang="en-US" sz="3200" dirty="0" err="1">
                          <a:effectLst/>
                        </a:rPr>
                        <a:t>đấu</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6600"/>
                    </a:solidFill>
                  </a:tcPr>
                </a:tc>
                <a:tc>
                  <a:txBody>
                    <a:bodyPr/>
                    <a:lstStyle/>
                    <a:p>
                      <a:pPr algn="just">
                        <a:lnSpc>
                          <a:spcPct val="150000"/>
                        </a:lnSpc>
                        <a:spcAft>
                          <a:spcPts val="600"/>
                        </a:spcAft>
                      </a:pPr>
                      <a:r>
                        <a:rPr lang="en-US" sz="3200" dirty="0">
                          <a:effectLst/>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1934073120"/>
                  </a:ext>
                </a:extLst>
              </a:tr>
              <a:tr h="0">
                <a:tc>
                  <a:txBody>
                    <a:bodyPr/>
                    <a:lstStyle/>
                    <a:p>
                      <a:pPr algn="just">
                        <a:lnSpc>
                          <a:spcPct val="150000"/>
                        </a:lnSpc>
                        <a:spcAft>
                          <a:spcPts val="600"/>
                        </a:spcAft>
                      </a:pPr>
                      <a:r>
                        <a:rPr lang="en-US" sz="3200" dirty="0" smtClean="0">
                          <a:effectLst/>
                        </a:rPr>
                        <a:t>- </a:t>
                      </a:r>
                      <a:r>
                        <a:rPr lang="en-US" sz="3200" dirty="0" err="1" smtClean="0">
                          <a:effectLst/>
                        </a:rPr>
                        <a:t>Hành</a:t>
                      </a:r>
                      <a:r>
                        <a:rPr lang="en-US" sz="3200" dirty="0" smtClean="0">
                          <a:effectLst/>
                        </a:rPr>
                        <a:t> </a:t>
                      </a:r>
                      <a:r>
                        <a:rPr lang="en-US" sz="3200" dirty="0" err="1">
                          <a:effectLst/>
                        </a:rPr>
                        <a:t>động</a:t>
                      </a:r>
                      <a:r>
                        <a:rPr lang="en-US" sz="3200" dirty="0">
                          <a:effectLst/>
                        </a:rPr>
                        <a:t> </a:t>
                      </a:r>
                      <a:r>
                        <a:rPr lang="en-US" sz="3200" dirty="0" err="1">
                          <a:effectLst/>
                        </a:rPr>
                        <a:t>xung</a:t>
                      </a:r>
                      <a:r>
                        <a:rPr lang="en-US" sz="3200" dirty="0">
                          <a:effectLst/>
                        </a:rPr>
                        <a:t> </a:t>
                      </a:r>
                      <a:r>
                        <a:rPr lang="en-US" sz="3200" dirty="0" err="1">
                          <a:effectLst/>
                        </a:rPr>
                        <a:t>trận</a:t>
                      </a:r>
                      <a:r>
                        <a:rPr lang="en-US" sz="3200" dirty="0">
                          <a:effectLst/>
                        </a:rPr>
                        <a:t> </a:t>
                      </a:r>
                      <a:r>
                        <a:rPr lang="en-US" sz="3200" dirty="0" err="1">
                          <a:effectLst/>
                        </a:rPr>
                        <a:t>và</a:t>
                      </a:r>
                      <a:r>
                        <a:rPr lang="en-US" sz="3200" dirty="0">
                          <a:effectLst/>
                        </a:rPr>
                        <a:t> </a:t>
                      </a:r>
                      <a:r>
                        <a:rPr lang="en-US" sz="3200" dirty="0" err="1">
                          <a:effectLst/>
                        </a:rPr>
                        <a:t>tinh</a:t>
                      </a:r>
                      <a:r>
                        <a:rPr lang="en-US" sz="3200" dirty="0">
                          <a:effectLst/>
                        </a:rPr>
                        <a:t> </a:t>
                      </a:r>
                      <a:r>
                        <a:rPr lang="en-US" sz="3200" dirty="0" err="1">
                          <a:effectLst/>
                        </a:rPr>
                        <a:t>thần</a:t>
                      </a:r>
                      <a:r>
                        <a:rPr lang="en-US" sz="3200" dirty="0">
                          <a:effectLst/>
                        </a:rPr>
                        <a:t> </a:t>
                      </a:r>
                      <a:r>
                        <a:rPr lang="en-US" sz="3200" dirty="0" err="1">
                          <a:effectLst/>
                        </a:rPr>
                        <a:t>chiến</a:t>
                      </a:r>
                      <a:r>
                        <a:rPr lang="en-US" sz="3200" dirty="0">
                          <a:effectLst/>
                        </a:rPr>
                        <a:t> </a:t>
                      </a:r>
                      <a:r>
                        <a:rPr lang="en-US" sz="3200" dirty="0" err="1">
                          <a:effectLst/>
                        </a:rPr>
                        <a:t>đấu</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6600"/>
                    </a:solidFill>
                  </a:tcPr>
                </a:tc>
                <a:tc>
                  <a:txBody>
                    <a:bodyPr/>
                    <a:lstStyle/>
                    <a:p>
                      <a:pPr algn="just">
                        <a:lnSpc>
                          <a:spcPct val="150000"/>
                        </a:lnSpc>
                        <a:spcAft>
                          <a:spcPts val="600"/>
                        </a:spcAft>
                      </a:pPr>
                      <a:r>
                        <a:rPr lang="en-US" sz="3200" dirty="0">
                          <a:effectLst/>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1245527319"/>
                  </a:ext>
                </a:extLst>
              </a:tr>
            </a:tbl>
          </a:graphicData>
        </a:graphic>
      </p:graphicFrame>
      <p:sp>
        <p:nvSpPr>
          <p:cNvPr id="9" name="Rectangle 8"/>
          <p:cNvSpPr/>
          <p:nvPr/>
        </p:nvSpPr>
        <p:spPr>
          <a:xfrm>
            <a:off x="429489" y="5886018"/>
            <a:ext cx="11263745" cy="954107"/>
          </a:xfrm>
          <a:prstGeom prst="rect">
            <a:avLst/>
          </a:prstGeom>
        </p:spPr>
        <p:txBody>
          <a:bodyPr wrap="square">
            <a:spAutoFit/>
          </a:bodyPr>
          <a:lstStyle/>
          <a:p>
            <a:r>
              <a:rPr lang="en-US" sz="2800" dirty="0" smtClean="0">
                <a:ea typeface="Calibri" panose="020F0502020204030204" pitchFamily="34" charset="0"/>
              </a:rPr>
              <a:t>* </a:t>
            </a:r>
            <a:r>
              <a:rPr lang="en-US" sz="2800" dirty="0" err="1" smtClean="0">
                <a:ea typeface="Calibri" panose="020F0502020204030204" pitchFamily="34" charset="0"/>
              </a:rPr>
              <a:t>Những</a:t>
            </a:r>
            <a:r>
              <a:rPr lang="en-US" sz="2800" dirty="0" smtClean="0">
                <a:ea typeface="Calibri" panose="020F0502020204030204" pitchFamily="34" charset="0"/>
              </a:rPr>
              <a:t> </a:t>
            </a:r>
            <a:r>
              <a:rPr lang="en-US" sz="2800" dirty="0" err="1">
                <a:ea typeface="Calibri" panose="020F0502020204030204" pitchFamily="34" charset="0"/>
              </a:rPr>
              <a:t>điểm</a:t>
            </a:r>
            <a:r>
              <a:rPr lang="en-US" sz="2800" dirty="0">
                <a:ea typeface="Calibri" panose="020F0502020204030204" pitchFamily="34" charset="0"/>
              </a:rPr>
              <a:t> </a:t>
            </a:r>
            <a:r>
              <a:rPr lang="en-US" sz="2800" dirty="0" err="1">
                <a:ea typeface="Calibri" panose="020F0502020204030204" pitchFamily="34" charset="0"/>
              </a:rPr>
              <a:t>đặc</a:t>
            </a:r>
            <a:r>
              <a:rPr lang="en-US" sz="2800" dirty="0">
                <a:ea typeface="Calibri" panose="020F0502020204030204" pitchFamily="34" charset="0"/>
              </a:rPr>
              <a:t> </a:t>
            </a:r>
            <a:r>
              <a:rPr lang="en-US" sz="2800" dirty="0" err="1">
                <a:ea typeface="Calibri" panose="020F0502020204030204" pitchFamily="34" charset="0"/>
              </a:rPr>
              <a:t>sắc</a:t>
            </a:r>
            <a:r>
              <a:rPr lang="en-US" sz="2800" dirty="0">
                <a:ea typeface="Calibri" panose="020F0502020204030204" pitchFamily="34" charset="0"/>
              </a:rPr>
              <a:t> </a:t>
            </a:r>
            <a:r>
              <a:rPr lang="en-US" sz="2800" dirty="0" err="1">
                <a:ea typeface="Calibri" panose="020F0502020204030204" pitchFamily="34" charset="0"/>
              </a:rPr>
              <a:t>trong</a:t>
            </a:r>
            <a:r>
              <a:rPr lang="en-US" sz="2800" dirty="0">
                <a:ea typeface="Calibri" panose="020F0502020204030204" pitchFamily="34" charset="0"/>
              </a:rPr>
              <a:t> </a:t>
            </a:r>
            <a:r>
              <a:rPr lang="en-US" sz="2800" dirty="0" err="1">
                <a:ea typeface="Calibri" panose="020F0502020204030204" pitchFamily="34" charset="0"/>
              </a:rPr>
              <a:t>cách</a:t>
            </a:r>
            <a:r>
              <a:rPr lang="en-US" sz="2800" dirty="0">
                <a:ea typeface="Calibri" panose="020F0502020204030204" pitchFamily="34" charset="0"/>
              </a:rPr>
              <a:t> </a:t>
            </a:r>
            <a:r>
              <a:rPr lang="en-US" sz="2800" dirty="0" err="1">
                <a:ea typeface="Calibri" panose="020F0502020204030204" pitchFamily="34" charset="0"/>
              </a:rPr>
              <a:t>miêu</a:t>
            </a:r>
            <a:r>
              <a:rPr lang="en-US" sz="2800" dirty="0">
                <a:ea typeface="Calibri" panose="020F0502020204030204" pitchFamily="34" charset="0"/>
              </a:rPr>
              <a:t> </a:t>
            </a:r>
            <a:r>
              <a:rPr lang="en-US" sz="2800" dirty="0" err="1">
                <a:ea typeface="Calibri" panose="020F0502020204030204" pitchFamily="34" charset="0"/>
              </a:rPr>
              <a:t>tả</a:t>
            </a:r>
            <a:r>
              <a:rPr lang="en-US" sz="2800" dirty="0">
                <a:ea typeface="Calibri" panose="020F0502020204030204" pitchFamily="34" charset="0"/>
              </a:rPr>
              <a:t>, </a:t>
            </a:r>
            <a:r>
              <a:rPr lang="en-US" sz="2800" dirty="0" err="1">
                <a:ea typeface="Calibri" panose="020F0502020204030204" pitchFamily="34" charset="0"/>
              </a:rPr>
              <a:t>thể</a:t>
            </a:r>
            <a:r>
              <a:rPr lang="en-US" sz="2800" dirty="0">
                <a:ea typeface="Calibri" panose="020F0502020204030204" pitchFamily="34" charset="0"/>
              </a:rPr>
              <a:t> </a:t>
            </a:r>
            <a:r>
              <a:rPr lang="en-US" sz="2800" dirty="0" err="1">
                <a:ea typeface="Calibri" panose="020F0502020204030204" pitchFamily="34" charset="0"/>
              </a:rPr>
              <a:t>hiện</a:t>
            </a:r>
            <a:r>
              <a:rPr lang="en-US" sz="2800" dirty="0">
                <a:ea typeface="Calibri" panose="020F0502020204030204" pitchFamily="34" charset="0"/>
              </a:rPr>
              <a:t> </a:t>
            </a:r>
            <a:r>
              <a:rPr lang="en-US" sz="2800" dirty="0" err="1">
                <a:ea typeface="Calibri" panose="020F0502020204030204" pitchFamily="34" charset="0"/>
              </a:rPr>
              <a:t>hình</a:t>
            </a:r>
            <a:r>
              <a:rPr lang="en-US" sz="2800" dirty="0">
                <a:ea typeface="Calibri" panose="020F0502020204030204" pitchFamily="34" charset="0"/>
              </a:rPr>
              <a:t> </a:t>
            </a:r>
            <a:r>
              <a:rPr lang="en-US" sz="2800" dirty="0" err="1">
                <a:ea typeface="Calibri" panose="020F0502020204030204" pitchFamily="34" charset="0"/>
              </a:rPr>
              <a:t>tượng</a:t>
            </a:r>
            <a:r>
              <a:rPr lang="en-US" sz="2800" dirty="0">
                <a:ea typeface="Calibri" panose="020F0502020204030204" pitchFamily="34" charset="0"/>
              </a:rPr>
              <a:t> </a:t>
            </a:r>
            <a:r>
              <a:rPr lang="en-US" sz="2800" dirty="0" err="1">
                <a:ea typeface="Calibri" panose="020F0502020204030204" pitchFamily="34" charset="0"/>
              </a:rPr>
              <a:t>người</a:t>
            </a:r>
            <a:r>
              <a:rPr lang="en-US" sz="2800" dirty="0">
                <a:ea typeface="Calibri" panose="020F0502020204030204" pitchFamily="34" charset="0"/>
              </a:rPr>
              <a:t> </a:t>
            </a:r>
            <a:r>
              <a:rPr lang="en-US" sz="2800" dirty="0" err="1">
                <a:ea typeface="Calibri" panose="020F0502020204030204" pitchFamily="34" charset="0"/>
              </a:rPr>
              <a:t>nghĩa</a:t>
            </a:r>
            <a:r>
              <a:rPr lang="en-US" sz="2800" dirty="0">
                <a:ea typeface="Calibri" panose="020F0502020204030204" pitchFamily="34" charset="0"/>
              </a:rPr>
              <a:t> </a:t>
            </a:r>
            <a:r>
              <a:rPr lang="en-US" sz="2800" dirty="0" err="1" smtClean="0">
                <a:ea typeface="Calibri" panose="020F0502020204030204" pitchFamily="34" charset="0"/>
              </a:rPr>
              <a:t>sĩ</a:t>
            </a:r>
            <a:r>
              <a:rPr lang="en-US" sz="2800" dirty="0" smtClean="0">
                <a:ea typeface="Calibri" panose="020F0502020204030204" pitchFamily="34" charset="0"/>
              </a:rPr>
              <a:t>?</a:t>
            </a:r>
            <a:endParaRPr lang="en-US" sz="2800" dirty="0"/>
          </a:p>
        </p:txBody>
      </p:sp>
    </p:spTree>
    <p:extLst>
      <p:ext uri="{BB962C8B-B14F-4D97-AF65-F5344CB8AC3E}">
        <p14:creationId xmlns:p14="http://schemas.microsoft.com/office/powerpoint/2010/main" val="121491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9491" y="925885"/>
            <a:ext cx="11208328" cy="5329023"/>
          </a:xfrm>
          <a:prstGeom prst="rect">
            <a:avLst/>
          </a:prstGeom>
        </p:spPr>
        <p:txBody>
          <a:bodyPr wrap="square">
            <a:spAutoFit/>
          </a:bodyPr>
          <a:lstStyle/>
          <a:p>
            <a:pPr algn="just">
              <a:lnSpc>
                <a:spcPct val="107000"/>
              </a:lnSpc>
              <a:spcAft>
                <a:spcPts val="600"/>
              </a:spcAft>
            </a:pPr>
            <a:r>
              <a:rPr lang="en-US" sz="2900" b="1" dirty="0" smtClean="0">
                <a:ea typeface="Times New Roman" panose="02020603050405020304" pitchFamily="18" charset="0"/>
              </a:rPr>
              <a:t>*</a:t>
            </a:r>
            <a:r>
              <a:rPr lang="vi-VN" sz="2900" b="1" dirty="0" smtClean="0">
                <a:ea typeface="Times New Roman" panose="02020603050405020304" pitchFamily="18" charset="0"/>
              </a:rPr>
              <a:t> </a:t>
            </a:r>
            <a:r>
              <a:rPr lang="vi-VN" sz="2900" b="1" dirty="0">
                <a:ea typeface="Times New Roman" panose="02020603050405020304" pitchFamily="18" charset="0"/>
              </a:rPr>
              <a:t>Những đặc điểm nổi bật của hình tượng người nghĩa sĩ:</a:t>
            </a:r>
            <a:endParaRPr lang="en-US" sz="2900" b="1" dirty="0">
              <a:ea typeface="Times New Roman" panose="02020603050405020304" pitchFamily="18" charset="0"/>
            </a:endParaRPr>
          </a:p>
          <a:p>
            <a:pPr algn="just">
              <a:lnSpc>
                <a:spcPct val="107000"/>
              </a:lnSpc>
              <a:spcAft>
                <a:spcPts val="600"/>
              </a:spcAft>
            </a:pPr>
            <a:r>
              <a:rPr lang="vi-VN" sz="2900" dirty="0">
                <a:ea typeface="Times New Roman" panose="02020603050405020304" pitchFamily="18" charset="0"/>
              </a:rPr>
              <a:t>– </a:t>
            </a:r>
            <a:r>
              <a:rPr lang="vi-VN" sz="2900" i="1" dirty="0">
                <a:ea typeface="Times New Roman" panose="02020603050405020304" pitchFamily="18" charset="0"/>
              </a:rPr>
              <a:t>Hoàn cảnh xuất thân</a:t>
            </a:r>
            <a:r>
              <a:rPr lang="vi-VN" sz="2900" dirty="0">
                <a:ea typeface="Times New Roman" panose="02020603050405020304" pitchFamily="18" charset="0"/>
              </a:rPr>
              <a:t>: </a:t>
            </a:r>
            <a:endParaRPr lang="en-US" sz="2900" dirty="0" smtClean="0">
              <a:ea typeface="Times New Roman" panose="02020603050405020304" pitchFamily="18" charset="0"/>
            </a:endParaRPr>
          </a:p>
          <a:p>
            <a:pPr algn="just">
              <a:lnSpc>
                <a:spcPct val="107000"/>
              </a:lnSpc>
              <a:spcAft>
                <a:spcPts val="600"/>
              </a:spcAft>
            </a:pPr>
            <a:r>
              <a:rPr lang="en-US" sz="2900" dirty="0" smtClean="0">
                <a:ea typeface="Times New Roman" panose="02020603050405020304" pitchFamily="18" charset="0"/>
              </a:rPr>
              <a:t>+ </a:t>
            </a:r>
            <a:r>
              <a:rPr lang="vi-VN" sz="2900" dirty="0" smtClean="0">
                <a:ea typeface="Times New Roman" panose="02020603050405020304" pitchFamily="18" charset="0"/>
              </a:rPr>
              <a:t>Những </a:t>
            </a:r>
            <a:r>
              <a:rPr lang="vi-VN" sz="2900" dirty="0">
                <a:ea typeface="Times New Roman" panose="02020603050405020304" pitchFamily="18" charset="0"/>
              </a:rPr>
              <a:t>người nông dân vô </a:t>
            </a:r>
            <a:r>
              <a:rPr lang="vi-VN" sz="2900" dirty="0" smtClean="0">
                <a:ea typeface="Times New Roman" panose="02020603050405020304" pitchFamily="18" charset="0"/>
              </a:rPr>
              <a:t>danh</a:t>
            </a:r>
            <a:r>
              <a:rPr lang="en-US" sz="2900" dirty="0" smtClean="0">
                <a:ea typeface="Times New Roman" panose="02020603050405020304" pitchFamily="18" charset="0"/>
              </a:rPr>
              <a:t>,</a:t>
            </a:r>
            <a:r>
              <a:rPr lang="vi-VN" sz="2900" dirty="0" smtClean="0">
                <a:ea typeface="Times New Roman" panose="02020603050405020304" pitchFamily="18" charset="0"/>
              </a:rPr>
              <a:t> </a:t>
            </a:r>
            <a:r>
              <a:rPr lang="vi-VN" sz="2900" dirty="0">
                <a:ea typeface="Times New Roman" panose="02020603050405020304" pitchFamily="18" charset="0"/>
              </a:rPr>
              <a:t>vốn xa lạ với trận mạc, binh đao </a:t>
            </a:r>
            <a:endParaRPr lang="en-US" sz="2900" dirty="0" smtClean="0">
              <a:ea typeface="Times New Roman" panose="02020603050405020304" pitchFamily="18" charset="0"/>
            </a:endParaRPr>
          </a:p>
          <a:p>
            <a:pPr algn="just">
              <a:lnSpc>
                <a:spcPct val="107000"/>
              </a:lnSpc>
              <a:spcAft>
                <a:spcPts val="600"/>
              </a:spcAft>
            </a:pPr>
            <a:r>
              <a:rPr lang="en-US" sz="2900" dirty="0" smtClean="0">
                <a:ea typeface="Times New Roman" panose="02020603050405020304" pitchFamily="18" charset="0"/>
              </a:rPr>
              <a:t>+ Chi </a:t>
            </a:r>
            <a:r>
              <a:rPr lang="en-US" sz="2900" dirty="0" err="1" smtClean="0">
                <a:ea typeface="Times New Roman" panose="02020603050405020304" pitchFamily="18" charset="0"/>
              </a:rPr>
              <a:t>tiết</a:t>
            </a:r>
            <a:r>
              <a:rPr lang="en-US" sz="2900" dirty="0" smtClean="0">
                <a:ea typeface="Times New Roman" panose="02020603050405020304" pitchFamily="18" charset="0"/>
              </a:rPr>
              <a:t>: </a:t>
            </a:r>
            <a:r>
              <a:rPr lang="vi-VN" sz="2900" i="1" dirty="0" smtClean="0">
                <a:ea typeface="Times New Roman" panose="02020603050405020304" pitchFamily="18" charset="0"/>
              </a:rPr>
              <a:t>dân </a:t>
            </a:r>
            <a:r>
              <a:rPr lang="vi-VN" sz="2900" i="1" dirty="0">
                <a:ea typeface="Times New Roman" panose="02020603050405020304" pitchFamily="18" charset="0"/>
              </a:rPr>
              <a:t>ấp, dân lân</a:t>
            </a:r>
            <a:r>
              <a:rPr lang="vi-VN" sz="2900" dirty="0">
                <a:ea typeface="Times New Roman" panose="02020603050405020304" pitchFamily="18" charset="0"/>
              </a:rPr>
              <a:t>; </a:t>
            </a:r>
            <a:r>
              <a:rPr lang="en-US" sz="2900" dirty="0" err="1" smtClean="0">
                <a:ea typeface="Times New Roman" panose="02020603050405020304" pitchFamily="18" charset="0"/>
              </a:rPr>
              <a:t>Cấu</a:t>
            </a:r>
            <a:r>
              <a:rPr lang="en-US" sz="2900" dirty="0" smtClean="0">
                <a:ea typeface="Times New Roman" panose="02020603050405020304" pitchFamily="18" charset="0"/>
              </a:rPr>
              <a:t> </a:t>
            </a:r>
            <a:r>
              <a:rPr lang="en-US" sz="2900" dirty="0" err="1" smtClean="0">
                <a:ea typeface="Times New Roman" panose="02020603050405020304" pitchFamily="18" charset="0"/>
              </a:rPr>
              <a:t>trúc</a:t>
            </a:r>
            <a:r>
              <a:rPr lang="en-US" sz="2900" dirty="0" smtClean="0">
                <a:ea typeface="Times New Roman" panose="02020603050405020304" pitchFamily="18" charset="0"/>
              </a:rPr>
              <a:t> </a:t>
            </a:r>
            <a:r>
              <a:rPr lang="en-US" sz="2900" dirty="0" err="1" smtClean="0">
                <a:ea typeface="Times New Roman" panose="02020603050405020304" pitchFamily="18" charset="0"/>
              </a:rPr>
              <a:t>câu</a:t>
            </a:r>
            <a:r>
              <a:rPr lang="en-US" sz="2900" dirty="0" smtClean="0">
                <a:ea typeface="Times New Roman" panose="02020603050405020304" pitchFamily="18" charset="0"/>
              </a:rPr>
              <a:t> </a:t>
            </a:r>
            <a:r>
              <a:rPr lang="en-US" sz="2900" dirty="0" err="1" smtClean="0">
                <a:ea typeface="Times New Roman" panose="02020603050405020304" pitchFamily="18" charset="0"/>
              </a:rPr>
              <a:t>phủ</a:t>
            </a:r>
            <a:r>
              <a:rPr lang="en-US" sz="2900" dirty="0" smtClean="0">
                <a:ea typeface="Times New Roman" panose="02020603050405020304" pitchFamily="18" charset="0"/>
              </a:rPr>
              <a:t> </a:t>
            </a:r>
            <a:r>
              <a:rPr lang="en-US" sz="2900" dirty="0" err="1" smtClean="0">
                <a:ea typeface="Times New Roman" panose="02020603050405020304" pitchFamily="18" charset="0"/>
              </a:rPr>
              <a:t>định</a:t>
            </a:r>
            <a:r>
              <a:rPr lang="en-US" sz="2900" dirty="0" smtClean="0">
                <a:ea typeface="Times New Roman" panose="02020603050405020304" pitchFamily="18" charset="0"/>
              </a:rPr>
              <a:t> – </a:t>
            </a:r>
            <a:r>
              <a:rPr lang="en-US" sz="2900" dirty="0" err="1" smtClean="0">
                <a:ea typeface="Times New Roman" panose="02020603050405020304" pitchFamily="18" charset="0"/>
              </a:rPr>
              <a:t>khẳng</a:t>
            </a:r>
            <a:r>
              <a:rPr lang="en-US" sz="2900" dirty="0" smtClean="0">
                <a:ea typeface="Times New Roman" panose="02020603050405020304" pitchFamily="18" charset="0"/>
              </a:rPr>
              <a:t> </a:t>
            </a:r>
            <a:r>
              <a:rPr lang="en-US" sz="2900" dirty="0" err="1" smtClean="0">
                <a:ea typeface="Times New Roman" panose="02020603050405020304" pitchFamily="18" charset="0"/>
              </a:rPr>
              <a:t>định</a:t>
            </a:r>
            <a:r>
              <a:rPr lang="en-US" sz="2900" dirty="0">
                <a:ea typeface="Times New Roman" panose="02020603050405020304" pitchFamily="18" charset="0"/>
              </a:rPr>
              <a:t> </a:t>
            </a:r>
            <a:r>
              <a:rPr lang="en-US" sz="2900" i="1" dirty="0" smtClean="0">
                <a:ea typeface="Times New Roman" panose="02020603050405020304" pitchFamily="18" charset="0"/>
              </a:rPr>
              <a:t>“</a:t>
            </a:r>
            <a:r>
              <a:rPr lang="en-US" sz="2900" i="1" dirty="0" err="1" smtClean="0">
                <a:ea typeface="Times New Roman" panose="02020603050405020304" pitchFamily="18" charset="0"/>
              </a:rPr>
              <a:t>vốn</a:t>
            </a:r>
            <a:r>
              <a:rPr lang="en-US" sz="2900" i="1" dirty="0" smtClean="0">
                <a:ea typeface="Times New Roman" panose="02020603050405020304" pitchFamily="18" charset="0"/>
              </a:rPr>
              <a:t> </a:t>
            </a:r>
            <a:r>
              <a:rPr lang="en-US" sz="2900" i="1" dirty="0" err="1" smtClean="0">
                <a:ea typeface="Times New Roman" panose="02020603050405020304" pitchFamily="18" charset="0"/>
              </a:rPr>
              <a:t>chẳng</a:t>
            </a:r>
            <a:r>
              <a:rPr lang="en-US" sz="2900" i="1" dirty="0" smtClean="0">
                <a:ea typeface="Times New Roman" panose="02020603050405020304" pitchFamily="18" charset="0"/>
              </a:rPr>
              <a:t> </a:t>
            </a:r>
            <a:r>
              <a:rPr lang="en-US" sz="2900" i="1" dirty="0" err="1" smtClean="0">
                <a:ea typeface="Times New Roman" panose="02020603050405020304" pitchFamily="18" charset="0"/>
              </a:rPr>
              <a:t>phải</a:t>
            </a:r>
            <a:r>
              <a:rPr lang="en-US" sz="2900" i="1" dirty="0" smtClean="0">
                <a:ea typeface="Times New Roman" panose="02020603050405020304" pitchFamily="18" charset="0"/>
              </a:rPr>
              <a:t>… </a:t>
            </a:r>
            <a:r>
              <a:rPr lang="en-US" sz="2900" i="1" dirty="0" err="1" smtClean="0">
                <a:ea typeface="Times New Roman" panose="02020603050405020304" pitchFamily="18" charset="0"/>
              </a:rPr>
              <a:t>chẳng</a:t>
            </a:r>
            <a:r>
              <a:rPr lang="en-US" sz="2900" i="1" dirty="0" smtClean="0">
                <a:ea typeface="Times New Roman" panose="02020603050405020304" pitchFamily="18" charset="0"/>
              </a:rPr>
              <a:t> qua </a:t>
            </a:r>
            <a:r>
              <a:rPr lang="en-US" sz="2900" i="1" dirty="0" err="1" smtClean="0">
                <a:ea typeface="Times New Roman" panose="02020603050405020304" pitchFamily="18" charset="0"/>
              </a:rPr>
              <a:t>là</a:t>
            </a:r>
            <a:r>
              <a:rPr lang="en-US" sz="2900" i="1" dirty="0" smtClean="0">
                <a:ea typeface="Times New Roman" panose="02020603050405020304" pitchFamily="18" charset="0"/>
              </a:rPr>
              <a:t>…”</a:t>
            </a:r>
            <a:endParaRPr lang="en-US" sz="2900" i="1" dirty="0">
              <a:ea typeface="Times New Roman" panose="02020603050405020304" pitchFamily="18" charset="0"/>
            </a:endParaRPr>
          </a:p>
          <a:p>
            <a:pPr>
              <a:lnSpc>
                <a:spcPct val="107000"/>
              </a:lnSpc>
              <a:spcAft>
                <a:spcPts val="600"/>
              </a:spcAft>
            </a:pPr>
            <a:r>
              <a:rPr lang="vi-VN" sz="2900" i="1" dirty="0">
                <a:ea typeface="Times New Roman" panose="02020603050405020304" pitchFamily="18" charset="0"/>
              </a:rPr>
              <a:t>– Điều kiện chiến đấu</a:t>
            </a:r>
            <a:r>
              <a:rPr lang="vi-VN" sz="2900" dirty="0">
                <a:ea typeface="Times New Roman" panose="02020603050405020304" pitchFamily="18" charset="0"/>
              </a:rPr>
              <a:t>: </a:t>
            </a:r>
            <a:endParaRPr lang="en-US" sz="2900" dirty="0" smtClean="0">
              <a:ea typeface="Times New Roman" panose="02020603050405020304" pitchFamily="18" charset="0"/>
            </a:endParaRPr>
          </a:p>
          <a:p>
            <a:pPr>
              <a:lnSpc>
                <a:spcPct val="107000"/>
              </a:lnSpc>
              <a:spcAft>
                <a:spcPts val="600"/>
              </a:spcAft>
            </a:pPr>
            <a:r>
              <a:rPr lang="en-US" sz="2900" dirty="0" smtClean="0">
                <a:ea typeface="Times New Roman" panose="02020603050405020304" pitchFamily="18" charset="0"/>
              </a:rPr>
              <a:t>+ </a:t>
            </a:r>
            <a:r>
              <a:rPr lang="vi-VN" sz="2900" dirty="0" smtClean="0">
                <a:ea typeface="Times New Roman" panose="02020603050405020304" pitchFamily="18" charset="0"/>
              </a:rPr>
              <a:t>Trang </a:t>
            </a:r>
            <a:r>
              <a:rPr lang="vi-VN" sz="2900" dirty="0">
                <a:ea typeface="Times New Roman" panose="02020603050405020304" pitchFamily="18" charset="0"/>
              </a:rPr>
              <a:t>bị rất thô sơ, thiếu </a:t>
            </a:r>
            <a:r>
              <a:rPr lang="vi-VN" sz="2900" dirty="0" smtClean="0">
                <a:ea typeface="Times New Roman" panose="02020603050405020304" pitchFamily="18" charset="0"/>
              </a:rPr>
              <a:t>thốn</a:t>
            </a:r>
            <a:r>
              <a:rPr lang="en-US" sz="2900" dirty="0" smtClean="0">
                <a:ea typeface="Times New Roman" panose="02020603050405020304" pitchFamily="18" charset="0"/>
              </a:rPr>
              <a:t>, </a:t>
            </a:r>
            <a:r>
              <a:rPr lang="vi-VN" sz="2900" dirty="0">
                <a:ea typeface="Times New Roman" panose="02020603050405020304" pitchFamily="18" charset="0"/>
              </a:rPr>
              <a:t>hoàn toàn không cân sức với kẻ </a:t>
            </a:r>
            <a:r>
              <a:rPr lang="vi-VN" sz="2900" dirty="0" smtClean="0">
                <a:ea typeface="Times New Roman" panose="02020603050405020304" pitchFamily="18" charset="0"/>
              </a:rPr>
              <a:t>thù</a:t>
            </a:r>
            <a:endParaRPr lang="en-US" sz="2900" dirty="0">
              <a:ea typeface="Times New Roman" panose="02020603050405020304" pitchFamily="18" charset="0"/>
            </a:endParaRPr>
          </a:p>
          <a:p>
            <a:pPr>
              <a:lnSpc>
                <a:spcPct val="107000"/>
              </a:lnSpc>
              <a:spcAft>
                <a:spcPts val="600"/>
              </a:spcAft>
            </a:pPr>
            <a:r>
              <a:rPr lang="en-US" sz="2900" dirty="0" smtClean="0">
                <a:ea typeface="Times New Roman" panose="02020603050405020304" pitchFamily="18" charset="0"/>
              </a:rPr>
              <a:t>+ </a:t>
            </a:r>
            <a:r>
              <a:rPr lang="en-US" sz="2900" dirty="0">
                <a:ea typeface="Times New Roman" panose="02020603050405020304" pitchFamily="18" charset="0"/>
              </a:rPr>
              <a:t>Chi </a:t>
            </a:r>
            <a:r>
              <a:rPr lang="en-US" sz="2900" dirty="0" err="1" smtClean="0">
                <a:ea typeface="Times New Roman" panose="02020603050405020304" pitchFamily="18" charset="0"/>
              </a:rPr>
              <a:t>tiết</a:t>
            </a:r>
            <a:r>
              <a:rPr lang="en-US" sz="2900" dirty="0" smtClean="0">
                <a:ea typeface="Times New Roman" panose="02020603050405020304" pitchFamily="18" charset="0"/>
              </a:rPr>
              <a:t>: </a:t>
            </a:r>
            <a:r>
              <a:rPr lang="vi-VN" sz="2900" i="1" dirty="0" smtClean="0">
                <a:ea typeface="Times New Roman" panose="02020603050405020304" pitchFamily="18" charset="0"/>
              </a:rPr>
              <a:t>một </a:t>
            </a:r>
            <a:r>
              <a:rPr lang="vi-VN" sz="2900" i="1" dirty="0">
                <a:ea typeface="Times New Roman" panose="02020603050405020304" pitchFamily="18" charset="0"/>
              </a:rPr>
              <a:t>manh áo vải, một ngọn tầm vông, rơm con cúi</a:t>
            </a:r>
            <a:r>
              <a:rPr lang="vi-VN" sz="2900" i="1" dirty="0" smtClean="0">
                <a:ea typeface="Times New Roman" panose="02020603050405020304" pitchFamily="18" charset="0"/>
              </a:rPr>
              <a:t>,...</a:t>
            </a:r>
            <a:r>
              <a:rPr lang="en-US" sz="2900" dirty="0" smtClean="0">
                <a:ea typeface="Times New Roman" panose="02020603050405020304" pitchFamily="18" charset="0"/>
              </a:rPr>
              <a:t>;</a:t>
            </a:r>
            <a:r>
              <a:rPr lang="vi-VN" sz="2900" i="1" dirty="0" smtClean="0">
                <a:ea typeface="Times New Roman" panose="02020603050405020304" pitchFamily="18" charset="0"/>
              </a:rPr>
              <a:t>chỉ </a:t>
            </a:r>
            <a:r>
              <a:rPr lang="vi-VN" sz="2900" i="1" dirty="0">
                <a:ea typeface="Times New Roman" panose="02020603050405020304" pitchFamily="18" charset="0"/>
              </a:rPr>
              <a:t>biết...; mắt chưa từng ngó</a:t>
            </a:r>
            <a:r>
              <a:rPr lang="vi-VN" sz="2900" i="1" dirty="0" smtClean="0">
                <a:ea typeface="Times New Roman" panose="02020603050405020304" pitchFamily="18" charset="0"/>
              </a:rPr>
              <a:t>,</a:t>
            </a:r>
            <a:r>
              <a:rPr lang="en-US" sz="2900" i="1" dirty="0" smtClean="0">
                <a:ea typeface="Times New Roman" panose="02020603050405020304" pitchFamily="18" charset="0"/>
              </a:rPr>
              <a:t> </a:t>
            </a:r>
            <a:r>
              <a:rPr lang="en-US" sz="2900" i="1" dirty="0" err="1" smtClean="0">
                <a:ea typeface="Times New Roman" panose="02020603050405020304" pitchFamily="18" charset="0"/>
              </a:rPr>
              <a:t>lưỡi</a:t>
            </a:r>
            <a:r>
              <a:rPr lang="en-US" sz="2900" i="1" dirty="0" smtClean="0">
                <a:ea typeface="Times New Roman" panose="02020603050405020304" pitchFamily="18" charset="0"/>
              </a:rPr>
              <a:t> </a:t>
            </a:r>
            <a:r>
              <a:rPr lang="en-US" sz="2900" i="1" dirty="0" err="1" smtClean="0">
                <a:ea typeface="Times New Roman" panose="02020603050405020304" pitchFamily="18" charset="0"/>
              </a:rPr>
              <a:t>dao</a:t>
            </a:r>
            <a:r>
              <a:rPr lang="en-US" sz="2900" i="1" dirty="0" smtClean="0">
                <a:ea typeface="Times New Roman" panose="02020603050405020304" pitchFamily="18" charset="0"/>
              </a:rPr>
              <a:t> </a:t>
            </a:r>
            <a:r>
              <a:rPr lang="en-US" sz="2900" i="1" dirty="0" err="1" smtClean="0">
                <a:ea typeface="Times New Roman" panose="02020603050405020304" pitchFamily="18" charset="0"/>
              </a:rPr>
              <a:t>phay</a:t>
            </a:r>
            <a:r>
              <a:rPr lang="vi-VN" sz="2900" i="1" dirty="0" smtClean="0">
                <a:ea typeface="Times New Roman" panose="02020603050405020304" pitchFamily="18" charset="0"/>
              </a:rPr>
              <a:t>... </a:t>
            </a:r>
            <a:endParaRPr lang="en-US" sz="2900" dirty="0">
              <a:ea typeface="Times New Roman" panose="02020603050405020304" pitchFamily="18" charset="0"/>
            </a:endParaRPr>
          </a:p>
        </p:txBody>
      </p:sp>
    </p:spTree>
    <p:extLst>
      <p:ext uri="{BB962C8B-B14F-4D97-AF65-F5344CB8AC3E}">
        <p14:creationId xmlns:p14="http://schemas.microsoft.com/office/powerpoint/2010/main" val="371151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down)">
                                      <p:cBhvr>
                                        <p:cTn id="14" dur="580">
                                          <p:stCondLst>
                                            <p:cond delay="0"/>
                                          </p:stCondLst>
                                        </p:cTn>
                                        <p:tgtEl>
                                          <p:spTgt spid="5">
                                            <p:txEl>
                                              <p:pRg st="1" end="1"/>
                                            </p:txEl>
                                          </p:spTgt>
                                        </p:tgtEl>
                                      </p:cBhvr>
                                    </p:animEffect>
                                    <p:anim calcmode="lin" valueType="num">
                                      <p:cBhvr>
                                        <p:cTn id="15"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xEl>
                                              <p:pRg st="1" end="1"/>
                                            </p:txEl>
                                          </p:spTgt>
                                        </p:tgtEl>
                                      </p:cBhvr>
                                      <p:to x="100000" y="60000"/>
                                    </p:animScale>
                                    <p:animScale>
                                      <p:cBhvr>
                                        <p:cTn id="21" dur="166" decel="50000">
                                          <p:stCondLst>
                                            <p:cond delay="676"/>
                                          </p:stCondLst>
                                        </p:cTn>
                                        <p:tgtEl>
                                          <p:spTgt spid="5">
                                            <p:txEl>
                                              <p:pRg st="1" end="1"/>
                                            </p:txEl>
                                          </p:spTgt>
                                        </p:tgtEl>
                                      </p:cBhvr>
                                      <p:to x="100000" y="100000"/>
                                    </p:animScale>
                                    <p:animScale>
                                      <p:cBhvr>
                                        <p:cTn id="22" dur="26">
                                          <p:stCondLst>
                                            <p:cond delay="1312"/>
                                          </p:stCondLst>
                                        </p:cTn>
                                        <p:tgtEl>
                                          <p:spTgt spid="5">
                                            <p:txEl>
                                              <p:pRg st="1" end="1"/>
                                            </p:txEl>
                                          </p:spTgt>
                                        </p:tgtEl>
                                      </p:cBhvr>
                                      <p:to x="100000" y="80000"/>
                                    </p:animScale>
                                    <p:animScale>
                                      <p:cBhvr>
                                        <p:cTn id="23" dur="166" decel="50000">
                                          <p:stCondLst>
                                            <p:cond delay="1338"/>
                                          </p:stCondLst>
                                        </p:cTn>
                                        <p:tgtEl>
                                          <p:spTgt spid="5">
                                            <p:txEl>
                                              <p:pRg st="1" end="1"/>
                                            </p:txEl>
                                          </p:spTgt>
                                        </p:tgtEl>
                                      </p:cBhvr>
                                      <p:to x="100000" y="100000"/>
                                    </p:animScale>
                                    <p:animScale>
                                      <p:cBhvr>
                                        <p:cTn id="24" dur="26">
                                          <p:stCondLst>
                                            <p:cond delay="1642"/>
                                          </p:stCondLst>
                                        </p:cTn>
                                        <p:tgtEl>
                                          <p:spTgt spid="5">
                                            <p:txEl>
                                              <p:pRg st="1" end="1"/>
                                            </p:txEl>
                                          </p:spTgt>
                                        </p:tgtEl>
                                      </p:cBhvr>
                                      <p:to x="100000" y="90000"/>
                                    </p:animScale>
                                    <p:animScale>
                                      <p:cBhvr>
                                        <p:cTn id="25" dur="166" decel="50000">
                                          <p:stCondLst>
                                            <p:cond delay="1668"/>
                                          </p:stCondLst>
                                        </p:cTn>
                                        <p:tgtEl>
                                          <p:spTgt spid="5">
                                            <p:txEl>
                                              <p:pRg st="1" end="1"/>
                                            </p:txEl>
                                          </p:spTgt>
                                        </p:tgtEl>
                                      </p:cBhvr>
                                      <p:to x="100000" y="100000"/>
                                    </p:animScale>
                                    <p:animScale>
                                      <p:cBhvr>
                                        <p:cTn id="26" dur="26">
                                          <p:stCondLst>
                                            <p:cond delay="1808"/>
                                          </p:stCondLst>
                                        </p:cTn>
                                        <p:tgtEl>
                                          <p:spTgt spid="5">
                                            <p:txEl>
                                              <p:pRg st="1" end="1"/>
                                            </p:txEl>
                                          </p:spTgt>
                                        </p:tgtEl>
                                      </p:cBhvr>
                                      <p:to x="100000" y="95000"/>
                                    </p:animScale>
                                    <p:animScale>
                                      <p:cBhvr>
                                        <p:cTn id="27" dur="166" decel="50000">
                                          <p:stCondLst>
                                            <p:cond delay="1834"/>
                                          </p:stCondLst>
                                        </p:cTn>
                                        <p:tgtEl>
                                          <p:spTgt spid="5">
                                            <p:txEl>
                                              <p:pRg st="1" end="1"/>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circle(in)">
                                      <p:cBhvr>
                                        <p:cTn id="32" dur="2000"/>
                                        <p:tgtEl>
                                          <p:spTgt spid="5">
                                            <p:txEl>
                                              <p:pRg st="2" end="2"/>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circle(in)">
                                      <p:cBhvr>
                                        <p:cTn id="35" dur="20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wipe(down)">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randombar(horizontal)">
                                      <p:cBhvr>
                                        <p:cTn id="45" dur="500"/>
                                        <p:tgtEl>
                                          <p:spTgt spid="5">
                                            <p:txEl>
                                              <p:pRg st="5" end="5"/>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1" y="508136"/>
            <a:ext cx="5172797" cy="674118"/>
          </a:xfrm>
        </p:spPr>
        <p:txBody>
          <a:bodyPr/>
          <a:lstStyle/>
          <a:p>
            <a:pPr algn="ctr"/>
            <a:r>
              <a:rPr lang="pt-BR" sz="3200" b="1" dirty="0" smtClean="0">
                <a:solidFill>
                  <a:srgbClr val="FF0000"/>
                </a:solidFill>
                <a:latin typeface="Times New Roman" panose="02020603050405020304" pitchFamily="18" charset="0"/>
                <a:cs typeface="Times New Roman" panose="02020603050405020304" pitchFamily="18" charset="0"/>
              </a:rPr>
              <a:t>1. TRƯỚC KHI ĐỌC</a:t>
            </a:r>
            <a:endParaRPr lang="pt-BR"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773545" y="1505239"/>
            <a:ext cx="7734300" cy="617855"/>
          </a:xfrm>
          <a:prstGeom prst="rect">
            <a:avLst/>
          </a:prstGeom>
        </p:spPr>
        <p:txBody>
          <a:bodyPr wrap="square">
            <a:spAutoFit/>
          </a:bodyPr>
          <a:lstStyle/>
          <a:p>
            <a:pPr algn="just">
              <a:lnSpc>
                <a:spcPct val="107000"/>
              </a:lnSpc>
              <a:spcAft>
                <a:spcPts val="800"/>
              </a:spcAf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ĐỌC</a:t>
            </a:r>
            <a:endParaRPr lang="en-US" sz="3200" b="1" dirty="0">
              <a:solidFill>
                <a:srgbClr val="FF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8763" y="182693"/>
            <a:ext cx="10958946" cy="6207084"/>
          </a:xfrm>
          <a:prstGeom prst="rect">
            <a:avLst/>
          </a:prstGeom>
        </p:spPr>
        <p:txBody>
          <a:bodyPr wrap="square">
            <a:spAutoFit/>
          </a:bodyPr>
          <a:lstStyle/>
          <a:p>
            <a:pPr algn="just">
              <a:lnSpc>
                <a:spcPct val="107000"/>
              </a:lnSpc>
              <a:spcAft>
                <a:spcPts val="600"/>
              </a:spcAft>
            </a:pPr>
            <a:r>
              <a:rPr lang="vi-VN" sz="2900" dirty="0">
                <a:ea typeface="Times New Roman" panose="02020603050405020304" pitchFamily="18" charset="0"/>
              </a:rPr>
              <a:t>– </a:t>
            </a:r>
            <a:r>
              <a:rPr lang="vi-VN" sz="2900" i="1" dirty="0">
                <a:ea typeface="Times New Roman" panose="02020603050405020304" pitchFamily="18" charset="0"/>
              </a:rPr>
              <a:t>Động lực, động cơ chiến đấu: </a:t>
            </a:r>
            <a:endParaRPr lang="en-US" sz="2900" i="1" dirty="0">
              <a:ea typeface="Times New Roman" panose="02020603050405020304" pitchFamily="18" charset="0"/>
            </a:endParaRPr>
          </a:p>
          <a:p>
            <a:pPr algn="just">
              <a:lnSpc>
                <a:spcPct val="107000"/>
              </a:lnSpc>
              <a:spcAft>
                <a:spcPts val="600"/>
              </a:spcAft>
            </a:pPr>
            <a:r>
              <a:rPr lang="en-US" sz="2900" dirty="0">
                <a:ea typeface="Times New Roman" panose="02020603050405020304" pitchFamily="18" charset="0"/>
              </a:rPr>
              <a:t>+ </a:t>
            </a:r>
            <a:r>
              <a:rPr lang="en-US" sz="2900" dirty="0" err="1">
                <a:ea typeface="Times New Roman" panose="02020603050405020304" pitchFamily="18" charset="0"/>
              </a:rPr>
              <a:t>Không</a:t>
            </a:r>
            <a:r>
              <a:rPr lang="en-US" sz="2900" dirty="0">
                <a:ea typeface="Times New Roman" panose="02020603050405020304" pitchFamily="18" charset="0"/>
              </a:rPr>
              <a:t> </a:t>
            </a:r>
            <a:r>
              <a:rPr lang="en-US" sz="2900" dirty="0" err="1">
                <a:ea typeface="Times New Roman" panose="02020603050405020304" pitchFamily="18" charset="0"/>
              </a:rPr>
              <a:t>thể</a:t>
            </a:r>
            <a:r>
              <a:rPr lang="en-US" sz="2900" dirty="0">
                <a:ea typeface="Times New Roman" panose="02020603050405020304" pitchFamily="18" charset="0"/>
              </a:rPr>
              <a:t> </a:t>
            </a:r>
            <a:r>
              <a:rPr lang="en-US" sz="2900" dirty="0" err="1">
                <a:ea typeface="Times New Roman" panose="02020603050405020304" pitchFamily="18" charset="0"/>
              </a:rPr>
              <a:t>trông</a:t>
            </a:r>
            <a:r>
              <a:rPr lang="en-US" sz="2900" dirty="0">
                <a:ea typeface="Times New Roman" panose="02020603050405020304" pitchFamily="18" charset="0"/>
              </a:rPr>
              <a:t> </a:t>
            </a:r>
            <a:r>
              <a:rPr lang="en-US" sz="2900" dirty="0" err="1">
                <a:ea typeface="Times New Roman" panose="02020603050405020304" pitchFamily="18" charset="0"/>
              </a:rPr>
              <a:t>mong</a:t>
            </a:r>
            <a:r>
              <a:rPr lang="en-US" sz="2900" dirty="0">
                <a:ea typeface="Times New Roman" panose="02020603050405020304" pitchFamily="18" charset="0"/>
              </a:rPr>
              <a:t> </a:t>
            </a:r>
            <a:r>
              <a:rPr lang="en-US" sz="2900" dirty="0" err="1">
                <a:ea typeface="Times New Roman" panose="02020603050405020304" pitchFamily="18" charset="0"/>
              </a:rPr>
              <a:t>quân</a:t>
            </a:r>
            <a:r>
              <a:rPr lang="en-US" sz="2900" dirty="0">
                <a:ea typeface="Times New Roman" panose="02020603050405020304" pitchFamily="18" charset="0"/>
              </a:rPr>
              <a:t> </a:t>
            </a:r>
            <a:r>
              <a:rPr lang="en-US" sz="2900" dirty="0" err="1">
                <a:ea typeface="Times New Roman" panose="02020603050405020304" pitchFamily="18" charset="0"/>
              </a:rPr>
              <a:t>đội</a:t>
            </a:r>
            <a:r>
              <a:rPr lang="en-US" sz="2900" dirty="0">
                <a:ea typeface="Times New Roman" panose="02020603050405020304" pitchFamily="18" charset="0"/>
              </a:rPr>
              <a:t> </a:t>
            </a:r>
            <a:r>
              <a:rPr lang="en-US" sz="2900" dirty="0" err="1">
                <a:ea typeface="Times New Roman" panose="02020603050405020304" pitchFamily="18" charset="0"/>
              </a:rPr>
              <a:t>triều</a:t>
            </a:r>
            <a:r>
              <a:rPr lang="en-US" sz="2900" dirty="0">
                <a:ea typeface="Times New Roman" panose="02020603050405020304" pitchFamily="18" charset="0"/>
              </a:rPr>
              <a:t> </a:t>
            </a:r>
            <a:r>
              <a:rPr lang="en-US" sz="2900" dirty="0" err="1">
                <a:ea typeface="Times New Roman" panose="02020603050405020304" pitchFamily="18" charset="0"/>
              </a:rPr>
              <a:t>đình</a:t>
            </a:r>
            <a:r>
              <a:rPr lang="en-US" sz="2900" dirty="0">
                <a:ea typeface="Times New Roman" panose="02020603050405020304" pitchFamily="18" charset="0"/>
              </a:rPr>
              <a:t>; </a:t>
            </a:r>
            <a:r>
              <a:rPr lang="vi-VN" sz="2900" dirty="0">
                <a:solidFill>
                  <a:schemeClr val="accent5">
                    <a:lumMod val="50000"/>
                  </a:schemeClr>
                </a:solidFill>
                <a:ea typeface="Times New Roman" panose="02020603050405020304" pitchFamily="18" charset="0"/>
              </a:rPr>
              <a:t>đánh giặc bởi sự thôi thúc của tình cảm yêu nước giản dị,</a:t>
            </a:r>
            <a:r>
              <a:rPr lang="vi-VN" sz="2900" dirty="0">
                <a:ea typeface="Times New Roman" panose="02020603050405020304" pitchFamily="18" charset="0"/>
              </a:rPr>
              <a:t> </a:t>
            </a:r>
            <a:r>
              <a:rPr lang="vi-VN" sz="2900" dirty="0">
                <a:solidFill>
                  <a:schemeClr val="accent5">
                    <a:lumMod val="50000"/>
                  </a:schemeClr>
                </a:solidFill>
                <a:ea typeface="Times New Roman" panose="02020603050405020304" pitchFamily="18" charset="0"/>
              </a:rPr>
              <a:t>chân thành </a:t>
            </a:r>
            <a:r>
              <a:rPr lang="en-US" sz="2900" dirty="0" err="1">
                <a:ea typeface="Times New Roman" panose="02020603050405020304" pitchFamily="18" charset="0"/>
              </a:rPr>
              <a:t>và</a:t>
            </a:r>
            <a:r>
              <a:rPr lang="en-US" sz="2900" dirty="0">
                <a:ea typeface="Times New Roman" panose="02020603050405020304" pitchFamily="18" charset="0"/>
              </a:rPr>
              <a:t> </a:t>
            </a:r>
            <a:r>
              <a:rPr lang="en-US" sz="2900" dirty="0" err="1" smtClean="0">
                <a:solidFill>
                  <a:srgbClr val="006600"/>
                </a:solidFill>
                <a:ea typeface="Times New Roman" panose="02020603050405020304" pitchFamily="18" charset="0"/>
              </a:rPr>
              <a:t>lòng</a:t>
            </a:r>
            <a:r>
              <a:rPr lang="en-US" sz="2900" dirty="0" smtClean="0">
                <a:solidFill>
                  <a:srgbClr val="006600"/>
                </a:solidFill>
                <a:ea typeface="Times New Roman" panose="02020603050405020304" pitchFamily="18" charset="0"/>
              </a:rPr>
              <a:t> </a:t>
            </a:r>
            <a:r>
              <a:rPr lang="en-US" sz="2900" dirty="0" err="1">
                <a:solidFill>
                  <a:srgbClr val="006600"/>
                </a:solidFill>
                <a:ea typeface="Times New Roman" panose="02020603050405020304" pitchFamily="18" charset="0"/>
              </a:rPr>
              <a:t>căm</a:t>
            </a:r>
            <a:r>
              <a:rPr lang="en-US" sz="2900" dirty="0">
                <a:solidFill>
                  <a:srgbClr val="006600"/>
                </a:solidFill>
                <a:ea typeface="Times New Roman" panose="02020603050405020304" pitchFamily="18" charset="0"/>
              </a:rPr>
              <a:t> </a:t>
            </a:r>
            <a:r>
              <a:rPr lang="en-US" sz="2900" dirty="0" err="1">
                <a:solidFill>
                  <a:srgbClr val="006600"/>
                </a:solidFill>
                <a:ea typeface="Times New Roman" panose="02020603050405020304" pitchFamily="18" charset="0"/>
              </a:rPr>
              <a:t>thù</a:t>
            </a:r>
            <a:r>
              <a:rPr lang="en-US" sz="2900" dirty="0">
                <a:solidFill>
                  <a:srgbClr val="006600"/>
                </a:solidFill>
                <a:ea typeface="Times New Roman" panose="02020603050405020304" pitchFamily="18" charset="0"/>
              </a:rPr>
              <a:t> </a:t>
            </a:r>
            <a:r>
              <a:rPr lang="en-US" sz="2900" dirty="0" err="1">
                <a:solidFill>
                  <a:srgbClr val="006600"/>
                </a:solidFill>
                <a:ea typeface="Times New Roman" panose="02020603050405020304" pitchFamily="18" charset="0"/>
              </a:rPr>
              <a:t>giặc</a:t>
            </a:r>
            <a:r>
              <a:rPr lang="en-US" sz="2900" dirty="0">
                <a:solidFill>
                  <a:srgbClr val="006600"/>
                </a:solidFill>
                <a:ea typeface="Times New Roman" panose="02020603050405020304" pitchFamily="18" charset="0"/>
              </a:rPr>
              <a:t> </a:t>
            </a:r>
            <a:r>
              <a:rPr lang="en-US" sz="2900" dirty="0" err="1">
                <a:solidFill>
                  <a:srgbClr val="006600"/>
                </a:solidFill>
                <a:ea typeface="Times New Roman" panose="02020603050405020304" pitchFamily="18" charset="0"/>
              </a:rPr>
              <a:t>sâu</a:t>
            </a:r>
            <a:r>
              <a:rPr lang="en-US" sz="2900" dirty="0">
                <a:solidFill>
                  <a:srgbClr val="006600"/>
                </a:solidFill>
                <a:ea typeface="Times New Roman" panose="02020603050405020304" pitchFamily="18" charset="0"/>
              </a:rPr>
              <a:t> </a:t>
            </a:r>
            <a:r>
              <a:rPr lang="en-US" sz="2900" dirty="0" err="1">
                <a:solidFill>
                  <a:srgbClr val="006600"/>
                </a:solidFill>
                <a:ea typeface="Times New Roman" panose="02020603050405020304" pitchFamily="18" charset="0"/>
              </a:rPr>
              <a:t>sắc</a:t>
            </a:r>
            <a:r>
              <a:rPr lang="en-US" sz="2900" dirty="0">
                <a:solidFill>
                  <a:srgbClr val="006600"/>
                </a:solidFill>
                <a:ea typeface="Times New Roman" panose="02020603050405020304" pitchFamily="18" charset="0"/>
              </a:rPr>
              <a:t>.</a:t>
            </a:r>
          </a:p>
          <a:p>
            <a:pPr algn="just">
              <a:lnSpc>
                <a:spcPct val="107000"/>
              </a:lnSpc>
              <a:spcAft>
                <a:spcPts val="600"/>
              </a:spcAft>
            </a:pPr>
            <a:r>
              <a:rPr lang="en-US" sz="2900" dirty="0">
                <a:ea typeface="Times New Roman" panose="02020603050405020304" pitchFamily="18" charset="0"/>
              </a:rPr>
              <a:t>+ Chi </a:t>
            </a:r>
            <a:r>
              <a:rPr lang="en-US" sz="2900" dirty="0" err="1">
                <a:ea typeface="Times New Roman" panose="02020603050405020304" pitchFamily="18" charset="0"/>
              </a:rPr>
              <a:t>tiết</a:t>
            </a:r>
            <a:r>
              <a:rPr lang="en-US" sz="2900" dirty="0">
                <a:ea typeface="Times New Roman" panose="02020603050405020304" pitchFamily="18" charset="0"/>
              </a:rPr>
              <a:t>: </a:t>
            </a:r>
            <a:r>
              <a:rPr lang="en-US" sz="2900" i="1" dirty="0" err="1">
                <a:ea typeface="Times New Roman" panose="02020603050405020304" pitchFamily="18" charset="0"/>
              </a:rPr>
              <a:t>Trông</a:t>
            </a:r>
            <a:r>
              <a:rPr lang="en-US" sz="2900" i="1" dirty="0">
                <a:ea typeface="Times New Roman" panose="02020603050405020304" pitchFamily="18" charset="0"/>
              </a:rPr>
              <a:t> tin </a:t>
            </a:r>
            <a:r>
              <a:rPr lang="en-US" sz="2900" i="1" dirty="0" err="1">
                <a:ea typeface="Times New Roman" panose="02020603050405020304" pitchFamily="18" charset="0"/>
              </a:rPr>
              <a:t>quan</a:t>
            </a:r>
            <a:r>
              <a:rPr lang="en-US" sz="2900" i="1" dirty="0">
                <a:ea typeface="Times New Roman" panose="02020603050405020304" pitchFamily="18" charset="0"/>
              </a:rPr>
              <a:t> </a:t>
            </a:r>
            <a:r>
              <a:rPr lang="en-US" sz="2900" i="1" dirty="0" err="1">
                <a:ea typeface="Times New Roman" panose="02020603050405020304" pitchFamily="18" charset="0"/>
              </a:rPr>
              <a:t>như</a:t>
            </a:r>
            <a:r>
              <a:rPr lang="en-US" sz="2900" i="1" dirty="0">
                <a:ea typeface="Times New Roman" panose="02020603050405020304" pitchFamily="18" charset="0"/>
              </a:rPr>
              <a:t> </a:t>
            </a:r>
            <a:r>
              <a:rPr lang="en-US" sz="2900" i="1" dirty="0" err="1">
                <a:ea typeface="Times New Roman" panose="02020603050405020304" pitchFamily="18" charset="0"/>
              </a:rPr>
              <a:t>trời</a:t>
            </a:r>
            <a:r>
              <a:rPr lang="en-US" sz="2900" i="1" dirty="0">
                <a:ea typeface="Times New Roman" panose="02020603050405020304" pitchFamily="18" charset="0"/>
              </a:rPr>
              <a:t> </a:t>
            </a:r>
            <a:r>
              <a:rPr lang="en-US" sz="2900" i="1" dirty="0" err="1">
                <a:ea typeface="Times New Roman" panose="02020603050405020304" pitchFamily="18" charset="0"/>
              </a:rPr>
              <a:t>hạn</a:t>
            </a:r>
            <a:r>
              <a:rPr lang="en-US" sz="2900" i="1" dirty="0">
                <a:ea typeface="Times New Roman" panose="02020603050405020304" pitchFamily="18" charset="0"/>
              </a:rPr>
              <a:t> </a:t>
            </a:r>
            <a:r>
              <a:rPr lang="en-US" sz="2900" i="1" dirty="0" err="1">
                <a:ea typeface="Times New Roman" panose="02020603050405020304" pitchFamily="18" charset="0"/>
              </a:rPr>
              <a:t>trông</a:t>
            </a:r>
            <a:r>
              <a:rPr lang="en-US" sz="2900" i="1" dirty="0">
                <a:ea typeface="Times New Roman" panose="02020603050405020304" pitchFamily="18" charset="0"/>
              </a:rPr>
              <a:t> </a:t>
            </a:r>
            <a:r>
              <a:rPr lang="en-US" sz="2900" i="1" dirty="0" err="1">
                <a:ea typeface="Times New Roman" panose="02020603050405020304" pitchFamily="18" charset="0"/>
              </a:rPr>
              <a:t>mưa</a:t>
            </a:r>
            <a:r>
              <a:rPr lang="en-US" sz="2900" i="1" dirty="0">
                <a:ea typeface="Times New Roman" panose="02020603050405020304" pitchFamily="18" charset="0"/>
              </a:rPr>
              <a:t>; </a:t>
            </a:r>
            <a:r>
              <a:rPr lang="en-US" sz="2900" i="1" dirty="0" err="1">
                <a:ea typeface="Times New Roman" panose="02020603050405020304" pitchFamily="18" charset="0"/>
              </a:rPr>
              <a:t>ghét</a:t>
            </a:r>
            <a:r>
              <a:rPr lang="en-US" sz="2900" i="1" dirty="0">
                <a:ea typeface="Times New Roman" panose="02020603050405020304" pitchFamily="18" charset="0"/>
              </a:rPr>
              <a:t> </a:t>
            </a:r>
            <a:r>
              <a:rPr lang="en-US" sz="2900" i="1" dirty="0" err="1">
                <a:ea typeface="Times New Roman" panose="02020603050405020304" pitchFamily="18" charset="0"/>
              </a:rPr>
              <a:t>thói</a:t>
            </a:r>
            <a:r>
              <a:rPr lang="en-US" sz="2900" i="1" dirty="0">
                <a:ea typeface="Times New Roman" panose="02020603050405020304" pitchFamily="18" charset="0"/>
              </a:rPr>
              <a:t> </a:t>
            </a:r>
            <a:r>
              <a:rPr lang="en-US" sz="2900" i="1" dirty="0" err="1">
                <a:ea typeface="Times New Roman" panose="02020603050405020304" pitchFamily="18" charset="0"/>
              </a:rPr>
              <a:t>mọi</a:t>
            </a:r>
            <a:r>
              <a:rPr lang="en-US" sz="2900" i="1" dirty="0">
                <a:ea typeface="Times New Roman" panose="02020603050405020304" pitchFamily="18" charset="0"/>
              </a:rPr>
              <a:t> </a:t>
            </a:r>
            <a:r>
              <a:rPr lang="en-US" sz="2900" i="1" dirty="0" err="1">
                <a:ea typeface="Times New Roman" panose="02020603050405020304" pitchFamily="18" charset="0"/>
              </a:rPr>
              <a:t>như</a:t>
            </a:r>
            <a:r>
              <a:rPr lang="en-US" sz="2900" i="1" dirty="0">
                <a:ea typeface="Times New Roman" panose="02020603050405020304" pitchFamily="18" charset="0"/>
              </a:rPr>
              <a:t> </a:t>
            </a:r>
            <a:r>
              <a:rPr lang="en-US" sz="2900" i="1" dirty="0" err="1">
                <a:ea typeface="Times New Roman" panose="02020603050405020304" pitchFamily="18" charset="0"/>
              </a:rPr>
              <a:t>nhà</a:t>
            </a:r>
            <a:r>
              <a:rPr lang="en-US" sz="2900" i="1" dirty="0">
                <a:ea typeface="Times New Roman" panose="02020603050405020304" pitchFamily="18" charset="0"/>
              </a:rPr>
              <a:t> </a:t>
            </a:r>
            <a:r>
              <a:rPr lang="en-US" sz="2900" i="1" dirty="0" err="1">
                <a:ea typeface="Times New Roman" panose="02020603050405020304" pitchFamily="18" charset="0"/>
              </a:rPr>
              <a:t>nông</a:t>
            </a:r>
            <a:r>
              <a:rPr lang="en-US" sz="2900" i="1" dirty="0">
                <a:ea typeface="Times New Roman" panose="02020603050405020304" pitchFamily="18" charset="0"/>
              </a:rPr>
              <a:t> </a:t>
            </a:r>
            <a:r>
              <a:rPr lang="en-US" sz="2900" i="1" dirty="0" err="1">
                <a:ea typeface="Times New Roman" panose="02020603050405020304" pitchFamily="18" charset="0"/>
              </a:rPr>
              <a:t>ghét</a:t>
            </a:r>
            <a:r>
              <a:rPr lang="en-US" sz="2900" i="1" dirty="0">
                <a:ea typeface="Times New Roman" panose="02020603050405020304" pitchFamily="18" charset="0"/>
              </a:rPr>
              <a:t> </a:t>
            </a:r>
            <a:r>
              <a:rPr lang="en-US" sz="2900" i="1" dirty="0" err="1">
                <a:ea typeface="Times New Roman" panose="02020603050405020304" pitchFamily="18" charset="0"/>
              </a:rPr>
              <a:t>có</a:t>
            </a:r>
            <a:r>
              <a:rPr lang="en-US" sz="2900" i="1" dirty="0">
                <a:ea typeface="Times New Roman" panose="02020603050405020304" pitchFamily="18" charset="0"/>
              </a:rPr>
              <a:t>, </a:t>
            </a:r>
            <a:r>
              <a:rPr lang="en-US" sz="2900" i="1" dirty="0" err="1">
                <a:ea typeface="Times New Roman" panose="02020603050405020304" pitchFamily="18" charset="0"/>
              </a:rPr>
              <a:t>muốn</a:t>
            </a:r>
            <a:r>
              <a:rPr lang="en-US" sz="2900" i="1" dirty="0">
                <a:ea typeface="Times New Roman" panose="02020603050405020304" pitchFamily="18" charset="0"/>
              </a:rPr>
              <a:t> </a:t>
            </a:r>
            <a:r>
              <a:rPr lang="en-US" sz="2900" i="1" dirty="0" err="1">
                <a:ea typeface="Times New Roman" panose="02020603050405020304" pitchFamily="18" charset="0"/>
              </a:rPr>
              <a:t>tới</a:t>
            </a:r>
            <a:r>
              <a:rPr lang="en-US" sz="2900" i="1" dirty="0">
                <a:ea typeface="Times New Roman" panose="02020603050405020304" pitchFamily="18" charset="0"/>
              </a:rPr>
              <a:t> </a:t>
            </a:r>
            <a:r>
              <a:rPr lang="en-US" sz="2900" i="1" dirty="0" err="1">
                <a:ea typeface="Times New Roman" panose="02020603050405020304" pitchFamily="18" charset="0"/>
              </a:rPr>
              <a:t>ăn</a:t>
            </a:r>
            <a:r>
              <a:rPr lang="en-US" sz="2900" i="1" dirty="0">
                <a:ea typeface="Times New Roman" panose="02020603050405020304" pitchFamily="18" charset="0"/>
              </a:rPr>
              <a:t> </a:t>
            </a:r>
            <a:r>
              <a:rPr lang="en-US" sz="2900" i="1" dirty="0" err="1">
                <a:ea typeface="Times New Roman" panose="02020603050405020304" pitchFamily="18" charset="0"/>
              </a:rPr>
              <a:t>gan</a:t>
            </a:r>
            <a:r>
              <a:rPr lang="en-US" sz="2900" i="1" dirty="0">
                <a:ea typeface="Times New Roman" panose="02020603050405020304" pitchFamily="18" charset="0"/>
              </a:rPr>
              <a:t>, </a:t>
            </a:r>
            <a:r>
              <a:rPr lang="en-US" sz="2900" i="1" dirty="0" err="1">
                <a:ea typeface="Times New Roman" panose="02020603050405020304" pitchFamily="18" charset="0"/>
              </a:rPr>
              <a:t>muốn</a:t>
            </a:r>
            <a:r>
              <a:rPr lang="en-US" sz="2900" i="1" dirty="0">
                <a:ea typeface="Times New Roman" panose="02020603050405020304" pitchFamily="18" charset="0"/>
              </a:rPr>
              <a:t> </a:t>
            </a:r>
            <a:r>
              <a:rPr lang="en-US" sz="2900" i="1" dirty="0" err="1">
                <a:ea typeface="Times New Roman" panose="02020603050405020304" pitchFamily="18" charset="0"/>
              </a:rPr>
              <a:t>ra</a:t>
            </a:r>
            <a:r>
              <a:rPr lang="en-US" sz="2900" i="1" dirty="0">
                <a:ea typeface="Times New Roman" panose="02020603050405020304" pitchFamily="18" charset="0"/>
              </a:rPr>
              <a:t> </a:t>
            </a:r>
            <a:r>
              <a:rPr lang="en-US" sz="2900" i="1" dirty="0" err="1">
                <a:ea typeface="Times New Roman" panose="02020603050405020304" pitchFamily="18" charset="0"/>
              </a:rPr>
              <a:t>cắn</a:t>
            </a:r>
            <a:r>
              <a:rPr lang="en-US" sz="2900" i="1" dirty="0">
                <a:ea typeface="Times New Roman" panose="02020603050405020304" pitchFamily="18" charset="0"/>
              </a:rPr>
              <a:t> </a:t>
            </a:r>
            <a:r>
              <a:rPr lang="en-US" sz="2900" i="1" dirty="0" err="1">
                <a:ea typeface="Times New Roman" panose="02020603050405020304" pitchFamily="18" charset="0"/>
              </a:rPr>
              <a:t>cổ</a:t>
            </a:r>
            <a:r>
              <a:rPr lang="en-US" sz="2900" i="1" dirty="0">
                <a:ea typeface="Times New Roman" panose="02020603050405020304" pitchFamily="18" charset="0"/>
              </a:rPr>
              <a:t>, </a:t>
            </a:r>
            <a:r>
              <a:rPr lang="vi-VN" sz="2900" i="1" dirty="0">
                <a:ea typeface="Times New Roman" panose="02020603050405020304" pitchFamily="18" charset="0"/>
              </a:rPr>
              <a:t>ào đợi ai đòi, ai bắt,... chẳng thèm trốn ngược, trốn </a:t>
            </a:r>
            <a:r>
              <a:rPr lang="vi-VN" sz="2900" i="1" dirty="0" smtClean="0">
                <a:ea typeface="Times New Roman" panose="02020603050405020304" pitchFamily="18" charset="0"/>
              </a:rPr>
              <a:t>xuôi</a:t>
            </a:r>
            <a:r>
              <a:rPr lang="en-US" sz="2900" dirty="0" smtClean="0">
                <a:ea typeface="Times New Roman" panose="02020603050405020304" pitchFamily="18" charset="0"/>
              </a:rPr>
              <a:t>, </a:t>
            </a:r>
            <a:r>
              <a:rPr lang="en-US" sz="2900" i="1" dirty="0" err="1" smtClean="0">
                <a:ea typeface="Times New Roman" panose="02020603050405020304" pitchFamily="18" charset="0"/>
              </a:rPr>
              <a:t>không</a:t>
            </a:r>
            <a:r>
              <a:rPr lang="en-US" sz="2900" i="1" dirty="0" smtClean="0">
                <a:ea typeface="Times New Roman" panose="02020603050405020304" pitchFamily="18" charset="0"/>
              </a:rPr>
              <a:t> </a:t>
            </a:r>
            <a:r>
              <a:rPr lang="en-US" sz="2900" i="1" dirty="0" err="1" smtClean="0">
                <a:ea typeface="Times New Roman" panose="02020603050405020304" pitchFamily="18" charset="0"/>
              </a:rPr>
              <a:t>chờ</a:t>
            </a:r>
            <a:r>
              <a:rPr lang="en-US" sz="2900" i="1" dirty="0" smtClean="0">
                <a:ea typeface="Times New Roman" panose="02020603050405020304" pitchFamily="18" charset="0"/>
              </a:rPr>
              <a:t> </a:t>
            </a:r>
            <a:r>
              <a:rPr lang="en-US" sz="2900" i="1" dirty="0" err="1" smtClean="0">
                <a:ea typeface="Times New Roman" panose="02020603050405020304" pitchFamily="18" charset="0"/>
              </a:rPr>
              <a:t>bày</a:t>
            </a:r>
            <a:r>
              <a:rPr lang="en-US" sz="2900" i="1" dirty="0" smtClean="0">
                <a:ea typeface="Times New Roman" panose="02020603050405020304" pitchFamily="18" charset="0"/>
              </a:rPr>
              <a:t> </a:t>
            </a:r>
            <a:r>
              <a:rPr lang="en-US" sz="2900" i="1" dirty="0" err="1" smtClean="0">
                <a:ea typeface="Times New Roman" panose="02020603050405020304" pitchFamily="18" charset="0"/>
              </a:rPr>
              <a:t>bố</a:t>
            </a:r>
            <a:r>
              <a:rPr lang="en-US" sz="2900" i="1" dirty="0" smtClean="0">
                <a:ea typeface="Times New Roman" panose="02020603050405020304" pitchFamily="18" charset="0"/>
              </a:rPr>
              <a:t>…</a:t>
            </a:r>
            <a:endParaRPr lang="en-US" sz="2900" i="1" dirty="0">
              <a:ea typeface="Times New Roman" panose="02020603050405020304" pitchFamily="18" charset="0"/>
            </a:endParaRPr>
          </a:p>
          <a:p>
            <a:pPr algn="just">
              <a:lnSpc>
                <a:spcPct val="107000"/>
              </a:lnSpc>
              <a:spcAft>
                <a:spcPts val="600"/>
              </a:spcAft>
            </a:pPr>
            <a:r>
              <a:rPr lang="vi-VN" sz="2900" dirty="0">
                <a:ea typeface="Times New Roman" panose="02020603050405020304" pitchFamily="18" charset="0"/>
              </a:rPr>
              <a:t>– </a:t>
            </a:r>
            <a:r>
              <a:rPr lang="vi-VN" sz="2900" i="1" dirty="0">
                <a:ea typeface="Times New Roman" panose="02020603050405020304" pitchFamily="18" charset="0"/>
              </a:rPr>
              <a:t>Hành động xung trận và tinh thần chiến đấu</a:t>
            </a:r>
            <a:r>
              <a:rPr lang="vi-VN" sz="2900" dirty="0">
                <a:ea typeface="Times New Roman" panose="02020603050405020304" pitchFamily="18" charset="0"/>
              </a:rPr>
              <a:t>: </a:t>
            </a:r>
            <a:endParaRPr lang="en-US" sz="2900" dirty="0" smtClean="0">
              <a:ea typeface="Times New Roman" panose="02020603050405020304" pitchFamily="18" charset="0"/>
            </a:endParaRPr>
          </a:p>
          <a:p>
            <a:pPr algn="just">
              <a:lnSpc>
                <a:spcPct val="107000"/>
              </a:lnSpc>
              <a:spcAft>
                <a:spcPts val="600"/>
              </a:spcAft>
            </a:pPr>
            <a:r>
              <a:rPr lang="en-US" sz="2900" dirty="0" smtClean="0">
                <a:ea typeface="Times New Roman" panose="02020603050405020304" pitchFamily="18" charset="0"/>
              </a:rPr>
              <a:t>+ C</a:t>
            </a:r>
            <a:r>
              <a:rPr lang="vi-VN" sz="2900" dirty="0" smtClean="0">
                <a:ea typeface="Times New Roman" panose="02020603050405020304" pitchFamily="18" charset="0"/>
              </a:rPr>
              <a:t>hiến </a:t>
            </a:r>
            <a:r>
              <a:rPr lang="vi-VN" sz="2900" dirty="0">
                <a:ea typeface="Times New Roman" panose="02020603050405020304" pitchFamily="18" charset="0"/>
              </a:rPr>
              <a:t>đấu dũng mãnh, quên </a:t>
            </a:r>
            <a:r>
              <a:rPr lang="vi-VN" sz="2900" dirty="0" smtClean="0">
                <a:ea typeface="Times New Roman" panose="02020603050405020304" pitchFamily="18" charset="0"/>
              </a:rPr>
              <a:t>mình</a:t>
            </a:r>
            <a:r>
              <a:rPr lang="en-US" sz="2900" dirty="0" smtClean="0">
                <a:ea typeface="Times New Roman" panose="02020603050405020304" pitchFamily="18" charset="0"/>
              </a:rPr>
              <a:t>.</a:t>
            </a:r>
          </a:p>
          <a:p>
            <a:pPr algn="just">
              <a:lnSpc>
                <a:spcPct val="107000"/>
              </a:lnSpc>
              <a:spcAft>
                <a:spcPts val="600"/>
              </a:spcAft>
            </a:pPr>
            <a:r>
              <a:rPr lang="en-US" sz="2900" i="1" dirty="0" smtClean="0">
                <a:ea typeface="Times New Roman" panose="02020603050405020304" pitchFamily="18" charset="0"/>
              </a:rPr>
              <a:t>+ </a:t>
            </a:r>
            <a:r>
              <a:rPr lang="en-US" sz="2900" dirty="0" smtClean="0">
                <a:ea typeface="Times New Roman" panose="02020603050405020304" pitchFamily="18" charset="0"/>
              </a:rPr>
              <a:t>Chi </a:t>
            </a:r>
            <a:r>
              <a:rPr lang="en-US" sz="2900" dirty="0" err="1" smtClean="0">
                <a:ea typeface="Times New Roman" panose="02020603050405020304" pitchFamily="18" charset="0"/>
              </a:rPr>
              <a:t>tiết</a:t>
            </a:r>
            <a:r>
              <a:rPr lang="en-US" sz="2900" dirty="0" smtClean="0">
                <a:ea typeface="Times New Roman" panose="02020603050405020304" pitchFamily="18" charset="0"/>
              </a:rPr>
              <a:t>: </a:t>
            </a:r>
            <a:r>
              <a:rPr lang="vi-VN" sz="2900" i="1" dirty="0" smtClean="0">
                <a:ea typeface="Times New Roman" panose="02020603050405020304" pitchFamily="18" charset="0"/>
              </a:rPr>
              <a:t>đạp </a:t>
            </a:r>
            <a:r>
              <a:rPr lang="vi-VN" sz="2900" i="1" dirty="0">
                <a:ea typeface="Times New Roman" panose="02020603050405020304" pitchFamily="18" charset="0"/>
              </a:rPr>
              <a:t>rào lướt tới, xô cửa xông vào, đâm ngang, chém ngược, hè trước, ó sau</a:t>
            </a:r>
            <a:r>
              <a:rPr lang="vi-VN" sz="2900" dirty="0">
                <a:ea typeface="Times New Roman" panose="02020603050405020304" pitchFamily="18" charset="0"/>
              </a:rPr>
              <a:t>,... </a:t>
            </a:r>
            <a:endParaRPr lang="en-US" sz="2900" dirty="0">
              <a:ea typeface="Times New Roman" panose="02020603050405020304" pitchFamily="18" charset="0"/>
            </a:endParaRPr>
          </a:p>
        </p:txBody>
      </p:sp>
    </p:spTree>
    <p:extLst>
      <p:ext uri="{BB962C8B-B14F-4D97-AF65-F5344CB8AC3E}">
        <p14:creationId xmlns:p14="http://schemas.microsoft.com/office/powerpoint/2010/main" val="95189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barn(inVertical)">
                                      <p:cBhvr>
                                        <p:cTn id="28" dur="500"/>
                                        <p:tgtEl>
                                          <p:spTgt spid="4">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arn(inVertical)">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072" y="1270658"/>
            <a:ext cx="11430000" cy="4933402"/>
          </a:xfrm>
          <a:prstGeom prst="rect">
            <a:avLst/>
          </a:prstGeom>
        </p:spPr>
        <p:txBody>
          <a:bodyPr wrap="square">
            <a:spAutoFit/>
          </a:bodyPr>
          <a:lstStyle/>
          <a:p>
            <a:pPr algn="just">
              <a:lnSpc>
                <a:spcPct val="107000"/>
              </a:lnSpc>
              <a:spcAft>
                <a:spcPts val="600"/>
              </a:spcAft>
            </a:pPr>
            <a:r>
              <a:rPr lang="vi-VN" sz="2800" dirty="0" smtClean="0">
                <a:solidFill>
                  <a:schemeClr val="accent5">
                    <a:lumMod val="50000"/>
                  </a:schemeClr>
                </a:solidFill>
                <a:ea typeface="Times New Roman" panose="02020603050405020304" pitchFamily="18" charset="0"/>
              </a:rPr>
              <a:t>– </a:t>
            </a:r>
            <a:r>
              <a:rPr lang="vi-VN" sz="2800" i="1" dirty="0">
                <a:solidFill>
                  <a:schemeClr val="accent5">
                    <a:lumMod val="50000"/>
                  </a:schemeClr>
                </a:solidFill>
                <a:ea typeface="Times New Roman" panose="02020603050405020304" pitchFamily="18" charset="0"/>
              </a:rPr>
              <a:t>Hệ thống chi tiết nghệ thuật </a:t>
            </a:r>
            <a:r>
              <a:rPr lang="vi-VN" sz="2800" dirty="0">
                <a:ea typeface="Times New Roman" panose="02020603050405020304" pitchFamily="18" charset="0"/>
              </a:rPr>
              <a:t>(hình ảnh, từ ngữ, vần điệu,...): </a:t>
            </a:r>
            <a:r>
              <a:rPr lang="vi-VN" sz="2800" i="1" dirty="0">
                <a:ea typeface="Times New Roman" panose="02020603050405020304" pitchFamily="18" charset="0"/>
              </a:rPr>
              <a:t>gươm đeo dùng bằng lưỡi dao phay; liều mình như chẳng có,...</a:t>
            </a:r>
            <a:endParaRPr lang="en-US" sz="2800" dirty="0">
              <a:ea typeface="Times New Roman" panose="02020603050405020304" pitchFamily="18" charset="0"/>
            </a:endParaRPr>
          </a:p>
          <a:p>
            <a:pPr algn="just">
              <a:lnSpc>
                <a:spcPct val="107000"/>
              </a:lnSpc>
              <a:spcAft>
                <a:spcPts val="600"/>
              </a:spcAft>
            </a:pPr>
            <a:r>
              <a:rPr lang="vi-VN" sz="2800" dirty="0">
                <a:solidFill>
                  <a:schemeClr val="accent5">
                    <a:lumMod val="50000"/>
                  </a:schemeClr>
                </a:solidFill>
                <a:ea typeface="Times New Roman" panose="02020603050405020304" pitchFamily="18" charset="0"/>
              </a:rPr>
              <a:t>– </a:t>
            </a:r>
            <a:r>
              <a:rPr lang="vi-VN" sz="2800" i="1" dirty="0">
                <a:solidFill>
                  <a:schemeClr val="accent5">
                    <a:lumMod val="50000"/>
                  </a:schemeClr>
                </a:solidFill>
                <a:ea typeface="Times New Roman" panose="02020603050405020304" pitchFamily="18" charset="0"/>
              </a:rPr>
              <a:t>Các hình thức cấu trúc câu văn</a:t>
            </a:r>
            <a:r>
              <a:rPr lang="vi-VN" sz="2800" dirty="0">
                <a:ea typeface="Times New Roman" panose="02020603050405020304" pitchFamily="18" charset="0"/>
              </a:rPr>
              <a:t>: cấu trúc câu: phủ định – khẳng định: </a:t>
            </a:r>
            <a:r>
              <a:rPr lang="vi-VN" sz="2800" i="1" dirty="0">
                <a:ea typeface="Times New Roman" panose="02020603050405020304" pitchFamily="18" charset="0"/>
              </a:rPr>
              <a:t>vốn chẳng phải ... chẳng qua là,...</a:t>
            </a:r>
            <a:endParaRPr lang="en-US" sz="2800" dirty="0">
              <a:ea typeface="Times New Roman" panose="02020603050405020304" pitchFamily="18" charset="0"/>
            </a:endParaRPr>
          </a:p>
          <a:p>
            <a:pPr algn="just">
              <a:lnSpc>
                <a:spcPct val="107000"/>
              </a:lnSpc>
              <a:spcAft>
                <a:spcPts val="600"/>
              </a:spcAft>
            </a:pPr>
            <a:r>
              <a:rPr lang="vi-VN" sz="2800" dirty="0">
                <a:solidFill>
                  <a:schemeClr val="accent5">
                    <a:lumMod val="50000"/>
                  </a:schemeClr>
                </a:solidFill>
                <a:ea typeface="Times New Roman" panose="02020603050405020304" pitchFamily="18" charset="0"/>
              </a:rPr>
              <a:t>– </a:t>
            </a:r>
            <a:r>
              <a:rPr lang="vi-VN" sz="2800" i="1" dirty="0">
                <a:solidFill>
                  <a:schemeClr val="accent5">
                    <a:lumMod val="50000"/>
                  </a:schemeClr>
                </a:solidFill>
                <a:ea typeface="Times New Roman" panose="02020603050405020304" pitchFamily="18" charset="0"/>
              </a:rPr>
              <a:t>Các biện pháp tu từ</a:t>
            </a:r>
            <a:r>
              <a:rPr lang="vi-VN" sz="2800" dirty="0">
                <a:solidFill>
                  <a:schemeClr val="accent5">
                    <a:lumMod val="50000"/>
                  </a:schemeClr>
                </a:solidFill>
                <a:ea typeface="Times New Roman" panose="02020603050405020304" pitchFamily="18" charset="0"/>
              </a:rPr>
              <a:t> </a:t>
            </a:r>
            <a:r>
              <a:rPr lang="vi-VN" sz="2800" dirty="0">
                <a:ea typeface="Times New Roman" panose="02020603050405020304" pitchFamily="18" charset="0"/>
              </a:rPr>
              <a:t>(đối, điệp; hình thức đối lập – tương phản,...): </a:t>
            </a:r>
            <a:r>
              <a:rPr lang="vi-VN" sz="2800" i="1" dirty="0">
                <a:ea typeface="Times New Roman" panose="02020603050405020304" pitchFamily="18" charset="0"/>
              </a:rPr>
              <a:t>Chưa quen cung ngựa/ chỉ biết ruộng trâu; bữa thấy bòng bong che chắn lốp muốn tới ăn gan, ngày xem ông khói chạy đen sì muốn ra cắn cổ,...</a:t>
            </a:r>
            <a:endParaRPr lang="en-US" sz="2800" dirty="0">
              <a:ea typeface="Times New Roman" panose="02020603050405020304" pitchFamily="18" charset="0"/>
            </a:endParaRPr>
          </a:p>
          <a:p>
            <a:pPr algn="just">
              <a:lnSpc>
                <a:spcPct val="107000"/>
              </a:lnSpc>
              <a:spcAft>
                <a:spcPts val="600"/>
              </a:spcAft>
            </a:pPr>
            <a:r>
              <a:rPr lang="vi-VN" sz="2800" dirty="0">
                <a:solidFill>
                  <a:schemeClr val="accent5">
                    <a:lumMod val="50000"/>
                  </a:schemeClr>
                </a:solidFill>
                <a:ea typeface="Times New Roman" panose="02020603050405020304" pitchFamily="18" charset="0"/>
              </a:rPr>
              <a:t>– </a:t>
            </a:r>
            <a:r>
              <a:rPr lang="vi-VN" sz="2800" i="1" dirty="0">
                <a:solidFill>
                  <a:schemeClr val="accent5">
                    <a:lumMod val="50000"/>
                  </a:schemeClr>
                </a:solidFill>
                <a:ea typeface="Times New Roman" panose="02020603050405020304" pitchFamily="18" charset="0"/>
              </a:rPr>
              <a:t>Sự bộc lộ thái độ trân trọng của chủ thể miêu tả, trần thuật</a:t>
            </a:r>
            <a:r>
              <a:rPr lang="vi-VN" sz="2800" dirty="0">
                <a:ea typeface="Times New Roman" panose="02020603050405020304" pitchFamily="18" charset="0"/>
              </a:rPr>
              <a:t>: </a:t>
            </a:r>
            <a:r>
              <a:rPr lang="vi-VN" sz="2800" i="1" dirty="0">
                <a:ea typeface="Times New Roman" panose="02020603050405020304" pitchFamily="18" charset="0"/>
              </a:rPr>
              <a:t>hai vầng nhật nguyệt chói lòa; mến nghĩa làm quân chiêu mộ;…</a:t>
            </a:r>
            <a:endParaRPr lang="en-US" sz="2800" dirty="0">
              <a:effectLst/>
              <a:ea typeface="Times New Roman" panose="02020603050405020304" pitchFamily="18" charset="0"/>
            </a:endParaRPr>
          </a:p>
        </p:txBody>
      </p:sp>
      <p:sp>
        <p:nvSpPr>
          <p:cNvPr id="2" name="Rectangle 1"/>
          <p:cNvSpPr/>
          <p:nvPr/>
        </p:nvSpPr>
        <p:spPr>
          <a:xfrm>
            <a:off x="374072" y="182526"/>
            <a:ext cx="11305309" cy="954107"/>
          </a:xfrm>
          <a:prstGeom prst="rect">
            <a:avLst/>
          </a:prstGeom>
        </p:spPr>
        <p:txBody>
          <a:bodyPr wrap="square">
            <a:spAutoFit/>
          </a:bodyPr>
          <a:lstStyle/>
          <a:p>
            <a:r>
              <a:rPr lang="en-US" sz="2800" b="1" dirty="0" smtClean="0">
                <a:ea typeface="Calibri" panose="020F0502020204030204" pitchFamily="34" charset="0"/>
              </a:rPr>
              <a:t>* </a:t>
            </a:r>
            <a:r>
              <a:rPr lang="en-US" sz="2800" b="1" dirty="0" err="1" smtClean="0">
                <a:ea typeface="Calibri" panose="020F0502020204030204" pitchFamily="34" charset="0"/>
              </a:rPr>
              <a:t>Những</a:t>
            </a:r>
            <a:r>
              <a:rPr lang="en-US" sz="2800" b="1" dirty="0" smtClean="0">
                <a:ea typeface="Calibri" panose="020F0502020204030204" pitchFamily="34" charset="0"/>
              </a:rPr>
              <a:t> </a:t>
            </a:r>
            <a:r>
              <a:rPr lang="en-US" sz="2800" b="1" dirty="0" err="1">
                <a:ea typeface="Calibri" panose="020F0502020204030204" pitchFamily="34" charset="0"/>
              </a:rPr>
              <a:t>điểm</a:t>
            </a:r>
            <a:r>
              <a:rPr lang="en-US" sz="2800" b="1" dirty="0">
                <a:ea typeface="Calibri" panose="020F0502020204030204" pitchFamily="34" charset="0"/>
              </a:rPr>
              <a:t> </a:t>
            </a:r>
            <a:r>
              <a:rPr lang="en-US" sz="2800" b="1" dirty="0" err="1">
                <a:ea typeface="Calibri" panose="020F0502020204030204" pitchFamily="34" charset="0"/>
              </a:rPr>
              <a:t>đặc</a:t>
            </a:r>
            <a:r>
              <a:rPr lang="en-US" sz="2800" b="1" dirty="0">
                <a:ea typeface="Calibri" panose="020F0502020204030204" pitchFamily="34" charset="0"/>
              </a:rPr>
              <a:t> </a:t>
            </a:r>
            <a:r>
              <a:rPr lang="en-US" sz="2800" b="1" dirty="0" err="1">
                <a:ea typeface="Calibri" panose="020F0502020204030204" pitchFamily="34" charset="0"/>
              </a:rPr>
              <a:t>sắc</a:t>
            </a:r>
            <a:r>
              <a:rPr lang="en-US" sz="2800" b="1" dirty="0">
                <a:ea typeface="Calibri" panose="020F0502020204030204" pitchFamily="34" charset="0"/>
              </a:rPr>
              <a:t> </a:t>
            </a:r>
            <a:r>
              <a:rPr lang="en-US" sz="2800" b="1" dirty="0" err="1">
                <a:ea typeface="Calibri" panose="020F0502020204030204" pitchFamily="34" charset="0"/>
              </a:rPr>
              <a:t>trong</a:t>
            </a:r>
            <a:r>
              <a:rPr lang="en-US" sz="2800" b="1" dirty="0">
                <a:ea typeface="Calibri" panose="020F0502020204030204" pitchFamily="34" charset="0"/>
              </a:rPr>
              <a:t> </a:t>
            </a:r>
            <a:r>
              <a:rPr lang="en-US" sz="2800" b="1" dirty="0" err="1">
                <a:ea typeface="Calibri" panose="020F0502020204030204" pitchFamily="34" charset="0"/>
              </a:rPr>
              <a:t>cách</a:t>
            </a:r>
            <a:r>
              <a:rPr lang="en-US" sz="2800" b="1" dirty="0">
                <a:ea typeface="Calibri" panose="020F0502020204030204" pitchFamily="34" charset="0"/>
              </a:rPr>
              <a:t> </a:t>
            </a:r>
            <a:r>
              <a:rPr lang="en-US" sz="2800" b="1" dirty="0" err="1">
                <a:ea typeface="Calibri" panose="020F0502020204030204" pitchFamily="34" charset="0"/>
              </a:rPr>
              <a:t>miêu</a:t>
            </a:r>
            <a:r>
              <a:rPr lang="en-US" sz="2800" b="1" dirty="0">
                <a:ea typeface="Calibri" panose="020F0502020204030204" pitchFamily="34" charset="0"/>
              </a:rPr>
              <a:t> </a:t>
            </a:r>
            <a:r>
              <a:rPr lang="en-US" sz="2800" b="1" dirty="0" err="1">
                <a:ea typeface="Calibri" panose="020F0502020204030204" pitchFamily="34" charset="0"/>
              </a:rPr>
              <a:t>tả</a:t>
            </a:r>
            <a:r>
              <a:rPr lang="en-US" sz="2800" b="1" dirty="0">
                <a:ea typeface="Calibri" panose="020F0502020204030204" pitchFamily="34" charset="0"/>
              </a:rPr>
              <a:t>, </a:t>
            </a:r>
            <a:r>
              <a:rPr lang="en-US" sz="2800" b="1" dirty="0" err="1">
                <a:ea typeface="Calibri" panose="020F0502020204030204" pitchFamily="34" charset="0"/>
              </a:rPr>
              <a:t>thể</a:t>
            </a:r>
            <a:r>
              <a:rPr lang="en-US" sz="2800" b="1" dirty="0">
                <a:ea typeface="Calibri" panose="020F0502020204030204" pitchFamily="34" charset="0"/>
              </a:rPr>
              <a:t> </a:t>
            </a:r>
            <a:r>
              <a:rPr lang="en-US" sz="2800" b="1" dirty="0" err="1">
                <a:ea typeface="Calibri" panose="020F0502020204030204" pitchFamily="34" charset="0"/>
              </a:rPr>
              <a:t>hiện</a:t>
            </a:r>
            <a:r>
              <a:rPr lang="en-US" sz="2800" b="1" dirty="0">
                <a:ea typeface="Calibri" panose="020F0502020204030204" pitchFamily="34" charset="0"/>
              </a:rPr>
              <a:t> </a:t>
            </a:r>
            <a:r>
              <a:rPr lang="en-US" sz="2800" b="1" dirty="0" err="1">
                <a:ea typeface="Calibri" panose="020F0502020204030204" pitchFamily="34" charset="0"/>
              </a:rPr>
              <a:t>hình</a:t>
            </a:r>
            <a:r>
              <a:rPr lang="en-US" sz="2800" b="1" dirty="0">
                <a:ea typeface="Calibri" panose="020F0502020204030204" pitchFamily="34" charset="0"/>
              </a:rPr>
              <a:t> </a:t>
            </a:r>
            <a:r>
              <a:rPr lang="en-US" sz="2800" b="1" dirty="0" err="1">
                <a:ea typeface="Calibri" panose="020F0502020204030204" pitchFamily="34" charset="0"/>
              </a:rPr>
              <a:t>tượng</a:t>
            </a:r>
            <a:r>
              <a:rPr lang="en-US" sz="2800" b="1" dirty="0">
                <a:ea typeface="Calibri" panose="020F0502020204030204" pitchFamily="34" charset="0"/>
              </a:rPr>
              <a:t> </a:t>
            </a:r>
            <a:r>
              <a:rPr lang="en-US" sz="2800" b="1" dirty="0" err="1">
                <a:ea typeface="Calibri" panose="020F0502020204030204" pitchFamily="34" charset="0"/>
              </a:rPr>
              <a:t>người</a:t>
            </a:r>
            <a:r>
              <a:rPr lang="en-US" sz="2800" b="1" dirty="0">
                <a:ea typeface="Calibri" panose="020F0502020204030204" pitchFamily="34" charset="0"/>
              </a:rPr>
              <a:t> </a:t>
            </a:r>
            <a:r>
              <a:rPr lang="en-US" sz="2800" b="1" dirty="0" err="1">
                <a:ea typeface="Calibri" panose="020F0502020204030204" pitchFamily="34" charset="0"/>
              </a:rPr>
              <a:t>nghĩa</a:t>
            </a:r>
            <a:r>
              <a:rPr lang="en-US" sz="2800" b="1" dirty="0">
                <a:ea typeface="Calibri" panose="020F0502020204030204" pitchFamily="34" charset="0"/>
              </a:rPr>
              <a:t> </a:t>
            </a:r>
            <a:r>
              <a:rPr lang="en-US" sz="2800" b="1" dirty="0" err="1" smtClean="0">
                <a:ea typeface="Calibri" panose="020F0502020204030204" pitchFamily="34" charset="0"/>
              </a:rPr>
              <a:t>sĩ</a:t>
            </a:r>
            <a:r>
              <a:rPr lang="en-US" sz="2800" b="1" dirty="0" smtClean="0">
                <a:ea typeface="Calibri" panose="020F0502020204030204" pitchFamily="34" charset="0"/>
              </a:rPr>
              <a:t>. (</a:t>
            </a:r>
            <a:r>
              <a:rPr lang="en-US" sz="2800" b="1" dirty="0" err="1" smtClean="0">
                <a:ea typeface="Calibri" panose="020F0502020204030204" pitchFamily="34" charset="0"/>
              </a:rPr>
              <a:t>Được</a:t>
            </a:r>
            <a:r>
              <a:rPr lang="en-US" sz="2800" b="1" dirty="0" smtClean="0">
                <a:ea typeface="Calibri" panose="020F0502020204030204" pitchFamily="34" charset="0"/>
              </a:rPr>
              <a:t> </a:t>
            </a:r>
            <a:r>
              <a:rPr lang="en-US" sz="2800" b="1" dirty="0" err="1" smtClean="0">
                <a:ea typeface="Calibri" panose="020F0502020204030204" pitchFamily="34" charset="0"/>
              </a:rPr>
              <a:t>thể</a:t>
            </a:r>
            <a:r>
              <a:rPr lang="en-US" sz="2800" b="1" dirty="0" smtClean="0">
                <a:ea typeface="Calibri" panose="020F0502020204030204" pitchFamily="34" charset="0"/>
              </a:rPr>
              <a:t> </a:t>
            </a:r>
            <a:r>
              <a:rPr lang="en-US" sz="2800" b="1" dirty="0" err="1" smtClean="0">
                <a:ea typeface="Calibri" panose="020F0502020204030204" pitchFamily="34" charset="0"/>
              </a:rPr>
              <a:t>hiện</a:t>
            </a:r>
            <a:r>
              <a:rPr lang="en-US" sz="2800" b="1" dirty="0" smtClean="0">
                <a:ea typeface="Calibri" panose="020F0502020204030204" pitchFamily="34" charset="0"/>
              </a:rPr>
              <a:t> qua </a:t>
            </a:r>
            <a:r>
              <a:rPr lang="en-US" sz="2800" b="1" dirty="0" err="1" smtClean="0">
                <a:ea typeface="Calibri" panose="020F0502020204030204" pitchFamily="34" charset="0"/>
              </a:rPr>
              <a:t>nhiều</a:t>
            </a:r>
            <a:r>
              <a:rPr lang="en-US" sz="2800" b="1" dirty="0" smtClean="0">
                <a:ea typeface="Calibri" panose="020F0502020204030204" pitchFamily="34" charset="0"/>
              </a:rPr>
              <a:t> </a:t>
            </a:r>
            <a:r>
              <a:rPr lang="en-US" sz="2800" b="1" dirty="0" err="1" smtClean="0">
                <a:ea typeface="Calibri" panose="020F0502020204030204" pitchFamily="34" charset="0"/>
              </a:rPr>
              <a:t>yếu</a:t>
            </a:r>
            <a:r>
              <a:rPr lang="en-US" sz="2800" b="1" dirty="0" smtClean="0">
                <a:ea typeface="Calibri" panose="020F0502020204030204" pitchFamily="34" charset="0"/>
              </a:rPr>
              <a:t> </a:t>
            </a:r>
            <a:r>
              <a:rPr lang="en-US" sz="2800" b="1" dirty="0" err="1" smtClean="0">
                <a:ea typeface="Calibri" panose="020F0502020204030204" pitchFamily="34" charset="0"/>
              </a:rPr>
              <a:t>tố</a:t>
            </a:r>
            <a:r>
              <a:rPr lang="en-US" sz="2800" b="1" dirty="0" smtClean="0">
                <a:ea typeface="Calibri" panose="020F0502020204030204" pitchFamily="34" charset="0"/>
              </a:rPr>
              <a:t>)</a:t>
            </a:r>
            <a:endParaRPr lang="en-US" sz="2800" b="1" dirty="0"/>
          </a:p>
        </p:txBody>
      </p:sp>
    </p:spTree>
    <p:extLst>
      <p:ext uri="{BB962C8B-B14F-4D97-AF65-F5344CB8AC3E}">
        <p14:creationId xmlns:p14="http://schemas.microsoft.com/office/powerpoint/2010/main" val="263967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heel(1)">
                                      <p:cBhvr>
                                        <p:cTn id="28"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448" y="4614203"/>
            <a:ext cx="11428268" cy="1990937"/>
          </a:xfrm>
          <a:blipFill>
            <a:blip r:embed="rId2"/>
            <a:tile tx="0" ty="0" sx="100000" sy="100000" flip="none" algn="tl"/>
          </a:blipFill>
        </p:spPr>
        <p:txBody>
          <a:bodyPr/>
          <a:lstStyle/>
          <a:p>
            <a:pPr algn="l"/>
            <a:r>
              <a:rPr lang="en-US" altLang="en-US" sz="2800" dirty="0" smtClean="0">
                <a:latin typeface="+mn-lt"/>
                <a:sym typeface="Wingdings" panose="05000000000000000000" pitchFamily="2" charset="2"/>
              </a:rPr>
              <a:t>- </a:t>
            </a:r>
            <a:r>
              <a:rPr lang="en-US" altLang="en-US" sz="2800" u="sng" dirty="0" err="1" smtClean="0">
                <a:latin typeface="+mn-lt"/>
                <a:sym typeface="Wingdings" panose="05000000000000000000" pitchFamily="2" charset="2"/>
              </a:rPr>
              <a:t>Cảm</a:t>
            </a:r>
            <a:r>
              <a:rPr lang="en-US" altLang="en-US" sz="2800" u="sng" dirty="0" smtClean="0">
                <a:latin typeface="+mn-lt"/>
                <a:sym typeface="Wingdings" panose="05000000000000000000" pitchFamily="2" charset="2"/>
              </a:rPr>
              <a:t> </a:t>
            </a:r>
            <a:r>
              <a:rPr lang="en-US" altLang="en-US" sz="2800" u="sng" dirty="0" err="1" smtClean="0">
                <a:latin typeface="+mn-lt"/>
                <a:sym typeface="Wingdings" panose="05000000000000000000" pitchFamily="2" charset="2"/>
              </a:rPr>
              <a:t>thông</a:t>
            </a:r>
            <a:r>
              <a:rPr lang="en-US" altLang="en-US" sz="2800" u="sng" dirty="0" smtClean="0">
                <a:latin typeface="+mn-lt"/>
                <a:sym typeface="Wingdings" panose="05000000000000000000" pitchFamily="2" charset="2"/>
              </a:rPr>
              <a:t> </a:t>
            </a:r>
            <a:r>
              <a:rPr lang="en-US" altLang="en-US" sz="2800" u="sng" dirty="0" err="1" smtClean="0">
                <a:latin typeface="+mn-lt"/>
                <a:sym typeface="Wingdings" panose="05000000000000000000" pitchFamily="2" charset="2"/>
              </a:rPr>
              <a:t>và</a:t>
            </a:r>
            <a:r>
              <a:rPr lang="en-US" altLang="en-US" sz="2800" u="sng" dirty="0" smtClean="0">
                <a:latin typeface="+mn-lt"/>
                <a:sym typeface="Wingdings" panose="05000000000000000000" pitchFamily="2" charset="2"/>
              </a:rPr>
              <a:t> chia </a:t>
            </a:r>
            <a:r>
              <a:rPr lang="en-US" altLang="en-US" sz="2800" u="sng" dirty="0" err="1" smtClean="0">
                <a:latin typeface="+mn-lt"/>
                <a:sym typeface="Wingdings" panose="05000000000000000000" pitchFamily="2" charset="2"/>
              </a:rPr>
              <a:t>sẻ</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với</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nỗi</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đau</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đớn</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xót</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xa</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của</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người</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thân</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nghĩa</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sĩ</a:t>
            </a:r>
            <a:r>
              <a:rPr lang="en-US" altLang="en-US" sz="2800" dirty="0" smtClean="0">
                <a:latin typeface="+mn-lt"/>
                <a:sym typeface="Wingdings" panose="05000000000000000000" pitchFamily="2" charset="2"/>
              </a:rPr>
              <a:t>:</a:t>
            </a:r>
            <a:r>
              <a:rPr lang="en-US" altLang="en-US" sz="2800" i="1" dirty="0" smtClean="0">
                <a:latin typeface="+mn-lt"/>
                <a:sym typeface="Wingdings" panose="05000000000000000000" pitchFamily="2" charset="2"/>
              </a:rPr>
              <a:t/>
            </a:r>
            <a:br>
              <a:rPr lang="en-US" altLang="en-US" sz="2800" i="1" dirty="0" smtClean="0">
                <a:latin typeface="+mn-lt"/>
                <a:sym typeface="Wingdings" panose="05000000000000000000" pitchFamily="2" charset="2"/>
              </a:rPr>
            </a:b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Nỗi</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đau</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như</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xé</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lòng</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của</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người</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mẹ</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già</a:t>
            </a:r>
            <a:r>
              <a:rPr lang="en-US" altLang="en-US" sz="2800" dirty="0" smtClean="0">
                <a:latin typeface="+mn-lt"/>
                <a:sym typeface="Wingdings" panose="05000000000000000000" pitchFamily="2" charset="2"/>
              </a:rPr>
              <a:t> </a:t>
            </a:r>
            <a:r>
              <a:rPr lang="en-US" altLang="en-US" sz="2800" i="1" dirty="0" smtClean="0">
                <a:latin typeface="+mn-lt"/>
                <a:sym typeface="Wingdings" panose="05000000000000000000" pitchFamily="2" charset="2"/>
              </a:rPr>
              <a:t>“…</a:t>
            </a:r>
            <a:r>
              <a:rPr lang="en-US" altLang="en-US" sz="2800" i="1" dirty="0" err="1" smtClean="0">
                <a:latin typeface="+mn-lt"/>
                <a:sym typeface="Wingdings" panose="05000000000000000000" pitchFamily="2" charset="2"/>
              </a:rPr>
              <a:t>khóc</a:t>
            </a:r>
            <a:r>
              <a:rPr lang="en-US" altLang="en-US" sz="2800" i="1" dirty="0" smtClean="0">
                <a:latin typeface="+mn-lt"/>
                <a:sym typeface="Wingdings" panose="05000000000000000000" pitchFamily="2" charset="2"/>
              </a:rPr>
              <a:t> </a:t>
            </a:r>
            <a:r>
              <a:rPr lang="en-US" altLang="en-US" sz="2800" i="1" dirty="0" err="1" smtClean="0">
                <a:latin typeface="+mn-lt"/>
                <a:sym typeface="Wingdings" panose="05000000000000000000" pitchFamily="2" charset="2"/>
              </a:rPr>
              <a:t>trẻ</a:t>
            </a:r>
            <a:r>
              <a:rPr lang="en-US" altLang="en-US" sz="2800" i="1" dirty="0" smtClean="0">
                <a:latin typeface="+mn-lt"/>
                <a:sym typeface="Wingdings" panose="05000000000000000000" pitchFamily="2" charset="2"/>
              </a:rPr>
              <a:t>”.</a:t>
            </a:r>
            <a:br>
              <a:rPr lang="en-US" altLang="en-US" sz="2800" i="1" dirty="0" smtClean="0">
                <a:latin typeface="+mn-lt"/>
                <a:sym typeface="Wingdings" panose="05000000000000000000" pitchFamily="2" charset="2"/>
              </a:rPr>
            </a:b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Nỗi</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bơ</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vơ</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mất</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nơi</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nương</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tựa</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của</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những</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người</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vợ</a:t>
            </a:r>
            <a:r>
              <a:rPr lang="en-US" altLang="en-US" sz="2800" dirty="0" smtClean="0">
                <a:latin typeface="+mn-lt"/>
                <a:sym typeface="Wingdings" panose="05000000000000000000" pitchFamily="2" charset="2"/>
              </a:rPr>
              <a:t> </a:t>
            </a:r>
            <a:r>
              <a:rPr lang="en-US" altLang="en-US" sz="2800" dirty="0" err="1" smtClean="0">
                <a:latin typeface="+mn-lt"/>
                <a:sym typeface="Wingdings" panose="05000000000000000000" pitchFamily="2" charset="2"/>
              </a:rPr>
              <a:t>trẻ</a:t>
            </a:r>
            <a:r>
              <a:rPr lang="en-US" altLang="en-US" sz="2800" dirty="0" smtClean="0">
                <a:latin typeface="+mn-lt"/>
                <a:sym typeface="Wingdings" panose="05000000000000000000" pitchFamily="2" charset="2"/>
              </a:rPr>
              <a:t> </a:t>
            </a:r>
            <a:r>
              <a:rPr lang="en-US" altLang="en-US" sz="2800" i="1" dirty="0" smtClean="0">
                <a:latin typeface="+mn-lt"/>
                <a:sym typeface="Wingdings" panose="05000000000000000000" pitchFamily="2" charset="2"/>
              </a:rPr>
              <a:t>“</a:t>
            </a:r>
            <a:r>
              <a:rPr lang="en-US" altLang="en-US" sz="2800" i="1" dirty="0" err="1" smtClean="0">
                <a:latin typeface="+mn-lt"/>
                <a:sym typeface="Wingdings" panose="05000000000000000000" pitchFamily="2" charset="2"/>
              </a:rPr>
              <a:t>chạy</a:t>
            </a:r>
            <a:r>
              <a:rPr lang="en-US" altLang="en-US" sz="2800" i="1" dirty="0" smtClean="0">
                <a:latin typeface="+mn-lt"/>
                <a:sym typeface="Wingdings" panose="05000000000000000000" pitchFamily="2" charset="2"/>
              </a:rPr>
              <a:t> </a:t>
            </a:r>
            <a:r>
              <a:rPr lang="en-US" altLang="en-US" sz="2800" i="1" dirty="0" err="1" smtClean="0">
                <a:latin typeface="+mn-lt"/>
                <a:sym typeface="Wingdings" panose="05000000000000000000" pitchFamily="2" charset="2"/>
              </a:rPr>
              <a:t>tìm</a:t>
            </a:r>
            <a:r>
              <a:rPr lang="en-US" altLang="en-US" sz="2800" i="1" dirty="0" smtClean="0">
                <a:latin typeface="+mn-lt"/>
                <a:sym typeface="Wingdings" panose="05000000000000000000" pitchFamily="2" charset="2"/>
              </a:rPr>
              <a:t> </a:t>
            </a:r>
            <a:r>
              <a:rPr lang="en-US" altLang="en-US" sz="2800" i="1" dirty="0" err="1" smtClean="0">
                <a:latin typeface="+mn-lt"/>
                <a:sym typeface="Wingdings" panose="05000000000000000000" pitchFamily="2" charset="2"/>
              </a:rPr>
              <a:t>chồng</a:t>
            </a:r>
            <a:r>
              <a:rPr lang="en-US" altLang="en-US" sz="2800" dirty="0" smtClean="0">
                <a:latin typeface="+mn-lt"/>
                <a:sym typeface="Wingdings" panose="05000000000000000000" pitchFamily="2" charset="2"/>
              </a:rPr>
              <a:t>”.</a:t>
            </a:r>
            <a:endParaRPr lang="en-US" sz="2800" dirty="0">
              <a:latin typeface="+mn-lt"/>
              <a:cs typeface="Times New Roman" panose="02020603050405020304" pitchFamily="18" charset="0"/>
            </a:endParaRPr>
          </a:p>
        </p:txBody>
      </p:sp>
      <p:sp>
        <p:nvSpPr>
          <p:cNvPr id="3" name="Rectangle 2"/>
          <p:cNvSpPr/>
          <p:nvPr/>
        </p:nvSpPr>
        <p:spPr>
          <a:xfrm>
            <a:off x="346364" y="130222"/>
            <a:ext cx="11388436" cy="523220"/>
          </a:xfrm>
          <a:prstGeom prst="rect">
            <a:avLst/>
          </a:prstGeom>
        </p:spPr>
        <p:txBody>
          <a:bodyPr wrap="square">
            <a:spAutoFit/>
          </a:bodyPr>
          <a:lstStyle/>
          <a:p>
            <a:r>
              <a:rPr lang="en-US" altLang="en-US" sz="2800" b="1" dirty="0" smtClean="0">
                <a:solidFill>
                  <a:schemeClr val="accent5">
                    <a:lumMod val="50000"/>
                  </a:schemeClr>
                </a:solidFill>
                <a:sym typeface="+mn-ea"/>
              </a:rPr>
              <a:t>3.2</a:t>
            </a:r>
            <a:r>
              <a:rPr lang="vi-VN" sz="2800" i="1" dirty="0" smtClean="0">
                <a:solidFill>
                  <a:schemeClr val="accent5">
                    <a:lumMod val="50000"/>
                  </a:schemeClr>
                </a:solidFill>
              </a:rPr>
              <a:t>.</a:t>
            </a:r>
            <a:r>
              <a:rPr lang="en-US" sz="2800" b="1" i="1" dirty="0" smtClean="0">
                <a:solidFill>
                  <a:schemeClr val="accent5">
                    <a:lumMod val="50000"/>
                  </a:schemeClr>
                </a:solidFill>
              </a:rPr>
              <a:t>T</a:t>
            </a:r>
            <a:r>
              <a:rPr lang="vi-VN" sz="2800" b="1" i="1" dirty="0" smtClean="0">
                <a:solidFill>
                  <a:schemeClr val="accent5">
                    <a:lumMod val="50000"/>
                  </a:schemeClr>
                </a:solidFill>
              </a:rPr>
              <a:t>ình cảm, cảm xúc của tác giả và nhân dân với người nghĩa sĩ </a:t>
            </a:r>
            <a:endParaRPr lang="en-US" sz="2800" dirty="0">
              <a:solidFill>
                <a:schemeClr val="accent5">
                  <a:lumMod val="50000"/>
                </a:schemeClr>
              </a:solidFill>
            </a:endParaRPr>
          </a:p>
        </p:txBody>
      </p:sp>
      <p:sp>
        <p:nvSpPr>
          <p:cNvPr id="4" name="Rectangle 3"/>
          <p:cNvSpPr/>
          <p:nvPr/>
        </p:nvSpPr>
        <p:spPr>
          <a:xfrm>
            <a:off x="366280" y="1546797"/>
            <a:ext cx="11388436" cy="1384995"/>
          </a:xfrm>
          <a:prstGeom prst="rect">
            <a:avLst/>
          </a:prstGeom>
          <a:blipFill>
            <a:blip r:embed="rId3"/>
            <a:tile tx="0" ty="0" sx="100000" sy="100000" flip="none" algn="tl"/>
          </a:blipFill>
        </p:spPr>
        <p:txBody>
          <a:bodyPr wrap="square">
            <a:spAutoFit/>
          </a:bodyPr>
          <a:lstStyle/>
          <a:p>
            <a:r>
              <a:rPr lang="en-US" altLang="en-US" sz="2800" dirty="0">
                <a:sym typeface="+mn-ea"/>
              </a:rPr>
              <a:t>- </a:t>
            </a:r>
            <a:r>
              <a:rPr lang="en-US" altLang="en-US" sz="2800" dirty="0" smtClean="0">
                <a:sym typeface="+mn-ea"/>
              </a:rPr>
              <a:t>Qua </a:t>
            </a:r>
            <a:r>
              <a:rPr lang="en-US" sz="2800" dirty="0"/>
              <a:t>n</a:t>
            </a:r>
            <a:r>
              <a:rPr lang="vi-VN" sz="2800" dirty="0"/>
              <a:t>hững </a:t>
            </a:r>
            <a:r>
              <a:rPr lang="en-US" sz="2800" dirty="0" err="1"/>
              <a:t>thán</a:t>
            </a:r>
            <a:r>
              <a:rPr lang="en-US" sz="2800" dirty="0"/>
              <a:t> </a:t>
            </a:r>
            <a:r>
              <a:rPr lang="en-US" sz="2800" dirty="0" err="1"/>
              <a:t>từ</a:t>
            </a:r>
            <a:r>
              <a:rPr lang="en-US" sz="2800" dirty="0"/>
              <a:t> </a:t>
            </a:r>
            <a:r>
              <a:rPr lang="en-US" sz="2800" dirty="0" err="1"/>
              <a:t>và</a:t>
            </a:r>
            <a:r>
              <a:rPr lang="en-US" sz="2800" dirty="0"/>
              <a:t> </a:t>
            </a:r>
            <a:r>
              <a:rPr lang="vi-VN" sz="2800" dirty="0"/>
              <a:t>lời biểu cảm trực tiếp của người đứng tế như: </a:t>
            </a:r>
            <a:r>
              <a:rPr lang="vi-VN" sz="2800" i="1" dirty="0"/>
              <a:t>Hỡi ôi!/ Ôi!/ Ôi thôi thôi!/ Đau đớn thay!</a:t>
            </a:r>
            <a:r>
              <a:rPr lang="vi-VN" sz="2800" dirty="0"/>
              <a:t>/ ...</a:t>
            </a:r>
            <a:r>
              <a:rPr lang="en-US" sz="2800" dirty="0"/>
              <a:t/>
            </a:r>
            <a:br>
              <a:rPr lang="en-US" sz="2800" dirty="0"/>
            </a:br>
            <a:endParaRPr lang="en-US" sz="2800" dirty="0"/>
          </a:p>
        </p:txBody>
      </p:sp>
      <p:sp>
        <p:nvSpPr>
          <p:cNvPr id="5" name="Rectangle 4"/>
          <p:cNvSpPr/>
          <p:nvPr/>
        </p:nvSpPr>
        <p:spPr>
          <a:xfrm>
            <a:off x="366280" y="3163828"/>
            <a:ext cx="11388436" cy="1384995"/>
          </a:xfrm>
          <a:prstGeom prst="rect">
            <a:avLst/>
          </a:prstGeom>
          <a:blipFill>
            <a:blip r:embed="rId4"/>
            <a:tile tx="0" ty="0" sx="100000" sy="100000" flip="none" algn="tl"/>
          </a:blipFill>
        </p:spPr>
        <p:txBody>
          <a:bodyPr wrap="square">
            <a:spAutoFit/>
          </a:bodyPr>
          <a:lstStyle/>
          <a:p>
            <a:r>
              <a:rPr lang="en-US" altLang="en-US" sz="2800" dirty="0">
                <a:sym typeface="Wingdings" panose="05000000000000000000" pitchFamily="2" charset="2"/>
              </a:rPr>
              <a:t>- </a:t>
            </a:r>
            <a:r>
              <a:rPr lang="en-US" altLang="en-US" sz="2800" u="sng" dirty="0" err="1">
                <a:sym typeface="Wingdings" panose="05000000000000000000" pitchFamily="2" charset="2"/>
              </a:rPr>
              <a:t>Bày</a:t>
            </a:r>
            <a:r>
              <a:rPr lang="en-US" altLang="en-US" sz="2800" u="sng" dirty="0">
                <a:sym typeface="Wingdings" panose="05000000000000000000" pitchFamily="2" charset="2"/>
              </a:rPr>
              <a:t> </a:t>
            </a:r>
            <a:r>
              <a:rPr lang="en-US" altLang="en-US" sz="2800" u="sng" dirty="0" err="1">
                <a:sym typeface="Wingdings" panose="05000000000000000000" pitchFamily="2" charset="2"/>
              </a:rPr>
              <a:t>tỏ</a:t>
            </a:r>
            <a:r>
              <a:rPr lang="en-US" altLang="en-US" sz="2800" u="sng" dirty="0">
                <a:sym typeface="Wingdings" panose="05000000000000000000" pitchFamily="2" charset="2"/>
              </a:rPr>
              <a:t> </a:t>
            </a:r>
            <a:r>
              <a:rPr lang="en-US" altLang="en-US" sz="2800" u="sng" dirty="0" err="1">
                <a:sym typeface="Wingdings" panose="05000000000000000000" pitchFamily="2" charset="2"/>
              </a:rPr>
              <a:t>sự</a:t>
            </a:r>
            <a:r>
              <a:rPr lang="en-US" altLang="en-US" sz="2800" u="sng" dirty="0">
                <a:sym typeface="Wingdings" panose="05000000000000000000" pitchFamily="2" charset="2"/>
              </a:rPr>
              <a:t> </a:t>
            </a:r>
            <a:r>
              <a:rPr lang="en-US" altLang="en-US" sz="2800" u="sng" dirty="0" err="1">
                <a:sym typeface="Wingdings" panose="05000000000000000000" pitchFamily="2" charset="2"/>
              </a:rPr>
              <a:t>tiếc</a:t>
            </a:r>
            <a:r>
              <a:rPr lang="en-US" altLang="en-US" sz="2800" u="sng" dirty="0">
                <a:sym typeface="Wingdings" panose="05000000000000000000" pitchFamily="2" charset="2"/>
              </a:rPr>
              <a:t> </a:t>
            </a:r>
            <a:r>
              <a:rPr lang="en-US" altLang="en-US" sz="2800" u="sng" dirty="0" err="1">
                <a:sym typeface="Wingdings" panose="05000000000000000000" pitchFamily="2" charset="2"/>
              </a:rPr>
              <a:t>thương</a:t>
            </a:r>
            <a:r>
              <a:rPr lang="en-US" altLang="en-US" sz="2800" u="sng" dirty="0">
                <a:sym typeface="Wingdings" panose="05000000000000000000" pitchFamily="2" charset="2"/>
              </a:rPr>
              <a:t> </a:t>
            </a:r>
            <a:r>
              <a:rPr lang="en-US" altLang="en-US" sz="2800" dirty="0" err="1">
                <a:sym typeface="Wingdings" panose="05000000000000000000" pitchFamily="2" charset="2"/>
              </a:rPr>
              <a:t>của</a:t>
            </a:r>
            <a:r>
              <a:rPr lang="en-US" altLang="en-US" sz="2800" dirty="0">
                <a:sym typeface="Wingdings" panose="05000000000000000000" pitchFamily="2" charset="2"/>
              </a:rPr>
              <a:t> </a:t>
            </a:r>
            <a:r>
              <a:rPr lang="en-US" altLang="en-US" sz="2800" dirty="0" err="1">
                <a:sym typeface="Wingdings" panose="05000000000000000000" pitchFamily="2" charset="2"/>
              </a:rPr>
              <a:t>nhân</a:t>
            </a:r>
            <a:r>
              <a:rPr lang="en-US" altLang="en-US" sz="2800" dirty="0">
                <a:sym typeface="Wingdings" panose="05000000000000000000" pitchFamily="2" charset="2"/>
              </a:rPr>
              <a:t> </a:t>
            </a:r>
            <a:r>
              <a:rPr lang="en-US" altLang="en-US" sz="2800" dirty="0" err="1">
                <a:sym typeface="Wingdings" panose="05000000000000000000" pitchFamily="2" charset="2"/>
              </a:rPr>
              <a:t>dân</a:t>
            </a:r>
            <a:r>
              <a:rPr lang="en-US" altLang="en-US" sz="2800" dirty="0">
                <a:sym typeface="Wingdings" panose="05000000000000000000" pitchFamily="2" charset="2"/>
              </a:rPr>
              <a:t> </a:t>
            </a:r>
            <a:r>
              <a:rPr lang="en-US" altLang="en-US" sz="2800" dirty="0" err="1">
                <a:sym typeface="Wingdings" panose="05000000000000000000" pitchFamily="2" charset="2"/>
              </a:rPr>
              <a:t>trước</a:t>
            </a:r>
            <a:r>
              <a:rPr lang="en-US" altLang="en-US" sz="2800" dirty="0">
                <a:sym typeface="Wingdings" panose="05000000000000000000" pitchFamily="2" charset="2"/>
              </a:rPr>
              <a:t> </a:t>
            </a:r>
            <a:r>
              <a:rPr lang="en-US" altLang="en-US" sz="2800" dirty="0" err="1">
                <a:sym typeface="Wingdings" panose="05000000000000000000" pitchFamily="2" charset="2"/>
              </a:rPr>
              <a:t>sự</a:t>
            </a:r>
            <a:r>
              <a:rPr lang="en-US" altLang="en-US" sz="2800" dirty="0">
                <a:sym typeface="Wingdings" panose="05000000000000000000" pitchFamily="2" charset="2"/>
              </a:rPr>
              <a:t> </a:t>
            </a:r>
            <a:r>
              <a:rPr lang="en-US" altLang="en-US" sz="2800" dirty="0" err="1">
                <a:sym typeface="Wingdings" panose="05000000000000000000" pitchFamily="2" charset="2"/>
              </a:rPr>
              <a:t>hy</a:t>
            </a:r>
            <a:r>
              <a:rPr lang="en-US" altLang="en-US" sz="2800" dirty="0">
                <a:sym typeface="Wingdings" panose="05000000000000000000" pitchFamily="2" charset="2"/>
              </a:rPr>
              <a:t> </a:t>
            </a:r>
            <a:r>
              <a:rPr lang="en-US" altLang="en-US" sz="2800" dirty="0" err="1">
                <a:sym typeface="Wingdings" panose="05000000000000000000" pitchFamily="2" charset="2"/>
              </a:rPr>
              <a:t>sinh</a:t>
            </a:r>
            <a:r>
              <a:rPr lang="en-US" altLang="en-US" sz="2800" dirty="0">
                <a:sym typeface="Wingdings" panose="05000000000000000000" pitchFamily="2" charset="2"/>
              </a:rPr>
              <a:t> </a:t>
            </a:r>
            <a:r>
              <a:rPr lang="en-US" altLang="en-US" sz="2800" dirty="0" err="1">
                <a:sym typeface="Wingdings" panose="05000000000000000000" pitchFamily="2" charset="2"/>
              </a:rPr>
              <a:t>của</a:t>
            </a:r>
            <a:r>
              <a:rPr lang="en-US" altLang="en-US" sz="2800" dirty="0">
                <a:sym typeface="Wingdings" panose="05000000000000000000" pitchFamily="2" charset="2"/>
              </a:rPr>
              <a:t> </a:t>
            </a:r>
            <a:r>
              <a:rPr lang="en-US" altLang="en-US" sz="2800" dirty="0" err="1">
                <a:sym typeface="Wingdings" panose="05000000000000000000" pitchFamily="2" charset="2"/>
              </a:rPr>
              <a:t>nghĩa</a:t>
            </a:r>
            <a:r>
              <a:rPr lang="en-US" altLang="en-US" sz="2800" dirty="0">
                <a:sym typeface="Wingdings" panose="05000000000000000000" pitchFamily="2" charset="2"/>
              </a:rPr>
              <a:t> </a:t>
            </a:r>
            <a:r>
              <a:rPr lang="en-US" altLang="en-US" sz="2800" dirty="0" err="1">
                <a:sym typeface="Wingdings" panose="05000000000000000000" pitchFamily="2" charset="2"/>
              </a:rPr>
              <a:t>quân</a:t>
            </a:r>
            <a:r>
              <a:rPr lang="en-US" altLang="en-US" sz="2800" dirty="0">
                <a:sym typeface="Wingdings" panose="05000000000000000000" pitchFamily="2" charset="2"/>
              </a:rPr>
              <a:t> </a:t>
            </a:r>
            <a:r>
              <a:rPr lang="en-US" altLang="en-US" sz="2800" i="1" dirty="0">
                <a:sym typeface="Wingdings" panose="05000000000000000000" pitchFamily="2" charset="2"/>
              </a:rPr>
              <a:t>(</a:t>
            </a:r>
            <a:r>
              <a:rPr lang="en-US" altLang="en-US" sz="2800" i="1" dirty="0" err="1">
                <a:sym typeface="Wingdings" panose="05000000000000000000" pitchFamily="2" charset="2"/>
              </a:rPr>
              <a:t>cỏ</a:t>
            </a:r>
            <a:r>
              <a:rPr lang="en-US" altLang="en-US" sz="2800" i="1" dirty="0">
                <a:sym typeface="Wingdings" panose="05000000000000000000" pitchFamily="2" charset="2"/>
              </a:rPr>
              <a:t> </a:t>
            </a:r>
            <a:r>
              <a:rPr lang="en-US" altLang="en-US" sz="2800" i="1" dirty="0" err="1">
                <a:sym typeface="Wingdings" panose="05000000000000000000" pitchFamily="2" charset="2"/>
              </a:rPr>
              <a:t>cây</a:t>
            </a:r>
            <a:r>
              <a:rPr lang="en-US" altLang="en-US" sz="2800" i="1" dirty="0">
                <a:sym typeface="Wingdings" panose="05000000000000000000" pitchFamily="2" charset="2"/>
              </a:rPr>
              <a:t> …</a:t>
            </a:r>
            <a:r>
              <a:rPr lang="en-US" altLang="en-US" sz="2800" i="1" dirty="0" err="1">
                <a:sym typeface="Wingdings" panose="05000000000000000000" pitchFamily="2" charset="2"/>
              </a:rPr>
              <a:t>sầu</a:t>
            </a:r>
            <a:r>
              <a:rPr lang="en-US" altLang="en-US" sz="2800" i="1" dirty="0">
                <a:sym typeface="Wingdings" panose="05000000000000000000" pitchFamily="2" charset="2"/>
              </a:rPr>
              <a:t> </a:t>
            </a:r>
            <a:r>
              <a:rPr lang="en-US" altLang="en-US" sz="2800" i="1" dirty="0" err="1">
                <a:sym typeface="Wingdings" panose="05000000000000000000" pitchFamily="2" charset="2"/>
              </a:rPr>
              <a:t>giăng</a:t>
            </a:r>
            <a:r>
              <a:rPr lang="en-US" altLang="en-US" sz="2800" i="1" dirty="0">
                <a:sym typeface="Wingdings" panose="05000000000000000000" pitchFamily="2" charset="2"/>
              </a:rPr>
              <a:t>; </a:t>
            </a:r>
            <a:r>
              <a:rPr lang="en-US" altLang="en-US" sz="2800" i="1" dirty="0" err="1">
                <a:sym typeface="Wingdings" panose="05000000000000000000" pitchFamily="2" charset="2"/>
              </a:rPr>
              <a:t>già</a:t>
            </a:r>
            <a:r>
              <a:rPr lang="en-US" altLang="en-US" sz="2800" i="1" dirty="0">
                <a:sym typeface="Wingdings" panose="05000000000000000000" pitchFamily="2" charset="2"/>
              </a:rPr>
              <a:t> </a:t>
            </a:r>
            <a:r>
              <a:rPr lang="en-US" altLang="en-US" sz="2800" i="1" dirty="0" err="1">
                <a:sym typeface="Wingdings" panose="05000000000000000000" pitchFamily="2" charset="2"/>
              </a:rPr>
              <a:t>trẻ</a:t>
            </a:r>
            <a:r>
              <a:rPr lang="en-US" altLang="en-US" sz="2800" i="1" dirty="0">
                <a:sym typeface="Wingdings" panose="05000000000000000000" pitchFamily="2" charset="2"/>
              </a:rPr>
              <a:t> …</a:t>
            </a:r>
            <a:r>
              <a:rPr lang="en-US" altLang="en-US" sz="2800" i="1" dirty="0" err="1">
                <a:sym typeface="Wingdings" panose="05000000000000000000" pitchFamily="2" charset="2"/>
              </a:rPr>
              <a:t>luỵ</a:t>
            </a:r>
            <a:r>
              <a:rPr lang="en-US" altLang="en-US" sz="2800" i="1" dirty="0">
                <a:sym typeface="Wingdings" panose="05000000000000000000" pitchFamily="2" charset="2"/>
              </a:rPr>
              <a:t> </a:t>
            </a:r>
            <a:r>
              <a:rPr lang="en-US" altLang="en-US" sz="2800" i="1" dirty="0" err="1">
                <a:sym typeface="Wingdings" panose="05000000000000000000" pitchFamily="2" charset="2"/>
              </a:rPr>
              <a:t>nhỏ</a:t>
            </a:r>
            <a:r>
              <a:rPr lang="en-US" altLang="en-US" sz="2800" i="1" dirty="0">
                <a:sym typeface="Wingdings" panose="05000000000000000000" pitchFamily="2" charset="2"/>
              </a:rPr>
              <a:t>)</a:t>
            </a:r>
            <a:r>
              <a:rPr lang="en-US" altLang="en-US" sz="2800" i="1" dirty="0"/>
              <a:t/>
            </a:r>
            <a:br>
              <a:rPr lang="en-US" altLang="en-US" sz="2800" i="1" dirty="0"/>
            </a:br>
            <a:endParaRPr lang="en-US" sz="2800" dirty="0"/>
          </a:p>
        </p:txBody>
      </p:sp>
      <p:sp>
        <p:nvSpPr>
          <p:cNvPr id="6" name="Rectangle 5"/>
          <p:cNvSpPr/>
          <p:nvPr/>
        </p:nvSpPr>
        <p:spPr>
          <a:xfrm>
            <a:off x="366280" y="726162"/>
            <a:ext cx="11388436" cy="523220"/>
          </a:xfrm>
          <a:prstGeom prst="rect">
            <a:avLst/>
          </a:prstGeom>
        </p:spPr>
        <p:txBody>
          <a:bodyPr wrap="square">
            <a:spAutoFit/>
          </a:bodyPr>
          <a:lstStyle/>
          <a:p>
            <a:r>
              <a:rPr lang="en-US" altLang="en-US" sz="2800" b="1" dirty="0" smtClean="0">
                <a:solidFill>
                  <a:srgbClr val="00B050"/>
                </a:solidFill>
                <a:sym typeface="+mn-ea"/>
              </a:rPr>
              <a:t>* </a:t>
            </a:r>
            <a:r>
              <a:rPr lang="en-US" sz="2800" b="1" i="1" dirty="0" err="1" smtClean="0">
                <a:solidFill>
                  <a:srgbClr val="00B050"/>
                </a:solidFill>
              </a:rPr>
              <a:t>Thể</a:t>
            </a:r>
            <a:r>
              <a:rPr lang="en-US" sz="2800" b="1" i="1" dirty="0" smtClean="0">
                <a:solidFill>
                  <a:srgbClr val="00B050"/>
                </a:solidFill>
              </a:rPr>
              <a:t> </a:t>
            </a:r>
            <a:r>
              <a:rPr lang="en-US" sz="2800" b="1" i="1" dirty="0" err="1" smtClean="0">
                <a:solidFill>
                  <a:srgbClr val="00B050"/>
                </a:solidFill>
              </a:rPr>
              <a:t>hiện</a:t>
            </a:r>
            <a:r>
              <a:rPr lang="en-US" sz="2800" b="1" i="1" dirty="0" smtClean="0">
                <a:solidFill>
                  <a:srgbClr val="00B050"/>
                </a:solidFill>
              </a:rPr>
              <a:t> qua </a:t>
            </a:r>
            <a:r>
              <a:rPr lang="en-US" sz="2800" b="1" i="1" dirty="0" err="1" smtClean="0">
                <a:solidFill>
                  <a:srgbClr val="00B050"/>
                </a:solidFill>
              </a:rPr>
              <a:t>một</a:t>
            </a:r>
            <a:r>
              <a:rPr lang="en-US" sz="2800" b="1" i="1" dirty="0" smtClean="0">
                <a:solidFill>
                  <a:srgbClr val="00B050"/>
                </a:solidFill>
              </a:rPr>
              <a:t> </a:t>
            </a:r>
            <a:r>
              <a:rPr lang="en-US" sz="2800" b="1" i="1" dirty="0" err="1" smtClean="0">
                <a:solidFill>
                  <a:srgbClr val="00B050"/>
                </a:solidFill>
              </a:rPr>
              <a:t>số</a:t>
            </a:r>
            <a:r>
              <a:rPr lang="en-US" sz="2800" b="1" i="1" dirty="0" smtClean="0">
                <a:solidFill>
                  <a:srgbClr val="00B050"/>
                </a:solidFill>
              </a:rPr>
              <a:t> </a:t>
            </a:r>
            <a:r>
              <a:rPr lang="en-US" sz="2800" b="1" i="1" dirty="0" err="1" smtClean="0">
                <a:solidFill>
                  <a:srgbClr val="00B050"/>
                </a:solidFill>
              </a:rPr>
              <a:t>câu</a:t>
            </a:r>
            <a:r>
              <a:rPr lang="en-US" sz="2800" b="1" i="1" dirty="0" smtClean="0">
                <a:solidFill>
                  <a:srgbClr val="00B050"/>
                </a:solidFill>
              </a:rPr>
              <a:t>, </a:t>
            </a:r>
            <a:r>
              <a:rPr lang="en-US" sz="2800" b="1" i="1" dirty="0" err="1" smtClean="0">
                <a:solidFill>
                  <a:srgbClr val="00B050"/>
                </a:solidFill>
              </a:rPr>
              <a:t>đoạn</a:t>
            </a:r>
            <a:r>
              <a:rPr lang="en-US" sz="2800" b="1" i="1" dirty="0" smtClean="0">
                <a:solidFill>
                  <a:srgbClr val="00B050"/>
                </a:solidFill>
              </a:rPr>
              <a:t> </a:t>
            </a:r>
            <a:r>
              <a:rPr lang="en-US" sz="2800" b="1" i="1" dirty="0" err="1" smtClean="0">
                <a:solidFill>
                  <a:srgbClr val="00B050"/>
                </a:solidFill>
              </a:rPr>
              <a:t>trong</a:t>
            </a:r>
            <a:r>
              <a:rPr lang="en-US" sz="2800" b="1" i="1" dirty="0" smtClean="0">
                <a:solidFill>
                  <a:srgbClr val="00B050"/>
                </a:solidFill>
              </a:rPr>
              <a:t> </a:t>
            </a:r>
            <a:r>
              <a:rPr lang="en-US" sz="2800" b="1" i="1" dirty="0" err="1" smtClean="0">
                <a:solidFill>
                  <a:srgbClr val="00B050"/>
                </a:solidFill>
              </a:rPr>
              <a:t>văn</a:t>
            </a:r>
            <a:r>
              <a:rPr lang="en-US" sz="2800" b="1" i="1" dirty="0" smtClean="0">
                <a:solidFill>
                  <a:srgbClr val="00B050"/>
                </a:solidFill>
              </a:rPr>
              <a:t> </a:t>
            </a:r>
            <a:r>
              <a:rPr lang="en-US" sz="2800" b="1" i="1" dirty="0" err="1" smtClean="0">
                <a:solidFill>
                  <a:srgbClr val="00B050"/>
                </a:solidFill>
              </a:rPr>
              <a:t>bản</a:t>
            </a:r>
            <a:r>
              <a:rPr lang="vi-VN" sz="2800" b="1" i="1" dirty="0" smtClean="0">
                <a:solidFill>
                  <a:srgbClr val="00B050"/>
                </a:solidFill>
              </a:rPr>
              <a:t> </a:t>
            </a:r>
            <a:endParaRPr lang="en-US" sz="28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in)">
                                      <p:cBhvr>
                                        <p:cTn id="4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p:cNvSpPr txBox="1"/>
          <p:nvPr/>
        </p:nvSpPr>
        <p:spPr>
          <a:xfrm>
            <a:off x="283210" y="890270"/>
            <a:ext cx="6491663" cy="523220"/>
          </a:xfrm>
          <a:prstGeom prst="rect">
            <a:avLst/>
          </a:prstGeom>
          <a:noFill/>
        </p:spPr>
        <p:txBody>
          <a:bodyPr wrap="square" rtlCol="0">
            <a:spAutoFit/>
          </a:bodyPr>
          <a:lstStyle/>
          <a:p>
            <a:r>
              <a:rPr lang="en-US" sz="2800" u="sng" dirty="0" smtClean="0">
                <a:cs typeface="Times New Roman" panose="02020603050405020304" pitchFamily="18" charset="0"/>
              </a:rPr>
              <a:t>- Ca </a:t>
            </a:r>
            <a:r>
              <a:rPr lang="en-US" sz="2800" u="sng" dirty="0" err="1" smtClean="0">
                <a:cs typeface="Times New Roman" panose="02020603050405020304" pitchFamily="18" charset="0"/>
              </a:rPr>
              <a:t>ngợi</a:t>
            </a:r>
            <a:r>
              <a:rPr lang="en-US" sz="2800" u="sng" dirty="0" smtClean="0">
                <a:cs typeface="Times New Roman" panose="02020603050405020304" pitchFamily="18" charset="0"/>
              </a:rPr>
              <a:t>, </a:t>
            </a:r>
            <a:r>
              <a:rPr lang="en-US" sz="2800" u="sng" dirty="0" err="1" smtClean="0">
                <a:cs typeface="Times New Roman" panose="02020603050405020304" pitchFamily="18" charset="0"/>
              </a:rPr>
              <a:t>biết</a:t>
            </a:r>
            <a:r>
              <a:rPr lang="en-US" sz="2800" u="sng" dirty="0" smtClean="0">
                <a:cs typeface="Times New Roman" panose="02020603050405020304" pitchFamily="18" charset="0"/>
              </a:rPr>
              <a:t> </a:t>
            </a:r>
            <a:r>
              <a:rPr lang="en-US" sz="2800" u="sng" dirty="0" err="1" smtClean="0">
                <a:cs typeface="Times New Roman" panose="02020603050405020304" pitchFamily="18" charset="0"/>
              </a:rPr>
              <a:t>ơn</a:t>
            </a:r>
            <a:r>
              <a:rPr lang="en-US" sz="2800" u="sng" dirty="0" smtClean="0">
                <a:cs typeface="Times New Roman" panose="02020603050405020304" pitchFamily="18" charset="0"/>
              </a:rPr>
              <a:t> </a:t>
            </a:r>
            <a:r>
              <a:rPr lang="en-US" sz="2800" u="sng" dirty="0" err="1">
                <a:cs typeface="Times New Roman" panose="02020603050405020304" pitchFamily="18" charset="0"/>
              </a:rPr>
              <a:t>sự</a:t>
            </a:r>
            <a:r>
              <a:rPr lang="en-US" sz="2800" u="sng" dirty="0">
                <a:cs typeface="Times New Roman" panose="02020603050405020304" pitchFamily="18" charset="0"/>
              </a:rPr>
              <a:t> hi </a:t>
            </a:r>
            <a:r>
              <a:rPr lang="en-US" sz="2800" u="sng" dirty="0" err="1">
                <a:cs typeface="Times New Roman" panose="02020603050405020304" pitchFamily="18" charset="0"/>
              </a:rPr>
              <a:t>sinh</a:t>
            </a:r>
            <a:r>
              <a:rPr lang="en-US" sz="2800" dirty="0">
                <a:cs typeface="Times New Roman" panose="02020603050405020304" pitchFamily="18" charset="0"/>
              </a:rPr>
              <a:t>:</a:t>
            </a:r>
          </a:p>
        </p:txBody>
      </p:sp>
      <p:sp>
        <p:nvSpPr>
          <p:cNvPr id="6" name="TextBox 5"/>
          <p:cNvSpPr txBox="1"/>
          <p:nvPr/>
        </p:nvSpPr>
        <p:spPr>
          <a:xfrm>
            <a:off x="209588" y="1768361"/>
            <a:ext cx="4238303" cy="461665"/>
          </a:xfrm>
          <a:prstGeom prst="rect">
            <a:avLst/>
          </a:prstGeom>
          <a:noFill/>
        </p:spPr>
        <p:txBody>
          <a:bodyPr wrap="square" rtlCol="0">
            <a:spAutoFit/>
          </a:bodyPr>
          <a:lstStyle/>
          <a:p>
            <a:r>
              <a:rPr lang="en-US" sz="2400" dirty="0">
                <a:cs typeface="Times New Roman" panose="02020603050405020304" pitchFamily="18" charset="0"/>
              </a:rPr>
              <a:t>+ </a:t>
            </a:r>
            <a:r>
              <a:rPr lang="en-US" sz="2400" i="1" dirty="0" smtClean="0">
                <a:cs typeface="Times New Roman" panose="02020603050405020304" pitchFamily="18" charset="0"/>
              </a:rPr>
              <a:t>“</a:t>
            </a:r>
            <a:r>
              <a:rPr lang="en-US" sz="2400" i="1" dirty="0" err="1" smtClean="0">
                <a:cs typeface="Times New Roman" panose="02020603050405020304" pitchFamily="18" charset="0"/>
              </a:rPr>
              <a:t>Đâu</a:t>
            </a:r>
            <a:r>
              <a:rPr lang="en-US" sz="2400" i="1" dirty="0" smtClean="0">
                <a:cs typeface="Times New Roman" panose="02020603050405020304" pitchFamily="18" charset="0"/>
              </a:rPr>
              <a:t> </a:t>
            </a:r>
            <a:r>
              <a:rPr lang="en-US" sz="2400" i="1" dirty="0" err="1" smtClean="0">
                <a:cs typeface="Times New Roman" panose="02020603050405020304" pitchFamily="18" charset="0"/>
              </a:rPr>
              <a:t>biết</a:t>
            </a:r>
            <a:r>
              <a:rPr lang="en-US" sz="2400" i="1" dirty="0" smtClean="0">
                <a:cs typeface="Times New Roman" panose="02020603050405020304" pitchFamily="18" charset="0"/>
              </a:rPr>
              <a:t> </a:t>
            </a:r>
            <a:r>
              <a:rPr lang="en-US" sz="2400" i="1" dirty="0" err="1" smtClean="0">
                <a:cs typeface="Times New Roman" panose="02020603050405020304" pitchFamily="18" charset="0"/>
              </a:rPr>
              <a:t>xác</a:t>
            </a:r>
            <a:r>
              <a:rPr lang="en-US" sz="2400" i="1" dirty="0" smtClean="0">
                <a:cs typeface="Times New Roman" panose="02020603050405020304" pitchFamily="18" charset="0"/>
              </a:rPr>
              <a:t> </a:t>
            </a:r>
            <a:r>
              <a:rPr lang="en-US" sz="2400" i="1" dirty="0" err="1">
                <a:cs typeface="Times New Roman" panose="02020603050405020304" pitchFamily="18" charset="0"/>
              </a:rPr>
              <a:t>phàm</a:t>
            </a:r>
            <a:r>
              <a:rPr lang="en-US" sz="2400" i="1" dirty="0">
                <a:cs typeface="Times New Roman" panose="02020603050405020304" pitchFamily="18" charset="0"/>
              </a:rPr>
              <a:t> </a:t>
            </a:r>
            <a:r>
              <a:rPr lang="en-US" sz="2400" i="1" dirty="0" err="1">
                <a:cs typeface="Times New Roman" panose="02020603050405020304" pitchFamily="18" charset="0"/>
              </a:rPr>
              <a:t>vội</a:t>
            </a:r>
            <a:r>
              <a:rPr lang="en-US" sz="2400" i="1" dirty="0">
                <a:cs typeface="Times New Roman" panose="02020603050405020304" pitchFamily="18" charset="0"/>
              </a:rPr>
              <a:t> </a:t>
            </a:r>
            <a:r>
              <a:rPr lang="en-US" sz="2400" i="1" dirty="0" err="1">
                <a:cs typeface="Times New Roman" panose="02020603050405020304" pitchFamily="18" charset="0"/>
              </a:rPr>
              <a:t>bỏ</a:t>
            </a:r>
            <a:r>
              <a:rPr lang="en-US" sz="2400" i="1" dirty="0">
                <a:cs typeface="Times New Roman" panose="02020603050405020304" pitchFamily="18" charset="0"/>
              </a:rPr>
              <a:t>”</a:t>
            </a:r>
          </a:p>
        </p:txBody>
      </p:sp>
      <p:sp>
        <p:nvSpPr>
          <p:cNvPr id="7" name="TextBox 6"/>
          <p:cNvSpPr txBox="1"/>
          <p:nvPr/>
        </p:nvSpPr>
        <p:spPr>
          <a:xfrm>
            <a:off x="253925" y="2275773"/>
            <a:ext cx="3362111" cy="461665"/>
          </a:xfrm>
          <a:prstGeom prst="rect">
            <a:avLst/>
          </a:prstGeom>
          <a:noFill/>
        </p:spPr>
        <p:txBody>
          <a:bodyPr wrap="square" rtlCol="0">
            <a:spAutoFit/>
          </a:bodyPr>
          <a:lstStyle/>
          <a:p>
            <a:r>
              <a:rPr lang="en-US" sz="2400" dirty="0">
                <a:cs typeface="Times New Roman" panose="02020603050405020304" pitchFamily="18" charset="0"/>
              </a:rPr>
              <a:t>+ </a:t>
            </a:r>
            <a:r>
              <a:rPr lang="en-US" sz="2400" i="1" dirty="0">
                <a:cs typeface="Times New Roman" panose="02020603050405020304" pitchFamily="18" charset="0"/>
              </a:rPr>
              <a:t>“Da </a:t>
            </a:r>
            <a:r>
              <a:rPr lang="en-US" sz="2400" i="1" dirty="0" err="1">
                <a:cs typeface="Times New Roman" panose="02020603050405020304" pitchFamily="18" charset="0"/>
              </a:rPr>
              <a:t>ngựa</a:t>
            </a:r>
            <a:r>
              <a:rPr lang="en-US" sz="2400" i="1" dirty="0">
                <a:cs typeface="Times New Roman" panose="02020603050405020304" pitchFamily="18" charset="0"/>
              </a:rPr>
              <a:t> </a:t>
            </a:r>
            <a:r>
              <a:rPr lang="en-US" sz="2400" i="1" dirty="0" err="1">
                <a:cs typeface="Times New Roman" panose="02020603050405020304" pitchFamily="18" charset="0"/>
              </a:rPr>
              <a:t>bọc</a:t>
            </a:r>
            <a:r>
              <a:rPr lang="en-US" sz="2400" i="1" dirty="0">
                <a:cs typeface="Times New Roman" panose="02020603050405020304" pitchFamily="18" charset="0"/>
              </a:rPr>
              <a:t> </a:t>
            </a:r>
            <a:r>
              <a:rPr lang="en-US" sz="2400" i="1" dirty="0" err="1">
                <a:cs typeface="Times New Roman" panose="02020603050405020304" pitchFamily="18" charset="0"/>
              </a:rPr>
              <a:t>thây</a:t>
            </a:r>
            <a:r>
              <a:rPr lang="en-US" sz="2400" i="1" dirty="0">
                <a:cs typeface="Times New Roman" panose="02020603050405020304" pitchFamily="18" charset="0"/>
              </a:rPr>
              <a:t>”</a:t>
            </a:r>
          </a:p>
        </p:txBody>
      </p:sp>
      <p:sp>
        <p:nvSpPr>
          <p:cNvPr id="8" name="TextBox 7"/>
          <p:cNvSpPr txBox="1"/>
          <p:nvPr/>
        </p:nvSpPr>
        <p:spPr>
          <a:xfrm>
            <a:off x="253924" y="2753464"/>
            <a:ext cx="4840763" cy="461665"/>
          </a:xfrm>
          <a:prstGeom prst="rect">
            <a:avLst/>
          </a:prstGeom>
          <a:noFill/>
        </p:spPr>
        <p:txBody>
          <a:bodyPr wrap="square" rtlCol="0">
            <a:spAutoFit/>
          </a:bodyPr>
          <a:lstStyle/>
          <a:p>
            <a:r>
              <a:rPr lang="en-US" sz="2400" dirty="0">
                <a:cs typeface="Times New Roman" panose="02020603050405020304" pitchFamily="18" charset="0"/>
              </a:rPr>
              <a:t>+ </a:t>
            </a:r>
            <a:r>
              <a:rPr lang="en-US" sz="2400" i="1" dirty="0" smtClean="0">
                <a:cs typeface="Times New Roman" panose="02020603050405020304" pitchFamily="18" charset="0"/>
              </a:rPr>
              <a:t>“</a:t>
            </a:r>
            <a:r>
              <a:rPr lang="en-US" sz="2400" i="1" dirty="0" err="1" smtClean="0">
                <a:cs typeface="Times New Roman" panose="02020603050405020304" pitchFamily="18" charset="0"/>
              </a:rPr>
              <a:t>Trăm</a:t>
            </a:r>
            <a:r>
              <a:rPr lang="en-US" sz="2400" i="1" dirty="0" smtClean="0">
                <a:cs typeface="Times New Roman" panose="02020603050405020304" pitchFamily="18" charset="0"/>
              </a:rPr>
              <a:t> </a:t>
            </a:r>
            <a:r>
              <a:rPr lang="en-US" sz="2400" i="1" dirty="0" err="1" smtClean="0">
                <a:cs typeface="Times New Roman" panose="02020603050405020304" pitchFamily="18" charset="0"/>
              </a:rPr>
              <a:t>năm</a:t>
            </a:r>
            <a:r>
              <a:rPr lang="en-US" sz="2400" i="1" dirty="0" smtClean="0">
                <a:cs typeface="Times New Roman" panose="02020603050405020304" pitchFamily="18" charset="0"/>
              </a:rPr>
              <a:t> </a:t>
            </a:r>
            <a:r>
              <a:rPr lang="en-US" sz="2400" i="1" dirty="0" err="1" smtClean="0">
                <a:cs typeface="Times New Roman" panose="02020603050405020304" pitchFamily="18" charset="0"/>
              </a:rPr>
              <a:t>âm</a:t>
            </a:r>
            <a:r>
              <a:rPr lang="en-US" sz="2400" i="1" dirty="0" smtClean="0">
                <a:cs typeface="Times New Roman" panose="02020603050405020304" pitchFamily="18" charset="0"/>
              </a:rPr>
              <a:t> </a:t>
            </a:r>
            <a:r>
              <a:rPr lang="en-US" sz="2400" i="1" dirty="0" err="1" smtClean="0">
                <a:cs typeface="Times New Roman" panose="02020603050405020304" pitchFamily="18" charset="0"/>
              </a:rPr>
              <a:t>phủ</a:t>
            </a:r>
            <a:r>
              <a:rPr lang="en-US" sz="2400" i="1" dirty="0" smtClean="0">
                <a:cs typeface="Times New Roman" panose="02020603050405020304" pitchFamily="18" charset="0"/>
              </a:rPr>
              <a:t> </a:t>
            </a:r>
            <a:r>
              <a:rPr lang="en-US" sz="2400" i="1" dirty="0" err="1" smtClean="0">
                <a:cs typeface="Times New Roman" panose="02020603050405020304" pitchFamily="18" charset="0"/>
              </a:rPr>
              <a:t>ấy</a:t>
            </a:r>
            <a:r>
              <a:rPr lang="en-US" sz="2400" i="1" dirty="0" smtClean="0">
                <a:cs typeface="Times New Roman" panose="02020603050405020304" pitchFamily="18" charset="0"/>
              </a:rPr>
              <a:t> </a:t>
            </a:r>
            <a:r>
              <a:rPr lang="en-US" sz="2400" i="1" dirty="0" err="1" smtClean="0">
                <a:cs typeface="Times New Roman" panose="02020603050405020304" pitchFamily="18" charset="0"/>
              </a:rPr>
              <a:t>chữ</a:t>
            </a:r>
            <a:r>
              <a:rPr lang="en-US" sz="2400" i="1" dirty="0" smtClean="0">
                <a:cs typeface="Times New Roman" panose="02020603050405020304" pitchFamily="18" charset="0"/>
              </a:rPr>
              <a:t> </a:t>
            </a:r>
            <a:r>
              <a:rPr lang="en-US" sz="2400" i="1" dirty="0" err="1" smtClean="0">
                <a:cs typeface="Times New Roman" panose="02020603050405020304" pitchFamily="18" charset="0"/>
              </a:rPr>
              <a:t>quy</a:t>
            </a:r>
            <a:r>
              <a:rPr lang="en-US" sz="2400" i="1" dirty="0" smtClean="0">
                <a:cs typeface="Times New Roman" panose="02020603050405020304" pitchFamily="18" charset="0"/>
              </a:rPr>
              <a:t>”</a:t>
            </a:r>
            <a:endParaRPr lang="en-US" sz="2400" dirty="0">
              <a:cs typeface="Times New Roman" panose="02020603050405020304" pitchFamily="18" charset="0"/>
            </a:endParaRPr>
          </a:p>
        </p:txBody>
      </p:sp>
      <p:sp>
        <p:nvSpPr>
          <p:cNvPr id="9" name="Right Brace 8"/>
          <p:cNvSpPr/>
          <p:nvPr/>
        </p:nvSpPr>
        <p:spPr>
          <a:xfrm>
            <a:off x="5094687" y="1791049"/>
            <a:ext cx="849087" cy="1514993"/>
          </a:xfrm>
          <a:prstGeom prst="rightBrace">
            <a:avLst/>
          </a:prstGeom>
          <a:ln>
            <a:solidFill>
              <a:schemeClr val="tx1"/>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schemeClr val="bg1"/>
              </a:solidFill>
            </a:endParaRPr>
          </a:p>
        </p:txBody>
      </p:sp>
      <p:sp>
        <p:nvSpPr>
          <p:cNvPr id="10" name="TextBox 9"/>
          <p:cNvSpPr txBox="1"/>
          <p:nvPr/>
        </p:nvSpPr>
        <p:spPr>
          <a:xfrm>
            <a:off x="6573338" y="1999193"/>
            <a:ext cx="3942238" cy="830997"/>
          </a:xfrm>
          <a:prstGeom prst="rect">
            <a:avLst/>
          </a:prstGeom>
          <a:noFill/>
        </p:spPr>
        <p:txBody>
          <a:bodyPr wrap="square" rtlCol="0">
            <a:spAutoFit/>
          </a:bodyPr>
          <a:lstStyle/>
          <a:p>
            <a:pPr algn="just"/>
            <a:r>
              <a:rPr lang="en-US" sz="2400" dirty="0" err="1">
                <a:cs typeface="Times New Roman" panose="02020603050405020304" pitchFamily="18" charset="0"/>
              </a:rPr>
              <a:t>Từ</a:t>
            </a:r>
            <a:r>
              <a:rPr lang="en-US" sz="2400" dirty="0">
                <a:cs typeface="Times New Roman" panose="02020603050405020304" pitchFamily="18" charset="0"/>
              </a:rPr>
              <a:t> </a:t>
            </a:r>
            <a:r>
              <a:rPr lang="en-US" sz="2400" dirty="0" err="1">
                <a:cs typeface="Times New Roman" panose="02020603050405020304" pitchFamily="18" charset="0"/>
              </a:rPr>
              <a:t>ngữ</a:t>
            </a:r>
            <a:r>
              <a:rPr lang="en-US" sz="2400" dirty="0">
                <a:cs typeface="Times New Roman" panose="02020603050405020304" pitchFamily="18" charset="0"/>
              </a:rPr>
              <a:t> </a:t>
            </a:r>
            <a:r>
              <a:rPr lang="en-US" sz="2400" dirty="0" err="1">
                <a:cs typeface="Times New Roman" panose="02020603050405020304" pitchFamily="18" charset="0"/>
              </a:rPr>
              <a:t>trang</a:t>
            </a:r>
            <a:r>
              <a:rPr lang="en-US" sz="2400" dirty="0">
                <a:cs typeface="Times New Roman" panose="02020603050405020304" pitchFamily="18" charset="0"/>
              </a:rPr>
              <a:t> </a:t>
            </a:r>
            <a:r>
              <a:rPr lang="en-US" sz="2400" dirty="0" err="1">
                <a:cs typeface="Times New Roman" panose="02020603050405020304" pitchFamily="18" charset="0"/>
              </a:rPr>
              <a:t>trọng</a:t>
            </a:r>
            <a:r>
              <a:rPr lang="en-US" sz="2400" dirty="0">
                <a:cs typeface="Times New Roman" panose="02020603050405020304" pitchFamily="18" charset="0"/>
              </a:rPr>
              <a:t>, </a:t>
            </a:r>
            <a:r>
              <a:rPr lang="en-US" sz="2400" dirty="0" err="1">
                <a:cs typeface="Times New Roman" panose="02020603050405020304" pitchFamily="18" charset="0"/>
              </a:rPr>
              <a:t>sử</a:t>
            </a:r>
            <a:r>
              <a:rPr lang="en-US" sz="2400" dirty="0">
                <a:cs typeface="Times New Roman" panose="02020603050405020304" pitchFamily="18" charset="0"/>
              </a:rPr>
              <a:t> </a:t>
            </a:r>
            <a:r>
              <a:rPr lang="en-US" sz="2400" dirty="0" err="1">
                <a:cs typeface="Times New Roman" panose="02020603050405020304" pitchFamily="18" charset="0"/>
              </a:rPr>
              <a:t>dụng</a:t>
            </a:r>
            <a:r>
              <a:rPr lang="en-US" sz="2400" dirty="0">
                <a:cs typeface="Times New Roman" panose="02020603050405020304" pitchFamily="18" charset="0"/>
              </a:rPr>
              <a:t> </a:t>
            </a:r>
            <a:r>
              <a:rPr lang="en-US" sz="2400" dirty="0" err="1">
                <a:cs typeface="Times New Roman" panose="02020603050405020304" pitchFamily="18" charset="0"/>
              </a:rPr>
              <a:t>điển</a:t>
            </a:r>
            <a:r>
              <a:rPr lang="en-US" sz="2400" dirty="0">
                <a:cs typeface="Times New Roman" panose="02020603050405020304" pitchFamily="18" charset="0"/>
              </a:rPr>
              <a:t> </a:t>
            </a:r>
            <a:r>
              <a:rPr lang="en-US" sz="2400" dirty="0" err="1">
                <a:cs typeface="Times New Roman" panose="02020603050405020304" pitchFamily="18" charset="0"/>
              </a:rPr>
              <a:t>tích</a:t>
            </a:r>
            <a:r>
              <a:rPr lang="en-US" sz="2400" dirty="0">
                <a:cs typeface="Times New Roman" panose="02020603050405020304" pitchFamily="18" charset="0"/>
              </a:rPr>
              <a:t>, </a:t>
            </a:r>
            <a:r>
              <a:rPr lang="en-US" sz="2400" dirty="0" err="1">
                <a:cs typeface="Times New Roman" panose="02020603050405020304" pitchFamily="18" charset="0"/>
              </a:rPr>
              <a:t>điển</a:t>
            </a:r>
            <a:r>
              <a:rPr lang="en-US" sz="2400" dirty="0">
                <a:cs typeface="Times New Roman" panose="02020603050405020304" pitchFamily="18" charset="0"/>
              </a:rPr>
              <a:t> </a:t>
            </a:r>
            <a:r>
              <a:rPr lang="en-US" sz="2400" dirty="0" err="1" smtClean="0">
                <a:cs typeface="Times New Roman" panose="02020603050405020304" pitchFamily="18" charset="0"/>
              </a:rPr>
              <a:t>cố</a:t>
            </a:r>
            <a:r>
              <a:rPr lang="en-US" sz="2400" dirty="0" smtClean="0">
                <a:cs typeface="Times New Roman" panose="02020603050405020304" pitchFamily="18" charset="0"/>
              </a:rPr>
              <a:t> </a:t>
            </a:r>
            <a:endParaRPr lang="en-US" sz="2400" dirty="0">
              <a:cs typeface="Times New Roman" panose="02020603050405020304" pitchFamily="18" charset="0"/>
            </a:endParaRPr>
          </a:p>
        </p:txBody>
      </p:sp>
      <p:sp>
        <p:nvSpPr>
          <p:cNvPr id="2" name="Rectangle 1"/>
          <p:cNvSpPr/>
          <p:nvPr/>
        </p:nvSpPr>
        <p:spPr>
          <a:xfrm>
            <a:off x="477338" y="4268457"/>
            <a:ext cx="11156644" cy="1384995"/>
          </a:xfrm>
          <a:prstGeom prst="rect">
            <a:avLst/>
          </a:prstGeom>
        </p:spPr>
        <p:txBody>
          <a:bodyPr wrap="square">
            <a:spAutoFit/>
          </a:bodyPr>
          <a:lstStyle/>
          <a:p>
            <a:pPr algn="just"/>
            <a:r>
              <a:rPr lang="en-US" altLang="en-US" sz="2800" dirty="0">
                <a:sym typeface="Wingdings" panose="05000000000000000000" pitchFamily="2" charset="2"/>
              </a:rPr>
              <a:t>- </a:t>
            </a:r>
            <a:r>
              <a:rPr lang="en-US" altLang="en-US" sz="2800" u="sng" dirty="0">
                <a:sym typeface="Wingdings" panose="05000000000000000000" pitchFamily="2" charset="2"/>
              </a:rPr>
              <a:t>Ca </a:t>
            </a:r>
            <a:r>
              <a:rPr lang="en-US" altLang="en-US" sz="2800" u="sng" dirty="0" err="1">
                <a:sym typeface="Wingdings" panose="05000000000000000000" pitchFamily="2" charset="2"/>
              </a:rPr>
              <a:t>ngợi</a:t>
            </a:r>
            <a:r>
              <a:rPr lang="en-US" altLang="en-US" sz="2800" u="sng" dirty="0">
                <a:sym typeface="Wingdings" panose="05000000000000000000" pitchFamily="2" charset="2"/>
              </a:rPr>
              <a:t> </a:t>
            </a:r>
            <a:r>
              <a:rPr lang="en-US" altLang="en-US" sz="2800" u="sng" dirty="0" err="1">
                <a:sym typeface="Wingdings" panose="05000000000000000000" pitchFamily="2" charset="2"/>
              </a:rPr>
              <a:t>tinh</a:t>
            </a:r>
            <a:r>
              <a:rPr lang="en-US" altLang="en-US" sz="2800" u="sng" dirty="0">
                <a:sym typeface="Wingdings" panose="05000000000000000000" pitchFamily="2" charset="2"/>
              </a:rPr>
              <a:t> </a:t>
            </a:r>
            <a:r>
              <a:rPr lang="en-US" altLang="en-US" sz="2800" u="sng" dirty="0" err="1">
                <a:sym typeface="Wingdings" panose="05000000000000000000" pitchFamily="2" charset="2"/>
              </a:rPr>
              <a:t>thần</a:t>
            </a:r>
            <a:r>
              <a:rPr lang="en-US" altLang="en-US" sz="2800" u="sng" dirty="0">
                <a:sym typeface="Wingdings" panose="05000000000000000000" pitchFamily="2" charset="2"/>
              </a:rPr>
              <a:t> </a:t>
            </a:r>
            <a:r>
              <a:rPr lang="en-US" altLang="en-US" sz="2800" u="sng" dirty="0" err="1">
                <a:sym typeface="Wingdings" panose="05000000000000000000" pitchFamily="2" charset="2"/>
              </a:rPr>
              <a:t>chiến</a:t>
            </a:r>
            <a:r>
              <a:rPr lang="en-US" altLang="en-US" sz="2800" u="sng" dirty="0">
                <a:sym typeface="Wingdings" panose="05000000000000000000" pitchFamily="2" charset="2"/>
              </a:rPr>
              <a:t> </a:t>
            </a:r>
            <a:r>
              <a:rPr lang="en-US" altLang="en-US" sz="2800" u="sng" dirty="0" err="1">
                <a:sym typeface="Wingdings" panose="05000000000000000000" pitchFamily="2" charset="2"/>
              </a:rPr>
              <a:t>đấu</a:t>
            </a:r>
            <a:r>
              <a:rPr lang="en-US" altLang="en-US" sz="2800" u="sng" dirty="0">
                <a:sym typeface="Wingdings" panose="05000000000000000000" pitchFamily="2" charset="2"/>
              </a:rPr>
              <a:t> </a:t>
            </a:r>
            <a:r>
              <a:rPr lang="en-US" altLang="en-US" sz="2800" u="sng" dirty="0" err="1">
                <a:sym typeface="Wingdings" panose="05000000000000000000" pitchFamily="2" charset="2"/>
              </a:rPr>
              <a:t>đến</a:t>
            </a:r>
            <a:r>
              <a:rPr lang="en-US" altLang="en-US" sz="2800" u="sng" dirty="0">
                <a:sym typeface="Wingdings" panose="05000000000000000000" pitchFamily="2" charset="2"/>
              </a:rPr>
              <a:t> </a:t>
            </a:r>
            <a:r>
              <a:rPr lang="en-US" altLang="en-US" sz="2800" u="sng" dirty="0" err="1">
                <a:sym typeface="Wingdings" panose="05000000000000000000" pitchFamily="2" charset="2"/>
              </a:rPr>
              <a:t>cùng</a:t>
            </a:r>
            <a:r>
              <a:rPr lang="en-US" altLang="en-US" sz="2800" u="sng" dirty="0">
                <a:sym typeface="Wingdings" panose="05000000000000000000" pitchFamily="2" charset="2"/>
              </a:rPr>
              <a:t> </a:t>
            </a:r>
            <a:r>
              <a:rPr lang="en-US" altLang="en-US" sz="2800" u="sng" dirty="0" err="1">
                <a:sym typeface="Wingdings" panose="05000000000000000000" pitchFamily="2" charset="2"/>
              </a:rPr>
              <a:t>và</a:t>
            </a:r>
            <a:r>
              <a:rPr lang="en-US" altLang="en-US" sz="2800" u="sng" dirty="0">
                <a:sym typeface="Wingdings" panose="05000000000000000000" pitchFamily="2" charset="2"/>
              </a:rPr>
              <a:t> </a:t>
            </a:r>
            <a:r>
              <a:rPr lang="en-US" altLang="en-US" sz="2800" u="sng" dirty="0" err="1">
                <a:sym typeface="Wingdings" panose="05000000000000000000" pitchFamily="2" charset="2"/>
              </a:rPr>
              <a:t>tư</a:t>
            </a:r>
            <a:r>
              <a:rPr lang="en-US" altLang="en-US" sz="2800" u="sng" dirty="0">
                <a:sym typeface="Wingdings" panose="05000000000000000000" pitchFamily="2" charset="2"/>
              </a:rPr>
              <a:t> </a:t>
            </a:r>
            <a:r>
              <a:rPr lang="en-US" altLang="en-US" sz="2800" u="sng" dirty="0" err="1">
                <a:sym typeface="Wingdings" panose="05000000000000000000" pitchFamily="2" charset="2"/>
              </a:rPr>
              <a:t>tưởng</a:t>
            </a:r>
            <a:r>
              <a:rPr lang="en-US" altLang="en-US" sz="2800" u="sng" dirty="0">
                <a:sym typeface="Wingdings" panose="05000000000000000000" pitchFamily="2" charset="2"/>
              </a:rPr>
              <a:t> </a:t>
            </a:r>
            <a:r>
              <a:rPr lang="en-US" altLang="en-US" sz="2800" u="sng" dirty="0" err="1">
                <a:sym typeface="Wingdings" panose="05000000000000000000" pitchFamily="2" charset="2"/>
              </a:rPr>
              <a:t>trung</a:t>
            </a:r>
            <a:r>
              <a:rPr lang="en-US" altLang="en-US" sz="2800" u="sng" dirty="0">
                <a:sym typeface="Wingdings" panose="05000000000000000000" pitchFamily="2" charset="2"/>
              </a:rPr>
              <a:t> </a:t>
            </a:r>
            <a:r>
              <a:rPr lang="en-US" altLang="en-US" sz="2800" u="sng" dirty="0" err="1">
                <a:sym typeface="Wingdings" panose="05000000000000000000" pitchFamily="2" charset="2"/>
              </a:rPr>
              <a:t>quân</a:t>
            </a:r>
            <a:r>
              <a:rPr lang="en-US" altLang="en-US" sz="2800" u="sng" dirty="0">
                <a:sym typeface="Wingdings" panose="05000000000000000000" pitchFamily="2" charset="2"/>
              </a:rPr>
              <a:t> </a:t>
            </a:r>
            <a:r>
              <a:rPr lang="en-US" altLang="en-US" sz="2800" u="sng" dirty="0" err="1">
                <a:sym typeface="Wingdings" panose="05000000000000000000" pitchFamily="2" charset="2"/>
              </a:rPr>
              <a:t>của</a:t>
            </a:r>
            <a:r>
              <a:rPr lang="en-US" altLang="en-US" sz="2800" u="sng" dirty="0">
                <a:sym typeface="Wingdings" panose="05000000000000000000" pitchFamily="2" charset="2"/>
              </a:rPr>
              <a:t> </a:t>
            </a:r>
            <a:r>
              <a:rPr lang="en-US" altLang="en-US" sz="2800" u="sng" dirty="0" err="1">
                <a:sym typeface="Wingdings" panose="05000000000000000000" pitchFamily="2" charset="2"/>
              </a:rPr>
              <a:t>nghĩa</a:t>
            </a:r>
            <a:r>
              <a:rPr lang="en-US" altLang="en-US" sz="2800" u="sng" dirty="0">
                <a:sym typeface="Wingdings" panose="05000000000000000000" pitchFamily="2" charset="2"/>
              </a:rPr>
              <a:t> </a:t>
            </a:r>
            <a:r>
              <a:rPr lang="en-US" altLang="en-US" sz="2800" u="sng" dirty="0" err="1">
                <a:sym typeface="Wingdings" panose="05000000000000000000" pitchFamily="2" charset="2"/>
              </a:rPr>
              <a:t>sĩ</a:t>
            </a:r>
            <a:r>
              <a:rPr lang="en-US" altLang="en-US" sz="2800" u="sng" dirty="0">
                <a:sym typeface="Wingdings" panose="05000000000000000000" pitchFamily="2" charset="2"/>
              </a:rPr>
              <a:t>. </a:t>
            </a:r>
            <a:r>
              <a:rPr lang="en-US" altLang="en-US" sz="2800" i="1" dirty="0">
                <a:sym typeface="Wingdings" panose="05000000000000000000" pitchFamily="2" charset="2"/>
              </a:rPr>
              <a:t>(</a:t>
            </a:r>
            <a:r>
              <a:rPr lang="en-US" altLang="en-US" sz="2800" i="1" dirty="0" err="1">
                <a:sym typeface="Wingdings" panose="05000000000000000000" pitchFamily="2" charset="2"/>
              </a:rPr>
              <a:t>sống</a:t>
            </a:r>
            <a:r>
              <a:rPr lang="en-US" altLang="en-US" sz="2800" i="1" dirty="0">
                <a:sym typeface="Wingdings" panose="05000000000000000000" pitchFamily="2" charset="2"/>
              </a:rPr>
              <a:t> </a:t>
            </a:r>
            <a:r>
              <a:rPr lang="en-US" altLang="en-US" sz="2800" i="1" dirty="0" err="1">
                <a:sym typeface="Wingdings" panose="05000000000000000000" pitchFamily="2" charset="2"/>
              </a:rPr>
              <a:t>đánh</a:t>
            </a:r>
            <a:r>
              <a:rPr lang="en-US" altLang="en-US" sz="2800" i="1" dirty="0">
                <a:sym typeface="Wingdings" panose="05000000000000000000" pitchFamily="2" charset="2"/>
              </a:rPr>
              <a:t> </a:t>
            </a:r>
            <a:r>
              <a:rPr lang="en-US" altLang="en-US" sz="2800" i="1" dirty="0" err="1">
                <a:sym typeface="Wingdings" panose="05000000000000000000" pitchFamily="2" charset="2"/>
              </a:rPr>
              <a:t>giặc</a:t>
            </a:r>
            <a:r>
              <a:rPr lang="en-US" altLang="en-US" sz="2800" i="1" dirty="0">
                <a:sym typeface="Wingdings" panose="05000000000000000000" pitchFamily="2" charset="2"/>
              </a:rPr>
              <a:t>, </a:t>
            </a:r>
            <a:r>
              <a:rPr lang="en-US" altLang="en-US" sz="2800" i="1" dirty="0" err="1">
                <a:sym typeface="Wingdings" panose="05000000000000000000" pitchFamily="2" charset="2"/>
              </a:rPr>
              <a:t>thác</a:t>
            </a:r>
            <a:r>
              <a:rPr lang="en-US" altLang="en-US" sz="2800" i="1" dirty="0">
                <a:sym typeface="Wingdings" panose="05000000000000000000" pitchFamily="2" charset="2"/>
              </a:rPr>
              <a:t> </a:t>
            </a:r>
            <a:r>
              <a:rPr lang="en-US" altLang="en-US" sz="2800" i="1" dirty="0" err="1">
                <a:sym typeface="Wingdings" panose="05000000000000000000" pitchFamily="2" charset="2"/>
              </a:rPr>
              <a:t>cũng</a:t>
            </a:r>
            <a:r>
              <a:rPr lang="en-US" altLang="en-US" sz="2800" i="1" dirty="0">
                <a:sym typeface="Wingdings" panose="05000000000000000000" pitchFamily="2" charset="2"/>
              </a:rPr>
              <a:t> </a:t>
            </a:r>
            <a:r>
              <a:rPr lang="en-US" altLang="en-US" sz="2800" i="1" dirty="0" err="1">
                <a:sym typeface="Wingdings" panose="05000000000000000000" pitchFamily="2" charset="2"/>
              </a:rPr>
              <a:t>đánh</a:t>
            </a:r>
            <a:r>
              <a:rPr lang="en-US" altLang="en-US" sz="2800" i="1" dirty="0">
                <a:sym typeface="Wingdings" panose="05000000000000000000" pitchFamily="2" charset="2"/>
              </a:rPr>
              <a:t> </a:t>
            </a:r>
            <a:r>
              <a:rPr lang="en-US" altLang="en-US" sz="2800" i="1" dirty="0" err="1">
                <a:sym typeface="Wingdings" panose="05000000000000000000" pitchFamily="2" charset="2"/>
              </a:rPr>
              <a:t>giặc</a:t>
            </a:r>
            <a:r>
              <a:rPr lang="en-US" altLang="en-US" sz="2800" i="1" dirty="0">
                <a:sym typeface="Wingdings" panose="05000000000000000000" pitchFamily="2" charset="2"/>
              </a:rPr>
              <a:t>…; </a:t>
            </a:r>
            <a:r>
              <a:rPr lang="en-US" altLang="en-US" sz="2800" i="1" dirty="0" err="1">
                <a:sym typeface="Wingdings" panose="05000000000000000000" pitchFamily="2" charset="2"/>
              </a:rPr>
              <a:t>sống</a:t>
            </a:r>
            <a:r>
              <a:rPr lang="en-US" altLang="en-US" sz="2800" i="1" dirty="0">
                <a:sym typeface="Wingdings" panose="05000000000000000000" pitchFamily="2" charset="2"/>
              </a:rPr>
              <a:t> </a:t>
            </a:r>
            <a:r>
              <a:rPr lang="en-US" altLang="en-US" sz="2800" i="1" dirty="0" err="1">
                <a:sym typeface="Wingdings" panose="05000000000000000000" pitchFamily="2" charset="2"/>
              </a:rPr>
              <a:t>thờ</a:t>
            </a:r>
            <a:r>
              <a:rPr lang="en-US" altLang="en-US" sz="2800" i="1" dirty="0">
                <a:sym typeface="Wingdings" panose="05000000000000000000" pitchFamily="2" charset="2"/>
              </a:rPr>
              <a:t> </a:t>
            </a:r>
            <a:r>
              <a:rPr lang="en-US" altLang="en-US" sz="2800" i="1" dirty="0" err="1">
                <a:sym typeface="Wingdings" panose="05000000000000000000" pitchFamily="2" charset="2"/>
              </a:rPr>
              <a:t>vua</a:t>
            </a:r>
            <a:r>
              <a:rPr lang="en-US" altLang="en-US" sz="2800" i="1" dirty="0">
                <a:sym typeface="Wingdings" panose="05000000000000000000" pitchFamily="2" charset="2"/>
              </a:rPr>
              <a:t>, </a:t>
            </a:r>
            <a:r>
              <a:rPr lang="en-US" altLang="en-US" sz="2800" i="1" dirty="0" err="1">
                <a:sym typeface="Wingdings" panose="05000000000000000000" pitchFamily="2" charset="2"/>
              </a:rPr>
              <a:t>thác</a:t>
            </a:r>
            <a:r>
              <a:rPr lang="en-US" altLang="en-US" sz="2800" i="1" dirty="0">
                <a:sym typeface="Wingdings" panose="05000000000000000000" pitchFamily="2" charset="2"/>
              </a:rPr>
              <a:t> </a:t>
            </a:r>
            <a:r>
              <a:rPr lang="en-US" altLang="en-US" sz="2800" i="1" dirty="0" err="1">
                <a:sym typeface="Wingdings" panose="05000000000000000000" pitchFamily="2" charset="2"/>
              </a:rPr>
              <a:t>cũng</a:t>
            </a:r>
            <a:r>
              <a:rPr lang="en-US" altLang="en-US" sz="2800" i="1" dirty="0">
                <a:sym typeface="Wingdings" panose="05000000000000000000" pitchFamily="2" charset="2"/>
              </a:rPr>
              <a:t> </a:t>
            </a:r>
            <a:r>
              <a:rPr lang="en-US" altLang="en-US" sz="2800" i="1" dirty="0" err="1">
                <a:sym typeface="Wingdings" panose="05000000000000000000" pitchFamily="2" charset="2"/>
              </a:rPr>
              <a:t>thờ</a:t>
            </a:r>
            <a:r>
              <a:rPr lang="en-US" altLang="en-US" sz="2800" i="1" dirty="0">
                <a:sym typeface="Wingdings" panose="05000000000000000000" pitchFamily="2" charset="2"/>
              </a:rPr>
              <a:t> </a:t>
            </a:r>
            <a:r>
              <a:rPr lang="en-US" altLang="en-US" sz="2800" i="1" dirty="0" err="1">
                <a:sym typeface="Wingdings" panose="05000000000000000000" pitchFamily="2" charset="2"/>
              </a:rPr>
              <a:t>vua</a:t>
            </a:r>
            <a:r>
              <a:rPr lang="en-US" altLang="en-US" sz="2800" i="1" dirty="0">
                <a:sym typeface="Wingdings" panose="05000000000000000000" pitchFamily="2" charset="2"/>
              </a:rPr>
              <a:t>..)</a:t>
            </a:r>
            <a:endParaRPr lang="en-US" altLang="en-US" sz="2800" i="1" dirty="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bldLvl="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150" y="160019"/>
            <a:ext cx="11732260" cy="63793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lgn="just">
              <a:buNone/>
            </a:pPr>
            <a:r>
              <a:rPr lang="en-US" altLang="en-US" sz="2800" u="sng" dirty="0" smtClean="0">
                <a:sym typeface="Wingdings" panose="05000000000000000000" pitchFamily="2" charset="2"/>
              </a:rPr>
              <a:t>- </a:t>
            </a:r>
            <a:r>
              <a:rPr lang="en-US" altLang="en-US" sz="2800" u="sng" dirty="0" err="1" smtClean="0">
                <a:sym typeface="Wingdings" panose="05000000000000000000" pitchFamily="2" charset="2"/>
              </a:rPr>
              <a:t>Khẳng</a:t>
            </a:r>
            <a:r>
              <a:rPr lang="en-US" altLang="en-US" sz="2800" u="sng" dirty="0" smtClean="0">
                <a:sym typeface="Wingdings" panose="05000000000000000000" pitchFamily="2" charset="2"/>
              </a:rPr>
              <a:t> </a:t>
            </a:r>
            <a:r>
              <a:rPr lang="en-US" altLang="en-US" sz="2800" u="sng" dirty="0" err="1">
                <a:sym typeface="Wingdings" panose="05000000000000000000" pitchFamily="2" charset="2"/>
              </a:rPr>
              <a:t>định</a:t>
            </a:r>
            <a:r>
              <a:rPr lang="en-US" altLang="en-US" sz="2800" u="sng" dirty="0">
                <a:sym typeface="Wingdings" panose="05000000000000000000" pitchFamily="2" charset="2"/>
              </a:rPr>
              <a:t> </a:t>
            </a:r>
            <a:r>
              <a:rPr lang="en-US" altLang="en-US" sz="2800" u="sng" dirty="0" err="1">
                <a:sym typeface="Wingdings" panose="05000000000000000000" pitchFamily="2" charset="2"/>
              </a:rPr>
              <a:t>sự</a:t>
            </a:r>
            <a:r>
              <a:rPr lang="en-US" altLang="en-US" sz="2800" u="sng" dirty="0">
                <a:sym typeface="Wingdings" panose="05000000000000000000" pitchFamily="2" charset="2"/>
              </a:rPr>
              <a:t> </a:t>
            </a:r>
            <a:r>
              <a:rPr lang="en-US" altLang="en-US" sz="2800" u="sng" dirty="0" err="1">
                <a:sym typeface="Wingdings" panose="05000000000000000000" pitchFamily="2" charset="2"/>
              </a:rPr>
              <a:t>bất</a:t>
            </a:r>
            <a:r>
              <a:rPr lang="en-US" altLang="en-US" sz="2800" u="sng" dirty="0">
                <a:sym typeface="Wingdings" panose="05000000000000000000" pitchFamily="2" charset="2"/>
              </a:rPr>
              <a:t> </a:t>
            </a:r>
            <a:r>
              <a:rPr lang="en-US" altLang="en-US" sz="2800" u="sng" dirty="0" err="1">
                <a:sym typeface="Wingdings" panose="05000000000000000000" pitchFamily="2" charset="2"/>
              </a:rPr>
              <a:t>tử</a:t>
            </a:r>
            <a:r>
              <a:rPr lang="en-US" altLang="en-US" sz="2800" u="sng" dirty="0">
                <a:sym typeface="Wingdings" panose="05000000000000000000" pitchFamily="2" charset="2"/>
              </a:rPr>
              <a:t> </a:t>
            </a:r>
            <a:r>
              <a:rPr lang="en-US" altLang="en-US" sz="2800" dirty="0" err="1">
                <a:sym typeface="Wingdings" panose="05000000000000000000" pitchFamily="2" charset="2"/>
              </a:rPr>
              <a:t>của</a:t>
            </a:r>
            <a:r>
              <a:rPr lang="en-US" altLang="en-US" sz="2800" dirty="0">
                <a:sym typeface="Wingdings" panose="05000000000000000000" pitchFamily="2" charset="2"/>
              </a:rPr>
              <a:t> </a:t>
            </a:r>
            <a:r>
              <a:rPr lang="en-US" altLang="en-US" sz="2800" dirty="0" err="1">
                <a:sym typeface="Wingdings" panose="05000000000000000000" pitchFamily="2" charset="2"/>
              </a:rPr>
              <a:t>nghĩa</a:t>
            </a:r>
            <a:r>
              <a:rPr lang="en-US" altLang="en-US" sz="2800" dirty="0">
                <a:sym typeface="Wingdings" panose="05000000000000000000" pitchFamily="2" charset="2"/>
              </a:rPr>
              <a:t> </a:t>
            </a:r>
            <a:r>
              <a:rPr lang="en-US" altLang="en-US" sz="2800" dirty="0" err="1">
                <a:sym typeface="Wingdings" panose="05000000000000000000" pitchFamily="2" charset="2"/>
              </a:rPr>
              <a:t>sĩ</a:t>
            </a:r>
            <a:r>
              <a:rPr lang="en-US" altLang="en-US" sz="2800" dirty="0">
                <a:sym typeface="Wingdings" panose="05000000000000000000" pitchFamily="2" charset="2"/>
              </a:rPr>
              <a:t> </a:t>
            </a:r>
            <a:r>
              <a:rPr lang="en-US" altLang="en-US" sz="2800" dirty="0" err="1">
                <a:sym typeface="Wingdings" panose="05000000000000000000" pitchFamily="2" charset="2"/>
              </a:rPr>
              <a:t>trong</a:t>
            </a:r>
            <a:r>
              <a:rPr lang="en-US" altLang="en-US" sz="2800" dirty="0">
                <a:sym typeface="Wingdings" panose="05000000000000000000" pitchFamily="2" charset="2"/>
              </a:rPr>
              <a:t> </a:t>
            </a:r>
            <a:r>
              <a:rPr lang="en-US" altLang="en-US" sz="2800" dirty="0" err="1">
                <a:sym typeface="Wingdings" panose="05000000000000000000" pitchFamily="2" charset="2"/>
              </a:rPr>
              <a:t>lòng</a:t>
            </a:r>
            <a:r>
              <a:rPr lang="en-US" altLang="en-US" sz="2800" dirty="0">
                <a:sym typeface="Wingdings" panose="05000000000000000000" pitchFamily="2" charset="2"/>
              </a:rPr>
              <a:t> </a:t>
            </a:r>
            <a:r>
              <a:rPr lang="en-US" altLang="en-US" sz="2800" dirty="0" err="1">
                <a:sym typeface="Wingdings" panose="05000000000000000000" pitchFamily="2" charset="2"/>
              </a:rPr>
              <a:t>dân</a:t>
            </a:r>
            <a:r>
              <a:rPr lang="en-US" altLang="en-US" sz="2800" dirty="0">
                <a:sym typeface="Wingdings" panose="05000000000000000000" pitchFamily="2" charset="2"/>
              </a:rPr>
              <a:t> </a:t>
            </a:r>
            <a:r>
              <a:rPr lang="en-US" altLang="en-US" sz="2800" dirty="0" err="1">
                <a:sym typeface="Wingdings" panose="05000000000000000000" pitchFamily="2" charset="2"/>
              </a:rPr>
              <a:t>tộc</a:t>
            </a:r>
            <a:r>
              <a:rPr lang="en-US" altLang="en-US" sz="2800" dirty="0">
                <a:sym typeface="Wingdings" panose="05000000000000000000" pitchFamily="2" charset="2"/>
              </a:rPr>
              <a:t> </a:t>
            </a:r>
            <a:r>
              <a:rPr lang="en-US" altLang="en-US" sz="2800" i="1" dirty="0">
                <a:sym typeface="Wingdings" panose="05000000000000000000" pitchFamily="2" charset="2"/>
              </a:rPr>
              <a:t>(...</a:t>
            </a:r>
            <a:r>
              <a:rPr lang="en-US" altLang="en-US" sz="2800" i="1" dirty="0" err="1">
                <a:sym typeface="Wingdings" panose="05000000000000000000" pitchFamily="2" charset="2"/>
              </a:rPr>
              <a:t>danh</a:t>
            </a:r>
            <a:r>
              <a:rPr lang="en-US" altLang="en-US" sz="2800" i="1" dirty="0">
                <a:sym typeface="Wingdings" panose="05000000000000000000" pitchFamily="2" charset="2"/>
              </a:rPr>
              <a:t> </a:t>
            </a:r>
            <a:r>
              <a:rPr lang="en-US" altLang="en-US" sz="2800" i="1" dirty="0" err="1">
                <a:sym typeface="Wingdings" panose="05000000000000000000" pitchFamily="2" charset="2"/>
              </a:rPr>
              <a:t>thơm</a:t>
            </a:r>
            <a:r>
              <a:rPr lang="en-US" altLang="en-US" sz="2800" i="1" dirty="0">
                <a:sym typeface="Wingdings" panose="05000000000000000000" pitchFamily="2" charset="2"/>
              </a:rPr>
              <a:t> </a:t>
            </a:r>
            <a:r>
              <a:rPr lang="en-US" altLang="en-US" sz="2800" i="1" dirty="0" err="1">
                <a:sym typeface="Wingdings" panose="05000000000000000000" pitchFamily="2" charset="2"/>
              </a:rPr>
              <a:t>đồn</a:t>
            </a:r>
            <a:r>
              <a:rPr lang="en-US" altLang="en-US" sz="2800" i="1" dirty="0">
                <a:sym typeface="Wingdings" panose="05000000000000000000" pitchFamily="2" charset="2"/>
              </a:rPr>
              <a:t>... </a:t>
            </a:r>
            <a:r>
              <a:rPr lang="en-US" altLang="en-US" sz="2800" i="1" dirty="0" err="1">
                <a:sym typeface="Wingdings" panose="05000000000000000000" pitchFamily="2" charset="2"/>
              </a:rPr>
              <a:t>Đình</a:t>
            </a:r>
            <a:r>
              <a:rPr lang="en-US" altLang="en-US" sz="2800" i="1" dirty="0">
                <a:sym typeface="Wingdings" panose="05000000000000000000" pitchFamily="2" charset="2"/>
              </a:rPr>
              <a:t> </a:t>
            </a:r>
            <a:r>
              <a:rPr lang="en-US" altLang="en-US" sz="2800" i="1" dirty="0" err="1">
                <a:sym typeface="Wingdings" panose="05000000000000000000" pitchFamily="2" charset="2"/>
              </a:rPr>
              <a:t>miếu</a:t>
            </a:r>
            <a:r>
              <a:rPr lang="en-US" altLang="en-US" sz="2800" i="1" dirty="0">
                <a:sym typeface="Wingdings" panose="05000000000000000000" pitchFamily="2" charset="2"/>
              </a:rPr>
              <a:t> </a:t>
            </a:r>
            <a:r>
              <a:rPr lang="en-US" altLang="en-US" sz="2800" i="1" dirty="0" err="1">
                <a:sym typeface="Wingdings" panose="05000000000000000000" pitchFamily="2" charset="2"/>
              </a:rPr>
              <a:t>để</a:t>
            </a:r>
            <a:r>
              <a:rPr lang="en-US" altLang="en-US" sz="2800" i="1" dirty="0">
                <a:sym typeface="Wingdings" panose="05000000000000000000" pitchFamily="2" charset="2"/>
              </a:rPr>
              <a:t> </a:t>
            </a:r>
            <a:r>
              <a:rPr lang="en-US" altLang="en-US" sz="2800" i="1" dirty="0" err="1">
                <a:sym typeface="Wingdings" panose="05000000000000000000" pitchFamily="2" charset="2"/>
              </a:rPr>
              <a:t>thờ</a:t>
            </a:r>
            <a:r>
              <a:rPr lang="en-US" altLang="en-US" sz="2800" i="1" dirty="0">
                <a:sym typeface="Wingdings" panose="05000000000000000000" pitchFamily="2" charset="2"/>
              </a:rPr>
              <a:t>…</a:t>
            </a:r>
            <a:r>
              <a:rPr lang="en-US" altLang="en-US" sz="2800" i="1" dirty="0" err="1">
                <a:sym typeface="Wingdings" panose="05000000000000000000" pitchFamily="2" charset="2"/>
              </a:rPr>
              <a:t>muôn</a:t>
            </a:r>
            <a:r>
              <a:rPr lang="en-US" altLang="en-US" sz="2800" i="1" dirty="0">
                <a:sym typeface="Wingdings" panose="05000000000000000000" pitchFamily="2" charset="2"/>
              </a:rPr>
              <a:t> </a:t>
            </a:r>
            <a:r>
              <a:rPr lang="en-US" altLang="en-US" sz="2800" i="1" dirty="0" err="1">
                <a:sym typeface="Wingdings" panose="05000000000000000000" pitchFamily="2" charset="2"/>
              </a:rPr>
              <a:t>đời</a:t>
            </a:r>
            <a:r>
              <a:rPr lang="en-US" altLang="en-US" sz="2800" i="1" dirty="0">
                <a:sym typeface="Wingdings" panose="05000000000000000000" pitchFamily="2" charset="2"/>
              </a:rPr>
              <a:t>…)</a:t>
            </a:r>
          </a:p>
          <a:p>
            <a:pPr marL="0" indent="0" algn="just">
              <a:buNone/>
            </a:pPr>
            <a:endParaRPr lang="en-US" sz="2800" u="sng" dirty="0" smtClean="0">
              <a:cs typeface="Times New Roman" panose="02020603050405020304" pitchFamily="18" charset="0"/>
              <a:sym typeface="+mn-ea"/>
            </a:endParaRPr>
          </a:p>
          <a:p>
            <a:pPr marL="0" indent="0" algn="just">
              <a:buNone/>
            </a:pPr>
            <a:r>
              <a:rPr lang="en-US" sz="2800" u="sng" dirty="0" smtClean="0">
                <a:cs typeface="Times New Roman" panose="02020603050405020304" pitchFamily="18" charset="0"/>
                <a:sym typeface="+mn-ea"/>
              </a:rPr>
              <a:t>- </a:t>
            </a:r>
            <a:r>
              <a:rPr lang="en-US" sz="2800" u="sng" dirty="0" err="1" smtClean="0">
                <a:cs typeface="Times New Roman" panose="02020603050405020304" pitchFamily="18" charset="0"/>
                <a:sym typeface="+mn-ea"/>
              </a:rPr>
              <a:t>Lòng</a:t>
            </a:r>
            <a:r>
              <a:rPr lang="en-US" sz="2800" u="sng" dirty="0" smtClean="0">
                <a:cs typeface="Times New Roman" panose="02020603050405020304" pitchFamily="18" charset="0"/>
                <a:sym typeface="+mn-ea"/>
              </a:rPr>
              <a:t> </a:t>
            </a:r>
            <a:r>
              <a:rPr lang="en-US" sz="2800" u="sng" dirty="0" err="1">
                <a:cs typeface="Times New Roman" panose="02020603050405020304" pitchFamily="18" charset="0"/>
                <a:sym typeface="+mn-ea"/>
              </a:rPr>
              <a:t>cảm</a:t>
            </a:r>
            <a:r>
              <a:rPr lang="en-US" sz="2800" u="sng" dirty="0">
                <a:cs typeface="Times New Roman" panose="02020603050405020304" pitchFamily="18" charset="0"/>
                <a:sym typeface="+mn-ea"/>
              </a:rPr>
              <a:t> </a:t>
            </a:r>
            <a:r>
              <a:rPr lang="en-US" sz="2800" u="sng" dirty="0" err="1">
                <a:cs typeface="Times New Roman" panose="02020603050405020304" pitchFamily="18" charset="0"/>
                <a:sym typeface="+mn-ea"/>
              </a:rPr>
              <a:t>phục</a:t>
            </a:r>
            <a:r>
              <a:rPr lang="en-US" sz="2800" u="sng" dirty="0">
                <a:cs typeface="Times New Roman" panose="02020603050405020304" pitchFamily="18" charset="0"/>
                <a:sym typeface="+mn-ea"/>
              </a:rPr>
              <a:t> </a:t>
            </a:r>
            <a:r>
              <a:rPr lang="en-US" sz="2800" u="sng" dirty="0" err="1">
                <a:cs typeface="Times New Roman" panose="02020603050405020304" pitchFamily="18" charset="0"/>
                <a:sym typeface="+mn-ea"/>
              </a:rPr>
              <a:t>trước</a:t>
            </a:r>
            <a:r>
              <a:rPr lang="en-US" sz="2800" u="sng" dirty="0">
                <a:cs typeface="Times New Roman" panose="02020603050405020304" pitchFamily="18" charset="0"/>
                <a:sym typeface="+mn-ea"/>
              </a:rPr>
              <a:t> </a:t>
            </a:r>
            <a:r>
              <a:rPr lang="en-US" sz="2800" u="sng" dirty="0" err="1">
                <a:cs typeface="Times New Roman" panose="02020603050405020304" pitchFamily="18" charset="0"/>
                <a:sym typeface="+mn-ea"/>
              </a:rPr>
              <a:t>lí</a:t>
            </a:r>
            <a:r>
              <a:rPr lang="en-US" sz="2800" u="sng" dirty="0">
                <a:cs typeface="Times New Roman" panose="02020603050405020304" pitchFamily="18" charset="0"/>
                <a:sym typeface="+mn-ea"/>
              </a:rPr>
              <a:t> </a:t>
            </a:r>
            <a:r>
              <a:rPr lang="en-US" sz="2800" u="sng" dirty="0" err="1">
                <a:cs typeface="Times New Roman" panose="02020603050405020304" pitchFamily="18" charset="0"/>
                <a:sym typeface="+mn-ea"/>
              </a:rPr>
              <a:t>tưởng</a:t>
            </a:r>
            <a:r>
              <a:rPr lang="en-US" sz="2800" u="sng" dirty="0">
                <a:cs typeface="Times New Roman" panose="02020603050405020304" pitchFamily="18" charset="0"/>
                <a:sym typeface="+mn-ea"/>
              </a:rPr>
              <a:t> </a:t>
            </a:r>
            <a:r>
              <a:rPr lang="en-US" sz="2800" i="1" dirty="0">
                <a:cs typeface="Times New Roman" panose="02020603050405020304" pitchFamily="18" charset="0"/>
                <a:sym typeface="+mn-ea"/>
              </a:rPr>
              <a:t>“</a:t>
            </a:r>
            <a:r>
              <a:rPr lang="en-US" sz="2800" i="1" dirty="0" err="1">
                <a:cs typeface="Times New Roman" panose="02020603050405020304" pitchFamily="18" charset="0"/>
                <a:sym typeface="+mn-ea"/>
              </a:rPr>
              <a:t>Chết</a:t>
            </a:r>
            <a:r>
              <a:rPr lang="en-US" sz="2800" i="1" dirty="0">
                <a:cs typeface="Times New Roman" panose="02020603050405020304" pitchFamily="18" charset="0"/>
                <a:sym typeface="+mn-ea"/>
              </a:rPr>
              <a:t> </a:t>
            </a:r>
            <a:r>
              <a:rPr lang="en-US" sz="2800" i="1" dirty="0" err="1">
                <a:cs typeface="Times New Roman" panose="02020603050405020304" pitchFamily="18" charset="0"/>
                <a:sym typeface="+mn-ea"/>
              </a:rPr>
              <a:t>vinh</a:t>
            </a:r>
            <a:r>
              <a:rPr lang="en-US" sz="2800" i="1" dirty="0">
                <a:cs typeface="Times New Roman" panose="02020603050405020304" pitchFamily="18" charset="0"/>
                <a:sym typeface="+mn-ea"/>
              </a:rPr>
              <a:t> </a:t>
            </a:r>
            <a:r>
              <a:rPr lang="en-US" sz="2800" i="1" dirty="0" err="1">
                <a:cs typeface="Times New Roman" panose="02020603050405020304" pitchFamily="18" charset="0"/>
                <a:sym typeface="+mn-ea"/>
              </a:rPr>
              <a:t>còn</a:t>
            </a:r>
            <a:r>
              <a:rPr lang="en-US" sz="2800" i="1" dirty="0">
                <a:cs typeface="Times New Roman" panose="02020603050405020304" pitchFamily="18" charset="0"/>
                <a:sym typeface="+mn-ea"/>
              </a:rPr>
              <a:t> </a:t>
            </a:r>
            <a:r>
              <a:rPr lang="en-US" sz="2800" i="1" dirty="0" err="1">
                <a:cs typeface="Times New Roman" panose="02020603050405020304" pitchFamily="18" charset="0"/>
                <a:sym typeface="+mn-ea"/>
              </a:rPr>
              <a:t>hơn</a:t>
            </a:r>
            <a:r>
              <a:rPr lang="en-US" sz="2800" i="1" dirty="0">
                <a:cs typeface="Times New Roman" panose="02020603050405020304" pitchFamily="18" charset="0"/>
                <a:sym typeface="+mn-ea"/>
              </a:rPr>
              <a:t> </a:t>
            </a:r>
            <a:r>
              <a:rPr lang="en-US" sz="2800" i="1" dirty="0" err="1">
                <a:cs typeface="Times New Roman" panose="02020603050405020304" pitchFamily="18" charset="0"/>
                <a:sym typeface="+mn-ea"/>
              </a:rPr>
              <a:t>sống</a:t>
            </a:r>
            <a:r>
              <a:rPr lang="en-US" sz="2800" i="1" dirty="0">
                <a:cs typeface="Times New Roman" panose="02020603050405020304" pitchFamily="18" charset="0"/>
                <a:sym typeface="+mn-ea"/>
              </a:rPr>
              <a:t> </a:t>
            </a:r>
            <a:r>
              <a:rPr lang="en-US" sz="2800" i="1" dirty="0" err="1">
                <a:cs typeface="Times New Roman" panose="02020603050405020304" pitchFamily="18" charset="0"/>
                <a:sym typeface="+mn-ea"/>
              </a:rPr>
              <a:t>nhục</a:t>
            </a:r>
            <a:r>
              <a:rPr lang="en-US" sz="2800" i="1" dirty="0">
                <a:cs typeface="Times New Roman" panose="02020603050405020304" pitchFamily="18" charset="0"/>
                <a:sym typeface="+mn-ea"/>
              </a:rPr>
              <a:t>”:</a:t>
            </a:r>
            <a:endParaRPr lang="en-US" sz="2800" i="1" dirty="0">
              <a:cs typeface="Times New Roman" panose="02020603050405020304" pitchFamily="18" charset="0"/>
            </a:endParaRPr>
          </a:p>
          <a:p>
            <a:pPr indent="0" algn="just">
              <a:buNone/>
            </a:pPr>
            <a:r>
              <a:rPr lang="en-US" sz="2800" dirty="0">
                <a:cs typeface="Times New Roman" panose="02020603050405020304" pitchFamily="18" charset="0"/>
                <a:sym typeface="+mn-ea"/>
              </a:rPr>
              <a:t>+</a:t>
            </a:r>
            <a:r>
              <a:rPr lang="en-US" sz="2800" i="1" dirty="0">
                <a:cs typeface="Times New Roman" panose="02020603050405020304" pitchFamily="18" charset="0"/>
                <a:sym typeface="+mn-ea"/>
              </a:rPr>
              <a:t>“</a:t>
            </a:r>
            <a:r>
              <a:rPr lang="en-US" sz="2800" i="1" dirty="0" err="1">
                <a:cs typeface="Times New Roman" panose="02020603050405020304" pitchFamily="18" charset="0"/>
                <a:sym typeface="+mn-ea"/>
              </a:rPr>
              <a:t>Sống</a:t>
            </a:r>
            <a:r>
              <a:rPr lang="en-US" sz="2800" i="1" dirty="0">
                <a:cs typeface="Times New Roman" panose="02020603050405020304" pitchFamily="18" charset="0"/>
                <a:sym typeface="+mn-ea"/>
              </a:rPr>
              <a:t> </a:t>
            </a:r>
            <a:r>
              <a:rPr lang="en-US" sz="2800" i="1" dirty="0" err="1">
                <a:cs typeface="Times New Roman" panose="02020603050405020304" pitchFamily="18" charset="0"/>
                <a:sym typeface="+mn-ea"/>
              </a:rPr>
              <a:t>làm</a:t>
            </a:r>
            <a:r>
              <a:rPr lang="en-US" sz="2800" i="1" dirty="0">
                <a:cs typeface="Times New Roman" panose="02020603050405020304" pitchFamily="18" charset="0"/>
                <a:sym typeface="+mn-ea"/>
              </a:rPr>
              <a:t> chi”: </a:t>
            </a:r>
            <a:r>
              <a:rPr lang="en-US" sz="2800" dirty="0">
                <a:cs typeface="Times New Roman" panose="02020603050405020304" pitchFamily="18" charset="0"/>
                <a:sym typeface="+mn-ea"/>
              </a:rPr>
              <a:t>Theo </a:t>
            </a:r>
            <a:r>
              <a:rPr lang="en-US" sz="2800" dirty="0" err="1">
                <a:cs typeface="Times New Roman" panose="02020603050405020304" pitchFamily="18" charset="0"/>
                <a:sym typeface="+mn-ea"/>
              </a:rPr>
              <a:t>quân</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tả</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đạo</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quăng</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vùa</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hương</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xô</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bàn</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độc</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chịu</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chữ</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đầu</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Tây</a:t>
            </a:r>
            <a:r>
              <a:rPr lang="en-US" sz="2800" dirty="0">
                <a:cs typeface="Times New Roman" panose="02020603050405020304" pitchFamily="18" charset="0"/>
                <a:sym typeface="+mn-ea"/>
              </a:rPr>
              <a:t>…  </a:t>
            </a:r>
            <a:r>
              <a:rPr lang="en-US" sz="2800" dirty="0">
                <a:cs typeface="Times New Roman" panose="02020603050405020304" pitchFamily="18" charset="0"/>
                <a:sym typeface="Wingdings" panose="05000000000000000000" pitchFamily="2" charset="2"/>
              </a:rPr>
              <a:t> </a:t>
            </a:r>
            <a:r>
              <a:rPr lang="en-US" sz="2800" dirty="0" err="1">
                <a:cs typeface="Times New Roman" panose="02020603050405020304" pitchFamily="18" charset="0"/>
                <a:sym typeface="+mn-ea"/>
              </a:rPr>
              <a:t>Đi</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ngược</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lại</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truyền</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thống</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tổ</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tiên</a:t>
            </a:r>
            <a:r>
              <a:rPr lang="en-US" sz="2800" dirty="0">
                <a:cs typeface="Times New Roman" panose="02020603050405020304" pitchFamily="18" charset="0"/>
                <a:sym typeface="+mn-ea"/>
              </a:rPr>
              <a:t> </a:t>
            </a:r>
            <a:r>
              <a:rPr lang="en-US" sz="2800" dirty="0">
                <a:cs typeface="Times New Roman" panose="02020603050405020304" pitchFamily="18" charset="0"/>
                <a:sym typeface="Wingdings" panose="05000000000000000000" pitchFamily="2" charset="2"/>
              </a:rPr>
              <a:t> </a:t>
            </a:r>
            <a:r>
              <a:rPr lang="en-US" sz="2800" dirty="0" err="1">
                <a:cs typeface="Times New Roman" panose="02020603050405020304" pitchFamily="18" charset="0"/>
                <a:sym typeface="+mn-ea"/>
              </a:rPr>
              <a:t>Sống</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nhục</a:t>
            </a:r>
            <a:endParaRPr lang="en-US" sz="2800" dirty="0">
              <a:cs typeface="Times New Roman" panose="02020603050405020304" pitchFamily="18" charset="0"/>
            </a:endParaRPr>
          </a:p>
          <a:p>
            <a:pPr indent="0" algn="just">
              <a:buNone/>
            </a:pPr>
            <a:r>
              <a:rPr lang="en-US" sz="2800" dirty="0">
                <a:cs typeface="Times New Roman" panose="02020603050405020304" pitchFamily="18" charset="0"/>
                <a:sym typeface="+mn-ea"/>
              </a:rPr>
              <a:t>+</a:t>
            </a:r>
            <a:r>
              <a:rPr lang="en-US" sz="2800" i="1" dirty="0">
                <a:cs typeface="Times New Roman" panose="02020603050405020304" pitchFamily="18" charset="0"/>
                <a:sym typeface="+mn-ea"/>
              </a:rPr>
              <a:t>“</a:t>
            </a:r>
            <a:r>
              <a:rPr lang="en-US" sz="2800" i="1" dirty="0" err="1">
                <a:cs typeface="Times New Roman" panose="02020603050405020304" pitchFamily="18" charset="0"/>
                <a:sym typeface="+mn-ea"/>
              </a:rPr>
              <a:t>Thà</a:t>
            </a:r>
            <a:r>
              <a:rPr lang="en-US" sz="2800" i="1" dirty="0">
                <a:cs typeface="Times New Roman" panose="02020603050405020304" pitchFamily="18" charset="0"/>
                <a:sym typeface="+mn-ea"/>
              </a:rPr>
              <a:t>”: </a:t>
            </a:r>
            <a:r>
              <a:rPr lang="en-US" sz="2800" dirty="0" err="1">
                <a:cs typeface="Times New Roman" panose="02020603050405020304" pitchFamily="18" charset="0"/>
                <a:sym typeface="+mn-ea"/>
              </a:rPr>
              <a:t>Thác</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mà</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đặng</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câu</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địch</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khái</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về</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theo</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tổ</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phụ</a:t>
            </a:r>
            <a:r>
              <a:rPr lang="en-US" sz="2800" dirty="0">
                <a:cs typeface="Times New Roman" panose="02020603050405020304" pitchFamily="18" charset="0"/>
                <a:sym typeface="+mn-ea"/>
              </a:rPr>
              <a:t> (hi </a:t>
            </a:r>
            <a:r>
              <a:rPr lang="en-US" sz="2800" dirty="0" err="1">
                <a:cs typeface="Times New Roman" panose="02020603050405020304" pitchFamily="18" charset="0"/>
                <a:sym typeface="+mn-ea"/>
              </a:rPr>
              <a:t>sinh</a:t>
            </a:r>
            <a:r>
              <a:rPr lang="en-US" sz="2800" dirty="0">
                <a:cs typeface="Times New Roman" panose="02020603050405020304" pitchFamily="18" charset="0"/>
                <a:sym typeface="+mn-ea"/>
              </a:rPr>
              <a:t>) </a:t>
            </a:r>
            <a:r>
              <a:rPr lang="en-US" sz="2800" dirty="0">
                <a:cs typeface="Times New Roman" panose="02020603050405020304" pitchFamily="18" charset="0"/>
                <a:sym typeface="Wingdings" panose="05000000000000000000" pitchFamily="2" charset="2"/>
              </a:rPr>
              <a:t> </a:t>
            </a:r>
            <a:r>
              <a:rPr lang="en-US" sz="2800" dirty="0" err="1">
                <a:cs typeface="Times New Roman" panose="02020603050405020304" pitchFamily="18" charset="0"/>
                <a:sym typeface="+mn-ea"/>
              </a:rPr>
              <a:t>Chết</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vinh</a:t>
            </a:r>
            <a:endParaRPr lang="en-US" altLang="en-US" sz="2800" i="1" dirty="0">
              <a:sym typeface="Wingdings" panose="05000000000000000000" pitchFamily="2" charset="2"/>
            </a:endParaRPr>
          </a:p>
          <a:p>
            <a:pPr marL="0" indent="0">
              <a:buNone/>
            </a:pPr>
            <a:endParaRPr lang="en-US" sz="2800" dirty="0"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dirty="0" smtClean="0">
                <a:latin typeface="Times New Roman" panose="02020603050405020304" pitchFamily="18" charset="0"/>
                <a:cs typeface="Times New Roman" panose="02020603050405020304" pitchFamily="18" charset="0"/>
                <a:sym typeface="+mn-ea"/>
              </a:rPr>
              <a:t> </a:t>
            </a:r>
            <a:r>
              <a:rPr lang="en-US" sz="2800" dirty="0" err="1">
                <a:cs typeface="Times New Roman" panose="02020603050405020304" pitchFamily="18" charset="0"/>
                <a:sym typeface="+mn-ea"/>
              </a:rPr>
              <a:t>Những</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đoạn</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văn</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thể</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hiện</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sâu</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sắc</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tình</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cảm</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của</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tác</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giả</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Đó</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là</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tiếng</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khóc</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lớn</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mang</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tầm</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vóc</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sử</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thi</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có</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tác</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dụng</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khích</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lệ</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lòng</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yêu</a:t>
            </a:r>
            <a:r>
              <a:rPr lang="en-US" sz="2800" dirty="0">
                <a:cs typeface="Times New Roman" panose="02020603050405020304" pitchFamily="18" charset="0"/>
                <a:sym typeface="+mn-ea"/>
              </a:rPr>
              <a:t> n</a:t>
            </a:r>
            <a:r>
              <a:rPr lang="vi-VN" sz="2800" dirty="0">
                <a:cs typeface="Times New Roman" panose="02020603050405020304" pitchFamily="18" charset="0"/>
                <a:sym typeface="+mn-ea"/>
              </a:rPr>
              <a:t>ư</a:t>
            </a:r>
            <a:r>
              <a:rPr lang="en-US" sz="2800" dirty="0" err="1">
                <a:cs typeface="Times New Roman" panose="02020603050405020304" pitchFamily="18" charset="0"/>
                <a:sym typeface="+mn-ea"/>
              </a:rPr>
              <a:t>ớc</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và</a:t>
            </a:r>
            <a:r>
              <a:rPr lang="en-US" sz="2800" dirty="0">
                <a:cs typeface="Times New Roman" panose="02020603050405020304" pitchFamily="18" charset="0"/>
                <a:sym typeface="+mn-ea"/>
              </a:rPr>
              <a:t> ý </a:t>
            </a:r>
            <a:r>
              <a:rPr lang="en-US" sz="2800" dirty="0" err="1">
                <a:cs typeface="Times New Roman" panose="02020603050405020304" pitchFamily="18" charset="0"/>
                <a:sym typeface="+mn-ea"/>
              </a:rPr>
              <a:t>chí</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tiếp</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nối</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sự</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nghiệp</a:t>
            </a:r>
            <a:r>
              <a:rPr lang="en-US" sz="2800" dirty="0">
                <a:cs typeface="Times New Roman" panose="02020603050405020304" pitchFamily="18" charset="0"/>
                <a:sym typeface="+mn-ea"/>
              </a:rPr>
              <a:t> dang </a:t>
            </a:r>
            <a:r>
              <a:rPr lang="en-US" sz="2800" dirty="0" err="1">
                <a:cs typeface="Times New Roman" panose="02020603050405020304" pitchFamily="18" charset="0"/>
                <a:sym typeface="+mn-ea"/>
              </a:rPr>
              <a:t>dở</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của</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các</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nghĩa</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sĩ</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Cần</a:t>
            </a:r>
            <a:r>
              <a:rPr lang="en-US" sz="2800" dirty="0">
                <a:cs typeface="Times New Roman" panose="02020603050405020304" pitchFamily="18" charset="0"/>
                <a:sym typeface="+mn-ea"/>
              </a:rPr>
              <a:t> </a:t>
            </a:r>
            <a:r>
              <a:rPr lang="en-US" sz="2800" dirty="0" err="1">
                <a:cs typeface="Times New Roman" panose="02020603050405020304" pitchFamily="18" charset="0"/>
                <a:sym typeface="+mn-ea"/>
              </a:rPr>
              <a:t>Giuộc</a:t>
            </a:r>
            <a:r>
              <a:rPr lang="en-US" sz="2800" dirty="0">
                <a:cs typeface="Times New Roman" panose="02020603050405020304" pitchFamily="18" charset="0"/>
                <a:sym typeface="+mn-ea"/>
              </a:rPr>
              <a:t>.</a:t>
            </a:r>
            <a:endParaRPr lang="en-US" sz="2800" dirty="0">
              <a:cs typeface="Times New Roman" panose="02020603050405020304" pitchFamily="18" charset="0"/>
            </a:endParaRPr>
          </a:p>
          <a:p>
            <a:pPr marL="0" indent="0">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heel(1)">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lstStyle/>
          <a:p>
            <a:pPr algn="l"/>
            <a:r>
              <a:rPr lang="en-US" sz="3200" b="1" i="1" dirty="0" smtClean="0">
                <a:solidFill>
                  <a:srgbClr val="00B050"/>
                </a:solidFill>
                <a:latin typeface="+mn-lt"/>
              </a:rPr>
              <a:t>* </a:t>
            </a:r>
            <a:r>
              <a:rPr lang="en-US" sz="3200" b="1" i="1" dirty="0" err="1" smtClean="0">
                <a:solidFill>
                  <a:srgbClr val="00B050"/>
                </a:solidFill>
                <a:latin typeface="+mn-lt"/>
              </a:rPr>
              <a:t>Tác</a:t>
            </a:r>
            <a:r>
              <a:rPr lang="en-US" sz="3200" b="1" i="1" dirty="0" smtClean="0">
                <a:solidFill>
                  <a:srgbClr val="00B050"/>
                </a:solidFill>
                <a:latin typeface="+mn-lt"/>
              </a:rPr>
              <a:t> </a:t>
            </a:r>
            <a:r>
              <a:rPr lang="en-US" sz="3200" b="1" i="1" dirty="0" err="1" smtClean="0">
                <a:solidFill>
                  <a:srgbClr val="00B050"/>
                </a:solidFill>
                <a:latin typeface="+mn-lt"/>
              </a:rPr>
              <a:t>dụng</a:t>
            </a:r>
            <a:r>
              <a:rPr lang="en-US" sz="3200" b="1" i="1" dirty="0" smtClean="0">
                <a:solidFill>
                  <a:srgbClr val="00B050"/>
                </a:solidFill>
                <a:latin typeface="+mn-lt"/>
              </a:rPr>
              <a:t> </a:t>
            </a:r>
            <a:r>
              <a:rPr lang="en-US" sz="3200" b="1" i="1" dirty="0" err="1" smtClean="0">
                <a:solidFill>
                  <a:srgbClr val="00B050"/>
                </a:solidFill>
                <a:latin typeface="+mn-lt"/>
              </a:rPr>
              <a:t>của</a:t>
            </a:r>
            <a:r>
              <a:rPr lang="en-US" sz="3200" b="1" i="1" dirty="0" smtClean="0">
                <a:solidFill>
                  <a:srgbClr val="00B050"/>
                </a:solidFill>
                <a:latin typeface="+mn-lt"/>
              </a:rPr>
              <a:t> </a:t>
            </a:r>
            <a:r>
              <a:rPr lang="en-US" sz="3200" b="1" i="1" dirty="0" err="1" smtClean="0">
                <a:solidFill>
                  <a:srgbClr val="00B050"/>
                </a:solidFill>
                <a:latin typeface="+mn-lt"/>
              </a:rPr>
              <a:t>ngôn</a:t>
            </a:r>
            <a:r>
              <a:rPr lang="en-US" sz="3200" b="1" i="1" dirty="0" smtClean="0">
                <a:solidFill>
                  <a:srgbClr val="00B050"/>
                </a:solidFill>
                <a:latin typeface="+mn-lt"/>
              </a:rPr>
              <a:t> </a:t>
            </a:r>
            <a:r>
              <a:rPr lang="en-US" sz="3200" b="1" i="1" dirty="0" err="1" smtClean="0">
                <a:solidFill>
                  <a:srgbClr val="00B050"/>
                </a:solidFill>
                <a:latin typeface="+mn-lt"/>
              </a:rPr>
              <a:t>từ</a:t>
            </a:r>
            <a:r>
              <a:rPr lang="en-US" sz="3200" b="1" i="1" dirty="0" smtClean="0">
                <a:solidFill>
                  <a:srgbClr val="00B050"/>
                </a:solidFill>
                <a:latin typeface="+mn-lt"/>
              </a:rPr>
              <a:t>, </a:t>
            </a:r>
            <a:r>
              <a:rPr lang="en-US" sz="3200" b="1" i="1" dirty="0" err="1" smtClean="0">
                <a:solidFill>
                  <a:srgbClr val="00B050"/>
                </a:solidFill>
                <a:latin typeface="+mn-lt"/>
              </a:rPr>
              <a:t>giọng</a:t>
            </a:r>
            <a:r>
              <a:rPr lang="en-US" sz="3200" b="1" i="1" dirty="0" smtClean="0">
                <a:solidFill>
                  <a:srgbClr val="00B050"/>
                </a:solidFill>
                <a:latin typeface="+mn-lt"/>
              </a:rPr>
              <a:t> </a:t>
            </a:r>
            <a:r>
              <a:rPr lang="en-US" sz="3200" b="1" i="1" dirty="0" err="1" smtClean="0">
                <a:solidFill>
                  <a:srgbClr val="00B050"/>
                </a:solidFill>
                <a:latin typeface="+mn-lt"/>
              </a:rPr>
              <a:t>điệu</a:t>
            </a:r>
            <a:endParaRPr lang="en-US" sz="3200" b="1" i="1" dirty="0">
              <a:solidFill>
                <a:srgbClr val="00B050"/>
              </a:solidFill>
              <a:latin typeface="+mn-lt"/>
            </a:endParaRPr>
          </a:p>
        </p:txBody>
      </p:sp>
      <p:sp>
        <p:nvSpPr>
          <p:cNvPr id="3" name="Content Placeholder 2"/>
          <p:cNvSpPr>
            <a:spLocks noGrp="1"/>
          </p:cNvSpPr>
          <p:nvPr>
            <p:ph idx="1"/>
          </p:nvPr>
        </p:nvSpPr>
        <p:spPr>
          <a:xfrm>
            <a:off x="609600" y="1085851"/>
            <a:ext cx="10972800" cy="4525963"/>
          </a:xfrm>
        </p:spPr>
        <p:txBody>
          <a:bodyPr/>
          <a:lstStyle/>
          <a:p>
            <a:pPr marL="0" indent="0">
              <a:buNone/>
            </a:pPr>
            <a:r>
              <a:rPr lang="vi-VN" b="1" i="1" dirty="0"/>
              <a:t>- Ngôn </a:t>
            </a:r>
            <a:r>
              <a:rPr lang="en-US" b="1" i="1" dirty="0" err="1" smtClean="0"/>
              <a:t>từ</a:t>
            </a:r>
            <a:r>
              <a:rPr lang="vi-VN" b="1" i="1" dirty="0" smtClean="0"/>
              <a:t>:</a:t>
            </a:r>
            <a:endParaRPr lang="vi-VN" b="1" i="1" dirty="0"/>
          </a:p>
          <a:p>
            <a:pPr marL="0" indent="0">
              <a:buNone/>
            </a:pPr>
            <a:r>
              <a:rPr lang="vi-VN" dirty="0"/>
              <a:t>+ Sử dụng từ ngữ trang </a:t>
            </a:r>
            <a:r>
              <a:rPr lang="vi-VN" dirty="0" smtClean="0"/>
              <a:t>nghiêm, </a:t>
            </a:r>
            <a:r>
              <a:rPr lang="vi-VN" dirty="0"/>
              <a:t>tôn vinh và kính phục những người nghĩa sĩ. </a:t>
            </a:r>
            <a:endParaRPr lang="en-US" dirty="0" smtClean="0"/>
          </a:p>
          <a:p>
            <a:pPr marL="0" indent="0">
              <a:buNone/>
            </a:pPr>
            <a:r>
              <a:rPr lang="vi-VN" dirty="0" smtClean="0"/>
              <a:t>+ </a:t>
            </a:r>
            <a:r>
              <a:rPr lang="vi-VN" dirty="0"/>
              <a:t>Từ ngữ biểu đạt lòng yêu nước và căm phẫn </a:t>
            </a:r>
            <a:r>
              <a:rPr lang="vi-VN" dirty="0" smtClean="0"/>
              <a:t>giặc</a:t>
            </a:r>
            <a:r>
              <a:rPr lang="en-US" dirty="0" smtClean="0"/>
              <a:t>.</a:t>
            </a:r>
            <a:r>
              <a:rPr lang="vi-VN" dirty="0" smtClean="0"/>
              <a:t> </a:t>
            </a:r>
            <a:endParaRPr lang="en-US" dirty="0" smtClean="0"/>
          </a:p>
          <a:p>
            <a:pPr marL="0" indent="0">
              <a:buNone/>
            </a:pPr>
            <a:endParaRPr lang="en-US" dirty="0"/>
          </a:p>
        </p:txBody>
      </p:sp>
      <p:sp>
        <p:nvSpPr>
          <p:cNvPr id="4" name="Rectangle 3"/>
          <p:cNvSpPr/>
          <p:nvPr/>
        </p:nvSpPr>
        <p:spPr>
          <a:xfrm>
            <a:off x="609600" y="3794802"/>
            <a:ext cx="10972800" cy="2554545"/>
          </a:xfrm>
          <a:prstGeom prst="rect">
            <a:avLst/>
          </a:prstGeom>
        </p:spPr>
        <p:txBody>
          <a:bodyPr wrap="square">
            <a:spAutoFit/>
          </a:bodyPr>
          <a:lstStyle/>
          <a:p>
            <a:pPr algn="just"/>
            <a:r>
              <a:rPr lang="vi-VN" sz="3200" b="1" i="1" dirty="0">
                <a:solidFill>
                  <a:srgbClr val="000000"/>
                </a:solidFill>
              </a:rPr>
              <a:t>- Giọng điệu:</a:t>
            </a:r>
          </a:p>
          <a:p>
            <a:pPr algn="just"/>
            <a:r>
              <a:rPr lang="vi-VN" sz="3200" dirty="0">
                <a:solidFill>
                  <a:srgbClr val="000000"/>
                </a:solidFill>
              </a:rPr>
              <a:t>+ </a:t>
            </a:r>
            <a:r>
              <a:rPr lang="en-US" sz="3200" dirty="0" smtClean="0">
                <a:solidFill>
                  <a:srgbClr val="000000"/>
                </a:solidFill>
              </a:rPr>
              <a:t>S</a:t>
            </a:r>
            <a:r>
              <a:rPr lang="vi-VN" sz="3200" dirty="0" smtClean="0">
                <a:solidFill>
                  <a:srgbClr val="000000"/>
                </a:solidFill>
              </a:rPr>
              <a:t>ôi </a:t>
            </a:r>
            <a:r>
              <a:rPr lang="vi-VN" sz="3200" dirty="0">
                <a:solidFill>
                  <a:srgbClr val="000000"/>
                </a:solidFill>
              </a:rPr>
              <a:t>nổi, </a:t>
            </a:r>
            <a:r>
              <a:rPr lang="en-US" sz="3200" dirty="0" err="1" smtClean="0">
                <a:solidFill>
                  <a:srgbClr val="000000"/>
                </a:solidFill>
              </a:rPr>
              <a:t>hào</a:t>
            </a:r>
            <a:r>
              <a:rPr lang="en-US" sz="3200" dirty="0" smtClean="0">
                <a:solidFill>
                  <a:srgbClr val="000000"/>
                </a:solidFill>
              </a:rPr>
              <a:t> </a:t>
            </a:r>
            <a:r>
              <a:rPr lang="en-US" sz="3200" dirty="0" err="1" smtClean="0">
                <a:solidFill>
                  <a:srgbClr val="000000"/>
                </a:solidFill>
              </a:rPr>
              <a:t>hùng</a:t>
            </a:r>
            <a:r>
              <a:rPr lang="en-US" sz="3200" dirty="0" smtClean="0">
                <a:solidFill>
                  <a:srgbClr val="000000"/>
                </a:solidFill>
              </a:rPr>
              <a:t>: </a:t>
            </a:r>
            <a:r>
              <a:rPr lang="vi-VN" sz="3200" dirty="0" smtClean="0">
                <a:solidFill>
                  <a:srgbClr val="000000"/>
                </a:solidFill>
              </a:rPr>
              <a:t>Tác </a:t>
            </a:r>
            <a:r>
              <a:rPr lang="vi-VN" sz="3200" dirty="0">
                <a:solidFill>
                  <a:srgbClr val="000000"/>
                </a:solidFill>
              </a:rPr>
              <a:t>giả không chỉ kể chuyện mà còn thể hiện tâm hồn của người viết.</a:t>
            </a:r>
          </a:p>
          <a:p>
            <a:pPr algn="just"/>
            <a:r>
              <a:rPr lang="vi-VN" sz="3200" dirty="0">
                <a:solidFill>
                  <a:srgbClr val="000000"/>
                </a:solidFill>
              </a:rPr>
              <a:t>+ Sự kính phục và tôn </a:t>
            </a:r>
            <a:r>
              <a:rPr lang="vi-VN" sz="3200" dirty="0" smtClean="0">
                <a:solidFill>
                  <a:srgbClr val="000000"/>
                </a:solidFill>
              </a:rPr>
              <a:t>vinh </a:t>
            </a:r>
            <a:r>
              <a:rPr lang="vi-VN" sz="3200" dirty="0">
                <a:solidFill>
                  <a:srgbClr val="000000"/>
                </a:solidFill>
              </a:rPr>
              <a:t>những người nghĩa sĩ. Họ không nổi danh nhưng tiếng vang của họ vẫn tồn tại.</a:t>
            </a:r>
          </a:p>
        </p:txBody>
      </p:sp>
    </p:spTree>
    <p:extLst>
      <p:ext uri="{BB962C8B-B14F-4D97-AF65-F5344CB8AC3E}">
        <p14:creationId xmlns:p14="http://schemas.microsoft.com/office/powerpoint/2010/main" val="379952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circle(in)">
                                      <p:cBhvr>
                                        <p:cTn id="32" dur="2000"/>
                                        <p:tgtEl>
                                          <p:spTgt spid="3">
                                            <p:txEl>
                                              <p:pRg st="1" end="1"/>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circle(in)">
                                      <p:cBhvr>
                                        <p:cTn id="35" dur="2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barn(inVertical)">
                                      <p:cBhvr>
                                        <p:cTn id="40" dur="500"/>
                                        <p:tgtEl>
                                          <p:spTgt spid="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5" dur="500"/>
                                        <p:tgtEl>
                                          <p:spTgt spid="4">
                                            <p:txEl>
                                              <p:pRg st="1" end="1"/>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000" b="1" i="1" dirty="0" smtClean="0">
                <a:solidFill>
                  <a:schemeClr val="accent5">
                    <a:lumMod val="50000"/>
                  </a:schemeClr>
                </a:solidFill>
                <a:latin typeface="+mn-lt"/>
              </a:rPr>
              <a:t>3.3 - C</a:t>
            </a:r>
            <a:r>
              <a:rPr lang="vi-VN" sz="3000" b="1" i="1" dirty="0" smtClean="0">
                <a:solidFill>
                  <a:schemeClr val="accent5">
                    <a:lumMod val="50000"/>
                  </a:schemeClr>
                </a:solidFill>
                <a:latin typeface="+mn-lt"/>
              </a:rPr>
              <a:t>hủ </a:t>
            </a:r>
            <a:r>
              <a:rPr lang="vi-VN" sz="3000" b="1" i="1" dirty="0">
                <a:solidFill>
                  <a:schemeClr val="accent5">
                    <a:lumMod val="50000"/>
                  </a:schemeClr>
                </a:solidFill>
                <a:latin typeface="+mn-lt"/>
              </a:rPr>
              <a:t>đề và cảm hứng chủ đạo của bài văn tế </a:t>
            </a:r>
            <a:r>
              <a:rPr lang="en-US" sz="3000" dirty="0">
                <a:solidFill>
                  <a:schemeClr val="accent5">
                    <a:lumMod val="50000"/>
                  </a:schemeClr>
                </a:solidFill>
                <a:latin typeface="+mn-lt"/>
              </a:rPr>
              <a:t/>
            </a:r>
            <a:br>
              <a:rPr lang="en-US" sz="3000" dirty="0">
                <a:solidFill>
                  <a:schemeClr val="accent5">
                    <a:lumMod val="50000"/>
                  </a:schemeClr>
                </a:solidFill>
                <a:latin typeface="+mn-lt"/>
              </a:rPr>
            </a:br>
            <a:endParaRPr lang="en-US" sz="3000" dirty="0">
              <a:solidFill>
                <a:schemeClr val="accent5">
                  <a:lumMod val="50000"/>
                </a:schemeClr>
              </a:solidFill>
              <a:latin typeface="+mn-lt"/>
            </a:endParaRPr>
          </a:p>
        </p:txBody>
      </p:sp>
      <p:sp>
        <p:nvSpPr>
          <p:cNvPr id="5" name="Rectangle 4"/>
          <p:cNvSpPr/>
          <p:nvPr/>
        </p:nvSpPr>
        <p:spPr>
          <a:xfrm>
            <a:off x="4031456" y="3525341"/>
            <a:ext cx="7253288" cy="2858475"/>
          </a:xfrm>
          <a:prstGeom prst="rect">
            <a:avLst/>
          </a:prstGeom>
          <a:solidFill>
            <a:schemeClr val="accent1">
              <a:lumMod val="20000"/>
              <a:lumOff val="80000"/>
            </a:schemeClr>
          </a:solidFill>
        </p:spPr>
        <p:txBody>
          <a:bodyPr wrap="square">
            <a:spAutoFit/>
          </a:bodyPr>
          <a:lstStyle/>
          <a:p>
            <a:pPr algn="just">
              <a:lnSpc>
                <a:spcPct val="107000"/>
              </a:lnSpc>
              <a:spcAft>
                <a:spcPts val="600"/>
              </a:spcAft>
            </a:pPr>
            <a:r>
              <a:rPr lang="en-US" sz="2800" b="1" i="1" dirty="0" smtClean="0">
                <a:ea typeface="Times New Roman" panose="02020603050405020304" pitchFamily="18" charset="0"/>
              </a:rPr>
              <a:t>* </a:t>
            </a:r>
            <a:r>
              <a:rPr lang="en-US" sz="2800" b="1" i="1" dirty="0" err="1" smtClean="0">
                <a:ea typeface="Times New Roman" panose="02020603050405020304" pitchFamily="18" charset="0"/>
              </a:rPr>
              <a:t>Cảm</a:t>
            </a:r>
            <a:r>
              <a:rPr lang="en-US" sz="2800" b="1" i="1" dirty="0" smtClean="0">
                <a:ea typeface="Times New Roman" panose="02020603050405020304" pitchFamily="18" charset="0"/>
              </a:rPr>
              <a:t> </a:t>
            </a:r>
            <a:r>
              <a:rPr lang="en-US" sz="2800" b="1" i="1" dirty="0" err="1" smtClean="0">
                <a:ea typeface="Times New Roman" panose="02020603050405020304" pitchFamily="18" charset="0"/>
              </a:rPr>
              <a:t>hứng</a:t>
            </a:r>
            <a:r>
              <a:rPr lang="en-US" sz="2800" b="1" i="1" dirty="0" smtClean="0">
                <a:ea typeface="Times New Roman" panose="02020603050405020304" pitchFamily="18" charset="0"/>
              </a:rPr>
              <a:t> </a:t>
            </a:r>
            <a:r>
              <a:rPr lang="en-US" sz="2800" b="1" i="1" dirty="0" err="1" smtClean="0">
                <a:ea typeface="Times New Roman" panose="02020603050405020304" pitchFamily="18" charset="0"/>
              </a:rPr>
              <a:t>chủ</a:t>
            </a:r>
            <a:r>
              <a:rPr lang="en-US" sz="2800" b="1" i="1" dirty="0" smtClean="0">
                <a:ea typeface="Times New Roman" panose="02020603050405020304" pitchFamily="18" charset="0"/>
              </a:rPr>
              <a:t> </a:t>
            </a:r>
            <a:r>
              <a:rPr lang="en-US" sz="2800" b="1" i="1" dirty="0" err="1" smtClean="0">
                <a:ea typeface="Times New Roman" panose="02020603050405020304" pitchFamily="18" charset="0"/>
              </a:rPr>
              <a:t>đạo</a:t>
            </a:r>
            <a:r>
              <a:rPr lang="en-US" sz="2800" b="1" i="1" dirty="0" smtClean="0">
                <a:ea typeface="Times New Roman" panose="02020603050405020304" pitchFamily="18" charset="0"/>
              </a:rPr>
              <a:t>: </a:t>
            </a:r>
            <a:r>
              <a:rPr lang="vi-VN" sz="2800" dirty="0" smtClean="0">
                <a:ea typeface="Times New Roman" panose="02020603050405020304" pitchFamily="18" charset="0"/>
              </a:rPr>
              <a:t>Ngợi </a:t>
            </a:r>
            <a:r>
              <a:rPr lang="vi-VN" sz="2800" dirty="0">
                <a:ea typeface="Times New Roman" panose="02020603050405020304" pitchFamily="18" charset="0"/>
              </a:rPr>
              <a:t>ca vẻ đẹp bình dị, chất phác và tinh thần xả thân cứu nước của những người nghĩa sĩ nông dân Cần Giuộc, đồng thời bộc lộ niềm tiếc thương vô hạn đối với sự hi sinh quên mình của người nông dân – nghĩa sĩ.</a:t>
            </a:r>
            <a:endParaRPr lang="en-US" sz="2800" dirty="0">
              <a:effectLst/>
              <a:ea typeface="Times New Roman" panose="02020603050405020304" pitchFamily="18" charset="0"/>
            </a:endParaRPr>
          </a:p>
        </p:txBody>
      </p:sp>
      <p:sp>
        <p:nvSpPr>
          <p:cNvPr id="6" name="Rectangle 5"/>
          <p:cNvSpPr/>
          <p:nvPr/>
        </p:nvSpPr>
        <p:spPr>
          <a:xfrm>
            <a:off x="609600" y="1267532"/>
            <a:ext cx="7048500" cy="1936428"/>
          </a:xfrm>
          <a:prstGeom prst="rect">
            <a:avLst/>
          </a:prstGeom>
          <a:solidFill>
            <a:schemeClr val="accent6">
              <a:lumMod val="20000"/>
              <a:lumOff val="80000"/>
            </a:schemeClr>
          </a:solidFill>
        </p:spPr>
        <p:txBody>
          <a:bodyPr wrap="square">
            <a:spAutoFit/>
          </a:bodyPr>
          <a:lstStyle/>
          <a:p>
            <a:pPr algn="just">
              <a:lnSpc>
                <a:spcPct val="107000"/>
              </a:lnSpc>
              <a:spcAft>
                <a:spcPts val="600"/>
              </a:spcAft>
            </a:pPr>
            <a:r>
              <a:rPr lang="en-US" sz="2800" b="1" i="1" dirty="0" smtClean="0">
                <a:ea typeface="Times New Roman" panose="02020603050405020304" pitchFamily="18" charset="0"/>
              </a:rPr>
              <a:t>* </a:t>
            </a:r>
            <a:r>
              <a:rPr lang="vi-VN" sz="2800" b="1" i="1" dirty="0" smtClean="0">
                <a:ea typeface="Times New Roman" panose="02020603050405020304" pitchFamily="18" charset="0"/>
              </a:rPr>
              <a:t>Chủ </a:t>
            </a:r>
            <a:r>
              <a:rPr lang="vi-VN" sz="2800" b="1" i="1" dirty="0">
                <a:ea typeface="Times New Roman" panose="02020603050405020304" pitchFamily="18" charset="0"/>
              </a:rPr>
              <a:t>đề:</a:t>
            </a:r>
            <a:r>
              <a:rPr lang="vi-VN" sz="2800" dirty="0">
                <a:ea typeface="Times New Roman" panose="02020603050405020304" pitchFamily="18" charset="0"/>
              </a:rPr>
              <a:t> thể hiện hình tượng bi tráng của người nghĩa sĩ Cần Giuộc và tình cảm thương xót, kính phục của tác giả, của nhân dân đối với sự hi sinh của họ.</a:t>
            </a:r>
            <a:endParaRPr lang="en-US" sz="2800" dirty="0">
              <a:effectLst/>
              <a:ea typeface="Times New Roman" panose="02020603050405020304" pitchFamily="18" charset="0"/>
            </a:endParaRPr>
          </a:p>
        </p:txBody>
      </p:sp>
    </p:spTree>
    <p:extLst>
      <p:ext uri="{BB962C8B-B14F-4D97-AF65-F5344CB8AC3E}">
        <p14:creationId xmlns:p14="http://schemas.microsoft.com/office/powerpoint/2010/main" val="83762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p:cNvSpPr/>
          <p:nvPr/>
        </p:nvSpPr>
        <p:spPr>
          <a:xfrm>
            <a:off x="831774" y="1203828"/>
            <a:ext cx="4446163" cy="4446163"/>
          </a:xfrm>
          <a:prstGeom prst="ellipse">
            <a:avLst/>
          </a:prstGeom>
          <a:pattFill prst="smGrid">
            <a:fgClr>
              <a:schemeClr val="bg1">
                <a:lumMod val="95000"/>
              </a:schemeClr>
            </a:fgClr>
            <a:bgClr>
              <a:srgbClr val="DDE1E2"/>
            </a:bgClr>
          </a:patt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p:cNvSpPr/>
          <p:nvPr/>
        </p:nvSpPr>
        <p:spPr>
          <a:xfrm>
            <a:off x="1094094" y="1560457"/>
            <a:ext cx="3722518" cy="3893865"/>
          </a:xfrm>
          <a:prstGeom prst="ellipse">
            <a:avLst/>
          </a:prstGeom>
          <a:blipFill dpi="0" rotWithShape="1">
            <a:blip r:embed="rId3">
              <a:extLst>
                <a:ext uri="{28A0092B-C50C-407E-A947-70E740481C1C}">
                  <a14:useLocalDpi xmlns:a14="http://schemas.microsoft.com/office/drawing/2010/main" val="0"/>
                </a:ext>
              </a:extLst>
            </a:blip>
            <a:srcRect/>
            <a:stretch>
              <a:fillRect l="40" t="1998" r="-58" b="-25126"/>
            </a:stretch>
          </a:blipFill>
          <a:ln w="558800">
            <a:noFill/>
          </a:ln>
          <a:effectLst>
            <a:outerShdw blurRad="508000" dist="76200" dir="2700000" sx="102000" sy="102000" algn="tl" rotWithShape="0">
              <a:schemeClr val="tx1">
                <a:lumMod val="65000"/>
                <a:lumOff val="3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Rounded Corners 19"/>
          <p:cNvSpPr/>
          <p:nvPr/>
        </p:nvSpPr>
        <p:spPr>
          <a:xfrm>
            <a:off x="6423108" y="982461"/>
            <a:ext cx="3616819" cy="803545"/>
          </a:xfrm>
          <a:prstGeom prst="roundRect">
            <a:avLst>
              <a:gd name="adj" fmla="val 50000"/>
            </a:avLst>
          </a:prstGeom>
          <a:solidFill>
            <a:schemeClr val="accent6">
              <a:lumMod val="75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21" name="Rectangle: Rounded Corners 20"/>
          <p:cNvSpPr/>
          <p:nvPr/>
        </p:nvSpPr>
        <p:spPr>
          <a:xfrm>
            <a:off x="6642581" y="2535833"/>
            <a:ext cx="5549419" cy="803545"/>
          </a:xfrm>
          <a:prstGeom prst="roundRect">
            <a:avLst>
              <a:gd name="adj" fmla="val 50000"/>
            </a:avLst>
          </a:prstGeom>
          <a:gradFill flip="none" rotWithShape="1">
            <a:gsLst>
              <a:gs pos="0">
                <a:srgbClr val="F05222"/>
              </a:gs>
              <a:gs pos="100000">
                <a:srgbClr val="FBA31A"/>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22" name="Rectangle: Rounded Corners 21"/>
          <p:cNvSpPr/>
          <p:nvPr/>
        </p:nvSpPr>
        <p:spPr>
          <a:xfrm>
            <a:off x="6962129" y="4260688"/>
            <a:ext cx="5085270" cy="803545"/>
          </a:xfrm>
          <a:prstGeom prst="roundRect">
            <a:avLst>
              <a:gd name="adj" fmla="val 50000"/>
            </a:avLst>
          </a:prstGeom>
          <a:gradFill flip="none" rotWithShape="1">
            <a:gsLst>
              <a:gs pos="0">
                <a:srgbClr val="A6228F"/>
              </a:gs>
              <a:gs pos="100000">
                <a:srgbClr val="D3509D"/>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34" name="Oval 33"/>
          <p:cNvSpPr/>
          <p:nvPr/>
        </p:nvSpPr>
        <p:spPr>
          <a:xfrm>
            <a:off x="4671237" y="1208008"/>
            <a:ext cx="352449" cy="352449"/>
          </a:xfrm>
          <a:prstGeom prst="ellipse">
            <a:avLst/>
          </a:prstGeom>
          <a:solidFill>
            <a:schemeClr val="accent6">
              <a:lumMod val="75000"/>
            </a:schemeClr>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p:cNvSpPr/>
          <p:nvPr/>
        </p:nvSpPr>
        <p:spPr>
          <a:xfrm>
            <a:off x="5491684" y="2826365"/>
            <a:ext cx="352449" cy="352449"/>
          </a:xfrm>
          <a:prstGeom prst="ellipse">
            <a:avLst/>
          </a:prstGeom>
          <a:solidFill>
            <a:srgbClr val="F9951F"/>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p:cNvSpPr/>
          <p:nvPr/>
        </p:nvSpPr>
        <p:spPr>
          <a:xfrm>
            <a:off x="5678102" y="4401475"/>
            <a:ext cx="352449" cy="352449"/>
          </a:xfrm>
          <a:prstGeom prst="ellipse">
            <a:avLst/>
          </a:prstGeom>
          <a:solidFill>
            <a:srgbClr val="CC499B"/>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cxnSp>
        <p:nvCxnSpPr>
          <p:cNvPr id="41" name="Straight Connector 40"/>
          <p:cNvCxnSpPr>
            <a:stCxn id="34" idx="6"/>
            <a:endCxn id="20" idx="1"/>
          </p:cNvCxnSpPr>
          <p:nvPr/>
        </p:nvCxnSpPr>
        <p:spPr>
          <a:xfrm>
            <a:off x="5023686" y="1384233"/>
            <a:ext cx="1399422" cy="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844133" y="2920238"/>
            <a:ext cx="824730" cy="5548"/>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6" idx="6"/>
          </p:cNvCxnSpPr>
          <p:nvPr/>
        </p:nvCxnSpPr>
        <p:spPr>
          <a:xfrm flipV="1">
            <a:off x="6030551" y="4575609"/>
            <a:ext cx="931578" cy="209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6497980" y="1062288"/>
            <a:ext cx="643888" cy="643888"/>
          </a:xfrm>
          <a:prstGeom prst="ellipse">
            <a:avLst/>
          </a:prstGeom>
          <a:solidFill>
            <a:schemeClr val="bg2"/>
          </a:soli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tx1"/>
                </a:solidFill>
                <a:latin typeface="Impact" panose="020B0806030902050204" pitchFamily="34" charset="0"/>
                <a:cs typeface="Times New Roman" panose="02020603050405020304" pitchFamily="18" charset="0"/>
              </a:rPr>
              <a:t>a</a:t>
            </a:r>
          </a:p>
        </p:txBody>
      </p:sp>
      <p:sp>
        <p:nvSpPr>
          <p:cNvPr id="60" name="Oval 59"/>
          <p:cNvSpPr/>
          <p:nvPr/>
        </p:nvSpPr>
        <p:spPr>
          <a:xfrm>
            <a:off x="6769020" y="2645913"/>
            <a:ext cx="643888" cy="643888"/>
          </a:xfrm>
          <a:prstGeom prst="ellipse">
            <a:avLst/>
          </a:prstGeom>
          <a:solidFill>
            <a:schemeClr val="bg2"/>
          </a:soli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solidFill>
                  <a:schemeClr val="tx1"/>
                </a:solidFill>
                <a:latin typeface="Impact" panose="020B0806030902050204" pitchFamily="34" charset="0"/>
                <a:cs typeface="Times New Roman" panose="02020603050405020304" pitchFamily="18" charset="0"/>
              </a:rPr>
              <a:t>b</a:t>
            </a:r>
          </a:p>
        </p:txBody>
      </p:sp>
      <p:sp>
        <p:nvSpPr>
          <p:cNvPr id="61" name="Oval 60"/>
          <p:cNvSpPr/>
          <p:nvPr/>
        </p:nvSpPr>
        <p:spPr>
          <a:xfrm>
            <a:off x="7141868" y="4352084"/>
            <a:ext cx="643888" cy="643888"/>
          </a:xfrm>
          <a:prstGeom prst="ellipse">
            <a:avLst/>
          </a:prstGeom>
          <a:solidFill>
            <a:schemeClr val="bg2"/>
          </a:soli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solidFill>
                  <a:schemeClr val="tx1"/>
                </a:solidFill>
                <a:latin typeface="Impact" panose="020B0806030902050204" pitchFamily="34" charset="0"/>
                <a:cs typeface="Times New Roman" panose="02020603050405020304" pitchFamily="18" charset="0"/>
              </a:rPr>
              <a:t>C</a:t>
            </a:r>
          </a:p>
        </p:txBody>
      </p:sp>
      <p:sp>
        <p:nvSpPr>
          <p:cNvPr id="95" name="TextBox 94"/>
          <p:cNvSpPr txBox="1"/>
          <p:nvPr/>
        </p:nvSpPr>
        <p:spPr>
          <a:xfrm>
            <a:off x="7205768" y="1044441"/>
            <a:ext cx="2610317" cy="645160"/>
          </a:xfrm>
          <a:prstGeom prst="rect">
            <a:avLst/>
          </a:prstGeom>
          <a:noFill/>
        </p:spPr>
        <p:txBody>
          <a:bodyPr wrap="square" rtlCol="0">
            <a:spAutoFit/>
          </a:bodyPr>
          <a:lstStyle/>
          <a:p>
            <a:r>
              <a:rPr lang="en-US" altLang="en-IN" sz="36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Cuộc đời</a:t>
            </a:r>
            <a:endParaRPr lang="en-US" altLang="en-I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6" name="TextBox 95"/>
          <p:cNvSpPr txBox="1"/>
          <p:nvPr/>
        </p:nvSpPr>
        <p:spPr>
          <a:xfrm>
            <a:off x="7539347" y="2525625"/>
            <a:ext cx="4419198" cy="583565"/>
          </a:xfrm>
          <a:prstGeom prst="rect">
            <a:avLst/>
          </a:prstGeom>
          <a:noFill/>
        </p:spPr>
        <p:txBody>
          <a:bodyPr wrap="square" rtlCol="0">
            <a:spAutoFit/>
          </a:bodyPr>
          <a:lstStyle/>
          <a:p>
            <a:r>
              <a:rPr lang="en-IN" sz="3200" b="1" dirty="0">
                <a:solidFill>
                  <a:schemeClr val="bg1"/>
                </a:solidFill>
                <a:latin typeface="Times New Roman" panose="02020603050405020304" pitchFamily="18" charset="0"/>
                <a:ea typeface="Open Sans Condensed" panose="020B0806030504020204" pitchFamily="34" charset="0"/>
                <a:cs typeface="Times New Roman" panose="02020603050405020304" pitchFamily="18" charset="0"/>
              </a:rPr>
              <a:t>S</a:t>
            </a:r>
            <a:r>
              <a:rPr lang="en-US" altLang="en-IN" sz="3200" b="1" dirty="0">
                <a:solidFill>
                  <a:schemeClr val="bg1"/>
                </a:solidFill>
                <a:latin typeface="Times New Roman" panose="02020603050405020304" pitchFamily="18" charset="0"/>
                <a:ea typeface="Open Sans Condensed" panose="020B0806030504020204" pitchFamily="34" charset="0"/>
                <a:cs typeface="Times New Roman" panose="02020603050405020304" pitchFamily="18" charset="0"/>
              </a:rPr>
              <a:t>ự nghiệp thơ văn</a:t>
            </a:r>
          </a:p>
        </p:txBody>
      </p:sp>
      <p:sp>
        <p:nvSpPr>
          <p:cNvPr id="97" name="TextBox 96"/>
          <p:cNvSpPr txBox="1"/>
          <p:nvPr/>
        </p:nvSpPr>
        <p:spPr>
          <a:xfrm>
            <a:off x="7966506" y="4352084"/>
            <a:ext cx="3992039" cy="521970"/>
          </a:xfrm>
          <a:prstGeom prst="rect">
            <a:avLst/>
          </a:prstGeom>
          <a:noFill/>
        </p:spPr>
        <p:txBody>
          <a:bodyPr wrap="square" rtlCol="0">
            <a:spAutoFit/>
          </a:bodyPr>
          <a:lstStyle/>
          <a:p>
            <a:r>
              <a:rPr lang="en-US" altLang="en-IN" sz="2800" b="1" dirty="0">
                <a:solidFill>
                  <a:schemeClr val="bg1"/>
                </a:solidFill>
                <a:latin typeface="Times New Roman" panose="02020603050405020304" pitchFamily="18" charset="0"/>
                <a:ea typeface="Open Sans Condensed Light" panose="020B0306030504020204" pitchFamily="34" charset="0"/>
                <a:cs typeface="Times New Roman" panose="02020603050405020304" pitchFamily="18" charset="0"/>
              </a:rPr>
              <a:t>Nội dung sáng tác</a:t>
            </a:r>
            <a:endParaRPr lang="en-US" altLang="en-IN" sz="1400" b="1" dirty="0">
              <a:solidFill>
                <a:schemeClr val="bg1"/>
              </a:solidFill>
              <a:latin typeface="Times New Roman" panose="02020603050405020304" pitchFamily="18" charset="0"/>
              <a:ea typeface="Open Sans Condensed Light" panose="020B0306030504020204" pitchFamily="34" charset="0"/>
              <a:cs typeface="Times New Roman" panose="02020603050405020304" pitchFamily="18" charset="0"/>
            </a:endParaRPr>
          </a:p>
        </p:txBody>
      </p:sp>
      <p:sp>
        <p:nvSpPr>
          <p:cNvPr id="4" name="TextBox 3"/>
          <p:cNvSpPr txBox="1"/>
          <p:nvPr/>
        </p:nvSpPr>
        <p:spPr>
          <a:xfrm>
            <a:off x="458470" y="84455"/>
            <a:ext cx="7719695" cy="583565"/>
          </a:xfrm>
          <a:prstGeom prst="rect">
            <a:avLst/>
          </a:prstGeom>
          <a:solidFill>
            <a:schemeClr val="bg1"/>
          </a:solidFill>
        </p:spPr>
        <p:txBody>
          <a:bodyPr wrap="square" rtlCol="0">
            <a:spAutoFit/>
          </a:bodyPr>
          <a:lstStyle/>
          <a:p>
            <a:r>
              <a:rPr lang="en-US" sz="3200" b="1" dirty="0">
                <a:solidFill>
                  <a:schemeClr val="bg2"/>
                </a:solidFill>
                <a:latin typeface="Algerian" panose="04020705040A02060702" pitchFamily="82" charset="0"/>
              </a:rPr>
              <a:t> </a:t>
            </a:r>
            <a:r>
              <a:rPr lang="en-US" sz="3200" b="1" dirty="0" smtClean="0">
                <a:solidFill>
                  <a:schemeClr val="accent5">
                    <a:lumMod val="50000"/>
                  </a:schemeClr>
                </a:solidFill>
                <a:latin typeface="Algerian" panose="04020705040A02060702" pitchFamily="82" charset="0"/>
              </a:rPr>
              <a:t>2.</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1</a:t>
            </a:r>
            <a:r>
              <a:rPr lang="en-US" sz="3200" b="1" dirty="0">
                <a:solidFill>
                  <a:schemeClr val="accent5">
                    <a:lumMod val="50000"/>
                  </a:schemeClr>
                </a:solidFill>
                <a:latin typeface="Times New Roman" panose="02020603050405020304" pitchFamily="18" charset="0"/>
                <a:cs typeface="Times New Roman" panose="02020603050405020304" pitchFamily="18" charset="0"/>
              </a:rPr>
              <a:t>. Tác giả Nguyễn Đình Chiểu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par>
                                <p:cTn id="18" presetID="22" presetClass="entr" presetSubtype="1"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up)">
                                      <p:cBhvr>
                                        <p:cTn id="23" dur="500"/>
                                        <p:tgtEl>
                                          <p:spTgt spid="59"/>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wipe(up)">
                                      <p:cBhvr>
                                        <p:cTn id="26" dur="500"/>
                                        <p:tgtEl>
                                          <p:spTgt spid="9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par>
                                <p:cTn id="35" presetID="22" presetClass="entr" presetSubtype="1"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up)">
                                      <p:cBhvr>
                                        <p:cTn id="40" dur="500"/>
                                        <p:tgtEl>
                                          <p:spTgt spid="6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500"/>
                                        <p:tgtEl>
                                          <p:spTgt spid="9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500"/>
                                        <p:tgtEl>
                                          <p:spTgt spid="22"/>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up)">
                                      <p:cBhvr>
                                        <p:cTn id="51" dur="500"/>
                                        <p:tgtEl>
                                          <p:spTgt spid="36"/>
                                        </p:tgtEl>
                                      </p:cBhvr>
                                    </p:animEffect>
                                  </p:childTnLst>
                                </p:cTn>
                              </p:par>
                              <p:par>
                                <p:cTn id="52" presetID="22" presetClass="entr" presetSubtype="1"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up)">
                                      <p:cBhvr>
                                        <p:cTn id="54" dur="500"/>
                                        <p:tgtEl>
                                          <p:spTgt spid="45"/>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wipe(up)">
                                      <p:cBhvr>
                                        <p:cTn id="57" dur="500"/>
                                        <p:tgtEl>
                                          <p:spTgt spid="61"/>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up)">
                                      <p:cBhvr>
                                        <p:cTn id="60" dur="500"/>
                                        <p:tgtEl>
                                          <p:spTgt spid="9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0" grpId="0" animBg="1"/>
      <p:bldP spid="21" grpId="0" animBg="1"/>
      <p:bldP spid="22" grpId="0" animBg="1"/>
      <p:bldP spid="34" grpId="0" animBg="1"/>
      <p:bldP spid="35" grpId="0" animBg="1"/>
      <p:bldP spid="36" grpId="0" animBg="1"/>
      <p:bldP spid="59" grpId="0" animBg="1"/>
      <p:bldP spid="60" grpId="0" animBg="1"/>
      <p:bldP spid="61" grpId="0" animBg="1"/>
      <p:bldP spid="95" grpId="0"/>
      <p:bldP spid="96" grpId="0"/>
      <p:bldP spid="97" grpId="0"/>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a:stCxn id="27" idx="2"/>
          </p:cNvCxnSpPr>
          <p:nvPr/>
        </p:nvCxnSpPr>
        <p:spPr>
          <a:xfrm>
            <a:off x="6666147" y="3538016"/>
            <a:ext cx="1761811" cy="713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413015" y="3545147"/>
            <a:ext cx="377898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7" idx="2"/>
          </p:cNvCxnSpPr>
          <p:nvPr/>
        </p:nvCxnSpPr>
        <p:spPr>
          <a:xfrm flipV="1">
            <a:off x="3911339" y="3538016"/>
            <a:ext cx="2754808" cy="713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85456" y="3545147"/>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742638" y="3085566"/>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a:off x="14064" y="3545147"/>
            <a:ext cx="197139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106969" y="3449897"/>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p:cNvSpPr/>
          <p:nvPr/>
        </p:nvSpPr>
        <p:spPr>
          <a:xfrm>
            <a:off x="987906" y="3330834"/>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p:cNvSpPr/>
          <p:nvPr/>
        </p:nvSpPr>
        <p:spPr>
          <a:xfrm>
            <a:off x="855034" y="3197962"/>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p:cNvCxnSpPr/>
          <p:nvPr/>
        </p:nvCxnSpPr>
        <p:spPr>
          <a:xfrm flipV="1">
            <a:off x="1202220" y="3892333"/>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140099" y="4900587"/>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44526" y="2511658"/>
            <a:ext cx="1515386" cy="645160"/>
          </a:xfrm>
          <a:prstGeom prst="rect">
            <a:avLst/>
          </a:prstGeom>
          <a:noFill/>
        </p:spPr>
        <p:txBody>
          <a:bodyPr wrap="square" rtlCol="0">
            <a:spAutoFit/>
          </a:bodyPr>
          <a:lstStyle/>
          <a:p>
            <a:pPr algn="ctr"/>
            <a:r>
              <a:rPr lang="en-US" sz="3600" b="1">
                <a:solidFill>
                  <a:srgbClr val="FF0000"/>
                </a:solidFill>
                <a:latin typeface="Century Gothic" panose="020B0502020202020204" pitchFamily="34" charset="0"/>
              </a:rPr>
              <a:t>1822</a:t>
            </a:r>
            <a:endParaRPr lang="en-US" sz="3600" b="1" dirty="0">
              <a:solidFill>
                <a:srgbClr val="FF0000"/>
              </a:solidFill>
              <a:latin typeface="Century Gothic" panose="020B0502020202020204" pitchFamily="34" charset="0"/>
            </a:endParaRPr>
          </a:p>
        </p:txBody>
      </p:sp>
      <p:sp>
        <p:nvSpPr>
          <p:cNvPr id="17" name="TextBox 16"/>
          <p:cNvSpPr txBox="1"/>
          <p:nvPr/>
        </p:nvSpPr>
        <p:spPr>
          <a:xfrm>
            <a:off x="0" y="4991735"/>
            <a:ext cx="3417570" cy="1291590"/>
          </a:xfrm>
          <a:prstGeom prst="rect">
            <a:avLst/>
          </a:prstGeom>
          <a:noFill/>
        </p:spPr>
        <p:txBody>
          <a:bodyPr wrap="square" rtlCol="0">
            <a:spAutoFit/>
          </a:bodyPr>
          <a:lstStyle/>
          <a:p>
            <a:pPr algn="ctr"/>
            <a:r>
              <a:rPr lang="en-US" sz="2600" b="1">
                <a:latin typeface="Times New Roman" panose="02020603050405020304" pitchFamily="18" charset="0"/>
                <a:cs typeface="Times New Roman" panose="02020603050405020304" pitchFamily="18" charset="0"/>
              </a:rPr>
              <a:t>Ông sinh tại huyện Bình Dương, tỉnh Gia Định</a:t>
            </a:r>
            <a:endParaRPr lang="en-US" sz="2600" b="1" dirty="0">
              <a:latin typeface="Times New Roman" panose="02020603050405020304" pitchFamily="18" charset="0"/>
              <a:cs typeface="Times New Roman" panose="02020603050405020304" pitchFamily="18" charset="0"/>
            </a:endParaRPr>
          </a:p>
        </p:txBody>
      </p:sp>
      <p:sp>
        <p:nvSpPr>
          <p:cNvPr id="18" name="Arc 17"/>
          <p:cNvSpPr/>
          <p:nvPr/>
        </p:nvSpPr>
        <p:spPr>
          <a:xfrm rot="5400000">
            <a:off x="3716625" y="3085566"/>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p:cNvSpPr/>
          <p:nvPr/>
        </p:nvSpPr>
        <p:spPr>
          <a:xfrm>
            <a:off x="4080956" y="3449897"/>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p:cNvSpPr/>
          <p:nvPr/>
        </p:nvSpPr>
        <p:spPr>
          <a:xfrm>
            <a:off x="3961893" y="3330834"/>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p:cNvSpPr/>
          <p:nvPr/>
        </p:nvSpPr>
        <p:spPr>
          <a:xfrm>
            <a:off x="3829021" y="3197962"/>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p:cNvCxnSpPr/>
          <p:nvPr/>
        </p:nvCxnSpPr>
        <p:spPr>
          <a:xfrm flipV="1">
            <a:off x="4176207" y="2164575"/>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114086" y="2118219"/>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418513" y="3932439"/>
            <a:ext cx="1515386" cy="646331"/>
          </a:xfrm>
          <a:prstGeom prst="rect">
            <a:avLst/>
          </a:prstGeom>
          <a:noFill/>
        </p:spPr>
        <p:txBody>
          <a:bodyPr wrap="square" rtlCol="0">
            <a:spAutoFit/>
          </a:bodyPr>
          <a:lstStyle/>
          <a:p>
            <a:pPr algn="ctr"/>
            <a:r>
              <a:rPr lang="en-US" sz="3600">
                <a:solidFill>
                  <a:srgbClr val="EE9524"/>
                </a:solidFill>
                <a:latin typeface="Century Gothic" panose="020B0502020202020204" pitchFamily="34" charset="0"/>
              </a:rPr>
              <a:t>1843</a:t>
            </a:r>
            <a:endParaRPr lang="en-US" sz="3600" dirty="0">
              <a:solidFill>
                <a:srgbClr val="EE9524"/>
              </a:solidFill>
              <a:latin typeface="Century Gothic" panose="020B0502020202020204" pitchFamily="34" charset="0"/>
            </a:endParaRPr>
          </a:p>
        </p:txBody>
      </p:sp>
      <p:sp>
        <p:nvSpPr>
          <p:cNvPr id="26" name="TextBox 25"/>
          <p:cNvSpPr txBox="1"/>
          <p:nvPr/>
        </p:nvSpPr>
        <p:spPr>
          <a:xfrm>
            <a:off x="2696168" y="1139837"/>
            <a:ext cx="3201043"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Ông đỗ tú tài tại trường thi Gia Định</a:t>
            </a:r>
          </a:p>
        </p:txBody>
      </p:sp>
      <p:sp>
        <p:nvSpPr>
          <p:cNvPr id="27" name="Arc 26"/>
          <p:cNvSpPr/>
          <p:nvPr/>
        </p:nvSpPr>
        <p:spPr>
          <a:xfrm>
            <a:off x="6666092" y="3085566"/>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p:cNvSpPr/>
          <p:nvPr/>
        </p:nvSpPr>
        <p:spPr>
          <a:xfrm>
            <a:off x="7030423" y="3449897"/>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p:cNvSpPr/>
          <p:nvPr/>
        </p:nvSpPr>
        <p:spPr>
          <a:xfrm>
            <a:off x="6911360" y="3330834"/>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p:cNvSpPr/>
          <p:nvPr/>
        </p:nvSpPr>
        <p:spPr>
          <a:xfrm>
            <a:off x="6778488" y="3197962"/>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p:cNvCxnSpPr/>
          <p:nvPr/>
        </p:nvCxnSpPr>
        <p:spPr>
          <a:xfrm flipV="1">
            <a:off x="7125674" y="3892333"/>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7063553" y="4900587"/>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367980" y="2511658"/>
            <a:ext cx="1515386" cy="645160"/>
          </a:xfrm>
          <a:prstGeom prst="rect">
            <a:avLst/>
          </a:prstGeom>
          <a:noFill/>
        </p:spPr>
        <p:txBody>
          <a:bodyPr wrap="square" rtlCol="0">
            <a:spAutoFit/>
          </a:bodyPr>
          <a:lstStyle/>
          <a:p>
            <a:pPr algn="ctr"/>
            <a:r>
              <a:rPr lang="en-US" sz="3600" b="1" dirty="0">
                <a:solidFill>
                  <a:srgbClr val="FF0000"/>
                </a:solidFill>
                <a:latin typeface="Century Gothic" panose="020B0502020202020204" pitchFamily="34" charset="0"/>
              </a:rPr>
              <a:t>1846</a:t>
            </a:r>
          </a:p>
        </p:txBody>
      </p:sp>
      <p:sp>
        <p:nvSpPr>
          <p:cNvPr id="35" name="TextBox 34"/>
          <p:cNvSpPr txBox="1"/>
          <p:nvPr/>
        </p:nvSpPr>
        <p:spPr>
          <a:xfrm>
            <a:off x="5262880" y="5215890"/>
            <a:ext cx="4106545" cy="1291590"/>
          </a:xfrm>
          <a:prstGeom prst="rect">
            <a:avLst/>
          </a:prstGeom>
          <a:noFill/>
        </p:spPr>
        <p:txBody>
          <a:bodyPr wrap="square" rtlCol="0">
            <a:spAutoFit/>
          </a:bodyPr>
          <a:lstStyle/>
          <a:p>
            <a:pPr algn="ctr"/>
            <a:r>
              <a:rPr lang="en-US" sz="2600" b="1" dirty="0">
                <a:solidFill>
                  <a:schemeClr val="tx1"/>
                </a:solidFill>
                <a:latin typeface="Times New Roman" panose="02020603050405020304" pitchFamily="18" charset="0"/>
                <a:cs typeface="Times New Roman" panose="02020603050405020304" pitchFamily="18" charset="0"/>
              </a:rPr>
              <a:t>Ông ra </a:t>
            </a:r>
            <a:r>
              <a:rPr lang="en-US" sz="2600" b="1" dirty="0" err="1">
                <a:solidFill>
                  <a:schemeClr val="tx1"/>
                </a:solidFill>
                <a:latin typeface="Times New Roman" panose="02020603050405020304" pitchFamily="18" charset="0"/>
                <a:cs typeface="Times New Roman" panose="02020603050405020304" pitchFamily="18" charset="0"/>
              </a:rPr>
              <a:t>Huế</a:t>
            </a:r>
            <a:r>
              <a:rPr lang="en-US" sz="2600" b="1" dirty="0">
                <a:solidFill>
                  <a:schemeClr val="tx1"/>
                </a:solidFill>
                <a:latin typeface="Times New Roman" panose="02020603050405020304" pitchFamily="18" charset="0"/>
                <a:cs typeface="Times New Roman" panose="02020603050405020304" pitchFamily="18" charset="0"/>
              </a:rPr>
              <a:t> học, sắp thi thì nghe tin mẹ mất, phải về quê chịu tang mẹ</a:t>
            </a:r>
          </a:p>
        </p:txBody>
      </p:sp>
      <p:sp>
        <p:nvSpPr>
          <p:cNvPr id="45" name="Arc 44"/>
          <p:cNvSpPr/>
          <p:nvPr/>
        </p:nvSpPr>
        <p:spPr>
          <a:xfrm rot="5400000">
            <a:off x="9871535" y="3085566"/>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p:cNvSpPr/>
          <p:nvPr/>
        </p:nvSpPr>
        <p:spPr>
          <a:xfrm>
            <a:off x="10235866" y="3449897"/>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p:cNvSpPr/>
          <p:nvPr/>
        </p:nvSpPr>
        <p:spPr>
          <a:xfrm>
            <a:off x="10116803" y="3330834"/>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p:cNvSpPr/>
          <p:nvPr/>
        </p:nvSpPr>
        <p:spPr>
          <a:xfrm>
            <a:off x="9983931" y="3197962"/>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p:cNvCxnSpPr/>
          <p:nvPr/>
        </p:nvCxnSpPr>
        <p:spPr>
          <a:xfrm flipV="1">
            <a:off x="10331117" y="2164575"/>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10268996" y="2118219"/>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9573423" y="3932439"/>
            <a:ext cx="1515386" cy="645160"/>
          </a:xfrm>
          <a:prstGeom prst="rect">
            <a:avLst/>
          </a:prstGeom>
          <a:noFill/>
        </p:spPr>
        <p:txBody>
          <a:bodyPr wrap="square" rtlCol="0">
            <a:spAutoFit/>
          </a:bodyPr>
          <a:lstStyle/>
          <a:p>
            <a:pPr algn="ctr"/>
            <a:r>
              <a:rPr lang="en-US" sz="3600" b="1">
                <a:solidFill>
                  <a:srgbClr val="FF0000"/>
                </a:solidFill>
                <a:latin typeface="Century Gothic" panose="020B0502020202020204" pitchFamily="34" charset="0"/>
              </a:rPr>
              <a:t>1849</a:t>
            </a:r>
            <a:endParaRPr lang="en-US" sz="3600" b="1" dirty="0">
              <a:solidFill>
                <a:srgbClr val="FF0000"/>
              </a:solidFill>
              <a:latin typeface="Century Gothic" panose="020B0502020202020204" pitchFamily="34" charset="0"/>
            </a:endParaRPr>
          </a:p>
        </p:txBody>
      </p:sp>
      <p:sp>
        <p:nvSpPr>
          <p:cNvPr id="52" name="TextBox 51"/>
          <p:cNvSpPr txBox="1"/>
          <p:nvPr/>
        </p:nvSpPr>
        <p:spPr>
          <a:xfrm>
            <a:off x="8509088" y="294976"/>
            <a:ext cx="3845642" cy="1692771"/>
          </a:xfrm>
          <a:prstGeom prst="rect">
            <a:avLst/>
          </a:prstGeom>
          <a:noFill/>
        </p:spPr>
        <p:txBody>
          <a:bodyPr wrap="square" rtlCol="0">
            <a:spAutoFit/>
          </a:bodyPr>
          <a:lstStyle/>
          <a:p>
            <a:pPr algn="ctr"/>
            <a:r>
              <a:rPr lang="en-US" sz="2600">
                <a:latin typeface="Times New Roman" panose="02020603050405020304" pitchFamily="18" charset="0"/>
                <a:cs typeface="Times New Roman" panose="02020603050405020304" pitchFamily="18" charset="0"/>
              </a:rPr>
              <a:t>Ông bị mù. Khi về quê, ông mở trường dạy học, bốc thuốc chữa bệnh và sang tác thơ</a:t>
            </a:r>
            <a:endParaRPr lang="en-US" sz="2600" dirty="0">
              <a:latin typeface="Times New Roman" panose="02020603050405020304" pitchFamily="18" charset="0"/>
              <a:cs typeface="Times New Roman" panose="02020603050405020304" pitchFamily="18" charset="0"/>
            </a:endParaRPr>
          </a:p>
        </p:txBody>
      </p:sp>
      <p:cxnSp>
        <p:nvCxnSpPr>
          <p:cNvPr id="64" name="Straight Connector 63"/>
          <p:cNvCxnSpPr/>
          <p:nvPr/>
        </p:nvCxnSpPr>
        <p:spPr>
          <a:xfrm>
            <a:off x="356011" y="6234967"/>
            <a:ext cx="2048865" cy="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141630" y="6677301"/>
            <a:ext cx="2048865" cy="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13893" y="2118219"/>
            <a:ext cx="2048865" cy="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9368803" y="1933699"/>
            <a:ext cx="2048865" cy="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a:srcRect l="18992" t="12524" r="25190" b="9830"/>
          <a:stretch>
            <a:fillRect/>
          </a:stretch>
        </p:blipFill>
        <p:spPr>
          <a:xfrm>
            <a:off x="3073702" y="4409026"/>
            <a:ext cx="2231184" cy="1745012"/>
          </a:xfrm>
          <a:prstGeom prst="ellipse">
            <a:avLst/>
          </a:prstGeom>
          <a:ln>
            <a:noFill/>
          </a:ln>
          <a:effectLst>
            <a:softEdge rad="112500"/>
          </a:effectLst>
        </p:spPr>
      </p:pic>
      <p:pic>
        <p:nvPicPr>
          <p:cNvPr id="3" name="Picture 2"/>
          <p:cNvPicPr>
            <a:picLocks noChangeAspect="1"/>
          </p:cNvPicPr>
          <p:nvPr/>
        </p:nvPicPr>
        <p:blipFill rotWithShape="1">
          <a:blip r:embed="rId3"/>
          <a:srcRect l="-31" t="4637" r="21458" b="12235"/>
          <a:stretch>
            <a:fillRect/>
          </a:stretch>
        </p:blipFill>
        <p:spPr>
          <a:xfrm>
            <a:off x="6122473" y="578285"/>
            <a:ext cx="1991033" cy="1800742"/>
          </a:xfrm>
          <a:prstGeom prst="ellipse">
            <a:avLst/>
          </a:prstGeom>
          <a:ln>
            <a:noFill/>
          </a:ln>
          <a:effectLst>
            <a:softEdge rad="112500"/>
          </a:effectLst>
        </p:spPr>
      </p:pic>
      <p:sp>
        <p:nvSpPr>
          <p:cNvPr id="4" name="Rectangle 3"/>
          <p:cNvSpPr/>
          <p:nvPr/>
        </p:nvSpPr>
        <p:spPr>
          <a:xfrm>
            <a:off x="5739130" y="3219450"/>
            <a:ext cx="4133215" cy="18453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i="1" dirty="0">
                <a:solidFill>
                  <a:srgbClr val="191820"/>
                </a:solidFill>
                <a:latin typeface="+mj-lt"/>
              </a:rPr>
              <a:t>Mình gieo xuống đất vật vờ hồn hoa</a:t>
            </a:r>
            <a:br>
              <a:rPr lang="vi-VN" i="1" dirty="0">
                <a:solidFill>
                  <a:srgbClr val="191820"/>
                </a:solidFill>
                <a:latin typeface="+mj-lt"/>
              </a:rPr>
            </a:br>
            <a:r>
              <a:rPr lang="vi-VN" i="1" dirty="0">
                <a:solidFill>
                  <a:srgbClr val="191820"/>
                </a:solidFill>
                <a:latin typeface="+mj-lt"/>
              </a:rPr>
              <a:t>Hai hàng nước mắt nhỏ sa</a:t>
            </a:r>
            <a:br>
              <a:rPr lang="vi-VN" i="1" dirty="0">
                <a:solidFill>
                  <a:srgbClr val="191820"/>
                </a:solidFill>
                <a:latin typeface="+mj-lt"/>
              </a:rPr>
            </a:br>
            <a:r>
              <a:rPr lang="vi-VN" i="1" dirty="0">
                <a:solidFill>
                  <a:srgbClr val="191820"/>
                </a:solidFill>
                <a:latin typeface="+mj-lt"/>
              </a:rPr>
              <a:t>Trời Nam đất Bắc xót xa đoạn trường</a:t>
            </a:r>
            <a:br>
              <a:rPr lang="vi-VN" i="1" dirty="0">
                <a:solidFill>
                  <a:srgbClr val="191820"/>
                </a:solidFill>
                <a:latin typeface="+mj-lt"/>
              </a:rPr>
            </a:br>
            <a:r>
              <a:rPr lang="vi-VN" i="1" dirty="0">
                <a:solidFill>
                  <a:srgbClr val="191820"/>
                </a:solidFill>
                <a:latin typeface="+mj-lt"/>
              </a:rPr>
              <a:t>Anh em ai nấy đều thương</a:t>
            </a:r>
            <a:br>
              <a:rPr lang="vi-VN" i="1" dirty="0">
                <a:solidFill>
                  <a:srgbClr val="191820"/>
                </a:solidFill>
                <a:latin typeface="+mj-lt"/>
              </a:rPr>
            </a:br>
            <a:r>
              <a:rPr lang="vi-VN" i="1" dirty="0">
                <a:solidFill>
                  <a:srgbClr val="191820"/>
                </a:solidFill>
                <a:latin typeface="+mj-lt"/>
              </a:rPr>
              <a:t>Trời ơi! Sao nỡ lấp đường công danh</a:t>
            </a:r>
            <a:endParaRPr lang="vi-VN" dirty="0">
              <a:latin typeface="+mj-lt"/>
            </a:endParaRPr>
          </a:p>
        </p:txBody>
      </p:sp>
      <p:pic>
        <p:nvPicPr>
          <p:cNvPr id="5" name="Picture 4"/>
          <p:cNvPicPr>
            <a:picLocks noChangeAspect="1"/>
          </p:cNvPicPr>
          <p:nvPr/>
        </p:nvPicPr>
        <p:blipFill>
          <a:blip r:embed="rId4"/>
          <a:stretch>
            <a:fillRect/>
          </a:stretch>
        </p:blipFill>
        <p:spPr>
          <a:xfrm>
            <a:off x="9262303" y="4840722"/>
            <a:ext cx="2813155" cy="1870258"/>
          </a:xfrm>
          <a:prstGeom prst="rect">
            <a:avLst/>
          </a:prstGeom>
          <a:ln>
            <a:noFill/>
          </a:ln>
          <a:effectLst>
            <a:softEdge rad="112500"/>
          </a:effectLst>
        </p:spPr>
      </p:pic>
      <p:sp>
        <p:nvSpPr>
          <p:cNvPr id="6" name="Rectangle 5"/>
          <p:cNvSpPr/>
          <p:nvPr/>
        </p:nvSpPr>
        <p:spPr>
          <a:xfrm>
            <a:off x="3926768" y="-2709"/>
            <a:ext cx="2723949" cy="580993"/>
          </a:xfrm>
          <a:prstGeom prst="rect">
            <a:avLst/>
          </a:prstGeom>
          <a:solidFill>
            <a:srgbClr val="00B050"/>
          </a:solidFill>
        </p:spPr>
        <p:txBody>
          <a:bodyPr wrap="square">
            <a:spAutoFit/>
          </a:bodyPr>
          <a:lstStyle/>
          <a:p>
            <a:pPr algn="just">
              <a:lnSpc>
                <a:spcPct val="107000"/>
              </a:lnSpc>
              <a:spcAft>
                <a:spcPts val="800"/>
              </a:spcAft>
            </a:pPr>
            <a:r>
              <a:rPr lang="en-US" sz="3200" b="1" dirty="0" smtClean="0">
                <a:solidFill>
                  <a:schemeClr val="bg1"/>
                </a:solidFill>
                <a:ea typeface="Calibri" panose="020F0502020204030204" pitchFamily="34" charset="0"/>
                <a:cs typeface="Times New Roman" panose="02020603050405020304" pitchFamily="18" charset="0"/>
              </a:rPr>
              <a:t>2.1 </a:t>
            </a:r>
            <a:r>
              <a:rPr lang="en-US" sz="3200" b="1" dirty="0" err="1" smtClean="0">
                <a:solidFill>
                  <a:schemeClr val="bg1"/>
                </a:solidFill>
                <a:ea typeface="Calibri" panose="020F0502020204030204" pitchFamily="34" charset="0"/>
                <a:cs typeface="Times New Roman" panose="02020603050405020304" pitchFamily="18" charset="0"/>
              </a:rPr>
              <a:t>Tác</a:t>
            </a:r>
            <a:r>
              <a:rPr lang="en-US" sz="3200" b="1" dirty="0" smtClean="0">
                <a:solidFill>
                  <a:schemeClr val="bg1"/>
                </a:solidFill>
                <a:ea typeface="Calibri" panose="020F0502020204030204" pitchFamily="34" charset="0"/>
                <a:cs typeface="Times New Roman" panose="02020603050405020304" pitchFamily="18" charset="0"/>
              </a:rPr>
              <a:t> </a:t>
            </a:r>
            <a:r>
              <a:rPr lang="en-US" sz="3200" b="1" dirty="0" err="1" smtClean="0">
                <a:solidFill>
                  <a:schemeClr val="bg1"/>
                </a:solidFill>
                <a:ea typeface="Calibri" panose="020F0502020204030204" pitchFamily="34" charset="0"/>
                <a:cs typeface="Times New Roman" panose="02020603050405020304" pitchFamily="18" charset="0"/>
              </a:rPr>
              <a:t>giả</a:t>
            </a:r>
            <a:endParaRPr lang="en-US" sz="3200" b="1" dirty="0">
              <a:solidFill>
                <a:schemeClr val="bg1"/>
              </a:solidFill>
              <a:ea typeface="Calibri" panose="020F0502020204030204" pitchFamily="34" charset="0"/>
              <a:cs typeface="Times New Roman" panose="02020603050405020304" pitchFamily="18" charset="0"/>
            </a:endParaRPr>
          </a:p>
        </p:txBody>
      </p:sp>
      <p:sp>
        <p:nvSpPr>
          <p:cNvPr id="53" name="TextBox 52"/>
          <p:cNvSpPr txBox="1"/>
          <p:nvPr/>
        </p:nvSpPr>
        <p:spPr>
          <a:xfrm>
            <a:off x="230615" y="611507"/>
            <a:ext cx="2114895" cy="523220"/>
          </a:xfrm>
          <a:prstGeom prst="rect">
            <a:avLst/>
          </a:prstGeom>
          <a:solidFill>
            <a:schemeClr val="accent6">
              <a:lumMod val="75000"/>
            </a:schemeClr>
          </a:solidFill>
        </p:spPr>
        <p:txBody>
          <a:bodyPr wrap="square" rtlCol="0">
            <a:spAutoFit/>
          </a:bodyPr>
          <a:lstStyle/>
          <a:p>
            <a:pPr algn="ctr"/>
            <a:r>
              <a:rPr lang="en-US" sz="2800" b="1" dirty="0" smtClean="0">
                <a:solidFill>
                  <a:schemeClr val="bg1"/>
                </a:solidFill>
                <a:cs typeface="Times New Roman" panose="02020603050405020304" pitchFamily="18" charset="0"/>
              </a:rPr>
              <a:t>* </a:t>
            </a:r>
            <a:r>
              <a:rPr lang="en-US" sz="2800" b="1" dirty="0" err="1" smtClean="0">
                <a:solidFill>
                  <a:schemeClr val="bg1"/>
                </a:solidFill>
                <a:cs typeface="Times New Roman" panose="02020603050405020304" pitchFamily="18" charset="0"/>
              </a:rPr>
              <a:t>Cuộc</a:t>
            </a:r>
            <a:r>
              <a:rPr lang="en-US" sz="2800" b="1" dirty="0" smtClean="0">
                <a:solidFill>
                  <a:schemeClr val="bg1"/>
                </a:solidFill>
                <a:cs typeface="Times New Roman" panose="02020603050405020304" pitchFamily="18" charset="0"/>
              </a:rPr>
              <a:t> </a:t>
            </a:r>
            <a:r>
              <a:rPr lang="en-US" sz="2800" b="1" dirty="0" err="1" smtClean="0">
                <a:solidFill>
                  <a:schemeClr val="bg1"/>
                </a:solidFill>
                <a:cs typeface="Times New Roman" panose="02020603050405020304" pitchFamily="18" charset="0"/>
              </a:rPr>
              <a:t>đời</a:t>
            </a:r>
            <a:endParaRPr lang="en-US" sz="2800" b="1" dirty="0">
              <a:solidFill>
                <a:schemeClr val="bg1"/>
              </a:solidFill>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1000" fill="hold"/>
                                        <p:tgtEl>
                                          <p:spTgt spid="53"/>
                                        </p:tgtEl>
                                        <p:attrNameLst>
                                          <p:attrName>ppt_w</p:attrName>
                                        </p:attrNameLst>
                                      </p:cBhvr>
                                      <p:tavLst>
                                        <p:tav tm="0">
                                          <p:val>
                                            <p:fltVal val="0"/>
                                          </p:val>
                                        </p:tav>
                                        <p:tav tm="100000">
                                          <p:val>
                                            <p:strVal val="#ppt_w"/>
                                          </p:val>
                                        </p:tav>
                                      </p:tavLst>
                                    </p:anim>
                                    <p:anim calcmode="lin" valueType="num">
                                      <p:cBhvr>
                                        <p:cTn id="13" dur="1000" fill="hold"/>
                                        <p:tgtEl>
                                          <p:spTgt spid="53"/>
                                        </p:tgtEl>
                                        <p:attrNameLst>
                                          <p:attrName>ppt_h</p:attrName>
                                        </p:attrNameLst>
                                      </p:cBhvr>
                                      <p:tavLst>
                                        <p:tav tm="0">
                                          <p:val>
                                            <p:fltVal val="0"/>
                                          </p:val>
                                        </p:tav>
                                        <p:tav tm="100000">
                                          <p:val>
                                            <p:strVal val="#ppt_h"/>
                                          </p:val>
                                        </p:tav>
                                      </p:tavLst>
                                    </p:anim>
                                    <p:anim calcmode="lin" valueType="num">
                                      <p:cBhvr>
                                        <p:cTn id="14" dur="1000" fill="hold"/>
                                        <p:tgtEl>
                                          <p:spTgt spid="53"/>
                                        </p:tgtEl>
                                        <p:attrNameLst>
                                          <p:attrName>style.rotation</p:attrName>
                                        </p:attrNameLst>
                                      </p:cBhvr>
                                      <p:tavLst>
                                        <p:tav tm="0">
                                          <p:val>
                                            <p:fltVal val="90"/>
                                          </p:val>
                                        </p:tav>
                                        <p:tav tm="100000">
                                          <p:val>
                                            <p:fltVal val="0"/>
                                          </p:val>
                                        </p:tav>
                                      </p:tavLst>
                                    </p:anim>
                                    <p:animEffect transition="in" filter="fade">
                                      <p:cBhvr>
                                        <p:cTn id="15" dur="10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anim calcmode="lin" valueType="num">
                                      <p:cBhvr>
                                        <p:cTn id="58" dur="500" fill="hold"/>
                                        <p:tgtEl>
                                          <p:spTgt spid="16"/>
                                        </p:tgtEl>
                                        <p:attrNameLst>
                                          <p:attrName>ppt_x</p:attrName>
                                        </p:attrNameLst>
                                      </p:cBhvr>
                                      <p:tavLst>
                                        <p:tav tm="0">
                                          <p:val>
                                            <p:strVal val="#ppt_x"/>
                                          </p:val>
                                        </p:tav>
                                        <p:tav tm="100000">
                                          <p:val>
                                            <p:strVal val="#ppt_x"/>
                                          </p:val>
                                        </p:tav>
                                      </p:tavLst>
                                    </p:anim>
                                    <p:anim calcmode="lin" valueType="num">
                                      <p:cBhvr>
                                        <p:cTn id="59" dur="5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anim calcmode="lin" valueType="num">
                                      <p:cBhvr>
                                        <p:cTn id="63" dur="500" fill="hold"/>
                                        <p:tgtEl>
                                          <p:spTgt spid="17"/>
                                        </p:tgtEl>
                                        <p:attrNameLst>
                                          <p:attrName>ppt_x</p:attrName>
                                        </p:attrNameLst>
                                      </p:cBhvr>
                                      <p:tavLst>
                                        <p:tav tm="0">
                                          <p:val>
                                            <p:strVal val="#ppt_x"/>
                                          </p:val>
                                        </p:tav>
                                        <p:tav tm="100000">
                                          <p:val>
                                            <p:strVal val="#ppt_x"/>
                                          </p:val>
                                        </p:tav>
                                      </p:tavLst>
                                    </p:anim>
                                    <p:anim calcmode="lin" valueType="num">
                                      <p:cBhvr>
                                        <p:cTn id="64" dur="500" fill="hold"/>
                                        <p:tgtEl>
                                          <p:spTgt spid="17"/>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22" presetClass="entr" presetSubtype="8" fill="hold" nodeType="after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wipe(left)">
                                      <p:cBhvr>
                                        <p:cTn id="68" dur="500"/>
                                        <p:tgtEl>
                                          <p:spTgt spid="6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Effect transition="in" filter="fade">
                                      <p:cBhvr>
                                        <p:cTn id="79" dur="500"/>
                                        <p:tgtEl>
                                          <p:spTgt spid="20"/>
                                        </p:tgtEl>
                                      </p:cBhvr>
                                    </p:animEffect>
                                  </p:childTnLst>
                                </p:cTn>
                              </p:par>
                            </p:childTnLst>
                          </p:cTn>
                        </p:par>
                        <p:par>
                          <p:cTn id="80" fill="hold">
                            <p:stCondLst>
                              <p:cond delay="1000"/>
                            </p:stCondLst>
                            <p:childTnLst>
                              <p:par>
                                <p:cTn id="81" presetID="53" presetClass="entr" presetSubtype="16"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fltVal val="0"/>
                                          </p:val>
                                        </p:tav>
                                        <p:tav tm="100000">
                                          <p:val>
                                            <p:strVal val="#ppt_h"/>
                                          </p:val>
                                        </p:tav>
                                      </p:tavLst>
                                    </p:anim>
                                    <p:animEffect transition="in" filter="fade">
                                      <p:cBhvr>
                                        <p:cTn id="85" dur="500"/>
                                        <p:tgtEl>
                                          <p:spTgt spid="21"/>
                                        </p:tgtEl>
                                      </p:cBhvr>
                                    </p:animEffect>
                                  </p:childTnLst>
                                </p:cTn>
                              </p:par>
                            </p:childTnLst>
                          </p:cTn>
                        </p:par>
                        <p:par>
                          <p:cTn id="86" fill="hold">
                            <p:stCondLst>
                              <p:cond delay="15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2000"/>
                            </p:stCondLst>
                            <p:childTnLst>
                              <p:par>
                                <p:cTn id="93" presetID="22" presetClass="entr" presetSubtype="4" fill="hold"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down)">
                                      <p:cBhvr>
                                        <p:cTn id="95" dur="500"/>
                                        <p:tgtEl>
                                          <p:spTgt spid="23"/>
                                        </p:tgtEl>
                                      </p:cBhvr>
                                    </p:animEffect>
                                  </p:childTnLst>
                                </p:cTn>
                              </p:par>
                            </p:childTnLst>
                          </p:cTn>
                        </p:par>
                        <p:par>
                          <p:cTn id="96" fill="hold">
                            <p:stCondLst>
                              <p:cond delay="25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500" fill="hold"/>
                                        <p:tgtEl>
                                          <p:spTgt spid="24"/>
                                        </p:tgtEl>
                                        <p:attrNameLst>
                                          <p:attrName>ppt_w</p:attrName>
                                        </p:attrNameLst>
                                      </p:cBhvr>
                                      <p:tavLst>
                                        <p:tav tm="0">
                                          <p:val>
                                            <p:fltVal val="0"/>
                                          </p:val>
                                        </p:tav>
                                        <p:tav tm="100000">
                                          <p:val>
                                            <p:strVal val="#ppt_w"/>
                                          </p:val>
                                        </p:tav>
                                      </p:tavLst>
                                    </p:anim>
                                    <p:anim calcmode="lin" valueType="num">
                                      <p:cBhvr>
                                        <p:cTn id="100" dur="500" fill="hold"/>
                                        <p:tgtEl>
                                          <p:spTgt spid="24"/>
                                        </p:tgtEl>
                                        <p:attrNameLst>
                                          <p:attrName>ppt_h</p:attrName>
                                        </p:attrNameLst>
                                      </p:cBhvr>
                                      <p:tavLst>
                                        <p:tav tm="0">
                                          <p:val>
                                            <p:fltVal val="0"/>
                                          </p:val>
                                        </p:tav>
                                        <p:tav tm="100000">
                                          <p:val>
                                            <p:strVal val="#ppt_h"/>
                                          </p:val>
                                        </p:tav>
                                      </p:tavLst>
                                    </p:anim>
                                    <p:animEffect transition="in" filter="fade">
                                      <p:cBhvr>
                                        <p:cTn id="101" dur="500"/>
                                        <p:tgtEl>
                                          <p:spTgt spid="24"/>
                                        </p:tgtEl>
                                      </p:cBhvr>
                                    </p:animEffect>
                                  </p:childTnLst>
                                </p:cTn>
                              </p:par>
                            </p:childTnLst>
                          </p:cTn>
                        </p:par>
                        <p:par>
                          <p:cTn id="102" fill="hold">
                            <p:stCondLst>
                              <p:cond delay="3000"/>
                            </p:stCondLst>
                            <p:childTnLst>
                              <p:par>
                                <p:cTn id="103" presetID="53" presetClass="entr" presetSubtype="16" fill="hold" grpId="0" nodeType="after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p:cTn id="105" dur="500" fill="hold"/>
                                        <p:tgtEl>
                                          <p:spTgt spid="18"/>
                                        </p:tgtEl>
                                        <p:attrNameLst>
                                          <p:attrName>ppt_w</p:attrName>
                                        </p:attrNameLst>
                                      </p:cBhvr>
                                      <p:tavLst>
                                        <p:tav tm="0">
                                          <p:val>
                                            <p:fltVal val="0"/>
                                          </p:val>
                                        </p:tav>
                                        <p:tav tm="100000">
                                          <p:val>
                                            <p:strVal val="#ppt_w"/>
                                          </p:val>
                                        </p:tav>
                                      </p:tavLst>
                                    </p:anim>
                                    <p:anim calcmode="lin" valueType="num">
                                      <p:cBhvr>
                                        <p:cTn id="106" dur="500" fill="hold"/>
                                        <p:tgtEl>
                                          <p:spTgt spid="18"/>
                                        </p:tgtEl>
                                        <p:attrNameLst>
                                          <p:attrName>ppt_h</p:attrName>
                                        </p:attrNameLst>
                                      </p:cBhvr>
                                      <p:tavLst>
                                        <p:tav tm="0">
                                          <p:val>
                                            <p:fltVal val="0"/>
                                          </p:val>
                                        </p:tav>
                                        <p:tav tm="100000">
                                          <p:val>
                                            <p:strVal val="#ppt_h"/>
                                          </p:val>
                                        </p:tav>
                                      </p:tavLst>
                                    </p:anim>
                                    <p:animEffect transition="in" filter="fade">
                                      <p:cBhvr>
                                        <p:cTn id="107" dur="500"/>
                                        <p:tgtEl>
                                          <p:spTgt spid="18"/>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500"/>
                                        <p:tgtEl>
                                          <p:spTgt spid="25"/>
                                        </p:tgtEl>
                                      </p:cBhvr>
                                    </p:animEffect>
                                    <p:anim calcmode="lin" valueType="num">
                                      <p:cBhvr>
                                        <p:cTn id="111" dur="500" fill="hold"/>
                                        <p:tgtEl>
                                          <p:spTgt spid="25"/>
                                        </p:tgtEl>
                                        <p:attrNameLst>
                                          <p:attrName>ppt_x</p:attrName>
                                        </p:attrNameLst>
                                      </p:cBhvr>
                                      <p:tavLst>
                                        <p:tav tm="0">
                                          <p:val>
                                            <p:strVal val="#ppt_x"/>
                                          </p:val>
                                        </p:tav>
                                        <p:tav tm="100000">
                                          <p:val>
                                            <p:strVal val="#ppt_x"/>
                                          </p:val>
                                        </p:tav>
                                      </p:tavLst>
                                    </p:anim>
                                    <p:anim calcmode="lin" valueType="num">
                                      <p:cBhvr>
                                        <p:cTn id="112" dur="500" fill="hold"/>
                                        <p:tgtEl>
                                          <p:spTgt spid="25"/>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500"/>
                                        <p:tgtEl>
                                          <p:spTgt spid="26"/>
                                        </p:tgtEl>
                                      </p:cBhvr>
                                    </p:animEffect>
                                    <p:anim calcmode="lin" valueType="num">
                                      <p:cBhvr>
                                        <p:cTn id="116" dur="500" fill="hold"/>
                                        <p:tgtEl>
                                          <p:spTgt spid="26"/>
                                        </p:tgtEl>
                                        <p:attrNameLst>
                                          <p:attrName>ppt_x</p:attrName>
                                        </p:attrNameLst>
                                      </p:cBhvr>
                                      <p:tavLst>
                                        <p:tav tm="0">
                                          <p:val>
                                            <p:strVal val="#ppt_x"/>
                                          </p:val>
                                        </p:tav>
                                        <p:tav tm="100000">
                                          <p:val>
                                            <p:strVal val="#ppt_x"/>
                                          </p:val>
                                        </p:tav>
                                      </p:tavLst>
                                    </p:anim>
                                    <p:anim calcmode="lin" valueType="num">
                                      <p:cBhvr>
                                        <p:cTn id="117" dur="500" fill="hold"/>
                                        <p:tgtEl>
                                          <p:spTgt spid="26"/>
                                        </p:tgtEl>
                                        <p:attrNameLst>
                                          <p:attrName>ppt_y</p:attrName>
                                        </p:attrNameLst>
                                      </p:cBhvr>
                                      <p:tavLst>
                                        <p:tav tm="0">
                                          <p:val>
                                            <p:strVal val="#ppt_y-.1"/>
                                          </p:val>
                                        </p:tav>
                                        <p:tav tm="100000">
                                          <p:val>
                                            <p:strVal val="#ppt_y"/>
                                          </p:val>
                                        </p:tav>
                                      </p:tavLst>
                                    </p:anim>
                                  </p:childTnLst>
                                </p:cTn>
                              </p:par>
                            </p:childTnLst>
                          </p:cTn>
                        </p:par>
                        <p:par>
                          <p:cTn id="118" fill="hold">
                            <p:stCondLst>
                              <p:cond delay="3500"/>
                            </p:stCondLst>
                            <p:childTnLst>
                              <p:par>
                                <p:cTn id="119" presetID="22" presetClass="entr" presetSubtype="8" fill="hold"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left)">
                                      <p:cBhvr>
                                        <p:cTn id="121" dur="500"/>
                                        <p:tgtEl>
                                          <p:spTgt spid="68"/>
                                        </p:tgtEl>
                                      </p:cBhvr>
                                    </p:animEffect>
                                  </p:childTnLst>
                                </p:cTn>
                              </p:par>
                              <p:par>
                                <p:cTn id="122" presetID="16" presetClass="entr" presetSubtype="21" fill="hold" nodeType="withEffect">
                                  <p:stCondLst>
                                    <p:cond delay="0"/>
                                  </p:stCondLst>
                                  <p:childTnLst>
                                    <p:set>
                                      <p:cBhvr>
                                        <p:cTn id="123" dur="1" fill="hold">
                                          <p:stCondLst>
                                            <p:cond delay="0"/>
                                          </p:stCondLst>
                                        </p:cTn>
                                        <p:tgtEl>
                                          <p:spTgt spid="2"/>
                                        </p:tgtEl>
                                        <p:attrNameLst>
                                          <p:attrName>style.visibility</p:attrName>
                                        </p:attrNameLst>
                                      </p:cBhvr>
                                      <p:to>
                                        <p:strVal val="visible"/>
                                      </p:to>
                                    </p:set>
                                    <p:animEffect transition="in" filter="barn(inVertical)">
                                      <p:cBhvr>
                                        <p:cTn id="124" dur="500"/>
                                        <p:tgtEl>
                                          <p:spTgt spid="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28"/>
                                        </p:tgtEl>
                                        <p:attrNameLst>
                                          <p:attrName>style.visibility</p:attrName>
                                        </p:attrNameLst>
                                      </p:cBhvr>
                                      <p:to>
                                        <p:strVal val="visible"/>
                                      </p:to>
                                    </p:set>
                                    <p:animEffect transition="in" filter="wipe(left)">
                                      <p:cBhvr>
                                        <p:cTn id="129" dur="500"/>
                                        <p:tgtEl>
                                          <p:spTgt spid="28"/>
                                        </p:tgtEl>
                                      </p:cBhvr>
                                    </p:animEffect>
                                  </p:childTnLst>
                                </p:cTn>
                              </p:par>
                            </p:childTnLst>
                          </p:cTn>
                        </p:par>
                        <p:par>
                          <p:cTn id="130" fill="hold">
                            <p:stCondLst>
                              <p:cond delay="500"/>
                            </p:stCondLst>
                            <p:childTnLst>
                              <p:par>
                                <p:cTn id="131" presetID="53" presetClass="entr" presetSubtype="16" fill="hold" grpId="0" nodeType="afterEffect">
                                  <p:stCondLst>
                                    <p:cond delay="0"/>
                                  </p:stCondLst>
                                  <p:childTnLst>
                                    <p:set>
                                      <p:cBhvr>
                                        <p:cTn id="132" dur="1" fill="hold">
                                          <p:stCondLst>
                                            <p:cond delay="0"/>
                                          </p:stCondLst>
                                        </p:cTn>
                                        <p:tgtEl>
                                          <p:spTgt spid="29"/>
                                        </p:tgtEl>
                                        <p:attrNameLst>
                                          <p:attrName>style.visibility</p:attrName>
                                        </p:attrNameLst>
                                      </p:cBhvr>
                                      <p:to>
                                        <p:strVal val="visible"/>
                                      </p:to>
                                    </p:set>
                                    <p:anim calcmode="lin" valueType="num">
                                      <p:cBhvr>
                                        <p:cTn id="133" dur="500" fill="hold"/>
                                        <p:tgtEl>
                                          <p:spTgt spid="29"/>
                                        </p:tgtEl>
                                        <p:attrNameLst>
                                          <p:attrName>ppt_w</p:attrName>
                                        </p:attrNameLst>
                                      </p:cBhvr>
                                      <p:tavLst>
                                        <p:tav tm="0">
                                          <p:val>
                                            <p:fltVal val="0"/>
                                          </p:val>
                                        </p:tav>
                                        <p:tav tm="100000">
                                          <p:val>
                                            <p:strVal val="#ppt_w"/>
                                          </p:val>
                                        </p:tav>
                                      </p:tavLst>
                                    </p:anim>
                                    <p:anim calcmode="lin" valueType="num">
                                      <p:cBhvr>
                                        <p:cTn id="134" dur="500" fill="hold"/>
                                        <p:tgtEl>
                                          <p:spTgt spid="29"/>
                                        </p:tgtEl>
                                        <p:attrNameLst>
                                          <p:attrName>ppt_h</p:attrName>
                                        </p:attrNameLst>
                                      </p:cBhvr>
                                      <p:tavLst>
                                        <p:tav tm="0">
                                          <p:val>
                                            <p:fltVal val="0"/>
                                          </p:val>
                                        </p:tav>
                                        <p:tav tm="100000">
                                          <p:val>
                                            <p:strVal val="#ppt_h"/>
                                          </p:val>
                                        </p:tav>
                                      </p:tavLst>
                                    </p:anim>
                                    <p:animEffect transition="in" filter="fade">
                                      <p:cBhvr>
                                        <p:cTn id="135" dur="500"/>
                                        <p:tgtEl>
                                          <p:spTgt spid="29"/>
                                        </p:tgtEl>
                                      </p:cBhvr>
                                    </p:animEffect>
                                  </p:childTnLst>
                                </p:cTn>
                              </p:par>
                            </p:childTnLst>
                          </p:cTn>
                        </p:par>
                        <p:par>
                          <p:cTn id="136" fill="hold">
                            <p:stCondLst>
                              <p:cond delay="1000"/>
                            </p:stCondLst>
                            <p:childTnLst>
                              <p:par>
                                <p:cTn id="137" presetID="53" presetClass="entr" presetSubtype="16"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 calcmode="lin" valueType="num">
                                      <p:cBhvr>
                                        <p:cTn id="139" dur="500" fill="hold"/>
                                        <p:tgtEl>
                                          <p:spTgt spid="30"/>
                                        </p:tgtEl>
                                        <p:attrNameLst>
                                          <p:attrName>ppt_w</p:attrName>
                                        </p:attrNameLst>
                                      </p:cBhvr>
                                      <p:tavLst>
                                        <p:tav tm="0">
                                          <p:val>
                                            <p:fltVal val="0"/>
                                          </p:val>
                                        </p:tav>
                                        <p:tav tm="100000">
                                          <p:val>
                                            <p:strVal val="#ppt_w"/>
                                          </p:val>
                                        </p:tav>
                                      </p:tavLst>
                                    </p:anim>
                                    <p:anim calcmode="lin" valueType="num">
                                      <p:cBhvr>
                                        <p:cTn id="140" dur="500" fill="hold"/>
                                        <p:tgtEl>
                                          <p:spTgt spid="30"/>
                                        </p:tgtEl>
                                        <p:attrNameLst>
                                          <p:attrName>ppt_h</p:attrName>
                                        </p:attrNameLst>
                                      </p:cBhvr>
                                      <p:tavLst>
                                        <p:tav tm="0">
                                          <p:val>
                                            <p:fltVal val="0"/>
                                          </p:val>
                                        </p:tav>
                                        <p:tav tm="100000">
                                          <p:val>
                                            <p:strVal val="#ppt_h"/>
                                          </p:val>
                                        </p:tav>
                                      </p:tavLst>
                                    </p:anim>
                                    <p:animEffect transition="in" filter="fade">
                                      <p:cBhvr>
                                        <p:cTn id="141" dur="500"/>
                                        <p:tgtEl>
                                          <p:spTgt spid="30"/>
                                        </p:tgtEl>
                                      </p:cBhvr>
                                    </p:animEffect>
                                  </p:childTnLst>
                                </p:cTn>
                              </p:par>
                            </p:childTnLst>
                          </p:cTn>
                        </p:par>
                        <p:par>
                          <p:cTn id="142" fill="hold">
                            <p:stCondLst>
                              <p:cond delay="1500"/>
                            </p:stCondLst>
                            <p:childTnLst>
                              <p:par>
                                <p:cTn id="143" presetID="53" presetClass="entr" presetSubtype="16" fill="hold" grpId="0" nodeType="afterEffect">
                                  <p:stCondLst>
                                    <p:cond delay="0"/>
                                  </p:stCondLst>
                                  <p:childTnLst>
                                    <p:set>
                                      <p:cBhvr>
                                        <p:cTn id="144" dur="1" fill="hold">
                                          <p:stCondLst>
                                            <p:cond delay="0"/>
                                          </p:stCondLst>
                                        </p:cTn>
                                        <p:tgtEl>
                                          <p:spTgt spid="31"/>
                                        </p:tgtEl>
                                        <p:attrNameLst>
                                          <p:attrName>style.visibility</p:attrName>
                                        </p:attrNameLst>
                                      </p:cBhvr>
                                      <p:to>
                                        <p:strVal val="visible"/>
                                      </p:to>
                                    </p:set>
                                    <p:anim calcmode="lin" valueType="num">
                                      <p:cBhvr>
                                        <p:cTn id="145" dur="500" fill="hold"/>
                                        <p:tgtEl>
                                          <p:spTgt spid="31"/>
                                        </p:tgtEl>
                                        <p:attrNameLst>
                                          <p:attrName>ppt_w</p:attrName>
                                        </p:attrNameLst>
                                      </p:cBhvr>
                                      <p:tavLst>
                                        <p:tav tm="0">
                                          <p:val>
                                            <p:fltVal val="0"/>
                                          </p:val>
                                        </p:tav>
                                        <p:tav tm="100000">
                                          <p:val>
                                            <p:strVal val="#ppt_w"/>
                                          </p:val>
                                        </p:tav>
                                      </p:tavLst>
                                    </p:anim>
                                    <p:anim calcmode="lin" valueType="num">
                                      <p:cBhvr>
                                        <p:cTn id="146" dur="500" fill="hold"/>
                                        <p:tgtEl>
                                          <p:spTgt spid="31"/>
                                        </p:tgtEl>
                                        <p:attrNameLst>
                                          <p:attrName>ppt_h</p:attrName>
                                        </p:attrNameLst>
                                      </p:cBhvr>
                                      <p:tavLst>
                                        <p:tav tm="0">
                                          <p:val>
                                            <p:fltVal val="0"/>
                                          </p:val>
                                        </p:tav>
                                        <p:tav tm="100000">
                                          <p:val>
                                            <p:strVal val="#ppt_h"/>
                                          </p:val>
                                        </p:tav>
                                      </p:tavLst>
                                    </p:anim>
                                    <p:animEffect transition="in" filter="fade">
                                      <p:cBhvr>
                                        <p:cTn id="147" dur="500"/>
                                        <p:tgtEl>
                                          <p:spTgt spid="31"/>
                                        </p:tgtEl>
                                      </p:cBhvr>
                                    </p:animEffect>
                                  </p:childTnLst>
                                </p:cTn>
                              </p:par>
                            </p:childTnLst>
                          </p:cTn>
                        </p:par>
                        <p:par>
                          <p:cTn id="148" fill="hold">
                            <p:stCondLst>
                              <p:cond delay="2000"/>
                            </p:stCondLst>
                            <p:childTnLst>
                              <p:par>
                                <p:cTn id="149" presetID="22" presetClass="entr" presetSubtype="1" fill="hold"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wipe(up)">
                                      <p:cBhvr>
                                        <p:cTn id="151" dur="500"/>
                                        <p:tgtEl>
                                          <p:spTgt spid="32"/>
                                        </p:tgtEl>
                                      </p:cBhvr>
                                    </p:animEffect>
                                  </p:childTnLst>
                                </p:cTn>
                              </p:par>
                            </p:childTnLst>
                          </p:cTn>
                        </p:par>
                        <p:par>
                          <p:cTn id="152" fill="hold">
                            <p:stCondLst>
                              <p:cond delay="2500"/>
                            </p:stCondLst>
                            <p:childTnLst>
                              <p:par>
                                <p:cTn id="153" presetID="53" presetClass="entr" presetSubtype="16" fill="hold" grpId="0" nodeType="afterEffect">
                                  <p:stCondLst>
                                    <p:cond delay="0"/>
                                  </p:stCondLst>
                                  <p:childTnLst>
                                    <p:set>
                                      <p:cBhvr>
                                        <p:cTn id="154" dur="1" fill="hold">
                                          <p:stCondLst>
                                            <p:cond delay="0"/>
                                          </p:stCondLst>
                                        </p:cTn>
                                        <p:tgtEl>
                                          <p:spTgt spid="33"/>
                                        </p:tgtEl>
                                        <p:attrNameLst>
                                          <p:attrName>style.visibility</p:attrName>
                                        </p:attrNameLst>
                                      </p:cBhvr>
                                      <p:to>
                                        <p:strVal val="visible"/>
                                      </p:to>
                                    </p:set>
                                    <p:anim calcmode="lin" valueType="num">
                                      <p:cBhvr>
                                        <p:cTn id="155" dur="500" fill="hold"/>
                                        <p:tgtEl>
                                          <p:spTgt spid="33"/>
                                        </p:tgtEl>
                                        <p:attrNameLst>
                                          <p:attrName>ppt_w</p:attrName>
                                        </p:attrNameLst>
                                      </p:cBhvr>
                                      <p:tavLst>
                                        <p:tav tm="0">
                                          <p:val>
                                            <p:fltVal val="0"/>
                                          </p:val>
                                        </p:tav>
                                        <p:tav tm="100000">
                                          <p:val>
                                            <p:strVal val="#ppt_w"/>
                                          </p:val>
                                        </p:tav>
                                      </p:tavLst>
                                    </p:anim>
                                    <p:anim calcmode="lin" valueType="num">
                                      <p:cBhvr>
                                        <p:cTn id="156" dur="500" fill="hold"/>
                                        <p:tgtEl>
                                          <p:spTgt spid="33"/>
                                        </p:tgtEl>
                                        <p:attrNameLst>
                                          <p:attrName>ppt_h</p:attrName>
                                        </p:attrNameLst>
                                      </p:cBhvr>
                                      <p:tavLst>
                                        <p:tav tm="0">
                                          <p:val>
                                            <p:fltVal val="0"/>
                                          </p:val>
                                        </p:tav>
                                        <p:tav tm="100000">
                                          <p:val>
                                            <p:strVal val="#ppt_h"/>
                                          </p:val>
                                        </p:tav>
                                      </p:tavLst>
                                    </p:anim>
                                    <p:animEffect transition="in" filter="fade">
                                      <p:cBhvr>
                                        <p:cTn id="157" dur="500"/>
                                        <p:tgtEl>
                                          <p:spTgt spid="33"/>
                                        </p:tgtEl>
                                      </p:cBhvr>
                                    </p:animEffect>
                                  </p:childTnLst>
                                </p:cTn>
                              </p:par>
                            </p:childTnLst>
                          </p:cTn>
                        </p:par>
                        <p:par>
                          <p:cTn id="158" fill="hold">
                            <p:stCondLst>
                              <p:cond delay="3000"/>
                            </p:stCondLst>
                            <p:childTnLst>
                              <p:par>
                                <p:cTn id="159" presetID="53" presetClass="entr" presetSubtype="16" fill="hold" grpId="0" nodeType="afterEffect">
                                  <p:stCondLst>
                                    <p:cond delay="0"/>
                                  </p:stCondLst>
                                  <p:childTnLst>
                                    <p:set>
                                      <p:cBhvr>
                                        <p:cTn id="160" dur="1" fill="hold">
                                          <p:stCondLst>
                                            <p:cond delay="0"/>
                                          </p:stCondLst>
                                        </p:cTn>
                                        <p:tgtEl>
                                          <p:spTgt spid="27"/>
                                        </p:tgtEl>
                                        <p:attrNameLst>
                                          <p:attrName>style.visibility</p:attrName>
                                        </p:attrNameLst>
                                      </p:cBhvr>
                                      <p:to>
                                        <p:strVal val="visible"/>
                                      </p:to>
                                    </p:set>
                                    <p:anim calcmode="lin" valueType="num">
                                      <p:cBhvr>
                                        <p:cTn id="161" dur="500" fill="hold"/>
                                        <p:tgtEl>
                                          <p:spTgt spid="27"/>
                                        </p:tgtEl>
                                        <p:attrNameLst>
                                          <p:attrName>ppt_w</p:attrName>
                                        </p:attrNameLst>
                                      </p:cBhvr>
                                      <p:tavLst>
                                        <p:tav tm="0">
                                          <p:val>
                                            <p:fltVal val="0"/>
                                          </p:val>
                                        </p:tav>
                                        <p:tav tm="100000">
                                          <p:val>
                                            <p:strVal val="#ppt_w"/>
                                          </p:val>
                                        </p:tav>
                                      </p:tavLst>
                                    </p:anim>
                                    <p:anim calcmode="lin" valueType="num">
                                      <p:cBhvr>
                                        <p:cTn id="162" dur="500" fill="hold"/>
                                        <p:tgtEl>
                                          <p:spTgt spid="27"/>
                                        </p:tgtEl>
                                        <p:attrNameLst>
                                          <p:attrName>ppt_h</p:attrName>
                                        </p:attrNameLst>
                                      </p:cBhvr>
                                      <p:tavLst>
                                        <p:tav tm="0">
                                          <p:val>
                                            <p:fltVal val="0"/>
                                          </p:val>
                                        </p:tav>
                                        <p:tav tm="100000">
                                          <p:val>
                                            <p:strVal val="#ppt_h"/>
                                          </p:val>
                                        </p:tav>
                                      </p:tavLst>
                                    </p:anim>
                                    <p:animEffect transition="in" filter="fade">
                                      <p:cBhvr>
                                        <p:cTn id="163" dur="500"/>
                                        <p:tgtEl>
                                          <p:spTgt spid="27"/>
                                        </p:tgtEl>
                                      </p:cBhvr>
                                    </p:animEffect>
                                  </p:childTnLst>
                                </p:cTn>
                              </p:par>
                              <p:par>
                                <p:cTn id="164" presetID="47" presetClass="entr" presetSubtype="0" fill="hold" grpId="0" nodeType="withEffect">
                                  <p:stCondLst>
                                    <p:cond delay="0"/>
                                  </p:stCondLst>
                                  <p:childTnLst>
                                    <p:set>
                                      <p:cBhvr>
                                        <p:cTn id="165" dur="1" fill="hold">
                                          <p:stCondLst>
                                            <p:cond delay="0"/>
                                          </p:stCondLst>
                                        </p:cTn>
                                        <p:tgtEl>
                                          <p:spTgt spid="34"/>
                                        </p:tgtEl>
                                        <p:attrNameLst>
                                          <p:attrName>style.visibility</p:attrName>
                                        </p:attrNameLst>
                                      </p:cBhvr>
                                      <p:to>
                                        <p:strVal val="visible"/>
                                      </p:to>
                                    </p:set>
                                    <p:animEffect transition="in" filter="fade">
                                      <p:cBhvr>
                                        <p:cTn id="166" dur="500"/>
                                        <p:tgtEl>
                                          <p:spTgt spid="34"/>
                                        </p:tgtEl>
                                      </p:cBhvr>
                                    </p:animEffect>
                                    <p:anim calcmode="lin" valueType="num">
                                      <p:cBhvr>
                                        <p:cTn id="167" dur="500" fill="hold"/>
                                        <p:tgtEl>
                                          <p:spTgt spid="34"/>
                                        </p:tgtEl>
                                        <p:attrNameLst>
                                          <p:attrName>ppt_x</p:attrName>
                                        </p:attrNameLst>
                                      </p:cBhvr>
                                      <p:tavLst>
                                        <p:tav tm="0">
                                          <p:val>
                                            <p:strVal val="#ppt_x"/>
                                          </p:val>
                                        </p:tav>
                                        <p:tav tm="100000">
                                          <p:val>
                                            <p:strVal val="#ppt_x"/>
                                          </p:val>
                                        </p:tav>
                                      </p:tavLst>
                                    </p:anim>
                                    <p:anim calcmode="lin" valueType="num">
                                      <p:cBhvr>
                                        <p:cTn id="168" dur="500" fill="hold"/>
                                        <p:tgtEl>
                                          <p:spTgt spid="34"/>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fade">
                                      <p:cBhvr>
                                        <p:cTn id="171" dur="500"/>
                                        <p:tgtEl>
                                          <p:spTgt spid="35"/>
                                        </p:tgtEl>
                                      </p:cBhvr>
                                    </p:animEffect>
                                    <p:anim calcmode="lin" valueType="num">
                                      <p:cBhvr>
                                        <p:cTn id="172" dur="500" fill="hold"/>
                                        <p:tgtEl>
                                          <p:spTgt spid="35"/>
                                        </p:tgtEl>
                                        <p:attrNameLst>
                                          <p:attrName>ppt_x</p:attrName>
                                        </p:attrNameLst>
                                      </p:cBhvr>
                                      <p:tavLst>
                                        <p:tav tm="0">
                                          <p:val>
                                            <p:strVal val="#ppt_x"/>
                                          </p:val>
                                        </p:tav>
                                        <p:tav tm="100000">
                                          <p:val>
                                            <p:strVal val="#ppt_x"/>
                                          </p:val>
                                        </p:tav>
                                      </p:tavLst>
                                    </p:anim>
                                    <p:anim calcmode="lin" valueType="num">
                                      <p:cBhvr>
                                        <p:cTn id="173" dur="500" fill="hold"/>
                                        <p:tgtEl>
                                          <p:spTgt spid="35"/>
                                        </p:tgtEl>
                                        <p:attrNameLst>
                                          <p:attrName>ppt_y</p:attrName>
                                        </p:attrNameLst>
                                      </p:cBhvr>
                                      <p:tavLst>
                                        <p:tav tm="0">
                                          <p:val>
                                            <p:strVal val="#ppt_y+.1"/>
                                          </p:val>
                                        </p:tav>
                                        <p:tav tm="100000">
                                          <p:val>
                                            <p:strVal val="#ppt_y"/>
                                          </p:val>
                                        </p:tav>
                                      </p:tavLst>
                                    </p:anim>
                                  </p:childTnLst>
                                </p:cTn>
                              </p:par>
                            </p:childTnLst>
                          </p:cTn>
                        </p:par>
                        <p:par>
                          <p:cTn id="174" fill="hold">
                            <p:stCondLst>
                              <p:cond delay="3500"/>
                            </p:stCondLst>
                            <p:childTnLst>
                              <p:par>
                                <p:cTn id="175" presetID="22" presetClass="entr" presetSubtype="8"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Effect transition="in" filter="wipe(left)">
                                      <p:cBhvr>
                                        <p:cTn id="177" dur="500"/>
                                        <p:tgtEl>
                                          <p:spTgt spid="66"/>
                                        </p:tgtEl>
                                      </p:cBhvr>
                                    </p:animEffect>
                                  </p:childTnLst>
                                </p:cTn>
                              </p:par>
                            </p:childTnLst>
                          </p:cTn>
                        </p:par>
                        <p:par>
                          <p:cTn id="178" fill="hold">
                            <p:stCondLst>
                              <p:cond delay="4000"/>
                            </p:stCondLst>
                            <p:childTnLst>
                              <p:par>
                                <p:cTn id="179" presetID="22" presetClass="entr" presetSubtype="8" fill="hold" nodeType="afterEffect">
                                  <p:stCondLst>
                                    <p:cond delay="0"/>
                                  </p:stCondLst>
                                  <p:childTnLst>
                                    <p:set>
                                      <p:cBhvr>
                                        <p:cTn id="180" dur="1" fill="hold">
                                          <p:stCondLst>
                                            <p:cond delay="0"/>
                                          </p:stCondLst>
                                        </p:cTn>
                                        <p:tgtEl>
                                          <p:spTgt spid="44"/>
                                        </p:tgtEl>
                                        <p:attrNameLst>
                                          <p:attrName>style.visibility</p:attrName>
                                        </p:attrNameLst>
                                      </p:cBhvr>
                                      <p:to>
                                        <p:strVal val="visible"/>
                                      </p:to>
                                    </p:set>
                                    <p:animEffect transition="in" filter="wipe(left)">
                                      <p:cBhvr>
                                        <p:cTn id="181" dur="500"/>
                                        <p:tgtEl>
                                          <p:spTgt spid="44"/>
                                        </p:tgtEl>
                                      </p:cBhvr>
                                    </p:animEffect>
                                  </p:childTnLst>
                                </p:cTn>
                              </p:par>
                              <p:par>
                                <p:cTn id="182" presetID="16" presetClass="entr" presetSubtype="21" fill="hold" nodeType="withEffect">
                                  <p:stCondLst>
                                    <p:cond delay="0"/>
                                  </p:stCondLst>
                                  <p:childTnLst>
                                    <p:set>
                                      <p:cBhvr>
                                        <p:cTn id="183" dur="1" fill="hold">
                                          <p:stCondLst>
                                            <p:cond delay="0"/>
                                          </p:stCondLst>
                                        </p:cTn>
                                        <p:tgtEl>
                                          <p:spTgt spid="3"/>
                                        </p:tgtEl>
                                        <p:attrNameLst>
                                          <p:attrName>style.visibility</p:attrName>
                                        </p:attrNameLst>
                                      </p:cBhvr>
                                      <p:to>
                                        <p:strVal val="visible"/>
                                      </p:to>
                                    </p:set>
                                    <p:animEffect transition="in" filter="barn(inVertical)">
                                      <p:cBhvr>
                                        <p:cTn id="184" dur="500"/>
                                        <p:tgtEl>
                                          <p:spTgt spid="3"/>
                                        </p:tgtEl>
                                      </p:cBhvr>
                                    </p:animEffect>
                                  </p:childTnLst>
                                </p:cTn>
                              </p:par>
                              <p:par>
                                <p:cTn id="185" presetID="16" presetClass="entr" presetSubtype="21" fill="hold" grpId="0" nodeType="withEffect">
                                  <p:stCondLst>
                                    <p:cond delay="600"/>
                                  </p:stCondLst>
                                  <p:childTnLst>
                                    <p:set>
                                      <p:cBhvr>
                                        <p:cTn id="186" dur="1" fill="hold">
                                          <p:stCondLst>
                                            <p:cond delay="0"/>
                                          </p:stCondLst>
                                        </p:cTn>
                                        <p:tgtEl>
                                          <p:spTgt spid="4"/>
                                        </p:tgtEl>
                                        <p:attrNameLst>
                                          <p:attrName>style.visibility</p:attrName>
                                        </p:attrNameLst>
                                      </p:cBhvr>
                                      <p:to>
                                        <p:strVal val="visible"/>
                                      </p:to>
                                    </p:set>
                                    <p:animEffect transition="in" filter="barn(inVertical)">
                                      <p:cBhvr>
                                        <p:cTn id="187" dur="500"/>
                                        <p:tgtEl>
                                          <p:spTgt spid="4"/>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nodeType="clickEffect">
                                  <p:stCondLst>
                                    <p:cond delay="0"/>
                                  </p:stCondLst>
                                  <p:childTnLst>
                                    <p:set>
                                      <p:cBhvr>
                                        <p:cTn id="191" dur="1" fill="hold">
                                          <p:stCondLst>
                                            <p:cond delay="0"/>
                                          </p:stCondLst>
                                        </p:cTn>
                                        <p:tgtEl>
                                          <p:spTgt spid="54"/>
                                        </p:tgtEl>
                                        <p:attrNameLst>
                                          <p:attrName>style.visibility</p:attrName>
                                        </p:attrNameLst>
                                      </p:cBhvr>
                                      <p:to>
                                        <p:strVal val="visible"/>
                                      </p:to>
                                    </p:set>
                                    <p:animEffect transition="in" filter="wipe(left)">
                                      <p:cBhvr>
                                        <p:cTn id="192" dur="500"/>
                                        <p:tgtEl>
                                          <p:spTgt spid="54"/>
                                        </p:tgtEl>
                                      </p:cBhvr>
                                    </p:animEffect>
                                  </p:childTnLst>
                                </p:cTn>
                              </p:par>
                            </p:childTnLst>
                          </p:cTn>
                        </p:par>
                        <p:par>
                          <p:cTn id="193" fill="hold">
                            <p:stCondLst>
                              <p:cond delay="500"/>
                            </p:stCondLst>
                            <p:childTnLst>
                              <p:par>
                                <p:cTn id="194" presetID="53" presetClass="entr" presetSubtype="16" fill="hold" grpId="0" nodeType="afterEffect">
                                  <p:stCondLst>
                                    <p:cond delay="0"/>
                                  </p:stCondLst>
                                  <p:childTnLst>
                                    <p:set>
                                      <p:cBhvr>
                                        <p:cTn id="195" dur="1" fill="hold">
                                          <p:stCondLst>
                                            <p:cond delay="0"/>
                                          </p:stCondLst>
                                        </p:cTn>
                                        <p:tgtEl>
                                          <p:spTgt spid="46"/>
                                        </p:tgtEl>
                                        <p:attrNameLst>
                                          <p:attrName>style.visibility</p:attrName>
                                        </p:attrNameLst>
                                      </p:cBhvr>
                                      <p:to>
                                        <p:strVal val="visible"/>
                                      </p:to>
                                    </p:set>
                                    <p:anim calcmode="lin" valueType="num">
                                      <p:cBhvr>
                                        <p:cTn id="196" dur="500" fill="hold"/>
                                        <p:tgtEl>
                                          <p:spTgt spid="46"/>
                                        </p:tgtEl>
                                        <p:attrNameLst>
                                          <p:attrName>ppt_w</p:attrName>
                                        </p:attrNameLst>
                                      </p:cBhvr>
                                      <p:tavLst>
                                        <p:tav tm="0">
                                          <p:val>
                                            <p:fltVal val="0"/>
                                          </p:val>
                                        </p:tav>
                                        <p:tav tm="100000">
                                          <p:val>
                                            <p:strVal val="#ppt_w"/>
                                          </p:val>
                                        </p:tav>
                                      </p:tavLst>
                                    </p:anim>
                                    <p:anim calcmode="lin" valueType="num">
                                      <p:cBhvr>
                                        <p:cTn id="197" dur="500" fill="hold"/>
                                        <p:tgtEl>
                                          <p:spTgt spid="46"/>
                                        </p:tgtEl>
                                        <p:attrNameLst>
                                          <p:attrName>ppt_h</p:attrName>
                                        </p:attrNameLst>
                                      </p:cBhvr>
                                      <p:tavLst>
                                        <p:tav tm="0">
                                          <p:val>
                                            <p:fltVal val="0"/>
                                          </p:val>
                                        </p:tav>
                                        <p:tav tm="100000">
                                          <p:val>
                                            <p:strVal val="#ppt_h"/>
                                          </p:val>
                                        </p:tav>
                                      </p:tavLst>
                                    </p:anim>
                                    <p:animEffect transition="in" filter="fade">
                                      <p:cBhvr>
                                        <p:cTn id="198" dur="500"/>
                                        <p:tgtEl>
                                          <p:spTgt spid="46"/>
                                        </p:tgtEl>
                                      </p:cBhvr>
                                    </p:animEffect>
                                  </p:childTnLst>
                                </p:cTn>
                              </p:par>
                            </p:childTnLst>
                          </p:cTn>
                        </p:par>
                        <p:par>
                          <p:cTn id="199" fill="hold">
                            <p:stCondLst>
                              <p:cond delay="1000"/>
                            </p:stCondLst>
                            <p:childTnLst>
                              <p:par>
                                <p:cTn id="200" presetID="53" presetClass="entr" presetSubtype="16" fill="hold" grpId="0" nodeType="afterEffect">
                                  <p:stCondLst>
                                    <p:cond delay="0"/>
                                  </p:stCondLst>
                                  <p:childTnLst>
                                    <p:set>
                                      <p:cBhvr>
                                        <p:cTn id="201" dur="1" fill="hold">
                                          <p:stCondLst>
                                            <p:cond delay="0"/>
                                          </p:stCondLst>
                                        </p:cTn>
                                        <p:tgtEl>
                                          <p:spTgt spid="47"/>
                                        </p:tgtEl>
                                        <p:attrNameLst>
                                          <p:attrName>style.visibility</p:attrName>
                                        </p:attrNameLst>
                                      </p:cBhvr>
                                      <p:to>
                                        <p:strVal val="visible"/>
                                      </p:to>
                                    </p:set>
                                    <p:anim calcmode="lin" valueType="num">
                                      <p:cBhvr>
                                        <p:cTn id="202" dur="500" fill="hold"/>
                                        <p:tgtEl>
                                          <p:spTgt spid="47"/>
                                        </p:tgtEl>
                                        <p:attrNameLst>
                                          <p:attrName>ppt_w</p:attrName>
                                        </p:attrNameLst>
                                      </p:cBhvr>
                                      <p:tavLst>
                                        <p:tav tm="0">
                                          <p:val>
                                            <p:fltVal val="0"/>
                                          </p:val>
                                        </p:tav>
                                        <p:tav tm="100000">
                                          <p:val>
                                            <p:strVal val="#ppt_w"/>
                                          </p:val>
                                        </p:tav>
                                      </p:tavLst>
                                    </p:anim>
                                    <p:anim calcmode="lin" valueType="num">
                                      <p:cBhvr>
                                        <p:cTn id="203" dur="500" fill="hold"/>
                                        <p:tgtEl>
                                          <p:spTgt spid="47"/>
                                        </p:tgtEl>
                                        <p:attrNameLst>
                                          <p:attrName>ppt_h</p:attrName>
                                        </p:attrNameLst>
                                      </p:cBhvr>
                                      <p:tavLst>
                                        <p:tav tm="0">
                                          <p:val>
                                            <p:fltVal val="0"/>
                                          </p:val>
                                        </p:tav>
                                        <p:tav tm="100000">
                                          <p:val>
                                            <p:strVal val="#ppt_h"/>
                                          </p:val>
                                        </p:tav>
                                      </p:tavLst>
                                    </p:anim>
                                    <p:animEffect transition="in" filter="fade">
                                      <p:cBhvr>
                                        <p:cTn id="204" dur="500"/>
                                        <p:tgtEl>
                                          <p:spTgt spid="47"/>
                                        </p:tgtEl>
                                      </p:cBhvr>
                                    </p:animEffect>
                                  </p:childTnLst>
                                </p:cTn>
                              </p:par>
                            </p:childTnLst>
                          </p:cTn>
                        </p:par>
                        <p:par>
                          <p:cTn id="205" fill="hold">
                            <p:stCondLst>
                              <p:cond delay="1500"/>
                            </p:stCondLst>
                            <p:childTnLst>
                              <p:par>
                                <p:cTn id="206" presetID="53" presetClass="entr" presetSubtype="16" fill="hold" grpId="0" nodeType="afterEffect">
                                  <p:stCondLst>
                                    <p:cond delay="0"/>
                                  </p:stCondLst>
                                  <p:childTnLst>
                                    <p:set>
                                      <p:cBhvr>
                                        <p:cTn id="207" dur="1" fill="hold">
                                          <p:stCondLst>
                                            <p:cond delay="0"/>
                                          </p:stCondLst>
                                        </p:cTn>
                                        <p:tgtEl>
                                          <p:spTgt spid="48"/>
                                        </p:tgtEl>
                                        <p:attrNameLst>
                                          <p:attrName>style.visibility</p:attrName>
                                        </p:attrNameLst>
                                      </p:cBhvr>
                                      <p:to>
                                        <p:strVal val="visible"/>
                                      </p:to>
                                    </p:set>
                                    <p:anim calcmode="lin" valueType="num">
                                      <p:cBhvr>
                                        <p:cTn id="208" dur="500" fill="hold"/>
                                        <p:tgtEl>
                                          <p:spTgt spid="48"/>
                                        </p:tgtEl>
                                        <p:attrNameLst>
                                          <p:attrName>ppt_w</p:attrName>
                                        </p:attrNameLst>
                                      </p:cBhvr>
                                      <p:tavLst>
                                        <p:tav tm="0">
                                          <p:val>
                                            <p:fltVal val="0"/>
                                          </p:val>
                                        </p:tav>
                                        <p:tav tm="100000">
                                          <p:val>
                                            <p:strVal val="#ppt_w"/>
                                          </p:val>
                                        </p:tav>
                                      </p:tavLst>
                                    </p:anim>
                                    <p:anim calcmode="lin" valueType="num">
                                      <p:cBhvr>
                                        <p:cTn id="209" dur="500" fill="hold"/>
                                        <p:tgtEl>
                                          <p:spTgt spid="48"/>
                                        </p:tgtEl>
                                        <p:attrNameLst>
                                          <p:attrName>ppt_h</p:attrName>
                                        </p:attrNameLst>
                                      </p:cBhvr>
                                      <p:tavLst>
                                        <p:tav tm="0">
                                          <p:val>
                                            <p:fltVal val="0"/>
                                          </p:val>
                                        </p:tav>
                                        <p:tav tm="100000">
                                          <p:val>
                                            <p:strVal val="#ppt_h"/>
                                          </p:val>
                                        </p:tav>
                                      </p:tavLst>
                                    </p:anim>
                                    <p:animEffect transition="in" filter="fade">
                                      <p:cBhvr>
                                        <p:cTn id="210" dur="500"/>
                                        <p:tgtEl>
                                          <p:spTgt spid="48"/>
                                        </p:tgtEl>
                                      </p:cBhvr>
                                    </p:animEffect>
                                  </p:childTnLst>
                                </p:cTn>
                              </p:par>
                            </p:childTnLst>
                          </p:cTn>
                        </p:par>
                        <p:par>
                          <p:cTn id="211" fill="hold">
                            <p:stCondLst>
                              <p:cond delay="2000"/>
                            </p:stCondLst>
                            <p:childTnLst>
                              <p:par>
                                <p:cTn id="212" presetID="22" presetClass="entr" presetSubtype="4" fill="hold" nodeType="afterEffect">
                                  <p:stCondLst>
                                    <p:cond delay="0"/>
                                  </p:stCondLst>
                                  <p:childTnLst>
                                    <p:set>
                                      <p:cBhvr>
                                        <p:cTn id="213" dur="1" fill="hold">
                                          <p:stCondLst>
                                            <p:cond delay="0"/>
                                          </p:stCondLst>
                                        </p:cTn>
                                        <p:tgtEl>
                                          <p:spTgt spid="49"/>
                                        </p:tgtEl>
                                        <p:attrNameLst>
                                          <p:attrName>style.visibility</p:attrName>
                                        </p:attrNameLst>
                                      </p:cBhvr>
                                      <p:to>
                                        <p:strVal val="visible"/>
                                      </p:to>
                                    </p:set>
                                    <p:animEffect transition="in" filter="wipe(down)">
                                      <p:cBhvr>
                                        <p:cTn id="214" dur="500"/>
                                        <p:tgtEl>
                                          <p:spTgt spid="49"/>
                                        </p:tgtEl>
                                      </p:cBhvr>
                                    </p:animEffect>
                                  </p:childTnLst>
                                </p:cTn>
                              </p:par>
                            </p:childTnLst>
                          </p:cTn>
                        </p:par>
                        <p:par>
                          <p:cTn id="215" fill="hold">
                            <p:stCondLst>
                              <p:cond delay="2500"/>
                            </p:stCondLst>
                            <p:childTnLst>
                              <p:par>
                                <p:cTn id="216" presetID="53" presetClass="entr" presetSubtype="16" fill="hold" grpId="0" nodeType="afterEffect">
                                  <p:stCondLst>
                                    <p:cond delay="0"/>
                                  </p:stCondLst>
                                  <p:childTnLst>
                                    <p:set>
                                      <p:cBhvr>
                                        <p:cTn id="217" dur="1" fill="hold">
                                          <p:stCondLst>
                                            <p:cond delay="0"/>
                                          </p:stCondLst>
                                        </p:cTn>
                                        <p:tgtEl>
                                          <p:spTgt spid="50"/>
                                        </p:tgtEl>
                                        <p:attrNameLst>
                                          <p:attrName>style.visibility</p:attrName>
                                        </p:attrNameLst>
                                      </p:cBhvr>
                                      <p:to>
                                        <p:strVal val="visible"/>
                                      </p:to>
                                    </p:set>
                                    <p:anim calcmode="lin" valueType="num">
                                      <p:cBhvr>
                                        <p:cTn id="218" dur="500" fill="hold"/>
                                        <p:tgtEl>
                                          <p:spTgt spid="50"/>
                                        </p:tgtEl>
                                        <p:attrNameLst>
                                          <p:attrName>ppt_w</p:attrName>
                                        </p:attrNameLst>
                                      </p:cBhvr>
                                      <p:tavLst>
                                        <p:tav tm="0">
                                          <p:val>
                                            <p:fltVal val="0"/>
                                          </p:val>
                                        </p:tav>
                                        <p:tav tm="100000">
                                          <p:val>
                                            <p:strVal val="#ppt_w"/>
                                          </p:val>
                                        </p:tav>
                                      </p:tavLst>
                                    </p:anim>
                                    <p:anim calcmode="lin" valueType="num">
                                      <p:cBhvr>
                                        <p:cTn id="219" dur="500" fill="hold"/>
                                        <p:tgtEl>
                                          <p:spTgt spid="50"/>
                                        </p:tgtEl>
                                        <p:attrNameLst>
                                          <p:attrName>ppt_h</p:attrName>
                                        </p:attrNameLst>
                                      </p:cBhvr>
                                      <p:tavLst>
                                        <p:tav tm="0">
                                          <p:val>
                                            <p:fltVal val="0"/>
                                          </p:val>
                                        </p:tav>
                                        <p:tav tm="100000">
                                          <p:val>
                                            <p:strVal val="#ppt_h"/>
                                          </p:val>
                                        </p:tav>
                                      </p:tavLst>
                                    </p:anim>
                                    <p:animEffect transition="in" filter="fade">
                                      <p:cBhvr>
                                        <p:cTn id="220" dur="500"/>
                                        <p:tgtEl>
                                          <p:spTgt spid="50"/>
                                        </p:tgtEl>
                                      </p:cBhvr>
                                    </p:animEffect>
                                  </p:childTnLst>
                                </p:cTn>
                              </p:par>
                            </p:childTnLst>
                          </p:cTn>
                        </p:par>
                        <p:par>
                          <p:cTn id="221" fill="hold">
                            <p:stCondLst>
                              <p:cond delay="3000"/>
                            </p:stCondLst>
                            <p:childTnLst>
                              <p:par>
                                <p:cTn id="222" presetID="53" presetClass="entr" presetSubtype="16" fill="hold" grpId="0" nodeType="afterEffect">
                                  <p:stCondLst>
                                    <p:cond delay="0"/>
                                  </p:stCondLst>
                                  <p:childTnLst>
                                    <p:set>
                                      <p:cBhvr>
                                        <p:cTn id="223" dur="1" fill="hold">
                                          <p:stCondLst>
                                            <p:cond delay="0"/>
                                          </p:stCondLst>
                                        </p:cTn>
                                        <p:tgtEl>
                                          <p:spTgt spid="45"/>
                                        </p:tgtEl>
                                        <p:attrNameLst>
                                          <p:attrName>style.visibility</p:attrName>
                                        </p:attrNameLst>
                                      </p:cBhvr>
                                      <p:to>
                                        <p:strVal val="visible"/>
                                      </p:to>
                                    </p:set>
                                    <p:anim calcmode="lin" valueType="num">
                                      <p:cBhvr>
                                        <p:cTn id="224" dur="500" fill="hold"/>
                                        <p:tgtEl>
                                          <p:spTgt spid="45"/>
                                        </p:tgtEl>
                                        <p:attrNameLst>
                                          <p:attrName>ppt_w</p:attrName>
                                        </p:attrNameLst>
                                      </p:cBhvr>
                                      <p:tavLst>
                                        <p:tav tm="0">
                                          <p:val>
                                            <p:fltVal val="0"/>
                                          </p:val>
                                        </p:tav>
                                        <p:tav tm="100000">
                                          <p:val>
                                            <p:strVal val="#ppt_w"/>
                                          </p:val>
                                        </p:tav>
                                      </p:tavLst>
                                    </p:anim>
                                    <p:anim calcmode="lin" valueType="num">
                                      <p:cBhvr>
                                        <p:cTn id="225" dur="500" fill="hold"/>
                                        <p:tgtEl>
                                          <p:spTgt spid="45"/>
                                        </p:tgtEl>
                                        <p:attrNameLst>
                                          <p:attrName>ppt_h</p:attrName>
                                        </p:attrNameLst>
                                      </p:cBhvr>
                                      <p:tavLst>
                                        <p:tav tm="0">
                                          <p:val>
                                            <p:fltVal val="0"/>
                                          </p:val>
                                        </p:tav>
                                        <p:tav tm="100000">
                                          <p:val>
                                            <p:strVal val="#ppt_h"/>
                                          </p:val>
                                        </p:tav>
                                      </p:tavLst>
                                    </p:anim>
                                    <p:animEffect transition="in" filter="fade">
                                      <p:cBhvr>
                                        <p:cTn id="226" dur="500"/>
                                        <p:tgtEl>
                                          <p:spTgt spid="45"/>
                                        </p:tgtEl>
                                      </p:cBhvr>
                                    </p:animEffect>
                                  </p:childTnLst>
                                </p:cTn>
                              </p:par>
                              <p:par>
                                <p:cTn id="227" presetID="42" presetClass="entr" presetSubtype="0" fill="hold" grpId="0" nodeType="withEffect">
                                  <p:stCondLst>
                                    <p:cond delay="0"/>
                                  </p:stCondLst>
                                  <p:childTnLst>
                                    <p:set>
                                      <p:cBhvr>
                                        <p:cTn id="228" dur="1" fill="hold">
                                          <p:stCondLst>
                                            <p:cond delay="0"/>
                                          </p:stCondLst>
                                        </p:cTn>
                                        <p:tgtEl>
                                          <p:spTgt spid="51"/>
                                        </p:tgtEl>
                                        <p:attrNameLst>
                                          <p:attrName>style.visibility</p:attrName>
                                        </p:attrNameLst>
                                      </p:cBhvr>
                                      <p:to>
                                        <p:strVal val="visible"/>
                                      </p:to>
                                    </p:set>
                                    <p:animEffect transition="in" filter="fade">
                                      <p:cBhvr>
                                        <p:cTn id="229" dur="500"/>
                                        <p:tgtEl>
                                          <p:spTgt spid="51"/>
                                        </p:tgtEl>
                                      </p:cBhvr>
                                    </p:animEffect>
                                    <p:anim calcmode="lin" valueType="num">
                                      <p:cBhvr>
                                        <p:cTn id="230" dur="500" fill="hold"/>
                                        <p:tgtEl>
                                          <p:spTgt spid="51"/>
                                        </p:tgtEl>
                                        <p:attrNameLst>
                                          <p:attrName>ppt_x</p:attrName>
                                        </p:attrNameLst>
                                      </p:cBhvr>
                                      <p:tavLst>
                                        <p:tav tm="0">
                                          <p:val>
                                            <p:strVal val="#ppt_x"/>
                                          </p:val>
                                        </p:tav>
                                        <p:tav tm="100000">
                                          <p:val>
                                            <p:strVal val="#ppt_x"/>
                                          </p:val>
                                        </p:tav>
                                      </p:tavLst>
                                    </p:anim>
                                    <p:anim calcmode="lin" valueType="num">
                                      <p:cBhvr>
                                        <p:cTn id="231" dur="500" fill="hold"/>
                                        <p:tgtEl>
                                          <p:spTgt spid="51"/>
                                        </p:tgtEl>
                                        <p:attrNameLst>
                                          <p:attrName>ppt_y</p:attrName>
                                        </p:attrNameLst>
                                      </p:cBhvr>
                                      <p:tavLst>
                                        <p:tav tm="0">
                                          <p:val>
                                            <p:strVal val="#ppt_y+.1"/>
                                          </p:val>
                                        </p:tav>
                                        <p:tav tm="100000">
                                          <p:val>
                                            <p:strVal val="#ppt_y"/>
                                          </p:val>
                                        </p:tav>
                                      </p:tavLst>
                                    </p:anim>
                                  </p:childTnLst>
                                </p:cTn>
                              </p:par>
                              <p:par>
                                <p:cTn id="232" presetID="47" presetClass="entr" presetSubtype="0" fill="hold" grpId="0" nodeType="with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500"/>
                                        <p:tgtEl>
                                          <p:spTgt spid="52"/>
                                        </p:tgtEl>
                                      </p:cBhvr>
                                    </p:animEffect>
                                    <p:anim calcmode="lin" valueType="num">
                                      <p:cBhvr>
                                        <p:cTn id="235" dur="500" fill="hold"/>
                                        <p:tgtEl>
                                          <p:spTgt spid="52"/>
                                        </p:tgtEl>
                                        <p:attrNameLst>
                                          <p:attrName>ppt_x</p:attrName>
                                        </p:attrNameLst>
                                      </p:cBhvr>
                                      <p:tavLst>
                                        <p:tav tm="0">
                                          <p:val>
                                            <p:strVal val="#ppt_x"/>
                                          </p:val>
                                        </p:tav>
                                        <p:tav tm="100000">
                                          <p:val>
                                            <p:strVal val="#ppt_x"/>
                                          </p:val>
                                        </p:tav>
                                      </p:tavLst>
                                    </p:anim>
                                    <p:anim calcmode="lin" valueType="num">
                                      <p:cBhvr>
                                        <p:cTn id="236" dur="5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3500"/>
                            </p:stCondLst>
                            <p:childTnLst>
                              <p:par>
                                <p:cTn id="238" presetID="22" presetClass="entr" presetSubtype="8" fill="hold" nodeType="afterEffect">
                                  <p:stCondLst>
                                    <p:cond delay="0"/>
                                  </p:stCondLst>
                                  <p:childTnLst>
                                    <p:set>
                                      <p:cBhvr>
                                        <p:cTn id="239" dur="1" fill="hold">
                                          <p:stCondLst>
                                            <p:cond delay="0"/>
                                          </p:stCondLst>
                                        </p:cTn>
                                        <p:tgtEl>
                                          <p:spTgt spid="69"/>
                                        </p:tgtEl>
                                        <p:attrNameLst>
                                          <p:attrName>style.visibility</p:attrName>
                                        </p:attrNameLst>
                                      </p:cBhvr>
                                      <p:to>
                                        <p:strVal val="visible"/>
                                      </p:to>
                                    </p:set>
                                    <p:animEffect transition="in" filter="wipe(left)">
                                      <p:cBhvr>
                                        <p:cTn id="240" dur="500"/>
                                        <p:tgtEl>
                                          <p:spTgt spid="69"/>
                                        </p:tgtEl>
                                      </p:cBhvr>
                                    </p:animEffect>
                                  </p:childTnLst>
                                </p:cTn>
                              </p:par>
                              <p:par>
                                <p:cTn id="241" presetID="16" presetClass="entr" presetSubtype="21" fill="hold" nodeType="withEffect">
                                  <p:stCondLst>
                                    <p:cond delay="0"/>
                                  </p:stCondLst>
                                  <p:childTnLst>
                                    <p:set>
                                      <p:cBhvr>
                                        <p:cTn id="242" dur="1" fill="hold">
                                          <p:stCondLst>
                                            <p:cond delay="0"/>
                                          </p:stCondLst>
                                        </p:cTn>
                                        <p:tgtEl>
                                          <p:spTgt spid="5"/>
                                        </p:tgtEl>
                                        <p:attrNameLst>
                                          <p:attrName>style.visibility</p:attrName>
                                        </p:attrNameLst>
                                      </p:cBhvr>
                                      <p:to>
                                        <p:strVal val="visible"/>
                                      </p:to>
                                    </p:set>
                                    <p:animEffect transition="in" filter="barn(inVertical)">
                                      <p:cBhvr>
                                        <p:cTn id="2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8" grpId="0" bldLvl="0" animBg="1"/>
      <p:bldP spid="9" grpId="0" bldLvl="0" animBg="1"/>
      <p:bldP spid="10" grpId="0" bldLvl="0" animBg="1"/>
      <p:bldP spid="14" grpId="0" bldLvl="0" animBg="1"/>
      <p:bldP spid="16" grpId="0"/>
      <p:bldP spid="17" grpId="0"/>
      <p:bldP spid="18" grpId="0" bldLvl="0" animBg="1"/>
      <p:bldP spid="20" grpId="0" bldLvl="0" animBg="1"/>
      <p:bldP spid="21" grpId="0" bldLvl="0" animBg="1"/>
      <p:bldP spid="22" grpId="0" bldLvl="0" animBg="1"/>
      <p:bldP spid="24" grpId="0" bldLvl="0" animBg="1"/>
      <p:bldP spid="25" grpId="0"/>
      <p:bldP spid="26" grpId="0"/>
      <p:bldP spid="27" grpId="0" bldLvl="0" animBg="1"/>
      <p:bldP spid="29" grpId="0" bldLvl="0" animBg="1"/>
      <p:bldP spid="30" grpId="0" bldLvl="0" animBg="1"/>
      <p:bldP spid="31" grpId="0" bldLvl="0" animBg="1"/>
      <p:bldP spid="33" grpId="0" bldLvl="0" animBg="1"/>
      <p:bldP spid="34" grpId="0"/>
      <p:bldP spid="35" grpId="0"/>
      <p:bldP spid="45" grpId="0" bldLvl="0" animBg="1"/>
      <p:bldP spid="46" grpId="0" bldLvl="0" animBg="1"/>
      <p:bldP spid="47" grpId="0" bldLvl="0" animBg="1"/>
      <p:bldP spid="48" grpId="0" bldLvl="0" animBg="1"/>
      <p:bldP spid="50" grpId="0" bldLvl="0" animBg="1"/>
      <p:bldP spid="51" grpId="0"/>
      <p:bldP spid="52" grpId="0"/>
      <p:bldP spid="4" grpId="0" bldLvl="0" animBg="1"/>
      <p:bldP spid="6" grpId="0" animBg="1"/>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c 10"/>
          <p:cNvSpPr/>
          <p:nvPr/>
        </p:nvSpPr>
        <p:spPr>
          <a:xfrm>
            <a:off x="1136949" y="2970313"/>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a:off x="-37234" y="3429894"/>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501280" y="3334644"/>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p:cNvSpPr/>
          <p:nvPr/>
        </p:nvSpPr>
        <p:spPr>
          <a:xfrm>
            <a:off x="1382217" y="3215581"/>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p:cNvSpPr/>
          <p:nvPr/>
        </p:nvSpPr>
        <p:spPr>
          <a:xfrm>
            <a:off x="1249345" y="3082709"/>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p:cNvCxnSpPr/>
          <p:nvPr/>
        </p:nvCxnSpPr>
        <p:spPr>
          <a:xfrm flipV="1">
            <a:off x="1596531" y="3777080"/>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534410" y="4785334"/>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38837" y="2396405"/>
            <a:ext cx="1515386" cy="645160"/>
          </a:xfrm>
          <a:prstGeom prst="rect">
            <a:avLst/>
          </a:prstGeom>
          <a:noFill/>
        </p:spPr>
        <p:txBody>
          <a:bodyPr wrap="square" rtlCol="0">
            <a:spAutoFit/>
          </a:bodyPr>
          <a:lstStyle/>
          <a:p>
            <a:pPr algn="ctr"/>
            <a:r>
              <a:rPr lang="en-US" sz="3600" b="1">
                <a:solidFill>
                  <a:srgbClr val="FF0000"/>
                </a:solidFill>
                <a:latin typeface="Century Gothic" panose="020B0502020202020204" pitchFamily="34" charset="0"/>
              </a:rPr>
              <a:t>1859</a:t>
            </a:r>
            <a:endParaRPr lang="en-US" sz="3600" b="1" dirty="0">
              <a:solidFill>
                <a:srgbClr val="FF0000"/>
              </a:solidFill>
              <a:latin typeface="Century Gothic" panose="020B0502020202020204" pitchFamily="34" charset="0"/>
            </a:endParaRPr>
          </a:p>
        </p:txBody>
      </p:sp>
      <p:sp>
        <p:nvSpPr>
          <p:cNvPr id="17" name="TextBox 16"/>
          <p:cNvSpPr txBox="1"/>
          <p:nvPr/>
        </p:nvSpPr>
        <p:spPr>
          <a:xfrm>
            <a:off x="215555" y="5051284"/>
            <a:ext cx="3456319" cy="129266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Giặc Pháp vào Gia Định, ông về quê vợ (Cần Giuộc)</a:t>
            </a:r>
          </a:p>
        </p:txBody>
      </p:sp>
      <p:sp>
        <p:nvSpPr>
          <p:cNvPr id="23" name="TextBox 22"/>
          <p:cNvSpPr txBox="1"/>
          <p:nvPr/>
        </p:nvSpPr>
        <p:spPr>
          <a:xfrm>
            <a:off x="5336995" y="3537130"/>
            <a:ext cx="3456319"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Ông đứng vững trên tuyến đầu của cuộc kháng chiến</a:t>
            </a:r>
          </a:p>
        </p:txBody>
      </p:sp>
      <p:sp>
        <p:nvSpPr>
          <p:cNvPr id="24" name="TextBox 23"/>
          <p:cNvSpPr txBox="1"/>
          <p:nvPr/>
        </p:nvSpPr>
        <p:spPr>
          <a:xfrm>
            <a:off x="5244203" y="2166927"/>
            <a:ext cx="3456319" cy="1200329"/>
          </a:xfrm>
          <a:prstGeom prst="rect">
            <a:avLst/>
          </a:prstGeom>
          <a:noFill/>
        </p:spPr>
        <p:txBody>
          <a:bodyPr wrap="square" rtlCol="0">
            <a:spAutoFit/>
          </a:bodyPr>
          <a:lstStyle>
            <a:defPPr>
              <a:defRPr lang="en-US"/>
            </a:defPPr>
            <a:lvl1pPr>
              <a:defRPr sz="2600">
                <a:latin typeface="Times New Roman" panose="02020603050405020304" pitchFamily="18" charset="0"/>
                <a:cs typeface="Times New Roman" panose="02020603050405020304" pitchFamily="18" charset="0"/>
              </a:defRPr>
            </a:lvl1pPr>
          </a:lstStyle>
          <a:p>
            <a:pPr algn="ctr"/>
            <a:r>
              <a:rPr lang="en-US" sz="2400" dirty="0"/>
              <a:t>Tích cực dùng văn chương kích động lòng yêu nước của sĩ phu và nhân dân</a:t>
            </a:r>
          </a:p>
        </p:txBody>
      </p:sp>
      <p:cxnSp>
        <p:nvCxnSpPr>
          <p:cNvPr id="25" name="Straight Connector 24"/>
          <p:cNvCxnSpPr>
            <a:stCxn id="39" idx="6"/>
            <a:endCxn id="27" idx="2"/>
          </p:cNvCxnSpPr>
          <p:nvPr/>
        </p:nvCxnSpPr>
        <p:spPr>
          <a:xfrm>
            <a:off x="4575299" y="3449744"/>
            <a:ext cx="6006827" cy="2363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rot="5400000">
            <a:off x="10222605" y="2912322"/>
            <a:ext cx="919162" cy="1098479"/>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Oval 26"/>
          <p:cNvSpPr/>
          <p:nvPr/>
        </p:nvSpPr>
        <p:spPr>
          <a:xfrm>
            <a:off x="10582126" y="3378129"/>
            <a:ext cx="190500" cy="1905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ircle: Hollow 20"/>
          <p:cNvSpPr/>
          <p:nvPr/>
        </p:nvSpPr>
        <p:spPr>
          <a:xfrm>
            <a:off x="10463063" y="3259066"/>
            <a:ext cx="428626" cy="428626"/>
          </a:xfrm>
          <a:prstGeom prst="donut">
            <a:avLst>
              <a:gd name="adj" fmla="val 528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ircle: Hollow 21"/>
          <p:cNvSpPr/>
          <p:nvPr/>
        </p:nvSpPr>
        <p:spPr>
          <a:xfrm>
            <a:off x="10330191" y="312619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p:nvPr/>
        </p:nvCxnSpPr>
        <p:spPr>
          <a:xfrm flipV="1">
            <a:off x="10705508" y="2092807"/>
            <a:ext cx="0" cy="1033387"/>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0643392" y="2046451"/>
            <a:ext cx="124240" cy="1242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985609" y="3718644"/>
            <a:ext cx="1515386" cy="645160"/>
          </a:xfrm>
          <a:prstGeom prst="rect">
            <a:avLst/>
          </a:prstGeom>
          <a:noFill/>
        </p:spPr>
        <p:txBody>
          <a:bodyPr wrap="square" rtlCol="0">
            <a:spAutoFit/>
          </a:bodyPr>
          <a:lstStyle/>
          <a:p>
            <a:pPr algn="ctr"/>
            <a:r>
              <a:rPr lang="en-US" sz="3600" b="1" dirty="0">
                <a:solidFill>
                  <a:srgbClr val="FF0000"/>
                </a:solidFill>
                <a:latin typeface="Century Gothic" panose="020B0502020202020204" pitchFamily="34" charset="0"/>
              </a:rPr>
              <a:t>1888</a:t>
            </a:r>
          </a:p>
        </p:txBody>
      </p:sp>
      <p:cxnSp>
        <p:nvCxnSpPr>
          <p:cNvPr id="33" name="Straight Connector 32"/>
          <p:cNvCxnSpPr/>
          <p:nvPr/>
        </p:nvCxnSpPr>
        <p:spPr>
          <a:xfrm>
            <a:off x="9715063" y="2046451"/>
            <a:ext cx="2048865"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853966" y="730154"/>
            <a:ext cx="3456319" cy="1292662"/>
          </a:xfrm>
          <a:prstGeom prst="rect">
            <a:avLst/>
          </a:prstGeom>
          <a:noFill/>
        </p:spPr>
        <p:txBody>
          <a:bodyPr wrap="square" rtlCol="0">
            <a:spAutoFit/>
          </a:bodyPr>
          <a:lstStyle>
            <a:defPPr>
              <a:defRPr lang="en-US"/>
            </a:defPPr>
            <a:lvl1pPr>
              <a:defRPr sz="2600">
                <a:latin typeface="Times New Roman" panose="02020603050405020304" pitchFamily="18" charset="0"/>
                <a:cs typeface="Times New Roman" panose="02020603050405020304" pitchFamily="18" charset="0"/>
              </a:defRPr>
            </a:lvl1pPr>
          </a:lstStyle>
          <a:p>
            <a:pPr algn="ctr"/>
            <a:r>
              <a:rPr lang="en-US" dirty="0"/>
              <a:t>Nhà thơ Nguyễn Đình Chiểu mất tại Ba Tri (Bến Tre)</a:t>
            </a:r>
          </a:p>
        </p:txBody>
      </p:sp>
      <p:pic>
        <p:nvPicPr>
          <p:cNvPr id="2" name="Picture 1"/>
          <p:cNvPicPr>
            <a:picLocks noChangeAspect="1"/>
          </p:cNvPicPr>
          <p:nvPr/>
        </p:nvPicPr>
        <p:blipFill rotWithShape="1">
          <a:blip r:embed="rId2"/>
          <a:srcRect l="36480" t="2082" r="4485" b="5414"/>
          <a:stretch>
            <a:fillRect/>
          </a:stretch>
        </p:blipFill>
        <p:spPr>
          <a:xfrm>
            <a:off x="4703535" y="4483367"/>
            <a:ext cx="2319227" cy="20431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rotWithShape="1">
          <a:blip r:embed="rId3"/>
          <a:srcRect l="31054" t="18931" r="15083" b="8144"/>
          <a:stretch>
            <a:fillRect/>
          </a:stretch>
        </p:blipFill>
        <p:spPr>
          <a:xfrm>
            <a:off x="93421" y="369805"/>
            <a:ext cx="2662394" cy="20265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3"/>
          <p:cNvPicPr>
            <a:picLocks noChangeAspect="1"/>
          </p:cNvPicPr>
          <p:nvPr/>
        </p:nvPicPr>
        <p:blipFill rotWithShape="1">
          <a:blip r:embed="rId4"/>
          <a:srcRect l="17487" t="9404" r="9422" b="1019"/>
          <a:stretch>
            <a:fillRect/>
          </a:stretch>
        </p:blipFill>
        <p:spPr>
          <a:xfrm>
            <a:off x="5900821" y="290427"/>
            <a:ext cx="2861821" cy="17904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rotWithShape="1">
          <a:blip r:embed="rId5"/>
          <a:srcRect l="537" t="15571" r="430" b="10717"/>
          <a:stretch>
            <a:fillRect/>
          </a:stretch>
        </p:blipFill>
        <p:spPr>
          <a:xfrm>
            <a:off x="7981997" y="4637806"/>
            <a:ext cx="4007224" cy="19291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6" name="Arc 35"/>
          <p:cNvSpPr/>
          <p:nvPr/>
        </p:nvSpPr>
        <p:spPr>
          <a:xfrm rot="5400000">
            <a:off x="3768533" y="2990163"/>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Oval 36"/>
          <p:cNvSpPr/>
          <p:nvPr/>
        </p:nvSpPr>
        <p:spPr>
          <a:xfrm>
            <a:off x="4132864" y="3354494"/>
            <a:ext cx="190500" cy="1905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ircle: Hollow 20"/>
          <p:cNvSpPr/>
          <p:nvPr/>
        </p:nvSpPr>
        <p:spPr>
          <a:xfrm>
            <a:off x="4013801" y="3235431"/>
            <a:ext cx="428626" cy="428626"/>
          </a:xfrm>
          <a:prstGeom prst="donut">
            <a:avLst>
              <a:gd name="adj" fmla="val 528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21"/>
          <p:cNvSpPr/>
          <p:nvPr/>
        </p:nvSpPr>
        <p:spPr>
          <a:xfrm>
            <a:off x="3880929" y="3102559"/>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 name="Straight Connector 39"/>
          <p:cNvCxnSpPr/>
          <p:nvPr/>
        </p:nvCxnSpPr>
        <p:spPr>
          <a:xfrm flipV="1">
            <a:off x="4228115" y="2069172"/>
            <a:ext cx="0" cy="103338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41" name="Oval 40"/>
          <p:cNvSpPr/>
          <p:nvPr/>
        </p:nvSpPr>
        <p:spPr>
          <a:xfrm>
            <a:off x="4165994" y="2022816"/>
            <a:ext cx="124240" cy="1242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470421" y="3837036"/>
            <a:ext cx="1515386" cy="645160"/>
          </a:xfrm>
          <a:prstGeom prst="rect">
            <a:avLst/>
          </a:prstGeom>
          <a:noFill/>
        </p:spPr>
        <p:txBody>
          <a:bodyPr wrap="square" rtlCol="0">
            <a:spAutoFit/>
          </a:bodyPr>
          <a:lstStyle/>
          <a:p>
            <a:pPr algn="ctr"/>
            <a:r>
              <a:rPr lang="en-US" sz="3600" dirty="0">
                <a:solidFill>
                  <a:srgbClr val="FF0000"/>
                </a:solidFill>
                <a:latin typeface="Century Gothic" panose="020B0502020202020204" pitchFamily="34" charset="0"/>
              </a:rPr>
              <a:t>1862</a:t>
            </a:r>
          </a:p>
        </p:txBody>
      </p:sp>
      <p:cxnSp>
        <p:nvCxnSpPr>
          <p:cNvPr id="43" name="Straight Connector 42"/>
          <p:cNvCxnSpPr/>
          <p:nvPr/>
        </p:nvCxnSpPr>
        <p:spPr>
          <a:xfrm>
            <a:off x="2944906" y="2003802"/>
            <a:ext cx="26087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08411" y="4876832"/>
            <a:ext cx="2536495" cy="8979"/>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847139" y="577390"/>
            <a:ext cx="3456319" cy="129266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Pháp đánh vào Cần Giuộc, ông lui về Ba Tri, Bến Tre.</a:t>
            </a:r>
          </a:p>
        </p:txBody>
      </p:sp>
      <p:cxnSp>
        <p:nvCxnSpPr>
          <p:cNvPr id="46" name="Straight Connector 45"/>
          <p:cNvCxnSpPr>
            <a:endCxn id="39" idx="2"/>
          </p:cNvCxnSpPr>
          <p:nvPr/>
        </p:nvCxnSpPr>
        <p:spPr>
          <a:xfrm flipV="1">
            <a:off x="1943715" y="3449744"/>
            <a:ext cx="1937214" cy="537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16" presetClass="entr" presetSubtype="21"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arn(inVertical)">
                                      <p:cBhvr>
                                        <p:cTn id="58" dur="500"/>
                                        <p:tgtEl>
                                          <p:spTgt spid="3"/>
                                        </p:tgtEl>
                                      </p:cBhvr>
                                    </p:animEffect>
                                  </p:childTnLst>
                                </p:cTn>
                              </p:par>
                              <p:par>
                                <p:cTn id="59" presetID="22" presetClass="entr" presetSubtype="8"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left)">
                                      <p:cBhvr>
                                        <p:cTn id="66" dur="500"/>
                                        <p:tgtEl>
                                          <p:spTgt spid="46"/>
                                        </p:tgtEl>
                                      </p:cBhvr>
                                    </p:animEffect>
                                  </p:childTnLst>
                                </p:cTn>
                              </p:par>
                            </p:childTnLst>
                          </p:cTn>
                        </p:par>
                        <p:par>
                          <p:cTn id="67" fill="hold">
                            <p:stCondLst>
                              <p:cond delay="500"/>
                            </p:stCondLst>
                            <p:childTnLst>
                              <p:par>
                                <p:cTn id="68" presetID="53" presetClass="entr" presetSubtype="16"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cTn>
                              </p:par>
                            </p:childTnLst>
                          </p:cTn>
                        </p:par>
                        <p:par>
                          <p:cTn id="73" fill="hold">
                            <p:stCondLst>
                              <p:cond delay="1000"/>
                            </p:stCondLst>
                            <p:childTnLst>
                              <p:par>
                                <p:cTn id="74" presetID="53" presetClass="entr" presetSubtype="16"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p:cTn id="76" dur="500" fill="hold"/>
                                        <p:tgtEl>
                                          <p:spTgt spid="38"/>
                                        </p:tgtEl>
                                        <p:attrNameLst>
                                          <p:attrName>ppt_w</p:attrName>
                                        </p:attrNameLst>
                                      </p:cBhvr>
                                      <p:tavLst>
                                        <p:tav tm="0">
                                          <p:val>
                                            <p:fltVal val="0"/>
                                          </p:val>
                                        </p:tav>
                                        <p:tav tm="100000">
                                          <p:val>
                                            <p:strVal val="#ppt_w"/>
                                          </p:val>
                                        </p:tav>
                                      </p:tavLst>
                                    </p:anim>
                                    <p:anim calcmode="lin" valueType="num">
                                      <p:cBhvr>
                                        <p:cTn id="77" dur="500" fill="hold"/>
                                        <p:tgtEl>
                                          <p:spTgt spid="38"/>
                                        </p:tgtEl>
                                        <p:attrNameLst>
                                          <p:attrName>ppt_h</p:attrName>
                                        </p:attrNameLst>
                                      </p:cBhvr>
                                      <p:tavLst>
                                        <p:tav tm="0">
                                          <p:val>
                                            <p:fltVal val="0"/>
                                          </p:val>
                                        </p:tav>
                                        <p:tav tm="100000">
                                          <p:val>
                                            <p:strVal val="#ppt_h"/>
                                          </p:val>
                                        </p:tav>
                                      </p:tavLst>
                                    </p:anim>
                                    <p:animEffect transition="in" filter="fade">
                                      <p:cBhvr>
                                        <p:cTn id="78" dur="500"/>
                                        <p:tgtEl>
                                          <p:spTgt spid="38"/>
                                        </p:tgtEl>
                                      </p:cBhvr>
                                    </p:animEffect>
                                  </p:childTnLst>
                                </p:cTn>
                              </p:par>
                            </p:childTnLst>
                          </p:cTn>
                        </p:par>
                        <p:par>
                          <p:cTn id="79" fill="hold">
                            <p:stCondLst>
                              <p:cond delay="1500"/>
                            </p:stCondLst>
                            <p:childTnLst>
                              <p:par>
                                <p:cTn id="80" presetID="53" presetClass="entr" presetSubtype="16"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p:cTn id="87" dur="500" fill="hold"/>
                                        <p:tgtEl>
                                          <p:spTgt spid="36"/>
                                        </p:tgtEl>
                                        <p:attrNameLst>
                                          <p:attrName>ppt_w</p:attrName>
                                        </p:attrNameLst>
                                      </p:cBhvr>
                                      <p:tavLst>
                                        <p:tav tm="0">
                                          <p:val>
                                            <p:fltVal val="0"/>
                                          </p:val>
                                        </p:tav>
                                        <p:tav tm="100000">
                                          <p:val>
                                            <p:strVal val="#ppt_w"/>
                                          </p:val>
                                        </p:tav>
                                      </p:tavLst>
                                    </p:anim>
                                    <p:anim calcmode="lin" valueType="num">
                                      <p:cBhvr>
                                        <p:cTn id="88" dur="500" fill="hold"/>
                                        <p:tgtEl>
                                          <p:spTgt spid="36"/>
                                        </p:tgtEl>
                                        <p:attrNameLst>
                                          <p:attrName>ppt_h</p:attrName>
                                        </p:attrNameLst>
                                      </p:cBhvr>
                                      <p:tavLst>
                                        <p:tav tm="0">
                                          <p:val>
                                            <p:fltVal val="0"/>
                                          </p:val>
                                        </p:tav>
                                        <p:tav tm="100000">
                                          <p:val>
                                            <p:strVal val="#ppt_h"/>
                                          </p:val>
                                        </p:tav>
                                      </p:tavLst>
                                    </p:anim>
                                    <p:animEffect transition="in" filter="fade">
                                      <p:cBhvr>
                                        <p:cTn id="89" dur="500"/>
                                        <p:tgtEl>
                                          <p:spTgt spid="36"/>
                                        </p:tgtEl>
                                      </p:cBhvr>
                                    </p:animEffect>
                                  </p:childTnLst>
                                </p:cTn>
                              </p:par>
                            </p:childTnLst>
                          </p:cTn>
                        </p:par>
                        <p:par>
                          <p:cTn id="90" fill="hold">
                            <p:stCondLst>
                              <p:cond delay="2000"/>
                            </p:stCondLst>
                            <p:childTnLst>
                              <p:par>
                                <p:cTn id="91" presetID="22" presetClass="entr" presetSubtype="4" fill="hold"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wipe(down)">
                                      <p:cBhvr>
                                        <p:cTn id="93" dur="500"/>
                                        <p:tgtEl>
                                          <p:spTgt spid="4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p:cTn id="96" dur="500" fill="hold"/>
                                        <p:tgtEl>
                                          <p:spTgt spid="41"/>
                                        </p:tgtEl>
                                        <p:attrNameLst>
                                          <p:attrName>ppt_w</p:attrName>
                                        </p:attrNameLst>
                                      </p:cBhvr>
                                      <p:tavLst>
                                        <p:tav tm="0">
                                          <p:val>
                                            <p:fltVal val="0"/>
                                          </p:val>
                                        </p:tav>
                                        <p:tav tm="100000">
                                          <p:val>
                                            <p:strVal val="#ppt_w"/>
                                          </p:val>
                                        </p:tav>
                                      </p:tavLst>
                                    </p:anim>
                                    <p:anim calcmode="lin" valueType="num">
                                      <p:cBhvr>
                                        <p:cTn id="97" dur="500" fill="hold"/>
                                        <p:tgtEl>
                                          <p:spTgt spid="41"/>
                                        </p:tgtEl>
                                        <p:attrNameLst>
                                          <p:attrName>ppt_h</p:attrName>
                                        </p:attrNameLst>
                                      </p:cBhvr>
                                      <p:tavLst>
                                        <p:tav tm="0">
                                          <p:val>
                                            <p:fltVal val="0"/>
                                          </p:val>
                                        </p:tav>
                                        <p:tav tm="100000">
                                          <p:val>
                                            <p:strVal val="#ppt_h"/>
                                          </p:val>
                                        </p:tav>
                                      </p:tavLst>
                                    </p:anim>
                                    <p:animEffect transition="in" filter="fade">
                                      <p:cBhvr>
                                        <p:cTn id="98" dur="500"/>
                                        <p:tgtEl>
                                          <p:spTgt spid="41"/>
                                        </p:tgtEl>
                                      </p:cBhvr>
                                    </p:animEffect>
                                  </p:childTnLst>
                                </p:cTn>
                              </p:par>
                              <p:par>
                                <p:cTn id="99" presetID="22" presetClass="entr" presetSubtype="8" fill="hold" nodeType="withEffect">
                                  <p:stCondLst>
                                    <p:cond delay="200"/>
                                  </p:stCondLst>
                                  <p:childTnLst>
                                    <p:set>
                                      <p:cBhvr>
                                        <p:cTn id="100" dur="1" fill="hold">
                                          <p:stCondLst>
                                            <p:cond delay="0"/>
                                          </p:stCondLst>
                                        </p:cTn>
                                        <p:tgtEl>
                                          <p:spTgt spid="43"/>
                                        </p:tgtEl>
                                        <p:attrNameLst>
                                          <p:attrName>style.visibility</p:attrName>
                                        </p:attrNameLst>
                                      </p:cBhvr>
                                      <p:to>
                                        <p:strVal val="visible"/>
                                      </p:to>
                                    </p:set>
                                    <p:animEffect transition="in" filter="wipe(left)">
                                      <p:cBhvr>
                                        <p:cTn id="101" dur="500"/>
                                        <p:tgtEl>
                                          <p:spTgt spid="43"/>
                                        </p:tgtEl>
                                      </p:cBhvr>
                                    </p:animEffect>
                                  </p:childTnLst>
                                </p:cTn>
                              </p:par>
                              <p:par>
                                <p:cTn id="102" presetID="42" presetClass="entr" presetSubtype="0" fill="hold" grpId="0" nodeType="withEffect">
                                  <p:stCondLst>
                                    <p:cond delay="70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500"/>
                                        <p:tgtEl>
                                          <p:spTgt spid="45"/>
                                        </p:tgtEl>
                                      </p:cBhvr>
                                    </p:animEffect>
                                    <p:anim calcmode="lin" valueType="num">
                                      <p:cBhvr>
                                        <p:cTn id="105" dur="500" fill="hold"/>
                                        <p:tgtEl>
                                          <p:spTgt spid="45"/>
                                        </p:tgtEl>
                                        <p:attrNameLst>
                                          <p:attrName>ppt_x</p:attrName>
                                        </p:attrNameLst>
                                      </p:cBhvr>
                                      <p:tavLst>
                                        <p:tav tm="0">
                                          <p:val>
                                            <p:strVal val="#ppt_x"/>
                                          </p:val>
                                        </p:tav>
                                        <p:tav tm="100000">
                                          <p:val>
                                            <p:strVal val="#ppt_x"/>
                                          </p:val>
                                        </p:tav>
                                      </p:tavLst>
                                    </p:anim>
                                    <p:anim calcmode="lin" valueType="num">
                                      <p:cBhvr>
                                        <p:cTn id="106" dur="500" fill="hold"/>
                                        <p:tgtEl>
                                          <p:spTgt spid="4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70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500"/>
                                        <p:tgtEl>
                                          <p:spTgt spid="42"/>
                                        </p:tgtEl>
                                      </p:cBhvr>
                                    </p:animEffect>
                                    <p:anim calcmode="lin" valueType="num">
                                      <p:cBhvr>
                                        <p:cTn id="110" dur="500" fill="hold"/>
                                        <p:tgtEl>
                                          <p:spTgt spid="42"/>
                                        </p:tgtEl>
                                        <p:attrNameLst>
                                          <p:attrName>ppt_x</p:attrName>
                                        </p:attrNameLst>
                                      </p:cBhvr>
                                      <p:tavLst>
                                        <p:tav tm="0">
                                          <p:val>
                                            <p:strVal val="#ppt_x"/>
                                          </p:val>
                                        </p:tav>
                                        <p:tav tm="100000">
                                          <p:val>
                                            <p:strVal val="#ppt_x"/>
                                          </p:val>
                                        </p:tav>
                                      </p:tavLst>
                                    </p:anim>
                                    <p:anim calcmode="lin" valueType="num">
                                      <p:cBhvr>
                                        <p:cTn id="111"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2"/>
                                        </p:tgtEl>
                                        <p:attrNameLst>
                                          <p:attrName>style.visibility</p:attrName>
                                        </p:attrNameLst>
                                      </p:cBhvr>
                                      <p:to>
                                        <p:strVal val="visible"/>
                                      </p:to>
                                    </p:set>
                                    <p:animEffect transition="in" filter="barn(inVertical)">
                                      <p:cBhvr>
                                        <p:cTn id="116" dur="500"/>
                                        <p:tgtEl>
                                          <p:spTgt spid="2"/>
                                        </p:tgtEl>
                                      </p:cBhvr>
                                    </p:animEffect>
                                  </p:childTnLst>
                                </p:cTn>
                              </p:par>
                              <p:par>
                                <p:cTn id="117" presetID="16" presetClass="entr" presetSubtype="21" fill="hold" nodeType="with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barn(inVertical)">
                                      <p:cBhvr>
                                        <p:cTn id="119" dur="500"/>
                                        <p:tgtEl>
                                          <p:spTgt spid="4"/>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500"/>
                                        <p:tgtEl>
                                          <p:spTgt spid="23"/>
                                        </p:tgtEl>
                                      </p:cBhvr>
                                    </p:animEffect>
                                    <p:anim calcmode="lin" valueType="num">
                                      <p:cBhvr>
                                        <p:cTn id="123" dur="500" fill="hold"/>
                                        <p:tgtEl>
                                          <p:spTgt spid="23"/>
                                        </p:tgtEl>
                                        <p:attrNameLst>
                                          <p:attrName>ppt_x</p:attrName>
                                        </p:attrNameLst>
                                      </p:cBhvr>
                                      <p:tavLst>
                                        <p:tav tm="0">
                                          <p:val>
                                            <p:strVal val="#ppt_x"/>
                                          </p:val>
                                        </p:tav>
                                        <p:tav tm="100000">
                                          <p:val>
                                            <p:strVal val="#ppt_x"/>
                                          </p:val>
                                        </p:tav>
                                      </p:tavLst>
                                    </p:anim>
                                    <p:anim calcmode="lin" valueType="num">
                                      <p:cBhvr>
                                        <p:cTn id="124" dur="500" fill="hold"/>
                                        <p:tgtEl>
                                          <p:spTgt spid="23"/>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500"/>
                                        <p:tgtEl>
                                          <p:spTgt spid="24"/>
                                        </p:tgtEl>
                                      </p:cBhvr>
                                    </p:animEffect>
                                    <p:anim calcmode="lin" valueType="num">
                                      <p:cBhvr>
                                        <p:cTn id="128" dur="500" fill="hold"/>
                                        <p:tgtEl>
                                          <p:spTgt spid="24"/>
                                        </p:tgtEl>
                                        <p:attrNameLst>
                                          <p:attrName>ppt_x</p:attrName>
                                        </p:attrNameLst>
                                      </p:cBhvr>
                                      <p:tavLst>
                                        <p:tav tm="0">
                                          <p:val>
                                            <p:strVal val="#ppt_x"/>
                                          </p:val>
                                        </p:tav>
                                        <p:tav tm="100000">
                                          <p:val>
                                            <p:strVal val="#ppt_x"/>
                                          </p:val>
                                        </p:tav>
                                      </p:tavLst>
                                    </p:anim>
                                    <p:anim calcmode="lin" valueType="num">
                                      <p:cBhvr>
                                        <p:cTn id="12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27"/>
                                        </p:tgtEl>
                                        <p:attrNameLst>
                                          <p:attrName>style.visibility</p:attrName>
                                        </p:attrNameLst>
                                      </p:cBhvr>
                                      <p:to>
                                        <p:strVal val="visible"/>
                                      </p:to>
                                    </p:set>
                                    <p:anim calcmode="lin" valueType="num">
                                      <p:cBhvr>
                                        <p:cTn id="134" dur="500" fill="hold"/>
                                        <p:tgtEl>
                                          <p:spTgt spid="27"/>
                                        </p:tgtEl>
                                        <p:attrNameLst>
                                          <p:attrName>ppt_w</p:attrName>
                                        </p:attrNameLst>
                                      </p:cBhvr>
                                      <p:tavLst>
                                        <p:tav tm="0">
                                          <p:val>
                                            <p:fltVal val="0"/>
                                          </p:val>
                                        </p:tav>
                                        <p:tav tm="100000">
                                          <p:val>
                                            <p:strVal val="#ppt_w"/>
                                          </p:val>
                                        </p:tav>
                                      </p:tavLst>
                                    </p:anim>
                                    <p:anim calcmode="lin" valueType="num">
                                      <p:cBhvr>
                                        <p:cTn id="135" dur="500" fill="hold"/>
                                        <p:tgtEl>
                                          <p:spTgt spid="27"/>
                                        </p:tgtEl>
                                        <p:attrNameLst>
                                          <p:attrName>ppt_h</p:attrName>
                                        </p:attrNameLst>
                                      </p:cBhvr>
                                      <p:tavLst>
                                        <p:tav tm="0">
                                          <p:val>
                                            <p:fltVal val="0"/>
                                          </p:val>
                                        </p:tav>
                                        <p:tav tm="100000">
                                          <p:val>
                                            <p:strVal val="#ppt_h"/>
                                          </p:val>
                                        </p:tav>
                                      </p:tavLst>
                                    </p:anim>
                                    <p:animEffect transition="in" filter="fade">
                                      <p:cBhvr>
                                        <p:cTn id="136" dur="500"/>
                                        <p:tgtEl>
                                          <p:spTgt spid="27"/>
                                        </p:tgtEl>
                                      </p:cBhvr>
                                    </p:animEffect>
                                  </p:childTnLst>
                                </p:cTn>
                              </p:par>
                            </p:childTnLst>
                          </p:cTn>
                        </p:par>
                        <p:par>
                          <p:cTn id="137" fill="hold">
                            <p:stCondLst>
                              <p:cond delay="500"/>
                            </p:stCondLst>
                            <p:childTnLst>
                              <p:par>
                                <p:cTn id="138" presetID="53" presetClass="entr" presetSubtype="16" fill="hold" grpId="0" nodeType="afterEffect">
                                  <p:stCondLst>
                                    <p:cond delay="0"/>
                                  </p:stCondLst>
                                  <p:childTnLst>
                                    <p:set>
                                      <p:cBhvr>
                                        <p:cTn id="139" dur="1" fill="hold">
                                          <p:stCondLst>
                                            <p:cond delay="0"/>
                                          </p:stCondLst>
                                        </p:cTn>
                                        <p:tgtEl>
                                          <p:spTgt spid="28"/>
                                        </p:tgtEl>
                                        <p:attrNameLst>
                                          <p:attrName>style.visibility</p:attrName>
                                        </p:attrNameLst>
                                      </p:cBhvr>
                                      <p:to>
                                        <p:strVal val="visible"/>
                                      </p:to>
                                    </p:set>
                                    <p:anim calcmode="lin" valueType="num">
                                      <p:cBhvr>
                                        <p:cTn id="140" dur="500" fill="hold"/>
                                        <p:tgtEl>
                                          <p:spTgt spid="28"/>
                                        </p:tgtEl>
                                        <p:attrNameLst>
                                          <p:attrName>ppt_w</p:attrName>
                                        </p:attrNameLst>
                                      </p:cBhvr>
                                      <p:tavLst>
                                        <p:tav tm="0">
                                          <p:val>
                                            <p:fltVal val="0"/>
                                          </p:val>
                                        </p:tav>
                                        <p:tav tm="100000">
                                          <p:val>
                                            <p:strVal val="#ppt_w"/>
                                          </p:val>
                                        </p:tav>
                                      </p:tavLst>
                                    </p:anim>
                                    <p:anim calcmode="lin" valueType="num">
                                      <p:cBhvr>
                                        <p:cTn id="141" dur="500" fill="hold"/>
                                        <p:tgtEl>
                                          <p:spTgt spid="28"/>
                                        </p:tgtEl>
                                        <p:attrNameLst>
                                          <p:attrName>ppt_h</p:attrName>
                                        </p:attrNameLst>
                                      </p:cBhvr>
                                      <p:tavLst>
                                        <p:tav tm="0">
                                          <p:val>
                                            <p:fltVal val="0"/>
                                          </p:val>
                                        </p:tav>
                                        <p:tav tm="100000">
                                          <p:val>
                                            <p:strVal val="#ppt_h"/>
                                          </p:val>
                                        </p:tav>
                                      </p:tavLst>
                                    </p:anim>
                                    <p:animEffect transition="in" filter="fade">
                                      <p:cBhvr>
                                        <p:cTn id="142" dur="500"/>
                                        <p:tgtEl>
                                          <p:spTgt spid="28"/>
                                        </p:tgtEl>
                                      </p:cBhvr>
                                    </p:animEffect>
                                  </p:childTnLst>
                                </p:cTn>
                              </p:par>
                            </p:childTnLst>
                          </p:cTn>
                        </p:par>
                        <p:par>
                          <p:cTn id="143" fill="hold">
                            <p:stCondLst>
                              <p:cond delay="1000"/>
                            </p:stCondLst>
                            <p:childTnLst>
                              <p:par>
                                <p:cTn id="144" presetID="53" presetClass="entr" presetSubtype="16" fill="hold" grpId="0" nodeType="afterEffect">
                                  <p:stCondLst>
                                    <p:cond delay="0"/>
                                  </p:stCondLst>
                                  <p:childTnLst>
                                    <p:set>
                                      <p:cBhvr>
                                        <p:cTn id="145" dur="1" fill="hold">
                                          <p:stCondLst>
                                            <p:cond delay="0"/>
                                          </p:stCondLst>
                                        </p:cTn>
                                        <p:tgtEl>
                                          <p:spTgt spid="29"/>
                                        </p:tgtEl>
                                        <p:attrNameLst>
                                          <p:attrName>style.visibility</p:attrName>
                                        </p:attrNameLst>
                                      </p:cBhvr>
                                      <p:to>
                                        <p:strVal val="visible"/>
                                      </p:to>
                                    </p:set>
                                    <p:anim calcmode="lin" valueType="num">
                                      <p:cBhvr>
                                        <p:cTn id="146" dur="500" fill="hold"/>
                                        <p:tgtEl>
                                          <p:spTgt spid="29"/>
                                        </p:tgtEl>
                                        <p:attrNameLst>
                                          <p:attrName>ppt_w</p:attrName>
                                        </p:attrNameLst>
                                      </p:cBhvr>
                                      <p:tavLst>
                                        <p:tav tm="0">
                                          <p:val>
                                            <p:fltVal val="0"/>
                                          </p:val>
                                        </p:tav>
                                        <p:tav tm="100000">
                                          <p:val>
                                            <p:strVal val="#ppt_w"/>
                                          </p:val>
                                        </p:tav>
                                      </p:tavLst>
                                    </p:anim>
                                    <p:anim calcmode="lin" valueType="num">
                                      <p:cBhvr>
                                        <p:cTn id="147" dur="500" fill="hold"/>
                                        <p:tgtEl>
                                          <p:spTgt spid="29"/>
                                        </p:tgtEl>
                                        <p:attrNameLst>
                                          <p:attrName>ppt_h</p:attrName>
                                        </p:attrNameLst>
                                      </p:cBhvr>
                                      <p:tavLst>
                                        <p:tav tm="0">
                                          <p:val>
                                            <p:fltVal val="0"/>
                                          </p:val>
                                        </p:tav>
                                        <p:tav tm="100000">
                                          <p:val>
                                            <p:strVal val="#ppt_h"/>
                                          </p:val>
                                        </p:tav>
                                      </p:tavLst>
                                    </p:anim>
                                    <p:animEffect transition="in" filter="fade">
                                      <p:cBhvr>
                                        <p:cTn id="148" dur="500"/>
                                        <p:tgtEl>
                                          <p:spTgt spid="29"/>
                                        </p:tgtEl>
                                      </p:cBhvr>
                                    </p:animEffect>
                                  </p:childTnLst>
                                </p:cTn>
                              </p:par>
                            </p:childTnLst>
                          </p:cTn>
                        </p:par>
                        <p:par>
                          <p:cTn id="149" fill="hold">
                            <p:stCondLst>
                              <p:cond delay="1500"/>
                            </p:stCondLst>
                            <p:childTnLst>
                              <p:par>
                                <p:cTn id="150" presetID="22" presetClass="entr" presetSubtype="4" fill="hold" nodeType="afterEffect">
                                  <p:stCondLst>
                                    <p:cond delay="0"/>
                                  </p:stCondLst>
                                  <p:childTnLst>
                                    <p:set>
                                      <p:cBhvr>
                                        <p:cTn id="151" dur="1" fill="hold">
                                          <p:stCondLst>
                                            <p:cond delay="0"/>
                                          </p:stCondLst>
                                        </p:cTn>
                                        <p:tgtEl>
                                          <p:spTgt spid="30"/>
                                        </p:tgtEl>
                                        <p:attrNameLst>
                                          <p:attrName>style.visibility</p:attrName>
                                        </p:attrNameLst>
                                      </p:cBhvr>
                                      <p:to>
                                        <p:strVal val="visible"/>
                                      </p:to>
                                    </p:set>
                                    <p:animEffect transition="in" filter="wipe(down)">
                                      <p:cBhvr>
                                        <p:cTn id="152" dur="500"/>
                                        <p:tgtEl>
                                          <p:spTgt spid="30"/>
                                        </p:tgtEl>
                                      </p:cBhvr>
                                    </p:animEffect>
                                  </p:childTnLst>
                                </p:cTn>
                              </p:par>
                            </p:childTnLst>
                          </p:cTn>
                        </p:par>
                        <p:par>
                          <p:cTn id="153" fill="hold">
                            <p:stCondLst>
                              <p:cond delay="2000"/>
                            </p:stCondLst>
                            <p:childTnLst>
                              <p:par>
                                <p:cTn id="154" presetID="53" presetClass="entr" presetSubtype="16" fill="hold" grpId="0" nodeType="afterEffect">
                                  <p:stCondLst>
                                    <p:cond delay="0"/>
                                  </p:stCondLst>
                                  <p:childTnLst>
                                    <p:set>
                                      <p:cBhvr>
                                        <p:cTn id="155" dur="1" fill="hold">
                                          <p:stCondLst>
                                            <p:cond delay="0"/>
                                          </p:stCondLst>
                                        </p:cTn>
                                        <p:tgtEl>
                                          <p:spTgt spid="31"/>
                                        </p:tgtEl>
                                        <p:attrNameLst>
                                          <p:attrName>style.visibility</p:attrName>
                                        </p:attrNameLst>
                                      </p:cBhvr>
                                      <p:to>
                                        <p:strVal val="visible"/>
                                      </p:to>
                                    </p:set>
                                    <p:anim calcmode="lin" valueType="num">
                                      <p:cBhvr>
                                        <p:cTn id="156" dur="500" fill="hold"/>
                                        <p:tgtEl>
                                          <p:spTgt spid="31"/>
                                        </p:tgtEl>
                                        <p:attrNameLst>
                                          <p:attrName>ppt_w</p:attrName>
                                        </p:attrNameLst>
                                      </p:cBhvr>
                                      <p:tavLst>
                                        <p:tav tm="0">
                                          <p:val>
                                            <p:fltVal val="0"/>
                                          </p:val>
                                        </p:tav>
                                        <p:tav tm="100000">
                                          <p:val>
                                            <p:strVal val="#ppt_w"/>
                                          </p:val>
                                        </p:tav>
                                      </p:tavLst>
                                    </p:anim>
                                    <p:anim calcmode="lin" valueType="num">
                                      <p:cBhvr>
                                        <p:cTn id="157" dur="500" fill="hold"/>
                                        <p:tgtEl>
                                          <p:spTgt spid="31"/>
                                        </p:tgtEl>
                                        <p:attrNameLst>
                                          <p:attrName>ppt_h</p:attrName>
                                        </p:attrNameLst>
                                      </p:cBhvr>
                                      <p:tavLst>
                                        <p:tav tm="0">
                                          <p:val>
                                            <p:fltVal val="0"/>
                                          </p:val>
                                        </p:tav>
                                        <p:tav tm="100000">
                                          <p:val>
                                            <p:strVal val="#ppt_h"/>
                                          </p:val>
                                        </p:tav>
                                      </p:tavLst>
                                    </p:anim>
                                    <p:animEffect transition="in" filter="fade">
                                      <p:cBhvr>
                                        <p:cTn id="158" dur="500"/>
                                        <p:tgtEl>
                                          <p:spTgt spid="31"/>
                                        </p:tgtEl>
                                      </p:cBhvr>
                                    </p:animEffect>
                                  </p:childTnLst>
                                </p:cTn>
                              </p:par>
                            </p:childTnLst>
                          </p:cTn>
                        </p:par>
                        <p:par>
                          <p:cTn id="159" fill="hold">
                            <p:stCondLst>
                              <p:cond delay="2500"/>
                            </p:stCondLst>
                            <p:childTnLst>
                              <p:par>
                                <p:cTn id="160" presetID="53" presetClass="entr" presetSubtype="16" fill="hold" grpId="0" nodeType="afterEffect">
                                  <p:stCondLst>
                                    <p:cond delay="0"/>
                                  </p:stCondLst>
                                  <p:childTnLst>
                                    <p:set>
                                      <p:cBhvr>
                                        <p:cTn id="161" dur="1" fill="hold">
                                          <p:stCondLst>
                                            <p:cond delay="0"/>
                                          </p:stCondLst>
                                        </p:cTn>
                                        <p:tgtEl>
                                          <p:spTgt spid="26"/>
                                        </p:tgtEl>
                                        <p:attrNameLst>
                                          <p:attrName>style.visibility</p:attrName>
                                        </p:attrNameLst>
                                      </p:cBhvr>
                                      <p:to>
                                        <p:strVal val="visible"/>
                                      </p:to>
                                    </p:set>
                                    <p:anim calcmode="lin" valueType="num">
                                      <p:cBhvr>
                                        <p:cTn id="162" dur="500" fill="hold"/>
                                        <p:tgtEl>
                                          <p:spTgt spid="26"/>
                                        </p:tgtEl>
                                        <p:attrNameLst>
                                          <p:attrName>ppt_w</p:attrName>
                                        </p:attrNameLst>
                                      </p:cBhvr>
                                      <p:tavLst>
                                        <p:tav tm="0">
                                          <p:val>
                                            <p:fltVal val="0"/>
                                          </p:val>
                                        </p:tav>
                                        <p:tav tm="100000">
                                          <p:val>
                                            <p:strVal val="#ppt_w"/>
                                          </p:val>
                                        </p:tav>
                                      </p:tavLst>
                                    </p:anim>
                                    <p:anim calcmode="lin" valueType="num">
                                      <p:cBhvr>
                                        <p:cTn id="163" dur="500" fill="hold"/>
                                        <p:tgtEl>
                                          <p:spTgt spid="26"/>
                                        </p:tgtEl>
                                        <p:attrNameLst>
                                          <p:attrName>ppt_h</p:attrName>
                                        </p:attrNameLst>
                                      </p:cBhvr>
                                      <p:tavLst>
                                        <p:tav tm="0">
                                          <p:val>
                                            <p:fltVal val="0"/>
                                          </p:val>
                                        </p:tav>
                                        <p:tav tm="100000">
                                          <p:val>
                                            <p:strVal val="#ppt_h"/>
                                          </p:val>
                                        </p:tav>
                                      </p:tavLst>
                                    </p:anim>
                                    <p:animEffect transition="in" filter="fade">
                                      <p:cBhvr>
                                        <p:cTn id="164" dur="500"/>
                                        <p:tgtEl>
                                          <p:spTgt spid="26"/>
                                        </p:tgtEl>
                                      </p:cBhvr>
                                    </p:animEffect>
                                  </p:childTnLst>
                                </p:cTn>
                              </p:par>
                              <p:par>
                                <p:cTn id="165" presetID="42" presetClass="entr" presetSubtype="0" fill="hold" grpId="0" nodeType="with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fade">
                                      <p:cBhvr>
                                        <p:cTn id="167" dur="500"/>
                                        <p:tgtEl>
                                          <p:spTgt spid="32"/>
                                        </p:tgtEl>
                                      </p:cBhvr>
                                    </p:animEffect>
                                    <p:anim calcmode="lin" valueType="num">
                                      <p:cBhvr>
                                        <p:cTn id="168" dur="500" fill="hold"/>
                                        <p:tgtEl>
                                          <p:spTgt spid="32"/>
                                        </p:tgtEl>
                                        <p:attrNameLst>
                                          <p:attrName>ppt_x</p:attrName>
                                        </p:attrNameLst>
                                      </p:cBhvr>
                                      <p:tavLst>
                                        <p:tav tm="0">
                                          <p:val>
                                            <p:strVal val="#ppt_x"/>
                                          </p:val>
                                        </p:tav>
                                        <p:tav tm="100000">
                                          <p:val>
                                            <p:strVal val="#ppt_x"/>
                                          </p:val>
                                        </p:tav>
                                      </p:tavLst>
                                    </p:anim>
                                    <p:anim calcmode="lin" valueType="num">
                                      <p:cBhvr>
                                        <p:cTn id="169" dur="500" fill="hold"/>
                                        <p:tgtEl>
                                          <p:spTgt spid="32"/>
                                        </p:tgtEl>
                                        <p:attrNameLst>
                                          <p:attrName>ppt_y</p:attrName>
                                        </p:attrNameLst>
                                      </p:cBhvr>
                                      <p:tavLst>
                                        <p:tav tm="0">
                                          <p:val>
                                            <p:strVal val="#ppt_y+.1"/>
                                          </p:val>
                                        </p:tav>
                                        <p:tav tm="100000">
                                          <p:val>
                                            <p:strVal val="#ppt_y"/>
                                          </p:val>
                                        </p:tav>
                                      </p:tavLst>
                                    </p:anim>
                                  </p:childTnLst>
                                </p:cTn>
                              </p:par>
                            </p:childTnLst>
                          </p:cTn>
                        </p:par>
                        <p:par>
                          <p:cTn id="170" fill="hold">
                            <p:stCondLst>
                              <p:cond delay="3000"/>
                            </p:stCondLst>
                            <p:childTnLst>
                              <p:par>
                                <p:cTn id="171" presetID="22" presetClass="entr" presetSubtype="8" fill="hold" nodeType="afterEffect">
                                  <p:stCondLst>
                                    <p:cond delay="0"/>
                                  </p:stCondLst>
                                  <p:childTnLst>
                                    <p:set>
                                      <p:cBhvr>
                                        <p:cTn id="172" dur="1" fill="hold">
                                          <p:stCondLst>
                                            <p:cond delay="0"/>
                                          </p:stCondLst>
                                        </p:cTn>
                                        <p:tgtEl>
                                          <p:spTgt spid="33"/>
                                        </p:tgtEl>
                                        <p:attrNameLst>
                                          <p:attrName>style.visibility</p:attrName>
                                        </p:attrNameLst>
                                      </p:cBhvr>
                                      <p:to>
                                        <p:strVal val="visible"/>
                                      </p:to>
                                    </p:set>
                                    <p:animEffect transition="in" filter="wipe(left)">
                                      <p:cBhvr>
                                        <p:cTn id="173" dur="500"/>
                                        <p:tgtEl>
                                          <p:spTgt spid="33"/>
                                        </p:tgtEl>
                                      </p:cBhvr>
                                    </p:animEffect>
                                  </p:childTnLst>
                                </p:cTn>
                              </p:par>
                              <p:par>
                                <p:cTn id="174" presetID="42" presetClass="entr" presetSubtype="0" fill="hold" grpId="0" nodeType="withEffect">
                                  <p:stCondLst>
                                    <p:cond delay="0"/>
                                  </p:stCondLst>
                                  <p:childTnLst>
                                    <p:set>
                                      <p:cBhvr>
                                        <p:cTn id="175" dur="1" fill="hold">
                                          <p:stCondLst>
                                            <p:cond delay="0"/>
                                          </p:stCondLst>
                                        </p:cTn>
                                        <p:tgtEl>
                                          <p:spTgt spid="35"/>
                                        </p:tgtEl>
                                        <p:attrNameLst>
                                          <p:attrName>style.visibility</p:attrName>
                                        </p:attrNameLst>
                                      </p:cBhvr>
                                      <p:to>
                                        <p:strVal val="visible"/>
                                      </p:to>
                                    </p:set>
                                    <p:animEffect transition="in" filter="fade">
                                      <p:cBhvr>
                                        <p:cTn id="176" dur="500"/>
                                        <p:tgtEl>
                                          <p:spTgt spid="35"/>
                                        </p:tgtEl>
                                      </p:cBhvr>
                                    </p:animEffect>
                                    <p:anim calcmode="lin" valueType="num">
                                      <p:cBhvr>
                                        <p:cTn id="177" dur="500" fill="hold"/>
                                        <p:tgtEl>
                                          <p:spTgt spid="35"/>
                                        </p:tgtEl>
                                        <p:attrNameLst>
                                          <p:attrName>ppt_x</p:attrName>
                                        </p:attrNameLst>
                                      </p:cBhvr>
                                      <p:tavLst>
                                        <p:tav tm="0">
                                          <p:val>
                                            <p:strVal val="#ppt_x"/>
                                          </p:val>
                                        </p:tav>
                                        <p:tav tm="100000">
                                          <p:val>
                                            <p:strVal val="#ppt_x"/>
                                          </p:val>
                                        </p:tav>
                                      </p:tavLst>
                                    </p:anim>
                                    <p:anim calcmode="lin" valueType="num">
                                      <p:cBhvr>
                                        <p:cTn id="178" dur="500" fill="hold"/>
                                        <p:tgtEl>
                                          <p:spTgt spid="35"/>
                                        </p:tgtEl>
                                        <p:attrNameLst>
                                          <p:attrName>ppt_y</p:attrName>
                                        </p:attrNameLst>
                                      </p:cBhvr>
                                      <p:tavLst>
                                        <p:tav tm="0">
                                          <p:val>
                                            <p:strVal val="#ppt_y+.1"/>
                                          </p:val>
                                        </p:tav>
                                        <p:tav tm="100000">
                                          <p:val>
                                            <p:strVal val="#ppt_y"/>
                                          </p:val>
                                        </p:tav>
                                      </p:tavLst>
                                    </p:anim>
                                  </p:childTnLst>
                                </p:cTn>
                              </p:par>
                              <p:par>
                                <p:cTn id="179" presetID="16" presetClass="entr" presetSubtype="21" fill="hold" nodeType="with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barn(inVertical)">
                                      <p:cBhvr>
                                        <p:cTn id="18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8" grpId="0" bldLvl="0" animBg="1"/>
      <p:bldP spid="9" grpId="0" bldLvl="0" animBg="1"/>
      <p:bldP spid="10" grpId="0" bldLvl="0" animBg="1"/>
      <p:bldP spid="14" grpId="0" bldLvl="0" animBg="1"/>
      <p:bldP spid="16" grpId="0"/>
      <p:bldP spid="17" grpId="0"/>
      <p:bldP spid="23" grpId="0"/>
      <p:bldP spid="24" grpId="0"/>
      <p:bldP spid="26" grpId="0" bldLvl="0" animBg="1"/>
      <p:bldP spid="27" grpId="0" bldLvl="0" animBg="1"/>
      <p:bldP spid="28" grpId="0" bldLvl="0" animBg="1"/>
      <p:bldP spid="29" grpId="0" bldLvl="0" animBg="1"/>
      <p:bldP spid="31" grpId="0" bldLvl="0" animBg="1"/>
      <p:bldP spid="32" grpId="0"/>
      <p:bldP spid="35" grpId="0"/>
      <p:bldP spid="36" grpId="0" bldLvl="0" animBg="1"/>
      <p:bldP spid="37" grpId="0" bldLvl="0" animBg="1"/>
      <p:bldP spid="38" grpId="0" bldLvl="0" animBg="1"/>
      <p:bldP spid="39" grpId="0" bldLvl="0" animBg="1"/>
      <p:bldP spid="41" grpId="0" bldLvl="0" animBg="1"/>
      <p:bldP spid="42"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217" y="961115"/>
            <a:ext cx="11388437" cy="2553335"/>
          </a:xfrm>
          <a:prstGeom prst="rect">
            <a:avLst/>
          </a:prstGeom>
        </p:spPr>
        <p:txBody>
          <a:bodyPr wrap="square">
            <a:spAutoFit/>
          </a:bodyPr>
          <a:lstStyle/>
          <a:p>
            <a:r>
              <a:rPr lang="en-US" sz="3200" i="1" dirty="0">
                <a:latin typeface="Times New Roman" panose="02020603050405020304" pitchFamily="18" charset="0"/>
                <a:ea typeface="Calibri" panose="020F0502020204030204" pitchFamily="34" charset="0"/>
              </a:rPr>
              <a:t>=</a:t>
            </a:r>
            <a:r>
              <a:rPr lang="en-US" sz="4000" i="1" dirty="0">
                <a:latin typeface="Times New Roman" panose="02020603050405020304" pitchFamily="18" charset="0"/>
                <a:ea typeface="Calibri" panose="020F0502020204030204" pitchFamily="34" charset="0"/>
              </a:rPr>
              <a:t>&gt; </a:t>
            </a:r>
            <a:r>
              <a:rPr lang="en-US" sz="4000" dirty="0" err="1">
                <a:latin typeface="Times New Roman" panose="02020603050405020304" pitchFamily="18" charset="0"/>
                <a:ea typeface="Calibri" panose="020F0502020204030204" pitchFamily="34" charset="0"/>
              </a:rPr>
              <a:t>Bài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học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từ</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cuộc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đời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sym typeface="+mn-ea"/>
              </a:rPr>
              <a:t>Nguyễn</a:t>
            </a:r>
            <a:r>
              <a:rPr lang="en-US" sz="4000" dirty="0">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sym typeface="+mn-ea"/>
              </a:rPr>
              <a:t>Đình</a:t>
            </a:r>
            <a:r>
              <a:rPr lang="en-US" sz="4000" dirty="0">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sym typeface="+mn-ea"/>
              </a:rPr>
              <a:t>Chiểu</a:t>
            </a:r>
            <a:r>
              <a:rPr lang="en-US" sz="4000" dirty="0">
                <a:latin typeface="Times New Roman" panose="02020603050405020304" pitchFamily="18" charset="0"/>
                <a:ea typeface="Calibri" panose="020F0502020204030204" pitchFamily="34" charset="0"/>
              </a:rPr>
              <a:t>:</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bài</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học</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về</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nghị</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lực</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bản</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lĩnh</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sống</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vượt</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lên</a:t>
            </a:r>
            <a:r>
              <a:rPr lang="en-US" sz="4000" i="1" dirty="0">
                <a:latin typeface="Times New Roman" panose="02020603050405020304" pitchFamily="18" charset="0"/>
                <a:ea typeface="Calibri" panose="020F0502020204030204" pitchFamily="34" charset="0"/>
              </a:rPr>
              <a:t> bi </a:t>
            </a:r>
            <a:r>
              <a:rPr lang="en-US" sz="4000" i="1" dirty="0" err="1">
                <a:latin typeface="Times New Roman" panose="02020603050405020304" pitchFamily="18" charset="0"/>
                <a:ea typeface="Calibri" panose="020F0502020204030204" pitchFamily="34" charset="0"/>
              </a:rPr>
              <a:t>kịch</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cá</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nhân</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tinh</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thần</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bất</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khuất</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trước</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kẻ</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thù</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tấm</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lòng</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yêu</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nước</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thương</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dân</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sâu</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nặng</a:t>
            </a:r>
            <a:endParaRPr lang="en-US" sz="4000" dirty="0"/>
          </a:p>
        </p:txBody>
      </p:sp>
      <p:sp>
        <p:nvSpPr>
          <p:cNvPr id="3" name="Rectangle 2"/>
          <p:cNvSpPr/>
          <p:nvPr/>
        </p:nvSpPr>
        <p:spPr>
          <a:xfrm>
            <a:off x="360217" y="4045767"/>
            <a:ext cx="5417300" cy="685124"/>
          </a:xfrm>
          <a:prstGeom prst="rect">
            <a:avLst/>
          </a:prstGeom>
          <a:solidFill>
            <a:srgbClr val="00B050"/>
          </a:solidFill>
        </p:spPr>
        <p:txBody>
          <a:bodyPr wrap="square">
            <a:spAutoFit/>
          </a:bodyPr>
          <a:lstStyle/>
          <a:p>
            <a:pPr algn="just">
              <a:lnSpc>
                <a:spcPct val="107000"/>
              </a:lnSpc>
              <a:spcAft>
                <a:spcPts val="800"/>
              </a:spcAft>
            </a:pPr>
            <a:r>
              <a:rPr lang="en-US" sz="36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văn</a:t>
            </a:r>
            <a:endParaRPr 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4856" y="4344472"/>
            <a:ext cx="248786" cy="369332"/>
          </a:xfrm>
          <a:prstGeom prst="rect">
            <a:avLst/>
          </a:prstGeom>
        </p:spPr>
        <p:txBody>
          <a:bodyPr wrap="none">
            <a:spAutoFit/>
          </a:bodyPr>
          <a:lstStyle/>
          <a:p>
            <a:r>
              <a:rPr lang="en-US" b="1" i="1" dirty="0">
                <a:ea typeface="Calibri" panose="020F0502020204030204" pitchFamily="34" charset="0"/>
                <a:cs typeface="Times New Roman" panose="02020603050405020304" pitchFamily="18"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2120853"/>
            <a:ext cx="1740737" cy="2333299"/>
          </a:xfrm>
          <a:prstGeom prst="roundRect">
            <a:avLst/>
          </a:prstGeom>
          <a:solidFill>
            <a:schemeClr val="accent2">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Tác</a:t>
            </a:r>
            <a:r>
              <a:rPr lang="en-US" sz="29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9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phẩm chính</a:t>
            </a:r>
          </a:p>
        </p:txBody>
      </p:sp>
      <p:sp>
        <p:nvSpPr>
          <p:cNvPr id="13" name="Rounded Rectangle 12"/>
          <p:cNvSpPr/>
          <p:nvPr/>
        </p:nvSpPr>
        <p:spPr>
          <a:xfrm>
            <a:off x="89467" y="272661"/>
            <a:ext cx="1731818" cy="1686517"/>
          </a:xfrm>
          <a:prstGeom prst="roundRect">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Chủ yếu được viết bằng chữ Nôm</a:t>
            </a:r>
          </a:p>
        </p:txBody>
      </p:sp>
      <p:cxnSp>
        <p:nvCxnSpPr>
          <p:cNvPr id="20" name="Straight Arrow Connector 19"/>
          <p:cNvCxnSpPr>
            <a:stCxn id="6" idx="3"/>
            <a:endCxn id="23" idx="1"/>
          </p:cNvCxnSpPr>
          <p:nvPr/>
        </p:nvCxnSpPr>
        <p:spPr>
          <a:xfrm flipV="1">
            <a:off x="1740737" y="2041538"/>
            <a:ext cx="1477110" cy="12459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217847" y="1456390"/>
            <a:ext cx="2526639" cy="1170295"/>
          </a:xfrm>
          <a:prstGeom prst="roundRect">
            <a:avLst/>
          </a:prstGeom>
          <a:solidFill>
            <a:schemeClr val="accent1">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Giai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đoạn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trước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thực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dân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Pháp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xâm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lược</a:t>
            </a:r>
            <a:endParaRPr lang="en-US" sz="2600" dirty="0">
              <a:solidFill>
                <a:schemeClr val="tx1"/>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6283637" y="313509"/>
            <a:ext cx="3636218" cy="843474"/>
          </a:xfrm>
          <a:prstGeom prst="round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Truyện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Tiên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8" name="Rounded Rectangle 27"/>
          <p:cNvSpPr/>
          <p:nvPr/>
        </p:nvSpPr>
        <p:spPr>
          <a:xfrm>
            <a:off x="6268913" y="2604669"/>
            <a:ext cx="3379425" cy="540792"/>
          </a:xfrm>
          <a:prstGeom prst="round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Dương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Mậu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1896843" y="3920556"/>
            <a:ext cx="2584323" cy="1170295"/>
          </a:xfrm>
          <a:prstGeom prst="roundRect">
            <a:avLst/>
          </a:prstGeom>
          <a:solidFill>
            <a:schemeClr val="accent1">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Giai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đoạn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sau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thực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dân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Pháp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xâm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lược</a:t>
            </a:r>
            <a:endParaRPr lang="en-US" sz="2600" dirty="0">
              <a:solidFill>
                <a:schemeClr val="tx1"/>
              </a:solidFill>
              <a:latin typeface="Times New Roman" panose="02020603050405020304" pitchFamily="18" charset="0"/>
              <a:cs typeface="Times New Roman" panose="02020603050405020304" pitchFamily="18" charset="0"/>
            </a:endParaRPr>
          </a:p>
        </p:txBody>
      </p:sp>
      <p:pic>
        <p:nvPicPr>
          <p:cNvPr id="30"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2236" y="78810"/>
            <a:ext cx="1383124" cy="16651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5124" y="1793898"/>
            <a:ext cx="1257349" cy="18094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Arrow Connector 33"/>
          <p:cNvCxnSpPr>
            <a:stCxn id="23" idx="3"/>
            <a:endCxn id="27" idx="1"/>
          </p:cNvCxnSpPr>
          <p:nvPr/>
        </p:nvCxnSpPr>
        <p:spPr>
          <a:xfrm flipV="1">
            <a:off x="5744486" y="735246"/>
            <a:ext cx="539151" cy="130629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3" idx="3"/>
            <a:endCxn id="28" idx="1"/>
          </p:cNvCxnSpPr>
          <p:nvPr/>
        </p:nvCxnSpPr>
        <p:spPr>
          <a:xfrm>
            <a:off x="5744486" y="2041538"/>
            <a:ext cx="524427" cy="8335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1" name="Down Arrow 40"/>
          <p:cNvSpPr/>
          <p:nvPr/>
        </p:nvSpPr>
        <p:spPr>
          <a:xfrm>
            <a:off x="7763327" y="1258072"/>
            <a:ext cx="345910" cy="396636"/>
          </a:xfrm>
          <a:prstGeom prst="downArrow">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2" name="Down Arrow 41"/>
          <p:cNvSpPr/>
          <p:nvPr/>
        </p:nvSpPr>
        <p:spPr>
          <a:xfrm rot="10800000">
            <a:off x="7713963" y="2109330"/>
            <a:ext cx="345910" cy="396636"/>
          </a:xfrm>
          <a:prstGeom prst="downArrow">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3" name="TextBox 42"/>
          <p:cNvSpPr txBox="1"/>
          <p:nvPr/>
        </p:nvSpPr>
        <p:spPr>
          <a:xfrm>
            <a:off x="5913678" y="1626827"/>
            <a:ext cx="4152740" cy="523220"/>
          </a:xfrm>
          <a:prstGeom prst="rect">
            <a:avLst/>
          </a:prstGeom>
          <a:solidFill>
            <a:srgbClr val="FFFF00"/>
          </a:solidFill>
          <a:ln w="19050">
            <a:solidFill>
              <a:schemeClr val="tx1"/>
            </a:solidFill>
          </a:ln>
        </p:spPr>
        <p:txBody>
          <a:bodyPr wrap="none" rtlCol="0">
            <a:spAutoFit/>
          </a:bodyPr>
          <a:lstStyle/>
          <a:p>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endParaRPr lang="en-US" sz="2800" dirty="0">
              <a:latin typeface="Times New Roman" panose="02020603050405020304" pitchFamily="18" charset="0"/>
              <a:cs typeface="Times New Roman" panose="02020603050405020304" pitchFamily="18" charset="0"/>
            </a:endParaRPr>
          </a:p>
        </p:txBody>
      </p:sp>
      <p:cxnSp>
        <p:nvCxnSpPr>
          <p:cNvPr id="68" name="Straight Arrow Connector 67"/>
          <p:cNvCxnSpPr>
            <a:stCxn id="6" idx="3"/>
            <a:endCxn id="29" idx="0"/>
          </p:cNvCxnSpPr>
          <p:nvPr/>
        </p:nvCxnSpPr>
        <p:spPr>
          <a:xfrm>
            <a:off x="1740737" y="3287503"/>
            <a:ext cx="1448268" cy="6330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Káº¿t quáº£ hÃ¬nh áº£nh cho cháº¡y giáº·c nguyá»n ÄÃ¬nh chiá»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5124" y="4049983"/>
            <a:ext cx="1585162" cy="237774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03" name="Rounded Rectangle 102"/>
          <p:cNvSpPr/>
          <p:nvPr/>
        </p:nvSpPr>
        <p:spPr>
          <a:xfrm>
            <a:off x="6160046" y="3655716"/>
            <a:ext cx="3206562" cy="551028"/>
          </a:xfrm>
          <a:prstGeom prst="roundRect">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Chạy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giặc</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04" name="Rounded Rectangle 103"/>
          <p:cNvSpPr/>
          <p:nvPr/>
        </p:nvSpPr>
        <p:spPr>
          <a:xfrm>
            <a:off x="5744486" y="5701610"/>
            <a:ext cx="4104696" cy="540792"/>
          </a:xfrm>
          <a:prstGeom prst="roundRect">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nghĩa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Giuộc</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105" name="Straight Arrow Connector 104"/>
          <p:cNvCxnSpPr>
            <a:stCxn id="29" idx="3"/>
            <a:endCxn id="103" idx="1"/>
          </p:cNvCxnSpPr>
          <p:nvPr/>
        </p:nvCxnSpPr>
        <p:spPr>
          <a:xfrm flipV="1">
            <a:off x="4481166" y="3931230"/>
            <a:ext cx="1678880" cy="5744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29" idx="3"/>
            <a:endCxn id="104" idx="1"/>
          </p:cNvCxnSpPr>
          <p:nvPr/>
        </p:nvCxnSpPr>
        <p:spPr>
          <a:xfrm>
            <a:off x="4481166" y="4505704"/>
            <a:ext cx="1263320" cy="14663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0" name="Rounded Rectangle 109"/>
          <p:cNvSpPr/>
          <p:nvPr/>
        </p:nvSpPr>
        <p:spPr>
          <a:xfrm>
            <a:off x="410767" y="5779593"/>
            <a:ext cx="2241858" cy="925618"/>
          </a:xfrm>
          <a:prstGeom prst="roundRect">
            <a:avLst/>
          </a:prstGeom>
          <a:solidFill>
            <a:schemeClr val="bg1">
              <a:lumMod val="65000"/>
              <a:lumOff val="3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Thơ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điếu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11" name="Rounded Rectangle 110"/>
          <p:cNvSpPr/>
          <p:nvPr/>
        </p:nvSpPr>
        <p:spPr>
          <a:xfrm>
            <a:off x="2998219" y="5726858"/>
            <a:ext cx="2187268" cy="92561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Thơ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Điếu</a:t>
            </a:r>
            <a:r>
              <a:rPr lang="en-US" sz="2800" dirty="0">
                <a:solidFill>
                  <a:schemeClr val="tx1"/>
                </a:solidFill>
                <a:latin typeface="Times New Roman" panose="02020603050405020304" pitchFamily="18" charset="0"/>
                <a:cs typeface="Times New Roman" panose="02020603050405020304" pitchFamily="18" charset="0"/>
              </a:rPr>
              <a:t> Phan </a:t>
            </a:r>
            <a:r>
              <a:rPr lang="en-US" sz="2800" dirty="0" err="1">
                <a:solidFill>
                  <a:schemeClr val="tx1"/>
                </a:solidFill>
                <a:latin typeface="Times New Roman" panose="02020603050405020304" pitchFamily="18" charset="0"/>
                <a:cs typeface="Times New Roman" panose="02020603050405020304" pitchFamily="18" charset="0"/>
              </a:rPr>
              <a:t>Tòng</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112" name="Straight Arrow Connector 111"/>
          <p:cNvCxnSpPr>
            <a:stCxn id="29" idx="2"/>
            <a:endCxn id="111" idx="0"/>
          </p:cNvCxnSpPr>
          <p:nvPr/>
        </p:nvCxnSpPr>
        <p:spPr>
          <a:xfrm>
            <a:off x="3189005" y="5090851"/>
            <a:ext cx="902848" cy="6360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29" idx="2"/>
            <a:endCxn id="110" idx="0"/>
          </p:cNvCxnSpPr>
          <p:nvPr/>
        </p:nvCxnSpPr>
        <p:spPr>
          <a:xfrm flipH="1">
            <a:off x="1531696" y="5090851"/>
            <a:ext cx="1657309" cy="68874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1" name="Rounded Rectangle 130"/>
          <p:cNvSpPr/>
          <p:nvPr/>
        </p:nvSpPr>
        <p:spPr>
          <a:xfrm>
            <a:off x="5832456" y="4640327"/>
            <a:ext cx="4016726" cy="551028"/>
          </a:xfrm>
          <a:prstGeom prst="round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1"/>
                </a:solidFill>
                <a:latin typeface="Times New Roman" panose="02020603050405020304" pitchFamily="18" charset="0"/>
                <a:cs typeface="Times New Roman" panose="02020603050405020304" pitchFamily="18" charset="0"/>
              </a:rPr>
              <a:t>Ngư</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Tiều</a:t>
            </a:r>
            <a:r>
              <a:rPr lang="en-US" sz="2800" dirty="0">
                <a:solidFill>
                  <a:schemeClr val="bg1"/>
                </a:solidFill>
                <a:latin typeface="Times New Roman" panose="02020603050405020304" pitchFamily="18" charset="0"/>
                <a:cs typeface="Times New Roman" panose="02020603050405020304" pitchFamily="18" charset="0"/>
              </a:rPr>
              <a:t> y </a:t>
            </a:r>
            <a:r>
              <a:rPr lang="en-US" sz="2800" dirty="0" err="1">
                <a:solidFill>
                  <a:schemeClr val="bg1"/>
                </a:solidFill>
                <a:latin typeface="Times New Roman" panose="02020603050405020304" pitchFamily="18" charset="0"/>
                <a:cs typeface="Times New Roman" panose="02020603050405020304" pitchFamily="18" charset="0"/>
              </a:rPr>
              <a:t>thuật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vấn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đáp</a:t>
            </a:r>
            <a:endParaRPr lang="en-US" sz="2800" dirty="0">
              <a:solidFill>
                <a:schemeClr val="bg1"/>
              </a:solidFill>
              <a:latin typeface="Times New Roman" panose="02020603050405020304" pitchFamily="18" charset="0"/>
              <a:cs typeface="Times New Roman" panose="02020603050405020304" pitchFamily="18" charset="0"/>
            </a:endParaRPr>
          </a:p>
        </p:txBody>
      </p:sp>
      <p:cxnSp>
        <p:nvCxnSpPr>
          <p:cNvPr id="132" name="Straight Arrow Connector 131"/>
          <p:cNvCxnSpPr>
            <a:stCxn id="29" idx="3"/>
            <a:endCxn id="131" idx="1"/>
          </p:cNvCxnSpPr>
          <p:nvPr/>
        </p:nvCxnSpPr>
        <p:spPr>
          <a:xfrm>
            <a:off x="4481166" y="4505704"/>
            <a:ext cx="1351290" cy="4101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down)">
                                      <p:cBhvr>
                                        <p:cTn id="20" dur="500"/>
                                        <p:tgtEl>
                                          <p:spTgt spid="6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par>
                                <p:cTn id="32" presetID="22" presetClass="entr" presetSubtype="4"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down)">
                                      <p:cBhvr>
                                        <p:cTn id="39" dur="500"/>
                                        <p:tgtEl>
                                          <p:spTgt spid="3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par>
                                <p:cTn id="43" presetID="22" presetClass="entr" presetSubtype="4"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down)">
                                      <p:cBhvr>
                                        <p:cTn id="50" dur="500"/>
                                        <p:tgtEl>
                                          <p:spTgt spid="4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down)">
                                      <p:cBhvr>
                                        <p:cTn id="53" dur="500"/>
                                        <p:tgtEl>
                                          <p:spTgt spid="4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down)">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up)">
                                      <p:cBhvr>
                                        <p:cTn id="61" dur="500"/>
                                        <p:tgtEl>
                                          <p:spTgt spid="105"/>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03"/>
                                        </p:tgtEl>
                                        <p:attrNameLst>
                                          <p:attrName>style.visibility</p:attrName>
                                        </p:attrNameLst>
                                      </p:cBhvr>
                                      <p:to>
                                        <p:strVal val="visible"/>
                                      </p:to>
                                    </p:set>
                                    <p:animEffect transition="in" filter="wipe(up)">
                                      <p:cBhvr>
                                        <p:cTn id="64" dur="500"/>
                                        <p:tgtEl>
                                          <p:spTgt spid="103"/>
                                        </p:tgtEl>
                                      </p:cBhvr>
                                    </p:animEffect>
                                  </p:childTnLst>
                                </p:cTn>
                              </p:par>
                              <p:par>
                                <p:cTn id="65" presetID="22" presetClass="entr" presetSubtype="1" fill="hold" nodeType="withEffect">
                                  <p:stCondLst>
                                    <p:cond delay="0"/>
                                  </p:stCondLst>
                                  <p:childTnLst>
                                    <p:set>
                                      <p:cBhvr>
                                        <p:cTn id="66" dur="1" fill="hold">
                                          <p:stCondLst>
                                            <p:cond delay="0"/>
                                          </p:stCondLst>
                                        </p:cTn>
                                        <p:tgtEl>
                                          <p:spTgt spid="132"/>
                                        </p:tgtEl>
                                        <p:attrNameLst>
                                          <p:attrName>style.visibility</p:attrName>
                                        </p:attrNameLst>
                                      </p:cBhvr>
                                      <p:to>
                                        <p:strVal val="visible"/>
                                      </p:to>
                                    </p:set>
                                    <p:animEffect transition="in" filter="wipe(up)">
                                      <p:cBhvr>
                                        <p:cTn id="67" dur="500"/>
                                        <p:tgtEl>
                                          <p:spTgt spid="132"/>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31"/>
                                        </p:tgtEl>
                                        <p:attrNameLst>
                                          <p:attrName>style.visibility</p:attrName>
                                        </p:attrNameLst>
                                      </p:cBhvr>
                                      <p:to>
                                        <p:strVal val="visible"/>
                                      </p:to>
                                    </p:set>
                                    <p:animEffect transition="in" filter="wipe(up)">
                                      <p:cBhvr>
                                        <p:cTn id="70" dur="500"/>
                                        <p:tgtEl>
                                          <p:spTgt spid="131"/>
                                        </p:tgtEl>
                                      </p:cBhvr>
                                    </p:animEffect>
                                  </p:childTnLst>
                                </p:cTn>
                              </p:par>
                              <p:par>
                                <p:cTn id="71" presetID="22" presetClass="entr" presetSubtype="1" fill="hold" nodeType="with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wipe(up)">
                                      <p:cBhvr>
                                        <p:cTn id="73" dur="500"/>
                                        <p:tgtEl>
                                          <p:spTgt spid="106"/>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04"/>
                                        </p:tgtEl>
                                        <p:attrNameLst>
                                          <p:attrName>style.visibility</p:attrName>
                                        </p:attrNameLst>
                                      </p:cBhvr>
                                      <p:to>
                                        <p:strVal val="visible"/>
                                      </p:to>
                                    </p:set>
                                    <p:animEffect transition="in" filter="wipe(up)">
                                      <p:cBhvr>
                                        <p:cTn id="76" dur="500"/>
                                        <p:tgtEl>
                                          <p:spTgt spid="104"/>
                                        </p:tgtEl>
                                      </p:cBhvr>
                                    </p:animEffect>
                                  </p:childTnLst>
                                </p:cTn>
                              </p:par>
                              <p:par>
                                <p:cTn id="77" presetID="22" presetClass="entr" presetSubtype="1" fill="hold" nodeType="withEffect">
                                  <p:stCondLst>
                                    <p:cond delay="0"/>
                                  </p:stCondLst>
                                  <p:childTnLst>
                                    <p:set>
                                      <p:cBhvr>
                                        <p:cTn id="78" dur="1" fill="hold">
                                          <p:stCondLst>
                                            <p:cond delay="0"/>
                                          </p:stCondLst>
                                        </p:cTn>
                                        <p:tgtEl>
                                          <p:spTgt spid="1026"/>
                                        </p:tgtEl>
                                        <p:attrNameLst>
                                          <p:attrName>style.visibility</p:attrName>
                                        </p:attrNameLst>
                                      </p:cBhvr>
                                      <p:to>
                                        <p:strVal val="visible"/>
                                      </p:to>
                                    </p:set>
                                    <p:animEffect transition="in" filter="wipe(up)">
                                      <p:cBhvr>
                                        <p:cTn id="79" dur="500"/>
                                        <p:tgtEl>
                                          <p:spTgt spid="1026"/>
                                        </p:tgtEl>
                                      </p:cBhvr>
                                    </p:animEffect>
                                  </p:childTnLst>
                                </p:cTn>
                              </p:par>
                              <p:par>
                                <p:cTn id="80" presetID="22" presetClass="entr" presetSubtype="1" fill="hold" nodeType="withEffect">
                                  <p:stCondLst>
                                    <p:cond delay="0"/>
                                  </p:stCondLst>
                                  <p:childTnLst>
                                    <p:set>
                                      <p:cBhvr>
                                        <p:cTn id="81" dur="1" fill="hold">
                                          <p:stCondLst>
                                            <p:cond delay="0"/>
                                          </p:stCondLst>
                                        </p:cTn>
                                        <p:tgtEl>
                                          <p:spTgt spid="113"/>
                                        </p:tgtEl>
                                        <p:attrNameLst>
                                          <p:attrName>style.visibility</p:attrName>
                                        </p:attrNameLst>
                                      </p:cBhvr>
                                      <p:to>
                                        <p:strVal val="visible"/>
                                      </p:to>
                                    </p:set>
                                    <p:animEffect transition="in" filter="wipe(up)">
                                      <p:cBhvr>
                                        <p:cTn id="82" dur="500"/>
                                        <p:tgtEl>
                                          <p:spTgt spid="113"/>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110"/>
                                        </p:tgtEl>
                                        <p:attrNameLst>
                                          <p:attrName>style.visibility</p:attrName>
                                        </p:attrNameLst>
                                      </p:cBhvr>
                                      <p:to>
                                        <p:strVal val="visible"/>
                                      </p:to>
                                    </p:set>
                                    <p:animEffect transition="in" filter="wipe(up)">
                                      <p:cBhvr>
                                        <p:cTn id="85" dur="500"/>
                                        <p:tgtEl>
                                          <p:spTgt spid="110"/>
                                        </p:tgtEl>
                                      </p:cBhvr>
                                    </p:animEffect>
                                  </p:childTnLst>
                                </p:cTn>
                              </p:par>
                              <p:par>
                                <p:cTn id="86" presetID="22" presetClass="entr" presetSubtype="1" fill="hold" nodeType="withEffect">
                                  <p:stCondLst>
                                    <p:cond delay="0"/>
                                  </p:stCondLst>
                                  <p:childTnLst>
                                    <p:set>
                                      <p:cBhvr>
                                        <p:cTn id="87" dur="1" fill="hold">
                                          <p:stCondLst>
                                            <p:cond delay="0"/>
                                          </p:stCondLst>
                                        </p:cTn>
                                        <p:tgtEl>
                                          <p:spTgt spid="112"/>
                                        </p:tgtEl>
                                        <p:attrNameLst>
                                          <p:attrName>style.visibility</p:attrName>
                                        </p:attrNameLst>
                                      </p:cBhvr>
                                      <p:to>
                                        <p:strVal val="visible"/>
                                      </p:to>
                                    </p:set>
                                    <p:animEffect transition="in" filter="wipe(up)">
                                      <p:cBhvr>
                                        <p:cTn id="88" dur="500"/>
                                        <p:tgtEl>
                                          <p:spTgt spid="112"/>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111"/>
                                        </p:tgtEl>
                                        <p:attrNameLst>
                                          <p:attrName>style.visibility</p:attrName>
                                        </p:attrNameLst>
                                      </p:cBhvr>
                                      <p:to>
                                        <p:strVal val="visible"/>
                                      </p:to>
                                    </p:set>
                                    <p:animEffect transition="in" filter="wipe(up)">
                                      <p:cBhvr>
                                        <p:cTn id="91"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27" grpId="0" animBg="1"/>
      <p:bldP spid="28" grpId="0" animBg="1"/>
      <p:bldP spid="29" grpId="0" animBg="1"/>
      <p:bldP spid="41" grpId="0" animBg="1"/>
      <p:bldP spid="42" grpId="0" animBg="1"/>
      <p:bldP spid="43" grpId="0" animBg="1"/>
      <p:bldP spid="103" grpId="0" animBg="1"/>
      <p:bldP spid="104" grpId="0" animBg="1"/>
      <p:bldP spid="110" grpId="0" animBg="1"/>
      <p:bldP spid="111" grpId="0" animBg="1"/>
      <p:bldP spid="1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56" y="288493"/>
            <a:ext cx="3380510" cy="1143000"/>
          </a:xfrm>
          <a:solidFill>
            <a:srgbClr val="00B050"/>
          </a:solidFill>
        </p:spPr>
        <p:txBody>
          <a:bodyPr/>
          <a:lstStyle/>
          <a:p>
            <a:r>
              <a:rPr lang="en-US" b="1" dirty="0" err="1" smtClean="0">
                <a:solidFill>
                  <a:schemeClr val="bg1"/>
                </a:solidFill>
              </a:rPr>
              <a:t>Nội</a:t>
            </a:r>
            <a:r>
              <a:rPr lang="en-US" b="1" dirty="0" smtClean="0">
                <a:solidFill>
                  <a:schemeClr val="bg1"/>
                </a:solidFill>
              </a:rPr>
              <a:t> dung</a:t>
            </a:r>
            <a:endParaRPr lang="en-US" b="1" dirty="0">
              <a:solidFill>
                <a:schemeClr val="bg1"/>
              </a:solidFill>
            </a:endParaRPr>
          </a:p>
        </p:txBody>
      </p:sp>
      <p:sp>
        <p:nvSpPr>
          <p:cNvPr id="3" name="Content Placeholder 2"/>
          <p:cNvSpPr>
            <a:spLocks noGrp="1"/>
          </p:cNvSpPr>
          <p:nvPr>
            <p:ph idx="1"/>
          </p:nvPr>
        </p:nvSpPr>
        <p:spPr>
          <a:blipFill>
            <a:blip r:embed="rId2"/>
            <a:tile tx="0" ty="0" sx="100000" sy="100000" flip="none" algn="tl"/>
          </a:blipFill>
        </p:spPr>
        <p:txBody>
          <a:bodyPr/>
          <a:lstStyle/>
          <a:p>
            <a:pPr marL="0" indent="0">
              <a:buNone/>
            </a:pPr>
            <a:r>
              <a:rPr lang="en-US" dirty="0" smtClean="0"/>
              <a:t>- </a:t>
            </a:r>
            <a:r>
              <a:rPr lang="vi-VN" dirty="0" smtClean="0"/>
              <a:t>Truyện </a:t>
            </a:r>
            <a:r>
              <a:rPr lang="vi-VN" dirty="0"/>
              <a:t>thơ của ông thể hiện đạo lí và ước mơ của nhân dân về một cuộc sống tình nghĩa và sự công bằng ở đời: ở hiền gặp </a:t>
            </a:r>
            <a:r>
              <a:rPr lang="vi-VN" dirty="0" smtClean="0"/>
              <a:t>lành</a:t>
            </a:r>
            <a:endParaRPr lang="en-US" dirty="0"/>
          </a:p>
          <a:p>
            <a:pPr marL="0" indent="0">
              <a:buNone/>
            </a:pPr>
            <a:r>
              <a:rPr lang="en-US" dirty="0" smtClean="0"/>
              <a:t>- </a:t>
            </a:r>
            <a:r>
              <a:rPr lang="vi-VN" dirty="0" smtClean="0"/>
              <a:t>Thơ </a:t>
            </a:r>
            <a:r>
              <a:rPr lang="vi-VN" dirty="0"/>
              <a:t>văn yêu nước chống Pháp của Nguyễn Đình Chiểu là bài ca bất hủ về cuộc kháng chiến của nhân dân vì nền độc lập dân tộc, trong đó nổi bật là hình tượng người nông dân kháng chiến. </a:t>
            </a:r>
            <a:endParaRPr lang="en-US" dirty="0"/>
          </a:p>
        </p:txBody>
      </p:sp>
    </p:spTree>
    <p:extLst>
      <p:ext uri="{BB962C8B-B14F-4D97-AF65-F5344CB8AC3E}">
        <p14:creationId xmlns:p14="http://schemas.microsoft.com/office/powerpoint/2010/main" val="1152769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583" y="3174712"/>
            <a:ext cx="11420475" cy="3108543"/>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	</a:t>
            </a:r>
            <a:r>
              <a:rPr lang="vi-VN" sz="2800" dirty="0" smtClean="0">
                <a:cs typeface="Times New Roman" panose="02020603050405020304" pitchFamily="18" charset="0"/>
              </a:rPr>
              <a:t>Ông </a:t>
            </a:r>
            <a:r>
              <a:rPr lang="vi-VN" sz="2800" dirty="0">
                <a:cs typeface="Times New Roman" panose="02020603050405020304" pitchFamily="18" charset="0"/>
              </a:rPr>
              <a:t>là một nhà nho chân chính, một mặt tiếp thu được những tư tưởng tích cực trong kinh sử, mặt khác – chủ yếu đã "</a:t>
            </a:r>
            <a:r>
              <a:rPr lang="vi-VN" sz="2800" b="1" i="1" dirty="0">
                <a:cs typeface="Times New Roman" panose="02020603050405020304" pitchFamily="18" charset="0"/>
              </a:rPr>
              <a:t>sống cuộc sống của quần chúng</a:t>
            </a:r>
            <a:r>
              <a:rPr lang="vi-VN" sz="2800" i="1" dirty="0">
                <a:cs typeface="Times New Roman" panose="02020603050405020304" pitchFamily="18" charset="0"/>
              </a:rPr>
              <a:t>, </a:t>
            </a:r>
            <a:r>
              <a:rPr lang="vi-VN" sz="2800" b="1" i="1" dirty="0">
                <a:cs typeface="Times New Roman" panose="02020603050405020304" pitchFamily="18" charset="0"/>
              </a:rPr>
              <a:t>thông cảm </a:t>
            </a:r>
            <a:r>
              <a:rPr lang="vi-VN" sz="2800" i="1" dirty="0">
                <a:cs typeface="Times New Roman" panose="02020603050405020304" pitchFamily="18" charset="0"/>
              </a:rPr>
              <a:t>sâu sắc với quần chúng, và đã </a:t>
            </a:r>
            <a:r>
              <a:rPr lang="vi-VN" sz="2800" b="1" i="1" dirty="0">
                <a:cs typeface="Times New Roman" panose="02020603050405020304" pitchFamily="18" charset="0"/>
              </a:rPr>
              <a:t>cùng</a:t>
            </a:r>
            <a:r>
              <a:rPr lang="vi-VN" sz="2800" i="1" dirty="0">
                <a:cs typeface="Times New Roman" panose="02020603050405020304" pitchFamily="18" charset="0"/>
              </a:rPr>
              <a:t> với quần chúng </a:t>
            </a:r>
            <a:r>
              <a:rPr lang="vi-VN" sz="2800" b="1" i="1" dirty="0">
                <a:cs typeface="Times New Roman" panose="02020603050405020304" pitchFamily="18" charset="0"/>
              </a:rPr>
              <a:t>phấn đấu gian nan</a:t>
            </a:r>
            <a:r>
              <a:rPr lang="vi-VN" sz="2800" i="1" dirty="0">
                <a:cs typeface="Times New Roman" panose="02020603050405020304" pitchFamily="18" charset="0"/>
              </a:rPr>
              <a:t>. Chính quần chúng cần cù dũng cảm đã tiếp sức cho Nguyễn Đình Chiểu, cho trí tuệ, cho tình cảm, cho lòng tin và cả cho nghệ thuật của Nguyễn Đình Chiểu</a:t>
            </a:r>
            <a:r>
              <a:rPr lang="vi-VN" sz="2800" dirty="0">
                <a:cs typeface="Times New Roman" panose="02020603050405020304" pitchFamily="18" charset="0"/>
              </a:rPr>
              <a:t>" (Hoài Thanh).</a:t>
            </a:r>
          </a:p>
        </p:txBody>
      </p:sp>
      <p:sp>
        <p:nvSpPr>
          <p:cNvPr id="2" name="Rectangle 1"/>
          <p:cNvSpPr/>
          <p:nvPr/>
        </p:nvSpPr>
        <p:spPr>
          <a:xfrm>
            <a:off x="407583" y="584538"/>
            <a:ext cx="11313362" cy="2246769"/>
          </a:xfrm>
          <a:prstGeom prst="rect">
            <a:avLst/>
          </a:prstGeom>
        </p:spPr>
        <p:txBody>
          <a:bodyPr wrap="square">
            <a:spAutoFit/>
          </a:bodyPr>
          <a:lstStyle/>
          <a:p>
            <a:pPr algn="just"/>
            <a:r>
              <a:rPr lang="en-US" sz="2800" dirty="0" smtClean="0"/>
              <a:t>	</a:t>
            </a:r>
            <a:r>
              <a:rPr lang="vi-VN" sz="2800" dirty="0" smtClean="0"/>
              <a:t>Tư </a:t>
            </a:r>
            <a:r>
              <a:rPr lang="vi-VN" sz="2800" dirty="0"/>
              <a:t>tưởng yêu nước của Nguyễn Đình Chiểu gắn liền với chủ nghĩa nhân đạo, thân dân, với tinh thần yêu hoà bình truyền thống của dân tộc Việt Nam. Với tinh thần ấy, các tác phẩm của Nguyễn Đình Chiểu đã đưa ông lên vị trí hàng đầu trong văn học yêu nước Việt Nam nửa cuối thế kỉ </a:t>
            </a:r>
            <a:r>
              <a:rPr lang="vi-VN" sz="2800" dirty="0" smtClean="0"/>
              <a:t>XIX</a:t>
            </a:r>
            <a:r>
              <a:rPr lang="en-US" sz="2800" dirty="0" smtClean="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311</TotalTime>
  <Words>1967</Words>
  <Application>Microsoft Office PowerPoint</Application>
  <PresentationFormat>Widescreen</PresentationFormat>
  <Paragraphs>140</Paragraphs>
  <Slides>27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Algerian</vt:lpstr>
      <vt:lpstr>Arial</vt:lpstr>
      <vt:lpstr>Calibri</vt:lpstr>
      <vt:lpstr>Century Gothic</vt:lpstr>
      <vt:lpstr>Impact</vt:lpstr>
      <vt:lpstr>Open Sans Condensed</vt:lpstr>
      <vt:lpstr>Open Sans Condensed Light</vt:lpstr>
      <vt:lpstr>Tahoma</vt:lpstr>
      <vt:lpstr>Times New Roman</vt:lpstr>
      <vt:lpstr>Wingdings</vt:lpstr>
      <vt:lpstr>Default Design</vt:lpstr>
      <vt:lpstr>PowerPoint Presentation</vt:lpstr>
      <vt:lpstr>1. TRƯỚC KHI ĐỌC</vt:lpstr>
      <vt:lpstr>PowerPoint Presentation</vt:lpstr>
      <vt:lpstr>PowerPoint Presentation</vt:lpstr>
      <vt:lpstr>PowerPoint Presentation</vt:lpstr>
      <vt:lpstr>PowerPoint Presentation</vt:lpstr>
      <vt:lpstr>PowerPoint Presentation</vt:lpstr>
      <vt:lpstr>Nội dung</vt:lpstr>
      <vt:lpstr>PowerPoint Presentation</vt:lpstr>
      <vt:lpstr>PowerPoint Presentation</vt:lpstr>
      <vt:lpstr>PowerPoint Presentation</vt:lpstr>
      <vt:lpstr>- Lung khởi (câu 1- 2) : Nêu cảm tưởng chung, khái quát về những người nông dân nghĩa sĩ CG đã hi sinh trong bối cảnh đất nước có giặc ngoại xâm.  - Thích thực (câu 3 - 15): Hồi tưởng về công đức và dựng lên chân dung người nông dân - nghĩa sĩ.  - Ai vãn (câu 16- 28): Bày tỏ lòng tiếc thương, niềm cảm phục với các nghĩa sĩ CG.  - Kết (còn lại) : Nêu cảm nghĩ và mời linh hồn các nghĩa sĩ quá cố về hưởng đồ tế lễ.</vt:lpstr>
      <vt:lpstr>PowerPoint Presentation</vt:lpstr>
      <vt:lpstr>PowerPoint Presentation</vt:lpstr>
      <vt:lpstr>Pháp tấn công thành Gia Định</vt:lpstr>
      <vt:lpstr>Nông dân Việt Nam dưới thời kì Pháp thuộc</vt:lpstr>
      <vt:lpstr>Tội ác của thực dân Pháp</vt:lpstr>
      <vt:lpstr>PowerPoint Presentation</vt:lpstr>
      <vt:lpstr>PowerPoint Presentation</vt:lpstr>
      <vt:lpstr>PowerPoint Presentation</vt:lpstr>
      <vt:lpstr>PowerPoint Presentation</vt:lpstr>
      <vt:lpstr>- Cảm thông và chia sẻ với nỗi đau đớn, xót xa của người thân nghĩa sĩ: + Nỗi đau như xé lòng của người mẹ già “…khóc trẻ”. + Nỗi bơ vơ, mất nơi nương tựa của những người vợ trẻ “chạy tìm chồng”.</vt:lpstr>
      <vt:lpstr>PowerPoint Presentation</vt:lpstr>
      <vt:lpstr>PowerPoint Presentation</vt:lpstr>
      <vt:lpstr>* Tác dụng của ngôn từ, giọng điệu</vt:lpstr>
      <vt:lpstr>3.3 - Chủ đề và cảm hứng chủ đạo của bài văn tế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95</cp:revision>
  <dcterms:created xsi:type="dcterms:W3CDTF">2023-08-09T14:12:00Z</dcterms:created>
  <dcterms:modified xsi:type="dcterms:W3CDTF">2024-10-15T16:29:25Z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65F08E5EA5E44C95BE48E17E947FFADA</vt:lpwstr>
  </property>
  <property fmtid="{D5CDD505-2E9C-101B-9397-08002B2CF9AE}" pid="3" name="KSOProductBuildVer">
    <vt:lpwstr>1033-11.2.0.11537</vt:lpwstr>
  </property>
</Properties>
</file>