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73" r:id="rId3"/>
    <p:sldId id="274" r:id="rId4"/>
    <p:sldId id="261" r:id="rId5"/>
    <p:sldId id="266" r:id="rId6"/>
    <p:sldId id="278" r:id="rId7"/>
    <p:sldId id="275" r:id="rId8"/>
    <p:sldId id="267" r:id="rId9"/>
    <p:sldId id="268" r:id="rId10"/>
    <p:sldId id="269" r:id="rId11"/>
    <p:sldId id="276" r:id="rId12"/>
    <p:sldId id="277"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Times New Roman Bold" panose="02020803070505020304" pitchFamily="18" charset="0"/>
      <p:regular r:id="rId19"/>
      <p:bold r:id="rId20"/>
    </p:embeddedFont>
    <p:embeddedFont>
      <p:font typeface="Batangas" panose="020B0604020202020204" charset="0"/>
      <p:regular r:id="rId21"/>
    </p:embeddedFont>
    <p:embeddedFont>
      <p:font typeface="Glass Antiqua"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57F5D-279B-4A4B-82F6-D7F909C5EB46}"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E0F45-3E08-4905-888E-EEA329DBBB2D}" type="slidenum">
              <a:rPr lang="en-US" smtClean="0"/>
              <a:t>‹#›</a:t>
            </a:fld>
            <a:endParaRPr lang="en-US"/>
          </a:p>
        </p:txBody>
      </p:sp>
    </p:spTree>
    <p:extLst>
      <p:ext uri="{BB962C8B-B14F-4D97-AF65-F5344CB8AC3E}">
        <p14:creationId xmlns:p14="http://schemas.microsoft.com/office/powerpoint/2010/main" val="156282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en-US"/>
          </a:p>
        </p:txBody>
      </p:sp>
      <p:sp>
        <p:nvSpPr>
          <p:cNvPr id="3" name="Freeform 3"/>
          <p:cNvSpPr/>
          <p:nvPr/>
        </p:nvSpPr>
        <p:spPr>
          <a:xfrm>
            <a:off x="2096478" y="1559510"/>
            <a:ext cx="14542628" cy="6967489"/>
          </a:xfrm>
          <a:custGeom>
            <a:avLst/>
            <a:gdLst/>
            <a:ahLst/>
            <a:cxnLst/>
            <a:rect l="l" t="t" r="r" b="b"/>
            <a:pathLst>
              <a:path w="14542628" h="6967489">
                <a:moveTo>
                  <a:pt x="0" y="0"/>
                </a:moveTo>
                <a:lnTo>
                  <a:pt x="14542628" y="0"/>
                </a:lnTo>
                <a:lnTo>
                  <a:pt x="14542628" y="6967490"/>
                </a:lnTo>
                <a:lnTo>
                  <a:pt x="0" y="6967490"/>
                </a:lnTo>
                <a:lnTo>
                  <a:pt x="0" y="0"/>
                </a:lnTo>
                <a:close/>
              </a:path>
            </a:pathLst>
          </a:custGeom>
          <a:blipFill>
            <a:blip r:embed="rId3"/>
            <a:stretch>
              <a:fillRect t="-21750" b="-41096"/>
            </a:stretch>
          </a:blipFill>
        </p:spPr>
        <p:txBody>
          <a:bodyPr/>
          <a:lstStyle/>
          <a:p>
            <a:endParaRPr lang="en-US"/>
          </a:p>
        </p:txBody>
      </p:sp>
      <p:sp>
        <p:nvSpPr>
          <p:cNvPr id="4" name="Freeform 4"/>
          <p:cNvSpPr/>
          <p:nvPr/>
        </p:nvSpPr>
        <p:spPr>
          <a:xfrm rot="-1581577">
            <a:off x="268803" y="443467"/>
            <a:ext cx="5712575" cy="3633928"/>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4"/>
            <a:stretch>
              <a:fillRect t="-90169"/>
            </a:stretch>
          </a:blipFill>
        </p:spPr>
        <p:txBody>
          <a:bodyPr/>
          <a:lstStyle/>
          <a:p>
            <a:endParaRPr lang="en-US"/>
          </a:p>
        </p:txBody>
      </p:sp>
      <p:sp>
        <p:nvSpPr>
          <p:cNvPr id="5" name="Freeform 5"/>
          <p:cNvSpPr/>
          <p:nvPr/>
        </p:nvSpPr>
        <p:spPr>
          <a:xfrm flipH="1">
            <a:off x="-412920" y="6126851"/>
            <a:ext cx="4372167" cy="5836389"/>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5"/>
            <a:stretch>
              <a:fillRect/>
            </a:stretch>
          </a:blipFill>
        </p:spPr>
        <p:txBody>
          <a:bodyPr/>
          <a:lstStyle/>
          <a:p>
            <a:endParaRPr lang="en-US"/>
          </a:p>
        </p:txBody>
      </p:sp>
      <p:sp>
        <p:nvSpPr>
          <p:cNvPr id="6" name="Freeform 6"/>
          <p:cNvSpPr/>
          <p:nvPr/>
        </p:nvSpPr>
        <p:spPr>
          <a:xfrm rot="908544" flipH="1">
            <a:off x="-2354878" y="283905"/>
            <a:ext cx="4593171" cy="4232923"/>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6"/>
            <a:stretch>
              <a:fillRect/>
            </a:stretch>
          </a:blipFill>
        </p:spPr>
        <p:txBody>
          <a:bodyPr/>
          <a:lstStyle/>
          <a:p>
            <a:endParaRPr lang="en-US"/>
          </a:p>
        </p:txBody>
      </p:sp>
      <p:sp>
        <p:nvSpPr>
          <p:cNvPr id="7" name="Freeform 7"/>
          <p:cNvSpPr/>
          <p:nvPr/>
        </p:nvSpPr>
        <p:spPr>
          <a:xfrm rot="167910" flipH="1">
            <a:off x="14456373" y="113471"/>
            <a:ext cx="4808001" cy="6542864"/>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7"/>
            <a:stretch>
              <a:fillRect/>
            </a:stretch>
          </a:blipFill>
        </p:spPr>
        <p:txBody>
          <a:bodyPr/>
          <a:lstStyle/>
          <a:p>
            <a:endParaRPr lang="en-US"/>
          </a:p>
        </p:txBody>
      </p:sp>
      <p:sp>
        <p:nvSpPr>
          <p:cNvPr id="8" name="Freeform 8"/>
          <p:cNvSpPr/>
          <p:nvPr/>
        </p:nvSpPr>
        <p:spPr>
          <a:xfrm rot="-806752">
            <a:off x="15517868" y="7286715"/>
            <a:ext cx="3256184" cy="4536201"/>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2497461" y="3072228"/>
            <a:ext cx="13610445" cy="3054623"/>
          </a:xfrm>
          <a:prstGeom prst="rect">
            <a:avLst/>
          </a:prstGeom>
        </p:spPr>
        <p:txBody>
          <a:bodyPr lIns="0" tIns="0" rIns="0" bIns="0" rtlCol="0" anchor="t">
            <a:spAutoFit/>
          </a:bodyPr>
          <a:lstStyle/>
          <a:p>
            <a:pPr algn="ctr">
              <a:lnSpc>
                <a:spcPts val="12130"/>
              </a:lnSpc>
            </a:pPr>
            <a:r>
              <a:rPr lang="en-US" sz="9403">
                <a:solidFill>
                  <a:srgbClr val="000000"/>
                </a:solidFill>
                <a:latin typeface="Batangas"/>
              </a:rPr>
              <a:t>CHUYỆN CHỨC PHÁN SỰ  </a:t>
            </a:r>
          </a:p>
          <a:p>
            <a:pPr algn="ctr">
              <a:lnSpc>
                <a:spcPts val="12130"/>
              </a:lnSpc>
            </a:pPr>
            <a:r>
              <a:rPr lang="en-US" sz="9403">
                <a:solidFill>
                  <a:srgbClr val="000000"/>
                </a:solidFill>
                <a:latin typeface="Batangas"/>
              </a:rPr>
              <a:t>ĐỀN TẢN VIÊN </a:t>
            </a:r>
          </a:p>
        </p:txBody>
      </p:sp>
      <p:sp>
        <p:nvSpPr>
          <p:cNvPr id="10" name="TextBox 10"/>
          <p:cNvSpPr txBox="1"/>
          <p:nvPr/>
        </p:nvSpPr>
        <p:spPr>
          <a:xfrm>
            <a:off x="5879154" y="6436754"/>
            <a:ext cx="7236040" cy="589905"/>
          </a:xfrm>
          <a:prstGeom prst="rect">
            <a:avLst/>
          </a:prstGeom>
        </p:spPr>
        <p:txBody>
          <a:bodyPr lIns="0" tIns="0" rIns="0" bIns="0" rtlCol="0" anchor="t">
            <a:spAutoFit/>
          </a:bodyPr>
          <a:lstStyle/>
          <a:p>
            <a:pPr algn="ctr">
              <a:lnSpc>
                <a:spcPts val="4757"/>
              </a:lnSpc>
              <a:spcBef>
                <a:spcPct val="0"/>
              </a:spcBef>
            </a:pPr>
            <a:r>
              <a:rPr lang="en-US" sz="3398" spc="397">
                <a:solidFill>
                  <a:srgbClr val="000000"/>
                </a:solidFill>
                <a:latin typeface="Glass Antiqua"/>
              </a:rPr>
              <a:t>Truyền kì mạn lục - Nguyễn Dữ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8258">
            <a:off x="-2132334" y="1438613"/>
            <a:ext cx="22552668" cy="8710792"/>
          </a:xfrm>
          <a:custGeom>
            <a:avLst/>
            <a:gdLst/>
            <a:ahLst/>
            <a:cxnLst/>
            <a:rect l="l" t="t" r="r" b="b"/>
            <a:pathLst>
              <a:path w="22552668" h="8710792">
                <a:moveTo>
                  <a:pt x="0" y="0"/>
                </a:moveTo>
                <a:lnTo>
                  <a:pt x="22552668" y="0"/>
                </a:lnTo>
                <a:lnTo>
                  <a:pt x="22552668" y="8710792"/>
                </a:lnTo>
                <a:lnTo>
                  <a:pt x="0" y="8710792"/>
                </a:lnTo>
                <a:lnTo>
                  <a:pt x="0" y="0"/>
                </a:lnTo>
                <a:close/>
              </a:path>
            </a:pathLst>
          </a:custGeom>
          <a:blipFill>
            <a:blip r:embed="rId2"/>
            <a:stretch>
              <a:fillRect b="-106800"/>
            </a:stretch>
          </a:blipFill>
        </p:spPr>
        <p:txBody>
          <a:bodyPr/>
          <a:lstStyle/>
          <a:p>
            <a:endParaRPr lang="en-US"/>
          </a:p>
        </p:txBody>
      </p:sp>
      <p:sp>
        <p:nvSpPr>
          <p:cNvPr id="4" name="TextBox 4"/>
          <p:cNvSpPr txBox="1"/>
          <p:nvPr/>
        </p:nvSpPr>
        <p:spPr>
          <a:xfrm>
            <a:off x="685800" y="2193924"/>
            <a:ext cx="17454034" cy="6912149"/>
          </a:xfrm>
          <a:prstGeom prst="rect">
            <a:avLst/>
          </a:prstGeom>
        </p:spPr>
        <p:txBody>
          <a:bodyPr wrap="square" lIns="0" tIns="0" rIns="0" bIns="0" rtlCol="0" anchor="t">
            <a:spAutoFit/>
          </a:bodyPr>
          <a:lstStyle/>
          <a:p>
            <a:pPr algn="just">
              <a:lnSpc>
                <a:spcPts val="4899"/>
              </a:lnSpc>
            </a:pPr>
            <a:r>
              <a:rPr lang="en-US" sz="3600" b="1" dirty="0" smtClean="0">
                <a:solidFill>
                  <a:srgbClr val="3D312B"/>
                </a:solidFill>
                <a:latin typeface="Arial" panose="020B0604020202020204" pitchFamily="34" charset="0"/>
                <a:cs typeface="Arial" panose="020B0604020202020204" pitchFamily="34" charset="0"/>
              </a:rPr>
              <a:t>* </a:t>
            </a:r>
            <a:r>
              <a:rPr lang="en-US" sz="3600" b="1" dirty="0" err="1" smtClean="0">
                <a:solidFill>
                  <a:srgbClr val="3D312B"/>
                </a:solidFill>
                <a:latin typeface="Arial" panose="020B0604020202020204" pitchFamily="34" charset="0"/>
                <a:cs typeface="Arial" panose="020B0604020202020204" pitchFamily="34" charset="0"/>
              </a:rPr>
              <a:t>Nội</a:t>
            </a:r>
            <a:r>
              <a:rPr lang="en-US" sz="3600" b="1" dirty="0" smtClean="0">
                <a:solidFill>
                  <a:srgbClr val="3D312B"/>
                </a:solidFill>
                <a:latin typeface="Arial" panose="020B0604020202020204" pitchFamily="34" charset="0"/>
                <a:cs typeface="Arial" panose="020B0604020202020204" pitchFamily="34" charset="0"/>
              </a:rPr>
              <a:t> dung </a:t>
            </a:r>
            <a:r>
              <a:rPr lang="en-US" sz="3600" b="1" dirty="0" err="1" smtClean="0">
                <a:solidFill>
                  <a:srgbClr val="3D312B"/>
                </a:solidFill>
                <a:latin typeface="Arial" panose="020B0604020202020204" pitchFamily="34" charset="0"/>
                <a:cs typeface="Arial" panose="020B0604020202020204" pitchFamily="34" charset="0"/>
              </a:rPr>
              <a:t>chính</a:t>
            </a:r>
            <a:r>
              <a:rPr lang="en-US" sz="3600" b="1" dirty="0" smtClean="0">
                <a:solidFill>
                  <a:srgbClr val="3D312B"/>
                </a:solidFill>
                <a:latin typeface="Arial" panose="020B0604020202020204" pitchFamily="34" charset="0"/>
                <a:cs typeface="Arial" panose="020B0604020202020204" pitchFamily="34" charset="0"/>
              </a:rPr>
              <a:t>:  </a:t>
            </a:r>
            <a:endParaRPr lang="en-US" sz="3600" b="1" dirty="0">
              <a:solidFill>
                <a:srgbClr val="3D312B"/>
              </a:solidFill>
              <a:latin typeface="Arial" panose="020B0604020202020204" pitchFamily="34" charset="0"/>
              <a:cs typeface="Arial" panose="020B0604020202020204" pitchFamily="34" charset="0"/>
            </a:endParaRPr>
          </a:p>
          <a:p>
            <a:pPr algn="just">
              <a:lnSpc>
                <a:spcPts val="4899"/>
              </a:lnSpc>
            </a:pP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Thể</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hiện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niềm</a:t>
            </a:r>
            <a:r>
              <a:rPr lang="en-US" sz="3600" dirty="0">
                <a:solidFill>
                  <a:srgbClr val="3D312B"/>
                </a:solidFill>
                <a:latin typeface="Arial" panose="020B0604020202020204" pitchFamily="34" charset="0"/>
                <a:cs typeface="Arial" panose="020B0604020202020204" pitchFamily="34" charset="0"/>
              </a:rPr>
              <a:t> tin </a:t>
            </a:r>
            <a:r>
              <a:rPr lang="en-US" sz="3600" dirty="0" err="1">
                <a:solidFill>
                  <a:srgbClr val="3D312B"/>
                </a:solidFill>
                <a:latin typeface="Arial" panose="020B0604020202020204" pitchFamily="34" charset="0"/>
                <a:cs typeface="Arial" panose="020B0604020202020204" pitchFamily="34" charset="0"/>
              </a:rPr>
              <a:t>vào</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công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lí</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Cái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ác</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sẽ</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bị</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trừng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trị</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cái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thiện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sẽ</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chiến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thắng</a:t>
            </a:r>
            <a:r>
              <a:rPr lang="en-US" sz="3600" dirty="0">
                <a:solidFill>
                  <a:srgbClr val="3D312B"/>
                </a:solidFill>
                <a:latin typeface="Arial" panose="020B0604020202020204" pitchFamily="34" charset="0"/>
                <a:cs typeface="Arial" panose="020B0604020202020204" pitchFamily="34" charset="0"/>
              </a:rPr>
              <a:t>.</a:t>
            </a:r>
          </a:p>
          <a:p>
            <a:pPr algn="just">
              <a:lnSpc>
                <a:spcPts val="4899"/>
              </a:lnSpc>
            </a:pP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Khẳng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định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giá</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trị</a:t>
            </a:r>
            <a:r>
              <a:rPr lang="en-US" sz="3600" dirty="0">
                <a:solidFill>
                  <a:srgbClr val="3D312B"/>
                </a:solidFill>
                <a:latin typeface="Arial" panose="020B0604020202020204" pitchFamily="34" charset="0"/>
                <a:cs typeface="Arial" panose="020B0604020202020204" pitchFamily="34" charset="0"/>
              </a:rPr>
              <a:t> con </a:t>
            </a:r>
            <a:r>
              <a:rPr lang="en-US" sz="3600" dirty="0" err="1">
                <a:solidFill>
                  <a:srgbClr val="3D312B"/>
                </a:solidFill>
                <a:latin typeface="Arial" panose="020B0604020202020204" pitchFamily="34" charset="0"/>
                <a:cs typeface="Arial" panose="020B0604020202020204" pitchFamily="34" charset="0"/>
              </a:rPr>
              <a:t>người</a:t>
            </a:r>
            <a:r>
              <a:rPr lang="en-US" sz="3600" dirty="0">
                <a:solidFill>
                  <a:srgbClr val="3D312B"/>
                </a:solidFill>
                <a:latin typeface="Arial" panose="020B0604020202020204" pitchFamily="34" charset="0"/>
                <a:cs typeface="Arial" panose="020B0604020202020204" pitchFamily="34" charset="0"/>
              </a:rPr>
              <a:t>: Con </a:t>
            </a:r>
            <a:r>
              <a:rPr lang="en-US" sz="3600" dirty="0" err="1">
                <a:solidFill>
                  <a:srgbClr val="3D312B"/>
                </a:solidFill>
                <a:latin typeface="Arial" panose="020B0604020202020204" pitchFamily="34" charset="0"/>
                <a:cs typeface="Arial" panose="020B0604020202020204" pitchFamily="34" charset="0"/>
              </a:rPr>
              <a:t>người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cần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có</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lòng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dũng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cảm</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dám</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đấu</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tranh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chống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lại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cái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ác</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để</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bảo</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vệ</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cuộc</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sống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tốt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đẹp</a:t>
            </a:r>
            <a:r>
              <a:rPr lang="en-US" sz="3600" dirty="0">
                <a:solidFill>
                  <a:srgbClr val="3D312B"/>
                </a:solidFill>
                <a:latin typeface="Arial" panose="020B0604020202020204" pitchFamily="34" charset="0"/>
                <a:cs typeface="Arial" panose="020B0604020202020204" pitchFamily="34" charset="0"/>
              </a:rPr>
              <a:t>.</a:t>
            </a:r>
          </a:p>
          <a:p>
            <a:pPr algn="just">
              <a:lnSpc>
                <a:spcPts val="4899"/>
              </a:lnSpc>
            </a:pP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Phê</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phán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những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tệ</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nạn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xã</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hội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Tham</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nhũng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bất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công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áp</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bức</a:t>
            </a:r>
            <a:r>
              <a:rPr lang="en-US" sz="3600" dirty="0">
                <a:solidFill>
                  <a:srgbClr val="3D312B"/>
                </a:solidFill>
                <a:latin typeface="Arial" panose="020B0604020202020204" pitchFamily="34" charset="0"/>
                <a:cs typeface="Arial" panose="020B0604020202020204" pitchFamily="34" charset="0"/>
              </a:rPr>
              <a:t>.</a:t>
            </a:r>
          </a:p>
          <a:p>
            <a:pPr algn="just">
              <a:lnSpc>
                <a:spcPts val="4899"/>
              </a:lnSpc>
            </a:pPr>
            <a:r>
              <a:rPr lang="en-US" sz="3600" dirty="0">
                <a:solidFill>
                  <a:srgbClr val="3D312B"/>
                </a:solidFill>
                <a:latin typeface="Arial" panose="020B0604020202020204" pitchFamily="34" charset="0"/>
                <a:cs typeface="Arial" panose="020B0604020202020204" pitchFamily="34" charset="0"/>
              </a:rPr>
              <a:t>– Ca </a:t>
            </a:r>
            <a:r>
              <a:rPr lang="en-US" sz="3600" dirty="0" err="1">
                <a:solidFill>
                  <a:srgbClr val="3D312B"/>
                </a:solidFill>
                <a:latin typeface="Arial" panose="020B0604020202020204" pitchFamily="34" charset="0"/>
                <a:cs typeface="Arial" panose="020B0604020202020204" pitchFamily="34" charset="0"/>
              </a:rPr>
              <a:t>ngợi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những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phẩm</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chất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tốt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đẹp</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của</a:t>
            </a:r>
            <a:r>
              <a:rPr lang="en-US" sz="3600" dirty="0">
                <a:solidFill>
                  <a:srgbClr val="3D312B"/>
                </a:solidFill>
                <a:latin typeface="Arial" panose="020B0604020202020204" pitchFamily="34" charset="0"/>
                <a:cs typeface="Arial" panose="020B0604020202020204" pitchFamily="34" charset="0"/>
              </a:rPr>
              <a:t> </a:t>
            </a:r>
          </a:p>
          <a:p>
            <a:pPr algn="just">
              <a:lnSpc>
                <a:spcPts val="4899"/>
              </a:lnSpc>
            </a:pPr>
            <a:r>
              <a:rPr lang="en-US" sz="3600" b="1" dirty="0" smtClean="0">
                <a:solidFill>
                  <a:srgbClr val="3D312B"/>
                </a:solidFill>
                <a:latin typeface="Arial" panose="020B0604020202020204" pitchFamily="34" charset="0"/>
                <a:cs typeface="Arial" panose="020B0604020202020204" pitchFamily="34" charset="0"/>
              </a:rPr>
              <a:t>* </a:t>
            </a:r>
            <a:r>
              <a:rPr lang="en-US" sz="3600" b="1" dirty="0" err="1" smtClean="0">
                <a:solidFill>
                  <a:srgbClr val="3D312B"/>
                </a:solidFill>
                <a:latin typeface="Arial" panose="020B0604020202020204" pitchFamily="34" charset="0"/>
                <a:cs typeface="Arial" panose="020B0604020202020204" pitchFamily="34" charset="0"/>
              </a:rPr>
              <a:t>Chủ</a:t>
            </a:r>
            <a:r>
              <a:rPr lang="en-US" sz="3600" b="1" dirty="0" smtClean="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đề</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truyện</a:t>
            </a:r>
            <a:r>
              <a:rPr lang="en-US" sz="3600" b="1" dirty="0">
                <a:solidFill>
                  <a:srgbClr val="3D312B"/>
                </a:solidFill>
                <a:latin typeface="Arial" panose="020B0604020202020204" pitchFamily="34" charset="0"/>
                <a:cs typeface="Arial" panose="020B0604020202020204" pitchFamily="34" charset="0"/>
              </a:rPr>
              <a:t>:</a:t>
            </a:r>
          </a:p>
          <a:p>
            <a:pPr algn="just">
              <a:lnSpc>
                <a:spcPts val="4899"/>
              </a:lnSpc>
            </a:pPr>
            <a:r>
              <a:rPr lang="en-US" sz="3600" dirty="0" smtClean="0">
                <a:solidFill>
                  <a:srgbClr val="3D312B"/>
                </a:solidFill>
                <a:latin typeface="Arial" panose="020B0604020202020204" pitchFamily="34" charset="0"/>
                <a:cs typeface="Arial" panose="020B0604020202020204" pitchFamily="34" charset="0"/>
              </a:rPr>
              <a:t>	Ca </a:t>
            </a:r>
            <a:r>
              <a:rPr lang="en-US" sz="3600" dirty="0" err="1">
                <a:solidFill>
                  <a:srgbClr val="3D312B"/>
                </a:solidFill>
                <a:latin typeface="Arial" panose="020B0604020202020204" pitchFamily="34" charset="0"/>
                <a:cs typeface="Arial" panose="020B0604020202020204" pitchFamily="34" charset="0"/>
              </a:rPr>
              <a:t>ngợi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những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người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có</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nhân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cách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cứng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cỏi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sẵn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sàng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đấu</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tranh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cho</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chính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nghĩa</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của</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người</a:t>
            </a:r>
            <a:r>
              <a:rPr lang="en-US" sz="3600" dirty="0">
                <a:solidFill>
                  <a:srgbClr val="3D312B"/>
                </a:solidFill>
                <a:latin typeface="Arial" panose="020B0604020202020204" pitchFamily="34" charset="0"/>
                <a:cs typeface="Arial" panose="020B0604020202020204" pitchFamily="34" charset="0"/>
              </a:rPr>
              <a:t> tri </a:t>
            </a:r>
            <a:r>
              <a:rPr lang="en-US" sz="3600" dirty="0" err="1">
                <a:solidFill>
                  <a:srgbClr val="3D312B"/>
                </a:solidFill>
                <a:latin typeface="Arial" panose="020B0604020202020204" pitchFamily="34" charset="0"/>
                <a:cs typeface="Arial" panose="020B0604020202020204" pitchFamily="34" charset="0"/>
              </a:rPr>
              <a:t>thức</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thời</a:t>
            </a:r>
            <a:r>
              <a:rPr lang="en-US" sz="3600" dirty="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xưa</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tieeun</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biểu</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là</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nhân</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vật</a:t>
            </a: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Ngô</a:t>
            </a:r>
            <a:r>
              <a:rPr lang="en-US" sz="3600" dirty="0" smtClean="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Tử</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Văn</a:t>
            </a:r>
            <a:r>
              <a:rPr lang="en-US" sz="3600" dirty="0">
                <a:solidFill>
                  <a:srgbClr val="3D312B"/>
                </a:solidFill>
                <a:latin typeface="Arial" panose="020B0604020202020204" pitchFamily="34" charset="0"/>
                <a:cs typeface="Arial" panose="020B0604020202020204" pitchFamily="34" charset="0"/>
              </a:rPr>
              <a:t>.</a:t>
            </a:r>
          </a:p>
          <a:p>
            <a:pPr algn="just">
              <a:lnSpc>
                <a:spcPts val="4899"/>
              </a:lnSpc>
            </a:pPr>
            <a:endParaRPr lang="en-US" sz="3600" dirty="0">
              <a:solidFill>
                <a:srgbClr val="3D312B"/>
              </a:solidFill>
              <a:latin typeface="Arial" panose="020B0604020202020204" pitchFamily="34" charset="0"/>
              <a:cs typeface="Arial" panose="020B0604020202020204" pitchFamily="34" charset="0"/>
            </a:endParaRPr>
          </a:p>
          <a:p>
            <a:pPr algn="just">
              <a:lnSpc>
                <a:spcPts val="4899"/>
              </a:lnSpc>
            </a:pPr>
            <a:endParaRPr lang="en-US" sz="3600" dirty="0">
              <a:solidFill>
                <a:srgbClr val="3D312B"/>
              </a:solidFill>
              <a:latin typeface="Arial" panose="020B0604020202020204" pitchFamily="34" charset="0"/>
              <a:cs typeface="Arial" panose="020B0604020202020204" pitchFamily="34" charset="0"/>
            </a:endParaRPr>
          </a:p>
        </p:txBody>
      </p:sp>
      <p:sp>
        <p:nvSpPr>
          <p:cNvPr id="5" name="Freeform 5"/>
          <p:cNvSpPr/>
          <p:nvPr/>
        </p:nvSpPr>
        <p:spPr>
          <a:xfrm rot="1018091" flipH="1">
            <a:off x="-3366231" y="6356766"/>
            <a:ext cx="4367833" cy="5830604"/>
          </a:xfrm>
          <a:custGeom>
            <a:avLst/>
            <a:gdLst/>
            <a:ahLst/>
            <a:cxnLst/>
            <a:rect l="l" t="t" r="r" b="b"/>
            <a:pathLst>
              <a:path w="4367833" h="5830604">
                <a:moveTo>
                  <a:pt x="4367834" y="0"/>
                </a:moveTo>
                <a:lnTo>
                  <a:pt x="0" y="0"/>
                </a:lnTo>
                <a:lnTo>
                  <a:pt x="0" y="5830604"/>
                </a:lnTo>
                <a:lnTo>
                  <a:pt x="4367834" y="5830604"/>
                </a:lnTo>
                <a:lnTo>
                  <a:pt x="4367834" y="0"/>
                </a:lnTo>
                <a:close/>
              </a:path>
            </a:pathLst>
          </a:custGeom>
          <a:blipFill>
            <a:blip r:embed="rId3"/>
            <a:stretch>
              <a:fillRect/>
            </a:stretch>
          </a:blipFill>
        </p:spPr>
        <p:txBody>
          <a:bodyPr/>
          <a:lstStyle/>
          <a:p>
            <a:endParaRPr lang="en-US"/>
          </a:p>
        </p:txBody>
      </p:sp>
      <p:sp>
        <p:nvSpPr>
          <p:cNvPr id="6" name="Freeform 6"/>
          <p:cNvSpPr/>
          <p:nvPr/>
        </p:nvSpPr>
        <p:spPr>
          <a:xfrm rot="-2080090" flipH="1">
            <a:off x="18215963" y="-36231"/>
            <a:ext cx="2508703" cy="6194330"/>
          </a:xfrm>
          <a:custGeom>
            <a:avLst/>
            <a:gdLst/>
            <a:ahLst/>
            <a:cxnLst/>
            <a:rect l="l" t="t" r="r" b="b"/>
            <a:pathLst>
              <a:path w="2508703" h="6194330">
                <a:moveTo>
                  <a:pt x="2508703" y="0"/>
                </a:moveTo>
                <a:lnTo>
                  <a:pt x="0" y="0"/>
                </a:lnTo>
                <a:lnTo>
                  <a:pt x="0" y="6194329"/>
                </a:lnTo>
                <a:lnTo>
                  <a:pt x="2508703" y="6194329"/>
                </a:lnTo>
                <a:lnTo>
                  <a:pt x="2508703" y="0"/>
                </a:lnTo>
                <a:close/>
              </a:path>
            </a:pathLst>
          </a:custGeom>
          <a:blipFill>
            <a:blip r:embed="rId4"/>
            <a:stretch>
              <a:fillRect/>
            </a:stretch>
          </a:blipFill>
        </p:spPr>
        <p:txBody>
          <a:bodyPr/>
          <a:lstStyle/>
          <a:p>
            <a:endParaRPr lang="en-US"/>
          </a:p>
        </p:txBody>
      </p:sp>
      <p:sp>
        <p:nvSpPr>
          <p:cNvPr id="7" name="Freeform 7"/>
          <p:cNvSpPr/>
          <p:nvPr/>
        </p:nvSpPr>
        <p:spPr>
          <a:xfrm rot="-868872">
            <a:off x="15690190" y="8520523"/>
            <a:ext cx="2346110" cy="1126133"/>
          </a:xfrm>
          <a:custGeom>
            <a:avLst/>
            <a:gdLst/>
            <a:ahLst/>
            <a:cxnLst/>
            <a:rect l="l" t="t" r="r" b="b"/>
            <a:pathLst>
              <a:path w="2346110" h="1126133">
                <a:moveTo>
                  <a:pt x="0" y="0"/>
                </a:moveTo>
                <a:lnTo>
                  <a:pt x="2346109" y="0"/>
                </a:lnTo>
                <a:lnTo>
                  <a:pt x="2346109" y="1126133"/>
                </a:lnTo>
                <a:lnTo>
                  <a:pt x="0" y="1126133"/>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6090696" y="686997"/>
            <a:ext cx="6248401" cy="538609"/>
          </a:xfrm>
          <a:prstGeom prst="rect">
            <a:avLst/>
          </a:prstGeom>
        </p:spPr>
        <p:txBody>
          <a:bodyPr wrap="square" lIns="0" tIns="0" rIns="0" bIns="0" rtlCol="0" anchor="t">
            <a:spAutoFit/>
          </a:bodyPr>
          <a:lstStyle/>
          <a:p>
            <a:pPr marL="0" lvl="0" indent="0" algn="just">
              <a:lnSpc>
                <a:spcPts val="4181"/>
              </a:lnSpc>
            </a:pPr>
            <a:r>
              <a:rPr lang="en-US" sz="3700" b="1" spc="88" dirty="0" smtClean="0">
                <a:solidFill>
                  <a:srgbClr val="FF0000"/>
                </a:solidFill>
                <a:latin typeface="Arial" panose="020B0604020202020204" pitchFamily="34" charset="0"/>
                <a:cs typeface="Arial" panose="020B0604020202020204" pitchFamily="34" charset="0"/>
              </a:rPr>
              <a:t>3.4- </a:t>
            </a:r>
            <a:r>
              <a:rPr lang="en-US" sz="3700" b="1" spc="88" dirty="0" err="1" smtClean="0">
                <a:solidFill>
                  <a:srgbClr val="FF0000"/>
                </a:solidFill>
                <a:latin typeface="Arial" panose="020B0604020202020204" pitchFamily="34" charset="0"/>
                <a:cs typeface="Arial" panose="020B0604020202020204" pitchFamily="34" charset="0"/>
              </a:rPr>
              <a:t>Chủ</a:t>
            </a:r>
            <a:r>
              <a:rPr lang="en-US" sz="3700" b="1" spc="88" dirty="0" smtClean="0">
                <a:solidFill>
                  <a:srgbClr val="FF0000"/>
                </a:solidFill>
                <a:latin typeface="Arial" panose="020B0604020202020204" pitchFamily="34" charset="0"/>
                <a:cs typeface="Arial" panose="020B0604020202020204" pitchFamily="34" charset="0"/>
              </a:rPr>
              <a:t> </a:t>
            </a:r>
            <a:r>
              <a:rPr lang="en-US" sz="3700" b="1" spc="88" dirty="0" err="1" smtClean="0">
                <a:solidFill>
                  <a:srgbClr val="FF0000"/>
                </a:solidFill>
                <a:latin typeface="Arial" panose="020B0604020202020204" pitchFamily="34" charset="0"/>
                <a:cs typeface="Arial" panose="020B0604020202020204" pitchFamily="34" charset="0"/>
              </a:rPr>
              <a:t>đề</a:t>
            </a:r>
            <a:r>
              <a:rPr lang="en-US" sz="3700" b="1" spc="88" dirty="0" smtClean="0">
                <a:solidFill>
                  <a:srgbClr val="FF0000"/>
                </a:solidFill>
                <a:latin typeface="Arial" panose="020B0604020202020204" pitchFamily="34" charset="0"/>
                <a:cs typeface="Arial" panose="020B0604020202020204" pitchFamily="34" charset="0"/>
              </a:rPr>
              <a:t> </a:t>
            </a:r>
            <a:r>
              <a:rPr lang="en-US" sz="3700" b="1" spc="88" dirty="0" err="1" smtClean="0">
                <a:solidFill>
                  <a:srgbClr val="FF0000"/>
                </a:solidFill>
                <a:latin typeface="Arial" panose="020B0604020202020204" pitchFamily="34" charset="0"/>
                <a:cs typeface="Arial" panose="020B0604020202020204" pitchFamily="34" charset="0"/>
              </a:rPr>
              <a:t>của</a:t>
            </a:r>
            <a:r>
              <a:rPr lang="en-US" sz="3700" b="1" spc="88" dirty="0" smtClean="0">
                <a:solidFill>
                  <a:srgbClr val="FF0000"/>
                </a:solidFill>
                <a:latin typeface="Arial" panose="020B0604020202020204" pitchFamily="34" charset="0"/>
                <a:cs typeface="Arial" panose="020B0604020202020204" pitchFamily="34" charset="0"/>
              </a:rPr>
              <a:t> </a:t>
            </a:r>
            <a:r>
              <a:rPr lang="en-US" sz="3700" b="1" spc="88" dirty="0" err="1">
                <a:solidFill>
                  <a:srgbClr val="FF0000"/>
                </a:solidFill>
                <a:latin typeface="Arial" panose="020B0604020202020204" pitchFamily="34" charset="0"/>
                <a:cs typeface="Arial" panose="020B0604020202020204" pitchFamily="34" charset="0"/>
              </a:rPr>
              <a:t>truyện</a:t>
            </a:r>
            <a:endParaRPr lang="en-US" sz="3700" b="1" spc="88"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6650901"/>
              </p:ext>
            </p:extLst>
          </p:nvPr>
        </p:nvGraphicFramePr>
        <p:xfrm>
          <a:off x="533400" y="266700"/>
          <a:ext cx="17068801" cy="9768841"/>
        </p:xfrm>
        <a:graphic>
          <a:graphicData uri="http://schemas.openxmlformats.org/drawingml/2006/table">
            <a:tbl>
              <a:tblPr firstRow="1" firstCol="1" bandRow="1">
                <a:tableStyleId>{5C22544A-7EE6-4342-B048-85BDC9FD1C3A}</a:tableStyleId>
              </a:tblPr>
              <a:tblGrid>
                <a:gridCol w="3529337">
                  <a:extLst>
                    <a:ext uri="{9D8B030D-6E8A-4147-A177-3AD203B41FA5}">
                      <a16:colId xmlns:a16="http://schemas.microsoft.com/office/drawing/2014/main" val="2465412948"/>
                    </a:ext>
                  </a:extLst>
                </a:gridCol>
                <a:gridCol w="10820226">
                  <a:extLst>
                    <a:ext uri="{9D8B030D-6E8A-4147-A177-3AD203B41FA5}">
                      <a16:colId xmlns:a16="http://schemas.microsoft.com/office/drawing/2014/main" val="2025760554"/>
                    </a:ext>
                  </a:extLst>
                </a:gridCol>
                <a:gridCol w="2719238">
                  <a:extLst>
                    <a:ext uri="{9D8B030D-6E8A-4147-A177-3AD203B41FA5}">
                      <a16:colId xmlns:a16="http://schemas.microsoft.com/office/drawing/2014/main" val="46276889"/>
                    </a:ext>
                  </a:extLst>
                </a:gridCol>
              </a:tblGrid>
              <a:tr h="1371601">
                <a:tc>
                  <a:txBody>
                    <a:bodyPr/>
                    <a:lstStyle/>
                    <a:p>
                      <a:pPr algn="ctr">
                        <a:lnSpc>
                          <a:spcPct val="107000"/>
                        </a:lnSpc>
                        <a:spcAft>
                          <a:spcPts val="0"/>
                        </a:spcAft>
                      </a:pPr>
                      <a:r>
                        <a:rPr lang="vi-VN" sz="3200" dirty="0">
                          <a:solidFill>
                            <a:srgbClr val="FF0000"/>
                          </a:solidFill>
                          <a:effectLst/>
                          <a:latin typeface="Arial" panose="020B0604020202020204" pitchFamily="34" charset="0"/>
                          <a:cs typeface="Arial" panose="020B0604020202020204" pitchFamily="34" charset="0"/>
                        </a:rPr>
                        <a:t>Các yếu tố trong truyện t</a:t>
                      </a:r>
                      <a:r>
                        <a:rPr lang="en-US" sz="3200" dirty="0" err="1">
                          <a:solidFill>
                            <a:srgbClr val="FF0000"/>
                          </a:solidFill>
                          <a:effectLst/>
                          <a:latin typeface="Arial" panose="020B0604020202020204" pitchFamily="34" charset="0"/>
                          <a:cs typeface="Arial" panose="020B0604020202020204" pitchFamily="34" charset="0"/>
                        </a:rPr>
                        <a:t>ruyền</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kì</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ctr">
                        <a:lnSpc>
                          <a:spcPct val="107000"/>
                        </a:lnSpc>
                        <a:spcAft>
                          <a:spcPts val="0"/>
                        </a:spcAft>
                      </a:pPr>
                      <a:r>
                        <a:rPr lang="en-US" sz="3200" dirty="0" err="1">
                          <a:solidFill>
                            <a:schemeClr val="tx1"/>
                          </a:solidFill>
                          <a:effectLst/>
                          <a:latin typeface="Arial" panose="020B0604020202020204" pitchFamily="34" charset="0"/>
                          <a:cs typeface="Arial" panose="020B0604020202020204" pitchFamily="34" charset="0"/>
                        </a:rPr>
                        <a:t>Thể</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hiện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trong</a:t>
                      </a:r>
                      <a:r>
                        <a:rPr lang="en-US" sz="3200" dirty="0">
                          <a:solidFill>
                            <a:schemeClr val="tx1"/>
                          </a:solidFill>
                          <a:effectLst/>
                          <a:latin typeface="Arial" panose="020B0604020202020204" pitchFamily="34" charset="0"/>
                          <a:cs typeface="Arial" panose="020B0604020202020204" pitchFamily="34" charset="0"/>
                        </a:rPr>
                        <a:t> VB</a:t>
                      </a:r>
                    </a:p>
                    <a:p>
                      <a:pPr algn="ctr">
                        <a:lnSpc>
                          <a:spcPct val="107000"/>
                        </a:lnSpc>
                        <a:spcAft>
                          <a:spcPts val="0"/>
                        </a:spcAft>
                      </a:pPr>
                      <a:r>
                        <a:rPr lang="en-US" sz="3200" dirty="0" err="1">
                          <a:solidFill>
                            <a:schemeClr val="tx1"/>
                          </a:solidFill>
                          <a:effectLst/>
                          <a:latin typeface="Arial" panose="020B0604020202020204" pitchFamily="34" charset="0"/>
                          <a:cs typeface="Arial" panose="020B0604020202020204" pitchFamily="34" charset="0"/>
                        </a:rPr>
                        <a:t>Chuyện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chức</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phán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sự</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đền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Tản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Viên</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ctr">
                        <a:lnSpc>
                          <a:spcPct val="107000"/>
                        </a:lnSpc>
                        <a:spcAft>
                          <a:spcPts val="0"/>
                        </a:spcAft>
                      </a:pPr>
                      <a:r>
                        <a:rPr lang="en-US" sz="3200" dirty="0" err="1">
                          <a:solidFill>
                            <a:srgbClr val="0070C0"/>
                          </a:solidFill>
                          <a:effectLst/>
                          <a:latin typeface="Arial" panose="020B0604020202020204" pitchFamily="34" charset="0"/>
                          <a:cs typeface="Arial" panose="020B0604020202020204" pitchFamily="34" charset="0"/>
                        </a:rPr>
                        <a:t>Nhận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xét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1472506631"/>
                  </a:ext>
                </a:extLst>
              </a:tr>
              <a:tr h="944881">
                <a:tc>
                  <a:txBody>
                    <a:bodyPr/>
                    <a:lstStyle/>
                    <a:p>
                      <a:pPr algn="just">
                        <a:lnSpc>
                          <a:spcPct val="107000"/>
                        </a:lnSpc>
                        <a:spcAft>
                          <a:spcPts val="0"/>
                        </a:spcAft>
                      </a:pPr>
                      <a:r>
                        <a:rPr lang="en-US" sz="3200" dirty="0" err="1">
                          <a:solidFill>
                            <a:srgbClr val="FF0000"/>
                          </a:solidFill>
                          <a:effectLst/>
                          <a:latin typeface="Arial" panose="020B0604020202020204" pitchFamily="34" charset="0"/>
                          <a:cs typeface="Arial" panose="020B0604020202020204" pitchFamily="34" charset="0"/>
                        </a:rPr>
                        <a:t>Đề</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tài</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algn="just">
                        <a:lnSpc>
                          <a:spcPct val="107000"/>
                        </a:lnSpc>
                        <a:spcAft>
                          <a:spcPts val="0"/>
                        </a:spcAft>
                      </a:pPr>
                      <a:r>
                        <a:rPr lang="vi-VN" sz="3200" dirty="0">
                          <a:solidFill>
                            <a:schemeClr val="tx1"/>
                          </a:solidFill>
                          <a:effectLst/>
                          <a:latin typeface="Arial" panose="020B0604020202020204" pitchFamily="34" charset="0"/>
                          <a:cs typeface="Arial" panose="020B0604020202020204" pitchFamily="34" charset="0"/>
                        </a:rPr>
                        <a:t>nhân cách của người trí thức Nho học</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rowSpan="4">
                  <a:txBody>
                    <a:bodyPr/>
                    <a:lstStyle/>
                    <a:p>
                      <a:pPr algn="just">
                        <a:lnSpc>
                          <a:spcPct val="107000"/>
                        </a:lnSpc>
                        <a:spcAft>
                          <a:spcPts val="0"/>
                        </a:spcAft>
                      </a:pPr>
                      <a:endParaRPr lang="en-US" sz="3200" dirty="0" smtClean="0">
                        <a:solidFill>
                          <a:srgbClr val="0070C0"/>
                        </a:solidFill>
                        <a:effectLst/>
                        <a:latin typeface="Arial" panose="020B0604020202020204" pitchFamily="34" charset="0"/>
                        <a:cs typeface="Arial" panose="020B0604020202020204" pitchFamily="34" charset="0"/>
                      </a:endParaRPr>
                    </a:p>
                    <a:p>
                      <a:pPr algn="just">
                        <a:lnSpc>
                          <a:spcPct val="107000"/>
                        </a:lnSpc>
                        <a:spcAft>
                          <a:spcPts val="0"/>
                        </a:spcAft>
                      </a:pPr>
                      <a:endParaRPr lang="en-US" sz="3200" dirty="0" smtClean="0">
                        <a:solidFill>
                          <a:srgbClr val="0070C0"/>
                        </a:solidFill>
                        <a:effectLst/>
                        <a:latin typeface="Arial" panose="020B0604020202020204" pitchFamily="34" charset="0"/>
                        <a:cs typeface="Arial" panose="020B0604020202020204" pitchFamily="34" charset="0"/>
                      </a:endParaRPr>
                    </a:p>
                    <a:p>
                      <a:pPr algn="just">
                        <a:lnSpc>
                          <a:spcPct val="107000"/>
                        </a:lnSpc>
                        <a:spcAft>
                          <a:spcPts val="0"/>
                        </a:spcAft>
                      </a:pPr>
                      <a:r>
                        <a:rPr lang="en-US" sz="3200" dirty="0" err="1" smtClean="0">
                          <a:solidFill>
                            <a:srgbClr val="0070C0"/>
                          </a:solidFill>
                          <a:effectLst/>
                          <a:latin typeface="Arial" panose="020B0604020202020204" pitchFamily="34" charset="0"/>
                          <a:cs typeface="Arial" panose="020B0604020202020204" pitchFamily="34" charset="0"/>
                        </a:rPr>
                        <a:t>Những</a:t>
                      </a:r>
                      <a:r>
                        <a:rPr lang="en-US" sz="3200" dirty="0" smtClean="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đặc</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điểm</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của</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truyện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truyền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kì</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được</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thể</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hiện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rõ</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ràng</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và</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đầy</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đủ</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trong</a:t>
                      </a:r>
                      <a:r>
                        <a:rPr lang="en-US" sz="3200" dirty="0">
                          <a:solidFill>
                            <a:srgbClr val="0070C0"/>
                          </a:solidFill>
                          <a:effectLst/>
                          <a:latin typeface="Arial" panose="020B0604020202020204" pitchFamily="34" charset="0"/>
                          <a:cs typeface="Arial" panose="020B0604020202020204" pitchFamily="34" charset="0"/>
                        </a:rPr>
                        <a:t> VB </a:t>
                      </a:r>
                      <a:r>
                        <a:rPr lang="en-US" sz="3200" dirty="0" err="1">
                          <a:solidFill>
                            <a:srgbClr val="0070C0"/>
                          </a:solidFill>
                          <a:effectLst/>
                          <a:latin typeface="Arial" panose="020B0604020202020204" pitchFamily="34" charset="0"/>
                          <a:cs typeface="Arial" panose="020B0604020202020204" pitchFamily="34" charset="0"/>
                        </a:rPr>
                        <a:t>Chuyện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chức</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phán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sự</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đền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Tản</a:t>
                      </a:r>
                      <a:r>
                        <a:rPr lang="en-US" sz="3200" dirty="0">
                          <a:solidFill>
                            <a:srgbClr val="0070C0"/>
                          </a:solidFill>
                          <a:effectLst/>
                          <a:latin typeface="Arial" panose="020B0604020202020204" pitchFamily="34" charset="0"/>
                          <a:cs typeface="Arial" panose="020B0604020202020204" pitchFamily="34" charset="0"/>
                        </a:rPr>
                        <a:t> </a:t>
                      </a:r>
                      <a:r>
                        <a:rPr lang="en-US" sz="3200" dirty="0" err="1">
                          <a:solidFill>
                            <a:srgbClr val="0070C0"/>
                          </a:solidFill>
                          <a:effectLst/>
                          <a:latin typeface="Arial" panose="020B0604020202020204" pitchFamily="34" charset="0"/>
                          <a:cs typeface="Arial" panose="020B0604020202020204" pitchFamily="34" charset="0"/>
                        </a:rPr>
                        <a:t>Viên</a:t>
                      </a:r>
                      <a:r>
                        <a:rPr lang="en-US" sz="3200" dirty="0">
                          <a:solidFill>
                            <a:srgbClr val="0070C0"/>
                          </a:solidFill>
                          <a:effectLst/>
                          <a:latin typeface="Arial" panose="020B0604020202020204" pitchFamily="34"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3693101167"/>
                  </a:ext>
                </a:extLst>
              </a:tr>
              <a:tr h="2834640">
                <a:tc>
                  <a:txBody>
                    <a:bodyPr/>
                    <a:lstStyle/>
                    <a:p>
                      <a:pPr algn="just">
                        <a:lnSpc>
                          <a:spcPct val="107000"/>
                        </a:lnSpc>
                        <a:spcAft>
                          <a:spcPts val="0"/>
                        </a:spcAft>
                      </a:pPr>
                      <a:r>
                        <a:rPr lang="en-US" sz="3200" dirty="0" err="1">
                          <a:solidFill>
                            <a:srgbClr val="FF0000"/>
                          </a:solidFill>
                          <a:effectLst/>
                          <a:latin typeface="Arial" panose="020B0604020202020204" pitchFamily="34" charset="0"/>
                          <a:cs typeface="Arial" panose="020B0604020202020204" pitchFamily="34" charset="0"/>
                        </a:rPr>
                        <a:t>Không</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gian</a:t>
                      </a:r>
                      <a:r>
                        <a:rPr lang="en-US" sz="3200" dirty="0">
                          <a:solidFill>
                            <a:srgbClr val="FF0000"/>
                          </a:solidFill>
                          <a:effectLst/>
                          <a:latin typeface="Arial" panose="020B0604020202020204" pitchFamily="34" charset="0"/>
                          <a:cs typeface="Arial" panose="020B0604020202020204" pitchFamily="34" charset="0"/>
                        </a:rPr>
                        <a:t>/ </a:t>
                      </a:r>
                      <a:endParaRPr lang="en-US" sz="3200" dirty="0" smtClean="0">
                        <a:solidFill>
                          <a:srgbClr val="FF0000"/>
                        </a:solidFill>
                        <a:effectLst/>
                        <a:latin typeface="Arial" panose="020B0604020202020204" pitchFamily="34" charset="0"/>
                        <a:cs typeface="Arial" panose="020B0604020202020204" pitchFamily="34" charset="0"/>
                      </a:endParaRPr>
                    </a:p>
                    <a:p>
                      <a:pPr algn="just">
                        <a:lnSpc>
                          <a:spcPct val="107000"/>
                        </a:lnSpc>
                        <a:spcAft>
                          <a:spcPts val="0"/>
                        </a:spcAft>
                      </a:pPr>
                      <a:r>
                        <a:rPr lang="en-US" sz="3200" dirty="0" err="1" smtClean="0">
                          <a:solidFill>
                            <a:srgbClr val="FF0000"/>
                          </a:solidFill>
                          <a:effectLst/>
                          <a:latin typeface="Arial" panose="020B0604020202020204" pitchFamily="34" charset="0"/>
                          <a:cs typeface="Arial" panose="020B0604020202020204" pitchFamily="34" charset="0"/>
                        </a:rPr>
                        <a:t>thời</a:t>
                      </a:r>
                      <a:r>
                        <a:rPr lang="en-US" sz="3200" dirty="0" smtClean="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gian</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pPr algn="just">
                        <a:lnSpc>
                          <a:spcPct val="107000"/>
                        </a:lnSpc>
                        <a:spcAft>
                          <a:spcPts val="0"/>
                        </a:spcAft>
                      </a:pPr>
                      <a:r>
                        <a:rPr lang="vi-VN" sz="3200" dirty="0">
                          <a:solidFill>
                            <a:schemeClr val="tx1"/>
                          </a:solidFill>
                          <a:effectLst/>
                          <a:latin typeface="Arial" panose="020B0604020202020204" pitchFamily="34" charset="0"/>
                          <a:cs typeface="Arial" panose="020B0604020202020204" pitchFamily="34" charset="0"/>
                        </a:rPr>
                        <a: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Thế</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giới</a:t>
                      </a:r>
                      <a:r>
                        <a:rPr lang="en-US" sz="3200" dirty="0">
                          <a:solidFill>
                            <a:schemeClr val="tx1"/>
                          </a:solidFill>
                          <a:effectLst/>
                          <a:latin typeface="Arial" panose="020B0604020202020204" pitchFamily="34" charset="0"/>
                          <a:cs typeface="Arial" panose="020B0604020202020204" pitchFamily="34" charset="0"/>
                        </a:rPr>
                        <a:t> con </a:t>
                      </a:r>
                      <a:r>
                        <a:rPr lang="en-US" sz="3200" dirty="0" err="1">
                          <a:solidFill>
                            <a:schemeClr val="tx1"/>
                          </a:solidFill>
                          <a:effectLst/>
                          <a:latin typeface="Arial" panose="020B0604020202020204" pitchFamily="34" charset="0"/>
                          <a:cs typeface="Arial" panose="020B0604020202020204" pitchFamily="34" charset="0"/>
                        </a:rPr>
                        <a:t>người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và</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thế</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giới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âm</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phủ</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có</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sự</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tương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giao</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đất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Lạng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Giang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đền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Tản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Viên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và</a:t>
                      </a:r>
                      <a:r>
                        <a:rPr lang="en-US" sz="3200" dirty="0">
                          <a:solidFill>
                            <a:schemeClr val="tx1"/>
                          </a:solidFill>
                          <a:effectLst/>
                          <a:latin typeface="Arial" panose="020B0604020202020204" pitchFamily="34" charset="0"/>
                          <a:cs typeface="Arial" panose="020B0604020202020204" pitchFamily="34" charset="0"/>
                        </a:rPr>
                        <a:t> Minh </a:t>
                      </a:r>
                      <a:r>
                        <a:rPr lang="en-US" sz="3200" dirty="0" err="1">
                          <a:solidFill>
                            <a:schemeClr val="tx1"/>
                          </a:solidFill>
                          <a:effectLst/>
                          <a:latin typeface="Arial" panose="020B0604020202020204" pitchFamily="34" charset="0"/>
                          <a:cs typeface="Arial" panose="020B0604020202020204" pitchFamily="34" charset="0"/>
                        </a:rPr>
                        <a:t>Ti</a:t>
                      </a:r>
                      <a:r>
                        <a:rPr lang="en-US" sz="3200"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0"/>
                        </a:spcAft>
                      </a:pPr>
                      <a:r>
                        <a:rPr lang="vi-VN" sz="3200" dirty="0">
                          <a:solidFill>
                            <a:schemeClr val="tx1"/>
                          </a:solidFill>
                          <a:effectLst/>
                          <a:latin typeface="Arial" panose="020B0604020202020204" pitchFamily="34" charset="0"/>
                          <a:cs typeface="Arial" panose="020B0604020202020204" pitchFamily="34" charset="0"/>
                        </a:rPr>
                        <a: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Có</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sự</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đan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xen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về</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thời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gian</a:t>
                      </a:r>
                      <a:r>
                        <a:rPr lang="en-US" sz="3200" dirty="0">
                          <a:solidFill>
                            <a:schemeClr val="tx1"/>
                          </a:solidFill>
                          <a:effectLst/>
                          <a:latin typeface="Arial" panose="020B0604020202020204" pitchFamily="34" charset="0"/>
                          <a:cs typeface="Arial" panose="020B0604020202020204" pitchFamily="34" charset="0"/>
                        </a:rPr>
                        <a:t> ở </a:t>
                      </a:r>
                      <a:r>
                        <a:rPr lang="en-US" sz="3200" dirty="0" err="1">
                          <a:solidFill>
                            <a:schemeClr val="tx1"/>
                          </a:solidFill>
                          <a:effectLst/>
                          <a:latin typeface="Arial" panose="020B0604020202020204" pitchFamily="34" charset="0"/>
                          <a:cs typeface="Arial" panose="020B0604020202020204" pitchFamily="34" charset="0"/>
                        </a:rPr>
                        <a:t>cõi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trần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với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cõi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âm</a:t>
                      </a:r>
                      <a:r>
                        <a:rPr lang="en-US" sz="3200">
                          <a:solidFill>
                            <a:schemeClr val="tx1"/>
                          </a:solidFill>
                          <a:effectLst/>
                          <a:latin typeface="Arial" panose="020B0604020202020204" pitchFamily="34" charset="0"/>
                          <a:cs typeface="Arial" panose="020B0604020202020204" pitchFamily="34" charset="0"/>
                        </a:rPr>
                        <a:t> </a:t>
                      </a:r>
                      <a:r>
                        <a:rPr lang="en-US" sz="320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té</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ra</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mình</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đã</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chết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được</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hai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ngày</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rồi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một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buổi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sớm</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năm</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Giáp</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Ngọ</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Đến</a:t>
                      </a:r>
                      <a:r>
                        <a:rPr lang="en-US" sz="3200" dirty="0">
                          <a:solidFill>
                            <a:schemeClr val="tx1"/>
                          </a:solidFill>
                          <a:effectLst/>
                          <a:latin typeface="Arial" panose="020B0604020202020204" pitchFamily="34" charset="0"/>
                          <a:cs typeface="Arial" panose="020B0604020202020204" pitchFamily="34" charset="0"/>
                        </a:rPr>
                        <a:t> nay, con </a:t>
                      </a:r>
                      <a:r>
                        <a:rPr lang="en-US" sz="3200" dirty="0" err="1">
                          <a:solidFill>
                            <a:schemeClr val="tx1"/>
                          </a:solidFill>
                          <a:effectLst/>
                          <a:latin typeface="Arial" panose="020B0604020202020204" pitchFamily="34" charset="0"/>
                          <a:cs typeface="Arial" panose="020B0604020202020204" pitchFamily="34" charset="0"/>
                        </a:rPr>
                        <a:t>cháu</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Tử</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Văn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hãy</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còn</a:t>
                      </a:r>
                      <a:r>
                        <a:rPr lang="en-US" sz="3200" dirty="0">
                          <a:solidFill>
                            <a:schemeClr val="tx1"/>
                          </a:solidFill>
                          <a:effectLst/>
                          <a:latin typeface="Arial" panose="020B0604020202020204" pitchFamily="34" charset="0"/>
                          <a:cs typeface="Arial" panose="020B0604020202020204" pitchFamily="34" charset="0"/>
                        </a:rPr>
                        <a: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vMerge="1">
                  <a:txBody>
                    <a:bodyPr/>
                    <a:lstStyle/>
                    <a:p>
                      <a:endParaRPr lang="en-US"/>
                    </a:p>
                  </a:txBody>
                  <a:tcPr/>
                </a:tc>
                <a:extLst>
                  <a:ext uri="{0D108BD9-81ED-4DB2-BD59-A6C34878D82A}">
                    <a16:rowId xmlns:a16="http://schemas.microsoft.com/office/drawing/2014/main" val="415081625"/>
                  </a:ext>
                </a:extLst>
              </a:tr>
              <a:tr h="1783079">
                <a:tc>
                  <a:txBody>
                    <a:bodyPr/>
                    <a:lstStyle/>
                    <a:p>
                      <a:pPr algn="just">
                        <a:lnSpc>
                          <a:spcPct val="107000"/>
                        </a:lnSpc>
                        <a:spcAft>
                          <a:spcPts val="0"/>
                        </a:spcAft>
                      </a:pPr>
                      <a:r>
                        <a:rPr lang="en-US" sz="3200" dirty="0" err="1">
                          <a:solidFill>
                            <a:srgbClr val="FF0000"/>
                          </a:solidFill>
                          <a:effectLst/>
                          <a:latin typeface="Arial" panose="020B0604020202020204" pitchFamily="34" charset="0"/>
                          <a:cs typeface="Arial" panose="020B0604020202020204" pitchFamily="34" charset="0"/>
                        </a:rPr>
                        <a:t>Nhân</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vật</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07000"/>
                        </a:lnSpc>
                        <a:spcAft>
                          <a:spcPts val="0"/>
                        </a:spcAft>
                      </a:pPr>
                      <a:r>
                        <a:rPr lang="en-US" sz="3200" dirty="0" smtClean="0">
                          <a:solidFill>
                            <a:schemeClr val="tx1"/>
                          </a:solidFill>
                          <a:effectLst/>
                          <a:latin typeface="Arial" panose="020B0604020202020204" pitchFamily="34" charset="0"/>
                          <a:cs typeface="Arial" panose="020B0604020202020204" pitchFamily="34" charset="0"/>
                        </a:rPr>
                        <a:t>-</a:t>
                      </a:r>
                      <a:r>
                        <a:rPr lang="en-US" sz="3200" dirty="0" err="1" smtClean="0">
                          <a:solidFill>
                            <a:schemeClr val="tx1"/>
                          </a:solidFill>
                          <a:effectLst/>
                          <a:latin typeface="Arial" panose="020B0604020202020204" pitchFamily="34" charset="0"/>
                          <a:cs typeface="Arial" panose="020B0604020202020204" pitchFamily="34" charset="0"/>
                        </a:rPr>
                        <a:t>Người</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trần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gian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Tử</a:t>
                      </a:r>
                      <a:r>
                        <a:rPr lang="en-US" sz="3200" dirty="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Văn</a:t>
                      </a:r>
                      <a:r>
                        <a:rPr lang="en-US" sz="3200" dirty="0" smtClean="0">
                          <a:solidFill>
                            <a:schemeClr val="tx1"/>
                          </a:solidFill>
                          <a:effectLst/>
                          <a:latin typeface="Arial" panose="020B0604020202020204" pitchFamily="34" charset="0"/>
                          <a:cs typeface="Arial" panose="020B0604020202020204" pitchFamily="34" charset="0"/>
                        </a:rPr>
                        <a:t>. </a:t>
                      </a:r>
                    </a:p>
                    <a:p>
                      <a:pPr algn="just">
                        <a:lnSpc>
                          <a:spcPct val="107000"/>
                        </a:lnSpc>
                        <a:spcAft>
                          <a:spcPts val="0"/>
                        </a:spcAft>
                      </a:pP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Cõi</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âm</a:t>
                      </a:r>
                      <a:r>
                        <a:rPr lang="en-US" sz="3200" dirty="0" smtClean="0">
                          <a:solidFill>
                            <a:schemeClr val="tx1"/>
                          </a:solidFill>
                          <a:effectLst/>
                          <a:latin typeface="Arial" panose="020B0604020202020204" pitchFamily="34" charset="0"/>
                          <a:cs typeface="Arial" panose="020B0604020202020204" pitchFamily="34" charset="0"/>
                        </a:rPr>
                        <a:t>:</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viên</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Bách</a:t>
                      </a:r>
                      <a:r>
                        <a:rPr lang="en-US" sz="3200" dirty="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hộ</a:t>
                      </a:r>
                      <a:r>
                        <a:rPr lang="en-US" sz="3200" dirty="0" smtClean="0">
                          <a:solidFill>
                            <a:schemeClr val="tx1"/>
                          </a:solidFill>
                          <a:effectLst/>
                          <a:latin typeface="Arial" panose="020B0604020202020204" pitchFamily="34" charset="0"/>
                          <a:cs typeface="Arial" panose="020B0604020202020204" pitchFamily="34" charset="0"/>
                        </a:rPr>
                        <a:t>,</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Thổ</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Công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hồn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Tử</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Văn</a:t>
                      </a:r>
                      <a:r>
                        <a:rPr lang="en-US" sz="3200" dirty="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Diêm</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Vương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quỷ</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Dạ</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Xoa</a:t>
                      </a:r>
                      <a:r>
                        <a:rPr lang="en-US" sz="3200" dirty="0">
                          <a:solidFill>
                            <a:schemeClr val="tx1"/>
                          </a:solidFill>
                          <a:effectLst/>
                          <a:latin typeface="Arial" panose="020B0604020202020204" pitchFamily="34" charset="0"/>
                          <a:cs typeface="Arial" panose="020B0604020202020204" pitchFamily="34" charset="0"/>
                        </a:rPr>
                        <a: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4202701412"/>
                  </a:ext>
                </a:extLst>
              </a:tr>
              <a:tr h="2834640">
                <a:tc>
                  <a:txBody>
                    <a:bodyPr/>
                    <a:lstStyle/>
                    <a:p>
                      <a:pPr algn="just">
                        <a:lnSpc>
                          <a:spcPct val="107000"/>
                        </a:lnSpc>
                        <a:spcAft>
                          <a:spcPts val="0"/>
                        </a:spcAft>
                      </a:pPr>
                      <a:r>
                        <a:rPr lang="en-US" sz="3200" dirty="0" err="1">
                          <a:solidFill>
                            <a:srgbClr val="FF0000"/>
                          </a:solidFill>
                          <a:effectLst/>
                          <a:latin typeface="Arial" panose="020B0604020202020204" pitchFamily="34" charset="0"/>
                          <a:cs typeface="Arial" panose="020B0604020202020204" pitchFamily="34" charset="0"/>
                        </a:rPr>
                        <a:t>Yếu</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tố</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kì</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ảo</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cốt</a:t>
                      </a:r>
                      <a:r>
                        <a:rPr lang="en-US" sz="3200" dirty="0">
                          <a:solidFill>
                            <a:srgbClr val="FF0000"/>
                          </a:solidFill>
                          <a:effectLst/>
                          <a:latin typeface="Arial" panose="020B0604020202020204" pitchFamily="34" charset="0"/>
                          <a:cs typeface="Arial" panose="020B0604020202020204" pitchFamily="34" charset="0"/>
                        </a:rPr>
                        <a:t> </a:t>
                      </a:r>
                      <a:r>
                        <a:rPr lang="en-US" sz="3200" dirty="0" err="1">
                          <a:solidFill>
                            <a:srgbClr val="FF0000"/>
                          </a:solidFill>
                          <a:effectLst/>
                          <a:latin typeface="Arial" panose="020B0604020202020204" pitchFamily="34" charset="0"/>
                          <a:cs typeface="Arial" panose="020B0604020202020204" pitchFamily="34" charset="0"/>
                        </a:rPr>
                        <a:t>truyện</a:t>
                      </a:r>
                      <a:endParaRPr lang="en-US" sz="3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algn="just">
                        <a:lnSpc>
                          <a:spcPct val="107000"/>
                        </a:lnSpc>
                        <a:spcAft>
                          <a:spcPts val="0"/>
                        </a:spcAft>
                      </a:pP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Nhiều</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yếu</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tố</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kì</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ảo</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được</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sử</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dụng</a:t>
                      </a:r>
                      <a:r>
                        <a:rPr lang="en-US" sz="3200" dirty="0">
                          <a:solidFill>
                            <a:schemeClr val="tx1"/>
                          </a:solidFill>
                          <a:effectLst/>
                          <a:latin typeface="Arial" panose="020B0604020202020204" pitchFamily="34" charset="0"/>
                          <a:cs typeface="Arial" panose="020B0604020202020204" pitchFamily="34" charset="0"/>
                        </a:rPr>
                        <a:t> qua </a:t>
                      </a:r>
                      <a:r>
                        <a:rPr lang="en-US" sz="3200" dirty="0" err="1">
                          <a:solidFill>
                            <a:schemeClr val="tx1"/>
                          </a:solidFill>
                          <a:effectLst/>
                          <a:latin typeface="Arial" panose="020B0604020202020204" pitchFamily="34" charset="0"/>
                          <a:cs typeface="Arial" panose="020B0604020202020204" pitchFamily="34" charset="0"/>
                        </a:rPr>
                        <a:t>các</a:t>
                      </a:r>
                      <a:r>
                        <a:rPr lang="en-US" sz="3200" dirty="0">
                          <a:solidFill>
                            <a:schemeClr val="tx1"/>
                          </a:solidFill>
                          <a:effectLst/>
                          <a:latin typeface="Arial" panose="020B0604020202020204" pitchFamily="34" charset="0"/>
                          <a:cs typeface="Arial" panose="020B0604020202020204" pitchFamily="34" charset="0"/>
                        </a:rPr>
                        <a:t> chi </a:t>
                      </a:r>
                      <a:r>
                        <a:rPr lang="en-US" sz="3200" dirty="0" err="1">
                          <a:solidFill>
                            <a:schemeClr val="tx1"/>
                          </a:solidFill>
                          <a:effectLst/>
                          <a:latin typeface="Arial" panose="020B0604020202020204" pitchFamily="34" charset="0"/>
                          <a:cs typeface="Arial" panose="020B0604020202020204" pitchFamily="34" charset="0"/>
                        </a:rPr>
                        <a:t>tiết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ngục</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Cửu</a:t>
                      </a:r>
                      <a:r>
                        <a:rPr lang="en-US" sz="3200" dirty="0">
                          <a:solidFill>
                            <a:schemeClr val="tx1"/>
                          </a:solidFill>
                          <a:effectLst/>
                          <a:latin typeface="Arial" panose="020B0604020202020204" pitchFamily="34" charset="0"/>
                          <a:cs typeface="Arial" panose="020B0604020202020204" pitchFamily="34" charset="0"/>
                        </a:rPr>
                        <a:t> U, </a:t>
                      </a:r>
                      <a:r>
                        <a:rPr lang="en-US" sz="3200" dirty="0" err="1">
                          <a:solidFill>
                            <a:schemeClr val="tx1"/>
                          </a:solidFill>
                          <a:effectLst/>
                          <a:latin typeface="Arial" panose="020B0604020202020204" pitchFamily="34" charset="0"/>
                          <a:cs typeface="Arial" panose="020B0604020202020204" pitchFamily="34" charset="0"/>
                        </a:rPr>
                        <a:t>ngôi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mộ</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của</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tên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tướng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giặc</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kia</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tự</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dưng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bị</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bật</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tung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lên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hài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cốt</a:t>
                      </a:r>
                      <a:r>
                        <a:rPr lang="en-US" sz="3200" dirty="0">
                          <a:solidFill>
                            <a:schemeClr val="tx1"/>
                          </a:solidFill>
                          <a:effectLst/>
                          <a:latin typeface="Arial" panose="020B0604020202020204" pitchFamily="34" charset="0"/>
                          <a:cs typeface="Arial" panose="020B0604020202020204" pitchFamily="34" charset="0"/>
                        </a:rPr>
                        <a:t> tan </a:t>
                      </a:r>
                      <a:r>
                        <a:rPr lang="en-US" sz="3200" dirty="0" err="1">
                          <a:solidFill>
                            <a:schemeClr val="tx1"/>
                          </a:solidFill>
                          <a:effectLst/>
                          <a:latin typeface="Arial" panose="020B0604020202020204" pitchFamily="34" charset="0"/>
                          <a:cs typeface="Arial" panose="020B0604020202020204" pitchFamily="34" charset="0"/>
                        </a:rPr>
                        <a:t>tành</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ra</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như</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cám</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vậy</a:t>
                      </a:r>
                      <a:r>
                        <a:rPr lang="en-US" sz="3200" dirty="0">
                          <a:solidFill>
                            <a:schemeClr val="tx1"/>
                          </a:solidFill>
                          <a:effectLst/>
                          <a:latin typeface="Arial" panose="020B0604020202020204" pitchFamily="34" charset="0"/>
                          <a:cs typeface="Arial" panose="020B0604020202020204" pitchFamily="34" charset="0"/>
                        </a:rPr>
                        <a:t>; (...) </a:t>
                      </a:r>
                      <a:r>
                        <a:rPr lang="en-US" sz="3200" dirty="0" err="1">
                          <a:solidFill>
                            <a:schemeClr val="tx1"/>
                          </a:solidFill>
                          <a:effectLst/>
                          <a:latin typeface="Arial" panose="020B0604020202020204" pitchFamily="34" charset="0"/>
                          <a:cs typeface="Arial" panose="020B0604020202020204" pitchFamily="34" charset="0"/>
                        </a:rPr>
                        <a:t>trong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sương</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có</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xe</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ngựa</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đi</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đến</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ầm</a:t>
                      </a:r>
                      <a:r>
                        <a:rPr lang="en-US" sz="3200" dirty="0">
                          <a:solidFill>
                            <a:schemeClr val="tx1"/>
                          </a:solidFill>
                          <a:effectLst/>
                          <a:latin typeface="Arial" panose="020B0604020202020204" pitchFamily="34" charset="0"/>
                          <a:cs typeface="Arial" panose="020B0604020202020204" pitchFamily="34" charset="0"/>
                        </a:rPr>
                        <a:t> </a:t>
                      </a:r>
                      <a:r>
                        <a:rPr lang="en-US" sz="3200" dirty="0" err="1">
                          <a:solidFill>
                            <a:schemeClr val="tx1"/>
                          </a:solidFill>
                          <a:effectLst/>
                          <a:latin typeface="Arial" panose="020B0604020202020204" pitchFamily="34" charset="0"/>
                          <a:cs typeface="Arial" panose="020B0604020202020204" pitchFamily="34" charset="0"/>
                        </a:rPr>
                        <a:t>ầm</a:t>
                      </a:r>
                      <a:r>
                        <a:rPr lang="en-US" sz="3200" dirty="0">
                          <a:solidFill>
                            <a:schemeClr val="tx1"/>
                          </a:solidFill>
                          <a:effectLst/>
                          <a:latin typeface="Arial" panose="020B0604020202020204" pitchFamily="34" charset="0"/>
                          <a:cs typeface="Arial" panose="020B0604020202020204" pitchFamily="34" charset="0"/>
                        </a:rPr>
                        <a:t>,...</a:t>
                      </a:r>
                    </a:p>
                    <a:p>
                      <a:pPr algn="just">
                        <a:lnSpc>
                          <a:spcPct val="107000"/>
                        </a:lnSpc>
                        <a:spcAft>
                          <a:spcPts val="0"/>
                        </a:spcAft>
                      </a:pP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Cốt</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truyện</a:t>
                      </a:r>
                      <a:r>
                        <a:rPr lang="en-US" sz="3200" dirty="0" smtClean="0">
                          <a:solidFill>
                            <a:schemeClr val="tx1"/>
                          </a:solidFill>
                          <a:effectLst/>
                          <a:latin typeface="Arial" panose="020B0604020202020204" pitchFamily="34" charset="0"/>
                          <a:cs typeface="Arial" panose="020B0604020202020204" pitchFamily="34" charset="0"/>
                        </a:rPr>
                        <a:t>: </a:t>
                      </a:r>
                      <a:r>
                        <a:rPr lang="en-US" sz="3200" dirty="0" err="1" smtClean="0">
                          <a:solidFill>
                            <a:schemeClr val="tx1"/>
                          </a:solidFill>
                          <a:effectLst/>
                          <a:latin typeface="Arial" panose="020B0604020202020204" pitchFamily="34" charset="0"/>
                          <a:cs typeface="Arial" panose="020B0604020202020204" pitchFamily="34" charset="0"/>
                        </a:rPr>
                        <a:t>đơn</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baseline="0" dirty="0" err="1" smtClean="0">
                          <a:solidFill>
                            <a:schemeClr val="tx1"/>
                          </a:solidFill>
                          <a:effectLst/>
                          <a:latin typeface="Arial" panose="020B0604020202020204" pitchFamily="34" charset="0"/>
                          <a:cs typeface="Arial" panose="020B0604020202020204" pitchFamily="34" charset="0"/>
                        </a:rPr>
                        <a:t>giản</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baseline="0" dirty="0" err="1" smtClean="0">
                          <a:solidFill>
                            <a:schemeClr val="tx1"/>
                          </a:solidFill>
                          <a:effectLst/>
                          <a:latin typeface="Arial" panose="020B0604020202020204" pitchFamily="34" charset="0"/>
                          <a:cs typeface="Arial" panose="020B0604020202020204" pitchFamily="34" charset="0"/>
                        </a:rPr>
                        <a:t>ít</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baseline="0" dirty="0" err="1" smtClean="0">
                          <a:solidFill>
                            <a:schemeClr val="tx1"/>
                          </a:solidFill>
                          <a:effectLst/>
                          <a:latin typeface="Arial" panose="020B0604020202020204" pitchFamily="34" charset="0"/>
                          <a:cs typeface="Arial" panose="020B0604020202020204" pitchFamily="34" charset="0"/>
                        </a:rPr>
                        <a:t>tình</a:t>
                      </a:r>
                      <a:r>
                        <a:rPr lang="en-US" sz="3200" baseline="0" dirty="0" smtClean="0">
                          <a:solidFill>
                            <a:schemeClr val="tx1"/>
                          </a:solidFill>
                          <a:effectLst/>
                          <a:latin typeface="Arial" panose="020B0604020202020204" pitchFamily="34" charset="0"/>
                          <a:cs typeface="Arial" panose="020B0604020202020204" pitchFamily="34" charset="0"/>
                        </a:rPr>
                        <a:t> </a:t>
                      </a:r>
                      <a:r>
                        <a:rPr lang="en-US" sz="3200" baseline="0" dirty="0" err="1" smtClean="0">
                          <a:solidFill>
                            <a:schemeClr val="tx1"/>
                          </a:solidFill>
                          <a:effectLst/>
                          <a:latin typeface="Arial" panose="020B0604020202020204" pitchFamily="34" charset="0"/>
                          <a:cs typeface="Arial" panose="020B0604020202020204" pitchFamily="34" charset="0"/>
                        </a:rPr>
                        <a:t>tiết</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65000467"/>
                  </a:ext>
                </a:extLst>
              </a:tr>
            </a:tbl>
          </a:graphicData>
        </a:graphic>
      </p:graphicFrame>
    </p:spTree>
    <p:extLst>
      <p:ext uri="{BB962C8B-B14F-4D97-AF65-F5344CB8AC3E}">
        <p14:creationId xmlns:p14="http://schemas.microsoft.com/office/powerpoint/2010/main" val="3696754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9631" y="-22813"/>
            <a:ext cx="9195338" cy="645113"/>
          </a:xfrm>
          <a:prstGeom prst="rect">
            <a:avLst/>
          </a:prstGeom>
        </p:spPr>
        <p:txBody>
          <a:bodyPr wrap="none">
            <a:spAutoFit/>
          </a:bodyPr>
          <a:lstStyle/>
          <a:p>
            <a:pPr algn="ctr">
              <a:lnSpc>
                <a:spcPct val="107000"/>
              </a:lnSpc>
              <a:spcAft>
                <a:spcPts val="0"/>
              </a:spcAft>
            </a:pPr>
            <a:r>
              <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SO SÁNH CÁC</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t>
            </a:r>
            <a:r>
              <a:rPr lang="vi-VN"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SỬ DỤNG YẾU TỐ KÌ ẢO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93992054"/>
              </p:ext>
            </p:extLst>
          </p:nvPr>
        </p:nvGraphicFramePr>
        <p:xfrm>
          <a:off x="304799" y="723900"/>
          <a:ext cx="17602201" cy="8915400"/>
        </p:xfrm>
        <a:graphic>
          <a:graphicData uri="http://schemas.openxmlformats.org/drawingml/2006/table">
            <a:tbl>
              <a:tblPr firstRow="1" firstCol="1" bandRow="1">
                <a:tableStyleId>{5C22544A-7EE6-4342-B048-85BDC9FD1C3A}</a:tableStyleId>
              </a:tblPr>
              <a:tblGrid>
                <a:gridCol w="4327303">
                  <a:extLst>
                    <a:ext uri="{9D8B030D-6E8A-4147-A177-3AD203B41FA5}">
                      <a16:colId xmlns:a16="http://schemas.microsoft.com/office/drawing/2014/main" val="2025483012"/>
                    </a:ext>
                  </a:extLst>
                </a:gridCol>
                <a:gridCol w="5807298">
                  <a:extLst>
                    <a:ext uri="{9D8B030D-6E8A-4147-A177-3AD203B41FA5}">
                      <a16:colId xmlns:a16="http://schemas.microsoft.com/office/drawing/2014/main" val="2424068118"/>
                    </a:ext>
                  </a:extLst>
                </a:gridCol>
                <a:gridCol w="7467600">
                  <a:extLst>
                    <a:ext uri="{9D8B030D-6E8A-4147-A177-3AD203B41FA5}">
                      <a16:colId xmlns:a16="http://schemas.microsoft.com/office/drawing/2014/main" val="1447684284"/>
                    </a:ext>
                  </a:extLst>
                </a:gridCol>
              </a:tblGrid>
              <a:tr h="990600">
                <a:tc rowSpan="2">
                  <a:txBody>
                    <a:bodyPr/>
                    <a:lstStyle/>
                    <a:p>
                      <a:pPr algn="ctr">
                        <a:lnSpc>
                          <a:spcPct val="107000"/>
                        </a:lnSpc>
                        <a:spcAft>
                          <a:spcPts val="0"/>
                        </a:spcAft>
                      </a:pPr>
                      <a:endParaRPr lang="en-US" sz="2800" dirty="0" smtClean="0">
                        <a:effectLst/>
                        <a:latin typeface="Arial" panose="020B0604020202020204" pitchFamily="34" charset="0"/>
                        <a:cs typeface="Arial" panose="020B0604020202020204" pitchFamily="34" charset="0"/>
                      </a:endParaRPr>
                    </a:p>
                    <a:p>
                      <a:pPr algn="ctr">
                        <a:lnSpc>
                          <a:spcPct val="107000"/>
                        </a:lnSpc>
                        <a:spcAft>
                          <a:spcPts val="0"/>
                        </a:spcAft>
                      </a:pPr>
                      <a:r>
                        <a:rPr lang="en-US" sz="2800" dirty="0" err="1" smtClean="0">
                          <a:effectLst/>
                          <a:latin typeface="Arial" panose="020B0604020202020204" pitchFamily="34" charset="0"/>
                          <a:cs typeface="Arial" panose="020B0604020202020204" pitchFamily="34" charset="0"/>
                        </a:rPr>
                        <a:t>Tác</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phẩm</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algn="ctr">
                        <a:lnSpc>
                          <a:spcPct val="107000"/>
                        </a:lnSpc>
                        <a:spcAft>
                          <a:spcPts val="0"/>
                        </a:spcAft>
                      </a:pPr>
                      <a:r>
                        <a:rPr lang="en-US" sz="2800" dirty="0" err="1">
                          <a:effectLst/>
                          <a:latin typeface="Arial" panose="020B0604020202020204" pitchFamily="34" charset="0"/>
                          <a:cs typeface="Arial" panose="020B0604020202020204" pitchFamily="34" charset="0"/>
                        </a:rPr>
                        <a:t>Nhận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xét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sử</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dụng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yếu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kì</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ảo</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328540296"/>
                  </a:ext>
                </a:extLst>
              </a:tr>
              <a:tr h="990600">
                <a:tc vMerge="1">
                  <a:txBody>
                    <a:bodyPr/>
                    <a:lstStyle/>
                    <a:p>
                      <a:endParaRPr lang="en-US"/>
                    </a:p>
                  </a:txBody>
                  <a:tcPr/>
                </a:tc>
                <a:tc>
                  <a:txBody>
                    <a:bodyPr/>
                    <a:lstStyle/>
                    <a:p>
                      <a:pPr algn="ctr">
                        <a:lnSpc>
                          <a:spcPct val="107000"/>
                        </a:lnSpc>
                        <a:spcAft>
                          <a:spcPts val="0"/>
                        </a:spcAft>
                      </a:pPr>
                      <a:r>
                        <a:rPr lang="en-US" sz="2800" dirty="0" err="1">
                          <a:effectLst/>
                          <a:latin typeface="Arial" panose="020B0604020202020204" pitchFamily="34" charset="0"/>
                          <a:cs typeface="Arial" panose="020B0604020202020204" pitchFamily="34" charset="0"/>
                        </a:rPr>
                        <a:t>Tương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đồng</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2800" dirty="0" err="1">
                          <a:effectLst/>
                          <a:latin typeface="Arial" panose="020B0604020202020204" pitchFamily="34" charset="0"/>
                          <a:cs typeface="Arial" panose="020B0604020202020204" pitchFamily="34" charset="0"/>
                        </a:rPr>
                        <a:t>Khác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biệt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45377938"/>
                  </a:ext>
                </a:extLst>
              </a:tr>
              <a:tr h="3962400">
                <a:tc>
                  <a:txBody>
                    <a:bodyPr/>
                    <a:lstStyle/>
                    <a:p>
                      <a:pPr algn="just">
                        <a:lnSpc>
                          <a:spcPct val="107000"/>
                        </a:lnSpc>
                        <a:spcAft>
                          <a:spcPts val="0"/>
                        </a:spcAft>
                      </a:pPr>
                      <a:r>
                        <a:rPr lang="en-US" sz="2800" dirty="0" err="1">
                          <a:solidFill>
                            <a:schemeClr val="tx1"/>
                          </a:solidFill>
                          <a:effectLst/>
                          <a:latin typeface="Arial" panose="020B0604020202020204" pitchFamily="34" charset="0"/>
                          <a:cs typeface="Arial" panose="020B0604020202020204" pitchFamily="34" charset="0"/>
                        </a:rPr>
                        <a:t>Chuyện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chức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phán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đền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Tản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Viên</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rowSpan="2">
                  <a:txBody>
                    <a:bodyPr/>
                    <a:lstStyle/>
                    <a:p>
                      <a:pPr algn="just">
                        <a:lnSpc>
                          <a:spcPct val="107000"/>
                        </a:lnSpc>
                        <a:spcAft>
                          <a:spcPts val="0"/>
                        </a:spcAft>
                      </a:pPr>
                      <a:endParaRPr lang="en-US" sz="2800" dirty="0" smtClean="0">
                        <a:effectLst/>
                        <a:latin typeface="Arial" panose="020B0604020202020204" pitchFamily="34" charset="0"/>
                        <a:cs typeface="Arial" panose="020B0604020202020204" pitchFamily="34" charset="0"/>
                      </a:endParaRPr>
                    </a:p>
                    <a:p>
                      <a:pPr algn="just">
                        <a:lnSpc>
                          <a:spcPct val="107000"/>
                        </a:lnSpc>
                        <a:spcAft>
                          <a:spcPts val="0"/>
                        </a:spcAft>
                      </a:pPr>
                      <a:endParaRPr lang="en-US" sz="2800" dirty="0" smtClean="0">
                        <a:effectLst/>
                        <a:latin typeface="Arial" panose="020B0604020202020204" pitchFamily="34" charset="0"/>
                        <a:cs typeface="Arial" panose="020B0604020202020204" pitchFamily="34" charset="0"/>
                      </a:endParaRPr>
                    </a:p>
                    <a:p>
                      <a:pPr algn="just">
                        <a:lnSpc>
                          <a:spcPct val="107000"/>
                        </a:lnSpc>
                        <a:spcAft>
                          <a:spcPts val="0"/>
                        </a:spcAft>
                      </a:pPr>
                      <a:endParaRPr lang="en-US" sz="2800" dirty="0" smtClean="0">
                        <a:effectLst/>
                        <a:latin typeface="Arial" panose="020B0604020202020204" pitchFamily="34" charset="0"/>
                        <a:cs typeface="Arial" panose="020B0604020202020204" pitchFamily="34" charset="0"/>
                      </a:endParaRPr>
                    </a:p>
                    <a:p>
                      <a:pPr algn="just">
                        <a:lnSpc>
                          <a:spcPct val="107000"/>
                        </a:lnSpc>
                        <a:spcAft>
                          <a:spcPts val="0"/>
                        </a:spcAft>
                      </a:pPr>
                      <a:endParaRPr lang="en-US" sz="2800" dirty="0" smtClean="0">
                        <a:effectLst/>
                        <a:latin typeface="Arial" panose="020B0604020202020204" pitchFamily="34" charset="0"/>
                        <a:cs typeface="Arial" panose="020B0604020202020204" pitchFamily="34" charset="0"/>
                      </a:endParaRPr>
                    </a:p>
                    <a:p>
                      <a:pPr algn="just">
                        <a:lnSpc>
                          <a:spcPct val="107000"/>
                        </a:lnSpc>
                        <a:spcAft>
                          <a:spcPts val="0"/>
                        </a:spcAft>
                      </a:pPr>
                      <a:r>
                        <a:rPr lang="en-US" sz="2800" dirty="0" err="1" smtClean="0">
                          <a:effectLst/>
                          <a:latin typeface="Arial" panose="020B0604020202020204" pitchFamily="34" charset="0"/>
                          <a:cs typeface="Arial" panose="020B0604020202020204" pitchFamily="34" charset="0"/>
                        </a:rPr>
                        <a:t>Sử</a:t>
                      </a:r>
                      <a:r>
                        <a:rPr lang="en-US" sz="2800" dirty="0" smtClean="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dụng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yếu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kì</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ảo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để</a:t>
                      </a:r>
                      <a:r>
                        <a:rPr lang="en-US" sz="2800" dirty="0">
                          <a:effectLst/>
                          <a:latin typeface="Arial" panose="020B0604020202020204" pitchFamily="34" charset="0"/>
                          <a:cs typeface="Arial" panose="020B0604020202020204" pitchFamily="34" charset="0"/>
                        </a:rPr>
                        <a:t> can </a:t>
                      </a:r>
                      <a:r>
                        <a:rPr lang="en-US" sz="2800" dirty="0" err="1">
                          <a:effectLst/>
                          <a:latin typeface="Arial" panose="020B0604020202020204" pitchFamily="34" charset="0"/>
                          <a:cs typeface="Arial" panose="020B0604020202020204" pitchFamily="34" charset="0"/>
                        </a:rPr>
                        <a:t>thiệp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vào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hành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động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của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vật</a:t>
                      </a:r>
                      <a:r>
                        <a:rPr lang="en-US" sz="2800" dirty="0">
                          <a:effectLst/>
                          <a:latin typeface="Arial" panose="020B0604020202020204" pitchFamily="34" charset="0"/>
                          <a:cs typeface="Arial" panose="020B0604020202020204" pitchFamily="34" charset="0"/>
                        </a:rPr>
                        <a:t> hay </a:t>
                      </a:r>
                      <a:r>
                        <a:rPr lang="en-US" sz="2800" dirty="0" err="1">
                          <a:effectLst/>
                          <a:latin typeface="Arial" panose="020B0604020202020204" pitchFamily="34" charset="0"/>
                          <a:cs typeface="Arial" panose="020B0604020202020204" pitchFamily="34" charset="0"/>
                        </a:rPr>
                        <a:t>trợ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giúp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họ</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tháo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khó</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khăn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giải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xung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đột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thay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đổi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số</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phận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vật</a:t>
                      </a:r>
                      <a:r>
                        <a:rPr lang="en-US"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0"/>
                        </a:spcAft>
                      </a:pPr>
                      <a:r>
                        <a:rPr lang="en-US" sz="3600" dirty="0" err="1">
                          <a:effectLst/>
                          <a:latin typeface="Arial" panose="020B0604020202020204" pitchFamily="34" charset="0"/>
                          <a:cs typeface="Arial" panose="020B0604020202020204" pitchFamily="34" charset="0"/>
                        </a:rPr>
                        <a:t>Yếu</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kì</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ảo</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được</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sử</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dụng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như</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là</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phương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tiện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nghệ</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thuật</a:t>
                      </a:r>
                      <a:r>
                        <a:rPr lang="en-US" sz="3600" dirty="0">
                          <a:effectLst/>
                          <a:latin typeface="Arial" panose="020B0604020202020204" pitchFamily="34" charset="0"/>
                          <a:cs typeface="Arial" panose="020B0604020202020204" pitchFamily="34" charset="0"/>
                        </a:rPr>
                        <a:t>, qua </a:t>
                      </a:r>
                      <a:r>
                        <a:rPr lang="en-US" sz="3600" dirty="0" err="1">
                          <a:effectLst/>
                          <a:latin typeface="Arial" panose="020B0604020202020204" pitchFamily="34" charset="0"/>
                          <a:cs typeface="Arial" panose="020B0604020202020204" pitchFamily="34" charset="0"/>
                        </a:rPr>
                        <a:t>đó</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đề</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cập</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đến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những</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vấn</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đề</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của</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xã</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hội</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đương</a:t>
                      </a:r>
                      <a:r>
                        <a:rPr lang="en-US" sz="3600" dirty="0">
                          <a:effectLst/>
                          <a:latin typeface="Arial" panose="020B0604020202020204" pitchFamily="34" charset="0"/>
                          <a:cs typeface="Arial" panose="020B0604020202020204" pitchFamily="34" charset="0"/>
                        </a:rPr>
                        <a:t> </a:t>
                      </a:r>
                      <a:r>
                        <a:rPr lang="en-US" sz="3600" dirty="0" err="1" smtClean="0">
                          <a:effectLst/>
                          <a:latin typeface="Arial" panose="020B0604020202020204" pitchFamily="34" charset="0"/>
                          <a:cs typeface="Arial" panose="020B0604020202020204" pitchFamily="34" charset="0"/>
                        </a:rPr>
                        <a:t>thời</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4037552602"/>
                  </a:ext>
                </a:extLst>
              </a:tr>
              <a:tr h="2971800">
                <a:tc>
                  <a:txBody>
                    <a:bodyPr/>
                    <a:lstStyle/>
                    <a:p>
                      <a:pPr algn="just">
                        <a:lnSpc>
                          <a:spcPct val="107000"/>
                        </a:lnSpc>
                        <a:spcAft>
                          <a:spcPts val="0"/>
                        </a:spcAft>
                      </a:pPr>
                      <a:r>
                        <a:rPr lang="en-US" sz="2800" dirty="0" err="1">
                          <a:effectLst/>
                          <a:latin typeface="Arial" panose="020B0604020202020204" pitchFamily="34" charset="0"/>
                          <a:cs typeface="Arial" panose="020B0604020202020204" pitchFamily="34" charset="0"/>
                        </a:rPr>
                        <a:t>Truyện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tích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thần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kì</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ví</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dụ</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Ăn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vàng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Thánh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Gióng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Sọ</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Dừa</a:t>
                      </a:r>
                      <a:r>
                        <a:rPr lang="en-US"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tc vMerge="1">
                  <a:txBody>
                    <a:bodyPr/>
                    <a:lstStyle/>
                    <a:p>
                      <a:endParaRPr lang="en-US"/>
                    </a:p>
                  </a:txBody>
                  <a:tcPr/>
                </a:tc>
                <a:tc>
                  <a:txBody>
                    <a:bodyPr/>
                    <a:lstStyle/>
                    <a:p>
                      <a:pPr algn="just">
                        <a:lnSpc>
                          <a:spcPct val="107000"/>
                        </a:lnSpc>
                        <a:spcAft>
                          <a:spcPts val="0"/>
                        </a:spcAft>
                      </a:pPr>
                      <a:r>
                        <a:rPr lang="en-US" sz="3000" dirty="0" err="1">
                          <a:solidFill>
                            <a:schemeClr val="bg1"/>
                          </a:solidFill>
                          <a:effectLst/>
                          <a:latin typeface="Arial" panose="020B0604020202020204" pitchFamily="34" charset="0"/>
                          <a:cs typeface="Arial" panose="020B0604020202020204" pitchFamily="34" charset="0"/>
                        </a:rPr>
                        <a:t>Thể</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hiện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niềm</a:t>
                      </a:r>
                      <a:r>
                        <a:rPr lang="en-US" sz="3000" dirty="0">
                          <a:solidFill>
                            <a:schemeClr val="bg1"/>
                          </a:solidFill>
                          <a:effectLst/>
                          <a:latin typeface="Arial" panose="020B0604020202020204" pitchFamily="34" charset="0"/>
                          <a:cs typeface="Arial" panose="020B0604020202020204" pitchFamily="34" charset="0"/>
                        </a:rPr>
                        <a:t> tin </a:t>
                      </a:r>
                      <a:r>
                        <a:rPr lang="en-US" sz="3000" dirty="0" err="1">
                          <a:solidFill>
                            <a:schemeClr val="bg1"/>
                          </a:solidFill>
                          <a:effectLst/>
                          <a:latin typeface="Arial" panose="020B0604020202020204" pitchFamily="34" charset="0"/>
                          <a:cs typeface="Arial" panose="020B0604020202020204" pitchFamily="34" charset="0"/>
                        </a:rPr>
                        <a:t>của</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tác</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giả</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dân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gian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rằng</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người</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hiền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lành</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bị</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thua</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thiệt</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sẽ</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được</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đền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bù</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kẻ</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tham</a:t>
                      </a:r>
                      <a:r>
                        <a:rPr lang="en-US" sz="3000" dirty="0">
                          <a:solidFill>
                            <a:schemeClr val="bg1"/>
                          </a:solidFill>
                          <a:effectLst/>
                          <a:latin typeface="Arial" panose="020B0604020202020204" pitchFamily="34" charset="0"/>
                          <a:cs typeface="Arial" panose="020B0604020202020204" pitchFamily="34" charset="0"/>
                        </a:rPr>
                        <a:t> lam </a:t>
                      </a:r>
                      <a:r>
                        <a:rPr lang="en-US" sz="3000" dirty="0" err="1">
                          <a:solidFill>
                            <a:schemeClr val="bg1"/>
                          </a:solidFill>
                          <a:effectLst/>
                          <a:latin typeface="Arial" panose="020B0604020202020204" pitchFamily="34" charset="0"/>
                          <a:cs typeface="Arial" panose="020B0604020202020204" pitchFamily="34" charset="0"/>
                        </a:rPr>
                        <a:t>tự</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chuốc</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lấy</a:t>
                      </a:r>
                      <a:r>
                        <a:rPr lang="en-US" sz="3000" dirty="0">
                          <a:solidFill>
                            <a:schemeClr val="bg1"/>
                          </a:solidFill>
                          <a:effectLst/>
                          <a:latin typeface="Arial" panose="020B0604020202020204" pitchFamily="34" charset="0"/>
                          <a:cs typeface="Arial" panose="020B0604020202020204" pitchFamily="34" charset="0"/>
                        </a:rPr>
                        <a:t> tai </a:t>
                      </a:r>
                      <a:r>
                        <a:rPr lang="en-US" sz="3000" dirty="0" err="1">
                          <a:solidFill>
                            <a:schemeClr val="bg1"/>
                          </a:solidFill>
                          <a:effectLst/>
                          <a:latin typeface="Arial" panose="020B0604020202020204" pitchFamily="34" charset="0"/>
                          <a:cs typeface="Arial" panose="020B0604020202020204" pitchFamily="34" charset="0"/>
                        </a:rPr>
                        <a:t>hoạ</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thể</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hiện</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ước</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mơ</a:t>
                      </a:r>
                      <a:r>
                        <a:rPr lang="en-US" sz="3000" dirty="0">
                          <a:solidFill>
                            <a:schemeClr val="bg1"/>
                          </a:solidFill>
                          <a:effectLst/>
                          <a:latin typeface="Arial" panose="020B0604020202020204" pitchFamily="34" charset="0"/>
                          <a:cs typeface="Arial" panose="020B0604020202020204" pitchFamily="34" charset="0"/>
                        </a:rPr>
                        <a:t>, hi </a:t>
                      </a:r>
                      <a:r>
                        <a:rPr lang="en-US" sz="3000" dirty="0" err="1">
                          <a:solidFill>
                            <a:schemeClr val="bg1"/>
                          </a:solidFill>
                          <a:effectLst/>
                          <a:latin typeface="Arial" panose="020B0604020202020204" pitchFamily="34" charset="0"/>
                          <a:cs typeface="Arial" panose="020B0604020202020204" pitchFamily="34" charset="0"/>
                        </a:rPr>
                        <a:t>vọng</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về</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sự</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lập</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lại</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công</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bằng</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trong</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đời</a:t>
                      </a:r>
                      <a:r>
                        <a:rPr lang="en-US" sz="3000" dirty="0">
                          <a:solidFill>
                            <a:schemeClr val="bg1"/>
                          </a:solidFill>
                          <a:effectLst/>
                          <a:latin typeface="Arial" panose="020B0604020202020204" pitchFamily="34" charset="0"/>
                          <a:cs typeface="Arial" panose="020B0604020202020204" pitchFamily="34" charset="0"/>
                        </a:rPr>
                        <a:t> </a:t>
                      </a:r>
                      <a:r>
                        <a:rPr lang="en-US" sz="3000" dirty="0" err="1">
                          <a:solidFill>
                            <a:schemeClr val="bg1"/>
                          </a:solidFill>
                          <a:effectLst/>
                          <a:latin typeface="Arial" panose="020B0604020202020204" pitchFamily="34" charset="0"/>
                          <a:cs typeface="Arial" panose="020B0604020202020204" pitchFamily="34" charset="0"/>
                        </a:rPr>
                        <a:t>thực</a:t>
                      </a:r>
                      <a:r>
                        <a:rPr lang="en-US" sz="3000" dirty="0">
                          <a:solidFill>
                            <a:schemeClr val="bg1"/>
                          </a:solidFill>
                          <a:effectLst/>
                          <a:latin typeface="Arial" panose="020B0604020202020204" pitchFamily="34" charset="0"/>
                          <a:cs typeface="Arial" panose="020B0604020202020204" pitchFamily="34" charset="0"/>
                        </a:rPr>
                        <a:t>.</a:t>
                      </a:r>
                      <a:endParaRPr lang="en-US" sz="3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50000"/>
                      </a:schemeClr>
                    </a:solidFill>
                  </a:tcPr>
                </a:tc>
                <a:extLst>
                  <a:ext uri="{0D108BD9-81ED-4DB2-BD59-A6C34878D82A}">
                    <a16:rowId xmlns:a16="http://schemas.microsoft.com/office/drawing/2014/main" val="1021041740"/>
                  </a:ext>
                </a:extLst>
              </a:tr>
            </a:tbl>
          </a:graphicData>
        </a:graphic>
      </p:graphicFrame>
    </p:spTree>
    <p:extLst>
      <p:ext uri="{BB962C8B-B14F-4D97-AF65-F5344CB8AC3E}">
        <p14:creationId xmlns:p14="http://schemas.microsoft.com/office/powerpoint/2010/main" val="3120612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200400" y="4036837"/>
            <a:ext cx="11497790" cy="897682"/>
          </a:xfrm>
          <a:prstGeom prst="rect">
            <a:avLst/>
          </a:prstGeom>
        </p:spPr>
        <p:txBody>
          <a:bodyPr lIns="0" tIns="0" rIns="0" bIns="0" rtlCol="0" anchor="t">
            <a:spAutoFit/>
          </a:bodyPr>
          <a:lstStyle/>
          <a:p>
            <a:pPr marL="0" lvl="0" indent="0" algn="ctr">
              <a:lnSpc>
                <a:spcPts val="7007"/>
              </a:lnSpc>
            </a:pPr>
            <a:r>
              <a:rPr lang="en-US" sz="6201" spc="148" dirty="0" smtClean="0">
                <a:solidFill>
                  <a:schemeClr val="tx2"/>
                </a:solidFill>
                <a:latin typeface="Times New Roman Bold"/>
              </a:rPr>
              <a:t>1. TRƯỚC KHI ĐỌC</a:t>
            </a:r>
            <a:endParaRPr lang="en-US" sz="6201" spc="148" dirty="0">
              <a:solidFill>
                <a:schemeClr val="tx2"/>
              </a:solidFill>
              <a:latin typeface="Times New Roman Bold"/>
            </a:endParaRPr>
          </a:p>
        </p:txBody>
      </p:sp>
      <p:sp>
        <p:nvSpPr>
          <p:cNvPr id="3" name="Freeform 8"/>
          <p:cNvSpPr/>
          <p:nvPr/>
        </p:nvSpPr>
        <p:spPr>
          <a:xfrm rot="-806752">
            <a:off x="14808368" y="5612306"/>
            <a:ext cx="3256184" cy="4536201"/>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2"/>
            <a:stretch>
              <a:fillRect/>
            </a:stretch>
          </a:blipFill>
        </p:spPr>
        <p:txBody>
          <a:bodyPr/>
          <a:lstStyle/>
          <a:p>
            <a:endParaRPr lang="en-US"/>
          </a:p>
        </p:txBody>
      </p:sp>
      <p:sp>
        <p:nvSpPr>
          <p:cNvPr id="4" name="Freeform 6"/>
          <p:cNvSpPr/>
          <p:nvPr/>
        </p:nvSpPr>
        <p:spPr>
          <a:xfrm rot="908544" flipH="1">
            <a:off x="15922" y="-273673"/>
            <a:ext cx="4593171" cy="4232923"/>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8379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2971800" y="266700"/>
            <a:ext cx="11497790" cy="897682"/>
          </a:xfrm>
          <a:prstGeom prst="rect">
            <a:avLst/>
          </a:prstGeom>
        </p:spPr>
        <p:txBody>
          <a:bodyPr lIns="0" tIns="0" rIns="0" bIns="0" rtlCol="0" anchor="t">
            <a:spAutoFit/>
          </a:bodyPr>
          <a:lstStyle/>
          <a:p>
            <a:pPr marL="0" lvl="0" indent="0" algn="ctr">
              <a:lnSpc>
                <a:spcPts val="7007"/>
              </a:lnSpc>
            </a:pPr>
            <a:r>
              <a:rPr lang="en-US" sz="6201" spc="148" dirty="0" smtClean="0">
                <a:solidFill>
                  <a:schemeClr val="tx2"/>
                </a:solidFill>
                <a:latin typeface="Times New Roman Bold"/>
              </a:rPr>
              <a:t>2. ĐỌC VĂN BẢN</a:t>
            </a:r>
            <a:endParaRPr lang="en-US" sz="6201" spc="148" dirty="0">
              <a:solidFill>
                <a:schemeClr val="tx2"/>
              </a:solidFill>
              <a:latin typeface="Times New Roman Bold"/>
            </a:endParaRPr>
          </a:p>
        </p:txBody>
      </p:sp>
      <p:sp>
        <p:nvSpPr>
          <p:cNvPr id="3" name="TextBox 13"/>
          <p:cNvSpPr txBox="1"/>
          <p:nvPr/>
        </p:nvSpPr>
        <p:spPr>
          <a:xfrm>
            <a:off x="533400" y="1748420"/>
            <a:ext cx="4876800" cy="448841"/>
          </a:xfrm>
          <a:prstGeom prst="rect">
            <a:avLst/>
          </a:prstGeom>
        </p:spPr>
        <p:txBody>
          <a:bodyPr wrap="square" lIns="0" tIns="0" rIns="0" bIns="0" rtlCol="0" anchor="t">
            <a:spAutoFit/>
          </a:bodyPr>
          <a:lstStyle/>
          <a:p>
            <a:pPr algn="ctr">
              <a:lnSpc>
                <a:spcPts val="3503"/>
              </a:lnSpc>
            </a:pPr>
            <a:r>
              <a:rPr lang="en-US" sz="3600" spc="74" dirty="0" smtClean="0">
                <a:solidFill>
                  <a:srgbClr val="3D312B"/>
                </a:solidFill>
                <a:latin typeface="Times New Roman Bold"/>
              </a:rPr>
              <a:t>2.1. </a:t>
            </a:r>
            <a:r>
              <a:rPr lang="en-US" sz="3600" spc="74" dirty="0" err="1" smtClean="0">
                <a:solidFill>
                  <a:srgbClr val="3D312B"/>
                </a:solidFill>
                <a:latin typeface="Times New Roman Bold"/>
              </a:rPr>
              <a:t>Tác</a:t>
            </a:r>
            <a:r>
              <a:rPr lang="en-US" sz="3600" spc="74" dirty="0" smtClean="0">
                <a:solidFill>
                  <a:srgbClr val="3D312B"/>
                </a:solidFill>
                <a:latin typeface="Times New Roman Bold"/>
              </a:rPr>
              <a:t> </a:t>
            </a:r>
            <a:r>
              <a:rPr lang="en-US" sz="3600" spc="74" dirty="0" err="1" smtClean="0">
                <a:solidFill>
                  <a:srgbClr val="3D312B"/>
                </a:solidFill>
                <a:latin typeface="Times New Roman Bold"/>
              </a:rPr>
              <a:t>giả</a:t>
            </a:r>
            <a:r>
              <a:rPr lang="en-US" sz="3600" spc="74" dirty="0" smtClean="0">
                <a:solidFill>
                  <a:srgbClr val="3D312B"/>
                </a:solidFill>
                <a:latin typeface="Times New Roman Bold"/>
              </a:rPr>
              <a:t>: SGK</a:t>
            </a:r>
            <a:endParaRPr lang="en-US" sz="3600" spc="74" dirty="0">
              <a:solidFill>
                <a:srgbClr val="3D312B"/>
              </a:solidFill>
              <a:latin typeface="Times New Roman Bold"/>
            </a:endParaRPr>
          </a:p>
        </p:txBody>
      </p:sp>
      <p:sp>
        <p:nvSpPr>
          <p:cNvPr id="4" name="TextBox 13"/>
          <p:cNvSpPr txBox="1"/>
          <p:nvPr/>
        </p:nvSpPr>
        <p:spPr>
          <a:xfrm>
            <a:off x="1600200" y="2799079"/>
            <a:ext cx="4805680" cy="448841"/>
          </a:xfrm>
          <a:prstGeom prst="rect">
            <a:avLst/>
          </a:prstGeom>
        </p:spPr>
        <p:txBody>
          <a:bodyPr wrap="square" lIns="0" tIns="0" rIns="0" bIns="0" rtlCol="0" anchor="t">
            <a:spAutoFit/>
          </a:bodyPr>
          <a:lstStyle/>
          <a:p>
            <a:pPr algn="ctr">
              <a:lnSpc>
                <a:spcPts val="3503"/>
              </a:lnSpc>
            </a:pPr>
            <a:r>
              <a:rPr lang="en-US" sz="3600" spc="74" dirty="0" smtClean="0">
                <a:solidFill>
                  <a:srgbClr val="3D312B"/>
                </a:solidFill>
                <a:latin typeface="Times New Roman Bold"/>
              </a:rPr>
              <a:t>2.2. </a:t>
            </a:r>
            <a:r>
              <a:rPr lang="en-US" sz="3600" spc="74" dirty="0" err="1" smtClean="0">
                <a:solidFill>
                  <a:srgbClr val="3D312B"/>
                </a:solidFill>
                <a:latin typeface="Times New Roman Bold"/>
              </a:rPr>
              <a:t>Tác</a:t>
            </a:r>
            <a:r>
              <a:rPr lang="en-US" sz="3600" spc="74" dirty="0" smtClean="0">
                <a:solidFill>
                  <a:srgbClr val="3D312B"/>
                </a:solidFill>
                <a:latin typeface="Times New Roman Bold"/>
              </a:rPr>
              <a:t> </a:t>
            </a:r>
            <a:r>
              <a:rPr lang="en-US" sz="3600" spc="74" dirty="0" err="1" smtClean="0">
                <a:solidFill>
                  <a:srgbClr val="3D312B"/>
                </a:solidFill>
                <a:latin typeface="Times New Roman Bold"/>
              </a:rPr>
              <a:t>phẩm</a:t>
            </a:r>
            <a:r>
              <a:rPr lang="en-US" sz="3600" spc="74" dirty="0" smtClean="0">
                <a:solidFill>
                  <a:srgbClr val="3D312B"/>
                </a:solidFill>
                <a:latin typeface="Times New Roman Bold"/>
              </a:rPr>
              <a:t>: SGK</a:t>
            </a:r>
            <a:endParaRPr lang="en-US" sz="3600" spc="74" dirty="0">
              <a:solidFill>
                <a:srgbClr val="3D312B"/>
              </a:solidFill>
              <a:latin typeface="Times New Roman Bold"/>
            </a:endParaRPr>
          </a:p>
        </p:txBody>
      </p:sp>
    </p:spTree>
    <p:extLst>
      <p:ext uri="{BB962C8B-B14F-4D97-AF65-F5344CB8AC3E}">
        <p14:creationId xmlns:p14="http://schemas.microsoft.com/office/powerpoint/2010/main" val="4116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36600" y="956040"/>
            <a:ext cx="16611600" cy="897682"/>
          </a:xfrm>
          <a:prstGeom prst="rect">
            <a:avLst/>
          </a:prstGeom>
        </p:spPr>
        <p:txBody>
          <a:bodyPr wrap="square" lIns="0" tIns="0" rIns="0" bIns="0" rtlCol="0" anchor="t">
            <a:spAutoFit/>
          </a:bodyPr>
          <a:lstStyle/>
          <a:p>
            <a:pPr marL="0" lvl="0" indent="0" algn="just">
              <a:lnSpc>
                <a:spcPts val="3503"/>
              </a:lnSpc>
            </a:pPr>
            <a:r>
              <a:rPr lang="en-US" sz="3100" b="1" spc="74" dirty="0" smtClean="0">
                <a:solidFill>
                  <a:srgbClr val="FF0000"/>
                </a:solidFill>
                <a:latin typeface="Times New Roman Bold"/>
              </a:rPr>
              <a:t>3.1 </a:t>
            </a:r>
            <a:r>
              <a:rPr lang="en-US" sz="3100" b="1" spc="74" dirty="0" err="1">
                <a:solidFill>
                  <a:srgbClr val="FF0000"/>
                </a:solidFill>
                <a:latin typeface="Times New Roman Bold"/>
              </a:rPr>
              <a:t>Đ</a:t>
            </a:r>
            <a:r>
              <a:rPr lang="en-US" sz="3100" b="1" spc="74" dirty="0" err="1" smtClean="0">
                <a:solidFill>
                  <a:srgbClr val="FF0000"/>
                </a:solidFill>
                <a:latin typeface="Times New Roman Bold"/>
              </a:rPr>
              <a:t>ề</a:t>
            </a:r>
            <a:r>
              <a:rPr lang="en-US" sz="3100" b="1" spc="74" dirty="0" smtClean="0">
                <a:solidFill>
                  <a:srgbClr val="FF0000"/>
                </a:solidFill>
                <a:latin typeface="Times New Roman Bold"/>
              </a:rPr>
              <a:t> </a:t>
            </a:r>
            <a:r>
              <a:rPr lang="en-US" sz="3100" b="1" spc="74" dirty="0" err="1">
                <a:solidFill>
                  <a:srgbClr val="FF0000"/>
                </a:solidFill>
                <a:latin typeface="Times New Roman Bold"/>
              </a:rPr>
              <a:t>tài</a:t>
            </a:r>
            <a:r>
              <a:rPr lang="en-US" sz="3100" b="1" spc="74" dirty="0">
                <a:solidFill>
                  <a:srgbClr val="FF0000"/>
                </a:solidFill>
                <a:latin typeface="Times New Roman Bold"/>
              </a:rPr>
              <a:t>, chi </a:t>
            </a:r>
            <a:r>
              <a:rPr lang="en-US" sz="3100" b="1" spc="74" dirty="0" err="1">
                <a:solidFill>
                  <a:srgbClr val="FF0000"/>
                </a:solidFill>
                <a:latin typeface="Times New Roman Bold"/>
              </a:rPr>
              <a:t>tiết</a:t>
            </a:r>
            <a:r>
              <a:rPr lang="en-US" sz="3100" b="1" spc="74" dirty="0">
                <a:solidFill>
                  <a:srgbClr val="FF0000"/>
                </a:solidFill>
                <a:latin typeface="Times New Roman Bold"/>
              </a:rPr>
              <a:t> </a:t>
            </a:r>
            <a:r>
              <a:rPr lang="en-US" sz="3100" b="1" spc="74" dirty="0" err="1">
                <a:solidFill>
                  <a:srgbClr val="FF0000"/>
                </a:solidFill>
                <a:latin typeface="Times New Roman Bold"/>
              </a:rPr>
              <a:t>tiêu</a:t>
            </a:r>
            <a:r>
              <a:rPr lang="en-US" sz="3100" b="1" spc="74" dirty="0">
                <a:solidFill>
                  <a:srgbClr val="FF0000"/>
                </a:solidFill>
                <a:latin typeface="Times New Roman Bold"/>
              </a:rPr>
              <a:t> </a:t>
            </a:r>
            <a:r>
              <a:rPr lang="en-US" sz="3100" b="1" spc="74" dirty="0" err="1">
                <a:solidFill>
                  <a:srgbClr val="FF0000"/>
                </a:solidFill>
                <a:latin typeface="Times New Roman Bold"/>
              </a:rPr>
              <a:t>biểu</a:t>
            </a:r>
            <a:r>
              <a:rPr lang="en-US" sz="3100" b="1" spc="74" dirty="0">
                <a:solidFill>
                  <a:srgbClr val="FF0000"/>
                </a:solidFill>
                <a:latin typeface="Times New Roman Bold"/>
              </a:rPr>
              <a:t>, </a:t>
            </a:r>
            <a:r>
              <a:rPr lang="en-US" sz="3100" b="1" spc="74" dirty="0" err="1">
                <a:solidFill>
                  <a:srgbClr val="FF0000"/>
                </a:solidFill>
                <a:latin typeface="Times New Roman Bold"/>
              </a:rPr>
              <a:t>câu</a:t>
            </a:r>
            <a:r>
              <a:rPr lang="en-US" sz="3100" b="1" spc="74" dirty="0">
                <a:solidFill>
                  <a:srgbClr val="FF0000"/>
                </a:solidFill>
                <a:latin typeface="Times New Roman Bold"/>
              </a:rPr>
              <a:t> </a:t>
            </a:r>
            <a:r>
              <a:rPr lang="en-US" sz="3100" b="1" spc="74" dirty="0" err="1">
                <a:solidFill>
                  <a:srgbClr val="FF0000"/>
                </a:solidFill>
                <a:latin typeface="Times New Roman Bold"/>
              </a:rPr>
              <a:t>chuyện</a:t>
            </a:r>
            <a:r>
              <a:rPr lang="en-US" sz="3100" b="1" spc="74" dirty="0">
                <a:solidFill>
                  <a:srgbClr val="FF0000"/>
                </a:solidFill>
                <a:latin typeface="Times New Roman Bold"/>
              </a:rPr>
              <a:t>, </a:t>
            </a:r>
            <a:r>
              <a:rPr lang="en-US" sz="3100" b="1" spc="74" dirty="0" err="1">
                <a:solidFill>
                  <a:srgbClr val="FF0000"/>
                </a:solidFill>
                <a:latin typeface="Times New Roman Bold"/>
              </a:rPr>
              <a:t>sự</a:t>
            </a:r>
            <a:r>
              <a:rPr lang="en-US" sz="3100" b="1" spc="74" dirty="0">
                <a:solidFill>
                  <a:srgbClr val="FF0000"/>
                </a:solidFill>
                <a:latin typeface="Times New Roman Bold"/>
              </a:rPr>
              <a:t> </a:t>
            </a:r>
            <a:r>
              <a:rPr lang="en-US" sz="3100" b="1" spc="74" dirty="0" err="1">
                <a:solidFill>
                  <a:srgbClr val="FF0000"/>
                </a:solidFill>
                <a:latin typeface="Times New Roman Bold"/>
              </a:rPr>
              <a:t>kiện</a:t>
            </a:r>
            <a:r>
              <a:rPr lang="en-US" sz="3100" b="1" spc="74" dirty="0">
                <a:solidFill>
                  <a:srgbClr val="FF0000"/>
                </a:solidFill>
                <a:latin typeface="Times New Roman Bold"/>
              </a:rPr>
              <a:t>, </a:t>
            </a:r>
            <a:r>
              <a:rPr lang="en-US" sz="3100" b="1" spc="74" dirty="0" err="1">
                <a:solidFill>
                  <a:srgbClr val="FF0000"/>
                </a:solidFill>
                <a:latin typeface="Times New Roman Bold"/>
              </a:rPr>
              <a:t>nhân</a:t>
            </a:r>
            <a:r>
              <a:rPr lang="en-US" sz="3100" b="1" spc="74" dirty="0">
                <a:solidFill>
                  <a:srgbClr val="FF0000"/>
                </a:solidFill>
                <a:latin typeface="Times New Roman Bold"/>
              </a:rPr>
              <a:t> </a:t>
            </a:r>
            <a:r>
              <a:rPr lang="en-US" sz="3100" b="1" spc="74" dirty="0" err="1">
                <a:solidFill>
                  <a:srgbClr val="FF0000"/>
                </a:solidFill>
                <a:latin typeface="Times New Roman Bold"/>
              </a:rPr>
              <a:t>vật</a:t>
            </a:r>
            <a:r>
              <a:rPr lang="en-US" sz="3100" b="1" spc="74" dirty="0">
                <a:solidFill>
                  <a:srgbClr val="FF0000"/>
                </a:solidFill>
                <a:latin typeface="Times New Roman Bold"/>
              </a:rPr>
              <a:t> </a:t>
            </a:r>
            <a:r>
              <a:rPr lang="en-US" sz="3100" b="1" spc="74" dirty="0" err="1">
                <a:solidFill>
                  <a:srgbClr val="FF0000"/>
                </a:solidFill>
                <a:latin typeface="Times New Roman Bold"/>
              </a:rPr>
              <a:t>và</a:t>
            </a:r>
            <a:r>
              <a:rPr lang="en-US" sz="3100" b="1" spc="74" dirty="0">
                <a:solidFill>
                  <a:srgbClr val="FF0000"/>
                </a:solidFill>
                <a:latin typeface="Times New Roman Bold"/>
              </a:rPr>
              <a:t> </a:t>
            </a:r>
            <a:r>
              <a:rPr lang="en-US" sz="3100" b="1" spc="74" dirty="0" err="1">
                <a:solidFill>
                  <a:srgbClr val="FF0000"/>
                </a:solidFill>
                <a:latin typeface="Times New Roman Bold"/>
              </a:rPr>
              <a:t>mối</a:t>
            </a:r>
            <a:r>
              <a:rPr lang="en-US" sz="3100" b="1" spc="74" dirty="0">
                <a:solidFill>
                  <a:srgbClr val="FF0000"/>
                </a:solidFill>
                <a:latin typeface="Times New Roman Bold"/>
              </a:rPr>
              <a:t> </a:t>
            </a:r>
            <a:r>
              <a:rPr lang="en-US" sz="3100" b="1" spc="74" dirty="0" err="1">
                <a:solidFill>
                  <a:srgbClr val="FF0000"/>
                </a:solidFill>
                <a:latin typeface="Times New Roman Bold"/>
              </a:rPr>
              <a:t>quan</a:t>
            </a:r>
            <a:r>
              <a:rPr lang="en-US" sz="3100" b="1" spc="74" dirty="0">
                <a:solidFill>
                  <a:srgbClr val="FF0000"/>
                </a:solidFill>
                <a:latin typeface="Times New Roman Bold"/>
              </a:rPr>
              <a:t> </a:t>
            </a:r>
            <a:r>
              <a:rPr lang="en-US" sz="3100" b="1" spc="74" dirty="0" err="1">
                <a:solidFill>
                  <a:srgbClr val="FF0000"/>
                </a:solidFill>
                <a:latin typeface="Times New Roman Bold"/>
              </a:rPr>
              <a:t>hệ</a:t>
            </a:r>
            <a:r>
              <a:rPr lang="en-US" sz="3100" b="1" spc="74" dirty="0">
                <a:solidFill>
                  <a:srgbClr val="FF0000"/>
                </a:solidFill>
                <a:latin typeface="Times New Roman Bold"/>
              </a:rPr>
              <a:t> </a:t>
            </a:r>
            <a:r>
              <a:rPr lang="en-US" sz="3100" b="1" spc="74" dirty="0" err="1">
                <a:solidFill>
                  <a:srgbClr val="FF0000"/>
                </a:solidFill>
                <a:latin typeface="Times New Roman Bold"/>
              </a:rPr>
              <a:t>của</a:t>
            </a:r>
            <a:r>
              <a:rPr lang="en-US" sz="3100" b="1" spc="74" dirty="0">
                <a:solidFill>
                  <a:srgbClr val="FF0000"/>
                </a:solidFill>
                <a:latin typeface="Times New Roman Bold"/>
              </a:rPr>
              <a:t> </a:t>
            </a:r>
            <a:r>
              <a:rPr lang="en-US" sz="3100" b="1" spc="74" dirty="0" err="1">
                <a:solidFill>
                  <a:srgbClr val="FF0000"/>
                </a:solidFill>
                <a:latin typeface="Times New Roman Bold"/>
              </a:rPr>
              <a:t>chúng</a:t>
            </a:r>
            <a:r>
              <a:rPr lang="en-US" sz="3100" b="1" spc="74" dirty="0">
                <a:solidFill>
                  <a:srgbClr val="FF0000"/>
                </a:solidFill>
                <a:latin typeface="Times New Roman Bold"/>
              </a:rPr>
              <a:t> </a:t>
            </a:r>
            <a:r>
              <a:rPr lang="en-US" sz="3100" b="1" spc="74" dirty="0" err="1">
                <a:solidFill>
                  <a:srgbClr val="FF0000"/>
                </a:solidFill>
                <a:latin typeface="Times New Roman Bold"/>
              </a:rPr>
              <a:t>trong</a:t>
            </a:r>
            <a:r>
              <a:rPr lang="en-US" sz="3100" b="1" spc="74" dirty="0">
                <a:solidFill>
                  <a:srgbClr val="FF0000"/>
                </a:solidFill>
                <a:latin typeface="Times New Roman Bold"/>
              </a:rPr>
              <a:t> </a:t>
            </a:r>
            <a:r>
              <a:rPr lang="en-US" sz="3100" b="1" spc="74" dirty="0" err="1">
                <a:solidFill>
                  <a:srgbClr val="FF0000"/>
                </a:solidFill>
                <a:latin typeface="Times New Roman Bold"/>
              </a:rPr>
              <a:t>tính</a:t>
            </a:r>
            <a:r>
              <a:rPr lang="en-US" sz="3100" b="1" spc="74" dirty="0">
                <a:solidFill>
                  <a:srgbClr val="FF0000"/>
                </a:solidFill>
                <a:latin typeface="Times New Roman Bold"/>
              </a:rPr>
              <a:t> </a:t>
            </a:r>
            <a:r>
              <a:rPr lang="en-US" sz="3100" b="1" spc="74" dirty="0" err="1">
                <a:solidFill>
                  <a:srgbClr val="FF0000"/>
                </a:solidFill>
                <a:latin typeface="Times New Roman Bold"/>
              </a:rPr>
              <a:t>chỉnh</a:t>
            </a:r>
            <a:r>
              <a:rPr lang="en-US" sz="3100" b="1" spc="74" dirty="0">
                <a:solidFill>
                  <a:srgbClr val="FF0000"/>
                </a:solidFill>
                <a:latin typeface="Times New Roman Bold"/>
              </a:rPr>
              <a:t> </a:t>
            </a:r>
            <a:r>
              <a:rPr lang="en-US" sz="3100" b="1" spc="74" dirty="0" err="1">
                <a:solidFill>
                  <a:srgbClr val="FF0000"/>
                </a:solidFill>
                <a:latin typeface="Times New Roman Bold"/>
              </a:rPr>
              <a:t>thể</a:t>
            </a:r>
            <a:r>
              <a:rPr lang="en-US" sz="3100" b="1" spc="74" dirty="0">
                <a:solidFill>
                  <a:srgbClr val="FF0000"/>
                </a:solidFill>
                <a:latin typeface="Times New Roman Bold"/>
              </a:rPr>
              <a:t> </a:t>
            </a:r>
            <a:r>
              <a:rPr lang="en-US" sz="3100" b="1" spc="74" dirty="0" err="1">
                <a:solidFill>
                  <a:srgbClr val="FF0000"/>
                </a:solidFill>
                <a:latin typeface="Times New Roman Bold"/>
              </a:rPr>
              <a:t>của</a:t>
            </a:r>
            <a:r>
              <a:rPr lang="en-US" sz="3100" b="1" spc="74" dirty="0">
                <a:solidFill>
                  <a:srgbClr val="FF0000"/>
                </a:solidFill>
                <a:latin typeface="Times New Roman Bold"/>
              </a:rPr>
              <a:t> </a:t>
            </a:r>
            <a:r>
              <a:rPr lang="en-US" sz="3100" b="1" spc="74" dirty="0" err="1">
                <a:solidFill>
                  <a:srgbClr val="FF0000"/>
                </a:solidFill>
                <a:latin typeface="Times New Roman Bold"/>
              </a:rPr>
              <a:t>tác</a:t>
            </a:r>
            <a:r>
              <a:rPr lang="en-US" sz="3100" b="1" spc="74" dirty="0">
                <a:solidFill>
                  <a:srgbClr val="FF0000"/>
                </a:solidFill>
                <a:latin typeface="Times New Roman Bold"/>
              </a:rPr>
              <a:t> </a:t>
            </a:r>
            <a:r>
              <a:rPr lang="en-US" sz="3100" b="1" spc="74" dirty="0" err="1" smtClean="0">
                <a:solidFill>
                  <a:srgbClr val="FF0000"/>
                </a:solidFill>
                <a:latin typeface="Times New Roman Bold"/>
              </a:rPr>
              <a:t>phẩm</a:t>
            </a:r>
            <a:endParaRPr lang="en-US" sz="3100" b="1" spc="74" dirty="0">
              <a:solidFill>
                <a:srgbClr val="FF0000"/>
              </a:solidFill>
              <a:latin typeface="Times New Roman Bold"/>
            </a:endParaRPr>
          </a:p>
        </p:txBody>
      </p:sp>
      <p:sp>
        <p:nvSpPr>
          <p:cNvPr id="14" name="TextBox 5"/>
          <p:cNvSpPr txBox="1"/>
          <p:nvPr/>
        </p:nvSpPr>
        <p:spPr>
          <a:xfrm>
            <a:off x="2971800" y="22860"/>
            <a:ext cx="11497790" cy="897682"/>
          </a:xfrm>
          <a:prstGeom prst="rect">
            <a:avLst/>
          </a:prstGeom>
        </p:spPr>
        <p:txBody>
          <a:bodyPr lIns="0" tIns="0" rIns="0" bIns="0" rtlCol="0" anchor="t">
            <a:spAutoFit/>
          </a:bodyPr>
          <a:lstStyle/>
          <a:p>
            <a:pPr marL="0" lvl="0" indent="0" algn="ctr">
              <a:lnSpc>
                <a:spcPts val="7007"/>
              </a:lnSpc>
            </a:pPr>
            <a:r>
              <a:rPr lang="en-US" sz="4800" spc="148" dirty="0" smtClean="0">
                <a:solidFill>
                  <a:schemeClr val="tx2"/>
                </a:solidFill>
                <a:latin typeface="Times New Roman Bold"/>
              </a:rPr>
              <a:t>3. SAU KHI ĐỌC</a:t>
            </a:r>
            <a:endParaRPr lang="en-US" sz="4800" spc="148" dirty="0">
              <a:solidFill>
                <a:schemeClr val="tx2"/>
              </a:solidFill>
              <a:latin typeface="Times New Roman Bold"/>
            </a:endParaRPr>
          </a:p>
        </p:txBody>
      </p:sp>
      <p:sp>
        <p:nvSpPr>
          <p:cNvPr id="15" name="Rectangle 14"/>
          <p:cNvSpPr/>
          <p:nvPr/>
        </p:nvSpPr>
        <p:spPr>
          <a:xfrm>
            <a:off x="629920" y="1938072"/>
            <a:ext cx="9296400" cy="553998"/>
          </a:xfrm>
          <a:prstGeom prst="rect">
            <a:avLst/>
          </a:prstGeom>
        </p:spPr>
        <p:txBody>
          <a:bodyPr wrap="square">
            <a:spAutoFit/>
          </a:bodyPr>
          <a:lstStyle/>
          <a:p>
            <a:pPr>
              <a:lnSpc>
                <a:spcPts val="3559"/>
              </a:lnSpc>
            </a:pPr>
            <a:r>
              <a:rPr lang="en-US" sz="3200" spc="75" dirty="0" smtClean="0">
                <a:solidFill>
                  <a:srgbClr val="3D312B"/>
                </a:solidFill>
                <a:latin typeface="Times New Roman Bold"/>
              </a:rPr>
              <a:t>a. </a:t>
            </a:r>
            <a:r>
              <a:rPr lang="en-US" sz="3200" spc="75" dirty="0" err="1" smtClean="0">
                <a:solidFill>
                  <a:srgbClr val="3D312B"/>
                </a:solidFill>
                <a:latin typeface="Times New Roman Bold"/>
              </a:rPr>
              <a:t>Tìm</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hiểu</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đề</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tài</a:t>
            </a:r>
            <a:r>
              <a:rPr lang="en-US" sz="3200" spc="75" dirty="0" smtClean="0">
                <a:solidFill>
                  <a:srgbClr val="3D312B"/>
                </a:solidFill>
                <a:latin typeface="Times New Roman Bold"/>
              </a:rPr>
              <a:t>, chi </a:t>
            </a:r>
            <a:r>
              <a:rPr lang="en-US" sz="3200" spc="75" dirty="0" err="1" smtClean="0">
                <a:solidFill>
                  <a:srgbClr val="3D312B"/>
                </a:solidFill>
                <a:latin typeface="Times New Roman Bold"/>
              </a:rPr>
              <a:t>tiết</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tiêu</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biểu</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sự</a:t>
            </a:r>
            <a:r>
              <a:rPr lang="en-US" sz="3200" spc="75" dirty="0" smtClean="0">
                <a:solidFill>
                  <a:srgbClr val="3D312B"/>
                </a:solidFill>
                <a:latin typeface="Times New Roman Bold"/>
              </a:rPr>
              <a:t> </a:t>
            </a:r>
            <a:r>
              <a:rPr lang="en-US" sz="3200" spc="75" dirty="0" err="1" smtClean="0">
                <a:solidFill>
                  <a:srgbClr val="3D312B"/>
                </a:solidFill>
                <a:latin typeface="Times New Roman Bold"/>
              </a:rPr>
              <a:t>kiện</a:t>
            </a:r>
            <a:endParaRPr lang="en-US" sz="3200" spc="75" dirty="0">
              <a:solidFill>
                <a:srgbClr val="3D312B"/>
              </a:solidFill>
              <a:latin typeface="Times New Roman Bold"/>
            </a:endParaRPr>
          </a:p>
        </p:txBody>
      </p:sp>
      <p:sp>
        <p:nvSpPr>
          <p:cNvPr id="2" name="Rectangle 1"/>
          <p:cNvSpPr/>
          <p:nvPr/>
        </p:nvSpPr>
        <p:spPr>
          <a:xfrm>
            <a:off x="685800" y="2610002"/>
            <a:ext cx="16611600" cy="523220"/>
          </a:xfrm>
          <a:prstGeom prst="rect">
            <a:avLst/>
          </a:prstGeom>
        </p:spPr>
        <p:txBody>
          <a:bodyPr wrap="square">
            <a:spAutoFit/>
          </a:bodyPr>
          <a:lstStyle/>
          <a:p>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Đề</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tài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về</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nhân</a:t>
            </a:r>
            <a:r>
              <a:rPr lang="en-US" sz="2800" dirty="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cách</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cao</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đẹp</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của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người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thức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Nho</a:t>
            </a:r>
            <a:r>
              <a:rPr lang="en-US" sz="2800" dirty="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học</a:t>
            </a:r>
            <a:r>
              <a:rPr lang="en-US" sz="2800" dirty="0" smtClean="0">
                <a:solidFill>
                  <a:srgbClr val="3D312B"/>
                </a:solidFill>
                <a:latin typeface="Arial" panose="020B0604020202020204" pitchFamily="34" charset="0"/>
                <a:cs typeface="Arial" panose="020B0604020202020204" pitchFamily="34" charset="0"/>
              </a:rPr>
              <a:t>.(</a:t>
            </a:r>
            <a:r>
              <a:rPr lang="en-US" sz="2800" dirty="0" err="1" smtClean="0">
                <a:solidFill>
                  <a:srgbClr val="3D312B"/>
                </a:solidFill>
                <a:latin typeface="Arial" panose="020B0604020202020204" pitchFamily="34" charset="0"/>
                <a:cs typeface="Arial" panose="020B0604020202020204" pitchFamily="34" charset="0"/>
              </a:rPr>
              <a:t>Luôn</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sẵn</a:t>
            </a:r>
            <a:r>
              <a:rPr lang="en-US" sz="2800" dirty="0" smtClean="0">
                <a:solidFill>
                  <a:srgbClr val="3D312B"/>
                </a:solidFill>
                <a:latin typeface="Arial" panose="020B0604020202020204" pitchFamily="34" charset="0"/>
                <a:cs typeface="Arial" panose="020B0604020202020204" pitchFamily="34" charset="0"/>
              </a:rPr>
              <a:t> sang </a:t>
            </a:r>
            <a:r>
              <a:rPr lang="en-US" sz="2800" dirty="0" err="1" smtClean="0">
                <a:solidFill>
                  <a:srgbClr val="3D312B"/>
                </a:solidFill>
                <a:latin typeface="Arial" panose="020B0604020202020204" pitchFamily="34" charset="0"/>
                <a:cs typeface="Arial" panose="020B0604020202020204" pitchFamily="34" charset="0"/>
              </a:rPr>
              <a:t>đấu</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tranh</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để</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trừ</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cái</a:t>
            </a: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xấu</a:t>
            </a:r>
            <a:r>
              <a:rPr lang="en-US" sz="2800" dirty="0" smtClean="0">
                <a:solidFill>
                  <a:srgbClr val="3D312B"/>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650240" y="3201007"/>
            <a:ext cx="16916400" cy="3139321"/>
          </a:xfrm>
          <a:prstGeom prst="rect">
            <a:avLst/>
          </a:prstGeom>
        </p:spPr>
        <p:txBody>
          <a:bodyPr wrap="square">
            <a:spAutoFit/>
          </a:bodyPr>
          <a:lstStyle/>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Tóm</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tắt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chuỗi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hành</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động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kiện</a:t>
            </a:r>
            <a:r>
              <a:rPr lang="en-US" sz="2800" dirty="0">
                <a:solidFill>
                  <a:srgbClr val="3D312B"/>
                </a:solidFill>
                <a:latin typeface="Arial" panose="020B0604020202020204" pitchFamily="34" charset="0"/>
                <a:cs typeface="Arial" panose="020B0604020202020204" pitchFamily="34" charset="0"/>
              </a:rPr>
              <a:t>: </a:t>
            </a:r>
          </a:p>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Ngô</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Văn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đốt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đền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sau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đó</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đối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mặt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với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giặc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với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thái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độ</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ngất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ngưởng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rồi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đối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thoại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với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vị</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Thổ</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Công</a:t>
            </a:r>
            <a:r>
              <a:rPr lang="en-US" sz="2800" dirty="0">
                <a:solidFill>
                  <a:srgbClr val="3D312B"/>
                </a:solidFill>
                <a:latin typeface="Arial" panose="020B0604020202020204" pitchFamily="34" charset="0"/>
                <a:cs typeface="Arial" panose="020B0604020202020204" pitchFamily="34" charset="0"/>
              </a:rPr>
              <a:t> à </a:t>
            </a:r>
            <a:r>
              <a:rPr lang="en-US" sz="2800" dirty="0" err="1">
                <a:solidFill>
                  <a:srgbClr val="3D312B"/>
                </a:solidFill>
                <a:latin typeface="Arial" panose="020B0604020202020204" pitchFamily="34" charset="0"/>
                <a:cs typeface="Arial" panose="020B0604020202020204" pitchFamily="34" charset="0"/>
              </a:rPr>
              <a:t>biết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thật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về</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giặc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và</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chủ</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nhân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thật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của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ngôi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đền</a:t>
            </a:r>
            <a:r>
              <a:rPr lang="en-US" sz="2800" dirty="0">
                <a:solidFill>
                  <a:srgbClr val="3D312B"/>
                </a:solidFill>
                <a:latin typeface="Arial" panose="020B0604020202020204" pitchFamily="34" charset="0"/>
                <a:cs typeface="Arial" panose="020B0604020202020204" pitchFamily="34" charset="0"/>
              </a:rPr>
              <a:t>.</a:t>
            </a:r>
          </a:p>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Ngô</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Văn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bị</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áp</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giải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xuống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âm</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phủ</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đấu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khẩu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với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giặc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trước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Diêm</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Vương</a:t>
            </a:r>
            <a:r>
              <a:rPr lang="en-US" sz="2800" dirty="0">
                <a:solidFill>
                  <a:srgbClr val="3D312B"/>
                </a:solidFill>
                <a:latin typeface="Arial" panose="020B0604020202020204" pitchFamily="34" charset="0"/>
                <a:cs typeface="Arial" panose="020B0604020202020204" pitchFamily="34" charset="0"/>
              </a:rPr>
              <a:t> à </a:t>
            </a:r>
            <a:r>
              <a:rPr lang="en-US" sz="2800" dirty="0" err="1">
                <a:solidFill>
                  <a:srgbClr val="3D312B"/>
                </a:solidFill>
                <a:latin typeface="Arial" panose="020B0604020202020204" pitchFamily="34" charset="0"/>
                <a:cs typeface="Arial" panose="020B0604020202020204" pitchFamily="34" charset="0"/>
              </a:rPr>
              <a:t>Diêm</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Vương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nghi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ngờ</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điều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thật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phán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xử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công</a:t>
            </a:r>
            <a:r>
              <a:rPr lang="en-US" sz="2800" dirty="0">
                <a:solidFill>
                  <a:srgbClr val="3D312B"/>
                </a:solidFill>
                <a:latin typeface="Arial" panose="020B0604020202020204" pitchFamily="34" charset="0"/>
                <a:cs typeface="Arial" panose="020B0604020202020204" pitchFamily="34" charset="0"/>
              </a:rPr>
              <a:t> minh.</a:t>
            </a:r>
          </a:p>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Ngô</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Văn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trở</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về</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nhận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chức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phán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đền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Tản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Viên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và</a:t>
            </a:r>
            <a:r>
              <a:rPr lang="en-US" sz="2800" dirty="0">
                <a:solidFill>
                  <a:srgbClr val="3D312B"/>
                </a:solidFill>
                <a:latin typeface="Arial" panose="020B0604020202020204" pitchFamily="34" charset="0"/>
                <a:cs typeface="Arial" panose="020B0604020202020204" pitchFamily="34" charset="0"/>
              </a:rPr>
              <a:t> qua </a:t>
            </a:r>
            <a:r>
              <a:rPr lang="en-US" sz="2800" dirty="0" err="1">
                <a:solidFill>
                  <a:srgbClr val="3D312B"/>
                </a:solidFill>
                <a:latin typeface="Arial" panose="020B0604020202020204" pitchFamily="34" charset="0"/>
                <a:cs typeface="Arial" panose="020B0604020202020204" pitchFamily="34" charset="0"/>
              </a:rPr>
              <a:t>đời</a:t>
            </a:r>
            <a:r>
              <a:rPr lang="en-US" sz="2800" dirty="0">
                <a:solidFill>
                  <a:srgbClr val="3D312B"/>
                </a:solidFill>
                <a:latin typeface="Arial" panose="020B0604020202020204" pitchFamily="34" charset="0"/>
                <a:cs typeface="Arial" panose="020B0604020202020204" pitchFamily="34" charset="0"/>
              </a:rPr>
              <a:t>.</a:t>
            </a:r>
          </a:p>
        </p:txBody>
      </p:sp>
      <p:sp>
        <p:nvSpPr>
          <p:cNvPr id="4" name="Rectangle 3"/>
          <p:cNvSpPr/>
          <p:nvPr/>
        </p:nvSpPr>
        <p:spPr>
          <a:xfrm>
            <a:off x="584200" y="6441133"/>
            <a:ext cx="17399000" cy="3293209"/>
          </a:xfrm>
          <a:prstGeom prst="rect">
            <a:avLst/>
          </a:prstGeom>
        </p:spPr>
        <p:txBody>
          <a:bodyPr wrap="square">
            <a:spAutoFit/>
          </a:bodyPr>
          <a:lstStyle/>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b. </a:t>
            </a:r>
            <a:r>
              <a:rPr lang="en-US" sz="2800" dirty="0" err="1">
                <a:solidFill>
                  <a:srgbClr val="3D312B"/>
                </a:solidFill>
                <a:latin typeface="Arial" panose="020B0604020202020204" pitchFamily="34" charset="0"/>
                <a:cs typeface="Arial" panose="020B0604020202020204" pitchFamily="34" charset="0"/>
              </a:rPr>
              <a:t>Mối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quan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giữa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các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kiện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trong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chuỗi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hành</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động</a:t>
            </a:r>
            <a:r>
              <a:rPr lang="en-US" sz="2800" dirty="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Kết</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hợp</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giữa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quan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hệ</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nhân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quả</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và</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quan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hệ</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tuyến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tính</a:t>
            </a:r>
            <a:r>
              <a:rPr lang="en-US" sz="2800" dirty="0" smtClean="0">
                <a:solidFill>
                  <a:srgbClr val="3D312B"/>
                </a:solidFill>
                <a:latin typeface="Arial" panose="020B0604020202020204" pitchFamily="34" charset="0"/>
                <a:cs typeface="Arial" panose="020B0604020202020204" pitchFamily="34" charset="0"/>
              </a:rPr>
              <a:t>.</a:t>
            </a:r>
          </a:p>
          <a:p>
            <a:pPr algn="just">
              <a:spcBef>
                <a:spcPts val="600"/>
              </a:spcBef>
              <a:spcAft>
                <a:spcPts val="600"/>
              </a:spcAft>
            </a:pPr>
            <a:r>
              <a:rPr lang="en-US" sz="2800" i="1" dirty="0" smtClean="0">
                <a:solidFill>
                  <a:srgbClr val="3D312B"/>
                </a:solidFill>
                <a:latin typeface="Arial" panose="020B0604020202020204" pitchFamily="34" charset="0"/>
                <a:cs typeface="Arial" panose="020B0604020202020204" pitchFamily="34" charset="0"/>
              </a:rPr>
              <a:t>- </a:t>
            </a:r>
            <a:r>
              <a:rPr lang="en-US" sz="2800" i="1" dirty="0" err="1" smtClean="0">
                <a:solidFill>
                  <a:srgbClr val="3D312B"/>
                </a:solidFill>
                <a:latin typeface="Arial" panose="020B0604020202020204" pitchFamily="34" charset="0"/>
                <a:cs typeface="Arial" panose="020B0604020202020204" pitchFamily="34" charset="0"/>
              </a:rPr>
              <a:t>Quan</a:t>
            </a:r>
            <a:r>
              <a:rPr lang="en-US" sz="2800" i="1" dirty="0" smtClean="0">
                <a:solidFill>
                  <a:srgbClr val="3D312B"/>
                </a:solidFill>
                <a:latin typeface="Arial" panose="020B0604020202020204" pitchFamily="34" charset="0"/>
                <a:cs typeface="Arial" panose="020B0604020202020204" pitchFamily="34" charset="0"/>
              </a:rPr>
              <a:t> </a:t>
            </a:r>
            <a:r>
              <a:rPr lang="en-US" sz="2800" i="1" dirty="0" err="1">
                <a:solidFill>
                  <a:srgbClr val="3D312B"/>
                </a:solidFill>
                <a:latin typeface="Arial" panose="020B0604020202020204" pitchFamily="34" charset="0"/>
                <a:cs typeface="Arial" panose="020B0604020202020204" pitchFamily="34" charset="0"/>
              </a:rPr>
              <a:t>hệ</a:t>
            </a:r>
            <a:r>
              <a:rPr lang="en-US" sz="2800" i="1" dirty="0">
                <a:solidFill>
                  <a:srgbClr val="3D312B"/>
                </a:solidFill>
                <a:latin typeface="Arial" panose="020B0604020202020204" pitchFamily="34" charset="0"/>
                <a:cs typeface="Arial" panose="020B0604020202020204" pitchFamily="34" charset="0"/>
              </a:rPr>
              <a:t> </a:t>
            </a:r>
            <a:r>
              <a:rPr lang="en-US" sz="2800" i="1" dirty="0" err="1">
                <a:solidFill>
                  <a:srgbClr val="3D312B"/>
                </a:solidFill>
                <a:latin typeface="Arial" panose="020B0604020202020204" pitchFamily="34" charset="0"/>
                <a:cs typeface="Arial" panose="020B0604020202020204" pitchFamily="34" charset="0"/>
              </a:rPr>
              <a:t>nhân</a:t>
            </a:r>
            <a:r>
              <a:rPr lang="en-US" sz="2800" i="1" dirty="0">
                <a:solidFill>
                  <a:srgbClr val="3D312B"/>
                </a:solidFill>
                <a:latin typeface="Arial" panose="020B0604020202020204" pitchFamily="34" charset="0"/>
                <a:cs typeface="Arial" panose="020B0604020202020204" pitchFamily="34" charset="0"/>
              </a:rPr>
              <a:t> – </a:t>
            </a:r>
            <a:r>
              <a:rPr lang="en-US" sz="2800" i="1" dirty="0" err="1">
                <a:solidFill>
                  <a:srgbClr val="3D312B"/>
                </a:solidFill>
                <a:latin typeface="Arial" panose="020B0604020202020204" pitchFamily="34" charset="0"/>
                <a:cs typeface="Arial" panose="020B0604020202020204" pitchFamily="34" charset="0"/>
              </a:rPr>
              <a:t>quả</a:t>
            </a:r>
            <a:r>
              <a:rPr lang="en-US" sz="2800" i="1" dirty="0">
                <a:solidFill>
                  <a:srgbClr val="3D312B"/>
                </a:solidFill>
                <a:latin typeface="Arial" panose="020B0604020202020204" pitchFamily="34" charset="0"/>
                <a:cs typeface="Arial" panose="020B0604020202020204" pitchFamily="34" charset="0"/>
              </a:rPr>
              <a:t>: </a:t>
            </a:r>
            <a:endParaRPr lang="en-US" sz="2800" i="1" dirty="0" smtClean="0">
              <a:solidFill>
                <a:srgbClr val="3D312B"/>
              </a:solidFill>
              <a:latin typeface="Arial" panose="020B0604020202020204" pitchFamily="34" charset="0"/>
              <a:cs typeface="Arial" panose="020B0604020202020204" pitchFamily="34" charset="0"/>
            </a:endParaRPr>
          </a:p>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Việc</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Văn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đốt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đền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là</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nguyên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nhân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của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việc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xuống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âm</a:t>
            </a:r>
            <a:r>
              <a:rPr lang="en-US" sz="2800" dirty="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ph</a:t>
            </a:r>
            <a:endParaRPr lang="en-US" sz="2800" dirty="0" smtClean="0">
              <a:solidFill>
                <a:srgbClr val="3D312B"/>
              </a:solidFill>
              <a:latin typeface="Arial" panose="020B0604020202020204" pitchFamily="34" charset="0"/>
              <a:cs typeface="Arial" panose="020B0604020202020204" pitchFamily="34" charset="0"/>
            </a:endParaRPr>
          </a:p>
          <a:p>
            <a:pPr algn="just">
              <a:spcBef>
                <a:spcPts val="600"/>
              </a:spcBef>
              <a:spcAft>
                <a:spcPts val="600"/>
              </a:spcAft>
            </a:pPr>
            <a:r>
              <a:rPr lang="en-US" sz="2800" dirty="0" smtClean="0">
                <a:solidFill>
                  <a:srgbClr val="3D312B"/>
                </a:solidFill>
                <a:latin typeface="Arial" panose="020B0604020202020204" pitchFamily="34" charset="0"/>
                <a:cs typeface="Arial" panose="020B0604020202020204" pitchFamily="34" charset="0"/>
              </a:rPr>
              <a:t>+ </a:t>
            </a:r>
            <a:r>
              <a:rPr lang="en-US" sz="2800" dirty="0" err="1" smtClean="0">
                <a:solidFill>
                  <a:srgbClr val="3D312B"/>
                </a:solidFill>
                <a:latin typeface="Arial" panose="020B0604020202020204" pitchFamily="34" charset="0"/>
                <a:cs typeface="Arial" panose="020B0604020202020204" pitchFamily="34" charset="0"/>
              </a:rPr>
              <a:t>Hành</a:t>
            </a:r>
            <a:r>
              <a:rPr lang="en-US" sz="2800" dirty="0" smtClean="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động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đấu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tranh</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và</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cốt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cách</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cứng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cỏi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lẫm</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liệt</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của</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Văn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là</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nguyên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nhân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chàng</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được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tiến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cử</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chức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phán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đền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Tản</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Viên</a:t>
            </a:r>
            <a:r>
              <a:rPr lang="en-US" sz="2800" dirty="0">
                <a:solidFill>
                  <a:srgbClr val="3D312B"/>
                </a:solidFill>
                <a:latin typeface="Arial" panose="020B0604020202020204" pitchFamily="34" charset="0"/>
                <a:cs typeface="Arial" panose="020B0604020202020204" pitchFamily="34" charset="0"/>
              </a:rPr>
              <a:t>. </a:t>
            </a:r>
            <a:endParaRPr lang="en-US" sz="2800" dirty="0" smtClean="0">
              <a:solidFill>
                <a:srgbClr val="3D312B"/>
              </a:solidFill>
              <a:latin typeface="Arial" panose="020B0604020202020204" pitchFamily="34" charset="0"/>
              <a:cs typeface="Arial" panose="020B0604020202020204" pitchFamily="34" charset="0"/>
            </a:endParaRPr>
          </a:p>
          <a:p>
            <a:pPr algn="just">
              <a:spcBef>
                <a:spcPts val="600"/>
              </a:spcBef>
              <a:spcAft>
                <a:spcPts val="600"/>
              </a:spcAft>
            </a:pPr>
            <a:r>
              <a:rPr lang="en-US" sz="2800" i="1" dirty="0" smtClean="0">
                <a:solidFill>
                  <a:srgbClr val="3D312B"/>
                </a:solidFill>
                <a:latin typeface="Arial" panose="020B0604020202020204" pitchFamily="34" charset="0"/>
                <a:cs typeface="Arial" panose="020B0604020202020204" pitchFamily="34" charset="0"/>
              </a:rPr>
              <a:t>- </a:t>
            </a:r>
            <a:r>
              <a:rPr lang="en-US" sz="2800" i="1" dirty="0" err="1" smtClean="0">
                <a:solidFill>
                  <a:srgbClr val="3D312B"/>
                </a:solidFill>
                <a:latin typeface="Arial" panose="020B0604020202020204" pitchFamily="34" charset="0"/>
                <a:cs typeface="Arial" panose="020B0604020202020204" pitchFamily="34" charset="0"/>
              </a:rPr>
              <a:t>Quan</a:t>
            </a:r>
            <a:r>
              <a:rPr lang="en-US" sz="2800" i="1" dirty="0" smtClean="0">
                <a:solidFill>
                  <a:srgbClr val="3D312B"/>
                </a:solidFill>
                <a:latin typeface="Arial" panose="020B0604020202020204" pitchFamily="34" charset="0"/>
                <a:cs typeface="Arial" panose="020B0604020202020204" pitchFamily="34" charset="0"/>
              </a:rPr>
              <a:t> </a:t>
            </a:r>
            <a:r>
              <a:rPr lang="en-US" sz="2800" i="1" dirty="0" err="1">
                <a:solidFill>
                  <a:srgbClr val="3D312B"/>
                </a:solidFill>
                <a:latin typeface="Arial" panose="020B0604020202020204" pitchFamily="34" charset="0"/>
                <a:cs typeface="Arial" panose="020B0604020202020204" pitchFamily="34" charset="0"/>
              </a:rPr>
              <a:t>hệ</a:t>
            </a:r>
            <a:r>
              <a:rPr lang="en-US" sz="2800" i="1" dirty="0">
                <a:solidFill>
                  <a:srgbClr val="3D312B"/>
                </a:solidFill>
                <a:latin typeface="Arial" panose="020B0604020202020204" pitchFamily="34" charset="0"/>
                <a:cs typeface="Arial" panose="020B0604020202020204" pitchFamily="34" charset="0"/>
              </a:rPr>
              <a:t> </a:t>
            </a:r>
            <a:r>
              <a:rPr lang="en-US" sz="2800" i="1" dirty="0" err="1">
                <a:solidFill>
                  <a:srgbClr val="3D312B"/>
                </a:solidFill>
                <a:latin typeface="Arial" panose="020B0604020202020204" pitchFamily="34" charset="0"/>
                <a:cs typeface="Arial" panose="020B0604020202020204" pitchFamily="34" charset="0"/>
              </a:rPr>
              <a:t>tuyến</a:t>
            </a:r>
            <a:r>
              <a:rPr lang="en-US" sz="2800" i="1" dirty="0">
                <a:solidFill>
                  <a:srgbClr val="3D312B"/>
                </a:solidFill>
                <a:latin typeface="Arial" panose="020B0604020202020204" pitchFamily="34" charset="0"/>
                <a:cs typeface="Arial" panose="020B0604020202020204" pitchFamily="34" charset="0"/>
              </a:rPr>
              <a:t> </a:t>
            </a:r>
            <a:r>
              <a:rPr lang="en-US" sz="2800" i="1" dirty="0" err="1">
                <a:solidFill>
                  <a:srgbClr val="3D312B"/>
                </a:solidFill>
                <a:latin typeface="Arial" panose="020B0604020202020204" pitchFamily="34" charset="0"/>
                <a:cs typeface="Arial" panose="020B0604020202020204" pitchFamily="34" charset="0"/>
              </a:rPr>
              <a:t>tính</a:t>
            </a:r>
            <a:r>
              <a:rPr lang="en-US" sz="2800" i="1"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các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sự</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việc</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tiếp</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nối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nhau</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theo</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thời</a:t>
            </a:r>
            <a:r>
              <a:rPr lang="en-US" sz="2800" dirty="0">
                <a:solidFill>
                  <a:srgbClr val="3D312B"/>
                </a:solidFill>
                <a:latin typeface="Arial" panose="020B0604020202020204" pitchFamily="34" charset="0"/>
                <a:cs typeface="Arial" panose="020B0604020202020204" pitchFamily="34" charset="0"/>
              </a:rPr>
              <a:t> </a:t>
            </a:r>
            <a:r>
              <a:rPr lang="en-US" sz="2800" dirty="0" err="1">
                <a:solidFill>
                  <a:srgbClr val="3D312B"/>
                </a:solidFill>
                <a:latin typeface="Arial" panose="020B0604020202020204" pitchFamily="34" charset="0"/>
                <a:cs typeface="Arial" panose="020B0604020202020204" pitchFamily="34" charset="0"/>
              </a:rPr>
              <a:t>gian</a:t>
            </a:r>
            <a:r>
              <a:rPr lang="en-US" sz="2800" dirty="0">
                <a:solidFill>
                  <a:srgbClr val="3D312B"/>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circle(in)">
                                      <p:cBhvr>
                                        <p:cTn id="35" dur="2000"/>
                                        <p:tgtEl>
                                          <p:spTgt spid="3">
                                            <p:txEl>
                                              <p:pRg st="1" end="1"/>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circle(in)">
                                      <p:cBhvr>
                                        <p:cTn id="38" dur="2000"/>
                                        <p:tgtEl>
                                          <p:spTgt spid="3">
                                            <p:txEl>
                                              <p:pRg st="2" end="2"/>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circle(in)">
                                      <p:cBhvr>
                                        <p:cTn id="41" dur="2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1000"/>
                                        <p:tgtEl>
                                          <p:spTgt spid="4">
                                            <p:txEl>
                                              <p:pRg st="0" end="0"/>
                                            </p:txEl>
                                          </p:spTgt>
                                        </p:tgtEl>
                                      </p:cBhvr>
                                    </p:animEffect>
                                    <p:anim calcmode="lin" valueType="num">
                                      <p:cBhvr>
                                        <p:cTn id="4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barn(inVertical)">
                                      <p:cBhvr>
                                        <p:cTn id="53" dur="500"/>
                                        <p:tgtEl>
                                          <p:spTgt spid="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Effect transition="in" filter="barn(inVertical)">
                                      <p:cBhvr>
                                        <p:cTn id="58" dur="500"/>
                                        <p:tgtEl>
                                          <p:spTgt spid="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barn(inVertical)">
                                      <p:cBhvr>
                                        <p:cTn id="63" dur="500"/>
                                        <p:tgtEl>
                                          <p:spTgt spid="4">
                                            <p:txEl>
                                              <p:pRg st="3" end="3"/>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4">
                                            <p:txEl>
                                              <p:pRg st="4" end="4"/>
                                            </p:txEl>
                                          </p:spTgt>
                                        </p:tgtEl>
                                        <p:attrNameLst>
                                          <p:attrName>style.visibility</p:attrName>
                                        </p:attrNameLst>
                                      </p:cBhvr>
                                      <p:to>
                                        <p:strVal val="visible"/>
                                      </p:to>
                                    </p:set>
                                    <p:animEffect transition="in" filter="barn(inVertical)">
                                      <p:cBhvr>
                                        <p:cTn id="6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746760" y="1028700"/>
            <a:ext cx="16931640" cy="9417963"/>
          </a:xfrm>
          <a:prstGeom prst="rect">
            <a:avLst/>
          </a:prstGeom>
        </p:spPr>
        <p:txBody>
          <a:bodyPr wrap="square" lIns="0" tIns="0" rIns="0" bIns="0" rtlCol="0" anchor="t">
            <a:spAutoFit/>
          </a:bodyPr>
          <a:lstStyle/>
          <a:p>
            <a:pPr algn="just"/>
            <a:r>
              <a:rPr lang="en-US" sz="3600" b="1" spc="75" dirty="0" smtClean="0">
                <a:solidFill>
                  <a:srgbClr val="3D312B"/>
                </a:solidFill>
                <a:latin typeface="Arial" panose="020B0604020202020204" pitchFamily="34" charset="0"/>
                <a:cs typeface="Arial" panose="020B0604020202020204" pitchFamily="34" charset="0"/>
              </a:rPr>
              <a:t>a. </a:t>
            </a:r>
            <a:r>
              <a:rPr lang="en-US" sz="3600" b="1" spc="75" dirty="0" err="1" smtClean="0">
                <a:solidFill>
                  <a:srgbClr val="3D312B"/>
                </a:solidFill>
                <a:latin typeface="Arial" panose="020B0604020202020204" pitchFamily="34" charset="0"/>
                <a:cs typeface="Arial" panose="020B0604020202020204" pitchFamily="34" charset="0"/>
              </a:rPr>
              <a:t>Sự</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xuất</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hiện</a:t>
            </a:r>
            <a:r>
              <a:rPr lang="en-US" sz="3600" b="1" spc="75" dirty="0" smtClean="0">
                <a:solidFill>
                  <a:srgbClr val="3D312B"/>
                </a:solidFill>
                <a:latin typeface="Arial" panose="020B0604020202020204" pitchFamily="34" charset="0"/>
                <a:cs typeface="Arial" panose="020B0604020202020204" pitchFamily="34" charset="0"/>
              </a:rPr>
              <a:t>: </a:t>
            </a:r>
            <a:r>
              <a:rPr lang="en-US" sz="3600" spc="75" dirty="0" smtClean="0">
                <a:solidFill>
                  <a:srgbClr val="3D312B"/>
                </a:solidFill>
                <a:latin typeface="Arial" panose="020B0604020202020204" pitchFamily="34" charset="0"/>
                <a:cs typeface="Arial" panose="020B0604020202020204" pitchFamily="34" charset="0"/>
              </a:rPr>
              <a:t>Qua </a:t>
            </a:r>
            <a:r>
              <a:rPr lang="en-US" sz="3600" spc="75" dirty="0" err="1" smtClean="0">
                <a:solidFill>
                  <a:srgbClr val="3D312B"/>
                </a:solidFill>
                <a:latin typeface="Arial" panose="020B0604020202020204" pitchFamily="34" charset="0"/>
                <a:cs typeface="Arial" panose="020B0604020202020204" pitchFamily="34" charset="0"/>
              </a:rPr>
              <a:t>lời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người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kể</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chuyện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là</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tác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giả</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b="1"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Tên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Soạn</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Quê</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Yên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Dũng</a:t>
            </a:r>
            <a:r>
              <a:rPr lang="en-US" sz="3600" spc="75" dirty="0" smtClean="0">
                <a:solidFill>
                  <a:srgbClr val="3D312B"/>
                </a:solidFill>
                <a:latin typeface="Arial" panose="020B0604020202020204" pitchFamily="34" charset="0"/>
                <a:cs typeface="Arial" panose="020B0604020202020204" pitchFamily="34" charset="0"/>
              </a:rPr>
              <a:t> – </a:t>
            </a:r>
            <a:r>
              <a:rPr lang="en-US" sz="3600" spc="75" dirty="0" err="1" smtClean="0">
                <a:solidFill>
                  <a:srgbClr val="3D312B"/>
                </a:solidFill>
                <a:latin typeface="Arial" panose="020B0604020202020204" pitchFamily="34" charset="0"/>
                <a:cs typeface="Arial" panose="020B0604020202020204" pitchFamily="34" charset="0"/>
              </a:rPr>
              <a:t>Lạng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Giang</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Tính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tình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khảng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khái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nóng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nảy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thấy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sự</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tà</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gian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thì</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không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thể</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chịu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được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cương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trực</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-&gt; </a:t>
            </a:r>
            <a:r>
              <a:rPr lang="en-US" sz="3600" spc="75" dirty="0" err="1" smtClean="0">
                <a:solidFill>
                  <a:srgbClr val="3D312B"/>
                </a:solidFill>
                <a:latin typeface="Arial" panose="020B0604020202020204" pitchFamily="34" charset="0"/>
                <a:cs typeface="Arial" panose="020B0604020202020204" pitchFamily="34" charset="0"/>
              </a:rPr>
              <a:t>Được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giới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thiệu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ngắn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gọn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rõ</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thông</a:t>
            </a:r>
            <a:r>
              <a:rPr lang="en-US" sz="3600" spc="75" dirty="0" smtClean="0">
                <a:solidFill>
                  <a:srgbClr val="3D312B"/>
                </a:solidFill>
                <a:latin typeface="Arial" panose="020B0604020202020204" pitchFamily="34" charset="0"/>
                <a:cs typeface="Arial" panose="020B0604020202020204" pitchFamily="34" charset="0"/>
              </a:rPr>
              <a:t> tin.</a:t>
            </a:r>
          </a:p>
          <a:p>
            <a:pPr algn="just"/>
            <a:endParaRPr lang="en-US" sz="3600" b="1" spc="75" dirty="0" smtClean="0">
              <a:solidFill>
                <a:srgbClr val="3D312B"/>
              </a:solidFill>
              <a:latin typeface="Arial" panose="020B0604020202020204" pitchFamily="34" charset="0"/>
              <a:cs typeface="Arial" panose="020B0604020202020204" pitchFamily="34" charset="0"/>
            </a:endParaRPr>
          </a:p>
          <a:p>
            <a:pPr algn="just"/>
            <a:r>
              <a:rPr lang="en-US" sz="3600" b="1" spc="75" dirty="0" smtClean="0">
                <a:solidFill>
                  <a:srgbClr val="3D312B"/>
                </a:solidFill>
                <a:latin typeface="Arial" panose="020B0604020202020204" pitchFamily="34" charset="0"/>
                <a:cs typeface="Arial" panose="020B0604020202020204" pitchFamily="34" charset="0"/>
              </a:rPr>
              <a:t>b</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Hành</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động</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Đốt</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đền</a:t>
            </a:r>
            <a:endParaRPr lang="en-US" sz="3600" b="1" spc="75" dirty="0" smtClean="0">
              <a:solidFill>
                <a:srgbClr val="3D312B"/>
              </a:solidFill>
              <a:latin typeface="Arial" panose="020B0604020202020204" pitchFamily="34" charset="0"/>
              <a:cs typeface="Arial" panose="020B0604020202020204" pitchFamily="34" charset="0"/>
            </a:endParaRPr>
          </a:p>
          <a:p>
            <a:pPr algn="just"/>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Nguyên</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nhân</a:t>
            </a:r>
            <a:r>
              <a:rPr lang="en-US" sz="3600" b="1" i="1"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căm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ghét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hồn</a:t>
            </a:r>
            <a:r>
              <a:rPr lang="en-US" sz="3600" spc="75" dirty="0" smtClean="0">
                <a:solidFill>
                  <a:srgbClr val="3D312B"/>
                </a:solidFill>
                <a:latin typeface="Arial" panose="020B0604020202020204" pitchFamily="34" charset="0"/>
                <a:cs typeface="Arial" panose="020B0604020202020204" pitchFamily="34" charset="0"/>
              </a:rPr>
              <a:t> ma </a:t>
            </a:r>
            <a:r>
              <a:rPr lang="en-US" sz="3600" spc="75" dirty="0" err="1" smtClean="0">
                <a:solidFill>
                  <a:srgbClr val="3D312B"/>
                </a:solidFill>
                <a:latin typeface="Arial" panose="020B0604020202020204" pitchFamily="34" charset="0"/>
                <a:cs typeface="Arial" panose="020B0604020202020204" pitchFamily="34" charset="0"/>
              </a:rPr>
              <a:t>họ</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Thôi</a:t>
            </a:r>
            <a:r>
              <a:rPr lang="en-US" sz="3600" spc="75" dirty="0" smtClean="0">
                <a:solidFill>
                  <a:srgbClr val="3D312B"/>
                </a:solidFill>
                <a:latin typeface="Arial" panose="020B0604020202020204" pitchFamily="34" charset="0"/>
                <a:cs typeface="Arial" panose="020B0604020202020204" pitchFamily="34" charset="0"/>
              </a:rPr>
              <a:t> -&gt; </a:t>
            </a:r>
            <a:r>
              <a:rPr lang="en-US" sz="3600" spc="75" dirty="0" err="1" smtClean="0">
                <a:solidFill>
                  <a:srgbClr val="3D312B"/>
                </a:solidFill>
                <a:latin typeface="Arial" panose="020B0604020202020204" pitchFamily="34" charset="0"/>
                <a:cs typeface="Arial" panose="020B0604020202020204" pitchFamily="34" charset="0"/>
              </a:rPr>
              <a:t>Căm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ghét</a:t>
            </a:r>
            <a:r>
              <a:rPr lang="en-US" sz="3600" spc="75" dirty="0" smtClean="0">
                <a:solidFill>
                  <a:srgbClr val="3D312B"/>
                </a:solidFill>
                <a:latin typeface="Arial" panose="020B0604020202020204" pitchFamily="34" charset="0"/>
                <a:cs typeface="Arial" panose="020B0604020202020204" pitchFamily="34" charset="0"/>
              </a:rPr>
              <a:t> phi </a:t>
            </a:r>
            <a:r>
              <a:rPr lang="en-US" sz="3600" spc="75" dirty="0" err="1" smtClean="0">
                <a:solidFill>
                  <a:srgbClr val="3D312B"/>
                </a:solidFill>
                <a:latin typeface="Arial" panose="020B0604020202020204" pitchFamily="34" charset="0"/>
                <a:cs typeface="Arial" panose="020B0604020202020204" pitchFamily="34" charset="0"/>
              </a:rPr>
              <a:t>nghĩa</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gian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tà</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Trước</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khi</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đốt</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đền</a:t>
            </a:r>
            <a:r>
              <a:rPr lang="en-US" sz="3600" b="1" i="1" spc="75" dirty="0" smtClean="0">
                <a:solidFill>
                  <a:srgbClr val="3D312B"/>
                </a:solidFill>
                <a:latin typeface="Arial" panose="020B0604020202020204" pitchFamily="34" charset="0"/>
                <a:cs typeface="Arial" panose="020B0604020202020204" pitchFamily="34" charset="0"/>
              </a:rPr>
              <a:t>: </a:t>
            </a: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Tắm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gội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sạch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sẽ</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khấn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trời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rồi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châm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lửa</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đốt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đền</a:t>
            </a:r>
            <a:r>
              <a:rPr lang="en-US" sz="3600" spc="75" dirty="0" smtClean="0">
                <a:solidFill>
                  <a:srgbClr val="3D312B"/>
                </a:solidFill>
                <a:latin typeface="Arial" panose="020B0604020202020204" pitchFamily="34" charset="0"/>
                <a:cs typeface="Arial" panose="020B0604020202020204" pitchFamily="34" charset="0"/>
              </a:rPr>
              <a:t> –&gt; </a:t>
            </a:r>
            <a:r>
              <a:rPr lang="en-US" sz="3600" spc="75" dirty="0" err="1" smtClean="0">
                <a:solidFill>
                  <a:srgbClr val="3D312B"/>
                </a:solidFill>
                <a:latin typeface="Arial" panose="020B0604020202020204" pitchFamily="34" charset="0"/>
                <a:cs typeface="Arial" panose="020B0604020202020204" pitchFamily="34" charset="0"/>
              </a:rPr>
              <a:t>Cẩn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trọng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không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coi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thường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thần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linh</a:t>
            </a:r>
            <a:r>
              <a:rPr lang="en-US" sz="3600" spc="75" dirty="0">
                <a:solidFill>
                  <a:srgbClr val="3D312B"/>
                </a:solidFill>
                <a:latin typeface="Arial" panose="020B0604020202020204" pitchFamily="34" charset="0"/>
                <a:cs typeface="Arial" panose="020B0604020202020204" pitchFamily="34" charset="0"/>
              </a:rPr>
              <a:t>.</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Mọi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người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đều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lắc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đầu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lè</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lưỡi</a:t>
            </a:r>
            <a:r>
              <a:rPr lang="en-US" sz="3600" spc="75" dirty="0" smtClean="0">
                <a:solidFill>
                  <a:srgbClr val="3D312B"/>
                </a:solidFill>
                <a:latin typeface="Arial" panose="020B0604020202020204" pitchFamily="34" charset="0"/>
                <a:cs typeface="Arial" panose="020B0604020202020204" pitchFamily="34" charset="0"/>
              </a:rPr>
              <a:t>, lo </a:t>
            </a:r>
            <a:r>
              <a:rPr lang="en-US" sz="3600" spc="75" dirty="0" err="1" smtClean="0">
                <a:solidFill>
                  <a:srgbClr val="3D312B"/>
                </a:solidFill>
                <a:latin typeface="Arial" panose="020B0604020202020204" pitchFamily="34" charset="0"/>
                <a:cs typeface="Arial" panose="020B0604020202020204" pitchFamily="34" charset="0"/>
              </a:rPr>
              <a:t>sợ</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thay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cho</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Tử</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Văn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nhưng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chàng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vẫn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vung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tay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không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cần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gì</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cả</a:t>
            </a:r>
            <a:r>
              <a:rPr lang="en-US" sz="3600" spc="75" dirty="0" smtClean="0">
                <a:solidFill>
                  <a:srgbClr val="3D312B"/>
                </a:solidFill>
                <a:latin typeface="Arial" panose="020B0604020202020204" pitchFamily="34" charset="0"/>
                <a:cs typeface="Arial" panose="020B0604020202020204" pitchFamily="34" charset="0"/>
              </a:rPr>
              <a:t>. -&gt; </a:t>
            </a:r>
            <a:r>
              <a:rPr lang="en-US" sz="3600" spc="75" dirty="0" err="1" smtClean="0">
                <a:solidFill>
                  <a:srgbClr val="3D312B"/>
                </a:solidFill>
                <a:latin typeface="Arial" panose="020B0604020202020204" pitchFamily="34" charset="0"/>
                <a:cs typeface="Arial" panose="020B0604020202020204" pitchFamily="34" charset="0"/>
              </a:rPr>
              <a:t>Cương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quyết</a:t>
            </a:r>
            <a:r>
              <a:rPr lang="en-US" sz="3600" spc="75" dirty="0" smtClean="0">
                <a:solidFill>
                  <a:srgbClr val="3D312B"/>
                </a:solidFill>
                <a:latin typeface="Arial" panose="020B0604020202020204" pitchFamily="34" charset="0"/>
                <a:cs typeface="Arial" panose="020B0604020202020204" pitchFamily="34" charset="0"/>
              </a:rPr>
              <a:t>, tin </a:t>
            </a:r>
            <a:r>
              <a:rPr lang="en-US" sz="3600" spc="75" dirty="0" err="1" smtClean="0">
                <a:solidFill>
                  <a:srgbClr val="3D312B"/>
                </a:solidFill>
                <a:latin typeface="Arial" panose="020B0604020202020204" pitchFamily="34" charset="0"/>
                <a:cs typeface="Arial" panose="020B0604020202020204" pitchFamily="34" charset="0"/>
              </a:rPr>
              <a:t>vào</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việc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mình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làm</a:t>
            </a:r>
            <a:r>
              <a:rPr lang="en-US" sz="3600" spc="75" dirty="0" smtClean="0">
                <a:solidFill>
                  <a:srgbClr val="3D312B"/>
                </a:solidFill>
                <a:latin typeface="Arial" panose="020B0604020202020204" pitchFamily="34" charset="0"/>
                <a:cs typeface="Arial" panose="020B0604020202020204" pitchFamily="34" charset="0"/>
              </a:rPr>
              <a:t>.</a:t>
            </a:r>
          </a:p>
          <a:p>
            <a:pPr algn="just"/>
            <a:endParaRPr lang="en-US" sz="3600" b="1" i="1" spc="75" dirty="0" smtClean="0">
              <a:solidFill>
                <a:srgbClr val="3D312B"/>
              </a:solidFill>
              <a:latin typeface="Arial" panose="020B0604020202020204" pitchFamily="34" charset="0"/>
              <a:cs typeface="Arial" panose="020B0604020202020204" pitchFamily="34" charset="0"/>
            </a:endParaRPr>
          </a:p>
          <a:p>
            <a:pPr algn="just"/>
            <a:r>
              <a:rPr lang="en-US" sz="3600" b="1" i="1" spc="75" dirty="0">
                <a:solidFill>
                  <a:srgbClr val="3D312B"/>
                </a:solidFill>
                <a:latin typeface="Arial" panose="020B0604020202020204" pitchFamily="34" charset="0"/>
                <a:cs typeface="Arial" panose="020B0604020202020204" pitchFamily="34" charset="0"/>
              </a:rPr>
              <a:t>*</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Sau</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khi</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đốt</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đền</a:t>
            </a:r>
            <a:r>
              <a:rPr lang="en-US" sz="3600" b="1" i="1" spc="75" dirty="0" smtClean="0">
                <a:solidFill>
                  <a:srgbClr val="3D312B"/>
                </a:solidFill>
                <a:latin typeface="Arial" panose="020B0604020202020204" pitchFamily="34" charset="0"/>
                <a:cs typeface="Arial" panose="020B0604020202020204" pitchFamily="34" charset="0"/>
              </a:rPr>
              <a: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bị</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ốm</a:t>
            </a:r>
            <a:r>
              <a:rPr lang="en-US" sz="3600" spc="75" dirty="0" smtClean="0">
                <a:solidFill>
                  <a:srgbClr val="3D312B"/>
                </a:solidFill>
                <a:latin typeface="Arial" panose="020B0604020202020204" pitchFamily="34" charset="0"/>
                <a:cs typeface="Arial" panose="020B0604020202020204" pitchFamily="34" charset="0"/>
              </a:rPr>
              <a:t> </a:t>
            </a:r>
          </a:p>
          <a:p>
            <a:pPr algn="just"/>
            <a:endParaRPr lang="en-US" sz="3600" spc="75" dirty="0">
              <a:solidFill>
                <a:srgbClr val="3D312B"/>
              </a:solidFill>
              <a:latin typeface="Arial" panose="020B0604020202020204" pitchFamily="34" charset="0"/>
              <a:cs typeface="Arial" panose="020B0604020202020204" pitchFamily="34" charset="0"/>
            </a:endParaRPr>
          </a:p>
        </p:txBody>
      </p:sp>
      <p:sp>
        <p:nvSpPr>
          <p:cNvPr id="11" name="TextBox 11"/>
          <p:cNvSpPr txBox="1"/>
          <p:nvPr/>
        </p:nvSpPr>
        <p:spPr>
          <a:xfrm>
            <a:off x="746760" y="342900"/>
            <a:ext cx="15853410" cy="448841"/>
          </a:xfrm>
          <a:prstGeom prst="rect">
            <a:avLst/>
          </a:prstGeom>
        </p:spPr>
        <p:txBody>
          <a:bodyPr lIns="0" tIns="0" rIns="0" bIns="0" rtlCol="0" anchor="t">
            <a:spAutoFit/>
          </a:bodyPr>
          <a:lstStyle/>
          <a:p>
            <a:pPr marL="0" lvl="0" indent="0" algn="just">
              <a:lnSpc>
                <a:spcPts val="3503"/>
              </a:lnSpc>
            </a:pPr>
            <a:r>
              <a:rPr lang="en-US" sz="3600" b="1" spc="74" dirty="0" smtClean="0">
                <a:solidFill>
                  <a:srgbClr val="FF0000"/>
                </a:solidFill>
                <a:latin typeface="Arial" panose="020B0604020202020204" pitchFamily="34" charset="0"/>
                <a:cs typeface="Arial" panose="020B0604020202020204" pitchFamily="34" charset="0"/>
              </a:rPr>
              <a:t>3.2- </a:t>
            </a:r>
            <a:r>
              <a:rPr lang="en-US" sz="3600" b="1" spc="74" dirty="0" err="1" smtClean="0">
                <a:solidFill>
                  <a:srgbClr val="FF0000"/>
                </a:solidFill>
                <a:latin typeface="Arial" panose="020B0604020202020204" pitchFamily="34" charset="0"/>
                <a:cs typeface="Arial" panose="020B0604020202020204" pitchFamily="34" charset="0"/>
              </a:rPr>
              <a:t>Nhân</a:t>
            </a:r>
            <a:r>
              <a:rPr lang="en-US" sz="3600" b="1" spc="74" dirty="0" smtClean="0">
                <a:solidFill>
                  <a:srgbClr val="FF0000"/>
                </a:solidFill>
                <a:latin typeface="Arial" panose="020B0604020202020204" pitchFamily="34" charset="0"/>
                <a:cs typeface="Arial" panose="020B0604020202020204" pitchFamily="34" charset="0"/>
              </a:rPr>
              <a:t> </a:t>
            </a:r>
            <a:r>
              <a:rPr lang="en-US" sz="3600" b="1" spc="74" dirty="0" err="1">
                <a:solidFill>
                  <a:srgbClr val="FF0000"/>
                </a:solidFill>
                <a:latin typeface="Arial" panose="020B0604020202020204" pitchFamily="34" charset="0"/>
                <a:cs typeface="Arial" panose="020B0604020202020204" pitchFamily="34" charset="0"/>
              </a:rPr>
              <a:t>vật</a:t>
            </a:r>
            <a:r>
              <a:rPr lang="en-US" sz="3600" b="1" spc="74" dirty="0">
                <a:solidFill>
                  <a:srgbClr val="FF0000"/>
                </a:solidFill>
                <a:latin typeface="Arial" panose="020B0604020202020204" pitchFamily="34" charset="0"/>
                <a:cs typeface="Arial" panose="020B0604020202020204" pitchFamily="34" charset="0"/>
              </a:rPr>
              <a:t> </a:t>
            </a:r>
            <a:r>
              <a:rPr lang="en-US" sz="3600" b="1" spc="74" dirty="0" err="1">
                <a:solidFill>
                  <a:srgbClr val="FF0000"/>
                </a:solidFill>
                <a:latin typeface="Arial" panose="020B0604020202020204" pitchFamily="34" charset="0"/>
                <a:cs typeface="Arial" panose="020B0604020202020204" pitchFamily="34" charset="0"/>
              </a:rPr>
              <a:t>Ngô</a:t>
            </a:r>
            <a:r>
              <a:rPr lang="en-US" sz="3600" b="1" spc="74" dirty="0">
                <a:solidFill>
                  <a:srgbClr val="FF0000"/>
                </a:solidFill>
                <a:latin typeface="Arial" panose="020B0604020202020204" pitchFamily="34" charset="0"/>
                <a:cs typeface="Arial" panose="020B0604020202020204" pitchFamily="34" charset="0"/>
              </a:rPr>
              <a:t> </a:t>
            </a:r>
            <a:r>
              <a:rPr lang="en-US" sz="3600" b="1" spc="74" dirty="0" err="1">
                <a:solidFill>
                  <a:srgbClr val="FF0000"/>
                </a:solidFill>
                <a:latin typeface="Arial" panose="020B0604020202020204" pitchFamily="34" charset="0"/>
                <a:cs typeface="Arial" panose="020B0604020202020204" pitchFamily="34" charset="0"/>
              </a:rPr>
              <a:t>Tử</a:t>
            </a:r>
            <a:r>
              <a:rPr lang="en-US" sz="3600" b="1" spc="74" dirty="0">
                <a:solidFill>
                  <a:srgbClr val="FF0000"/>
                </a:solidFill>
                <a:latin typeface="Arial" panose="020B0604020202020204" pitchFamily="34" charset="0"/>
                <a:cs typeface="Arial" panose="020B0604020202020204" pitchFamily="34" charset="0"/>
              </a:rPr>
              <a:t> </a:t>
            </a:r>
            <a:r>
              <a:rPr lang="en-US" sz="3600" b="1" spc="74" dirty="0" err="1">
                <a:solidFill>
                  <a:srgbClr val="FF0000"/>
                </a:solidFill>
                <a:latin typeface="Arial" panose="020B0604020202020204" pitchFamily="34" charset="0"/>
                <a:cs typeface="Arial" panose="020B0604020202020204" pitchFamily="34" charset="0"/>
              </a:rPr>
              <a:t>Văn</a:t>
            </a:r>
            <a:endParaRPr lang="en-US" sz="3600" b="1" spc="74"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barn(inVertical)">
                                      <p:cBhvr>
                                        <p:cTn id="24" dur="500"/>
                                        <p:tgtEl>
                                          <p:spTgt spid="10">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barn(inVertical)">
                                      <p:cBhvr>
                                        <p:cTn id="27" dur="500"/>
                                        <p:tgtEl>
                                          <p:spTgt spid="10">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barn(inVertical)">
                                      <p:cBhvr>
                                        <p:cTn id="30" dur="500"/>
                                        <p:tgtEl>
                                          <p:spTgt spid="10">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barn(inVertical)">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circle(in)">
                                      <p:cBhvr>
                                        <p:cTn id="38" dur="2000"/>
                                        <p:tgtEl>
                                          <p:spTgt spid="10">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 calcmode="lin" valueType="num">
                                      <p:cBhvr additive="base">
                                        <p:cTn id="43"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0">
                                            <p:txEl>
                                              <p:pRg st="8" end="8"/>
                                            </p:txEl>
                                          </p:spTgt>
                                        </p:tgtEl>
                                        <p:attrNameLst>
                                          <p:attrName>style.visibility</p:attrName>
                                        </p:attrNameLst>
                                      </p:cBhvr>
                                      <p:to>
                                        <p:strVal val="visible"/>
                                      </p:to>
                                    </p:set>
                                    <p:animEffect transition="in" filter="wipe(down)">
                                      <p:cBhvr>
                                        <p:cTn id="49" dur="580">
                                          <p:stCondLst>
                                            <p:cond delay="0"/>
                                          </p:stCondLst>
                                        </p:cTn>
                                        <p:tgtEl>
                                          <p:spTgt spid="10">
                                            <p:txEl>
                                              <p:pRg st="8" end="8"/>
                                            </p:txEl>
                                          </p:spTgt>
                                        </p:tgtEl>
                                      </p:cBhvr>
                                    </p:animEffect>
                                    <p:anim calcmode="lin" valueType="num">
                                      <p:cBhvr>
                                        <p:cTn id="50" dur="1822" tmFilter="0,0; 0.14,0.36; 0.43,0.73; 0.71,0.91; 1.0,1.0">
                                          <p:stCondLst>
                                            <p:cond delay="0"/>
                                          </p:stCondLst>
                                        </p:cTn>
                                        <p:tgtEl>
                                          <p:spTgt spid="10">
                                            <p:txEl>
                                              <p:pRg st="8" end="8"/>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0">
                                            <p:txEl>
                                              <p:pRg st="8" end="8"/>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0">
                                            <p:txEl>
                                              <p:pRg st="8" end="8"/>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0">
                                            <p:txEl>
                                              <p:pRg st="8" end="8"/>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0">
                                            <p:txEl>
                                              <p:pRg st="8" end="8"/>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10">
                                            <p:txEl>
                                              <p:pRg st="8" end="8"/>
                                            </p:txEl>
                                          </p:spTgt>
                                        </p:tgtEl>
                                      </p:cBhvr>
                                      <p:to x="100000" y="60000"/>
                                    </p:animScale>
                                    <p:animScale>
                                      <p:cBhvr>
                                        <p:cTn id="56" dur="166" decel="50000">
                                          <p:stCondLst>
                                            <p:cond delay="676"/>
                                          </p:stCondLst>
                                        </p:cTn>
                                        <p:tgtEl>
                                          <p:spTgt spid="10">
                                            <p:txEl>
                                              <p:pRg st="8" end="8"/>
                                            </p:txEl>
                                          </p:spTgt>
                                        </p:tgtEl>
                                      </p:cBhvr>
                                      <p:to x="100000" y="100000"/>
                                    </p:animScale>
                                    <p:animScale>
                                      <p:cBhvr>
                                        <p:cTn id="57" dur="26">
                                          <p:stCondLst>
                                            <p:cond delay="1312"/>
                                          </p:stCondLst>
                                        </p:cTn>
                                        <p:tgtEl>
                                          <p:spTgt spid="10">
                                            <p:txEl>
                                              <p:pRg st="8" end="8"/>
                                            </p:txEl>
                                          </p:spTgt>
                                        </p:tgtEl>
                                      </p:cBhvr>
                                      <p:to x="100000" y="80000"/>
                                    </p:animScale>
                                    <p:animScale>
                                      <p:cBhvr>
                                        <p:cTn id="58" dur="166" decel="50000">
                                          <p:stCondLst>
                                            <p:cond delay="1338"/>
                                          </p:stCondLst>
                                        </p:cTn>
                                        <p:tgtEl>
                                          <p:spTgt spid="10">
                                            <p:txEl>
                                              <p:pRg st="8" end="8"/>
                                            </p:txEl>
                                          </p:spTgt>
                                        </p:tgtEl>
                                      </p:cBhvr>
                                      <p:to x="100000" y="100000"/>
                                    </p:animScale>
                                    <p:animScale>
                                      <p:cBhvr>
                                        <p:cTn id="59" dur="26">
                                          <p:stCondLst>
                                            <p:cond delay="1642"/>
                                          </p:stCondLst>
                                        </p:cTn>
                                        <p:tgtEl>
                                          <p:spTgt spid="10">
                                            <p:txEl>
                                              <p:pRg st="8" end="8"/>
                                            </p:txEl>
                                          </p:spTgt>
                                        </p:tgtEl>
                                      </p:cBhvr>
                                      <p:to x="100000" y="90000"/>
                                    </p:animScale>
                                    <p:animScale>
                                      <p:cBhvr>
                                        <p:cTn id="60" dur="166" decel="50000">
                                          <p:stCondLst>
                                            <p:cond delay="1668"/>
                                          </p:stCondLst>
                                        </p:cTn>
                                        <p:tgtEl>
                                          <p:spTgt spid="10">
                                            <p:txEl>
                                              <p:pRg st="8" end="8"/>
                                            </p:txEl>
                                          </p:spTgt>
                                        </p:tgtEl>
                                      </p:cBhvr>
                                      <p:to x="100000" y="100000"/>
                                    </p:animScale>
                                    <p:animScale>
                                      <p:cBhvr>
                                        <p:cTn id="61" dur="26">
                                          <p:stCondLst>
                                            <p:cond delay="1808"/>
                                          </p:stCondLst>
                                        </p:cTn>
                                        <p:tgtEl>
                                          <p:spTgt spid="10">
                                            <p:txEl>
                                              <p:pRg st="8" end="8"/>
                                            </p:txEl>
                                          </p:spTgt>
                                        </p:tgtEl>
                                      </p:cBhvr>
                                      <p:to x="100000" y="95000"/>
                                    </p:animScale>
                                    <p:animScale>
                                      <p:cBhvr>
                                        <p:cTn id="62" dur="166" decel="50000">
                                          <p:stCondLst>
                                            <p:cond delay="1834"/>
                                          </p:stCondLst>
                                        </p:cTn>
                                        <p:tgtEl>
                                          <p:spTgt spid="10">
                                            <p:txEl>
                                              <p:pRg st="8" end="8"/>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xEl>
                                              <p:pRg st="9" end="9"/>
                                            </p:txEl>
                                          </p:spTgt>
                                        </p:tgtEl>
                                        <p:attrNameLst>
                                          <p:attrName>style.visibility</p:attrName>
                                        </p:attrNameLst>
                                      </p:cBhvr>
                                      <p:to>
                                        <p:strVal val="visible"/>
                                      </p:to>
                                    </p:set>
                                    <p:animEffect transition="in" filter="fade">
                                      <p:cBhvr>
                                        <p:cTn id="67" dur="1000"/>
                                        <p:tgtEl>
                                          <p:spTgt spid="10">
                                            <p:txEl>
                                              <p:pRg st="9" end="9"/>
                                            </p:txEl>
                                          </p:spTgt>
                                        </p:tgtEl>
                                      </p:cBhvr>
                                    </p:animEffect>
                                    <p:anim calcmode="lin" valueType="num">
                                      <p:cBhvr>
                                        <p:cTn id="68"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xEl>
                                              <p:pRg st="10" end="10"/>
                                            </p:txEl>
                                          </p:spTgt>
                                        </p:tgtEl>
                                        <p:attrNameLst>
                                          <p:attrName>style.visibility</p:attrName>
                                        </p:attrNameLst>
                                      </p:cBhvr>
                                      <p:to>
                                        <p:strVal val="visible"/>
                                      </p:to>
                                    </p:set>
                                    <p:animEffect transition="in" filter="fade">
                                      <p:cBhvr>
                                        <p:cTn id="72" dur="1000"/>
                                        <p:tgtEl>
                                          <p:spTgt spid="10">
                                            <p:txEl>
                                              <p:pRg st="10" end="10"/>
                                            </p:txEl>
                                          </p:spTgt>
                                        </p:tgtEl>
                                      </p:cBhvr>
                                    </p:animEffect>
                                    <p:anim calcmode="lin" valueType="num">
                                      <p:cBhvr>
                                        <p:cTn id="73"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0">
                                            <p:txEl>
                                              <p:pRg st="12" end="12"/>
                                            </p:txEl>
                                          </p:spTgt>
                                        </p:tgtEl>
                                        <p:attrNameLst>
                                          <p:attrName>style.visibility</p:attrName>
                                        </p:attrNameLst>
                                      </p:cBhvr>
                                      <p:to>
                                        <p:strVal val="visible"/>
                                      </p:to>
                                    </p:set>
                                    <p:animEffect transition="in" filter="circle(in)">
                                      <p:cBhvr>
                                        <p:cTn id="79" dur="20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23900"/>
            <a:ext cx="8534400" cy="553998"/>
          </a:xfrm>
          <a:prstGeom prst="rect">
            <a:avLst/>
          </a:prstGeom>
        </p:spPr>
        <p:txBody>
          <a:bodyPr wrap="square">
            <a:spAutoFit/>
          </a:bodyPr>
          <a:lstStyle/>
          <a:p>
            <a:pPr algn="just">
              <a:lnSpc>
                <a:spcPts val="3559"/>
              </a:lnSpc>
            </a:pPr>
            <a:r>
              <a:rPr lang="en-US" sz="3600" b="1" spc="75" dirty="0">
                <a:solidFill>
                  <a:srgbClr val="3D312B"/>
                </a:solidFill>
                <a:latin typeface="Arial" panose="020B0604020202020204" pitchFamily="34" charset="0"/>
                <a:cs typeface="Arial" panose="020B0604020202020204" pitchFamily="34" charset="0"/>
              </a:rPr>
              <a:t>c. </a:t>
            </a:r>
            <a:r>
              <a:rPr lang="en-US" sz="3600" b="1" spc="75" dirty="0" err="1">
                <a:solidFill>
                  <a:srgbClr val="3D312B"/>
                </a:solidFill>
                <a:latin typeface="Arial" panose="020B0604020202020204" pitchFamily="34" charset="0"/>
                <a:cs typeface="Arial" panose="020B0604020202020204" pitchFamily="34" charset="0"/>
              </a:rPr>
              <a:t>Tử</a:t>
            </a:r>
            <a:r>
              <a:rPr lang="en-US" sz="3600" b="1" spc="75" dirty="0">
                <a:solidFill>
                  <a:srgbClr val="3D312B"/>
                </a:solidFill>
                <a:latin typeface="Arial" panose="020B0604020202020204" pitchFamily="34" charset="0"/>
                <a:cs typeface="Arial" panose="020B0604020202020204" pitchFamily="34" charset="0"/>
              </a:rPr>
              <a:t> </a:t>
            </a:r>
            <a:r>
              <a:rPr lang="en-US" sz="3600" b="1" spc="75" dirty="0" err="1">
                <a:solidFill>
                  <a:srgbClr val="3D312B"/>
                </a:solidFill>
                <a:latin typeface="Arial" panose="020B0604020202020204" pitchFamily="34" charset="0"/>
                <a:cs typeface="Arial" panose="020B0604020202020204" pitchFamily="34" charset="0"/>
              </a:rPr>
              <a:t>Văn</a:t>
            </a:r>
            <a:r>
              <a:rPr lang="en-US" sz="3600" b="1" spc="75" dirty="0">
                <a:solidFill>
                  <a:srgbClr val="3D312B"/>
                </a:solidFill>
                <a:latin typeface="Arial" panose="020B0604020202020204" pitchFamily="34" charset="0"/>
                <a:cs typeface="Arial" panose="020B0604020202020204" pitchFamily="34" charset="0"/>
              </a:rPr>
              <a:t> </a:t>
            </a:r>
            <a:r>
              <a:rPr lang="en-US" sz="3600" b="1" spc="75" dirty="0" err="1">
                <a:solidFill>
                  <a:srgbClr val="3D312B"/>
                </a:solidFill>
                <a:latin typeface="Arial" panose="020B0604020202020204" pitchFamily="34" charset="0"/>
                <a:cs typeface="Arial" panose="020B0604020202020204" pitchFamily="34" charset="0"/>
              </a:rPr>
              <a:t>trước</a:t>
            </a:r>
            <a:r>
              <a:rPr lang="en-US" sz="3600" b="1" spc="75" dirty="0">
                <a:solidFill>
                  <a:srgbClr val="3D312B"/>
                </a:solidFill>
                <a:latin typeface="Arial" panose="020B0604020202020204" pitchFamily="34" charset="0"/>
                <a:cs typeface="Arial" panose="020B0604020202020204" pitchFamily="34" charset="0"/>
              </a:rPr>
              <a:t> </a:t>
            </a:r>
            <a:r>
              <a:rPr lang="en-US" sz="3600" b="1" spc="75" dirty="0" err="1">
                <a:solidFill>
                  <a:srgbClr val="3D312B"/>
                </a:solidFill>
                <a:latin typeface="Arial" panose="020B0604020202020204" pitchFamily="34" charset="0"/>
                <a:cs typeface="Arial" panose="020B0604020202020204" pitchFamily="34" charset="0"/>
              </a:rPr>
              <a:t>khi</a:t>
            </a:r>
            <a:r>
              <a:rPr lang="en-US" sz="3600" b="1" spc="75" dirty="0">
                <a:solidFill>
                  <a:srgbClr val="3D312B"/>
                </a:solidFill>
                <a:latin typeface="Arial" panose="020B0604020202020204" pitchFamily="34" charset="0"/>
                <a:cs typeface="Arial" panose="020B0604020202020204" pitchFamily="34" charset="0"/>
              </a:rPr>
              <a:t> </a:t>
            </a:r>
            <a:r>
              <a:rPr lang="en-US" sz="3600" b="1" spc="75" dirty="0" err="1">
                <a:solidFill>
                  <a:srgbClr val="3D312B"/>
                </a:solidFill>
                <a:latin typeface="Arial" panose="020B0604020202020204" pitchFamily="34" charset="0"/>
                <a:cs typeface="Arial" panose="020B0604020202020204" pitchFamily="34" charset="0"/>
              </a:rPr>
              <a:t>bị</a:t>
            </a:r>
            <a:r>
              <a:rPr lang="en-US" sz="3600" b="1" spc="75" dirty="0">
                <a:solidFill>
                  <a:srgbClr val="3D312B"/>
                </a:solidFill>
                <a:latin typeface="Arial" panose="020B0604020202020204" pitchFamily="34" charset="0"/>
                <a:cs typeface="Arial" panose="020B0604020202020204" pitchFamily="34" charset="0"/>
              </a:rPr>
              <a:t> </a:t>
            </a:r>
            <a:r>
              <a:rPr lang="en-US" sz="3600" b="1" spc="75" dirty="0" err="1">
                <a:solidFill>
                  <a:srgbClr val="3D312B"/>
                </a:solidFill>
                <a:latin typeface="Arial" panose="020B0604020202020204" pitchFamily="34" charset="0"/>
                <a:cs typeface="Arial" panose="020B0604020202020204" pitchFamily="34" charset="0"/>
              </a:rPr>
              <a:t>bắt</a:t>
            </a:r>
            <a:endParaRPr lang="en-US" sz="3600" b="1" spc="75" dirty="0">
              <a:solidFill>
                <a:srgbClr val="3D312B"/>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44322984"/>
              </p:ext>
            </p:extLst>
          </p:nvPr>
        </p:nvGraphicFramePr>
        <p:xfrm>
          <a:off x="457200" y="2247900"/>
          <a:ext cx="17373600" cy="5410200"/>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4219774816"/>
                    </a:ext>
                  </a:extLst>
                </a:gridCol>
                <a:gridCol w="8686800">
                  <a:extLst>
                    <a:ext uri="{9D8B030D-6E8A-4147-A177-3AD203B41FA5}">
                      <a16:colId xmlns:a16="http://schemas.microsoft.com/office/drawing/2014/main" val="1948689831"/>
                    </a:ext>
                  </a:extLst>
                </a:gridCol>
              </a:tblGrid>
              <a:tr h="5410200">
                <a:tc>
                  <a:txBody>
                    <a:bodyPr/>
                    <a:lstStyle/>
                    <a:p>
                      <a:pPr algn="just">
                        <a:lnSpc>
                          <a:spcPts val="3559"/>
                        </a:lnSpc>
                      </a:pPr>
                      <a:endParaRPr lang="en-US" sz="360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Cuộc</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gặp</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gỡ</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của</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Tử</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Văn</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với</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người</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đội</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mũ</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trụ</a:t>
                      </a:r>
                      <a:r>
                        <a:rPr lang="en-US" sz="3600" spc="75" dirty="0" smtClean="0">
                          <a:solidFill>
                            <a:schemeClr val="bg1"/>
                          </a:solidFill>
                          <a:latin typeface="Arial" panose="020B0604020202020204" pitchFamily="34" charset="0"/>
                          <a:cs typeface="Arial" panose="020B0604020202020204" pitchFamily="34" charset="0"/>
                        </a:rPr>
                        <a:t>.</a:t>
                      </a:r>
                    </a:p>
                    <a:p>
                      <a:pPr algn="just">
                        <a:lnSpc>
                          <a:spcPts val="3559"/>
                        </a:lnSpc>
                      </a:pPr>
                      <a:endParaRPr lang="en-US" sz="360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Người</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đội</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mũ</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trụ</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thường</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xuyên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dọa</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nạt</a:t>
                      </a:r>
                      <a:r>
                        <a:rPr lang="en-US" sz="4000" b="0" spc="75" dirty="0" smtClean="0">
                          <a:solidFill>
                            <a:schemeClr val="bg1"/>
                          </a:solidFill>
                          <a:latin typeface="Arial" panose="020B0604020202020204" pitchFamily="34" charset="0"/>
                          <a:cs typeface="Arial" panose="020B0604020202020204" pitchFamily="34" charset="0"/>
                        </a:rPr>
                        <a:t>.</a:t>
                      </a:r>
                    </a:p>
                    <a:p>
                      <a:pPr algn="just">
                        <a:lnSpc>
                          <a:spcPts val="3559"/>
                        </a:lnSpc>
                      </a:pPr>
                      <a:endParaRPr lang="en-US" sz="4000" b="0" spc="75" dirty="0" smtClean="0">
                        <a:solidFill>
                          <a:schemeClr val="bg1"/>
                        </a:solidFill>
                        <a:latin typeface="Arial" panose="020B0604020202020204" pitchFamily="34" charset="0"/>
                        <a:cs typeface="Arial" panose="020B0604020202020204" pitchFamily="34" charset="0"/>
                      </a:endParaRPr>
                    </a:p>
                    <a:p>
                      <a:pPr algn="just">
                        <a:lnSpc>
                          <a:spcPts val="3559"/>
                        </a:lnSpc>
                      </a:pPr>
                      <a:endParaRPr lang="en-US" sz="4000" b="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Tử</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Văn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mặc</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kệ</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vẫn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cứ</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ngồi</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ngất</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ngưởng</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tự</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nhiên</a:t>
                      </a:r>
                      <a:r>
                        <a:rPr lang="en-US" sz="4000" b="0" spc="75" dirty="0" smtClean="0">
                          <a:solidFill>
                            <a:schemeClr val="bg1"/>
                          </a:solidFill>
                          <a:latin typeface="Arial" panose="020B0604020202020204" pitchFamily="34" charset="0"/>
                          <a:cs typeface="Arial" panose="020B0604020202020204" pitchFamily="34" charset="0"/>
                        </a:rPr>
                        <a:t>.</a:t>
                      </a:r>
                    </a:p>
                    <a:p>
                      <a:endParaRPr lang="en-US" sz="3600" dirty="0">
                        <a:solidFill>
                          <a:schemeClr val="bg1"/>
                        </a:solidFill>
                      </a:endParaRPr>
                    </a:p>
                  </a:txBody>
                  <a:tcPr/>
                </a:tc>
                <a:tc>
                  <a:txBody>
                    <a:bodyPr/>
                    <a:lstStyle/>
                    <a:p>
                      <a:pPr algn="just">
                        <a:lnSpc>
                          <a:spcPts val="3559"/>
                        </a:lnSpc>
                      </a:pPr>
                      <a:endParaRPr lang="en-US" sz="360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Cuộc</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gặp</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gỡ</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của</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Tử</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Văn</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với</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ông</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già</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áo</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vải</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Thổ</a:t>
                      </a:r>
                      <a:r>
                        <a:rPr lang="en-US" sz="3600" spc="75" dirty="0" smtClean="0">
                          <a:solidFill>
                            <a:schemeClr val="bg1"/>
                          </a:solidFill>
                          <a:latin typeface="Arial" panose="020B0604020202020204" pitchFamily="34" charset="0"/>
                          <a:cs typeface="Arial" panose="020B0604020202020204" pitchFamily="34" charset="0"/>
                        </a:rPr>
                        <a:t> </a:t>
                      </a:r>
                      <a:r>
                        <a:rPr lang="en-US" sz="3600" spc="75" dirty="0" err="1" smtClean="0">
                          <a:solidFill>
                            <a:schemeClr val="bg1"/>
                          </a:solidFill>
                          <a:latin typeface="Arial" panose="020B0604020202020204" pitchFamily="34" charset="0"/>
                          <a:cs typeface="Arial" panose="020B0604020202020204" pitchFamily="34" charset="0"/>
                        </a:rPr>
                        <a:t>thần</a:t>
                      </a:r>
                      <a:r>
                        <a:rPr lang="en-US" sz="3600" spc="75" dirty="0" smtClean="0">
                          <a:solidFill>
                            <a:schemeClr val="bg1"/>
                          </a:solidFill>
                          <a:latin typeface="Arial" panose="020B0604020202020204" pitchFamily="34" charset="0"/>
                          <a:cs typeface="Arial" panose="020B0604020202020204" pitchFamily="34" charset="0"/>
                        </a:rPr>
                        <a:t>)</a:t>
                      </a:r>
                    </a:p>
                    <a:p>
                      <a:pPr algn="just">
                        <a:lnSpc>
                          <a:spcPts val="3559"/>
                        </a:lnSpc>
                      </a:pPr>
                      <a:endParaRPr lang="en-US" sz="360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Thổ</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thần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đồng</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tình</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với</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việc</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làm</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của</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Tử</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Văn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và</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nói</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hết</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sự</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thật</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dặn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dò</a:t>
                      </a:r>
                      <a:r>
                        <a:rPr lang="en-US" sz="4000" b="0" spc="75" dirty="0" smtClean="0">
                          <a:solidFill>
                            <a:schemeClr val="bg1"/>
                          </a:solidFill>
                          <a:latin typeface="Arial" panose="020B0604020202020204" pitchFamily="34" charset="0"/>
                          <a:cs typeface="Arial" panose="020B0604020202020204" pitchFamily="34" charset="0"/>
                        </a:rPr>
                        <a:t> TV.</a:t>
                      </a:r>
                    </a:p>
                    <a:p>
                      <a:pPr algn="just">
                        <a:lnSpc>
                          <a:spcPts val="3559"/>
                        </a:lnSpc>
                      </a:pPr>
                      <a:endParaRPr lang="en-US" sz="4000" b="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Tử</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Văn</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Vâng</a:t>
                      </a:r>
                      <a:r>
                        <a:rPr lang="en-US" sz="4000" b="0" spc="75" dirty="0" smtClean="0">
                          <a:solidFill>
                            <a:schemeClr val="bg1"/>
                          </a:solidFill>
                          <a:latin typeface="Arial" panose="020B0604020202020204" pitchFamily="34" charset="0"/>
                          <a:cs typeface="Arial" panose="020B0604020202020204" pitchFamily="34" charset="0"/>
                        </a:rPr>
                        <a:t> </a:t>
                      </a:r>
                      <a:r>
                        <a:rPr lang="en-US" sz="4000" b="0" spc="75" dirty="0" err="1" smtClean="0">
                          <a:solidFill>
                            <a:schemeClr val="bg1"/>
                          </a:solidFill>
                          <a:latin typeface="Arial" panose="020B0604020202020204" pitchFamily="34" charset="0"/>
                          <a:cs typeface="Arial" panose="020B0604020202020204" pitchFamily="34" charset="0"/>
                        </a:rPr>
                        <a:t>lời</a:t>
                      </a:r>
                      <a:endParaRPr lang="en-US" sz="4000" b="0" spc="75" dirty="0" smtClean="0">
                        <a:solidFill>
                          <a:schemeClr val="bg1"/>
                        </a:solidFill>
                        <a:latin typeface="Arial" panose="020B0604020202020204" pitchFamily="34" charset="0"/>
                        <a:cs typeface="Arial" panose="020B0604020202020204" pitchFamily="34" charset="0"/>
                      </a:endParaRPr>
                    </a:p>
                    <a:p>
                      <a:endParaRPr lang="en-US" sz="4000" b="0" dirty="0">
                        <a:solidFill>
                          <a:schemeClr val="bg1"/>
                        </a:solidFill>
                      </a:endParaRPr>
                    </a:p>
                  </a:txBody>
                  <a:tcPr/>
                </a:tc>
                <a:extLst>
                  <a:ext uri="{0D108BD9-81ED-4DB2-BD59-A6C34878D82A}">
                    <a16:rowId xmlns:a16="http://schemas.microsoft.com/office/drawing/2014/main" val="4053540090"/>
                  </a:ext>
                </a:extLst>
              </a:tr>
            </a:tbl>
          </a:graphicData>
        </a:graphic>
      </p:graphicFrame>
    </p:spTree>
    <p:extLst>
      <p:ext uri="{BB962C8B-B14F-4D97-AF65-F5344CB8AC3E}">
        <p14:creationId xmlns:p14="http://schemas.microsoft.com/office/powerpoint/2010/main" val="37948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19346"/>
            <a:ext cx="15544800" cy="553998"/>
          </a:xfrm>
          <a:prstGeom prst="rect">
            <a:avLst/>
          </a:prstGeom>
        </p:spPr>
        <p:txBody>
          <a:bodyPr wrap="square">
            <a:spAutoFit/>
          </a:bodyPr>
          <a:lstStyle/>
          <a:p>
            <a:pPr algn="just">
              <a:lnSpc>
                <a:spcPts val="3559"/>
              </a:lnSpc>
            </a:pPr>
            <a:r>
              <a:rPr lang="en-US" sz="3600" b="1" spc="75" dirty="0" smtClean="0">
                <a:solidFill>
                  <a:srgbClr val="3D312B"/>
                </a:solidFill>
                <a:latin typeface="Arial" panose="020B0604020202020204" pitchFamily="34" charset="0"/>
                <a:cs typeface="Arial" panose="020B0604020202020204" pitchFamily="34" charset="0"/>
              </a:rPr>
              <a:t>d. </a:t>
            </a:r>
            <a:r>
              <a:rPr lang="en-US" sz="3600" b="1" spc="75" dirty="0" err="1" smtClean="0">
                <a:solidFill>
                  <a:srgbClr val="3D312B"/>
                </a:solidFill>
                <a:latin typeface="Arial" panose="020B0604020202020204" pitchFamily="34" charset="0"/>
                <a:cs typeface="Arial" panose="020B0604020202020204" pitchFamily="34" charset="0"/>
              </a:rPr>
              <a:t>Tử</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Văn</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bị</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bắt</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và</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Cuộc</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đối</a:t>
            </a:r>
            <a:r>
              <a:rPr lang="en-US" sz="3600" b="1" spc="75" dirty="0" smtClean="0">
                <a:solidFill>
                  <a:srgbClr val="3D312B"/>
                </a:solidFill>
                <a:latin typeface="Arial" panose="020B0604020202020204" pitchFamily="34" charset="0"/>
                <a:cs typeface="Arial" panose="020B0604020202020204" pitchFamily="34" charset="0"/>
              </a:rPr>
              <a:t> </a:t>
            </a:r>
            <a:r>
              <a:rPr lang="en-US" sz="3600" b="1" spc="75" dirty="0" err="1" smtClean="0">
                <a:solidFill>
                  <a:srgbClr val="3D312B"/>
                </a:solidFill>
                <a:latin typeface="Arial" panose="020B0604020202020204" pitchFamily="34" charset="0"/>
                <a:cs typeface="Arial" panose="020B0604020202020204" pitchFamily="34" charset="0"/>
              </a:rPr>
              <a:t>chất</a:t>
            </a:r>
            <a:r>
              <a:rPr lang="en-US" sz="3600" b="1" spc="75" dirty="0" smtClean="0">
                <a:solidFill>
                  <a:srgbClr val="3D312B"/>
                </a:solidFill>
                <a:latin typeface="Arial" panose="020B0604020202020204" pitchFamily="34" charset="0"/>
                <a:cs typeface="Arial" panose="020B0604020202020204" pitchFamily="34" charset="0"/>
              </a:rPr>
              <a:t> ở Minh </a:t>
            </a:r>
            <a:r>
              <a:rPr lang="en-US" sz="3600" b="1" spc="75" dirty="0" err="1" smtClean="0">
                <a:solidFill>
                  <a:srgbClr val="3D312B"/>
                </a:solidFill>
                <a:latin typeface="Arial" panose="020B0604020202020204" pitchFamily="34" charset="0"/>
                <a:cs typeface="Arial" panose="020B0604020202020204" pitchFamily="34" charset="0"/>
              </a:rPr>
              <a:t>Ti</a:t>
            </a:r>
            <a:endParaRPr lang="en-US" sz="3600" b="1" spc="75" dirty="0">
              <a:solidFill>
                <a:srgbClr val="3D312B"/>
              </a:solidFill>
              <a:latin typeface="Arial" panose="020B0604020202020204" pitchFamily="34" charset="0"/>
              <a:cs typeface="Arial" panose="020B0604020202020204" pitchFamily="34" charset="0"/>
            </a:endParaRPr>
          </a:p>
        </p:txBody>
      </p:sp>
      <p:sp>
        <p:nvSpPr>
          <p:cNvPr id="3" name="Rectangle 2"/>
          <p:cNvSpPr/>
          <p:nvPr/>
        </p:nvSpPr>
        <p:spPr>
          <a:xfrm>
            <a:off x="457200" y="1162765"/>
            <a:ext cx="15544800" cy="1200329"/>
          </a:xfrm>
          <a:prstGeom prst="rect">
            <a:avLst/>
          </a:prstGeom>
        </p:spPr>
        <p:txBody>
          <a:bodyPr wrap="square">
            <a:spAutoFit/>
          </a:bodyPr>
          <a:lstStyle/>
          <a:p>
            <a:pPr algn="just"/>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Trên</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đường</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áp</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giải</a:t>
            </a:r>
            <a:r>
              <a:rPr lang="en-US" sz="3600" b="1" i="1" spc="75" dirty="0" smtClean="0">
                <a:solidFill>
                  <a:srgbClr val="3D312B"/>
                </a:solidFill>
                <a:latin typeface="Arial" panose="020B0604020202020204" pitchFamily="34" charset="0"/>
                <a:cs typeface="Arial" panose="020B0604020202020204" pitchFamily="34" charset="0"/>
              </a:rPr>
              <a:t>:</a:t>
            </a: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Cảnh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âm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phủ</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đáng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sợ</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rùng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rợn</a:t>
            </a:r>
            <a:r>
              <a:rPr lang="en-US" sz="3600" spc="75" dirty="0" smtClean="0">
                <a:solidFill>
                  <a:srgbClr val="3D312B"/>
                </a:solidFill>
                <a:latin typeface="Arial" panose="020B0604020202020204" pitchFamily="34" charset="0"/>
                <a:cs typeface="Arial" panose="020B0604020202020204" pitchFamily="34" charset="0"/>
              </a:rPr>
              <a:t> -&gt; </a:t>
            </a:r>
            <a:r>
              <a:rPr lang="en-US" sz="3600" spc="75" dirty="0" err="1" smtClean="0">
                <a:solidFill>
                  <a:srgbClr val="3D312B"/>
                </a:solidFill>
                <a:latin typeface="Arial" panose="020B0604020202020204" pitchFamily="34" charset="0"/>
                <a:cs typeface="Arial" panose="020B0604020202020204" pitchFamily="34" charset="0"/>
              </a:rPr>
              <a:t>Uy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hiếp</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người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có</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tội</a:t>
            </a:r>
            <a:endParaRPr lang="en-US" sz="3600" spc="75" dirty="0">
              <a:solidFill>
                <a:srgbClr val="3D312B"/>
              </a:solidFill>
              <a:latin typeface="Arial" panose="020B0604020202020204" pitchFamily="34" charset="0"/>
              <a:cs typeface="Arial" panose="020B0604020202020204" pitchFamily="34" charset="0"/>
            </a:endParaRPr>
          </a:p>
        </p:txBody>
      </p:sp>
      <p:sp>
        <p:nvSpPr>
          <p:cNvPr id="4" name="Rectangle 3"/>
          <p:cNvSpPr/>
          <p:nvPr/>
        </p:nvSpPr>
        <p:spPr>
          <a:xfrm>
            <a:off x="409354" y="2375516"/>
            <a:ext cx="17173354" cy="553998"/>
          </a:xfrm>
          <a:prstGeom prst="rect">
            <a:avLst/>
          </a:prstGeom>
        </p:spPr>
        <p:txBody>
          <a:bodyPr wrap="square">
            <a:spAutoFit/>
          </a:bodyPr>
          <a:lstStyle/>
          <a:p>
            <a:pPr algn="just">
              <a:lnSpc>
                <a:spcPts val="3559"/>
              </a:lnSpc>
            </a:pP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Tử</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Văn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không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sợ</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một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mực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kêu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oan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và</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khẳng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định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mình</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là</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người</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ngay</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thẳng</a:t>
            </a:r>
            <a:r>
              <a:rPr lang="en-US" sz="3600" spc="75" dirty="0" smtClean="0">
                <a:solidFill>
                  <a:srgbClr val="3D312B"/>
                </a:solidFill>
                <a:latin typeface="Arial" panose="020B0604020202020204" pitchFamily="34" charset="0"/>
                <a:cs typeface="Arial" panose="020B0604020202020204" pitchFamily="34" charset="0"/>
              </a:rPr>
              <a:t> </a:t>
            </a:r>
            <a:endParaRPr lang="en-US" sz="3600" spc="75" dirty="0">
              <a:solidFill>
                <a:srgbClr val="3D312B"/>
              </a:solidFill>
              <a:latin typeface="Arial" panose="020B0604020202020204" pitchFamily="34" charset="0"/>
              <a:cs typeface="Arial" panose="020B0604020202020204" pitchFamily="34" charset="0"/>
            </a:endParaRPr>
          </a:p>
        </p:txBody>
      </p:sp>
      <p:sp>
        <p:nvSpPr>
          <p:cNvPr id="5" name="Rectangle 4"/>
          <p:cNvSpPr/>
          <p:nvPr/>
        </p:nvSpPr>
        <p:spPr>
          <a:xfrm>
            <a:off x="490870" y="3172672"/>
            <a:ext cx="17221200" cy="1200329"/>
          </a:xfrm>
          <a:prstGeom prst="rect">
            <a:avLst/>
          </a:prstGeom>
        </p:spPr>
        <p:txBody>
          <a:bodyPr wrap="square">
            <a:spAutoFit/>
          </a:bodyPr>
          <a:lstStyle/>
          <a:p>
            <a:pPr algn="just"/>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Cuộc</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đối</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chất</a:t>
            </a:r>
            <a:r>
              <a:rPr lang="en-US" sz="3600" b="1" i="1" spc="75" dirty="0" smtClean="0">
                <a:solidFill>
                  <a:srgbClr val="3D312B"/>
                </a:solidFill>
                <a:latin typeface="Arial" panose="020B0604020202020204" pitchFamily="34" charset="0"/>
                <a:cs typeface="Arial" panose="020B0604020202020204" pitchFamily="34" charset="0"/>
              </a:rPr>
              <a:t>:</a:t>
            </a:r>
          </a:p>
          <a:p>
            <a:pPr algn="just"/>
            <a:endParaRPr lang="en-US" sz="3600" b="1" i="1" spc="75" dirty="0" smtClean="0">
              <a:solidFill>
                <a:srgbClr val="3D312B"/>
              </a:solidFill>
              <a:latin typeface="Arial" panose="020B0604020202020204" pitchFamily="34" charset="0"/>
              <a:cs typeface="Arial" panose="020B0604020202020204" pitchFamily="34" charset="0"/>
            </a:endParaRPr>
          </a:p>
        </p:txBody>
      </p:sp>
      <p:sp>
        <p:nvSpPr>
          <p:cNvPr id="6" name="Rectangle 5"/>
          <p:cNvSpPr/>
          <p:nvPr/>
        </p:nvSpPr>
        <p:spPr>
          <a:xfrm>
            <a:off x="490870" y="7658100"/>
            <a:ext cx="17221200" cy="1754326"/>
          </a:xfrm>
          <a:prstGeom prst="rect">
            <a:avLst/>
          </a:prstGeom>
        </p:spPr>
        <p:txBody>
          <a:bodyPr wrap="square">
            <a:spAutoFit/>
          </a:bodyPr>
          <a:lstStyle/>
          <a:p>
            <a:pPr algn="just"/>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Kết</a:t>
            </a:r>
            <a:r>
              <a:rPr lang="en-US" sz="3600" b="1" i="1" spc="75" dirty="0" smtClean="0">
                <a:solidFill>
                  <a:srgbClr val="3D312B"/>
                </a:solidFill>
                <a:latin typeface="Arial" panose="020B0604020202020204" pitchFamily="34" charset="0"/>
                <a:cs typeface="Arial" panose="020B0604020202020204" pitchFamily="34" charset="0"/>
              </a:rPr>
              <a:t> </a:t>
            </a:r>
            <a:r>
              <a:rPr lang="en-US" sz="3600" b="1" i="1" spc="75" dirty="0" err="1" smtClean="0">
                <a:solidFill>
                  <a:srgbClr val="3D312B"/>
                </a:solidFill>
                <a:latin typeface="Arial" panose="020B0604020202020204" pitchFamily="34" charset="0"/>
                <a:cs typeface="Arial" panose="020B0604020202020204" pitchFamily="34" charset="0"/>
              </a:rPr>
              <a:t>quả</a:t>
            </a:r>
            <a:r>
              <a:rPr lang="en-US" sz="3600" b="1" i="1" spc="75" dirty="0" smtClean="0">
                <a:solidFill>
                  <a:srgbClr val="3D312B"/>
                </a:solidFill>
                <a:latin typeface="Arial" panose="020B0604020202020204" pitchFamily="34" charset="0"/>
                <a:cs typeface="Arial" panose="020B0604020202020204" pitchFamily="34" charset="0"/>
              </a:rPr>
              <a:t>: </a:t>
            </a: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Tên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tướng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giặc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bị</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nhốt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vào</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ngục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Cửu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a:solidFill>
                  <a:srgbClr val="3D312B"/>
                </a:solidFill>
                <a:latin typeface="Arial" panose="020B0604020202020204" pitchFamily="34" charset="0"/>
                <a:cs typeface="Arial" panose="020B0604020202020204" pitchFamily="34" charset="0"/>
              </a:rPr>
              <a:t>U</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mộ</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bật</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tung</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lên</a:t>
            </a:r>
            <a:endParaRPr lang="en-US" sz="3600" spc="75" dirty="0" smtClean="0">
              <a:solidFill>
                <a:srgbClr val="3D312B"/>
              </a:solidFill>
              <a:latin typeface="Arial" panose="020B0604020202020204" pitchFamily="34" charset="0"/>
              <a:cs typeface="Arial" panose="020B0604020202020204" pitchFamily="34" charset="0"/>
            </a:endParaRPr>
          </a:p>
          <a:p>
            <a:pPr algn="just"/>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Tử</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Văn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được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cử</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làm</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chức</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phán</a:t>
            </a:r>
            <a:r>
              <a:rPr lang="en-US" sz="3600" spc="75" dirty="0" smtClean="0">
                <a:solidFill>
                  <a:srgbClr val="3D312B"/>
                </a:solidFill>
                <a:latin typeface="Arial" panose="020B0604020202020204" pitchFamily="34" charset="0"/>
                <a:cs typeface="Arial" panose="020B0604020202020204" pitchFamily="34" charset="0"/>
              </a:rPr>
              <a:t> </a:t>
            </a:r>
            <a:r>
              <a:rPr lang="en-US" sz="3600" spc="75" dirty="0" err="1" smtClean="0">
                <a:solidFill>
                  <a:srgbClr val="3D312B"/>
                </a:solidFill>
                <a:latin typeface="Arial" panose="020B0604020202020204" pitchFamily="34" charset="0"/>
                <a:cs typeface="Arial" panose="020B0604020202020204" pitchFamily="34" charset="0"/>
              </a:rPr>
              <a:t>sự</a:t>
            </a:r>
            <a:r>
              <a:rPr lang="en-US" sz="3600" spc="75" dirty="0" smtClean="0">
                <a:solidFill>
                  <a:srgbClr val="3D312B"/>
                </a:solidFill>
                <a:latin typeface="Arial" panose="020B0604020202020204" pitchFamily="34" charset="0"/>
                <a:cs typeface="Arial" panose="020B0604020202020204" pitchFamily="34" charset="0"/>
              </a:rPr>
              <a:t> </a:t>
            </a:r>
          </a:p>
        </p:txBody>
      </p:sp>
      <p:graphicFrame>
        <p:nvGraphicFramePr>
          <p:cNvPr id="7" name="Table 6"/>
          <p:cNvGraphicFramePr>
            <a:graphicFrameLocks noGrp="1"/>
          </p:cNvGraphicFramePr>
          <p:nvPr>
            <p:extLst>
              <p:ext uri="{D42A27DB-BD31-4B8C-83A1-F6EECF244321}">
                <p14:modId xmlns:p14="http://schemas.microsoft.com/office/powerpoint/2010/main" val="2485347085"/>
              </p:ext>
            </p:extLst>
          </p:nvPr>
        </p:nvGraphicFramePr>
        <p:xfrm>
          <a:off x="729216" y="3869791"/>
          <a:ext cx="16744508" cy="3322320"/>
        </p:xfrm>
        <a:graphic>
          <a:graphicData uri="http://schemas.openxmlformats.org/drawingml/2006/table">
            <a:tbl>
              <a:tblPr firstRow="1" bandRow="1">
                <a:tableStyleId>{5C22544A-7EE6-4342-B048-85BDC9FD1C3A}</a:tableStyleId>
              </a:tblPr>
              <a:tblGrid>
                <a:gridCol w="8372254">
                  <a:extLst>
                    <a:ext uri="{9D8B030D-6E8A-4147-A177-3AD203B41FA5}">
                      <a16:colId xmlns:a16="http://schemas.microsoft.com/office/drawing/2014/main" val="4096742215"/>
                    </a:ext>
                  </a:extLst>
                </a:gridCol>
                <a:gridCol w="8372254">
                  <a:extLst>
                    <a:ext uri="{9D8B030D-6E8A-4147-A177-3AD203B41FA5}">
                      <a16:colId xmlns:a16="http://schemas.microsoft.com/office/drawing/2014/main" val="3246007324"/>
                    </a:ext>
                  </a:extLst>
                </a:gridCol>
              </a:tblGrid>
              <a:tr h="370840">
                <a:tc>
                  <a:txBody>
                    <a:bodyPr/>
                    <a:lstStyle/>
                    <a:p>
                      <a:pPr algn="just">
                        <a:lnSpc>
                          <a:spcPts val="3559"/>
                        </a:lnSpc>
                      </a:pP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Tên</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tướng</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giặc</a:t>
                      </a:r>
                      <a:r>
                        <a:rPr lang="en-US" sz="3200" b="0" spc="75" dirty="0" smtClean="0">
                          <a:solidFill>
                            <a:schemeClr val="bg1"/>
                          </a:solidFill>
                          <a:latin typeface="Arial" panose="020B0604020202020204" pitchFamily="34" charset="0"/>
                          <a:cs typeface="Arial" panose="020B0604020202020204" pitchFamily="34" charset="0"/>
                        </a:rPr>
                        <a:t>: </a:t>
                      </a:r>
                    </a:p>
                    <a:p>
                      <a:pPr algn="just">
                        <a:lnSpc>
                          <a:spcPts val="3559"/>
                        </a:lnSpc>
                      </a:pPr>
                      <a:r>
                        <a:rPr lang="en-US" sz="3200" b="0" spc="75" dirty="0" smtClean="0">
                          <a:solidFill>
                            <a:schemeClr val="bg1"/>
                          </a:solidFill>
                          <a:latin typeface="Arial" panose="020B0604020202020204" pitchFamily="34" charset="0"/>
                          <a:cs typeface="Arial" panose="020B0604020202020204" pitchFamily="34" charset="0"/>
                        </a:rPr>
                        <a:t>	+ </a:t>
                      </a:r>
                      <a:r>
                        <a:rPr lang="en-US" sz="3200" b="0" spc="75" dirty="0" err="1" smtClean="0">
                          <a:solidFill>
                            <a:schemeClr val="bg1"/>
                          </a:solidFill>
                          <a:latin typeface="Arial" panose="020B0604020202020204" pitchFamily="34" charset="0"/>
                          <a:cs typeface="Arial" panose="020B0604020202020204" pitchFamily="34" charset="0"/>
                        </a:rPr>
                        <a:t>Kể</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tội</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Tử</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Văn</a:t>
                      </a:r>
                      <a:r>
                        <a:rPr lang="en-US" sz="3200" b="0" spc="75" dirty="0" smtClean="0">
                          <a:solidFill>
                            <a:schemeClr val="bg1"/>
                          </a:solidFill>
                          <a:latin typeface="Arial" panose="020B0604020202020204" pitchFamily="34" charset="0"/>
                          <a:cs typeface="Arial" panose="020B0604020202020204" pitchFamily="34" charset="0"/>
                        </a:rPr>
                        <a:t> -&gt; </a:t>
                      </a:r>
                      <a:r>
                        <a:rPr lang="en-US" sz="3200" b="0" spc="75" dirty="0" err="1" smtClean="0">
                          <a:solidFill>
                            <a:schemeClr val="bg1"/>
                          </a:solidFill>
                          <a:latin typeface="Arial" panose="020B0604020202020204" pitchFamily="34" charset="0"/>
                          <a:cs typeface="Arial" panose="020B0604020202020204" pitchFamily="34" charset="0"/>
                        </a:rPr>
                        <a:t>Ngoan</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cố</a:t>
                      </a:r>
                      <a:endParaRPr lang="en-US" sz="3200" b="0" spc="75" dirty="0" smtClean="0">
                        <a:solidFill>
                          <a:schemeClr val="bg1"/>
                        </a:solidFill>
                        <a:latin typeface="Arial" panose="020B0604020202020204" pitchFamily="34" charset="0"/>
                        <a:cs typeface="Arial" panose="020B0604020202020204" pitchFamily="34" charset="0"/>
                      </a:endParaRPr>
                    </a:p>
                    <a:p>
                      <a:pPr algn="just">
                        <a:lnSpc>
                          <a:spcPts val="3559"/>
                        </a:lnSpc>
                      </a:pPr>
                      <a:r>
                        <a:rPr lang="en-US" sz="3200" b="0" spc="75" dirty="0" smtClean="0">
                          <a:solidFill>
                            <a:schemeClr val="bg1"/>
                          </a:solidFill>
                          <a:latin typeface="Arial" panose="020B0604020202020204" pitchFamily="34" charset="0"/>
                          <a:cs typeface="Arial" panose="020B0604020202020204" pitchFamily="34" charset="0"/>
                        </a:rPr>
                        <a:t>	+ </a:t>
                      </a:r>
                      <a:r>
                        <a:rPr lang="en-US" sz="3200" b="0" spc="75" dirty="0" err="1" smtClean="0">
                          <a:solidFill>
                            <a:schemeClr val="bg1"/>
                          </a:solidFill>
                          <a:latin typeface="Arial" panose="020B0604020202020204" pitchFamily="34" charset="0"/>
                          <a:cs typeface="Arial" panose="020B0604020202020204" pitchFamily="34" charset="0"/>
                        </a:rPr>
                        <a:t>Khi</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sắp</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bại</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lộ</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xin</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tha</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cho</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Tử</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Văn</a:t>
                      </a:r>
                      <a:r>
                        <a:rPr lang="en-US" sz="3200" b="0" spc="75" dirty="0" smtClean="0">
                          <a:solidFill>
                            <a:schemeClr val="bg1"/>
                          </a:solidFill>
                          <a:latin typeface="Arial" panose="020B0604020202020204" pitchFamily="34" charset="0"/>
                          <a:cs typeface="Arial" panose="020B0604020202020204" pitchFamily="34" charset="0"/>
                        </a:rPr>
                        <a:t> -&gt; </a:t>
                      </a:r>
                      <a:r>
                        <a:rPr lang="en-US" sz="3200" b="0" spc="75" dirty="0" err="1" smtClean="0">
                          <a:solidFill>
                            <a:schemeClr val="bg1"/>
                          </a:solidFill>
                          <a:latin typeface="Arial" panose="020B0604020202020204" pitchFamily="34" charset="0"/>
                          <a:cs typeface="Arial" panose="020B0604020202020204" pitchFamily="34" charset="0"/>
                        </a:rPr>
                        <a:t>xảo</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trá</a:t>
                      </a:r>
                      <a:endParaRPr lang="en-US" sz="3200" b="0" spc="75" dirty="0" smtClean="0">
                        <a:solidFill>
                          <a:schemeClr val="bg1"/>
                        </a:solidFill>
                        <a:latin typeface="Arial" panose="020B0604020202020204" pitchFamily="34" charset="0"/>
                        <a:cs typeface="Arial" panose="020B0604020202020204" pitchFamily="34" charset="0"/>
                      </a:endParaRPr>
                    </a:p>
                    <a:p>
                      <a:pPr marL="0" marR="0" indent="0" algn="just" defTabSz="914400" rtl="0" eaLnBrk="1" fontAlgn="auto" latinLnBrk="0" hangingPunct="1">
                        <a:lnSpc>
                          <a:spcPts val="3559"/>
                        </a:lnSpc>
                        <a:spcBef>
                          <a:spcPts val="0"/>
                        </a:spcBef>
                        <a:spcAft>
                          <a:spcPts val="0"/>
                        </a:spcAft>
                        <a:buClrTx/>
                        <a:buSzTx/>
                        <a:buFontTx/>
                        <a:buNone/>
                        <a:tabLst/>
                        <a:defRPr/>
                      </a:pPr>
                      <a:endParaRPr lang="en-US" sz="3200" b="0" spc="75" dirty="0" smtClean="0">
                        <a:solidFill>
                          <a:schemeClr val="bg1"/>
                        </a:solidFill>
                        <a:latin typeface="Arial" panose="020B0604020202020204" pitchFamily="34" charset="0"/>
                        <a:cs typeface="Arial" panose="020B0604020202020204" pitchFamily="34" charset="0"/>
                      </a:endParaRPr>
                    </a:p>
                    <a:p>
                      <a:pPr marL="0" marR="0" indent="0" algn="just" defTabSz="914400" rtl="0" eaLnBrk="1" fontAlgn="auto" latinLnBrk="0" hangingPunct="1">
                        <a:lnSpc>
                          <a:spcPts val="3559"/>
                        </a:lnSpc>
                        <a:spcBef>
                          <a:spcPts val="0"/>
                        </a:spcBef>
                        <a:spcAft>
                          <a:spcPts val="0"/>
                        </a:spcAft>
                        <a:buClrTx/>
                        <a:buSzTx/>
                        <a:buFontTx/>
                        <a:buNone/>
                        <a:tabLst/>
                        <a:defRPr/>
                      </a:pP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Tử</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Văn</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Không</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nhún</a:t>
                      </a:r>
                      <a:r>
                        <a:rPr lang="en-US" sz="3200" b="0" spc="75" dirty="0" smtClean="0">
                          <a:solidFill>
                            <a:schemeClr val="bg1"/>
                          </a:solidFill>
                          <a:latin typeface="Arial" panose="020B0604020202020204" pitchFamily="34" charset="0"/>
                          <a:cs typeface="Arial" panose="020B0604020202020204" pitchFamily="34" charset="0"/>
                        </a:rPr>
                        <a:t> </a:t>
                      </a:r>
                      <a:r>
                        <a:rPr lang="en-US" sz="3200" b="0" spc="75" dirty="0" err="1" smtClean="0">
                          <a:solidFill>
                            <a:schemeClr val="bg1"/>
                          </a:solidFill>
                          <a:latin typeface="Arial" panose="020B0604020202020204" pitchFamily="34" charset="0"/>
                          <a:cs typeface="Arial" panose="020B0604020202020204" pitchFamily="34" charset="0"/>
                        </a:rPr>
                        <a:t>nhường</a:t>
                      </a:r>
                      <a:r>
                        <a:rPr lang="en-US" sz="3200" b="0" spc="75" dirty="0" smtClean="0">
                          <a:solidFill>
                            <a:schemeClr val="bg1"/>
                          </a:solidFill>
                          <a:latin typeface="Arial" panose="020B0604020202020204" pitchFamily="34" charset="0"/>
                          <a:cs typeface="Arial" panose="020B0604020202020204" pitchFamily="34" charset="0"/>
                        </a:rPr>
                        <a:t>.</a:t>
                      </a:r>
                    </a:p>
                    <a:p>
                      <a:endParaRPr lang="en-US" sz="3200" dirty="0"/>
                    </a:p>
                  </a:txBody>
                  <a:tcPr/>
                </a:tc>
                <a:tc>
                  <a:txBody>
                    <a:bodyPr/>
                    <a:lstStyle/>
                    <a:p>
                      <a:r>
                        <a:rPr lang="en-US" sz="3200" b="0" dirty="0" smtClean="0">
                          <a:latin typeface="Arial" panose="020B0604020202020204" pitchFamily="34" charset="0"/>
                          <a:cs typeface="Arial" panose="020B0604020202020204" pitchFamily="34" charset="0"/>
                        </a:rPr>
                        <a:t>- </a:t>
                      </a:r>
                      <a:r>
                        <a:rPr lang="en-US" sz="3200" b="0" dirty="0" err="1" smtClean="0">
                          <a:latin typeface="Arial" panose="020B0604020202020204" pitchFamily="34" charset="0"/>
                          <a:cs typeface="Arial" panose="020B0604020202020204" pitchFamily="34" charset="0"/>
                        </a:rPr>
                        <a:t>Diêm</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Vương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Mắng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Tử</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Văn</a:t>
                      </a:r>
                      <a:endParaRPr lang="en-US" sz="3200" b="0" baseline="0" dirty="0" smtClean="0">
                        <a:latin typeface="Arial" panose="020B0604020202020204" pitchFamily="34" charset="0"/>
                        <a:cs typeface="Arial" panose="020B0604020202020204" pitchFamily="34" charset="0"/>
                      </a:endParaRPr>
                    </a:p>
                    <a:p>
                      <a:endParaRPr lang="en-US" sz="3200" b="0" baseline="0" dirty="0" smtClean="0">
                        <a:latin typeface="Arial" panose="020B0604020202020204" pitchFamily="34" charset="0"/>
                        <a:cs typeface="Arial" panose="020B0604020202020204" pitchFamily="34" charset="0"/>
                      </a:endParaRPr>
                    </a:p>
                    <a:p>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Tử</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Văn</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Tâu</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trình</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đầu</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đuôi</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như</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lời</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Thổ</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Công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nói</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khẳng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định</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những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lời</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mình</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nói</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là</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đúng</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sự</a:t>
                      </a:r>
                      <a:r>
                        <a:rPr lang="en-US" sz="3200" b="0" baseline="0" dirty="0" smtClean="0">
                          <a:latin typeface="Arial" panose="020B0604020202020204" pitchFamily="34" charset="0"/>
                          <a:cs typeface="Arial" panose="020B0604020202020204" pitchFamily="34" charset="0"/>
                        </a:rPr>
                        <a:t> </a:t>
                      </a:r>
                      <a:r>
                        <a:rPr lang="en-US" sz="3200" b="0" baseline="0" dirty="0" err="1" smtClean="0">
                          <a:latin typeface="Arial" panose="020B0604020202020204" pitchFamily="34" charset="0"/>
                          <a:cs typeface="Arial" panose="020B0604020202020204" pitchFamily="34" charset="0"/>
                        </a:rPr>
                        <a:t>thật</a:t>
                      </a:r>
                      <a:endParaRPr lang="en-US" sz="3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26458716"/>
                  </a:ext>
                </a:extLst>
              </a:tr>
            </a:tbl>
          </a:graphicData>
        </a:graphic>
      </p:graphicFrame>
    </p:spTree>
    <p:extLst>
      <p:ext uri="{BB962C8B-B14F-4D97-AF65-F5344CB8AC3E}">
        <p14:creationId xmlns:p14="http://schemas.microsoft.com/office/powerpoint/2010/main" val="23004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calcmode="lin" valueType="num">
                                      <p:cBhvr additive="base">
                                        <p:cTn id="4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barn(inVertical)">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fade">
                                      <p:cBhvr>
                                        <p:cTn id="63" dur="1000"/>
                                        <p:tgtEl>
                                          <p:spTgt spid="6">
                                            <p:txEl>
                                              <p:pRg st="2" end="2"/>
                                            </p:txEl>
                                          </p:spTgt>
                                        </p:tgtEl>
                                      </p:cBhvr>
                                    </p:animEffect>
                                    <p:anim calcmode="lin" valueType="num">
                                      <p:cBhvr>
                                        <p:cTn id="6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93030" y="2171700"/>
            <a:ext cx="16708289" cy="6231771"/>
          </a:xfrm>
          <a:prstGeom prst="rect">
            <a:avLst/>
          </a:prstGeom>
        </p:spPr>
        <p:txBody>
          <a:bodyPr wrap="square" lIns="0" tIns="0" rIns="0" bIns="0" rtlCol="0" anchor="t">
            <a:spAutoFit/>
          </a:bodyPr>
          <a:lstStyle/>
          <a:p>
            <a:pPr algn="l">
              <a:lnSpc>
                <a:spcPts val="4899"/>
              </a:lnSpc>
            </a:pPr>
            <a:r>
              <a:rPr lang="en-US" sz="3200" b="1" dirty="0" smtClean="0">
                <a:solidFill>
                  <a:srgbClr val="3D312B"/>
                </a:solidFill>
                <a:latin typeface="Arial" panose="020B0604020202020204" pitchFamily="34" charset="0"/>
                <a:cs typeface="Arial" panose="020B0604020202020204" pitchFamily="34" charset="0"/>
              </a:rPr>
              <a:t>a</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Nhận</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xét</a:t>
            </a: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về</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a:t>
            </a:r>
            <a:r>
              <a:rPr lang="en-US" sz="3600" b="1" dirty="0" err="1" smtClean="0">
                <a:latin typeface="Arial" panose="020B0604020202020204" pitchFamily="34" charset="0"/>
                <a:cs typeface="Arial" panose="020B0604020202020204" pitchFamily="34" charset="0"/>
              </a:rPr>
              <a:t>ính</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nhân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vật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Văn</a:t>
            </a:r>
            <a:r>
              <a:rPr lang="en-US" sz="3600" b="1" dirty="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pPr algn="l">
              <a:lnSpc>
                <a:spcPts val="4899"/>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lí</a:t>
            </a:r>
            <a:r>
              <a:rPr lang="en-US"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nSpc>
                <a:spcPts val="4899"/>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nghĩa</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ghét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tà</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a:lnSpc>
                <a:spcPts val="4899"/>
              </a:lnSpc>
            </a:pPr>
            <a:r>
              <a:rPr lang="en-US" sz="3600" dirty="0" smtClean="0">
                <a:latin typeface="Arial" panose="020B0604020202020204" pitchFamily="34" charset="0"/>
                <a:cs typeface="Arial" panose="020B0604020202020204" pitchFamily="34" charset="0"/>
              </a:rPr>
              <a:t>- Ý </a:t>
            </a:r>
            <a:r>
              <a:rPr lang="en-US" sz="3600" dirty="0" err="1" smtClean="0">
                <a:latin typeface="Arial" panose="020B0604020202020204" pitchFamily="34" charset="0"/>
                <a:cs typeface="Arial" panose="020B0604020202020204" pitchFamily="34" charset="0"/>
              </a:rPr>
              <a:t>nghĩa</a:t>
            </a:r>
            <a:r>
              <a:rPr lang="en-US" sz="3600" dirty="0" smtClean="0">
                <a:latin typeface="Arial" panose="020B0604020202020204" pitchFamily="34" charset="0"/>
                <a:cs typeface="Arial" panose="020B0604020202020204" pitchFamily="34" charset="0"/>
              </a:rPr>
              <a:t>:</a:t>
            </a:r>
          </a:p>
          <a:p>
            <a:pPr>
              <a:lnSpc>
                <a:spcPts val="4899"/>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Tử</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tầng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đương</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có </a:t>
            </a:r>
            <a:r>
              <a:rPr lang="vi-VN" sz="3600" dirty="0">
                <a:latin typeface="Arial" panose="020B0604020202020204" pitchFamily="34" charset="0"/>
                <a:cs typeface="Arial" panose="020B0604020202020204" pitchFamily="34" charset="0"/>
              </a:rPr>
              <a:t>tinh thần chính nghĩa, đại diện cho sự công bằng và lẽ phải trong xã hội. </a:t>
            </a:r>
            <a:endParaRPr lang="en-US" sz="3600" dirty="0" smtClean="0">
              <a:latin typeface="Arial" panose="020B0604020202020204" pitchFamily="34" charset="0"/>
              <a:cs typeface="Arial" panose="020B0604020202020204" pitchFamily="34" charset="0"/>
            </a:endParaRPr>
          </a:p>
          <a:p>
            <a:pPr>
              <a:lnSpc>
                <a:spcPts val="4899"/>
              </a:lnSpc>
            </a:pPr>
            <a:r>
              <a:rPr lang="en-US"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Tính cách của Ngô Tử Văn </a:t>
            </a:r>
            <a:r>
              <a:rPr lang="vi-VN" sz="3600" dirty="0" smtClean="0">
                <a:latin typeface="Arial" panose="020B0604020202020204" pitchFamily="34" charset="0"/>
                <a:cs typeface="Arial" panose="020B0604020202020204" pitchFamily="34" charset="0"/>
              </a:rPr>
              <a:t>góp </a:t>
            </a:r>
            <a:r>
              <a:rPr lang="vi-VN" sz="3600" dirty="0">
                <a:latin typeface="Arial" panose="020B0604020202020204" pitchFamily="34" charset="0"/>
                <a:cs typeface="Arial" panose="020B0604020202020204" pitchFamily="34" charset="0"/>
              </a:rPr>
              <a:t>phần thể hiện chủ đề và tư tưởng của tác </a:t>
            </a:r>
            <a:r>
              <a:rPr lang="vi-VN" sz="3600" dirty="0" smtClean="0">
                <a:latin typeface="Arial" panose="020B0604020202020204" pitchFamily="34" charset="0"/>
                <a:cs typeface="Arial" panose="020B0604020202020204" pitchFamily="34" charset="0"/>
              </a:rPr>
              <a:t>phẩm</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 phản </a:t>
            </a:r>
            <a:r>
              <a:rPr lang="vi-VN" sz="3600" dirty="0">
                <a:latin typeface="Arial" panose="020B0604020202020204" pitchFamily="34" charset="0"/>
                <a:cs typeface="Arial" panose="020B0604020202020204" pitchFamily="34" charset="0"/>
              </a:rPr>
              <a:t>ánh tư tưởng của tác giả về việc đấu tranh cho lẽ phải và sự công bằng, đồng thời cũng là lời kêu gọi mọi người hãy sống có trách nhiệm và can đảm đối mặt với thử thách.</a:t>
            </a:r>
            <a:endParaRPr lang="en-US" sz="3600" dirty="0">
              <a:latin typeface="Arial" panose="020B0604020202020204" pitchFamily="34" charset="0"/>
              <a:cs typeface="Arial" panose="020B0604020202020204" pitchFamily="34" charset="0"/>
            </a:endParaRPr>
          </a:p>
        </p:txBody>
      </p:sp>
      <p:sp>
        <p:nvSpPr>
          <p:cNvPr id="9" name="TextBox 9"/>
          <p:cNvSpPr txBox="1"/>
          <p:nvPr/>
        </p:nvSpPr>
        <p:spPr>
          <a:xfrm>
            <a:off x="493030" y="571500"/>
            <a:ext cx="17221200" cy="1107996"/>
          </a:xfrm>
          <a:prstGeom prst="rect">
            <a:avLst/>
          </a:prstGeom>
        </p:spPr>
        <p:txBody>
          <a:bodyPr wrap="square" lIns="0" tIns="0" rIns="0" bIns="0" rtlCol="0" anchor="t">
            <a:spAutoFit/>
          </a:bodyPr>
          <a:lstStyle/>
          <a:p>
            <a:pPr marL="0" lvl="0" indent="0"/>
            <a:r>
              <a:rPr lang="en-US" sz="3600" b="1" dirty="0" smtClean="0">
                <a:solidFill>
                  <a:srgbClr val="FF0000"/>
                </a:solidFill>
                <a:latin typeface="Arial" panose="020B0604020202020204" pitchFamily="34" charset="0"/>
                <a:cs typeface="Arial" panose="020B0604020202020204" pitchFamily="34" charset="0"/>
              </a:rPr>
              <a:t>3.3 - </a:t>
            </a:r>
            <a:r>
              <a:rPr lang="en-US" sz="3600" b="1" dirty="0" err="1" smtClean="0">
                <a:solidFill>
                  <a:srgbClr val="FF0000"/>
                </a:solidFill>
                <a:latin typeface="Arial" panose="020B0604020202020204" pitchFamily="34" charset="0"/>
                <a:cs typeface="Arial" panose="020B0604020202020204" pitchFamily="34" charset="0"/>
              </a:rPr>
              <a:t>Nhận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xét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tính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Ngô</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Tử</a:t>
            </a:r>
            <a:r>
              <a:rPr lang="en-US" sz="3600" b="1" dirty="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Văn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cách</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kết</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thúc</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truyện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và</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lời</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bình</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của</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tác</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giả</a:t>
            </a:r>
            <a:r>
              <a:rPr lang="en-US" sz="3600" b="1" dirty="0">
                <a:solidFill>
                  <a:srgbClr val="FF0000"/>
                </a:solidFill>
                <a:latin typeface="Arial" panose="020B0604020202020204" pitchFamily="34" charset="0"/>
                <a:cs typeface="Arial" panose="020B0604020202020204" pitchFamily="34" charset="0"/>
              </a:rPr>
              <a:t> </a:t>
            </a:r>
            <a:r>
              <a:rPr lang="en-US" sz="3600" b="1" dirty="0" smtClean="0">
                <a:solidFill>
                  <a:srgbClr val="FF0000"/>
                </a:solidFill>
                <a:latin typeface="Arial" panose="020B0604020202020204" pitchFamily="34" charset="0"/>
                <a:cs typeface="Arial" panose="020B0604020202020204" pitchFamily="34" charset="0"/>
              </a:rPr>
              <a:t>ở </a:t>
            </a:r>
            <a:r>
              <a:rPr lang="en-US" sz="3600" b="1" dirty="0" err="1" smtClean="0">
                <a:solidFill>
                  <a:srgbClr val="FF0000"/>
                </a:solidFill>
                <a:latin typeface="Arial" panose="020B0604020202020204" pitchFamily="34" charset="0"/>
                <a:cs typeface="Arial" panose="020B0604020202020204" pitchFamily="34" charset="0"/>
              </a:rPr>
              <a:t>cuối</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văn</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bản</a:t>
            </a:r>
            <a:r>
              <a:rPr lang="en-US" sz="3600" b="1" dirty="0" smtClean="0">
                <a:solidFill>
                  <a:srgbClr val="FF0000"/>
                </a:solidFill>
                <a:latin typeface="Arial" panose="020B0604020202020204" pitchFamily="34" charset="0"/>
                <a:cs typeface="Arial" panose="020B0604020202020204" pitchFamily="34" charset="0"/>
              </a:rPr>
              <a:t> </a:t>
            </a:r>
            <a:endParaRPr lang="en-US" sz="36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circle(in)">
                                      <p:cBhvr>
                                        <p:cTn id="24" dur="2000"/>
                                        <p:tgtEl>
                                          <p:spTgt spid="5">
                                            <p:txEl>
                                              <p:pRg st="1" end="1"/>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circle(in)">
                                      <p:cBhvr>
                                        <p:cTn id="38" dur="20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14400" y="647700"/>
            <a:ext cx="16687800" cy="5770811"/>
          </a:xfrm>
          <a:prstGeom prst="rect">
            <a:avLst/>
          </a:prstGeom>
        </p:spPr>
        <p:txBody>
          <a:bodyPr wrap="square" lIns="0" tIns="0" rIns="0" bIns="0" rtlCol="0" anchor="t">
            <a:spAutoFit/>
          </a:bodyPr>
          <a:lstStyle/>
          <a:p>
            <a:pPr algn="just">
              <a:lnSpc>
                <a:spcPts val="5039"/>
              </a:lnSpc>
            </a:pPr>
            <a:r>
              <a:rPr lang="en-US" sz="3600" b="1" dirty="0" smtClean="0">
                <a:solidFill>
                  <a:srgbClr val="3D312B"/>
                </a:solidFill>
                <a:latin typeface="Arial" panose="020B0604020202020204" pitchFamily="34" charset="0"/>
                <a:cs typeface="Arial" panose="020B0604020202020204" pitchFamily="34" charset="0"/>
              </a:rPr>
              <a:t>b. </a:t>
            </a:r>
            <a:r>
              <a:rPr lang="en-US" sz="3600" b="1" dirty="0" err="1">
                <a:solidFill>
                  <a:srgbClr val="3D312B"/>
                </a:solidFill>
                <a:latin typeface="Arial" panose="020B0604020202020204" pitchFamily="34" charset="0"/>
                <a:cs typeface="Arial" panose="020B0604020202020204" pitchFamily="34" charset="0"/>
              </a:rPr>
              <a:t>Cách</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kết</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truyện</a:t>
            </a:r>
            <a:r>
              <a:rPr lang="en-US" sz="3600" b="1"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kết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truyện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hợp</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lí</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có</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hậu</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tôn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vinh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nhân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cách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cứng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cỏi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và</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hành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động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bảo</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vệ</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chính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nghĩa</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đến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cùng</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của</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nhân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vật</a:t>
            </a:r>
            <a:r>
              <a:rPr lang="en-US" sz="3600" dirty="0">
                <a:solidFill>
                  <a:srgbClr val="3D312B"/>
                </a:solidFill>
                <a:latin typeface="Arial" panose="020B0604020202020204" pitchFamily="34" charset="0"/>
                <a:cs typeface="Arial" panose="020B0604020202020204" pitchFamily="34" charset="0"/>
              </a:rPr>
              <a:t>. </a:t>
            </a:r>
          </a:p>
          <a:p>
            <a:pPr algn="just">
              <a:lnSpc>
                <a:spcPts val="5039"/>
              </a:lnSpc>
            </a:pPr>
            <a:r>
              <a:rPr lang="en-US" sz="3600" b="1" dirty="0" smtClean="0">
                <a:solidFill>
                  <a:srgbClr val="3D312B"/>
                </a:solidFill>
                <a:latin typeface="Arial" panose="020B0604020202020204" pitchFamily="34" charset="0"/>
                <a:cs typeface="Arial" panose="020B0604020202020204" pitchFamily="34" charset="0"/>
              </a:rPr>
              <a:t>c. </a:t>
            </a:r>
            <a:r>
              <a:rPr lang="en-US" sz="3600" b="1" dirty="0" err="1">
                <a:solidFill>
                  <a:srgbClr val="3D312B"/>
                </a:solidFill>
                <a:latin typeface="Arial" panose="020B0604020202020204" pitchFamily="34" charset="0"/>
                <a:cs typeface="Arial" panose="020B0604020202020204" pitchFamily="34" charset="0"/>
              </a:rPr>
              <a:t>Lời</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bình</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của</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tác</a:t>
            </a:r>
            <a:r>
              <a:rPr lang="en-US" sz="3600" b="1" dirty="0">
                <a:solidFill>
                  <a:srgbClr val="3D312B"/>
                </a:solidFill>
                <a:latin typeface="Arial" panose="020B0604020202020204" pitchFamily="34" charset="0"/>
                <a:cs typeface="Arial" panose="020B0604020202020204" pitchFamily="34" charset="0"/>
              </a:rPr>
              <a:t> </a:t>
            </a:r>
            <a:r>
              <a:rPr lang="en-US" sz="3600" b="1" dirty="0" err="1">
                <a:solidFill>
                  <a:srgbClr val="3D312B"/>
                </a:solidFill>
                <a:latin typeface="Arial" panose="020B0604020202020204" pitchFamily="34" charset="0"/>
                <a:cs typeface="Arial" panose="020B0604020202020204" pitchFamily="34" charset="0"/>
              </a:rPr>
              <a:t>giả</a:t>
            </a:r>
            <a:r>
              <a:rPr lang="en-US" sz="3600" b="1" dirty="0">
                <a:solidFill>
                  <a:srgbClr val="3D312B"/>
                </a:solidFill>
                <a:latin typeface="Arial" panose="020B0604020202020204" pitchFamily="34" charset="0"/>
                <a:cs typeface="Arial" panose="020B0604020202020204" pitchFamily="34" charset="0"/>
              </a:rPr>
              <a:t>: </a:t>
            </a:r>
            <a:endParaRPr lang="en-US" sz="3600" b="1" dirty="0" smtClean="0">
              <a:solidFill>
                <a:srgbClr val="3D312B"/>
              </a:solidFill>
              <a:latin typeface="Arial" panose="020B0604020202020204" pitchFamily="34" charset="0"/>
              <a:cs typeface="Arial" panose="020B0604020202020204" pitchFamily="34" charset="0"/>
            </a:endParaRPr>
          </a:p>
          <a:p>
            <a:pPr algn="just">
              <a:lnSpc>
                <a:spcPts val="5039"/>
              </a:lnSpc>
            </a:pP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Lời</a:t>
            </a:r>
            <a:r>
              <a:rPr lang="en-US" sz="3600" dirty="0" smtClean="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văn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cô</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đúc</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giàu</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hình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ảnh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và</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tính</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triết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lí</a:t>
            </a:r>
            <a:r>
              <a:rPr lang="en-US" sz="3600"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kẻ</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sĩ</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không</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nên</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kiêng</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sợ</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sự</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cứng</a:t>
            </a:r>
            <a:r>
              <a:rPr lang="en-US" sz="3600" i="1" dirty="0">
                <a:solidFill>
                  <a:srgbClr val="3D312B"/>
                </a:solidFill>
                <a:latin typeface="Arial" panose="020B0604020202020204" pitchFamily="34" charset="0"/>
                <a:cs typeface="Arial" panose="020B0604020202020204" pitchFamily="34" charset="0"/>
              </a:rPr>
              <a:t> </a:t>
            </a:r>
            <a:r>
              <a:rPr lang="en-US" sz="3600" i="1" dirty="0" err="1">
                <a:solidFill>
                  <a:srgbClr val="3D312B"/>
                </a:solidFill>
                <a:latin typeface="Arial" panose="020B0604020202020204" pitchFamily="34" charset="0"/>
                <a:cs typeface="Arial" panose="020B0604020202020204" pitchFamily="34" charset="0"/>
              </a:rPr>
              <a:t>cỏi</a:t>
            </a:r>
            <a:r>
              <a:rPr lang="en-US" sz="3600" i="1" dirty="0">
                <a:solidFill>
                  <a:srgbClr val="3D312B"/>
                </a:solidFill>
                <a:latin typeface="Arial" panose="020B0604020202020204" pitchFamily="34" charset="0"/>
                <a:cs typeface="Arial" panose="020B0604020202020204" pitchFamily="34" charset="0"/>
              </a:rPr>
              <a:t>”, </a:t>
            </a:r>
            <a:endParaRPr lang="en-US" sz="3600" i="1" dirty="0" smtClean="0">
              <a:solidFill>
                <a:srgbClr val="3D312B"/>
              </a:solidFill>
              <a:latin typeface="Arial" panose="020B0604020202020204" pitchFamily="34" charset="0"/>
              <a:cs typeface="Arial" panose="020B0604020202020204" pitchFamily="34" charset="0"/>
            </a:endParaRPr>
          </a:p>
          <a:p>
            <a:pPr algn="just">
              <a:lnSpc>
                <a:spcPts val="5039"/>
              </a:lnSpc>
            </a:pPr>
            <a:r>
              <a:rPr lang="en-US" sz="3600" dirty="0" smtClean="0">
                <a:solidFill>
                  <a:srgbClr val="3D312B"/>
                </a:solidFill>
                <a:latin typeface="Arial" panose="020B0604020202020204" pitchFamily="34" charset="0"/>
                <a:cs typeface="Arial" panose="020B0604020202020204" pitchFamily="34" charset="0"/>
              </a:rPr>
              <a:t>- </a:t>
            </a:r>
            <a:r>
              <a:rPr lang="en-US" sz="3600" dirty="0" err="1" smtClean="0">
                <a:solidFill>
                  <a:srgbClr val="3D312B"/>
                </a:solidFill>
                <a:latin typeface="Arial" panose="020B0604020202020204" pitchFamily="34" charset="0"/>
                <a:cs typeface="Arial" panose="020B0604020202020204" pitchFamily="34" charset="0"/>
              </a:rPr>
              <a:t>Trực</a:t>
            </a:r>
            <a:r>
              <a:rPr lang="en-US" sz="3600" dirty="0" smtClean="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tiếp</a:t>
            </a:r>
            <a:r>
              <a:rPr lang="en-US" sz="3600" dirty="0">
                <a:solidFill>
                  <a:srgbClr val="3D312B"/>
                </a:solidFill>
                <a:latin typeface="Arial" panose="020B0604020202020204" pitchFamily="34" charset="0"/>
                <a:cs typeface="Arial" panose="020B0604020202020204" pitchFamily="34" charset="0"/>
              </a:rPr>
              <a:t> ca </a:t>
            </a:r>
            <a:r>
              <a:rPr lang="en-US" sz="3600" dirty="0" err="1">
                <a:solidFill>
                  <a:srgbClr val="3D312B"/>
                </a:solidFill>
                <a:latin typeface="Arial" panose="020B0604020202020204" pitchFamily="34" charset="0"/>
                <a:cs typeface="Arial" panose="020B0604020202020204" pitchFamily="34" charset="0"/>
              </a:rPr>
              <a:t>ngợi</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nhân</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vật</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Tử</a:t>
            </a:r>
            <a:r>
              <a:rPr lang="en-US" sz="3600" dirty="0">
                <a:solidFill>
                  <a:srgbClr val="3D312B"/>
                </a:solidFill>
                <a:latin typeface="Arial" panose="020B0604020202020204" pitchFamily="34" charset="0"/>
                <a:cs typeface="Arial" panose="020B0604020202020204" pitchFamily="34" charset="0"/>
              </a:rPr>
              <a:t> </a:t>
            </a:r>
            <a:r>
              <a:rPr lang="en-US" sz="3600" dirty="0" err="1">
                <a:solidFill>
                  <a:srgbClr val="3D312B"/>
                </a:solidFill>
                <a:latin typeface="Arial" panose="020B0604020202020204" pitchFamily="34" charset="0"/>
                <a:cs typeface="Arial" panose="020B0604020202020204" pitchFamily="34" charset="0"/>
              </a:rPr>
              <a:t>Văn</a:t>
            </a:r>
            <a:r>
              <a:rPr lang="en-US" sz="3600" dirty="0">
                <a:solidFill>
                  <a:srgbClr val="3D312B"/>
                </a:solidFill>
                <a:latin typeface="Arial" panose="020B0604020202020204" pitchFamily="34" charset="0"/>
                <a:cs typeface="Arial" panose="020B0604020202020204" pitchFamily="34" charset="0"/>
              </a:rPr>
              <a:t>. </a:t>
            </a:r>
            <a:endParaRPr lang="en-US" sz="3600" dirty="0" smtClean="0">
              <a:solidFill>
                <a:srgbClr val="3D312B"/>
              </a:solidFill>
              <a:latin typeface="Arial" panose="020B0604020202020204" pitchFamily="34" charset="0"/>
              <a:cs typeface="Arial" panose="020B0604020202020204" pitchFamily="34" charset="0"/>
            </a:endParaRPr>
          </a:p>
          <a:p>
            <a:pPr algn="just">
              <a:lnSpc>
                <a:spcPts val="5039"/>
              </a:lnSpc>
            </a:pPr>
            <a:r>
              <a:rPr lang="en-US" sz="3600" dirty="0" smtClean="0">
                <a:solidFill>
                  <a:srgbClr val="3D312B"/>
                </a:solidFill>
                <a:latin typeface="Arial" panose="020B0604020202020204" pitchFamily="34" charset="0"/>
                <a:cs typeface="Arial" panose="020B0604020202020204" pitchFamily="34" charset="0"/>
              </a:rPr>
              <a:t>-&gt; </a:t>
            </a:r>
            <a:r>
              <a:rPr lang="en-US" sz="3600" dirty="0" smtClean="0">
                <a:latin typeface="Arial" panose="020B0604020202020204" pitchFamily="34" charset="0"/>
                <a:cs typeface="Arial" panose="020B0604020202020204" pitchFamily="34" charset="0"/>
              </a:rPr>
              <a:t>N</a:t>
            </a:r>
            <a:r>
              <a:rPr lang="vi-VN" sz="3600" dirty="0" smtClean="0">
                <a:latin typeface="Arial" panose="020B0604020202020204" pitchFamily="34" charset="0"/>
                <a:cs typeface="Arial" panose="020B0604020202020204" pitchFamily="34" charset="0"/>
              </a:rPr>
              <a:t>hấn </a:t>
            </a:r>
            <a:r>
              <a:rPr lang="vi-VN" sz="3600" dirty="0">
                <a:latin typeface="Arial" panose="020B0604020202020204" pitchFamily="34" charset="0"/>
                <a:cs typeface="Arial" panose="020B0604020202020204" pitchFamily="34" charset="0"/>
              </a:rPr>
              <a:t>mạnh đến lòng dũng cảm và bản lĩnh của con người trong việc đấu tranh chống lại cái ác. </a:t>
            </a:r>
            <a:r>
              <a:rPr lang="en-US" sz="3600" dirty="0" smtClean="0">
                <a:latin typeface="Arial" panose="020B0604020202020204" pitchFamily="34" charset="0"/>
                <a:cs typeface="Arial" panose="020B0604020202020204" pitchFamily="34" charset="0"/>
              </a:rPr>
              <a:t>P</a:t>
            </a:r>
            <a:r>
              <a:rPr lang="vi-VN" sz="3600" dirty="0" smtClean="0">
                <a:latin typeface="Arial" panose="020B0604020202020204" pitchFamily="34" charset="0"/>
                <a:cs typeface="Arial" panose="020B0604020202020204" pitchFamily="34" charset="0"/>
              </a:rPr>
              <a:t>hản </a:t>
            </a:r>
            <a:r>
              <a:rPr lang="vi-VN" sz="3600" dirty="0">
                <a:latin typeface="Arial" panose="020B0604020202020204" pitchFamily="34" charset="0"/>
                <a:cs typeface="Arial" panose="020B0604020202020204" pitchFamily="34" charset="0"/>
              </a:rPr>
              <a:t>ánh quan điểm của tác giả về việc không nên sợ hãi trước khó khăn và thách thức, mà phải kiên định đấu tranh vì lẽ phải và công lý. </a:t>
            </a:r>
            <a:endParaRPr lang="en-US" sz="3600" dirty="0">
              <a:solidFill>
                <a:srgbClr val="3D312B"/>
              </a:solidFill>
              <a:latin typeface="Arial" panose="020B0604020202020204" pitchFamily="34" charset="0"/>
              <a:cs typeface="Arial" panose="020B0604020202020204" pitchFamily="34" charset="0"/>
            </a:endParaRPr>
          </a:p>
        </p:txBody>
      </p:sp>
      <p:sp>
        <p:nvSpPr>
          <p:cNvPr id="5" name="Freeform 5"/>
          <p:cNvSpPr/>
          <p:nvPr/>
        </p:nvSpPr>
        <p:spPr>
          <a:xfrm rot="1018091" flipH="1">
            <a:off x="-1804384" y="6608268"/>
            <a:ext cx="4367833" cy="5830604"/>
          </a:xfrm>
          <a:custGeom>
            <a:avLst/>
            <a:gdLst/>
            <a:ahLst/>
            <a:cxnLst/>
            <a:rect l="l" t="t" r="r" b="b"/>
            <a:pathLst>
              <a:path w="4367833" h="5830604">
                <a:moveTo>
                  <a:pt x="4367834" y="0"/>
                </a:moveTo>
                <a:lnTo>
                  <a:pt x="0" y="0"/>
                </a:lnTo>
                <a:lnTo>
                  <a:pt x="0" y="5830604"/>
                </a:lnTo>
                <a:lnTo>
                  <a:pt x="4367834" y="5830604"/>
                </a:lnTo>
                <a:lnTo>
                  <a:pt x="4367834" y="0"/>
                </a:lnTo>
                <a:close/>
              </a:path>
            </a:pathLst>
          </a:custGeom>
          <a:blipFill>
            <a:blip r:embed="rId2"/>
            <a:stretch>
              <a:fillRect/>
            </a:stretch>
          </a:blipFill>
        </p:spPr>
        <p:txBody>
          <a:bodyPr/>
          <a:lstStyle/>
          <a:p>
            <a:endParaRPr lang="en-US"/>
          </a:p>
        </p:txBody>
      </p:sp>
      <p:sp>
        <p:nvSpPr>
          <p:cNvPr id="7" name="Freeform 7"/>
          <p:cNvSpPr/>
          <p:nvPr/>
        </p:nvSpPr>
        <p:spPr>
          <a:xfrm rot="-868872">
            <a:off x="15690190" y="8520523"/>
            <a:ext cx="2346110" cy="1126133"/>
          </a:xfrm>
          <a:custGeom>
            <a:avLst/>
            <a:gdLst/>
            <a:ahLst/>
            <a:cxnLst/>
            <a:rect l="l" t="t" r="r" b="b"/>
            <a:pathLst>
              <a:path w="2346110" h="1126133">
                <a:moveTo>
                  <a:pt x="0" y="0"/>
                </a:moveTo>
                <a:lnTo>
                  <a:pt x="2346109" y="0"/>
                </a:lnTo>
                <a:lnTo>
                  <a:pt x="2346109" y="1126133"/>
                </a:lnTo>
                <a:lnTo>
                  <a:pt x="0" y="1126133"/>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TotalTime>
  <Words>1409</Words>
  <Application>Microsoft Office PowerPoint</Application>
  <PresentationFormat>Custom</PresentationFormat>
  <Paragraphs>118</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Times New Roman</vt:lpstr>
      <vt:lpstr>Times New Roman Bold</vt:lpstr>
      <vt:lpstr>Batangas</vt:lpstr>
      <vt:lpstr>Aptos</vt:lpstr>
      <vt:lpstr>Arial</vt:lpstr>
      <vt:lpstr>Glass Antiqua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Nhớ - Nguyễn Đình Thi</dc:title>
  <cp:lastModifiedBy>Admin</cp:lastModifiedBy>
  <cp:revision>28</cp:revision>
  <dcterms:created xsi:type="dcterms:W3CDTF">2006-08-16T00:00:00Z</dcterms:created>
  <dcterms:modified xsi:type="dcterms:W3CDTF">2024-10-13T15:52:08Z</dcterms:modified>
  <dc:identifier>DAGD-jxkbTs</dc:identifier>
</cp:coreProperties>
</file>