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259" r:id="rId5"/>
    <p:sldId id="260" r:id="rId6"/>
    <p:sldId id="265" r:id="rId7"/>
    <p:sldId id="266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</p:sldIdLst>
  <p:sldSz cx="18288000" cy="10287000"/>
  <p:notesSz cx="6858000" cy="9144000"/>
  <p:embeddedFontLst>
    <p:embeddedFont>
      <p:font typeface="Francois One" panose="020B0604020202020204" charset="0"/>
      <p:regular r:id="rId21"/>
    </p:embeddedFont>
    <p:embeddedFont>
      <p:font typeface="Fira Code Bold" panose="020B0604020202020204" charset="0"/>
      <p:regular r:id="rId22"/>
    </p:embeddedFont>
    <p:embeddedFont>
      <p:font typeface="Paytone One" panose="020B0604020202020204" charset="0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Open Sans" panose="020B0604020202020204" charset="0"/>
      <p:regular r:id="rId28"/>
      <p:bold r:id="rId29"/>
      <p:italic r:id="rId30"/>
      <p:boldItalic r:id="rId31"/>
    </p:embeddedFont>
    <p:embeddedFont>
      <p:font typeface="Fira Code" panose="020B0604020202020204" charset="0"/>
      <p:regular r:id="rId32"/>
      <p:bold r:id="rId33"/>
    </p:embeddedFont>
    <p:embeddedFont>
      <p:font typeface="Sigmar One" panose="020B0604020202020204" charset="0"/>
      <p:regular r:id="rId34"/>
    </p:embeddedFont>
    <p:embeddedFont>
      <p:font typeface="Dancing Script" panose="020B0604020202020204" charset="0"/>
      <p:regular r:id="rId35"/>
    </p:embeddedFont>
    <p:embeddedFont>
      <p:font typeface="Segoe UI Historic" panose="020B0502040204020203" pitchFamily="34" charset="0"/>
      <p:regular r:id="rId36"/>
    </p:embeddedFont>
    <p:embeddedFont>
      <p:font typeface="Bungee" panose="020B0604020202020204" charset="0"/>
      <p:regular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D9524-9A61-488E-B230-148BEE168297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4A8732-0AE7-4D05-A5DA-BC291B5E86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72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0.png"/><Relationship Id="rId7" Type="http://schemas.openxmlformats.org/officeDocument/2006/relationships/image" Target="../media/image7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image" Target="../media/image30.png"/><Relationship Id="rId7" Type="http://schemas.openxmlformats.org/officeDocument/2006/relationships/image" Target="../media/image75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5" Type="http://schemas.openxmlformats.org/officeDocument/2006/relationships/image" Target="../media/image3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6.png"/><Relationship Id="rId7" Type="http://schemas.openxmlformats.org/officeDocument/2006/relationships/image" Target="../media/image23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4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5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4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5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openxmlformats.org/officeDocument/2006/relationships/image" Target="../media/image55.sv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94794">
            <a:off x="1519070" y="-1079678"/>
            <a:ext cx="10668918" cy="13302598"/>
          </a:xfrm>
          <a:custGeom>
            <a:avLst/>
            <a:gdLst/>
            <a:ahLst/>
            <a:cxnLst/>
            <a:rect l="l" t="t" r="r" b="b"/>
            <a:pathLst>
              <a:path w="10668918" h="13302598">
                <a:moveTo>
                  <a:pt x="0" y="0"/>
                </a:moveTo>
                <a:lnTo>
                  <a:pt x="10668918" y="0"/>
                </a:lnTo>
                <a:lnTo>
                  <a:pt x="10668918" y="13302598"/>
                </a:lnTo>
                <a:lnTo>
                  <a:pt x="0" y="133025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5899663">
            <a:off x="3969696" y="-1352138"/>
            <a:ext cx="10817824" cy="14164090"/>
          </a:xfrm>
          <a:custGeom>
            <a:avLst/>
            <a:gdLst/>
            <a:ahLst/>
            <a:cxnLst/>
            <a:rect l="l" t="t" r="r" b="b"/>
            <a:pathLst>
              <a:path w="10817824" h="14164090">
                <a:moveTo>
                  <a:pt x="0" y="0"/>
                </a:moveTo>
                <a:lnTo>
                  <a:pt x="10817824" y="0"/>
                </a:lnTo>
                <a:lnTo>
                  <a:pt x="10817824" y="14164090"/>
                </a:lnTo>
                <a:lnTo>
                  <a:pt x="0" y="141640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 rot="-66827">
            <a:off x="3182786" y="4747983"/>
            <a:ext cx="12960480" cy="34537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480"/>
              </a:lnSpc>
            </a:pP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Lỗi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câu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mơ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hồ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và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cách</a:t>
            </a:r>
            <a:r>
              <a:rPr lang="en-US" sz="12000" dirty="0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 </a:t>
            </a:r>
            <a:r>
              <a:rPr lang="en-US" sz="12000" dirty="0" err="1">
                <a:solidFill>
                  <a:srgbClr val="0B0B0B"/>
                </a:solidFill>
                <a:latin typeface="Bungee"/>
                <a:ea typeface="Bungee"/>
                <a:cs typeface="Bungee"/>
                <a:sym typeface="Bungee"/>
              </a:rPr>
              <a:t>sửa</a:t>
            </a:r>
            <a:endParaRPr lang="en-US" sz="12000" dirty="0">
              <a:solidFill>
                <a:srgbClr val="0B0B0B"/>
              </a:solidFill>
              <a:latin typeface="Bungee"/>
              <a:ea typeface="Bungee"/>
              <a:cs typeface="Bungee"/>
              <a:sym typeface="Bungee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2866904" y="1392324"/>
            <a:ext cx="1698655" cy="1698655"/>
          </a:xfrm>
          <a:custGeom>
            <a:avLst/>
            <a:gdLst/>
            <a:ahLst/>
            <a:cxnLst/>
            <a:rect l="l" t="t" r="r" b="b"/>
            <a:pathLst>
              <a:path w="1698655" h="1698655">
                <a:moveTo>
                  <a:pt x="0" y="0"/>
                </a:moveTo>
                <a:lnTo>
                  <a:pt x="1698655" y="0"/>
                </a:lnTo>
                <a:lnTo>
                  <a:pt x="1698655" y="1698655"/>
                </a:lnTo>
                <a:lnTo>
                  <a:pt x="0" y="16986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729972" y="7111873"/>
            <a:ext cx="2273863" cy="2338218"/>
          </a:xfrm>
          <a:custGeom>
            <a:avLst/>
            <a:gdLst/>
            <a:ahLst/>
            <a:cxnLst/>
            <a:rect l="l" t="t" r="r" b="b"/>
            <a:pathLst>
              <a:path w="2273863" h="2338218">
                <a:moveTo>
                  <a:pt x="0" y="0"/>
                </a:moveTo>
                <a:lnTo>
                  <a:pt x="2273864" y="0"/>
                </a:lnTo>
                <a:lnTo>
                  <a:pt x="2273864" y="2338218"/>
                </a:lnTo>
                <a:lnTo>
                  <a:pt x="0" y="233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574495" y="9164292"/>
            <a:ext cx="1141737" cy="1122708"/>
          </a:xfrm>
          <a:custGeom>
            <a:avLst/>
            <a:gdLst/>
            <a:ahLst/>
            <a:cxnLst/>
            <a:rect l="l" t="t" r="r" b="b"/>
            <a:pathLst>
              <a:path w="1141737" h="1122708">
                <a:moveTo>
                  <a:pt x="0" y="0"/>
                </a:moveTo>
                <a:lnTo>
                  <a:pt x="1141737" y="0"/>
                </a:lnTo>
                <a:lnTo>
                  <a:pt x="1141737" y="1122708"/>
                </a:lnTo>
                <a:lnTo>
                  <a:pt x="0" y="112270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2866904" y="2995729"/>
            <a:ext cx="13024240" cy="821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799">
                <a:solidFill>
                  <a:srgbClr val="0B0B0B"/>
                </a:solidFill>
                <a:latin typeface="Paytone One"/>
                <a:ea typeface="Paytone One"/>
                <a:cs typeface="Paytone One"/>
                <a:sym typeface="Paytone One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2/tr49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3329" y="3629696"/>
            <a:ext cx="5623419" cy="3514637"/>
          </a:xfrm>
          <a:custGeom>
            <a:avLst/>
            <a:gdLst/>
            <a:ahLst/>
            <a:cxnLst/>
            <a:rect l="l" t="t" r="r" b="b"/>
            <a:pathLst>
              <a:path w="5623419" h="3514637">
                <a:moveTo>
                  <a:pt x="0" y="0"/>
                </a:moveTo>
                <a:lnTo>
                  <a:pt x="5623419" y="0"/>
                </a:lnTo>
                <a:lnTo>
                  <a:pt x="5623419" y="3514637"/>
                </a:lnTo>
                <a:lnTo>
                  <a:pt x="0" y="3514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43085" y="4805003"/>
            <a:ext cx="3000915" cy="13504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40967" y="4050974"/>
            <a:ext cx="4223381" cy="2538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Điểm</a:t>
            </a:r>
            <a:r>
              <a:rPr lang="en-US" sz="72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72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chung</a:t>
            </a:r>
            <a:endParaRPr lang="en-US" sz="72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0151057" y="3424037"/>
            <a:ext cx="8136943" cy="155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45"/>
              </a:lnSpc>
            </a:pP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Đều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mắc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hiện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tượng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đồng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âm</a:t>
            </a:r>
            <a:endParaRPr lang="en-US" sz="4461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151057" y="5732981"/>
            <a:ext cx="8136943" cy="30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chỉ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một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tác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hại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endParaRPr lang="en-US" sz="43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–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mùa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hè</a:t>
            </a:r>
            <a:endParaRPr lang="en-US" sz="4387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2/tr49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243329" y="3629696"/>
            <a:ext cx="5623419" cy="3514637"/>
          </a:xfrm>
          <a:custGeom>
            <a:avLst/>
            <a:gdLst/>
            <a:ahLst/>
            <a:cxnLst/>
            <a:rect l="l" t="t" r="r" b="b"/>
            <a:pathLst>
              <a:path w="5623419" h="3514637">
                <a:moveTo>
                  <a:pt x="0" y="0"/>
                </a:moveTo>
                <a:lnTo>
                  <a:pt x="5623419" y="0"/>
                </a:lnTo>
                <a:lnTo>
                  <a:pt x="5623419" y="3514637"/>
                </a:lnTo>
                <a:lnTo>
                  <a:pt x="0" y="351463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143085" y="4805003"/>
            <a:ext cx="3000915" cy="1350412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910054" y="4791868"/>
            <a:ext cx="4223381" cy="12433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19"/>
              </a:lnSpc>
            </a:pPr>
            <a:r>
              <a:rPr lang="en-US" sz="72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Sửa lỗi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151057" y="3424037"/>
            <a:ext cx="8136943" cy="1553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45"/>
              </a:lnSpc>
            </a:pP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Đây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phương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thuốc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độc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nhất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vô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61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nhị</a:t>
            </a:r>
            <a:r>
              <a:rPr lang="en-US" sz="4461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151057" y="6069690"/>
            <a:ext cx="8136943" cy="745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143"/>
              </a:lnSpc>
            </a:pP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Cầy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khế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đầu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nhà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đã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chết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387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rồi</a:t>
            </a:r>
            <a:r>
              <a:rPr lang="en-US" sz="4387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3/tr49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7889698" y="9046606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6075" y="6208246"/>
            <a:ext cx="3000915" cy="1350412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695572" y="2802193"/>
            <a:ext cx="6120336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1.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Hổ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bò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núi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5572" y="5240389"/>
            <a:ext cx="7191455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2. Ba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rất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phong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độ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95572" y="7678789"/>
            <a:ext cx="7470961" cy="766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3. 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Con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ngựa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đá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ngựa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đá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10069962" y="2802193"/>
            <a:ext cx="7151237" cy="76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1.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Rắn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hổ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bò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núi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53964" y="5240389"/>
            <a:ext cx="8218037" cy="762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2. Ba của chàng trai rất phong độ.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153964" y="7678789"/>
            <a:ext cx="8134036" cy="16158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  <a:spcBef>
                <a:spcPct val="0"/>
              </a:spcBef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3. 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Con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ngựa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nhà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tôi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đá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ngựa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bằng</a:t>
            </a:r>
            <a:r>
              <a:rPr lang="en-US" sz="4499" dirty="0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 smtClean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đá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666075" y="3766152"/>
            <a:ext cx="3000915" cy="13504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4/tr49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2168117"/>
            <a:ext cx="10638183" cy="7495795"/>
          </a:xfrm>
          <a:custGeom>
            <a:avLst/>
            <a:gdLst/>
            <a:ahLst/>
            <a:cxnLst/>
            <a:rect l="l" t="t" r="r" b="b"/>
            <a:pathLst>
              <a:path w="10638183" h="6648865">
                <a:moveTo>
                  <a:pt x="0" y="0"/>
                </a:moveTo>
                <a:lnTo>
                  <a:pt x="10638183" y="0"/>
                </a:lnTo>
                <a:lnTo>
                  <a:pt x="10638183" y="6648865"/>
                </a:lnTo>
                <a:lnTo>
                  <a:pt x="0" y="664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30569" y="3729595"/>
            <a:ext cx="8274406" cy="4424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nhỏ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đìu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hiu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xuống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chót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vót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rộng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bến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cô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liêu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r">
              <a:lnSpc>
                <a:spcPts val="377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(Huy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</p:txBody>
      </p:sp>
      <p:sp>
        <p:nvSpPr>
          <p:cNvPr id="11" name="Freeform 11"/>
          <p:cNvSpPr/>
          <p:nvPr/>
        </p:nvSpPr>
        <p:spPr>
          <a:xfrm rot="-1128204">
            <a:off x="467796" y="7045110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38183" y="2787449"/>
            <a:ext cx="7375896" cy="5410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a.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Dòng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in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đậm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</a:t>
            </a:r>
          </a:p>
          <a:p>
            <a:pPr algn="just">
              <a:lnSpc>
                <a:spcPts val="53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1: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phủ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định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dấu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hiệu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5399"/>
              </a:lnSpc>
            </a:pPr>
            <a:r>
              <a:rPr lang="en-US" sz="4499" u="sng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u="sng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từ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vọng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lại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xác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định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48383" y="-2511633"/>
            <a:ext cx="12851611" cy="15983684"/>
            <a:chOff x="0" y="0"/>
            <a:chExt cx="17135481" cy="21311579"/>
          </a:xfrm>
        </p:grpSpPr>
        <p:sp>
          <p:nvSpPr>
            <p:cNvPr id="3" name="Freeform 3"/>
            <p:cNvSpPr/>
            <p:nvPr/>
          </p:nvSpPr>
          <p:spPr>
            <a:xfrm rot="-5740744">
              <a:off x="-200576" y="4082531"/>
              <a:ext cx="17536634" cy="15476079"/>
            </a:xfrm>
            <a:custGeom>
              <a:avLst/>
              <a:gdLst/>
              <a:ahLst/>
              <a:cxnLst/>
              <a:rect l="l" t="t" r="r" b="b"/>
              <a:pathLst>
                <a:path w="17536634" h="15476079">
                  <a:moveTo>
                    <a:pt x="0" y="0"/>
                  </a:moveTo>
                  <a:lnTo>
                    <a:pt x="17536634" y="0"/>
                  </a:lnTo>
                  <a:lnTo>
                    <a:pt x="17536634" y="15476079"/>
                  </a:lnTo>
                  <a:lnTo>
                    <a:pt x="0" y="15476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3743362" y="395835"/>
              <a:ext cx="12669375" cy="17120777"/>
            </a:xfrm>
            <a:custGeom>
              <a:avLst/>
              <a:gdLst/>
              <a:ahLst/>
              <a:cxnLst/>
              <a:rect l="l" t="t" r="r" b="b"/>
              <a:pathLst>
                <a:path w="12669375" h="17120777">
                  <a:moveTo>
                    <a:pt x="0" y="0"/>
                  </a:moveTo>
                  <a:lnTo>
                    <a:pt x="12669375" y="0"/>
                  </a:lnTo>
                  <a:lnTo>
                    <a:pt x="12669375" y="17120777"/>
                  </a:lnTo>
                  <a:lnTo>
                    <a:pt x="0" y="171207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40967" y="623088"/>
            <a:ext cx="8644040" cy="1442145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4/tr49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>
            <a:off x="243329" y="331061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2168117"/>
            <a:ext cx="10638183" cy="7137119"/>
          </a:xfrm>
          <a:custGeom>
            <a:avLst/>
            <a:gdLst/>
            <a:ahLst/>
            <a:cxnLst/>
            <a:rect l="l" t="t" r="r" b="b"/>
            <a:pathLst>
              <a:path w="10638183" h="6648865">
                <a:moveTo>
                  <a:pt x="0" y="0"/>
                </a:moveTo>
                <a:lnTo>
                  <a:pt x="10638183" y="0"/>
                </a:lnTo>
                <a:lnTo>
                  <a:pt x="10638183" y="6648865"/>
                </a:lnTo>
                <a:lnTo>
                  <a:pt x="0" y="66488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1391979" y="3636193"/>
            <a:ext cx="8198206" cy="4424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nhỏ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đìu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hiu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FE502D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FE502D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xuống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chót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vót</a:t>
            </a: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just">
              <a:lnSpc>
                <a:spcPts val="3779"/>
              </a:lnSpc>
            </a:pP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dài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rộng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bến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cô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liêu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  <a:p>
            <a:pPr algn="just">
              <a:lnSpc>
                <a:spcPts val="3779"/>
              </a:lnSpc>
            </a:pPr>
            <a:endParaRPr lang="en-US" sz="449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  <a:p>
            <a:pPr algn="r">
              <a:lnSpc>
                <a:spcPts val="377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(Huy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Cận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giang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</a:t>
            </a:r>
          </a:p>
        </p:txBody>
      </p:sp>
      <p:sp>
        <p:nvSpPr>
          <p:cNvPr id="11" name="Freeform 11"/>
          <p:cNvSpPr/>
          <p:nvPr/>
        </p:nvSpPr>
        <p:spPr>
          <a:xfrm rot="-1128204">
            <a:off x="467796" y="7045110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38183" y="2449312"/>
            <a:ext cx="7375896" cy="608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99"/>
              </a:lnSpc>
            </a:pP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b.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Đây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phải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vì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: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“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tiếng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làng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xa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vãn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chợ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”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dù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có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nhiều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nhưng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dẫu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hiểu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theo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cách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nào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thì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vẫn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gợi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lên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lòng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đọc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nỗi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buồn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hoang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tàn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tạ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,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thiếu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vắng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sự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49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49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693428" y="3632233"/>
            <a:ext cx="10527317" cy="379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từ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đọc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đến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viết</a:t>
            </a:r>
            <a:endParaRPr lang="en-US" sz="10899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403552">
            <a:off x="16194211" y="2211408"/>
            <a:ext cx="4644570" cy="6470295"/>
            <a:chOff x="0" y="0"/>
            <a:chExt cx="4494403" cy="6261100"/>
          </a:xfrm>
        </p:grpSpPr>
        <p:sp>
          <p:nvSpPr>
            <p:cNvPr id="3" name="Freeform 3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2"/>
              <a:stretch>
                <a:fillRect l="-65123" r="-65123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3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 rot="-5899663">
            <a:off x="-964877" y="-3986405"/>
            <a:ext cx="6089234" cy="7972811"/>
          </a:xfrm>
          <a:custGeom>
            <a:avLst/>
            <a:gdLst/>
            <a:ahLst/>
            <a:cxnLst/>
            <a:rect l="l" t="t" r="r" b="b"/>
            <a:pathLst>
              <a:path w="6089234" h="7972811">
                <a:moveTo>
                  <a:pt x="0" y="0"/>
                </a:moveTo>
                <a:lnTo>
                  <a:pt x="6089235" y="0"/>
                </a:lnTo>
                <a:lnTo>
                  <a:pt x="6089235" y="7972810"/>
                </a:lnTo>
                <a:lnTo>
                  <a:pt x="0" y="79728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938000">
            <a:off x="14513693" y="8114512"/>
            <a:ext cx="6024230" cy="4344976"/>
          </a:xfrm>
          <a:custGeom>
            <a:avLst/>
            <a:gdLst/>
            <a:ahLst/>
            <a:cxnLst/>
            <a:rect l="l" t="t" r="r" b="b"/>
            <a:pathLst>
              <a:path w="6024230" h="4344976">
                <a:moveTo>
                  <a:pt x="0" y="0"/>
                </a:moveTo>
                <a:lnTo>
                  <a:pt x="6024230" y="0"/>
                </a:lnTo>
                <a:lnTo>
                  <a:pt x="6024230" y="4344976"/>
                </a:lnTo>
                <a:lnTo>
                  <a:pt x="0" y="43449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3714515">
            <a:off x="15866818" y="7639927"/>
            <a:ext cx="1418926" cy="1395278"/>
          </a:xfrm>
          <a:custGeom>
            <a:avLst/>
            <a:gdLst/>
            <a:ahLst/>
            <a:cxnLst/>
            <a:rect l="l" t="t" r="r" b="b"/>
            <a:pathLst>
              <a:path w="1418926" h="1395278">
                <a:moveTo>
                  <a:pt x="0" y="0"/>
                </a:moveTo>
                <a:lnTo>
                  <a:pt x="1418926" y="0"/>
                </a:lnTo>
                <a:lnTo>
                  <a:pt x="1418926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1438935" y="8727497"/>
            <a:ext cx="2433692" cy="2449495"/>
          </a:xfrm>
          <a:custGeom>
            <a:avLst/>
            <a:gdLst/>
            <a:ahLst/>
            <a:cxnLst/>
            <a:rect l="l" t="t" r="r" b="b"/>
            <a:pathLst>
              <a:path w="2433692" h="2449495">
                <a:moveTo>
                  <a:pt x="0" y="0"/>
                </a:moveTo>
                <a:lnTo>
                  <a:pt x="2433692" y="0"/>
                </a:lnTo>
                <a:lnTo>
                  <a:pt x="2433692" y="2449495"/>
                </a:lnTo>
                <a:lnTo>
                  <a:pt x="0" y="244949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-594404" y="2288566"/>
            <a:ext cx="2017683" cy="2099041"/>
          </a:xfrm>
          <a:custGeom>
            <a:avLst/>
            <a:gdLst/>
            <a:ahLst/>
            <a:cxnLst/>
            <a:rect l="l" t="t" r="r" b="b"/>
            <a:pathLst>
              <a:path w="2017683" h="2099041">
                <a:moveTo>
                  <a:pt x="0" y="0"/>
                </a:moveTo>
                <a:lnTo>
                  <a:pt x="2017683" y="0"/>
                </a:lnTo>
                <a:lnTo>
                  <a:pt x="2017683" y="2099041"/>
                </a:lnTo>
                <a:lnTo>
                  <a:pt x="0" y="209904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-6274626">
            <a:off x="-2549238" y="7524400"/>
            <a:ext cx="5320697" cy="1327957"/>
          </a:xfrm>
          <a:custGeom>
            <a:avLst/>
            <a:gdLst/>
            <a:ahLst/>
            <a:cxnLst/>
            <a:rect l="l" t="t" r="r" b="b"/>
            <a:pathLst>
              <a:path w="5320697" h="1327957">
                <a:moveTo>
                  <a:pt x="0" y="0"/>
                </a:moveTo>
                <a:lnTo>
                  <a:pt x="5320697" y="0"/>
                </a:lnTo>
                <a:lnTo>
                  <a:pt x="5320697" y="1327958"/>
                </a:lnTo>
                <a:lnTo>
                  <a:pt x="0" y="1327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568561">
            <a:off x="328275" y="8009669"/>
            <a:ext cx="1813859" cy="1784603"/>
          </a:xfrm>
          <a:custGeom>
            <a:avLst/>
            <a:gdLst/>
            <a:ahLst/>
            <a:cxnLst/>
            <a:rect l="l" t="t" r="r" b="b"/>
            <a:pathLst>
              <a:path w="1813859" h="1784603">
                <a:moveTo>
                  <a:pt x="0" y="0"/>
                </a:moveTo>
                <a:lnTo>
                  <a:pt x="1813858" y="0"/>
                </a:lnTo>
                <a:lnTo>
                  <a:pt x="1813858" y="1784603"/>
                </a:lnTo>
                <a:lnTo>
                  <a:pt x="0" y="178460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414438" y="4288928"/>
            <a:ext cx="15626754" cy="2229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49"/>
              </a:lnSpc>
              <a:spcBef>
                <a:spcPct val="0"/>
              </a:spcBef>
            </a:pP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Viết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đoạn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(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khoảng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150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chữ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)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trình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bày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suy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nghĩ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về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vai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trò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của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ước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trong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cuộc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sống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con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người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. Sau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đó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kiểm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lại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để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đảm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bảo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đoạn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văn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không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mắc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lỗi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câu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mơ</a:t>
            </a:r>
            <a:r>
              <a:rPr lang="en-US" sz="4249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249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hồ</a:t>
            </a:r>
            <a:endParaRPr lang="en-US" sz="4249" dirty="0">
              <a:solidFill>
                <a:srgbClr val="000000"/>
              </a:solidFill>
              <a:latin typeface="Francois One"/>
              <a:ea typeface="Francois One"/>
              <a:cs typeface="Francois One"/>
              <a:sym typeface="Francois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904533" y="580764"/>
            <a:ext cx="11409706" cy="9125472"/>
            <a:chOff x="0" y="0"/>
            <a:chExt cx="15212942" cy="1216729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951490" cy="12015062"/>
            </a:xfrm>
            <a:custGeom>
              <a:avLst/>
              <a:gdLst/>
              <a:ahLst/>
              <a:cxnLst/>
              <a:rect l="l" t="t" r="r" b="b"/>
              <a:pathLst>
                <a:path w="11951490" h="12015062">
                  <a:moveTo>
                    <a:pt x="0" y="0"/>
                  </a:moveTo>
                  <a:lnTo>
                    <a:pt x="11951490" y="0"/>
                  </a:lnTo>
                  <a:lnTo>
                    <a:pt x="11951490" y="12015062"/>
                  </a:lnTo>
                  <a:lnTo>
                    <a:pt x="0" y="12015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1425638" y="0"/>
              <a:ext cx="13787304" cy="12167296"/>
            </a:xfrm>
            <a:custGeom>
              <a:avLst/>
              <a:gdLst/>
              <a:ahLst/>
              <a:cxnLst/>
              <a:rect l="l" t="t" r="r" b="b"/>
              <a:pathLst>
                <a:path w="13787304" h="12167296">
                  <a:moveTo>
                    <a:pt x="0" y="0"/>
                  </a:moveTo>
                  <a:lnTo>
                    <a:pt x="13787304" y="0"/>
                  </a:lnTo>
                  <a:lnTo>
                    <a:pt x="13787304" y="12167296"/>
                  </a:lnTo>
                  <a:lnTo>
                    <a:pt x="0" y="121672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1286501" y="1673107"/>
            <a:ext cx="15903898" cy="6111937"/>
          </a:xfrm>
          <a:custGeom>
            <a:avLst/>
            <a:gdLst/>
            <a:ahLst/>
            <a:cxnLst/>
            <a:rect l="l" t="t" r="r" b="b"/>
            <a:pathLst>
              <a:path w="15903898" h="6111937">
                <a:moveTo>
                  <a:pt x="0" y="0"/>
                </a:moveTo>
                <a:lnTo>
                  <a:pt x="15903898" y="0"/>
                </a:lnTo>
                <a:lnTo>
                  <a:pt x="15903898" y="6111937"/>
                </a:lnTo>
                <a:lnTo>
                  <a:pt x="0" y="6111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45" r="-64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256075" y="395663"/>
            <a:ext cx="2060852" cy="2119178"/>
          </a:xfrm>
          <a:custGeom>
            <a:avLst/>
            <a:gdLst/>
            <a:ahLst/>
            <a:cxnLst/>
            <a:rect l="l" t="t" r="r" b="b"/>
            <a:pathLst>
              <a:path w="2060852" h="2119178">
                <a:moveTo>
                  <a:pt x="0" y="0"/>
                </a:moveTo>
                <a:lnTo>
                  <a:pt x="2060851" y="0"/>
                </a:lnTo>
                <a:lnTo>
                  <a:pt x="2060851" y="2119178"/>
                </a:lnTo>
                <a:lnTo>
                  <a:pt x="0" y="21191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3202946" y="7087355"/>
            <a:ext cx="1341014" cy="1395379"/>
          </a:xfrm>
          <a:custGeom>
            <a:avLst/>
            <a:gdLst/>
            <a:ahLst/>
            <a:cxnLst/>
            <a:rect l="l" t="t" r="r" b="b"/>
            <a:pathLst>
              <a:path w="1341014" h="1395379">
                <a:moveTo>
                  <a:pt x="0" y="0"/>
                </a:moveTo>
                <a:lnTo>
                  <a:pt x="1341013" y="0"/>
                </a:lnTo>
                <a:lnTo>
                  <a:pt x="1341013" y="1395379"/>
                </a:lnTo>
                <a:lnTo>
                  <a:pt x="0" y="13953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5237271" y="7087355"/>
            <a:ext cx="1491011" cy="1551133"/>
          </a:xfrm>
          <a:custGeom>
            <a:avLst/>
            <a:gdLst/>
            <a:ahLst/>
            <a:cxnLst/>
            <a:rect l="l" t="t" r="r" b="b"/>
            <a:pathLst>
              <a:path w="1491011" h="1551133">
                <a:moveTo>
                  <a:pt x="0" y="0"/>
                </a:moveTo>
                <a:lnTo>
                  <a:pt x="1491012" y="0"/>
                </a:lnTo>
                <a:lnTo>
                  <a:pt x="1491012" y="1551132"/>
                </a:lnTo>
                <a:lnTo>
                  <a:pt x="0" y="15511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793151">
            <a:off x="2150140" y="-2647105"/>
            <a:ext cx="11341765" cy="14547330"/>
          </a:xfrm>
          <a:custGeom>
            <a:avLst/>
            <a:gdLst/>
            <a:ahLst/>
            <a:cxnLst/>
            <a:rect l="l" t="t" r="r" b="b"/>
            <a:pathLst>
              <a:path w="11341765" h="14547330">
                <a:moveTo>
                  <a:pt x="0" y="0"/>
                </a:moveTo>
                <a:lnTo>
                  <a:pt x="11341765" y="0"/>
                </a:lnTo>
                <a:lnTo>
                  <a:pt x="11341765" y="14547330"/>
                </a:lnTo>
                <a:lnTo>
                  <a:pt x="0" y="145473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34" r="-143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481975">
            <a:off x="1078688" y="274412"/>
            <a:ext cx="16130623" cy="9738176"/>
          </a:xfrm>
          <a:custGeom>
            <a:avLst/>
            <a:gdLst/>
            <a:ahLst/>
            <a:cxnLst/>
            <a:rect l="l" t="t" r="r" b="b"/>
            <a:pathLst>
              <a:path w="16130623" h="9738176">
                <a:moveTo>
                  <a:pt x="0" y="0"/>
                </a:moveTo>
                <a:lnTo>
                  <a:pt x="16130624" y="0"/>
                </a:lnTo>
                <a:lnTo>
                  <a:pt x="16130624" y="9738176"/>
                </a:lnTo>
                <a:lnTo>
                  <a:pt x="0" y="973817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636" b="-15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2677072" y="4385321"/>
            <a:ext cx="12933855" cy="2392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551"/>
              </a:lnSpc>
            </a:pPr>
            <a:r>
              <a:rPr lang="en-US" sz="21495">
                <a:solidFill>
                  <a:srgbClr val="0B0B0B"/>
                </a:solidFill>
                <a:latin typeface="Dancing Script"/>
                <a:ea typeface="Dancing Script"/>
                <a:cs typeface="Dancing Script"/>
                <a:sym typeface="Dancing Script"/>
              </a:rPr>
              <a:t>Thank you</a:t>
            </a:r>
          </a:p>
        </p:txBody>
      </p:sp>
      <p:sp>
        <p:nvSpPr>
          <p:cNvPr id="5" name="Freeform 5"/>
          <p:cNvSpPr/>
          <p:nvPr/>
        </p:nvSpPr>
        <p:spPr>
          <a:xfrm>
            <a:off x="15935923" y="4424558"/>
            <a:ext cx="2646754" cy="2663941"/>
          </a:xfrm>
          <a:custGeom>
            <a:avLst/>
            <a:gdLst/>
            <a:ahLst/>
            <a:cxnLst/>
            <a:rect l="l" t="t" r="r" b="b"/>
            <a:pathLst>
              <a:path w="2646754" h="2663941">
                <a:moveTo>
                  <a:pt x="0" y="0"/>
                </a:moveTo>
                <a:lnTo>
                  <a:pt x="2646754" y="0"/>
                </a:lnTo>
                <a:lnTo>
                  <a:pt x="2646754" y="2663942"/>
                </a:lnTo>
                <a:lnTo>
                  <a:pt x="0" y="26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735011">
            <a:off x="3057102" y="7313378"/>
            <a:ext cx="1806111" cy="1776009"/>
          </a:xfrm>
          <a:custGeom>
            <a:avLst/>
            <a:gdLst/>
            <a:ahLst/>
            <a:cxnLst/>
            <a:rect l="l" t="t" r="r" b="b"/>
            <a:pathLst>
              <a:path w="1806111" h="1776009">
                <a:moveTo>
                  <a:pt x="0" y="0"/>
                </a:moveTo>
                <a:lnTo>
                  <a:pt x="1806111" y="0"/>
                </a:lnTo>
                <a:lnTo>
                  <a:pt x="1806111" y="1776010"/>
                </a:lnTo>
                <a:lnTo>
                  <a:pt x="0" y="177601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638210" y="2550795"/>
            <a:ext cx="1649790" cy="1639215"/>
          </a:xfrm>
          <a:custGeom>
            <a:avLst/>
            <a:gdLst/>
            <a:ahLst/>
            <a:cxnLst/>
            <a:rect l="l" t="t" r="r" b="b"/>
            <a:pathLst>
              <a:path w="1649790" h="1639215">
                <a:moveTo>
                  <a:pt x="0" y="0"/>
                </a:moveTo>
                <a:lnTo>
                  <a:pt x="1649790" y="0"/>
                </a:lnTo>
                <a:lnTo>
                  <a:pt x="1649790" y="1639215"/>
                </a:lnTo>
                <a:lnTo>
                  <a:pt x="0" y="1639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83194" y="5101332"/>
            <a:ext cx="1491011" cy="1551133"/>
          </a:xfrm>
          <a:custGeom>
            <a:avLst/>
            <a:gdLst/>
            <a:ahLst/>
            <a:cxnLst/>
            <a:rect l="l" t="t" r="r" b="b"/>
            <a:pathLst>
              <a:path w="1491011" h="1551133">
                <a:moveTo>
                  <a:pt x="0" y="0"/>
                </a:moveTo>
                <a:lnTo>
                  <a:pt x="1491012" y="0"/>
                </a:lnTo>
                <a:lnTo>
                  <a:pt x="1491012" y="1551133"/>
                </a:lnTo>
                <a:lnTo>
                  <a:pt x="0" y="155113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722755" y="0"/>
            <a:ext cx="16130623" cy="10496527"/>
          </a:xfrm>
          <a:custGeom>
            <a:avLst/>
            <a:gdLst/>
            <a:ahLst/>
            <a:cxnLst/>
            <a:rect l="l" t="t" r="r" b="b"/>
            <a:pathLst>
              <a:path w="16130623" h="10496527">
                <a:moveTo>
                  <a:pt x="0" y="0"/>
                </a:moveTo>
                <a:lnTo>
                  <a:pt x="16130623" y="0"/>
                </a:lnTo>
                <a:lnTo>
                  <a:pt x="16130623" y="10496527"/>
                </a:lnTo>
                <a:lnTo>
                  <a:pt x="0" y="10496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506" b="-728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4257191" y="2380806"/>
            <a:ext cx="1792864" cy="1865157"/>
          </a:xfrm>
          <a:custGeom>
            <a:avLst/>
            <a:gdLst/>
            <a:ahLst/>
            <a:cxnLst/>
            <a:rect l="l" t="t" r="r" b="b"/>
            <a:pathLst>
              <a:path w="1792864" h="1865157">
                <a:moveTo>
                  <a:pt x="0" y="0"/>
                </a:moveTo>
                <a:lnTo>
                  <a:pt x="1792864" y="0"/>
                </a:lnTo>
                <a:lnTo>
                  <a:pt x="1792864" y="1865157"/>
                </a:lnTo>
                <a:lnTo>
                  <a:pt x="0" y="186515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73226">
            <a:off x="-638460" y="-447392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798522">
            <a:off x="-576363" y="6386807"/>
            <a:ext cx="1977718" cy="1945820"/>
          </a:xfrm>
          <a:custGeom>
            <a:avLst/>
            <a:gdLst/>
            <a:ahLst/>
            <a:cxnLst/>
            <a:rect l="l" t="t" r="r" b="b"/>
            <a:pathLst>
              <a:path w="1977718" h="1945820">
                <a:moveTo>
                  <a:pt x="0" y="0"/>
                </a:moveTo>
                <a:lnTo>
                  <a:pt x="1977718" y="0"/>
                </a:lnTo>
                <a:lnTo>
                  <a:pt x="1977718" y="1945820"/>
                </a:lnTo>
                <a:lnTo>
                  <a:pt x="0" y="19458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1066800" y="4222907"/>
            <a:ext cx="12268200" cy="1256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4907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Quan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sát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các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hình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ảnh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sau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và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cho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biết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các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hình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ảnh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mắc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lỗi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 </a:t>
            </a:r>
            <a:r>
              <a:rPr lang="en-US" sz="4800" dirty="0" err="1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gì</a:t>
            </a:r>
            <a:r>
              <a:rPr lang="en-US" sz="4800" dirty="0">
                <a:solidFill>
                  <a:srgbClr val="0B0B0B"/>
                </a:solidFill>
                <a:latin typeface="Fira Code"/>
                <a:ea typeface="Fira Code"/>
                <a:cs typeface="Fira Code"/>
                <a:sym typeface="Fira Code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905000" y="342900"/>
            <a:ext cx="13189936" cy="9549514"/>
            <a:chOff x="0" y="0"/>
            <a:chExt cx="19050000" cy="13792200"/>
          </a:xfrm>
        </p:grpSpPr>
        <p:sp>
          <p:nvSpPr>
            <p:cNvPr id="5" name="Freeform 5"/>
            <p:cNvSpPr/>
            <p:nvPr/>
          </p:nvSpPr>
          <p:spPr>
            <a:xfrm>
              <a:off x="493268" y="493776"/>
              <a:ext cx="18087975" cy="12640436"/>
            </a:xfrm>
            <a:custGeom>
              <a:avLst/>
              <a:gdLst/>
              <a:ahLst/>
              <a:cxnLst/>
              <a:rect l="l" t="t" r="r" b="b"/>
              <a:pathLst>
                <a:path w="18087975" h="12640436">
                  <a:moveTo>
                    <a:pt x="17735170" y="12640436"/>
                  </a:moveTo>
                  <a:lnTo>
                    <a:pt x="352806" y="12640436"/>
                  </a:lnTo>
                  <a:cubicBezTo>
                    <a:pt x="157988" y="12640436"/>
                    <a:pt x="0" y="12482448"/>
                    <a:pt x="0" y="12287630"/>
                  </a:cubicBezTo>
                  <a:lnTo>
                    <a:pt x="0" y="352806"/>
                  </a:lnTo>
                  <a:cubicBezTo>
                    <a:pt x="0" y="157988"/>
                    <a:pt x="157988" y="0"/>
                    <a:pt x="352806" y="0"/>
                  </a:cubicBezTo>
                  <a:lnTo>
                    <a:pt x="17735168" y="0"/>
                  </a:lnTo>
                  <a:cubicBezTo>
                    <a:pt x="17929986" y="0"/>
                    <a:pt x="18087975" y="157988"/>
                    <a:pt x="18087975" y="352806"/>
                  </a:cubicBezTo>
                  <a:lnTo>
                    <a:pt x="18087975" y="12287759"/>
                  </a:lnTo>
                  <a:cubicBezTo>
                    <a:pt x="18087975" y="12482576"/>
                    <a:pt x="17929987" y="12640436"/>
                    <a:pt x="17735170" y="12640436"/>
                  </a:cubicBezTo>
                  <a:close/>
                </a:path>
              </a:pathLst>
            </a:custGeom>
            <a:blipFill>
              <a:blip r:embed="rId2"/>
              <a:stretch>
                <a:fillRect t="-3868" b="-3868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0"/>
              <a:ext cx="19050000" cy="13792200"/>
            </a:xfrm>
            <a:custGeom>
              <a:avLst/>
              <a:gdLst/>
              <a:ahLst/>
              <a:cxnLst/>
              <a:rect l="l" t="t" r="r" b="b"/>
              <a:pathLst>
                <a:path w="19050000" h="13792200">
                  <a:moveTo>
                    <a:pt x="19050000" y="0"/>
                  </a:moveTo>
                  <a:lnTo>
                    <a:pt x="19050000" y="13792200"/>
                  </a:lnTo>
                  <a:lnTo>
                    <a:pt x="0" y="13792200"/>
                  </a:lnTo>
                  <a:lnTo>
                    <a:pt x="0" y="0"/>
                  </a:lnTo>
                  <a:lnTo>
                    <a:pt x="19050000" y="0"/>
                  </a:lnTo>
                  <a:close/>
                </a:path>
              </a:pathLst>
            </a:custGeom>
            <a:blipFill>
              <a:blip r:embed="rId3"/>
              <a:stretch>
                <a:fillRect l="-17" r="-17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2244220" y="1312182"/>
            <a:ext cx="14413409" cy="8107543"/>
          </a:xfrm>
          <a:custGeom>
            <a:avLst/>
            <a:gdLst/>
            <a:ahLst/>
            <a:cxnLst/>
            <a:rect l="l" t="t" r="r" b="b"/>
            <a:pathLst>
              <a:path w="14413409" h="8107543">
                <a:moveTo>
                  <a:pt x="0" y="0"/>
                </a:moveTo>
                <a:lnTo>
                  <a:pt x="14413409" y="0"/>
                </a:lnTo>
                <a:lnTo>
                  <a:pt x="14413409" y="8107542"/>
                </a:lnTo>
                <a:lnTo>
                  <a:pt x="0" y="8107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17417">
            <a:off x="14326684" y="404889"/>
            <a:ext cx="3314959" cy="1765215"/>
          </a:xfrm>
          <a:custGeom>
            <a:avLst/>
            <a:gdLst/>
            <a:ahLst/>
            <a:cxnLst/>
            <a:rect l="l" t="t" r="r" b="b"/>
            <a:pathLst>
              <a:path w="3314959" h="1765215">
                <a:moveTo>
                  <a:pt x="0" y="0"/>
                </a:moveTo>
                <a:lnTo>
                  <a:pt x="3314959" y="0"/>
                </a:lnTo>
                <a:lnTo>
                  <a:pt x="3314959" y="1765215"/>
                </a:lnTo>
                <a:lnTo>
                  <a:pt x="0" y="17652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7589107">
            <a:off x="1293758" y="8027929"/>
            <a:ext cx="3572764" cy="2460741"/>
          </a:xfrm>
          <a:custGeom>
            <a:avLst/>
            <a:gdLst/>
            <a:ahLst/>
            <a:cxnLst/>
            <a:rect l="l" t="t" r="r" b="b"/>
            <a:pathLst>
              <a:path w="3572764" h="2460741">
                <a:moveTo>
                  <a:pt x="0" y="0"/>
                </a:moveTo>
                <a:lnTo>
                  <a:pt x="3572764" y="0"/>
                </a:lnTo>
                <a:lnTo>
                  <a:pt x="3572764" y="2460742"/>
                </a:lnTo>
                <a:lnTo>
                  <a:pt x="0" y="24607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5365420" y="-167747"/>
            <a:ext cx="1237487" cy="1724721"/>
          </a:xfrm>
          <a:custGeom>
            <a:avLst/>
            <a:gdLst/>
            <a:ahLst/>
            <a:cxnLst/>
            <a:rect l="l" t="t" r="r" b="b"/>
            <a:pathLst>
              <a:path w="1237487" h="1724721">
                <a:moveTo>
                  <a:pt x="0" y="0"/>
                </a:moveTo>
                <a:lnTo>
                  <a:pt x="1237487" y="0"/>
                </a:lnTo>
                <a:lnTo>
                  <a:pt x="1237487" y="1724721"/>
                </a:lnTo>
                <a:lnTo>
                  <a:pt x="0" y="172472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2733017" y="8844845"/>
            <a:ext cx="1190298" cy="1192447"/>
          </a:xfrm>
          <a:custGeom>
            <a:avLst/>
            <a:gdLst/>
            <a:ahLst/>
            <a:cxnLst/>
            <a:rect l="l" t="t" r="r" b="b"/>
            <a:pathLst>
              <a:path w="1190298" h="1192447">
                <a:moveTo>
                  <a:pt x="0" y="0"/>
                </a:moveTo>
                <a:lnTo>
                  <a:pt x="1190299" y="0"/>
                </a:lnTo>
                <a:lnTo>
                  <a:pt x="1190299" y="1192447"/>
                </a:lnTo>
                <a:lnTo>
                  <a:pt x="0" y="119244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124200" y="3632233"/>
            <a:ext cx="12039600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b="1" dirty="0" smtClean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I. Tri </a:t>
            </a:r>
            <a:r>
              <a:rPr lang="en-US" sz="10899" b="1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thức</a:t>
            </a:r>
            <a:r>
              <a:rPr lang="en-US" sz="10899" b="1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 </a:t>
            </a:r>
            <a:r>
              <a:rPr lang="en-US" sz="10899" b="1" dirty="0" err="1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tiếng</a:t>
            </a:r>
            <a:r>
              <a:rPr lang="en-US" sz="10899" b="1" dirty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 </a:t>
            </a:r>
            <a:r>
              <a:rPr lang="en-US" sz="10899" b="1" dirty="0" err="1" smtClean="0">
                <a:solidFill>
                  <a:srgbClr val="000000"/>
                </a:solidFill>
                <a:latin typeface="Segoe UI Historic" panose="020B0502040204020203" pitchFamily="34" charset="0"/>
                <a:ea typeface="Segoe UI Historic" panose="020B0502040204020203" pitchFamily="34" charset="0"/>
                <a:cs typeface="Segoe UI Historic" panose="020B0502040204020203" pitchFamily="34" charset="0"/>
                <a:sym typeface="Sigmar One"/>
              </a:rPr>
              <a:t>Việt</a:t>
            </a:r>
            <a:endParaRPr lang="en-US" sz="10899" b="1" dirty="0">
              <a:solidFill>
                <a:srgbClr val="000000"/>
              </a:solidFill>
              <a:latin typeface="Segoe UI Historic" panose="020B0502040204020203" pitchFamily="34" charset="0"/>
              <a:ea typeface="Segoe UI Historic" panose="020B0502040204020203" pitchFamily="34" charset="0"/>
              <a:cs typeface="Segoe UI Historic" panose="020B0502040204020203" pitchFamily="34" charset="0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828800" y="1122388"/>
            <a:ext cx="1103790" cy="1101031"/>
          </a:xfrm>
          <a:custGeom>
            <a:avLst/>
            <a:gdLst/>
            <a:ahLst/>
            <a:cxnLst/>
            <a:rect l="l" t="t" r="r" b="b"/>
            <a:pathLst>
              <a:path w="1103790" h="1101031">
                <a:moveTo>
                  <a:pt x="0" y="0"/>
                </a:moveTo>
                <a:lnTo>
                  <a:pt x="1103791" y="0"/>
                </a:lnTo>
                <a:lnTo>
                  <a:pt x="1103791" y="1101030"/>
                </a:lnTo>
                <a:lnTo>
                  <a:pt x="0" y="11010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2571910" y="1100769"/>
            <a:ext cx="12724393" cy="1144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79"/>
              </a:lnSpc>
            </a:pP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phân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loại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-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cách</a:t>
            </a:r>
            <a:r>
              <a:rPr lang="en-US" sz="6699" dirty="0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6699" dirty="0" err="1">
                <a:solidFill>
                  <a:srgbClr val="63543E"/>
                </a:solidFill>
                <a:latin typeface="Sigmar One"/>
                <a:ea typeface="Sigmar One"/>
                <a:cs typeface="Sigmar One"/>
                <a:sym typeface="Sigmar One"/>
              </a:rPr>
              <a:t>sửa</a:t>
            </a:r>
            <a:endParaRPr lang="en-US" sz="6699" dirty="0">
              <a:solidFill>
                <a:srgbClr val="63543E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3681640-CE98-B564-2895-826E9F8EA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1427426"/>
              </p:ext>
            </p:extLst>
          </p:nvPr>
        </p:nvGraphicFramePr>
        <p:xfrm>
          <a:off x="1219200" y="2933700"/>
          <a:ext cx="16002000" cy="564759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01000">
                  <a:extLst>
                    <a:ext uri="{9D8B030D-6E8A-4147-A177-3AD203B41FA5}">
                      <a16:colId xmlns:a16="http://schemas.microsoft.com/office/drawing/2014/main" val="2996379035"/>
                    </a:ext>
                  </a:extLst>
                </a:gridCol>
                <a:gridCol w="8001000">
                  <a:extLst>
                    <a:ext uri="{9D8B030D-6E8A-4147-A177-3AD203B41FA5}">
                      <a16:colId xmlns:a16="http://schemas.microsoft.com/office/drawing/2014/main" val="1859334223"/>
                    </a:ext>
                  </a:extLst>
                </a:gridCol>
              </a:tblGrid>
              <a:tr h="1004280"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+mn-lt"/>
                        </a:rPr>
                        <a:t>Phân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loại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 err="1">
                          <a:latin typeface="+mn-lt"/>
                        </a:rPr>
                        <a:t>Cách</a:t>
                      </a:r>
                      <a:r>
                        <a:rPr lang="en-US" sz="4800" b="1" dirty="0">
                          <a:latin typeface="+mn-lt"/>
                        </a:rPr>
                        <a:t> </a:t>
                      </a:r>
                      <a:r>
                        <a:rPr lang="en-US" sz="4800" b="1" dirty="0" err="1">
                          <a:latin typeface="+mn-lt"/>
                        </a:rPr>
                        <a:t>sửa</a:t>
                      </a:r>
                      <a:endParaRPr lang="en-US" sz="4800" b="1" dirty="0">
                        <a:latin typeface="+mn-lt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6421960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Mơ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hồ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vựng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thay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thế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ngữ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cho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rõ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nghĩa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990093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Mơ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hồ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cấu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trúc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/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điều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chỉnh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trật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tự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cho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phù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hợp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7739700"/>
                  </a:ext>
                </a:extLst>
              </a:tr>
              <a:tr h="1534358"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latin typeface="+mn-lt"/>
                        </a:rPr>
                        <a:t>Mơ</a:t>
                      </a:r>
                      <a:r>
                        <a:rPr lang="en-US" sz="4800" dirty="0">
                          <a:latin typeface="+mn-lt"/>
                        </a:rPr>
                        <a:t> </a:t>
                      </a:r>
                      <a:r>
                        <a:rPr lang="en-US" sz="4800" dirty="0" err="1">
                          <a:latin typeface="+mn-lt"/>
                        </a:rPr>
                        <a:t>hồ</a:t>
                      </a:r>
                      <a:r>
                        <a:rPr lang="en-US" sz="4800" dirty="0">
                          <a:latin typeface="+mn-lt"/>
                        </a:rPr>
                        <a:t> logic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Thêm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từ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ngữ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để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câu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rõ</a:t>
                      </a:r>
                      <a:r>
                        <a:rPr lang="en-US" sz="4800" dirty="0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 </a:t>
                      </a:r>
                      <a:r>
                        <a:rPr lang="en-US" sz="4800" dirty="0" err="1">
                          <a:solidFill>
                            <a:srgbClr val="000000"/>
                          </a:solidFill>
                          <a:latin typeface="+mn-lt"/>
                          <a:ea typeface="Francois One"/>
                          <a:cs typeface="Francois One"/>
                          <a:sym typeface="Francois One"/>
                        </a:rPr>
                        <a:t>nghĩa</a:t>
                      </a:r>
                      <a:endParaRPr lang="en-US" sz="48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3011712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7A89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5981651" y="1028700"/>
            <a:ext cx="10416146" cy="7512645"/>
          </a:xfrm>
          <a:custGeom>
            <a:avLst/>
            <a:gdLst/>
            <a:ahLst/>
            <a:cxnLst/>
            <a:rect l="l" t="t" r="r" b="b"/>
            <a:pathLst>
              <a:path w="10416146" h="7512645">
                <a:moveTo>
                  <a:pt x="10416146" y="0"/>
                </a:moveTo>
                <a:lnTo>
                  <a:pt x="0" y="0"/>
                </a:lnTo>
                <a:lnTo>
                  <a:pt x="0" y="7512645"/>
                </a:lnTo>
                <a:lnTo>
                  <a:pt x="10416146" y="7512645"/>
                </a:lnTo>
                <a:lnTo>
                  <a:pt x="10416146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681236">
            <a:off x="1856669" y="273780"/>
            <a:ext cx="9491447" cy="9354879"/>
          </a:xfrm>
          <a:custGeom>
            <a:avLst/>
            <a:gdLst/>
            <a:ahLst/>
            <a:cxnLst/>
            <a:rect l="l" t="t" r="r" b="b"/>
            <a:pathLst>
              <a:path w="9491447" h="9354879">
                <a:moveTo>
                  <a:pt x="0" y="0"/>
                </a:moveTo>
                <a:lnTo>
                  <a:pt x="9491447" y="0"/>
                </a:lnTo>
                <a:lnTo>
                  <a:pt x="9491447" y="9354879"/>
                </a:lnTo>
                <a:lnTo>
                  <a:pt x="0" y="93548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420076">
            <a:off x="3267884" y="-526952"/>
            <a:ext cx="11752233" cy="11340905"/>
          </a:xfrm>
          <a:custGeom>
            <a:avLst/>
            <a:gdLst/>
            <a:ahLst/>
            <a:cxnLst/>
            <a:rect l="l" t="t" r="r" b="b"/>
            <a:pathLst>
              <a:path w="11752233" h="11340905">
                <a:moveTo>
                  <a:pt x="0" y="0"/>
                </a:moveTo>
                <a:lnTo>
                  <a:pt x="11752232" y="0"/>
                </a:lnTo>
                <a:lnTo>
                  <a:pt x="11752232" y="11340904"/>
                </a:lnTo>
                <a:lnTo>
                  <a:pt x="0" y="1134090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20179">
            <a:off x="6655033" y="8881171"/>
            <a:ext cx="9833543" cy="4388218"/>
          </a:xfrm>
          <a:custGeom>
            <a:avLst/>
            <a:gdLst/>
            <a:ahLst/>
            <a:cxnLst/>
            <a:rect l="l" t="t" r="r" b="b"/>
            <a:pathLst>
              <a:path w="9833543" h="4388218">
                <a:moveTo>
                  <a:pt x="0" y="0"/>
                </a:moveTo>
                <a:lnTo>
                  <a:pt x="9833543" y="0"/>
                </a:lnTo>
                <a:lnTo>
                  <a:pt x="9833543" y="4388218"/>
                </a:lnTo>
                <a:lnTo>
                  <a:pt x="0" y="43882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4611277">
            <a:off x="916984" y="213676"/>
            <a:ext cx="4245274" cy="1692803"/>
          </a:xfrm>
          <a:custGeom>
            <a:avLst/>
            <a:gdLst/>
            <a:ahLst/>
            <a:cxnLst/>
            <a:rect l="l" t="t" r="r" b="b"/>
            <a:pathLst>
              <a:path w="4245274" h="1692803">
                <a:moveTo>
                  <a:pt x="0" y="0"/>
                </a:moveTo>
                <a:lnTo>
                  <a:pt x="4245273" y="0"/>
                </a:lnTo>
                <a:lnTo>
                  <a:pt x="4245273" y="1692803"/>
                </a:lnTo>
                <a:lnTo>
                  <a:pt x="0" y="16928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-798522">
            <a:off x="12348751" y="8036445"/>
            <a:ext cx="1702101" cy="1674648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0" y="0"/>
                </a:lnTo>
                <a:lnTo>
                  <a:pt x="1702100" y="1674648"/>
                </a:lnTo>
                <a:lnTo>
                  <a:pt x="0" y="167464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2436299" y="6865653"/>
            <a:ext cx="1464692" cy="1455303"/>
          </a:xfrm>
          <a:custGeom>
            <a:avLst/>
            <a:gdLst/>
            <a:ahLst/>
            <a:cxnLst/>
            <a:rect l="l" t="t" r="r" b="b"/>
            <a:pathLst>
              <a:path w="1464692" h="1455303">
                <a:moveTo>
                  <a:pt x="0" y="0"/>
                </a:moveTo>
                <a:lnTo>
                  <a:pt x="1464691" y="0"/>
                </a:lnTo>
                <a:lnTo>
                  <a:pt x="1464691" y="1455302"/>
                </a:lnTo>
                <a:lnTo>
                  <a:pt x="0" y="14553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93428" y="-367188"/>
            <a:ext cx="11317642" cy="11442469"/>
          </a:xfrm>
          <a:custGeom>
            <a:avLst/>
            <a:gdLst/>
            <a:ahLst/>
            <a:cxnLst/>
            <a:rect l="l" t="t" r="r" b="b"/>
            <a:pathLst>
              <a:path w="11317642" h="11442469">
                <a:moveTo>
                  <a:pt x="0" y="0"/>
                </a:moveTo>
                <a:lnTo>
                  <a:pt x="11317642" y="0"/>
                </a:lnTo>
                <a:lnTo>
                  <a:pt x="11317642" y="11442468"/>
                </a:lnTo>
                <a:lnTo>
                  <a:pt x="0" y="114424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3199801" y="-213151"/>
            <a:ext cx="2467679" cy="2483702"/>
          </a:xfrm>
          <a:custGeom>
            <a:avLst/>
            <a:gdLst/>
            <a:ahLst/>
            <a:cxnLst/>
            <a:rect l="l" t="t" r="r" b="b"/>
            <a:pathLst>
              <a:path w="2467679" h="2483702">
                <a:moveTo>
                  <a:pt x="0" y="0"/>
                </a:moveTo>
                <a:lnTo>
                  <a:pt x="2467679" y="0"/>
                </a:lnTo>
                <a:lnTo>
                  <a:pt x="2467679" y="2483702"/>
                </a:lnTo>
                <a:lnTo>
                  <a:pt x="0" y="24837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3312098" y="3473622"/>
            <a:ext cx="11698972" cy="39241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259"/>
              </a:lnSpc>
            </a:pPr>
            <a:r>
              <a:rPr lang="en-US" sz="10899" dirty="0" smtClean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ii. </a:t>
            </a:r>
            <a:r>
              <a:rPr lang="en-US" sz="10899" dirty="0" err="1" smtClean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Thực</a:t>
            </a:r>
            <a:r>
              <a:rPr lang="en-US" sz="10899" dirty="0" smtClean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hành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Tiếng</a:t>
            </a:r>
            <a:r>
              <a:rPr lang="en-US" sz="10899" dirty="0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 </a:t>
            </a:r>
            <a:r>
              <a:rPr lang="en-US" sz="10899" dirty="0" err="1">
                <a:solidFill>
                  <a:srgbClr val="000000"/>
                </a:solidFill>
                <a:latin typeface="Sigmar One"/>
                <a:ea typeface="Sigmar One"/>
                <a:cs typeface="Sigmar One"/>
                <a:sym typeface="Sigmar One"/>
              </a:rPr>
              <a:t>việt</a:t>
            </a:r>
            <a:endParaRPr lang="en-US" sz="10899" dirty="0">
              <a:solidFill>
                <a:srgbClr val="000000"/>
              </a:solidFill>
              <a:latin typeface="Sigmar One"/>
              <a:ea typeface="Sigmar One"/>
              <a:cs typeface="Sigmar One"/>
              <a:sym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F1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567634" y="2490922"/>
            <a:ext cx="10629946" cy="1666875"/>
            <a:chOff x="0" y="0"/>
            <a:chExt cx="14173261" cy="22225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14173261" cy="2222500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095028" y="333375"/>
              <a:ext cx="11983205" cy="16541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99"/>
                </a:lnSpc>
                <a:spcBef>
                  <a:spcPct val="0"/>
                </a:spcBef>
              </a:pPr>
              <a:r>
                <a:rPr lang="en-US" sz="7499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Hoạt động nhóm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1252100">
            <a:off x="-3333528" y="1443721"/>
            <a:ext cx="5646086" cy="7039852"/>
          </a:xfrm>
          <a:custGeom>
            <a:avLst/>
            <a:gdLst/>
            <a:ahLst/>
            <a:cxnLst/>
            <a:rect l="l" t="t" r="r" b="b"/>
            <a:pathLst>
              <a:path w="5646086" h="7039852">
                <a:moveTo>
                  <a:pt x="0" y="0"/>
                </a:moveTo>
                <a:lnTo>
                  <a:pt x="5646086" y="0"/>
                </a:lnTo>
                <a:lnTo>
                  <a:pt x="5646086" y="7039852"/>
                </a:lnTo>
                <a:lnTo>
                  <a:pt x="0" y="70398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 rot="628461">
            <a:off x="-1812763" y="4553110"/>
            <a:ext cx="4644570" cy="6470295"/>
            <a:chOff x="0" y="0"/>
            <a:chExt cx="4494403" cy="6261100"/>
          </a:xfrm>
        </p:grpSpPr>
        <p:sp>
          <p:nvSpPr>
            <p:cNvPr id="7" name="Freeform 7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3"/>
              <a:stretch>
                <a:fillRect l="-70404" r="-704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4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750803">
            <a:off x="15328066" y="-1531686"/>
            <a:ext cx="4644570" cy="6470295"/>
            <a:chOff x="0" y="0"/>
            <a:chExt cx="4494403" cy="6261100"/>
          </a:xfrm>
        </p:grpSpPr>
        <p:sp>
          <p:nvSpPr>
            <p:cNvPr id="10" name="Freeform 10"/>
            <p:cNvSpPr/>
            <p:nvPr/>
          </p:nvSpPr>
          <p:spPr>
            <a:xfrm>
              <a:off x="526923" y="203200"/>
              <a:ext cx="3765677" cy="5765800"/>
            </a:xfrm>
            <a:custGeom>
              <a:avLst/>
              <a:gdLst/>
              <a:ahLst/>
              <a:cxnLst/>
              <a:rect l="l" t="t" r="r" b="b"/>
              <a:pathLst>
                <a:path w="3765677" h="5765800">
                  <a:moveTo>
                    <a:pt x="3765677" y="5765800"/>
                  </a:moveTo>
                  <a:lnTo>
                    <a:pt x="0" y="5765800"/>
                  </a:lnTo>
                  <a:lnTo>
                    <a:pt x="0" y="0"/>
                  </a:lnTo>
                  <a:lnTo>
                    <a:pt x="3765677" y="0"/>
                  </a:lnTo>
                  <a:lnTo>
                    <a:pt x="3765677" y="5765800"/>
                  </a:lnTo>
                  <a:lnTo>
                    <a:pt x="3765677" y="5765800"/>
                  </a:lnTo>
                  <a:close/>
                </a:path>
              </a:pathLst>
            </a:custGeom>
            <a:blipFill>
              <a:blip r:embed="rId3"/>
              <a:stretch>
                <a:fillRect l="-70404" r="-70404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0"/>
              <a:ext cx="4494403" cy="6261100"/>
            </a:xfrm>
            <a:custGeom>
              <a:avLst/>
              <a:gdLst/>
              <a:ahLst/>
              <a:cxnLst/>
              <a:rect l="l" t="t" r="r" b="b"/>
              <a:pathLst>
                <a:path w="4494403" h="6261100">
                  <a:moveTo>
                    <a:pt x="4494403" y="6261100"/>
                  </a:moveTo>
                  <a:lnTo>
                    <a:pt x="0" y="6261100"/>
                  </a:lnTo>
                  <a:lnTo>
                    <a:pt x="0" y="0"/>
                  </a:lnTo>
                  <a:lnTo>
                    <a:pt x="4494403" y="0"/>
                  </a:lnTo>
                  <a:lnTo>
                    <a:pt x="4494403" y="6261100"/>
                  </a:lnTo>
                  <a:close/>
                </a:path>
              </a:pathLst>
            </a:custGeom>
            <a:blipFill>
              <a:blip r:embed="rId4"/>
              <a:stretch>
                <a:fillRect t="-285" b="-285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Freeform 12"/>
          <p:cNvSpPr/>
          <p:nvPr/>
        </p:nvSpPr>
        <p:spPr>
          <a:xfrm rot="271615">
            <a:off x="15508261" y="4186276"/>
            <a:ext cx="1872249" cy="1776726"/>
          </a:xfrm>
          <a:custGeom>
            <a:avLst/>
            <a:gdLst/>
            <a:ahLst/>
            <a:cxnLst/>
            <a:rect l="l" t="t" r="r" b="b"/>
            <a:pathLst>
              <a:path w="1872249" h="1776726">
                <a:moveTo>
                  <a:pt x="0" y="0"/>
                </a:moveTo>
                <a:lnTo>
                  <a:pt x="1872249" y="0"/>
                </a:lnTo>
                <a:lnTo>
                  <a:pt x="1872249" y="1776726"/>
                </a:lnTo>
                <a:lnTo>
                  <a:pt x="0" y="17767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2428003" y="2490922"/>
            <a:ext cx="1324331" cy="1395278"/>
          </a:xfrm>
          <a:custGeom>
            <a:avLst/>
            <a:gdLst/>
            <a:ahLst/>
            <a:cxnLst/>
            <a:rect l="l" t="t" r="r" b="b"/>
            <a:pathLst>
              <a:path w="1324331" h="1395278">
                <a:moveTo>
                  <a:pt x="0" y="0"/>
                </a:moveTo>
                <a:lnTo>
                  <a:pt x="1324331" y="0"/>
                </a:lnTo>
                <a:lnTo>
                  <a:pt x="1324331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5569179" y="4376774"/>
            <a:ext cx="8115912" cy="785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369"/>
              </a:lnSpc>
              <a:spcBef>
                <a:spcPct val="0"/>
              </a:spcBef>
            </a:pP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Thời</a:t>
            </a:r>
            <a:r>
              <a:rPr lang="en-US" sz="4899" b="1" dirty="0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 </a:t>
            </a: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gian</a:t>
            </a:r>
            <a:r>
              <a:rPr lang="en-US" sz="4899" b="1" dirty="0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: 5 </a:t>
            </a:r>
            <a:r>
              <a:rPr lang="en-US" sz="4899" b="1" dirty="0" err="1">
                <a:solidFill>
                  <a:srgbClr val="0B0B0B"/>
                </a:solidFill>
                <a:ea typeface="Fira Code Bold"/>
                <a:cs typeface="Fira Code Bold"/>
                <a:sym typeface="Fira Code Bold"/>
              </a:rPr>
              <a:t>phút</a:t>
            </a:r>
            <a:endParaRPr lang="en-US" sz="4899" b="1" dirty="0">
              <a:solidFill>
                <a:srgbClr val="0B0B0B"/>
              </a:solidFill>
              <a:ea typeface="Fira Code Bold"/>
              <a:cs typeface="Fira Code Bold"/>
              <a:sym typeface="Fira Code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948165" y="5712445"/>
            <a:ext cx="8734114" cy="3324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1/SGK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2/SGK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3: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3/SGK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  <a:p>
            <a:pPr algn="just">
              <a:lnSpc>
                <a:spcPts val="6642"/>
              </a:lnSpc>
            </a:pP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Nhóm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4: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Bài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tập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4/SGK </a:t>
            </a:r>
            <a:r>
              <a:rPr lang="en-US" sz="4744" dirty="0" err="1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trang</a:t>
            </a:r>
            <a:r>
              <a:rPr lang="en-US" sz="4744" dirty="0">
                <a:solidFill>
                  <a:srgbClr val="000000"/>
                </a:solidFill>
                <a:latin typeface="Francois One"/>
                <a:ea typeface="Francois One"/>
                <a:cs typeface="Francois One"/>
                <a:sym typeface="Francois One"/>
              </a:rPr>
              <a:t> 49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0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95819" y="5382740"/>
            <a:ext cx="6504175" cy="8089311"/>
            <a:chOff x="0" y="0"/>
            <a:chExt cx="8672233" cy="10785748"/>
          </a:xfrm>
        </p:grpSpPr>
        <p:sp>
          <p:nvSpPr>
            <p:cNvPr id="3" name="Freeform 3"/>
            <p:cNvSpPr/>
            <p:nvPr/>
          </p:nvSpPr>
          <p:spPr>
            <a:xfrm rot="-5740744">
              <a:off x="-101511" y="2066161"/>
              <a:ext cx="8875256" cy="7832413"/>
            </a:xfrm>
            <a:custGeom>
              <a:avLst/>
              <a:gdLst/>
              <a:ahLst/>
              <a:cxnLst/>
              <a:rect l="l" t="t" r="r" b="b"/>
              <a:pathLst>
                <a:path w="8875256" h="7832413">
                  <a:moveTo>
                    <a:pt x="0" y="0"/>
                  </a:moveTo>
                  <a:lnTo>
                    <a:pt x="8875256" y="0"/>
                  </a:lnTo>
                  <a:lnTo>
                    <a:pt x="8875256" y="7832413"/>
                  </a:lnTo>
                  <a:lnTo>
                    <a:pt x="0" y="78324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 rot="-224913">
              <a:off x="1894508" y="200331"/>
              <a:ext cx="6411946" cy="8664792"/>
            </a:xfrm>
            <a:custGeom>
              <a:avLst/>
              <a:gdLst/>
              <a:ahLst/>
              <a:cxnLst/>
              <a:rect l="l" t="t" r="r" b="b"/>
              <a:pathLst>
                <a:path w="6411946" h="8664792">
                  <a:moveTo>
                    <a:pt x="0" y="0"/>
                  </a:moveTo>
                  <a:lnTo>
                    <a:pt x="6411946" y="0"/>
                  </a:lnTo>
                  <a:lnTo>
                    <a:pt x="6411946" y="8664792"/>
                  </a:lnTo>
                  <a:lnTo>
                    <a:pt x="0" y="86647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791308" y="361120"/>
            <a:ext cx="8644040" cy="1137867"/>
            <a:chOff x="0" y="0"/>
            <a:chExt cx="11525386" cy="1922859"/>
          </a:xfrm>
        </p:grpSpPr>
        <p:sp>
          <p:nvSpPr>
            <p:cNvPr id="6" name="AutoShape 6"/>
            <p:cNvSpPr/>
            <p:nvPr/>
          </p:nvSpPr>
          <p:spPr>
            <a:xfrm>
              <a:off x="0" y="0"/>
              <a:ext cx="11525386" cy="1922859"/>
            </a:xfrm>
            <a:prstGeom prst="rect">
              <a:avLst/>
            </a:prstGeom>
            <a:solidFill>
              <a:srgbClr val="0B0B0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337880" y="478234"/>
              <a:ext cx="8849625" cy="1209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570"/>
                </a:lnSpc>
                <a:spcBef>
                  <a:spcPct val="0"/>
                </a:spcBef>
              </a:pPr>
              <a:r>
                <a:rPr lang="en-US" sz="5475">
                  <a:solidFill>
                    <a:srgbClr val="F1F1EF"/>
                  </a:solidFill>
                  <a:latin typeface="Bungee"/>
                  <a:ea typeface="Bungee"/>
                  <a:cs typeface="Bungee"/>
                  <a:sym typeface="Bungee"/>
                </a:rPr>
                <a:t>Bài tập 1/tr49</a:t>
              </a:r>
            </a:p>
          </p:txBody>
        </p:sp>
      </p:grpSp>
      <p:sp>
        <p:nvSpPr>
          <p:cNvPr id="8" name="Freeform 8"/>
          <p:cNvSpPr/>
          <p:nvPr/>
        </p:nvSpPr>
        <p:spPr>
          <a:xfrm rot="-1128204">
            <a:off x="8584295" y="-238647"/>
            <a:ext cx="1702101" cy="1708104"/>
          </a:xfrm>
          <a:custGeom>
            <a:avLst/>
            <a:gdLst/>
            <a:ahLst/>
            <a:cxnLst/>
            <a:rect l="l" t="t" r="r" b="b"/>
            <a:pathLst>
              <a:path w="1702101" h="1674648">
                <a:moveTo>
                  <a:pt x="0" y="0"/>
                </a:moveTo>
                <a:lnTo>
                  <a:pt x="1702101" y="0"/>
                </a:lnTo>
                <a:lnTo>
                  <a:pt x="1702101" y="1674647"/>
                </a:lnTo>
                <a:lnTo>
                  <a:pt x="0" y="167464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93668" y="0"/>
            <a:ext cx="1395278" cy="1395278"/>
          </a:xfrm>
          <a:custGeom>
            <a:avLst/>
            <a:gdLst/>
            <a:ahLst/>
            <a:cxnLst/>
            <a:rect l="l" t="t" r="r" b="b"/>
            <a:pathLst>
              <a:path w="1395278" h="1395278">
                <a:moveTo>
                  <a:pt x="0" y="0"/>
                </a:moveTo>
                <a:lnTo>
                  <a:pt x="1395277" y="0"/>
                </a:lnTo>
                <a:lnTo>
                  <a:pt x="1395277" y="1395278"/>
                </a:lnTo>
                <a:lnTo>
                  <a:pt x="0" y="139527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D8E4357-5475-C05E-2D04-97E2E083D7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868486"/>
              </p:ext>
            </p:extLst>
          </p:nvPr>
        </p:nvGraphicFramePr>
        <p:xfrm>
          <a:off x="791308" y="1610198"/>
          <a:ext cx="17221200" cy="809011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332892">
                  <a:extLst>
                    <a:ext uri="{9D8B030D-6E8A-4147-A177-3AD203B41FA5}">
                      <a16:colId xmlns:a16="http://schemas.microsoft.com/office/drawing/2014/main" val="2777082441"/>
                    </a:ext>
                  </a:extLst>
                </a:gridCol>
                <a:gridCol w="8049267">
                  <a:extLst>
                    <a:ext uri="{9D8B030D-6E8A-4147-A177-3AD203B41FA5}">
                      <a16:colId xmlns:a16="http://schemas.microsoft.com/office/drawing/2014/main" val="3743257007"/>
                    </a:ext>
                  </a:extLst>
                </a:gridCol>
                <a:gridCol w="6839041">
                  <a:extLst>
                    <a:ext uri="{9D8B030D-6E8A-4147-A177-3AD203B41FA5}">
                      <a16:colId xmlns:a16="http://schemas.microsoft.com/office/drawing/2014/main" val="3501636057"/>
                    </a:ext>
                  </a:extLst>
                </a:gridCol>
              </a:tblGrid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Ngữ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liệu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Phân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tích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lỗi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400" b="1" dirty="0" err="1"/>
                        <a:t>Cách</a:t>
                      </a:r>
                      <a:r>
                        <a:rPr lang="en-US" sz="4400" b="1" dirty="0"/>
                        <a:t> </a:t>
                      </a:r>
                      <a:r>
                        <a:rPr lang="en-US" sz="4400" b="1" dirty="0" err="1"/>
                        <a:t>sửa</a:t>
                      </a:r>
                      <a:endParaRPr lang="en-US" sz="4400" b="1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2865098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4466546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767327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5589953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0962304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Đ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919974"/>
                  </a:ext>
                </a:extLst>
              </a:tr>
              <a:tr h="115573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2260298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6DD4D8-22D1-C4F6-D24D-9E013B38A35B}"/>
              </a:ext>
            </a:extLst>
          </p:cNvPr>
          <p:cNvSpPr txBox="1"/>
          <p:nvPr/>
        </p:nvSpPr>
        <p:spPr>
          <a:xfrm>
            <a:off x="3353456" y="2902726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Mơ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hồ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về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từ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Open Sans" panose="020B0606030504020204" pitchFamily="34" charset="0"/>
              </a:rPr>
              <a:t>vựng</a:t>
            </a:r>
            <a:r>
              <a:rPr lang="en-US" sz="28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- 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iện tượng đồng âm (ba – chỉ số lượng, và ba – bố) </a:t>
            </a:r>
            <a:endParaRPr lang="en-US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74CE9C-DF7B-AA56-EE6F-EE2F1BCBB848}"/>
              </a:ext>
            </a:extLst>
          </p:cNvPr>
          <p:cNvSpPr txBox="1"/>
          <p:nvPr/>
        </p:nvSpPr>
        <p:spPr>
          <a:xfrm>
            <a:off x="11492175" y="2938049"/>
            <a:ext cx="66484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Cô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gái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gần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nhà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vừa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trúng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tối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qua.</a:t>
            </a:r>
            <a:endParaRPr lang="en-US" sz="2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A3F3892-B0F6-ABB0-5816-8AEA862BAEC0}"/>
              </a:ext>
            </a:extLst>
          </p:cNvPr>
          <p:cNvSpPr txBox="1"/>
          <p:nvPr/>
        </p:nvSpPr>
        <p:spPr>
          <a:xfrm>
            <a:off x="3232958" y="3886841"/>
            <a:ext cx="796258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Mơ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hồ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về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từ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5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vựng</a:t>
            </a:r>
            <a:r>
              <a:rPr lang="en-US" sz="25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5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 - H</a:t>
            </a:r>
            <a:r>
              <a:rPr lang="vi-VN" sz="25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iện tượng đồng âm (con – con của chị ấy và con – cách xưng hô gần gũi với một người lớn tuổi) </a:t>
            </a:r>
            <a:endParaRPr lang="en-US" sz="2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912B854-5251-FC09-6003-A8F4EE34E857}"/>
              </a:ext>
            </a:extLst>
          </p:cNvPr>
          <p:cNvSpPr txBox="1"/>
          <p:nvPr/>
        </p:nvSpPr>
        <p:spPr>
          <a:xfrm>
            <a:off x="11492175" y="4186646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Chị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ấy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đã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gặp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Open Sans" panose="020B0606030504020204" pitchFamily="34" charset="0"/>
              </a:rPr>
              <a:t>tôi</a:t>
            </a:r>
            <a:r>
              <a:rPr lang="en-US" sz="2800" dirty="0">
                <a:solidFill>
                  <a:srgbClr val="000000"/>
                </a:solidFill>
                <a:latin typeface="Open Sans" panose="020B0606030504020204" pitchFamily="34" charset="0"/>
              </a:rPr>
              <a:t>.</a:t>
            </a:r>
            <a:endParaRPr lang="en-US" sz="28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819E5C-052F-E649-9146-45CACF52474A}"/>
              </a:ext>
            </a:extLst>
          </p:cNvPr>
          <p:cNvSpPr txBox="1"/>
          <p:nvPr/>
        </p:nvSpPr>
        <p:spPr>
          <a:xfrm>
            <a:off x="3227879" y="5238681"/>
            <a:ext cx="767458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dirty="0" err="1">
                <a:solidFill>
                  <a:srgbClr val="000000"/>
                </a:solidFill>
                <a:latin typeface="Open Sans" panose="020B0606030504020204" pitchFamily="34" charset="0"/>
              </a:rPr>
              <a:t>Mơ</a:t>
            </a:r>
            <a:r>
              <a:rPr lang="en-US" sz="2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 pitchFamily="34" charset="0"/>
              </a:rPr>
              <a:t>hồ</a:t>
            </a:r>
            <a:r>
              <a:rPr lang="en-US" sz="2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về</a:t>
            </a:r>
            <a:r>
              <a:rPr lang="en-US" sz="2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 pitchFamily="34" charset="0"/>
              </a:rPr>
              <a:t>từ</a:t>
            </a:r>
            <a:r>
              <a:rPr lang="en-US" sz="2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Open Sans" panose="020B0606030504020204" pitchFamily="34" charset="0"/>
              </a:rPr>
              <a:t>vựng</a:t>
            </a:r>
            <a:r>
              <a:rPr lang="en-US" sz="2600" dirty="0">
                <a:solidFill>
                  <a:srgbClr val="000000"/>
                </a:solidFill>
                <a:latin typeface="Open Sans" panose="020B0606030504020204" pitchFamily="34" charset="0"/>
              </a:rPr>
              <a:t> </a:t>
            </a:r>
            <a:r>
              <a:rPr lang="en-US" sz="2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- H</a:t>
            </a:r>
            <a:r>
              <a:rPr lang="vi-VN" sz="2600" dirty="0">
                <a:solidFill>
                  <a:srgbClr val="000000"/>
                </a:solidFill>
                <a:latin typeface="Open Sans" panose="020B0606030504020204" pitchFamily="34" charset="0"/>
              </a:rPr>
              <a:t>iện tượng đồng âm (cả nhà hát – cả gia đình đang </a:t>
            </a:r>
            <a:r>
              <a:rPr lang="vi-VN" sz="2600" dirty="0" smtClean="0">
                <a:solidFill>
                  <a:srgbClr val="000000"/>
                </a:solidFill>
                <a:latin typeface="Open Sans" panose="020B0606030504020204" pitchFamily="34" charset="0"/>
              </a:rPr>
              <a:t>hát)</a:t>
            </a:r>
            <a:endParaRPr lang="en-US" sz="2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039A39-BEE7-7894-F704-E0027583455D}"/>
              </a:ext>
            </a:extLst>
          </p:cNvPr>
          <p:cNvSpPr txBox="1"/>
          <p:nvPr/>
        </p:nvSpPr>
        <p:spPr>
          <a:xfrm>
            <a:off x="11375781" y="5222101"/>
            <a:ext cx="663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Gia đình tôi hát say sưa theo tiếng đàn vĩ cầm.</a:t>
            </a:r>
            <a:endParaRPr lang="en-US" sz="28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10B2BB5-E6AC-C4F6-27B9-367CCD6E9799}"/>
              </a:ext>
            </a:extLst>
          </p:cNvPr>
          <p:cNvSpPr txBox="1"/>
          <p:nvPr/>
        </p:nvSpPr>
        <p:spPr>
          <a:xfrm>
            <a:off x="3232958" y="6375342"/>
            <a:ext cx="7669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Open Sans" panose="020B0606030504020204" pitchFamily="34" charset="0"/>
              </a:rPr>
              <a:t>Mơ hồ logic (ở đây không rõ là chiếc xe đạp mới mua hôm qua, hay khoe với tôi ngày hôm qua.)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67D608-555B-378C-55A9-7E5A723A907A}"/>
              </a:ext>
            </a:extLst>
          </p:cNvPr>
          <p:cNvSpPr txBox="1"/>
          <p:nvPr/>
        </p:nvSpPr>
        <p:spPr>
          <a:xfrm>
            <a:off x="11375781" y="6321488"/>
            <a:ext cx="663672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Nó khoe với tôi chiếc xe đạp mới mua ngày hôm qua.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D76A7D2-A615-7CDA-3933-3EE4458E798D}"/>
              </a:ext>
            </a:extLst>
          </p:cNvPr>
          <p:cNvSpPr txBox="1"/>
          <p:nvPr/>
        </p:nvSpPr>
        <p:spPr>
          <a:xfrm>
            <a:off x="3353456" y="7511571"/>
            <a:ext cx="716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Mơ hồ cấu trúc (tuần trước là thời gian quá khứ)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A1472-81C3-9466-A845-C62B46AB4042}"/>
              </a:ext>
            </a:extLst>
          </p:cNvPr>
          <p:cNvSpPr txBox="1"/>
          <p:nvPr/>
        </p:nvSpPr>
        <p:spPr>
          <a:xfrm>
            <a:off x="11205702" y="7498871"/>
            <a:ext cx="66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Tôi nhìn thấy anh ấy trên đường đến thư viện vào tuần trước.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BA3A563-DCA4-D875-582C-09228DD534F9}"/>
              </a:ext>
            </a:extLst>
          </p:cNvPr>
          <p:cNvSpPr txBox="1"/>
          <p:nvPr/>
        </p:nvSpPr>
        <p:spPr>
          <a:xfrm>
            <a:off x="3763108" y="8891363"/>
            <a:ext cx="716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Mơ hồ cấu trúc</a:t>
            </a:r>
            <a:endParaRPr lang="en-US" sz="28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3ACBDFC-7D93-0C02-3FC5-5586709AF7AA}"/>
              </a:ext>
            </a:extLst>
          </p:cNvPr>
          <p:cNvSpPr txBox="1"/>
          <p:nvPr/>
        </p:nvSpPr>
        <p:spPr>
          <a:xfrm>
            <a:off x="11354010" y="8605584"/>
            <a:ext cx="66074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Tôi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rất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bất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ngờ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về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món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quà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của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cô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ấy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ngày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hôm</a:t>
            </a:r>
            <a:r>
              <a:rPr lang="en-US" sz="28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qua.</a:t>
            </a:r>
            <a:endParaRPr lang="vi-VN" sz="2800" b="0" i="0" dirty="0">
              <a:solidFill>
                <a:srgbClr val="000000"/>
              </a:solidFill>
              <a:effectLst/>
              <a:latin typeface="Open Sans" panose="020B0606030504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</TotalTime>
  <Words>699</Words>
  <Application>Microsoft Office PowerPoint</Application>
  <PresentationFormat>Custom</PresentationFormat>
  <Paragraphs>85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Francois One</vt:lpstr>
      <vt:lpstr>Aptos</vt:lpstr>
      <vt:lpstr>Fira Code Bold</vt:lpstr>
      <vt:lpstr>Paytone One</vt:lpstr>
      <vt:lpstr>Calibri</vt:lpstr>
      <vt:lpstr>Open Sans</vt:lpstr>
      <vt:lpstr>Fira Code</vt:lpstr>
      <vt:lpstr>Sigmar One</vt:lpstr>
      <vt:lpstr>Arial</vt:lpstr>
      <vt:lpstr>Dancing Script</vt:lpstr>
      <vt:lpstr>Segoe UI Historic</vt:lpstr>
      <vt:lpstr>Bungee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2. THTV. Lỗi câu mơ hồ và cách sửa</dc:title>
  <dc:creator>MY DUNG</dc:creator>
  <cp:lastModifiedBy>Admin</cp:lastModifiedBy>
  <cp:revision>9</cp:revision>
  <dcterms:created xsi:type="dcterms:W3CDTF">2006-08-16T00:00:00Z</dcterms:created>
  <dcterms:modified xsi:type="dcterms:W3CDTF">2024-10-01T00:46:26Z</dcterms:modified>
  <dc:identifier>DAGK8ExKCkE</dc:identifier>
</cp:coreProperties>
</file>