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bin" ContentType="audio/unknown"/>
  <Override PartName="/ppt/media/audio2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27"/>
  </p:notesMasterIdLst>
  <p:sldIdLst>
    <p:sldId id="256" r:id="rId2"/>
    <p:sldId id="288" r:id="rId3"/>
    <p:sldId id="280" r:id="rId4"/>
    <p:sldId id="303" r:id="rId5"/>
    <p:sldId id="259" r:id="rId6"/>
    <p:sldId id="291" r:id="rId7"/>
    <p:sldId id="282" r:id="rId8"/>
    <p:sldId id="292" r:id="rId9"/>
    <p:sldId id="293" r:id="rId10"/>
    <p:sldId id="294" r:id="rId11"/>
    <p:sldId id="285" r:id="rId12"/>
    <p:sldId id="295" r:id="rId13"/>
    <p:sldId id="296" r:id="rId14"/>
    <p:sldId id="297" r:id="rId15"/>
    <p:sldId id="304" r:id="rId16"/>
    <p:sldId id="299" r:id="rId17"/>
    <p:sldId id="302" r:id="rId18"/>
    <p:sldId id="307" r:id="rId19"/>
    <p:sldId id="309" r:id="rId20"/>
    <p:sldId id="287" r:id="rId21"/>
    <p:sldId id="310" r:id="rId22"/>
    <p:sldId id="308" r:id="rId23"/>
    <p:sldId id="312" r:id="rId24"/>
    <p:sldId id="313" r:id="rId25"/>
    <p:sldId id="31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TRG+gt6XRRTD8E6+E1xQAoWUi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0C2E"/>
    <a:srgbClr val="BD0A26"/>
    <a:srgbClr val="FFFFFF"/>
    <a:srgbClr val="F2A603"/>
    <a:srgbClr val="14A8C2"/>
    <a:srgbClr val="FC6C2D"/>
    <a:srgbClr val="AFCBE1"/>
    <a:srgbClr val="F9DDE9"/>
    <a:srgbClr val="B0CDE3"/>
    <a:srgbClr val="025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2" autoAdjust="0"/>
  </p:normalViewPr>
  <p:slideViewPr>
    <p:cSldViewPr>
      <p:cViewPr>
        <p:scale>
          <a:sx n="71" d="100"/>
          <a:sy n="71" d="100"/>
        </p:scale>
        <p:origin x="-6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5634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754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173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394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2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710EA-721A-42B4-A325-451846CD6A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25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982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55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091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724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534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240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082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8743-5451-4A31-8496-C76BD9BCD8F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7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jpeg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audio" Target="../media/audio1.bin"/><Relationship Id="rId7" Type="http://schemas.openxmlformats.org/officeDocument/2006/relationships/image" Target="../media/image37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bd\ABUNDA~1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audio" Target="../media/audio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22" y="11"/>
            <a:ext cx="12191978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2870">
            <a:off x="318960" y="1629623"/>
            <a:ext cx="1593263" cy="159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497166" y="1060896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2754800" y="5828575"/>
            <a:ext cx="835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Oval 2"/>
          <p:cNvSpPr/>
          <p:nvPr/>
        </p:nvSpPr>
        <p:spPr>
          <a:xfrm>
            <a:off x="5486400" y="2819400"/>
            <a:ext cx="3810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86000" y="2121781"/>
            <a:ext cx="81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 4: HÌNH THANG </a:t>
            </a:r>
            <a:r>
              <a:rPr lang="en-U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CÂN</a:t>
            </a:r>
            <a:endParaRPr 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7945" y="599231"/>
            <a:ext cx="3837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 HỌC 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46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87"/>
          <a:stretch/>
        </p:blipFill>
        <p:spPr>
          <a:xfrm>
            <a:off x="1904999" y="228600"/>
            <a:ext cx="8620797" cy="5101086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219200" y="5562600"/>
            <a:ext cx="9715501" cy="990668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67197" y="5734768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trên, hình nào là hình thang cân?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50681">
            <a:off x="807210" y="4829783"/>
            <a:ext cx="1147167" cy="1147167"/>
          </a:xfrm>
          <a:prstGeom prst="rect">
            <a:avLst/>
          </a:prstGeom>
        </p:spPr>
      </p:pic>
      <p:pic>
        <p:nvPicPr>
          <p:cNvPr id="8" name="Picture 10" descr="Check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1028799" cy="10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heck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133600"/>
            <a:ext cx="1028799" cy="10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6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5"/>
          <p:cNvGrpSpPr/>
          <p:nvPr/>
        </p:nvGrpSpPr>
        <p:grpSpPr>
          <a:xfrm>
            <a:off x="1104611" y="35704"/>
            <a:ext cx="627077" cy="818969"/>
            <a:chOff x="1971675" y="1681163"/>
            <a:chExt cx="1743075" cy="2276475"/>
          </a:xfrm>
        </p:grpSpPr>
        <p:sp>
          <p:nvSpPr>
            <p:cNvPr id="150" name="Google Shape;150;p5"/>
            <p:cNvSpPr/>
            <p:nvPr/>
          </p:nvSpPr>
          <p:spPr>
            <a:xfrm>
              <a:off x="2447925" y="2160588"/>
              <a:ext cx="790575" cy="787400"/>
            </a:xfrm>
            <a:prstGeom prst="ellipse">
              <a:avLst/>
            </a:prstGeom>
            <a:solidFill>
              <a:srgbClr val="F2A6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2032000" y="1744663"/>
              <a:ext cx="1624013" cy="2141538"/>
            </a:xfrm>
            <a:custGeom>
              <a:avLst/>
              <a:gdLst/>
              <a:ahLst/>
              <a:cxnLst/>
              <a:rect l="l" t="t" r="r" b="b"/>
              <a:pathLst>
                <a:path w="433" h="571" extrusionOk="0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83"/>
                    <a:pt x="183" y="544"/>
                    <a:pt x="216" y="571"/>
                  </a:cubicBezTo>
                  <a:cubicBezTo>
                    <a:pt x="249" y="543"/>
                    <a:pt x="433" y="377"/>
                    <a:pt x="433" y="216"/>
                  </a:cubicBezTo>
                  <a:cubicBezTo>
                    <a:pt x="433" y="97"/>
                    <a:pt x="336" y="0"/>
                    <a:pt x="216" y="0"/>
                  </a:cubicBezTo>
                  <a:moveTo>
                    <a:pt x="216" y="338"/>
                  </a:moveTo>
                  <a:cubicBezTo>
                    <a:pt x="149" y="338"/>
                    <a:pt x="95" y="283"/>
                    <a:pt x="95" y="216"/>
                  </a:cubicBezTo>
                  <a:cubicBezTo>
                    <a:pt x="95" y="149"/>
                    <a:pt x="149" y="94"/>
                    <a:pt x="216" y="94"/>
                  </a:cubicBezTo>
                  <a:cubicBezTo>
                    <a:pt x="284" y="94"/>
                    <a:pt x="338" y="149"/>
                    <a:pt x="338" y="216"/>
                  </a:cubicBezTo>
                  <a:cubicBezTo>
                    <a:pt x="338" y="283"/>
                    <a:pt x="284" y="338"/>
                    <a:pt x="216" y="338"/>
                  </a:cubicBezTo>
                </a:path>
              </a:pathLst>
            </a:custGeom>
            <a:solidFill>
              <a:srgbClr val="E60C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2814638" y="2551113"/>
              <a:ext cx="841375" cy="1335088"/>
            </a:xfrm>
            <a:custGeom>
              <a:avLst/>
              <a:gdLst/>
              <a:ahLst/>
              <a:cxnLst/>
              <a:rect l="l" t="t" r="r" b="b"/>
              <a:pathLst>
                <a:path w="224" h="356" extrusionOk="0">
                  <a:moveTo>
                    <a:pt x="0" y="350"/>
                  </a:moveTo>
                  <a:cubicBezTo>
                    <a:pt x="3" y="352"/>
                    <a:pt x="5" y="355"/>
                    <a:pt x="7" y="356"/>
                  </a:cubicBezTo>
                  <a:cubicBezTo>
                    <a:pt x="5" y="355"/>
                    <a:pt x="3" y="352"/>
                    <a:pt x="0" y="350"/>
                  </a:cubicBezTo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21" y="56"/>
                    <a:pt x="101" y="84"/>
                    <a:pt x="75" y="102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102" y="85"/>
                    <a:pt x="121" y="56"/>
                    <a:pt x="127" y="23"/>
                  </a:cubicBezTo>
                  <a:moveTo>
                    <a:pt x="224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2343150" y="1981201"/>
              <a:ext cx="1312863" cy="1905000"/>
            </a:xfrm>
            <a:custGeom>
              <a:avLst/>
              <a:gdLst/>
              <a:ahLst/>
              <a:cxnLst/>
              <a:rect l="l" t="t" r="r" b="b"/>
              <a:pathLst>
                <a:path w="350" h="508" extrusionOk="0">
                  <a:moveTo>
                    <a:pt x="287" y="0"/>
                  </a:moveTo>
                  <a:cubicBezTo>
                    <a:pt x="288" y="49"/>
                    <a:pt x="282" y="113"/>
                    <a:pt x="253" y="175"/>
                  </a:cubicBezTo>
                  <a:cubicBezTo>
                    <a:pt x="247" y="208"/>
                    <a:pt x="228" y="237"/>
                    <a:pt x="200" y="254"/>
                  </a:cubicBezTo>
                  <a:cubicBezTo>
                    <a:pt x="157" y="302"/>
                    <a:pt x="93" y="342"/>
                    <a:pt x="0" y="366"/>
                  </a:cubicBezTo>
                  <a:cubicBezTo>
                    <a:pt x="47" y="431"/>
                    <a:pt x="102" y="481"/>
                    <a:pt x="126" y="502"/>
                  </a:cubicBezTo>
                  <a:cubicBezTo>
                    <a:pt x="129" y="504"/>
                    <a:pt x="131" y="507"/>
                    <a:pt x="133" y="508"/>
                  </a:cubicBezTo>
                  <a:cubicBezTo>
                    <a:pt x="133" y="508"/>
                    <a:pt x="133" y="508"/>
                    <a:pt x="133" y="508"/>
                  </a:cubicBezTo>
                  <a:cubicBezTo>
                    <a:pt x="166" y="480"/>
                    <a:pt x="350" y="314"/>
                    <a:pt x="350" y="153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50" y="153"/>
                    <a:pt x="350" y="152"/>
                    <a:pt x="350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50" y="93"/>
                    <a:pt x="325" y="39"/>
                    <a:pt x="287" y="0"/>
                  </a:cubicBezTo>
                </a:path>
              </a:pathLst>
            </a:custGeom>
            <a:solidFill>
              <a:srgbClr val="BD0A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166938" y="1876426"/>
              <a:ext cx="468313" cy="38576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15" y="14"/>
                  </a:moveTo>
                  <a:cubicBezTo>
                    <a:pt x="125" y="27"/>
                    <a:pt x="110" y="56"/>
                    <a:pt x="81" y="77"/>
                  </a:cubicBezTo>
                  <a:cubicBezTo>
                    <a:pt x="52" y="97"/>
                    <a:pt x="20" y="103"/>
                    <a:pt x="10" y="89"/>
                  </a:cubicBezTo>
                  <a:cubicBezTo>
                    <a:pt x="0" y="75"/>
                    <a:pt x="16" y="47"/>
                    <a:pt x="45" y="26"/>
                  </a:cubicBezTo>
                  <a:cubicBezTo>
                    <a:pt x="73" y="5"/>
                    <a:pt x="105" y="0"/>
                    <a:pt x="1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447925" y="2209801"/>
              <a:ext cx="831850" cy="776288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75" y="0"/>
                  </a:moveTo>
                  <a:cubicBezTo>
                    <a:pt x="178" y="6"/>
                    <a:pt x="180" y="12"/>
                    <a:pt x="181" y="18"/>
                  </a:cubicBezTo>
                  <a:cubicBezTo>
                    <a:pt x="199" y="37"/>
                    <a:pt x="211" y="63"/>
                    <a:pt x="211" y="92"/>
                  </a:cubicBezTo>
                  <a:cubicBezTo>
                    <a:pt x="211" y="150"/>
                    <a:pt x="164" y="197"/>
                    <a:pt x="105" y="197"/>
                  </a:cubicBezTo>
                  <a:cubicBezTo>
                    <a:pt x="66" y="197"/>
                    <a:pt x="31" y="175"/>
                    <a:pt x="13" y="143"/>
                  </a:cubicBezTo>
                  <a:cubicBezTo>
                    <a:pt x="10" y="141"/>
                    <a:pt x="6" y="139"/>
                    <a:pt x="3" y="137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0" y="135"/>
                  </a:cubicBezTo>
                  <a:cubicBezTo>
                    <a:pt x="1" y="136"/>
                    <a:pt x="1" y="137"/>
                    <a:pt x="1" y="137"/>
                  </a:cubicBezTo>
                  <a:cubicBezTo>
                    <a:pt x="2" y="139"/>
                    <a:pt x="3" y="140"/>
                    <a:pt x="3" y="141"/>
                  </a:cubicBezTo>
                  <a:cubicBezTo>
                    <a:pt x="5" y="144"/>
                    <a:pt x="6" y="147"/>
                    <a:pt x="8" y="150"/>
                  </a:cubicBezTo>
                  <a:cubicBezTo>
                    <a:pt x="9" y="151"/>
                    <a:pt x="9" y="153"/>
                    <a:pt x="10" y="154"/>
                  </a:cubicBezTo>
                  <a:cubicBezTo>
                    <a:pt x="12" y="157"/>
                    <a:pt x="14" y="160"/>
                    <a:pt x="16" y="163"/>
                  </a:cubicBezTo>
                  <a:cubicBezTo>
                    <a:pt x="17" y="164"/>
                    <a:pt x="18" y="165"/>
                    <a:pt x="19" y="166"/>
                  </a:cubicBezTo>
                  <a:cubicBezTo>
                    <a:pt x="22" y="169"/>
                    <a:pt x="25" y="172"/>
                    <a:pt x="28" y="175"/>
                  </a:cubicBezTo>
                  <a:cubicBezTo>
                    <a:pt x="29" y="176"/>
                    <a:pt x="30" y="177"/>
                    <a:pt x="31" y="178"/>
                  </a:cubicBezTo>
                  <a:cubicBezTo>
                    <a:pt x="34" y="181"/>
                    <a:pt x="37" y="183"/>
                    <a:pt x="40" y="186"/>
                  </a:cubicBezTo>
                  <a:cubicBezTo>
                    <a:pt x="41" y="186"/>
                    <a:pt x="41" y="186"/>
                    <a:pt x="41" y="187"/>
                  </a:cubicBezTo>
                  <a:cubicBezTo>
                    <a:pt x="46" y="189"/>
                    <a:pt x="50" y="192"/>
                    <a:pt x="55" y="195"/>
                  </a:cubicBezTo>
                  <a:cubicBezTo>
                    <a:pt x="71" y="203"/>
                    <a:pt x="88" y="207"/>
                    <a:pt x="107" y="207"/>
                  </a:cubicBezTo>
                  <a:cubicBezTo>
                    <a:pt x="171" y="207"/>
                    <a:pt x="222" y="156"/>
                    <a:pt x="222" y="92"/>
                  </a:cubicBezTo>
                  <a:cubicBezTo>
                    <a:pt x="222" y="54"/>
                    <a:pt x="204" y="21"/>
                    <a:pt x="17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497138" y="2278063"/>
              <a:ext cx="741363" cy="669925"/>
            </a:xfrm>
            <a:custGeom>
              <a:avLst/>
              <a:gdLst/>
              <a:ahLst/>
              <a:cxnLst/>
              <a:rect l="l" t="t" r="r" b="b"/>
              <a:pathLst>
                <a:path w="198" h="179" extrusionOk="0">
                  <a:moveTo>
                    <a:pt x="168" y="0"/>
                  </a:moveTo>
                  <a:cubicBezTo>
                    <a:pt x="170" y="8"/>
                    <a:pt x="170" y="16"/>
                    <a:pt x="170" y="24"/>
                  </a:cubicBezTo>
                  <a:cubicBezTo>
                    <a:pt x="170" y="88"/>
                    <a:pt x="119" y="139"/>
                    <a:pt x="55" y="139"/>
                  </a:cubicBezTo>
                  <a:cubicBezTo>
                    <a:pt x="37" y="139"/>
                    <a:pt x="19" y="135"/>
                    <a:pt x="3" y="127"/>
                  </a:cubicBezTo>
                  <a:cubicBezTo>
                    <a:pt x="2" y="126"/>
                    <a:pt x="1" y="126"/>
                    <a:pt x="0" y="125"/>
                  </a:cubicBezTo>
                  <a:cubicBezTo>
                    <a:pt x="18" y="157"/>
                    <a:pt x="53" y="179"/>
                    <a:pt x="92" y="179"/>
                  </a:cubicBezTo>
                  <a:cubicBezTo>
                    <a:pt x="151" y="179"/>
                    <a:pt x="198" y="132"/>
                    <a:pt x="198" y="74"/>
                  </a:cubicBezTo>
                  <a:cubicBezTo>
                    <a:pt x="198" y="45"/>
                    <a:pt x="186" y="19"/>
                    <a:pt x="168" y="0"/>
                  </a:cubicBezTo>
                </a:path>
              </a:pathLst>
            </a:custGeom>
            <a:solidFill>
              <a:srgbClr val="C68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414588" y="2124076"/>
              <a:ext cx="760413" cy="790575"/>
            </a:xfrm>
            <a:custGeom>
              <a:avLst/>
              <a:gdLst/>
              <a:ahLst/>
              <a:cxnLst/>
              <a:rect l="l" t="t" r="r" b="b"/>
              <a:pathLst>
                <a:path w="203" h="211" extrusionOk="0">
                  <a:moveTo>
                    <a:pt x="49" y="209"/>
                  </a:moveTo>
                  <a:cubicBezTo>
                    <a:pt x="48" y="208"/>
                    <a:pt x="47" y="207"/>
                    <a:pt x="46" y="206"/>
                  </a:cubicBezTo>
                  <a:cubicBezTo>
                    <a:pt x="44" y="203"/>
                    <a:pt x="42" y="200"/>
                    <a:pt x="40" y="197"/>
                  </a:cubicBezTo>
                  <a:cubicBezTo>
                    <a:pt x="39" y="196"/>
                    <a:pt x="38" y="194"/>
                    <a:pt x="37" y="193"/>
                  </a:cubicBezTo>
                  <a:cubicBezTo>
                    <a:pt x="36" y="190"/>
                    <a:pt x="34" y="187"/>
                    <a:pt x="33" y="184"/>
                  </a:cubicBezTo>
                  <a:cubicBezTo>
                    <a:pt x="32" y="183"/>
                    <a:pt x="32" y="182"/>
                    <a:pt x="31" y="180"/>
                  </a:cubicBezTo>
                  <a:cubicBezTo>
                    <a:pt x="29" y="176"/>
                    <a:pt x="28" y="172"/>
                    <a:pt x="26" y="168"/>
                  </a:cubicBezTo>
                  <a:cubicBezTo>
                    <a:pt x="26" y="166"/>
                    <a:pt x="26" y="165"/>
                    <a:pt x="25" y="164"/>
                  </a:cubicBezTo>
                  <a:cubicBezTo>
                    <a:pt x="25" y="160"/>
                    <a:pt x="24" y="157"/>
                    <a:pt x="23" y="153"/>
                  </a:cubicBezTo>
                  <a:cubicBezTo>
                    <a:pt x="23" y="152"/>
                    <a:pt x="23" y="151"/>
                    <a:pt x="23" y="149"/>
                  </a:cubicBezTo>
                  <a:cubicBezTo>
                    <a:pt x="22" y="144"/>
                    <a:pt x="22" y="140"/>
                    <a:pt x="22" y="135"/>
                  </a:cubicBezTo>
                  <a:cubicBezTo>
                    <a:pt x="22" y="130"/>
                    <a:pt x="22" y="125"/>
                    <a:pt x="23" y="120"/>
                  </a:cubicBezTo>
                  <a:cubicBezTo>
                    <a:pt x="23" y="119"/>
                    <a:pt x="23" y="117"/>
                    <a:pt x="23" y="116"/>
                  </a:cubicBezTo>
                  <a:cubicBezTo>
                    <a:pt x="24" y="112"/>
                    <a:pt x="25" y="109"/>
                    <a:pt x="25" y="106"/>
                  </a:cubicBezTo>
                  <a:cubicBezTo>
                    <a:pt x="26" y="104"/>
                    <a:pt x="26" y="103"/>
                    <a:pt x="26" y="102"/>
                  </a:cubicBezTo>
                  <a:cubicBezTo>
                    <a:pt x="28" y="97"/>
                    <a:pt x="29" y="93"/>
                    <a:pt x="31" y="89"/>
                  </a:cubicBezTo>
                  <a:cubicBezTo>
                    <a:pt x="32" y="88"/>
                    <a:pt x="32" y="86"/>
                    <a:pt x="33" y="85"/>
                  </a:cubicBezTo>
                  <a:cubicBezTo>
                    <a:pt x="34" y="82"/>
                    <a:pt x="36" y="79"/>
                    <a:pt x="37" y="77"/>
                  </a:cubicBezTo>
                  <a:cubicBezTo>
                    <a:pt x="38" y="75"/>
                    <a:pt x="39" y="73"/>
                    <a:pt x="40" y="72"/>
                  </a:cubicBezTo>
                  <a:cubicBezTo>
                    <a:pt x="42" y="69"/>
                    <a:pt x="44" y="66"/>
                    <a:pt x="46" y="64"/>
                  </a:cubicBezTo>
                  <a:cubicBezTo>
                    <a:pt x="47" y="62"/>
                    <a:pt x="48" y="61"/>
                    <a:pt x="49" y="60"/>
                  </a:cubicBezTo>
                  <a:cubicBezTo>
                    <a:pt x="51" y="57"/>
                    <a:pt x="54" y="54"/>
                    <a:pt x="57" y="51"/>
                  </a:cubicBezTo>
                  <a:cubicBezTo>
                    <a:pt x="58" y="50"/>
                    <a:pt x="59" y="49"/>
                    <a:pt x="60" y="48"/>
                  </a:cubicBezTo>
                  <a:cubicBezTo>
                    <a:pt x="64" y="45"/>
                    <a:pt x="67" y="43"/>
                    <a:pt x="70" y="4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6" y="37"/>
                    <a:pt x="80" y="34"/>
                    <a:pt x="85" y="31"/>
                  </a:cubicBezTo>
                  <a:cubicBezTo>
                    <a:pt x="101" y="23"/>
                    <a:pt x="119" y="19"/>
                    <a:pt x="138" y="19"/>
                  </a:cubicBezTo>
                  <a:cubicBezTo>
                    <a:pt x="162" y="19"/>
                    <a:pt x="184" y="26"/>
                    <a:pt x="203" y="39"/>
                  </a:cubicBezTo>
                  <a:cubicBezTo>
                    <a:pt x="182" y="15"/>
                    <a:pt x="151" y="0"/>
                    <a:pt x="116" y="0"/>
                  </a:cubicBezTo>
                  <a:cubicBezTo>
                    <a:pt x="97" y="0"/>
                    <a:pt x="79" y="4"/>
                    <a:pt x="64" y="13"/>
                  </a:cubicBezTo>
                  <a:cubicBezTo>
                    <a:pt x="59" y="15"/>
                    <a:pt x="54" y="18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6" y="24"/>
                    <a:pt x="42" y="27"/>
                    <a:pt x="39" y="29"/>
                  </a:cubicBezTo>
                  <a:cubicBezTo>
                    <a:pt x="38" y="30"/>
                    <a:pt x="37" y="31"/>
                    <a:pt x="36" y="32"/>
                  </a:cubicBezTo>
                  <a:cubicBezTo>
                    <a:pt x="33" y="35"/>
                    <a:pt x="30" y="38"/>
                    <a:pt x="27" y="41"/>
                  </a:cubicBezTo>
                  <a:cubicBezTo>
                    <a:pt x="26" y="42"/>
                    <a:pt x="26" y="44"/>
                    <a:pt x="25" y="45"/>
                  </a:cubicBezTo>
                  <a:cubicBezTo>
                    <a:pt x="23" y="47"/>
                    <a:pt x="21" y="50"/>
                    <a:pt x="19" y="53"/>
                  </a:cubicBezTo>
                  <a:cubicBezTo>
                    <a:pt x="18" y="55"/>
                    <a:pt x="17" y="56"/>
                    <a:pt x="16" y="58"/>
                  </a:cubicBezTo>
                  <a:cubicBezTo>
                    <a:pt x="14" y="60"/>
                    <a:pt x="13" y="63"/>
                    <a:pt x="12" y="66"/>
                  </a:cubicBezTo>
                  <a:cubicBezTo>
                    <a:pt x="11" y="67"/>
                    <a:pt x="10" y="69"/>
                    <a:pt x="10" y="70"/>
                  </a:cubicBezTo>
                  <a:cubicBezTo>
                    <a:pt x="8" y="74"/>
                    <a:pt x="6" y="78"/>
                    <a:pt x="5" y="83"/>
                  </a:cubicBezTo>
                  <a:cubicBezTo>
                    <a:pt x="5" y="84"/>
                    <a:pt x="4" y="85"/>
                    <a:pt x="4" y="87"/>
                  </a:cubicBezTo>
                  <a:cubicBezTo>
                    <a:pt x="3" y="90"/>
                    <a:pt x="3" y="94"/>
                    <a:pt x="2" y="97"/>
                  </a:cubicBezTo>
                  <a:cubicBezTo>
                    <a:pt x="2" y="98"/>
                    <a:pt x="1" y="100"/>
                    <a:pt x="1" y="101"/>
                  </a:cubicBezTo>
                  <a:cubicBezTo>
                    <a:pt x="1" y="106"/>
                    <a:pt x="0" y="111"/>
                    <a:pt x="0" y="116"/>
                  </a:cubicBezTo>
                  <a:cubicBezTo>
                    <a:pt x="0" y="121"/>
                    <a:pt x="1" y="125"/>
                    <a:pt x="1" y="130"/>
                  </a:cubicBezTo>
                  <a:cubicBezTo>
                    <a:pt x="1" y="132"/>
                    <a:pt x="2" y="133"/>
                    <a:pt x="2" y="134"/>
                  </a:cubicBezTo>
                  <a:cubicBezTo>
                    <a:pt x="3" y="138"/>
                    <a:pt x="3" y="141"/>
                    <a:pt x="4" y="145"/>
                  </a:cubicBezTo>
                  <a:cubicBezTo>
                    <a:pt x="4" y="146"/>
                    <a:pt x="5" y="148"/>
                    <a:pt x="5" y="149"/>
                  </a:cubicBezTo>
                  <a:cubicBezTo>
                    <a:pt x="6" y="153"/>
                    <a:pt x="8" y="157"/>
                    <a:pt x="10" y="161"/>
                  </a:cubicBezTo>
                  <a:cubicBezTo>
                    <a:pt x="10" y="163"/>
                    <a:pt x="11" y="164"/>
                    <a:pt x="12" y="165"/>
                  </a:cubicBezTo>
                  <a:cubicBezTo>
                    <a:pt x="13" y="168"/>
                    <a:pt x="14" y="171"/>
                    <a:pt x="16" y="174"/>
                  </a:cubicBezTo>
                  <a:cubicBezTo>
                    <a:pt x="17" y="175"/>
                    <a:pt x="18" y="177"/>
                    <a:pt x="19" y="179"/>
                  </a:cubicBezTo>
                  <a:cubicBezTo>
                    <a:pt x="21" y="181"/>
                    <a:pt x="23" y="184"/>
                    <a:pt x="25" y="187"/>
                  </a:cubicBezTo>
                  <a:cubicBezTo>
                    <a:pt x="26" y="188"/>
                    <a:pt x="27" y="189"/>
                    <a:pt x="27" y="190"/>
                  </a:cubicBezTo>
                  <a:cubicBezTo>
                    <a:pt x="30" y="193"/>
                    <a:pt x="33" y="197"/>
                    <a:pt x="36" y="199"/>
                  </a:cubicBezTo>
                  <a:cubicBezTo>
                    <a:pt x="37" y="200"/>
                    <a:pt x="38" y="201"/>
                    <a:pt x="39" y="202"/>
                  </a:cubicBezTo>
                  <a:cubicBezTo>
                    <a:pt x="42" y="205"/>
                    <a:pt x="46" y="208"/>
                    <a:pt x="49" y="210"/>
                  </a:cubicBezTo>
                  <a:cubicBezTo>
                    <a:pt x="49" y="210"/>
                    <a:pt x="50" y="211"/>
                    <a:pt x="50" y="211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50" y="211"/>
                    <a:pt x="49" y="210"/>
                    <a:pt x="49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2597150" y="2171701"/>
              <a:ext cx="241300" cy="200025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59" y="7"/>
                  </a:moveTo>
                  <a:cubicBezTo>
                    <a:pt x="64" y="15"/>
                    <a:pt x="56" y="29"/>
                    <a:pt x="42" y="40"/>
                  </a:cubicBezTo>
                  <a:cubicBezTo>
                    <a:pt x="27" y="50"/>
                    <a:pt x="11" y="53"/>
                    <a:pt x="5" y="46"/>
                  </a:cubicBezTo>
                  <a:cubicBezTo>
                    <a:pt x="0" y="39"/>
                    <a:pt x="8" y="25"/>
                    <a:pt x="23" y="14"/>
                  </a:cubicBezTo>
                  <a:cubicBezTo>
                    <a:pt x="38" y="3"/>
                    <a:pt x="54" y="0"/>
                    <a:pt x="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032000" y="1722438"/>
              <a:ext cx="1200150" cy="2163763"/>
            </a:xfrm>
            <a:custGeom>
              <a:avLst/>
              <a:gdLst/>
              <a:ahLst/>
              <a:cxnLst/>
              <a:rect l="l" t="t" r="r" b="b"/>
              <a:pathLst>
                <a:path w="320" h="577" extrusionOk="0">
                  <a:moveTo>
                    <a:pt x="25" y="216"/>
                  </a:moveTo>
                  <a:cubicBezTo>
                    <a:pt x="27" y="46"/>
                    <a:pt x="214" y="0"/>
                    <a:pt x="320" y="32"/>
                  </a:cubicBezTo>
                  <a:cubicBezTo>
                    <a:pt x="289" y="15"/>
                    <a:pt x="254" y="6"/>
                    <a:pt x="216" y="6"/>
                  </a:cubicBezTo>
                  <a:cubicBezTo>
                    <a:pt x="97" y="6"/>
                    <a:pt x="0" y="103"/>
                    <a:pt x="0" y="222"/>
                  </a:cubicBezTo>
                  <a:cubicBezTo>
                    <a:pt x="0" y="389"/>
                    <a:pt x="183" y="550"/>
                    <a:pt x="216" y="577"/>
                  </a:cubicBezTo>
                  <a:cubicBezTo>
                    <a:pt x="216" y="577"/>
                    <a:pt x="23" y="412"/>
                    <a:pt x="25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387600" y="2097088"/>
              <a:ext cx="911225" cy="915988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21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1" y="244"/>
                  </a:cubicBezTo>
                  <a:cubicBezTo>
                    <a:pt x="189" y="244"/>
                    <a:pt x="243" y="189"/>
                    <a:pt x="243" y="122"/>
                  </a:cubicBezTo>
                  <a:cubicBezTo>
                    <a:pt x="243" y="55"/>
                    <a:pt x="189" y="0"/>
                    <a:pt x="121" y="0"/>
                  </a:cubicBezTo>
                  <a:close/>
                  <a:moveTo>
                    <a:pt x="121" y="227"/>
                  </a:moveTo>
                  <a:cubicBezTo>
                    <a:pt x="63" y="227"/>
                    <a:pt x="16" y="180"/>
                    <a:pt x="16" y="122"/>
                  </a:cubicBezTo>
                  <a:cubicBezTo>
                    <a:pt x="16" y="64"/>
                    <a:pt x="63" y="17"/>
                    <a:pt x="121" y="17"/>
                  </a:cubicBezTo>
                  <a:cubicBezTo>
                    <a:pt x="180" y="17"/>
                    <a:pt x="227" y="64"/>
                    <a:pt x="227" y="122"/>
                  </a:cubicBezTo>
                  <a:cubicBezTo>
                    <a:pt x="227" y="180"/>
                    <a:pt x="180" y="227"/>
                    <a:pt x="121" y="2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971675" y="1681163"/>
              <a:ext cx="1743075" cy="2276475"/>
            </a:xfrm>
            <a:custGeom>
              <a:avLst/>
              <a:gdLst/>
              <a:ahLst/>
              <a:cxnLst/>
              <a:rect l="l" t="t" r="r" b="b"/>
              <a:pathLst>
                <a:path w="465" h="607" extrusionOk="0">
                  <a:moveTo>
                    <a:pt x="232" y="0"/>
                  </a:moveTo>
                  <a:cubicBezTo>
                    <a:pt x="104" y="0"/>
                    <a:pt x="0" y="105"/>
                    <a:pt x="0" y="233"/>
                  </a:cubicBezTo>
                  <a:cubicBezTo>
                    <a:pt x="0" y="424"/>
                    <a:pt x="218" y="598"/>
                    <a:pt x="227" y="605"/>
                  </a:cubicBezTo>
                  <a:cubicBezTo>
                    <a:pt x="229" y="606"/>
                    <a:pt x="231" y="607"/>
                    <a:pt x="232" y="607"/>
                  </a:cubicBezTo>
                  <a:cubicBezTo>
                    <a:pt x="234" y="607"/>
                    <a:pt x="236" y="606"/>
                    <a:pt x="238" y="605"/>
                  </a:cubicBezTo>
                  <a:cubicBezTo>
                    <a:pt x="247" y="597"/>
                    <a:pt x="465" y="416"/>
                    <a:pt x="465" y="233"/>
                  </a:cubicBezTo>
                  <a:cubicBezTo>
                    <a:pt x="465" y="105"/>
                    <a:pt x="361" y="0"/>
                    <a:pt x="232" y="0"/>
                  </a:cubicBezTo>
                  <a:close/>
                  <a:moveTo>
                    <a:pt x="232" y="588"/>
                  </a:moveTo>
                  <a:cubicBezTo>
                    <a:pt x="199" y="561"/>
                    <a:pt x="16" y="400"/>
                    <a:pt x="16" y="233"/>
                  </a:cubicBezTo>
                  <a:cubicBezTo>
                    <a:pt x="16" y="114"/>
                    <a:pt x="113" y="17"/>
                    <a:pt x="232" y="17"/>
                  </a:cubicBezTo>
                  <a:cubicBezTo>
                    <a:pt x="352" y="17"/>
                    <a:pt x="449" y="114"/>
                    <a:pt x="449" y="233"/>
                  </a:cubicBezTo>
                  <a:cubicBezTo>
                    <a:pt x="449" y="394"/>
                    <a:pt x="265" y="560"/>
                    <a:pt x="232" y="58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5"/>
          <p:cNvSpPr/>
          <p:nvPr/>
        </p:nvSpPr>
        <p:spPr>
          <a:xfrm>
            <a:off x="1234754" y="353998"/>
            <a:ext cx="10027133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altLang="zh-CN" sz="36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2804" y="2923065"/>
            <a:ext cx="10509083" cy="4343400"/>
          </a:xfrm>
          <a:prstGeom prst="rect">
            <a:avLst/>
          </a:prstGeom>
          <a:ln w="28575"/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7" y="811044"/>
            <a:ext cx="1166813" cy="120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: Rounded Corners 1"/>
          <p:cNvSpPr/>
          <p:nvPr/>
        </p:nvSpPr>
        <p:spPr>
          <a:xfrm>
            <a:off x="1460956" y="1079712"/>
            <a:ext cx="8604299" cy="126168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: Rounded Corners 12"/>
          <p:cNvSpPr/>
          <p:nvPr/>
        </p:nvSpPr>
        <p:spPr>
          <a:xfrm>
            <a:off x="609600" y="2438401"/>
            <a:ext cx="8560427" cy="22860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- Chu vi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/>
          </a:p>
        </p:txBody>
      </p:sp>
      <p:pic>
        <p:nvPicPr>
          <p:cNvPr id="33" name="Picture 10" descr="Check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9" y="1894265"/>
            <a:ext cx="1028799" cy="10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7611035" y="4447610"/>
            <a:ext cx="4495800" cy="2430395"/>
            <a:chOff x="1295400" y="2096665"/>
            <a:chExt cx="4495800" cy="2430395"/>
          </a:xfrm>
        </p:grpSpPr>
        <p:grpSp>
          <p:nvGrpSpPr>
            <p:cNvPr id="22" name="Group 21"/>
            <p:cNvGrpSpPr/>
            <p:nvPr/>
          </p:nvGrpSpPr>
          <p:grpSpPr>
            <a:xfrm>
              <a:off x="1295400" y="2096665"/>
              <a:ext cx="4495800" cy="2430395"/>
              <a:chOff x="2674937" y="1443640"/>
              <a:chExt cx="5241925" cy="2481263"/>
            </a:xfrm>
          </p:grpSpPr>
          <p:grpSp>
            <p:nvGrpSpPr>
              <p:cNvPr id="24" name="Group 23"/>
              <p:cNvGrpSpPr>
                <a:grpSpLocks noChangeAspect="1"/>
              </p:cNvGrpSpPr>
              <p:nvPr/>
            </p:nvGrpSpPr>
            <p:grpSpPr bwMode="auto">
              <a:xfrm>
                <a:off x="2674937" y="1443640"/>
                <a:ext cx="5241925" cy="2481263"/>
                <a:chOff x="1680" y="912"/>
                <a:chExt cx="3302" cy="1563"/>
              </a:xfrm>
            </p:grpSpPr>
            <p:sp>
              <p:nvSpPr>
                <p:cNvPr id="26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680" y="912"/>
                  <a:ext cx="3302" cy="15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2049" y="1213"/>
                  <a:ext cx="359" cy="1097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>
                  <a:off x="2408" y="1213"/>
                  <a:ext cx="1846" cy="0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Line 7"/>
                <p:cNvSpPr>
                  <a:spLocks noChangeShapeType="1"/>
                </p:cNvSpPr>
                <p:nvPr/>
              </p:nvSpPr>
              <p:spPr bwMode="auto">
                <a:xfrm>
                  <a:off x="4254" y="1213"/>
                  <a:ext cx="369" cy="1097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Line 8"/>
                <p:cNvSpPr>
                  <a:spLocks noChangeShapeType="1"/>
                </p:cNvSpPr>
                <p:nvPr/>
              </p:nvSpPr>
              <p:spPr bwMode="auto">
                <a:xfrm>
                  <a:off x="2049" y="2310"/>
                  <a:ext cx="2574" cy="0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Line 9"/>
                <p:cNvSpPr>
                  <a:spLocks noChangeShapeType="1"/>
                </p:cNvSpPr>
                <p:nvPr/>
              </p:nvSpPr>
              <p:spPr bwMode="auto">
                <a:xfrm>
                  <a:off x="2400" y="1213"/>
                  <a:ext cx="13" cy="1097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5" name="Group 14"/>
                <p:cNvGrpSpPr>
                  <a:grpSpLocks/>
                </p:cNvGrpSpPr>
                <p:nvPr/>
              </p:nvGrpSpPr>
              <p:grpSpPr bwMode="auto">
                <a:xfrm>
                  <a:off x="2146" y="1008"/>
                  <a:ext cx="301" cy="320"/>
                  <a:chOff x="2146" y="1008"/>
                  <a:chExt cx="301" cy="320"/>
                </a:xfrm>
              </p:grpSpPr>
              <p:sp>
                <p:nvSpPr>
                  <p:cNvPr id="48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1174"/>
                    <a:ext cx="77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1174"/>
                    <a:ext cx="77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146" y="1008"/>
                    <a:ext cx="258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A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6" name="Group 18"/>
                <p:cNvGrpSpPr>
                  <a:grpSpLocks/>
                </p:cNvGrpSpPr>
                <p:nvPr/>
              </p:nvGrpSpPr>
              <p:grpSpPr bwMode="auto">
                <a:xfrm>
                  <a:off x="1776" y="2105"/>
                  <a:ext cx="312" cy="320"/>
                  <a:chOff x="1776" y="2105"/>
                  <a:chExt cx="312" cy="320"/>
                </a:xfrm>
              </p:grpSpPr>
              <p:sp>
                <p:nvSpPr>
                  <p:cNvPr id="45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010" y="2271"/>
                    <a:ext cx="78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010" y="2271"/>
                    <a:ext cx="78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105"/>
                    <a:ext cx="274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9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D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7" name="Group 22"/>
                <p:cNvGrpSpPr>
                  <a:grpSpLocks/>
                </p:cNvGrpSpPr>
                <p:nvPr/>
              </p:nvGrpSpPr>
              <p:grpSpPr bwMode="auto">
                <a:xfrm>
                  <a:off x="4215" y="1008"/>
                  <a:ext cx="374" cy="320"/>
                  <a:chOff x="4215" y="1008"/>
                  <a:chExt cx="374" cy="320"/>
                </a:xfrm>
              </p:grpSpPr>
              <p:sp>
                <p:nvSpPr>
                  <p:cNvPr id="42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4215" y="1174"/>
                    <a:ext cx="77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4215" y="1174"/>
                    <a:ext cx="77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4331" y="1008"/>
                    <a:ext cx="258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9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B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8" name="Group 26"/>
                <p:cNvGrpSpPr>
                  <a:grpSpLocks/>
                </p:cNvGrpSpPr>
                <p:nvPr/>
              </p:nvGrpSpPr>
              <p:grpSpPr bwMode="auto">
                <a:xfrm>
                  <a:off x="4584" y="2096"/>
                  <a:ext cx="375" cy="320"/>
                  <a:chOff x="4584" y="2096"/>
                  <a:chExt cx="375" cy="320"/>
                </a:xfrm>
              </p:grpSpPr>
              <p:sp>
                <p:nvSpPr>
                  <p:cNvPr id="3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584" y="2271"/>
                    <a:ext cx="78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584" y="2271"/>
                    <a:ext cx="78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701" y="2096"/>
                    <a:ext cx="258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9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C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3905450" y="3287524"/>
                <a:ext cx="288541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9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H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2238675" y="4194038"/>
              <a:ext cx="104838" cy="121287"/>
            </a:xfrm>
            <a:prstGeom prst="ellipse">
              <a:avLst/>
            </a:prstGeom>
            <a:solidFill>
              <a:srgbClr val="FF0000"/>
            </a:solidFill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60780" y="4427605"/>
            <a:ext cx="3716768" cy="2113185"/>
            <a:chOff x="7660780" y="4427605"/>
            <a:chExt cx="3716768" cy="2113185"/>
          </a:xfrm>
        </p:grpSpPr>
        <p:sp>
          <p:nvSpPr>
            <p:cNvPr id="3" name="TextBox 2"/>
            <p:cNvSpPr txBox="1"/>
            <p:nvPr/>
          </p:nvSpPr>
          <p:spPr>
            <a:xfrm>
              <a:off x="9525000" y="4427605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>
                  <a:latin typeface="+mj-lt"/>
                </a:rPr>
                <a:t>a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578788" y="601757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+mj-lt"/>
                </a:rPr>
                <a:t>b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661283" y="5381192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+mj-lt"/>
                </a:rPr>
                <a:t>h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60780" y="5381192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+mj-lt"/>
                </a:rPr>
                <a:t>c</a:t>
              </a:r>
              <a:endParaRPr lang="en-US" sz="2800" b="1" dirty="0">
                <a:latin typeface="+mj-lt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8226949" y="5748540"/>
              <a:ext cx="195831" cy="1558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1261887" y="5486400"/>
              <a:ext cx="115661" cy="156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37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62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14" y="1999130"/>
            <a:ext cx="5072062" cy="166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62;p5"/>
          <p:cNvSpPr/>
          <p:nvPr/>
        </p:nvSpPr>
        <p:spPr>
          <a:xfrm>
            <a:off x="1313329" y="-26951"/>
            <a:ext cx="10027133" cy="216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altLang="zh-CN" sz="2800" b="1" u="sng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Ví</a:t>
            </a:r>
            <a:r>
              <a:rPr lang="en-US" altLang="zh-CN" sz="2800" b="1" u="sng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b="1" u="sng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dụ</a:t>
            </a:r>
            <a:r>
              <a:rPr lang="en-US" altLang="zh-CN" sz="2800" b="1" u="sng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:</a:t>
            </a:r>
          </a:p>
          <a:p>
            <a:pPr marL="514350" lvl="0" indent="-514350">
              <a:lnSpc>
                <a:spcPct val="120000"/>
              </a:lnSpc>
              <a:buAutoNum type="alphaLcParenR"/>
            </a:pP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Ở </a:t>
            </a:r>
            <a:r>
              <a:rPr lang="en-US" sz="2800" b="1" i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800" b="1" i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34</a:t>
            </a: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thang</a:t>
            </a: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cân</a:t>
            </a: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  <a:p>
            <a:pPr marL="342900" lvl="0" indent="-342900">
              <a:lnSpc>
                <a:spcPct val="120000"/>
              </a:lnSpc>
              <a:buAutoNum type="alphaLcParenR"/>
            </a:pP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mỗi</a:t>
            </a: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ô </a:t>
            </a:r>
            <a:r>
              <a:rPr lang="en-US" sz="2800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2800" b="1" i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800" b="1" i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34 </a:t>
            </a:r>
            <a:r>
              <a:rPr lang="en-US" sz="2800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2cm. </a:t>
            </a:r>
            <a:r>
              <a:rPr lang="en-US" sz="2800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thang</a:t>
            </a: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ABCD </a:t>
            </a:r>
            <a:r>
              <a:rPr lang="en-US" sz="2800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800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EGHI?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62;p5"/>
              <p:cNvSpPr/>
              <p:nvPr/>
            </p:nvSpPr>
            <p:spPr>
              <a:xfrm>
                <a:off x="1459343" y="2004164"/>
                <a:ext cx="5474857" cy="48577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altLang="zh-CN" sz="2800" b="1" dirty="0" smtClean="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r>
                  <a:rPr lang="en-US" altLang="zh-CN" sz="3200" b="1" u="sng" dirty="0" err="1" smtClean="0">
                    <a:solidFill>
                      <a:srgbClr val="3F3F3F"/>
                    </a:solidFill>
                    <a:latin typeface="Times New Roman" pitchFamily="18" charset="0"/>
                    <a:ea typeface="Arial"/>
                    <a:cs typeface="Times New Roman" pitchFamily="18" charset="0"/>
                    <a:sym typeface="Arial"/>
                  </a:rPr>
                  <a:t>Giải</a:t>
                </a:r>
                <a:endParaRPr lang="en-US" altLang="zh-CN" sz="2800" b="1" u="sng" dirty="0" smtClean="0">
                  <a:solidFill>
                    <a:srgbClr val="3F3F3F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endParaRPr>
              </a:p>
              <a:p>
                <a:pPr marL="514350" lvl="0" indent="-514350">
                  <a:lnSpc>
                    <a:spcPct val="120000"/>
                  </a:lnSpc>
                  <a:buAutoNum type="alphaLcParenR"/>
                </a:pPr>
                <a:r>
                  <a:rPr lang="en-US" sz="2400" b="1" i="1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b="1" i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34a</a:t>
                </a:r>
                <a:r>
                  <a:rPr lang="en-US" sz="2400" b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b="1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b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b="1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b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b="1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thang</a:t>
                </a:r>
                <a:r>
                  <a:rPr lang="en-US" sz="2400" b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b="1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cân</a:t>
                </a:r>
                <a:r>
                  <a:rPr lang="en-US" sz="2400" b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, </a:t>
                </a:r>
                <a:endParaRPr lang="vi-VN" sz="2400" b="1" dirty="0" smtClean="0">
                  <a:solidFill>
                    <a:srgbClr val="3F3F3F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  <a:p>
                <a:pPr lvl="0">
                  <a:lnSpc>
                    <a:spcPct val="120000"/>
                  </a:lnSpc>
                </a:pPr>
                <a:r>
                  <a:rPr lang="en-US" sz="2400" b="1" i="1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b="1" i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34b</a:t>
                </a:r>
                <a:r>
                  <a:rPr lang="en-US" sz="2400" b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b="1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không</a:t>
                </a:r>
                <a:r>
                  <a:rPr lang="en-US" sz="2400" b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b="1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phải</a:t>
                </a:r>
                <a:r>
                  <a:rPr lang="en-US" sz="2400" b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b="1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b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b="1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b="1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b="1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thang</a:t>
                </a:r>
                <a:r>
                  <a:rPr lang="en-US" sz="2400" b="1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b="1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cân</a:t>
                </a:r>
                <a:r>
                  <a:rPr lang="en-US" sz="2400" b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.</a:t>
                </a:r>
              </a:p>
              <a:p>
                <a:pPr lvl="0">
                  <a:lnSpc>
                    <a:spcPct val="120000"/>
                  </a:lnSpc>
                </a:pPr>
                <a:r>
                  <a:rPr lang="vi-VN" sz="2400" b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b) </a:t>
                </a:r>
                <a:r>
                  <a:rPr lang="en-US" sz="2400" b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AB = 8cm; CD = 20cm; AK = 6cm. </a:t>
                </a:r>
                <a:endParaRPr lang="vi-VN" sz="2400" b="1" dirty="0" smtClean="0">
                  <a:solidFill>
                    <a:srgbClr val="3F3F3F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  <a:p>
                <a:pPr lvl="0">
                  <a:lnSpc>
                    <a:spcPct val="120000"/>
                  </a:lnSpc>
                </a:pPr>
                <a:r>
                  <a:rPr lang="vi-VN" sz="2400" b="1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D</a:t>
                </a:r>
                <a:r>
                  <a:rPr lang="en-US" sz="2400" b="1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iện</a:t>
                </a:r>
                <a:r>
                  <a:rPr lang="en-US" sz="2400" b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b="1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tích</a:t>
                </a:r>
                <a:r>
                  <a:rPr lang="en-US" sz="2400" b="1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b="1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400" b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b="1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b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b="1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thang</a:t>
                </a:r>
                <a:r>
                  <a:rPr lang="en-US" sz="2400" b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b="1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ABCD </a:t>
                </a:r>
                <a:r>
                  <a:rPr lang="en-US" sz="2400" b="1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b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 </a:t>
                </a:r>
                <a:endParaRPr lang="vi-VN" sz="2400" b="1" dirty="0" smtClean="0">
                  <a:solidFill>
                    <a:srgbClr val="3F3F3F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𝟏</m:t>
                        </m:r>
                      </m:sub>
                    </m:sSub>
                    <m:r>
                      <a:rPr lang="en-US" sz="2400" b="1" i="0" smtClean="0">
                        <a:solidFill>
                          <a:srgbClr val="3F3F3F"/>
                        </a:solidFill>
                        <a:latin typeface="Cambria Math"/>
                        <a:cs typeface="Times New Roman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3F3F3F"/>
                                </a:solidFill>
                                <a:latin typeface="Cambria Math"/>
                                <a:cs typeface="Times New Roman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3F3F3F"/>
                                </a:solidFill>
                                <a:latin typeface="Cambria Math"/>
                                <a:cs typeface="Times New Roman" pitchFamily="18" charset="0"/>
                                <a:sym typeface="Arial"/>
                              </a:rPr>
                              <m:t>𝟖</m:t>
                            </m:r>
                            <m:r>
                              <a:rPr lang="en-US" sz="2400" b="1" i="1" smtClean="0">
                                <a:solidFill>
                                  <a:srgbClr val="3F3F3F"/>
                                </a:solidFill>
                                <a:latin typeface="Cambria Math"/>
                                <a:cs typeface="Times New Roman" pitchFamily="18" charset="0"/>
                                <a:sym typeface="Arial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rgbClr val="3F3F3F"/>
                                </a:solidFill>
                                <a:latin typeface="Cambria Math"/>
                                <a:cs typeface="Times New Roman" pitchFamily="18" charset="0"/>
                                <a:sym typeface="Arial"/>
                              </a:rPr>
                              <m:t>𝟐𝟎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3F3F3F"/>
                        </a:solidFill>
                        <a:latin typeface="Cambria Math"/>
                        <a:cs typeface="Times New Roman" pitchFamily="18" charset="0"/>
                        <a:sym typeface="Arial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3F3F3F"/>
                        </a:solidFill>
                        <a:latin typeface="Cambria Math"/>
                        <a:cs typeface="Times New Roman" pitchFamily="18" charset="0"/>
                        <a:sym typeface="Arial"/>
                      </a:rPr>
                      <m:t>𝟖𝟒</m:t>
                    </m:r>
                    <m:r>
                      <a:rPr lang="en-US" sz="2400" b="1" i="1" smtClean="0">
                        <a:solidFill>
                          <a:srgbClr val="3F3F3F"/>
                        </a:solidFill>
                        <a:latin typeface="Cambria Math"/>
                        <a:cs typeface="Times New Roman" pitchFamily="18" charset="0"/>
                        <a:sym typeface="Arial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𝒄𝒎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3F3F3F"/>
                        </a:solidFill>
                        <a:latin typeface="Cambria Math"/>
                        <a:cs typeface="Times New Roman" pitchFamily="18" charset="0"/>
                        <a:sym typeface="Arial"/>
                      </a:rPr>
                      <m:t>)</m:t>
                    </m:r>
                  </m:oMath>
                </a14:m>
                <a:r>
                  <a:rPr lang="en-US" sz="12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1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120000"/>
                  </a:lnSpc>
                </a:pPr>
                <a:r>
                  <a:rPr lang="vi-VN" sz="2400" b="1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vi-VN" sz="2400" b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b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b="1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EG = 8cm; HI = 12cm; EI = 6cm </a:t>
                </a:r>
                <a:endParaRPr lang="vi-VN" sz="2400" b="1" dirty="0" smtClean="0">
                  <a:solidFill>
                    <a:srgbClr val="3F3F3F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  <a:p>
                <a:pPr lvl="0">
                  <a:lnSpc>
                    <a:spcPct val="120000"/>
                  </a:lnSpc>
                </a:pPr>
                <a:r>
                  <a:rPr lang="vi-VN" sz="2400" b="1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D</a:t>
                </a:r>
                <a:r>
                  <a:rPr lang="en-US" sz="2400" b="1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iện</a:t>
                </a:r>
                <a:r>
                  <a:rPr lang="en-US" sz="2400" b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b="1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tích</a:t>
                </a:r>
                <a:r>
                  <a:rPr lang="en-US" sz="2400" b="1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b="1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400" b="1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b="1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b="1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b="1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thang</a:t>
                </a:r>
                <a:r>
                  <a:rPr lang="en-US" sz="2400" b="1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b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EGHI </a:t>
                </a:r>
                <a:r>
                  <a:rPr lang="en-US" sz="2400" b="1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b="1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 </a:t>
                </a:r>
                <a:endParaRPr lang="en-US" sz="2400" b="1" dirty="0" smtClean="0">
                  <a:solidFill>
                    <a:srgbClr val="3F3F3F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𝟐</m:t>
                          </m:r>
                        </m:sub>
                      </m:sSub>
                      <m:r>
                        <a:rPr lang="en-US" sz="2400" b="1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3F3F3F"/>
                                  </a:solidFill>
                                  <a:latin typeface="Cambria Math"/>
                                  <a:cs typeface="Times New Roman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3F3F3F"/>
                                  </a:solidFill>
                                  <a:latin typeface="Cambria Math"/>
                                  <a:cs typeface="Times New Roman" pitchFamily="18" charset="0"/>
                                  <a:sym typeface="Arial"/>
                                </a:rPr>
                                <m:t>𝟖</m:t>
                              </m:r>
                              <m:r>
                                <a:rPr lang="en-US" sz="2400" b="1" i="1">
                                  <a:solidFill>
                                    <a:srgbClr val="3F3F3F"/>
                                  </a:solidFill>
                                  <a:latin typeface="Cambria Math"/>
                                  <a:cs typeface="Times New Roman" pitchFamily="18" charset="0"/>
                                  <a:sym typeface="Arial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rgbClr val="3F3F3F"/>
                                  </a:solidFill>
                                  <a:latin typeface="Cambria Math"/>
                                  <a:cs typeface="Times New Roman" pitchFamily="18" charset="0"/>
                                  <a:sym typeface="Arial"/>
                                </a:rPr>
                                <m:t>𝟏𝟐</m:t>
                              </m:r>
                            </m:e>
                          </m:d>
                          <m:r>
                            <a:rPr lang="en-US" sz="2400" b="1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.</m:t>
                          </m:r>
                          <m:r>
                            <a:rPr lang="en-US" sz="2400" b="1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𝟔𝟎</m:t>
                      </m:r>
                      <m:r>
                        <a:rPr lang="en-US" sz="2400" b="1" i="1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(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𝒄𝒎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Google Shape;162;p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43" y="2004164"/>
                <a:ext cx="5474857" cy="4857764"/>
              </a:xfrm>
              <a:prstGeom prst="rect">
                <a:avLst/>
              </a:prstGeom>
              <a:blipFill rotWithShape="1">
                <a:blip r:embed="rId3"/>
                <a:stretch>
                  <a:fillRect l="-1669" t="-7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3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2;p5"/>
          <p:cNvSpPr/>
          <p:nvPr/>
        </p:nvSpPr>
        <p:spPr>
          <a:xfrm>
            <a:off x="1049740" y="533400"/>
            <a:ext cx="10027133" cy="245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Cho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hình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thang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cân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PQRS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có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độ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dài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đáy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 = 10 cm,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đáy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RS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ngắn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hơn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đáy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là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6cm,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độ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dài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cạnh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bên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PS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bằng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một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nửa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độ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dài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đáy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PQ.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Tính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chu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vi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của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hình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thang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3200" b="1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cân</a:t>
            </a:r>
            <a:r>
              <a:rPr lang="en-US" altLang="zh-CN" sz="32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PQRS.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4" y="457200"/>
            <a:ext cx="1165225" cy="90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user\Documents\Zalo Received Files\kisspng-clip-art-student-vector-graphics-portable-network-cc-eagles-blog-eagles-honor-roll-q1-2-18-2-19-5d19d080da4425.0302073615619728648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894" y="4905907"/>
            <a:ext cx="3654105" cy="191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54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87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1;p4"/>
          <p:cNvGrpSpPr/>
          <p:nvPr/>
        </p:nvGrpSpPr>
        <p:grpSpPr>
          <a:xfrm>
            <a:off x="197300" y="502844"/>
            <a:ext cx="627077" cy="818969"/>
            <a:chOff x="1971675" y="1681163"/>
            <a:chExt cx="1743075" cy="2276475"/>
          </a:xfrm>
        </p:grpSpPr>
        <p:sp>
          <p:nvSpPr>
            <p:cNvPr id="7" name="Google Shape;32;p4"/>
            <p:cNvSpPr/>
            <p:nvPr/>
          </p:nvSpPr>
          <p:spPr>
            <a:xfrm>
              <a:off x="2447925" y="2160588"/>
              <a:ext cx="790575" cy="787400"/>
            </a:xfrm>
            <a:prstGeom prst="ellipse">
              <a:avLst/>
            </a:prstGeom>
            <a:solidFill>
              <a:srgbClr val="F2A6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3;p4"/>
            <p:cNvSpPr/>
            <p:nvPr/>
          </p:nvSpPr>
          <p:spPr>
            <a:xfrm>
              <a:off x="2032000" y="1744663"/>
              <a:ext cx="1624013" cy="2141538"/>
            </a:xfrm>
            <a:custGeom>
              <a:avLst/>
              <a:gdLst/>
              <a:ahLst/>
              <a:cxnLst/>
              <a:rect l="l" t="t" r="r" b="b"/>
              <a:pathLst>
                <a:path w="433" h="571" extrusionOk="0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83"/>
                    <a:pt x="183" y="544"/>
                    <a:pt x="216" y="571"/>
                  </a:cubicBezTo>
                  <a:cubicBezTo>
                    <a:pt x="249" y="543"/>
                    <a:pt x="433" y="377"/>
                    <a:pt x="433" y="216"/>
                  </a:cubicBezTo>
                  <a:cubicBezTo>
                    <a:pt x="433" y="97"/>
                    <a:pt x="336" y="0"/>
                    <a:pt x="216" y="0"/>
                  </a:cubicBezTo>
                  <a:moveTo>
                    <a:pt x="216" y="338"/>
                  </a:moveTo>
                  <a:cubicBezTo>
                    <a:pt x="149" y="338"/>
                    <a:pt x="95" y="283"/>
                    <a:pt x="95" y="216"/>
                  </a:cubicBezTo>
                  <a:cubicBezTo>
                    <a:pt x="95" y="149"/>
                    <a:pt x="149" y="94"/>
                    <a:pt x="216" y="94"/>
                  </a:cubicBezTo>
                  <a:cubicBezTo>
                    <a:pt x="284" y="94"/>
                    <a:pt x="338" y="149"/>
                    <a:pt x="338" y="216"/>
                  </a:cubicBezTo>
                  <a:cubicBezTo>
                    <a:pt x="338" y="283"/>
                    <a:pt x="284" y="338"/>
                    <a:pt x="216" y="338"/>
                  </a:cubicBezTo>
                </a:path>
              </a:pathLst>
            </a:custGeom>
            <a:solidFill>
              <a:srgbClr val="E60C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4;p4"/>
            <p:cNvSpPr/>
            <p:nvPr/>
          </p:nvSpPr>
          <p:spPr>
            <a:xfrm>
              <a:off x="2814638" y="2551113"/>
              <a:ext cx="841375" cy="1335088"/>
            </a:xfrm>
            <a:custGeom>
              <a:avLst/>
              <a:gdLst/>
              <a:ahLst/>
              <a:cxnLst/>
              <a:rect l="l" t="t" r="r" b="b"/>
              <a:pathLst>
                <a:path w="224" h="356" extrusionOk="0">
                  <a:moveTo>
                    <a:pt x="0" y="350"/>
                  </a:moveTo>
                  <a:cubicBezTo>
                    <a:pt x="3" y="352"/>
                    <a:pt x="5" y="355"/>
                    <a:pt x="7" y="356"/>
                  </a:cubicBezTo>
                  <a:cubicBezTo>
                    <a:pt x="5" y="355"/>
                    <a:pt x="3" y="352"/>
                    <a:pt x="0" y="350"/>
                  </a:cubicBezTo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21" y="56"/>
                    <a:pt x="101" y="84"/>
                    <a:pt x="75" y="102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102" y="85"/>
                    <a:pt x="121" y="56"/>
                    <a:pt x="127" y="23"/>
                  </a:cubicBezTo>
                  <a:moveTo>
                    <a:pt x="224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5;p4"/>
            <p:cNvSpPr/>
            <p:nvPr/>
          </p:nvSpPr>
          <p:spPr>
            <a:xfrm>
              <a:off x="2343150" y="1981201"/>
              <a:ext cx="1312863" cy="1905000"/>
            </a:xfrm>
            <a:custGeom>
              <a:avLst/>
              <a:gdLst/>
              <a:ahLst/>
              <a:cxnLst/>
              <a:rect l="l" t="t" r="r" b="b"/>
              <a:pathLst>
                <a:path w="350" h="508" extrusionOk="0">
                  <a:moveTo>
                    <a:pt x="287" y="0"/>
                  </a:moveTo>
                  <a:cubicBezTo>
                    <a:pt x="288" y="49"/>
                    <a:pt x="282" y="113"/>
                    <a:pt x="253" y="175"/>
                  </a:cubicBezTo>
                  <a:cubicBezTo>
                    <a:pt x="247" y="208"/>
                    <a:pt x="228" y="237"/>
                    <a:pt x="200" y="254"/>
                  </a:cubicBezTo>
                  <a:cubicBezTo>
                    <a:pt x="157" y="302"/>
                    <a:pt x="93" y="342"/>
                    <a:pt x="0" y="366"/>
                  </a:cubicBezTo>
                  <a:cubicBezTo>
                    <a:pt x="47" y="431"/>
                    <a:pt x="102" y="481"/>
                    <a:pt x="126" y="502"/>
                  </a:cubicBezTo>
                  <a:cubicBezTo>
                    <a:pt x="129" y="504"/>
                    <a:pt x="131" y="507"/>
                    <a:pt x="133" y="508"/>
                  </a:cubicBezTo>
                  <a:cubicBezTo>
                    <a:pt x="133" y="508"/>
                    <a:pt x="133" y="508"/>
                    <a:pt x="133" y="508"/>
                  </a:cubicBezTo>
                  <a:cubicBezTo>
                    <a:pt x="166" y="480"/>
                    <a:pt x="350" y="314"/>
                    <a:pt x="350" y="153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50" y="153"/>
                    <a:pt x="350" y="152"/>
                    <a:pt x="350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50" y="93"/>
                    <a:pt x="325" y="39"/>
                    <a:pt x="287" y="0"/>
                  </a:cubicBezTo>
                </a:path>
              </a:pathLst>
            </a:custGeom>
            <a:solidFill>
              <a:srgbClr val="BD0A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6;p4"/>
            <p:cNvSpPr/>
            <p:nvPr/>
          </p:nvSpPr>
          <p:spPr>
            <a:xfrm>
              <a:off x="2166938" y="1876426"/>
              <a:ext cx="468313" cy="38576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15" y="14"/>
                  </a:moveTo>
                  <a:cubicBezTo>
                    <a:pt x="125" y="27"/>
                    <a:pt x="110" y="56"/>
                    <a:pt x="81" y="77"/>
                  </a:cubicBezTo>
                  <a:cubicBezTo>
                    <a:pt x="52" y="97"/>
                    <a:pt x="20" y="103"/>
                    <a:pt x="10" y="89"/>
                  </a:cubicBezTo>
                  <a:cubicBezTo>
                    <a:pt x="0" y="75"/>
                    <a:pt x="16" y="47"/>
                    <a:pt x="45" y="26"/>
                  </a:cubicBezTo>
                  <a:cubicBezTo>
                    <a:pt x="73" y="5"/>
                    <a:pt x="105" y="0"/>
                    <a:pt x="1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7;p4"/>
            <p:cNvSpPr/>
            <p:nvPr/>
          </p:nvSpPr>
          <p:spPr>
            <a:xfrm>
              <a:off x="2447925" y="2209801"/>
              <a:ext cx="831850" cy="776288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75" y="0"/>
                  </a:moveTo>
                  <a:cubicBezTo>
                    <a:pt x="178" y="6"/>
                    <a:pt x="180" y="12"/>
                    <a:pt x="181" y="18"/>
                  </a:cubicBezTo>
                  <a:cubicBezTo>
                    <a:pt x="199" y="37"/>
                    <a:pt x="211" y="63"/>
                    <a:pt x="211" y="92"/>
                  </a:cubicBezTo>
                  <a:cubicBezTo>
                    <a:pt x="211" y="150"/>
                    <a:pt x="164" y="197"/>
                    <a:pt x="105" y="197"/>
                  </a:cubicBezTo>
                  <a:cubicBezTo>
                    <a:pt x="66" y="197"/>
                    <a:pt x="31" y="175"/>
                    <a:pt x="13" y="143"/>
                  </a:cubicBezTo>
                  <a:cubicBezTo>
                    <a:pt x="10" y="141"/>
                    <a:pt x="6" y="139"/>
                    <a:pt x="3" y="137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0" y="135"/>
                  </a:cubicBezTo>
                  <a:cubicBezTo>
                    <a:pt x="1" y="136"/>
                    <a:pt x="1" y="137"/>
                    <a:pt x="1" y="137"/>
                  </a:cubicBezTo>
                  <a:cubicBezTo>
                    <a:pt x="2" y="139"/>
                    <a:pt x="3" y="140"/>
                    <a:pt x="3" y="141"/>
                  </a:cubicBezTo>
                  <a:cubicBezTo>
                    <a:pt x="5" y="144"/>
                    <a:pt x="6" y="147"/>
                    <a:pt x="8" y="150"/>
                  </a:cubicBezTo>
                  <a:cubicBezTo>
                    <a:pt x="9" y="151"/>
                    <a:pt x="9" y="153"/>
                    <a:pt x="10" y="154"/>
                  </a:cubicBezTo>
                  <a:cubicBezTo>
                    <a:pt x="12" y="157"/>
                    <a:pt x="14" y="160"/>
                    <a:pt x="16" y="163"/>
                  </a:cubicBezTo>
                  <a:cubicBezTo>
                    <a:pt x="17" y="164"/>
                    <a:pt x="18" y="165"/>
                    <a:pt x="19" y="166"/>
                  </a:cubicBezTo>
                  <a:cubicBezTo>
                    <a:pt x="22" y="169"/>
                    <a:pt x="25" y="172"/>
                    <a:pt x="28" y="175"/>
                  </a:cubicBezTo>
                  <a:cubicBezTo>
                    <a:pt x="29" y="176"/>
                    <a:pt x="30" y="177"/>
                    <a:pt x="31" y="178"/>
                  </a:cubicBezTo>
                  <a:cubicBezTo>
                    <a:pt x="34" y="181"/>
                    <a:pt x="37" y="183"/>
                    <a:pt x="40" y="186"/>
                  </a:cubicBezTo>
                  <a:cubicBezTo>
                    <a:pt x="41" y="186"/>
                    <a:pt x="41" y="186"/>
                    <a:pt x="41" y="187"/>
                  </a:cubicBezTo>
                  <a:cubicBezTo>
                    <a:pt x="46" y="189"/>
                    <a:pt x="50" y="192"/>
                    <a:pt x="55" y="195"/>
                  </a:cubicBezTo>
                  <a:cubicBezTo>
                    <a:pt x="71" y="203"/>
                    <a:pt x="88" y="207"/>
                    <a:pt x="107" y="207"/>
                  </a:cubicBezTo>
                  <a:cubicBezTo>
                    <a:pt x="171" y="207"/>
                    <a:pt x="222" y="156"/>
                    <a:pt x="222" y="92"/>
                  </a:cubicBezTo>
                  <a:cubicBezTo>
                    <a:pt x="222" y="54"/>
                    <a:pt x="204" y="21"/>
                    <a:pt x="17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8;p4"/>
            <p:cNvSpPr/>
            <p:nvPr/>
          </p:nvSpPr>
          <p:spPr>
            <a:xfrm>
              <a:off x="2497138" y="2278063"/>
              <a:ext cx="741363" cy="669925"/>
            </a:xfrm>
            <a:custGeom>
              <a:avLst/>
              <a:gdLst/>
              <a:ahLst/>
              <a:cxnLst/>
              <a:rect l="l" t="t" r="r" b="b"/>
              <a:pathLst>
                <a:path w="198" h="179" extrusionOk="0">
                  <a:moveTo>
                    <a:pt x="168" y="0"/>
                  </a:moveTo>
                  <a:cubicBezTo>
                    <a:pt x="170" y="8"/>
                    <a:pt x="170" y="16"/>
                    <a:pt x="170" y="24"/>
                  </a:cubicBezTo>
                  <a:cubicBezTo>
                    <a:pt x="170" y="88"/>
                    <a:pt x="119" y="139"/>
                    <a:pt x="55" y="139"/>
                  </a:cubicBezTo>
                  <a:cubicBezTo>
                    <a:pt x="37" y="139"/>
                    <a:pt x="19" y="135"/>
                    <a:pt x="3" y="127"/>
                  </a:cubicBezTo>
                  <a:cubicBezTo>
                    <a:pt x="2" y="126"/>
                    <a:pt x="1" y="126"/>
                    <a:pt x="0" y="125"/>
                  </a:cubicBezTo>
                  <a:cubicBezTo>
                    <a:pt x="18" y="157"/>
                    <a:pt x="53" y="179"/>
                    <a:pt x="92" y="179"/>
                  </a:cubicBezTo>
                  <a:cubicBezTo>
                    <a:pt x="151" y="179"/>
                    <a:pt x="198" y="132"/>
                    <a:pt x="198" y="74"/>
                  </a:cubicBezTo>
                  <a:cubicBezTo>
                    <a:pt x="198" y="45"/>
                    <a:pt x="186" y="19"/>
                    <a:pt x="168" y="0"/>
                  </a:cubicBezTo>
                </a:path>
              </a:pathLst>
            </a:custGeom>
            <a:solidFill>
              <a:srgbClr val="C68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9;p4"/>
            <p:cNvSpPr/>
            <p:nvPr/>
          </p:nvSpPr>
          <p:spPr>
            <a:xfrm>
              <a:off x="2414588" y="2124076"/>
              <a:ext cx="760413" cy="790575"/>
            </a:xfrm>
            <a:custGeom>
              <a:avLst/>
              <a:gdLst/>
              <a:ahLst/>
              <a:cxnLst/>
              <a:rect l="l" t="t" r="r" b="b"/>
              <a:pathLst>
                <a:path w="203" h="211" extrusionOk="0">
                  <a:moveTo>
                    <a:pt x="49" y="209"/>
                  </a:moveTo>
                  <a:cubicBezTo>
                    <a:pt x="48" y="208"/>
                    <a:pt x="47" y="207"/>
                    <a:pt x="46" y="206"/>
                  </a:cubicBezTo>
                  <a:cubicBezTo>
                    <a:pt x="44" y="203"/>
                    <a:pt x="42" y="200"/>
                    <a:pt x="40" y="197"/>
                  </a:cubicBezTo>
                  <a:cubicBezTo>
                    <a:pt x="39" y="196"/>
                    <a:pt x="38" y="194"/>
                    <a:pt x="37" y="193"/>
                  </a:cubicBezTo>
                  <a:cubicBezTo>
                    <a:pt x="36" y="190"/>
                    <a:pt x="34" y="187"/>
                    <a:pt x="33" y="184"/>
                  </a:cubicBezTo>
                  <a:cubicBezTo>
                    <a:pt x="32" y="183"/>
                    <a:pt x="32" y="182"/>
                    <a:pt x="31" y="180"/>
                  </a:cubicBezTo>
                  <a:cubicBezTo>
                    <a:pt x="29" y="176"/>
                    <a:pt x="28" y="172"/>
                    <a:pt x="26" y="168"/>
                  </a:cubicBezTo>
                  <a:cubicBezTo>
                    <a:pt x="26" y="166"/>
                    <a:pt x="26" y="165"/>
                    <a:pt x="25" y="164"/>
                  </a:cubicBezTo>
                  <a:cubicBezTo>
                    <a:pt x="25" y="160"/>
                    <a:pt x="24" y="157"/>
                    <a:pt x="23" y="153"/>
                  </a:cubicBezTo>
                  <a:cubicBezTo>
                    <a:pt x="23" y="152"/>
                    <a:pt x="23" y="151"/>
                    <a:pt x="23" y="149"/>
                  </a:cubicBezTo>
                  <a:cubicBezTo>
                    <a:pt x="22" y="144"/>
                    <a:pt x="22" y="140"/>
                    <a:pt x="22" y="135"/>
                  </a:cubicBezTo>
                  <a:cubicBezTo>
                    <a:pt x="22" y="130"/>
                    <a:pt x="22" y="125"/>
                    <a:pt x="23" y="120"/>
                  </a:cubicBezTo>
                  <a:cubicBezTo>
                    <a:pt x="23" y="119"/>
                    <a:pt x="23" y="117"/>
                    <a:pt x="23" y="116"/>
                  </a:cubicBezTo>
                  <a:cubicBezTo>
                    <a:pt x="24" y="112"/>
                    <a:pt x="25" y="109"/>
                    <a:pt x="25" y="106"/>
                  </a:cubicBezTo>
                  <a:cubicBezTo>
                    <a:pt x="26" y="104"/>
                    <a:pt x="26" y="103"/>
                    <a:pt x="26" y="102"/>
                  </a:cubicBezTo>
                  <a:cubicBezTo>
                    <a:pt x="28" y="97"/>
                    <a:pt x="29" y="93"/>
                    <a:pt x="31" y="89"/>
                  </a:cubicBezTo>
                  <a:cubicBezTo>
                    <a:pt x="32" y="88"/>
                    <a:pt x="32" y="86"/>
                    <a:pt x="33" y="85"/>
                  </a:cubicBezTo>
                  <a:cubicBezTo>
                    <a:pt x="34" y="82"/>
                    <a:pt x="36" y="79"/>
                    <a:pt x="37" y="77"/>
                  </a:cubicBezTo>
                  <a:cubicBezTo>
                    <a:pt x="38" y="75"/>
                    <a:pt x="39" y="73"/>
                    <a:pt x="40" y="72"/>
                  </a:cubicBezTo>
                  <a:cubicBezTo>
                    <a:pt x="42" y="69"/>
                    <a:pt x="44" y="66"/>
                    <a:pt x="46" y="64"/>
                  </a:cubicBezTo>
                  <a:cubicBezTo>
                    <a:pt x="47" y="62"/>
                    <a:pt x="48" y="61"/>
                    <a:pt x="49" y="60"/>
                  </a:cubicBezTo>
                  <a:cubicBezTo>
                    <a:pt x="51" y="57"/>
                    <a:pt x="54" y="54"/>
                    <a:pt x="57" y="51"/>
                  </a:cubicBezTo>
                  <a:cubicBezTo>
                    <a:pt x="58" y="50"/>
                    <a:pt x="59" y="49"/>
                    <a:pt x="60" y="48"/>
                  </a:cubicBezTo>
                  <a:cubicBezTo>
                    <a:pt x="64" y="45"/>
                    <a:pt x="67" y="43"/>
                    <a:pt x="70" y="4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6" y="37"/>
                    <a:pt x="80" y="34"/>
                    <a:pt x="85" y="31"/>
                  </a:cubicBezTo>
                  <a:cubicBezTo>
                    <a:pt x="101" y="23"/>
                    <a:pt x="119" y="19"/>
                    <a:pt x="138" y="19"/>
                  </a:cubicBezTo>
                  <a:cubicBezTo>
                    <a:pt x="162" y="19"/>
                    <a:pt x="184" y="26"/>
                    <a:pt x="203" y="39"/>
                  </a:cubicBezTo>
                  <a:cubicBezTo>
                    <a:pt x="182" y="15"/>
                    <a:pt x="151" y="0"/>
                    <a:pt x="116" y="0"/>
                  </a:cubicBezTo>
                  <a:cubicBezTo>
                    <a:pt x="97" y="0"/>
                    <a:pt x="79" y="4"/>
                    <a:pt x="64" y="13"/>
                  </a:cubicBezTo>
                  <a:cubicBezTo>
                    <a:pt x="59" y="15"/>
                    <a:pt x="54" y="18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6" y="24"/>
                    <a:pt x="42" y="27"/>
                    <a:pt x="39" y="29"/>
                  </a:cubicBezTo>
                  <a:cubicBezTo>
                    <a:pt x="38" y="30"/>
                    <a:pt x="37" y="31"/>
                    <a:pt x="36" y="32"/>
                  </a:cubicBezTo>
                  <a:cubicBezTo>
                    <a:pt x="33" y="35"/>
                    <a:pt x="30" y="38"/>
                    <a:pt x="27" y="41"/>
                  </a:cubicBezTo>
                  <a:cubicBezTo>
                    <a:pt x="26" y="42"/>
                    <a:pt x="26" y="44"/>
                    <a:pt x="25" y="45"/>
                  </a:cubicBezTo>
                  <a:cubicBezTo>
                    <a:pt x="23" y="47"/>
                    <a:pt x="21" y="50"/>
                    <a:pt x="19" y="53"/>
                  </a:cubicBezTo>
                  <a:cubicBezTo>
                    <a:pt x="18" y="55"/>
                    <a:pt x="17" y="56"/>
                    <a:pt x="16" y="58"/>
                  </a:cubicBezTo>
                  <a:cubicBezTo>
                    <a:pt x="14" y="60"/>
                    <a:pt x="13" y="63"/>
                    <a:pt x="12" y="66"/>
                  </a:cubicBezTo>
                  <a:cubicBezTo>
                    <a:pt x="11" y="67"/>
                    <a:pt x="10" y="69"/>
                    <a:pt x="10" y="70"/>
                  </a:cubicBezTo>
                  <a:cubicBezTo>
                    <a:pt x="8" y="74"/>
                    <a:pt x="6" y="78"/>
                    <a:pt x="5" y="83"/>
                  </a:cubicBezTo>
                  <a:cubicBezTo>
                    <a:pt x="5" y="84"/>
                    <a:pt x="4" y="85"/>
                    <a:pt x="4" y="87"/>
                  </a:cubicBezTo>
                  <a:cubicBezTo>
                    <a:pt x="3" y="90"/>
                    <a:pt x="3" y="94"/>
                    <a:pt x="2" y="97"/>
                  </a:cubicBezTo>
                  <a:cubicBezTo>
                    <a:pt x="2" y="98"/>
                    <a:pt x="1" y="100"/>
                    <a:pt x="1" y="101"/>
                  </a:cubicBezTo>
                  <a:cubicBezTo>
                    <a:pt x="1" y="106"/>
                    <a:pt x="0" y="111"/>
                    <a:pt x="0" y="116"/>
                  </a:cubicBezTo>
                  <a:cubicBezTo>
                    <a:pt x="0" y="121"/>
                    <a:pt x="1" y="125"/>
                    <a:pt x="1" y="130"/>
                  </a:cubicBezTo>
                  <a:cubicBezTo>
                    <a:pt x="1" y="132"/>
                    <a:pt x="2" y="133"/>
                    <a:pt x="2" y="134"/>
                  </a:cubicBezTo>
                  <a:cubicBezTo>
                    <a:pt x="3" y="138"/>
                    <a:pt x="3" y="141"/>
                    <a:pt x="4" y="145"/>
                  </a:cubicBezTo>
                  <a:cubicBezTo>
                    <a:pt x="4" y="146"/>
                    <a:pt x="5" y="148"/>
                    <a:pt x="5" y="149"/>
                  </a:cubicBezTo>
                  <a:cubicBezTo>
                    <a:pt x="6" y="153"/>
                    <a:pt x="8" y="157"/>
                    <a:pt x="10" y="161"/>
                  </a:cubicBezTo>
                  <a:cubicBezTo>
                    <a:pt x="10" y="163"/>
                    <a:pt x="11" y="164"/>
                    <a:pt x="12" y="165"/>
                  </a:cubicBezTo>
                  <a:cubicBezTo>
                    <a:pt x="13" y="168"/>
                    <a:pt x="14" y="171"/>
                    <a:pt x="16" y="174"/>
                  </a:cubicBezTo>
                  <a:cubicBezTo>
                    <a:pt x="17" y="175"/>
                    <a:pt x="18" y="177"/>
                    <a:pt x="19" y="179"/>
                  </a:cubicBezTo>
                  <a:cubicBezTo>
                    <a:pt x="21" y="181"/>
                    <a:pt x="23" y="184"/>
                    <a:pt x="25" y="187"/>
                  </a:cubicBezTo>
                  <a:cubicBezTo>
                    <a:pt x="26" y="188"/>
                    <a:pt x="27" y="189"/>
                    <a:pt x="27" y="190"/>
                  </a:cubicBezTo>
                  <a:cubicBezTo>
                    <a:pt x="30" y="193"/>
                    <a:pt x="33" y="197"/>
                    <a:pt x="36" y="199"/>
                  </a:cubicBezTo>
                  <a:cubicBezTo>
                    <a:pt x="37" y="200"/>
                    <a:pt x="38" y="201"/>
                    <a:pt x="39" y="202"/>
                  </a:cubicBezTo>
                  <a:cubicBezTo>
                    <a:pt x="42" y="205"/>
                    <a:pt x="46" y="208"/>
                    <a:pt x="49" y="210"/>
                  </a:cubicBezTo>
                  <a:cubicBezTo>
                    <a:pt x="49" y="210"/>
                    <a:pt x="50" y="211"/>
                    <a:pt x="50" y="211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50" y="211"/>
                    <a:pt x="49" y="210"/>
                    <a:pt x="49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0;p4"/>
            <p:cNvSpPr/>
            <p:nvPr/>
          </p:nvSpPr>
          <p:spPr>
            <a:xfrm>
              <a:off x="2597150" y="2171701"/>
              <a:ext cx="241300" cy="200025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59" y="7"/>
                  </a:moveTo>
                  <a:cubicBezTo>
                    <a:pt x="64" y="15"/>
                    <a:pt x="56" y="29"/>
                    <a:pt x="42" y="40"/>
                  </a:cubicBezTo>
                  <a:cubicBezTo>
                    <a:pt x="27" y="50"/>
                    <a:pt x="11" y="53"/>
                    <a:pt x="5" y="46"/>
                  </a:cubicBezTo>
                  <a:cubicBezTo>
                    <a:pt x="0" y="39"/>
                    <a:pt x="8" y="25"/>
                    <a:pt x="23" y="14"/>
                  </a:cubicBezTo>
                  <a:cubicBezTo>
                    <a:pt x="38" y="3"/>
                    <a:pt x="54" y="0"/>
                    <a:pt x="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1;p4"/>
            <p:cNvSpPr/>
            <p:nvPr/>
          </p:nvSpPr>
          <p:spPr>
            <a:xfrm>
              <a:off x="2032000" y="1722438"/>
              <a:ext cx="1200150" cy="2163763"/>
            </a:xfrm>
            <a:custGeom>
              <a:avLst/>
              <a:gdLst/>
              <a:ahLst/>
              <a:cxnLst/>
              <a:rect l="l" t="t" r="r" b="b"/>
              <a:pathLst>
                <a:path w="320" h="577" extrusionOk="0">
                  <a:moveTo>
                    <a:pt x="25" y="216"/>
                  </a:moveTo>
                  <a:cubicBezTo>
                    <a:pt x="27" y="46"/>
                    <a:pt x="214" y="0"/>
                    <a:pt x="320" y="32"/>
                  </a:cubicBezTo>
                  <a:cubicBezTo>
                    <a:pt x="289" y="15"/>
                    <a:pt x="254" y="6"/>
                    <a:pt x="216" y="6"/>
                  </a:cubicBezTo>
                  <a:cubicBezTo>
                    <a:pt x="97" y="6"/>
                    <a:pt x="0" y="103"/>
                    <a:pt x="0" y="222"/>
                  </a:cubicBezTo>
                  <a:cubicBezTo>
                    <a:pt x="0" y="389"/>
                    <a:pt x="183" y="550"/>
                    <a:pt x="216" y="577"/>
                  </a:cubicBezTo>
                  <a:cubicBezTo>
                    <a:pt x="216" y="577"/>
                    <a:pt x="23" y="412"/>
                    <a:pt x="25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2;p4"/>
            <p:cNvSpPr/>
            <p:nvPr/>
          </p:nvSpPr>
          <p:spPr>
            <a:xfrm>
              <a:off x="2387600" y="2097088"/>
              <a:ext cx="911225" cy="915988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21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1" y="244"/>
                  </a:cubicBezTo>
                  <a:cubicBezTo>
                    <a:pt x="189" y="244"/>
                    <a:pt x="243" y="189"/>
                    <a:pt x="243" y="122"/>
                  </a:cubicBezTo>
                  <a:cubicBezTo>
                    <a:pt x="243" y="55"/>
                    <a:pt x="189" y="0"/>
                    <a:pt x="121" y="0"/>
                  </a:cubicBezTo>
                  <a:close/>
                  <a:moveTo>
                    <a:pt x="121" y="227"/>
                  </a:moveTo>
                  <a:cubicBezTo>
                    <a:pt x="63" y="227"/>
                    <a:pt x="16" y="180"/>
                    <a:pt x="16" y="122"/>
                  </a:cubicBezTo>
                  <a:cubicBezTo>
                    <a:pt x="16" y="64"/>
                    <a:pt x="63" y="17"/>
                    <a:pt x="121" y="17"/>
                  </a:cubicBezTo>
                  <a:cubicBezTo>
                    <a:pt x="180" y="17"/>
                    <a:pt x="227" y="64"/>
                    <a:pt x="227" y="122"/>
                  </a:cubicBezTo>
                  <a:cubicBezTo>
                    <a:pt x="227" y="180"/>
                    <a:pt x="180" y="227"/>
                    <a:pt x="121" y="2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3;p4"/>
            <p:cNvSpPr/>
            <p:nvPr/>
          </p:nvSpPr>
          <p:spPr>
            <a:xfrm>
              <a:off x="1971675" y="1681163"/>
              <a:ext cx="1743075" cy="2276475"/>
            </a:xfrm>
            <a:custGeom>
              <a:avLst/>
              <a:gdLst/>
              <a:ahLst/>
              <a:cxnLst/>
              <a:rect l="l" t="t" r="r" b="b"/>
              <a:pathLst>
                <a:path w="465" h="607" extrusionOk="0">
                  <a:moveTo>
                    <a:pt x="232" y="0"/>
                  </a:moveTo>
                  <a:cubicBezTo>
                    <a:pt x="104" y="0"/>
                    <a:pt x="0" y="105"/>
                    <a:pt x="0" y="233"/>
                  </a:cubicBezTo>
                  <a:cubicBezTo>
                    <a:pt x="0" y="424"/>
                    <a:pt x="218" y="598"/>
                    <a:pt x="227" y="605"/>
                  </a:cubicBezTo>
                  <a:cubicBezTo>
                    <a:pt x="229" y="606"/>
                    <a:pt x="231" y="607"/>
                    <a:pt x="232" y="607"/>
                  </a:cubicBezTo>
                  <a:cubicBezTo>
                    <a:pt x="234" y="607"/>
                    <a:pt x="236" y="606"/>
                    <a:pt x="238" y="605"/>
                  </a:cubicBezTo>
                  <a:cubicBezTo>
                    <a:pt x="247" y="597"/>
                    <a:pt x="465" y="416"/>
                    <a:pt x="465" y="233"/>
                  </a:cubicBezTo>
                  <a:cubicBezTo>
                    <a:pt x="465" y="105"/>
                    <a:pt x="361" y="0"/>
                    <a:pt x="232" y="0"/>
                  </a:cubicBezTo>
                  <a:close/>
                  <a:moveTo>
                    <a:pt x="232" y="588"/>
                  </a:moveTo>
                  <a:cubicBezTo>
                    <a:pt x="199" y="561"/>
                    <a:pt x="16" y="400"/>
                    <a:pt x="16" y="233"/>
                  </a:cubicBezTo>
                  <a:cubicBezTo>
                    <a:pt x="16" y="114"/>
                    <a:pt x="113" y="17"/>
                    <a:pt x="232" y="17"/>
                  </a:cubicBezTo>
                  <a:cubicBezTo>
                    <a:pt x="352" y="17"/>
                    <a:pt x="449" y="114"/>
                    <a:pt x="449" y="233"/>
                  </a:cubicBezTo>
                  <a:cubicBezTo>
                    <a:pt x="449" y="394"/>
                    <a:pt x="265" y="560"/>
                    <a:pt x="232" y="58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48724" y="573090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106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818" y="1321813"/>
            <a:ext cx="11704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AB = 4 cm. </a:t>
            </a:r>
          </a:p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AB.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AH = 3cm. </a:t>
            </a:r>
          </a:p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ABCD.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226976"/>
              </p:ext>
            </p:extLst>
          </p:nvPr>
        </p:nvGraphicFramePr>
        <p:xfrm>
          <a:off x="3302000" y="1739900"/>
          <a:ext cx="914400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3" imgW="914400" imgH="196920" progId="Equation.DSMT4">
                  <p:embed/>
                </p:oleObj>
              </mc:Choice>
              <mc:Fallback>
                <p:oleObj name="Equation" r:id="rId3" imgW="914400" imgH="196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0" y="1739900"/>
                        <a:ext cx="914400" cy="19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956377" y="3039268"/>
            <a:ext cx="8915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" y="3212662"/>
            <a:ext cx="3593266" cy="3593266"/>
          </a:xfrm>
          <a:prstGeom prst="rect">
            <a:avLst/>
          </a:prstGeom>
        </p:spPr>
      </p:pic>
      <p:sp>
        <p:nvSpPr>
          <p:cNvPr id="31" name="Cloud Callout 30"/>
          <p:cNvSpPr/>
          <p:nvPr/>
        </p:nvSpPr>
        <p:spPr>
          <a:xfrm>
            <a:off x="3259993" y="3108562"/>
            <a:ext cx="6274676" cy="1245475"/>
          </a:xfrm>
          <a:prstGeom prst="cloudCallout">
            <a:avLst>
              <a:gd name="adj1" fmla="val -57768"/>
              <a:gd name="adj2" fmla="val 738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 = ? cm</a:t>
            </a:r>
          </a:p>
        </p:txBody>
      </p:sp>
      <p:sp>
        <p:nvSpPr>
          <p:cNvPr id="32" name="Cloud Callout 31"/>
          <p:cNvSpPr/>
          <p:nvPr/>
        </p:nvSpPr>
        <p:spPr>
          <a:xfrm>
            <a:off x="3259993" y="3108562"/>
            <a:ext cx="6274676" cy="1245475"/>
          </a:xfrm>
          <a:prstGeom prst="cloudCallout">
            <a:avLst>
              <a:gd name="adj1" fmla="val -57768"/>
              <a:gd name="adj2" fmla="val 738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CD gấp bao nhiêu lần AB?</a:t>
            </a:r>
          </a:p>
        </p:txBody>
      </p:sp>
      <p:sp>
        <p:nvSpPr>
          <p:cNvPr id="33" name="Cloud Callout 32"/>
          <p:cNvSpPr/>
          <p:nvPr/>
        </p:nvSpPr>
        <p:spPr>
          <a:xfrm>
            <a:off x="3259993" y="3108561"/>
            <a:ext cx="6274676" cy="1245475"/>
          </a:xfrm>
          <a:prstGeom prst="cloudCallout">
            <a:avLst>
              <a:gd name="adj1" fmla="val -57768"/>
              <a:gd name="adj2" fmla="val 738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 tích hình thang ABCD?</a:t>
            </a:r>
          </a:p>
        </p:txBody>
      </p:sp>
    </p:spTree>
    <p:extLst>
      <p:ext uri="{BB962C8B-B14F-4D97-AF65-F5344CB8AC3E}">
        <p14:creationId xmlns:p14="http://schemas.microsoft.com/office/powerpoint/2010/main" val="60026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7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74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83912"/>
            <a:ext cx="4457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1/SGK-106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1112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một lần cắt hoặc gấp giấy, hãy tạo ra hình thang cân từ:</a:t>
            </a:r>
          </a:p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Mảnh bìa có hình tam giác đều.</a:t>
            </a:r>
          </a:p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Mảnh bìa có hình lục giác đều.</a:t>
            </a:r>
          </a:p>
        </p:txBody>
      </p:sp>
    </p:spTree>
    <p:extLst>
      <p:ext uri="{BB962C8B-B14F-4D97-AF65-F5344CB8AC3E}">
        <p14:creationId xmlns:p14="http://schemas.microsoft.com/office/powerpoint/2010/main" val="4066632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r="14621" b="11428"/>
          <a:stretch/>
        </p:blipFill>
        <p:spPr bwMode="auto">
          <a:xfrm>
            <a:off x="914400" y="3965715"/>
            <a:ext cx="4830925" cy="2928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2" t="-1685" r="29300" b="56158"/>
          <a:stretch/>
        </p:blipFill>
        <p:spPr>
          <a:xfrm>
            <a:off x="914400" y="897210"/>
            <a:ext cx="4928839" cy="28496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343400"/>
            <a:ext cx="4339782" cy="2865627"/>
          </a:xfrm>
          <a:prstGeom prst="rect">
            <a:avLst/>
          </a:prstGeom>
        </p:spPr>
      </p:pic>
      <p:pic>
        <p:nvPicPr>
          <p:cNvPr id="84" name="Picture 8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306" y="1132942"/>
            <a:ext cx="4191000" cy="2792432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8706" y="247810"/>
            <a:ext cx="100030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>
                <a:latin typeface="Times New Roman" pitchFamily="18" charset="0"/>
                <a:cs typeface="Times New Roman" pitchFamily="18" charset="0"/>
              </a:rPr>
              <a:t>Tìm hình có chứa hình thang cân trong các hình bên dưới.</a:t>
            </a:r>
          </a:p>
        </p:txBody>
      </p:sp>
    </p:spTree>
    <p:extLst>
      <p:ext uri="{BB962C8B-B14F-4D97-AF65-F5344CB8AC3E}">
        <p14:creationId xmlns:p14="http://schemas.microsoft.com/office/powerpoint/2010/main" val="226282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/>
          <p:nvPr/>
        </p:nvPicPr>
        <p:blipFill>
          <a:blip r:embed="rId3"/>
          <a:stretch>
            <a:fillRect/>
          </a:stretch>
        </p:blipFill>
        <p:spPr>
          <a:xfrm>
            <a:off x="257122" y="3750655"/>
            <a:ext cx="1988872" cy="28568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57122" y="183595"/>
            <a:ext cx="9288322" cy="3567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8067" y="305131"/>
            <a:ext cx="92173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35).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20 cm,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12 cm,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30 cm.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346525"/>
              </p:ext>
            </p:extLst>
          </p:nvPr>
        </p:nvGraphicFramePr>
        <p:xfrm>
          <a:off x="3302000" y="1739900"/>
          <a:ext cx="914400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4" imgW="914400" imgH="196920" progId="Equation.DSMT4">
                  <p:embed/>
                </p:oleObj>
              </mc:Choice>
              <mc:Fallback>
                <p:oleObj name="Equation" r:id="rId4" imgW="914400" imgH="196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2000" y="1739900"/>
                        <a:ext cx="914400" cy="19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25096" y="4567954"/>
            <a:ext cx="92544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1212F6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>
                <a:solidFill>
                  <a:srgbClr val="1212F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212F6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>
                <a:solidFill>
                  <a:srgbClr val="1212F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20 + 12+ 30.2 ) . 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2 +(12 + 20) . 2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248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8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J0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ABUNDA~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2" name="Picture 4" descr="flower2DivWHT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56000" y="6381750"/>
            <a:ext cx="4876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ag00373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64390">
            <a:off x="10464801" y="5562601"/>
            <a:ext cx="1333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657600" y="990600"/>
            <a:ext cx="6604000" cy="2438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7519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 HỌC KẾT THÚC</a:t>
            </a: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016000" y="3429000"/>
            <a:ext cx="10363200" cy="2362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CẢM ƠN 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QUÝ THẦY CÔ VÀ 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CÁC 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EM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06387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80)">
                                      <p:cBhvr>
                                        <p:cTn id="6" dur="1" fill="hold"/>
                                        <p:tgtEl>
                                          <p:spTgt spid="155651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65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5" y="270819"/>
            <a:ext cx="4191000" cy="3214687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r="14621" b="11428"/>
          <a:stretch/>
        </p:blipFill>
        <p:spPr bwMode="auto">
          <a:xfrm>
            <a:off x="276334" y="3701256"/>
            <a:ext cx="4191001" cy="2928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Đèn tre hình thang XLD01 - Công ty cổ phần giải pháp Xuân La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7" t="15911" r="16887" b="17177"/>
          <a:stretch/>
        </p:blipFill>
        <p:spPr bwMode="auto">
          <a:xfrm>
            <a:off x="4705123" y="294882"/>
            <a:ext cx="3457915" cy="32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ệ Trang Trí Bậc Thang Gỗ Tre BFKS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99" y="37465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8452078" y="2304404"/>
            <a:ext cx="3435122" cy="264859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52872" y="2608342"/>
            <a:ext cx="34083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36118">
            <a:off x="10828350" y="1409404"/>
            <a:ext cx="1147167" cy="11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34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79" y="763357"/>
            <a:ext cx="2619741" cy="3115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750" y="840629"/>
            <a:ext cx="2000529" cy="3115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454" y="1050209"/>
            <a:ext cx="1895740" cy="2905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5918" y="973997"/>
            <a:ext cx="2772162" cy="284837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52804" y="2923065"/>
            <a:ext cx="10509083" cy="4343400"/>
          </a:xfrm>
          <a:prstGeom prst="rect">
            <a:avLst/>
          </a:prstGeom>
          <a:ln w="28575"/>
        </p:spPr>
      </p:sp>
      <p:sp>
        <p:nvSpPr>
          <p:cNvPr id="19" name="Freeform: Shape 18"/>
          <p:cNvSpPr/>
          <p:nvPr/>
        </p:nvSpPr>
        <p:spPr>
          <a:xfrm>
            <a:off x="393083" y="3901359"/>
            <a:ext cx="2138131" cy="2347041"/>
          </a:xfrm>
          <a:custGeom>
            <a:avLst/>
            <a:gdLst>
              <a:gd name="connsiteX0" fmla="*/ 0 w 2019201"/>
              <a:gd name="connsiteY0" fmla="*/ 143868 h 1438680"/>
              <a:gd name="connsiteX1" fmla="*/ 143868 w 2019201"/>
              <a:gd name="connsiteY1" fmla="*/ 0 h 1438680"/>
              <a:gd name="connsiteX2" fmla="*/ 1875333 w 2019201"/>
              <a:gd name="connsiteY2" fmla="*/ 0 h 1438680"/>
              <a:gd name="connsiteX3" fmla="*/ 2019201 w 2019201"/>
              <a:gd name="connsiteY3" fmla="*/ 143868 h 1438680"/>
              <a:gd name="connsiteX4" fmla="*/ 2019201 w 2019201"/>
              <a:gd name="connsiteY4" fmla="*/ 1294812 h 1438680"/>
              <a:gd name="connsiteX5" fmla="*/ 1875333 w 2019201"/>
              <a:gd name="connsiteY5" fmla="*/ 1438680 h 1438680"/>
              <a:gd name="connsiteX6" fmla="*/ 143868 w 2019201"/>
              <a:gd name="connsiteY6" fmla="*/ 1438680 h 1438680"/>
              <a:gd name="connsiteX7" fmla="*/ 0 w 2019201"/>
              <a:gd name="connsiteY7" fmla="*/ 1294812 h 1438680"/>
              <a:gd name="connsiteX8" fmla="*/ 0 w 2019201"/>
              <a:gd name="connsiteY8" fmla="*/ 143868 h 143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01" h="1438680">
                <a:moveTo>
                  <a:pt x="0" y="143868"/>
                </a:moveTo>
                <a:cubicBezTo>
                  <a:pt x="0" y="64412"/>
                  <a:pt x="64412" y="0"/>
                  <a:pt x="143868" y="0"/>
                </a:cubicBezTo>
                <a:lnTo>
                  <a:pt x="1875333" y="0"/>
                </a:lnTo>
                <a:cubicBezTo>
                  <a:pt x="1954789" y="0"/>
                  <a:pt x="2019201" y="64412"/>
                  <a:pt x="2019201" y="143868"/>
                </a:cubicBezTo>
                <a:lnTo>
                  <a:pt x="2019201" y="1294812"/>
                </a:lnTo>
                <a:cubicBezTo>
                  <a:pt x="2019201" y="1374268"/>
                  <a:pt x="1954789" y="1438680"/>
                  <a:pt x="1875333" y="1438680"/>
                </a:cubicBezTo>
                <a:lnTo>
                  <a:pt x="143868" y="1438680"/>
                </a:lnTo>
                <a:cubicBezTo>
                  <a:pt x="64412" y="1438680"/>
                  <a:pt x="0" y="1374268"/>
                  <a:pt x="0" y="1294812"/>
                </a:cubicBezTo>
                <a:lnTo>
                  <a:pt x="0" y="143868"/>
                </a:lnTo>
                <a:close/>
              </a:path>
            </a:pathLst>
          </a:custGeom>
          <a:solidFill>
            <a:srgbClr val="AFCBE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0717" tIns="110717" rIns="110717" bIns="1107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400" b="1" i="0" kern="1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i="0" kern="12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i="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0" kern="1200" dirty="0" smtClean="0">
                <a:latin typeface="Times New Roman" pitchFamily="18" charset="0"/>
                <a:cs typeface="Times New Roman" pitchFamily="18" charset="0"/>
              </a:rPr>
              <a:t>miếng </a:t>
            </a:r>
            <a:r>
              <a:rPr lang="en-US" sz="2400" b="1" i="0" kern="1200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b="1" i="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kern="1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kern="1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kern="12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i="0" kern="12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b="1" i="0" kern="1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i="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kern="1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kern="12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i="0" kern="1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i="0" kern="12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b="1" i="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kern="12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i="0" kern="1200" dirty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b="1" i="0" kern="12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i="0" kern="12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b="1" i="0" kern="12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b="1" i="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kern="12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i="0" kern="1200" dirty="0">
                <a:latin typeface="Times New Roman" pitchFamily="18" charset="0"/>
                <a:cs typeface="Times New Roman" pitchFamily="18" charset="0"/>
              </a:rPr>
              <a:t> C.</a:t>
            </a:r>
            <a:endParaRPr lang="en-US" sz="2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: Shape 19"/>
          <p:cNvSpPr/>
          <p:nvPr/>
        </p:nvSpPr>
        <p:spPr>
          <a:xfrm>
            <a:off x="2531214" y="4515592"/>
            <a:ext cx="428070" cy="500761"/>
          </a:xfrm>
          <a:custGeom>
            <a:avLst/>
            <a:gdLst>
              <a:gd name="connsiteX0" fmla="*/ 0 w 428070"/>
              <a:gd name="connsiteY0" fmla="*/ 100152 h 500761"/>
              <a:gd name="connsiteX1" fmla="*/ 214035 w 428070"/>
              <a:gd name="connsiteY1" fmla="*/ 100152 h 500761"/>
              <a:gd name="connsiteX2" fmla="*/ 214035 w 428070"/>
              <a:gd name="connsiteY2" fmla="*/ 0 h 500761"/>
              <a:gd name="connsiteX3" fmla="*/ 428070 w 428070"/>
              <a:gd name="connsiteY3" fmla="*/ 250381 h 500761"/>
              <a:gd name="connsiteX4" fmla="*/ 214035 w 428070"/>
              <a:gd name="connsiteY4" fmla="*/ 500761 h 500761"/>
              <a:gd name="connsiteX5" fmla="*/ 214035 w 428070"/>
              <a:gd name="connsiteY5" fmla="*/ 400609 h 500761"/>
              <a:gd name="connsiteX6" fmla="*/ 0 w 428070"/>
              <a:gd name="connsiteY6" fmla="*/ 400609 h 500761"/>
              <a:gd name="connsiteX7" fmla="*/ 0 w 428070"/>
              <a:gd name="connsiteY7" fmla="*/ 100152 h 50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070" h="500761">
                <a:moveTo>
                  <a:pt x="0" y="100152"/>
                </a:moveTo>
                <a:lnTo>
                  <a:pt x="214035" y="100152"/>
                </a:lnTo>
                <a:lnTo>
                  <a:pt x="214035" y="0"/>
                </a:lnTo>
                <a:lnTo>
                  <a:pt x="428070" y="250381"/>
                </a:lnTo>
                <a:lnTo>
                  <a:pt x="214035" y="500761"/>
                </a:lnTo>
                <a:lnTo>
                  <a:pt x="214035" y="400609"/>
                </a:lnTo>
                <a:lnTo>
                  <a:pt x="0" y="400609"/>
                </a:lnTo>
                <a:lnTo>
                  <a:pt x="0" y="10015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100152" rIns="128421" bIns="10015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sp>
        <p:nvSpPr>
          <p:cNvPr id="21" name="Freeform: Shape 20"/>
          <p:cNvSpPr/>
          <p:nvPr/>
        </p:nvSpPr>
        <p:spPr>
          <a:xfrm>
            <a:off x="2959284" y="3925611"/>
            <a:ext cx="1779995" cy="1761025"/>
          </a:xfrm>
          <a:custGeom>
            <a:avLst/>
            <a:gdLst>
              <a:gd name="connsiteX0" fmla="*/ 0 w 2019201"/>
              <a:gd name="connsiteY0" fmla="*/ 143868 h 1438680"/>
              <a:gd name="connsiteX1" fmla="*/ 143868 w 2019201"/>
              <a:gd name="connsiteY1" fmla="*/ 0 h 1438680"/>
              <a:gd name="connsiteX2" fmla="*/ 1875333 w 2019201"/>
              <a:gd name="connsiteY2" fmla="*/ 0 h 1438680"/>
              <a:gd name="connsiteX3" fmla="*/ 2019201 w 2019201"/>
              <a:gd name="connsiteY3" fmla="*/ 143868 h 1438680"/>
              <a:gd name="connsiteX4" fmla="*/ 2019201 w 2019201"/>
              <a:gd name="connsiteY4" fmla="*/ 1294812 h 1438680"/>
              <a:gd name="connsiteX5" fmla="*/ 1875333 w 2019201"/>
              <a:gd name="connsiteY5" fmla="*/ 1438680 h 1438680"/>
              <a:gd name="connsiteX6" fmla="*/ 143868 w 2019201"/>
              <a:gd name="connsiteY6" fmla="*/ 1438680 h 1438680"/>
              <a:gd name="connsiteX7" fmla="*/ 0 w 2019201"/>
              <a:gd name="connsiteY7" fmla="*/ 1294812 h 1438680"/>
              <a:gd name="connsiteX8" fmla="*/ 0 w 2019201"/>
              <a:gd name="connsiteY8" fmla="*/ 143868 h 143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01" h="1438680">
                <a:moveTo>
                  <a:pt x="0" y="143868"/>
                </a:moveTo>
                <a:cubicBezTo>
                  <a:pt x="0" y="64412"/>
                  <a:pt x="64412" y="0"/>
                  <a:pt x="143868" y="0"/>
                </a:cubicBezTo>
                <a:lnTo>
                  <a:pt x="1875333" y="0"/>
                </a:lnTo>
                <a:cubicBezTo>
                  <a:pt x="1954789" y="0"/>
                  <a:pt x="2019201" y="64412"/>
                  <a:pt x="2019201" y="143868"/>
                </a:cubicBezTo>
                <a:lnTo>
                  <a:pt x="2019201" y="1294812"/>
                </a:lnTo>
                <a:cubicBezTo>
                  <a:pt x="2019201" y="1374268"/>
                  <a:pt x="1954789" y="1438680"/>
                  <a:pt x="1875333" y="1438680"/>
                </a:cubicBezTo>
                <a:lnTo>
                  <a:pt x="143868" y="1438680"/>
                </a:lnTo>
                <a:cubicBezTo>
                  <a:pt x="64412" y="1438680"/>
                  <a:pt x="0" y="1374268"/>
                  <a:pt x="0" y="1294812"/>
                </a:cubicBezTo>
                <a:lnTo>
                  <a:pt x="0" y="143868"/>
                </a:lnTo>
                <a:close/>
              </a:path>
            </a:pathLst>
          </a:custGeom>
          <a:solidFill>
            <a:srgbClr val="FBDEEB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3311292"/>
              <a:satOff val="13270"/>
              <a:lumOff val="2876"/>
              <a:alphaOff val="0"/>
            </a:schemeClr>
          </a:fillRef>
          <a:effectRef idx="1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0717" tIns="110717" rIns="110717" bIns="1107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b="1" i="0" kern="1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400" b="1" i="0" kern="1200" dirty="0" smtClean="0">
                <a:latin typeface="Times New Roman" pitchFamily="18" charset="0"/>
                <a:cs typeface="Times New Roman" pitchFamily="18" charset="0"/>
              </a:rPr>
              <a:t>được miếng bìa hình </a:t>
            </a:r>
            <a:r>
              <a:rPr lang="vi-VN" sz="2400" b="1" i="0" kern="1200" dirty="0">
                <a:latin typeface="Times New Roman" pitchFamily="18" charset="0"/>
                <a:cs typeface="Times New Roman" pitchFamily="18" charset="0"/>
              </a:rPr>
              <a:t>chữ nhật </a:t>
            </a:r>
            <a:r>
              <a:rPr lang="vi-VN" sz="2400" b="1" i="0" kern="1200" dirty="0" smtClean="0">
                <a:latin typeface="Times New Roman" pitchFamily="18" charset="0"/>
                <a:cs typeface="Times New Roman" pitchFamily="18" charset="0"/>
              </a:rPr>
              <a:t>ADEG.</a:t>
            </a:r>
            <a:endParaRPr lang="en-US" sz="2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: Shape 22"/>
          <p:cNvSpPr/>
          <p:nvPr/>
        </p:nvSpPr>
        <p:spPr>
          <a:xfrm>
            <a:off x="5197993" y="3988625"/>
            <a:ext cx="2019201" cy="2301304"/>
          </a:xfrm>
          <a:custGeom>
            <a:avLst/>
            <a:gdLst>
              <a:gd name="connsiteX0" fmla="*/ 0 w 2019201"/>
              <a:gd name="connsiteY0" fmla="*/ 143868 h 1438680"/>
              <a:gd name="connsiteX1" fmla="*/ 143868 w 2019201"/>
              <a:gd name="connsiteY1" fmla="*/ 0 h 1438680"/>
              <a:gd name="connsiteX2" fmla="*/ 1875333 w 2019201"/>
              <a:gd name="connsiteY2" fmla="*/ 0 h 1438680"/>
              <a:gd name="connsiteX3" fmla="*/ 2019201 w 2019201"/>
              <a:gd name="connsiteY3" fmla="*/ 143868 h 1438680"/>
              <a:gd name="connsiteX4" fmla="*/ 2019201 w 2019201"/>
              <a:gd name="connsiteY4" fmla="*/ 1294812 h 1438680"/>
              <a:gd name="connsiteX5" fmla="*/ 1875333 w 2019201"/>
              <a:gd name="connsiteY5" fmla="*/ 1438680 h 1438680"/>
              <a:gd name="connsiteX6" fmla="*/ 143868 w 2019201"/>
              <a:gd name="connsiteY6" fmla="*/ 1438680 h 1438680"/>
              <a:gd name="connsiteX7" fmla="*/ 0 w 2019201"/>
              <a:gd name="connsiteY7" fmla="*/ 1294812 h 1438680"/>
              <a:gd name="connsiteX8" fmla="*/ 0 w 2019201"/>
              <a:gd name="connsiteY8" fmla="*/ 143868 h 143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01" h="1438680">
                <a:moveTo>
                  <a:pt x="0" y="143868"/>
                </a:moveTo>
                <a:cubicBezTo>
                  <a:pt x="0" y="64412"/>
                  <a:pt x="64412" y="0"/>
                  <a:pt x="143868" y="0"/>
                </a:cubicBezTo>
                <a:lnTo>
                  <a:pt x="1875333" y="0"/>
                </a:lnTo>
                <a:cubicBezTo>
                  <a:pt x="1954789" y="0"/>
                  <a:pt x="2019201" y="64412"/>
                  <a:pt x="2019201" y="143868"/>
                </a:cubicBezTo>
                <a:lnTo>
                  <a:pt x="2019201" y="1294812"/>
                </a:lnTo>
                <a:cubicBezTo>
                  <a:pt x="2019201" y="1374268"/>
                  <a:pt x="1954789" y="1438680"/>
                  <a:pt x="1875333" y="1438680"/>
                </a:cubicBezTo>
                <a:lnTo>
                  <a:pt x="143868" y="1438680"/>
                </a:lnTo>
                <a:cubicBezTo>
                  <a:pt x="64412" y="1438680"/>
                  <a:pt x="0" y="1374268"/>
                  <a:pt x="0" y="1294812"/>
                </a:cubicBezTo>
                <a:lnTo>
                  <a:pt x="0" y="143868"/>
                </a:lnTo>
                <a:close/>
              </a:path>
            </a:pathLst>
          </a:custGeom>
          <a:solidFill>
            <a:srgbClr val="B0CDE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6622584"/>
              <a:satOff val="26541"/>
              <a:lumOff val="5752"/>
              <a:alphaOff val="0"/>
            </a:schemeClr>
          </a:fillRef>
          <a:effectRef idx="1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0717" tIns="110717" rIns="110717" bIns="1107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400" b="1" kern="1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kern="12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0" kern="1200" dirty="0" err="1" smtClean="0"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2400" b="1" i="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en-US" sz="2400" b="1" i="0" kern="1200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400" b="1" i="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kern="12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b="1" i="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kern="1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0" kern="12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i="0" kern="1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i="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kern="1200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vi-VN" sz="2400" b="1" i="0" kern="1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kern="1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0" kern="1200" dirty="0" smtClean="0">
                <a:latin typeface="Times New Roman" pitchFamily="18" charset="0"/>
                <a:cs typeface="Times New Roman" pitchFamily="18" charset="0"/>
              </a:rPr>
              <a:t>miếng bìa </a:t>
            </a:r>
            <a:r>
              <a:rPr lang="en-US" sz="2400" b="1" i="0" kern="1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kern="1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kern="12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i="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kern="1200" dirty="0" smtClean="0">
                <a:latin typeface="Times New Roman" pitchFamily="18" charset="0"/>
                <a:cs typeface="Times New Roman" pitchFamily="18" charset="0"/>
              </a:rPr>
              <a:t>ADGE</a:t>
            </a:r>
            <a:r>
              <a:rPr lang="vi-VN" sz="2400" b="1" i="0" kern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reeform: Shape 23"/>
          <p:cNvSpPr/>
          <p:nvPr/>
        </p:nvSpPr>
        <p:spPr>
          <a:xfrm>
            <a:off x="7217194" y="4732595"/>
            <a:ext cx="428070" cy="500761"/>
          </a:xfrm>
          <a:custGeom>
            <a:avLst/>
            <a:gdLst>
              <a:gd name="connsiteX0" fmla="*/ 0 w 428070"/>
              <a:gd name="connsiteY0" fmla="*/ 100152 h 500761"/>
              <a:gd name="connsiteX1" fmla="*/ 214035 w 428070"/>
              <a:gd name="connsiteY1" fmla="*/ 100152 h 500761"/>
              <a:gd name="connsiteX2" fmla="*/ 214035 w 428070"/>
              <a:gd name="connsiteY2" fmla="*/ 0 h 500761"/>
              <a:gd name="connsiteX3" fmla="*/ 428070 w 428070"/>
              <a:gd name="connsiteY3" fmla="*/ 250381 h 500761"/>
              <a:gd name="connsiteX4" fmla="*/ 214035 w 428070"/>
              <a:gd name="connsiteY4" fmla="*/ 500761 h 500761"/>
              <a:gd name="connsiteX5" fmla="*/ 214035 w 428070"/>
              <a:gd name="connsiteY5" fmla="*/ 400609 h 500761"/>
              <a:gd name="connsiteX6" fmla="*/ 0 w 428070"/>
              <a:gd name="connsiteY6" fmla="*/ 400609 h 500761"/>
              <a:gd name="connsiteX7" fmla="*/ 0 w 428070"/>
              <a:gd name="connsiteY7" fmla="*/ 100152 h 50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070" h="500761">
                <a:moveTo>
                  <a:pt x="0" y="100152"/>
                </a:moveTo>
                <a:lnTo>
                  <a:pt x="214035" y="100152"/>
                </a:lnTo>
                <a:lnTo>
                  <a:pt x="214035" y="0"/>
                </a:lnTo>
                <a:lnTo>
                  <a:pt x="428070" y="250381"/>
                </a:lnTo>
                <a:lnTo>
                  <a:pt x="214035" y="500761"/>
                </a:lnTo>
                <a:lnTo>
                  <a:pt x="214035" y="400609"/>
                </a:lnTo>
                <a:lnTo>
                  <a:pt x="0" y="400609"/>
                </a:lnTo>
                <a:lnTo>
                  <a:pt x="0" y="100152"/>
                </a:lnTo>
                <a:close/>
              </a:path>
            </a:pathLst>
          </a:custGeom>
          <a:solidFill>
            <a:srgbClr val="AFCBE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100152" rIns="128421" bIns="10015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sp>
        <p:nvSpPr>
          <p:cNvPr id="25" name="Freeform: Shape 24"/>
          <p:cNvSpPr/>
          <p:nvPr/>
        </p:nvSpPr>
        <p:spPr>
          <a:xfrm>
            <a:off x="7636871" y="3913858"/>
            <a:ext cx="1949274" cy="2322042"/>
          </a:xfrm>
          <a:custGeom>
            <a:avLst/>
            <a:gdLst>
              <a:gd name="connsiteX0" fmla="*/ 0 w 2019201"/>
              <a:gd name="connsiteY0" fmla="*/ 143868 h 1438680"/>
              <a:gd name="connsiteX1" fmla="*/ 143868 w 2019201"/>
              <a:gd name="connsiteY1" fmla="*/ 0 h 1438680"/>
              <a:gd name="connsiteX2" fmla="*/ 1875333 w 2019201"/>
              <a:gd name="connsiteY2" fmla="*/ 0 h 1438680"/>
              <a:gd name="connsiteX3" fmla="*/ 2019201 w 2019201"/>
              <a:gd name="connsiteY3" fmla="*/ 143868 h 1438680"/>
              <a:gd name="connsiteX4" fmla="*/ 2019201 w 2019201"/>
              <a:gd name="connsiteY4" fmla="*/ 1294812 h 1438680"/>
              <a:gd name="connsiteX5" fmla="*/ 1875333 w 2019201"/>
              <a:gd name="connsiteY5" fmla="*/ 1438680 h 1438680"/>
              <a:gd name="connsiteX6" fmla="*/ 143868 w 2019201"/>
              <a:gd name="connsiteY6" fmla="*/ 1438680 h 1438680"/>
              <a:gd name="connsiteX7" fmla="*/ 0 w 2019201"/>
              <a:gd name="connsiteY7" fmla="*/ 1294812 h 1438680"/>
              <a:gd name="connsiteX8" fmla="*/ 0 w 2019201"/>
              <a:gd name="connsiteY8" fmla="*/ 143868 h 143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01" h="1438680">
                <a:moveTo>
                  <a:pt x="0" y="143868"/>
                </a:moveTo>
                <a:cubicBezTo>
                  <a:pt x="0" y="64412"/>
                  <a:pt x="64412" y="0"/>
                  <a:pt x="143868" y="0"/>
                </a:cubicBezTo>
                <a:lnTo>
                  <a:pt x="1875333" y="0"/>
                </a:lnTo>
                <a:cubicBezTo>
                  <a:pt x="1954789" y="0"/>
                  <a:pt x="2019201" y="64412"/>
                  <a:pt x="2019201" y="143868"/>
                </a:cubicBezTo>
                <a:lnTo>
                  <a:pt x="2019201" y="1294812"/>
                </a:lnTo>
                <a:cubicBezTo>
                  <a:pt x="2019201" y="1374268"/>
                  <a:pt x="1954789" y="1438680"/>
                  <a:pt x="1875333" y="1438680"/>
                </a:cubicBezTo>
                <a:lnTo>
                  <a:pt x="143868" y="1438680"/>
                </a:lnTo>
                <a:cubicBezTo>
                  <a:pt x="64412" y="1438680"/>
                  <a:pt x="0" y="1374268"/>
                  <a:pt x="0" y="1294812"/>
                </a:cubicBezTo>
                <a:lnTo>
                  <a:pt x="0" y="143868"/>
                </a:lnTo>
                <a:close/>
              </a:path>
            </a:pathLst>
          </a:custGeom>
          <a:solidFill>
            <a:srgbClr val="F9DDE9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0717" tIns="110717" rIns="110717" bIns="1107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400" b="1" kern="1200" dirty="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2400" b="1" kern="1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b="1" i="0" kern="1200" dirty="0">
                <a:latin typeface="Times New Roman" pitchFamily="18" charset="0"/>
                <a:cs typeface="Times New Roman" pitchFamily="18" charset="0"/>
              </a:rPr>
              <a:t>rải miếng bìa còn lại được miếng bìa có dạng hình thang</a:t>
            </a:r>
            <a:r>
              <a:rPr lang="en-US" sz="2400" b="1" i="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0" kern="1200" dirty="0">
                <a:latin typeface="Times New Roman" pitchFamily="18" charset="0"/>
                <a:cs typeface="Times New Roman" pitchFamily="18" charset="0"/>
              </a:rPr>
              <a:t>KHDI</a:t>
            </a:r>
            <a:endParaRPr lang="en-US" sz="2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Speech Bubble: Oval 25"/>
          <p:cNvSpPr/>
          <p:nvPr/>
        </p:nvSpPr>
        <p:spPr>
          <a:xfrm>
            <a:off x="7208890" y="76200"/>
            <a:ext cx="4754510" cy="685800"/>
          </a:xfrm>
          <a:prstGeom prst="wedgeEllipseCallout">
            <a:avLst>
              <a:gd name="adj1" fmla="val -13982"/>
              <a:gd name="adj2" fmla="val 10693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Hình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thang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cân</a:t>
            </a:r>
            <a:r>
              <a:rPr lang="en-US" sz="2800" b="1" dirty="0">
                <a:solidFill>
                  <a:schemeClr val="tx1"/>
                </a:solidFill>
              </a:rPr>
              <a:t> KHDI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695" y="207428"/>
            <a:ext cx="1305107" cy="781159"/>
          </a:xfrm>
          <a:prstGeom prst="rect">
            <a:avLst/>
          </a:prstGeom>
        </p:spPr>
      </p:pic>
      <p:sp>
        <p:nvSpPr>
          <p:cNvPr id="17" name="Freeform: Shape 22"/>
          <p:cNvSpPr/>
          <p:nvPr/>
        </p:nvSpPr>
        <p:spPr>
          <a:xfrm>
            <a:off x="9868080" y="3921117"/>
            <a:ext cx="2019201" cy="2301304"/>
          </a:xfrm>
          <a:custGeom>
            <a:avLst/>
            <a:gdLst>
              <a:gd name="connsiteX0" fmla="*/ 0 w 2019201"/>
              <a:gd name="connsiteY0" fmla="*/ 143868 h 1438680"/>
              <a:gd name="connsiteX1" fmla="*/ 143868 w 2019201"/>
              <a:gd name="connsiteY1" fmla="*/ 0 h 1438680"/>
              <a:gd name="connsiteX2" fmla="*/ 1875333 w 2019201"/>
              <a:gd name="connsiteY2" fmla="*/ 0 h 1438680"/>
              <a:gd name="connsiteX3" fmla="*/ 2019201 w 2019201"/>
              <a:gd name="connsiteY3" fmla="*/ 143868 h 1438680"/>
              <a:gd name="connsiteX4" fmla="*/ 2019201 w 2019201"/>
              <a:gd name="connsiteY4" fmla="*/ 1294812 h 1438680"/>
              <a:gd name="connsiteX5" fmla="*/ 1875333 w 2019201"/>
              <a:gd name="connsiteY5" fmla="*/ 1438680 h 1438680"/>
              <a:gd name="connsiteX6" fmla="*/ 143868 w 2019201"/>
              <a:gd name="connsiteY6" fmla="*/ 1438680 h 1438680"/>
              <a:gd name="connsiteX7" fmla="*/ 0 w 2019201"/>
              <a:gd name="connsiteY7" fmla="*/ 1294812 h 1438680"/>
              <a:gd name="connsiteX8" fmla="*/ 0 w 2019201"/>
              <a:gd name="connsiteY8" fmla="*/ 143868 h 143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01" h="1438680">
                <a:moveTo>
                  <a:pt x="0" y="143868"/>
                </a:moveTo>
                <a:cubicBezTo>
                  <a:pt x="0" y="64412"/>
                  <a:pt x="64412" y="0"/>
                  <a:pt x="143868" y="0"/>
                </a:cubicBezTo>
                <a:lnTo>
                  <a:pt x="1875333" y="0"/>
                </a:lnTo>
                <a:cubicBezTo>
                  <a:pt x="1954789" y="0"/>
                  <a:pt x="2019201" y="64412"/>
                  <a:pt x="2019201" y="143868"/>
                </a:cubicBezTo>
                <a:lnTo>
                  <a:pt x="2019201" y="1294812"/>
                </a:lnTo>
                <a:cubicBezTo>
                  <a:pt x="2019201" y="1374268"/>
                  <a:pt x="1954789" y="1438680"/>
                  <a:pt x="1875333" y="1438680"/>
                </a:cubicBezTo>
                <a:lnTo>
                  <a:pt x="143868" y="1438680"/>
                </a:lnTo>
                <a:cubicBezTo>
                  <a:pt x="64412" y="1438680"/>
                  <a:pt x="0" y="1374268"/>
                  <a:pt x="0" y="1294812"/>
                </a:cubicBezTo>
                <a:lnTo>
                  <a:pt x="0" y="143868"/>
                </a:lnTo>
                <a:close/>
              </a:path>
            </a:pathLst>
          </a:custGeom>
          <a:solidFill>
            <a:srgbClr val="B0CDE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6622584"/>
              <a:satOff val="26541"/>
              <a:lumOff val="5752"/>
              <a:alphaOff val="0"/>
            </a:schemeClr>
          </a:fillRef>
          <a:effectRef idx="1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0717" tIns="110717" rIns="110717" bIns="1107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b="1" kern="1200" dirty="0" smtClean="0">
                <a:latin typeface="Times New Roman" pitchFamily="18" charset="0"/>
                <a:cs typeface="Times New Roman" pitchFamily="18" charset="0"/>
              </a:rPr>
              <a:t>) Vẽ đường viền xung quanh </a:t>
            </a:r>
            <a:r>
              <a:rPr lang="en-US" sz="2400" b="1" i="0" kern="1200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400" b="1" i="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kern="12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b="1" i="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0" kern="1200" dirty="0" smtClean="0">
                <a:latin typeface="Times New Roman" pitchFamily="18" charset="0"/>
                <a:cs typeface="Times New Roman" pitchFamily="18" charset="0"/>
              </a:rPr>
              <a:t>KHDI để nhận được hình thang KHDI.</a:t>
            </a:r>
            <a:endParaRPr lang="en-US" sz="2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reeform: Shape 23"/>
          <p:cNvSpPr/>
          <p:nvPr/>
        </p:nvSpPr>
        <p:spPr>
          <a:xfrm>
            <a:off x="9542722" y="4782752"/>
            <a:ext cx="428070" cy="500761"/>
          </a:xfrm>
          <a:custGeom>
            <a:avLst/>
            <a:gdLst>
              <a:gd name="connsiteX0" fmla="*/ 0 w 428070"/>
              <a:gd name="connsiteY0" fmla="*/ 100152 h 500761"/>
              <a:gd name="connsiteX1" fmla="*/ 214035 w 428070"/>
              <a:gd name="connsiteY1" fmla="*/ 100152 h 500761"/>
              <a:gd name="connsiteX2" fmla="*/ 214035 w 428070"/>
              <a:gd name="connsiteY2" fmla="*/ 0 h 500761"/>
              <a:gd name="connsiteX3" fmla="*/ 428070 w 428070"/>
              <a:gd name="connsiteY3" fmla="*/ 250381 h 500761"/>
              <a:gd name="connsiteX4" fmla="*/ 214035 w 428070"/>
              <a:gd name="connsiteY4" fmla="*/ 500761 h 500761"/>
              <a:gd name="connsiteX5" fmla="*/ 214035 w 428070"/>
              <a:gd name="connsiteY5" fmla="*/ 400609 h 500761"/>
              <a:gd name="connsiteX6" fmla="*/ 0 w 428070"/>
              <a:gd name="connsiteY6" fmla="*/ 400609 h 500761"/>
              <a:gd name="connsiteX7" fmla="*/ 0 w 428070"/>
              <a:gd name="connsiteY7" fmla="*/ 100152 h 50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070" h="500761">
                <a:moveTo>
                  <a:pt x="0" y="100152"/>
                </a:moveTo>
                <a:lnTo>
                  <a:pt x="214035" y="100152"/>
                </a:lnTo>
                <a:lnTo>
                  <a:pt x="214035" y="0"/>
                </a:lnTo>
                <a:lnTo>
                  <a:pt x="428070" y="250381"/>
                </a:lnTo>
                <a:lnTo>
                  <a:pt x="214035" y="500761"/>
                </a:lnTo>
                <a:lnTo>
                  <a:pt x="214035" y="400609"/>
                </a:lnTo>
                <a:lnTo>
                  <a:pt x="0" y="400609"/>
                </a:lnTo>
                <a:lnTo>
                  <a:pt x="0" y="100152"/>
                </a:lnTo>
                <a:close/>
              </a:path>
            </a:pathLst>
          </a:custGeom>
          <a:solidFill>
            <a:srgbClr val="AFCBE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100152" rIns="128421" bIns="10015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sp>
        <p:nvSpPr>
          <p:cNvPr id="28" name="Freeform: Shape 23"/>
          <p:cNvSpPr/>
          <p:nvPr/>
        </p:nvSpPr>
        <p:spPr>
          <a:xfrm>
            <a:off x="4769923" y="4638516"/>
            <a:ext cx="428070" cy="500761"/>
          </a:xfrm>
          <a:custGeom>
            <a:avLst/>
            <a:gdLst>
              <a:gd name="connsiteX0" fmla="*/ 0 w 428070"/>
              <a:gd name="connsiteY0" fmla="*/ 100152 h 500761"/>
              <a:gd name="connsiteX1" fmla="*/ 214035 w 428070"/>
              <a:gd name="connsiteY1" fmla="*/ 100152 h 500761"/>
              <a:gd name="connsiteX2" fmla="*/ 214035 w 428070"/>
              <a:gd name="connsiteY2" fmla="*/ 0 h 500761"/>
              <a:gd name="connsiteX3" fmla="*/ 428070 w 428070"/>
              <a:gd name="connsiteY3" fmla="*/ 250381 h 500761"/>
              <a:gd name="connsiteX4" fmla="*/ 214035 w 428070"/>
              <a:gd name="connsiteY4" fmla="*/ 500761 h 500761"/>
              <a:gd name="connsiteX5" fmla="*/ 214035 w 428070"/>
              <a:gd name="connsiteY5" fmla="*/ 400609 h 500761"/>
              <a:gd name="connsiteX6" fmla="*/ 0 w 428070"/>
              <a:gd name="connsiteY6" fmla="*/ 400609 h 500761"/>
              <a:gd name="connsiteX7" fmla="*/ 0 w 428070"/>
              <a:gd name="connsiteY7" fmla="*/ 100152 h 50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070" h="500761">
                <a:moveTo>
                  <a:pt x="0" y="100152"/>
                </a:moveTo>
                <a:lnTo>
                  <a:pt x="214035" y="100152"/>
                </a:lnTo>
                <a:lnTo>
                  <a:pt x="214035" y="0"/>
                </a:lnTo>
                <a:lnTo>
                  <a:pt x="428070" y="250381"/>
                </a:lnTo>
                <a:lnTo>
                  <a:pt x="214035" y="500761"/>
                </a:lnTo>
                <a:lnTo>
                  <a:pt x="214035" y="400609"/>
                </a:lnTo>
                <a:lnTo>
                  <a:pt x="0" y="400609"/>
                </a:lnTo>
                <a:lnTo>
                  <a:pt x="0" y="100152"/>
                </a:lnTo>
                <a:close/>
              </a:path>
            </a:pathLst>
          </a:custGeom>
          <a:solidFill>
            <a:srgbClr val="AFCBE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100152" rIns="128421" bIns="10015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17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55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39430" y="-85507"/>
            <a:ext cx="1351572" cy="1158151"/>
            <a:chOff x="5257800" y="-289661"/>
            <a:chExt cx="2191898" cy="131193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800" y="-289661"/>
              <a:ext cx="2191898" cy="131193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477002" y="152400"/>
              <a:ext cx="376830" cy="584775"/>
            </a:xfrm>
            <a:prstGeom prst="rect">
              <a:avLst/>
            </a:prstGeom>
            <a:solidFill>
              <a:srgbClr val="005AA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  <a:latin typeface="#9Slide03 BoosterNextFYBlack" panose="02000A03000000020004" pitchFamily="2" charset="0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2199" y="134121"/>
            <a:ext cx="6980601" cy="1903487"/>
            <a:chOff x="182199" y="134121"/>
            <a:chExt cx="6980601" cy="2477305"/>
          </a:xfrm>
        </p:grpSpPr>
        <p:grpSp>
          <p:nvGrpSpPr>
            <p:cNvPr id="6" name="Group 5"/>
            <p:cNvGrpSpPr/>
            <p:nvPr/>
          </p:nvGrpSpPr>
          <p:grpSpPr>
            <a:xfrm>
              <a:off x="182199" y="134121"/>
              <a:ext cx="6980601" cy="2477305"/>
              <a:chOff x="182199" y="134121"/>
              <a:chExt cx="6980601" cy="2477305"/>
            </a:xfrm>
          </p:grpSpPr>
          <p:sp>
            <p:nvSpPr>
              <p:cNvPr id="2" name="Rectangle: Rounded Corners 1"/>
              <p:cNvSpPr/>
              <p:nvPr/>
            </p:nvSpPr>
            <p:spPr>
              <a:xfrm>
                <a:off x="590392" y="1226432"/>
                <a:ext cx="6572408" cy="1384994"/>
              </a:xfrm>
              <a:prstGeom prst="round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550681">
                <a:off x="182199" y="134121"/>
                <a:ext cx="1147167" cy="1147167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662425" y="1226432"/>
              <a:ext cx="61193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đáy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AB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CD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song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290" y="202766"/>
            <a:ext cx="4542650" cy="2548103"/>
          </a:xfrm>
          <a:prstGeom prst="rect">
            <a:avLst/>
          </a:prstGeom>
        </p:spPr>
      </p:pic>
      <p:sp>
        <p:nvSpPr>
          <p:cNvPr id="7" name="Google Shape;312;p10"/>
          <p:cNvSpPr/>
          <p:nvPr/>
        </p:nvSpPr>
        <p:spPr>
          <a:xfrm>
            <a:off x="1330533" y="4382370"/>
            <a:ext cx="39754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zh-CN"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19;p10"/>
          <p:cNvSpPr/>
          <p:nvPr/>
        </p:nvSpPr>
        <p:spPr>
          <a:xfrm>
            <a:off x="1025983" y="5788856"/>
            <a:ext cx="898483" cy="937657"/>
          </a:xfrm>
          <a:custGeom>
            <a:avLst/>
            <a:gdLst/>
            <a:ahLst/>
            <a:cxnLst/>
            <a:rect l="l" t="t" r="r" b="b"/>
            <a:pathLst>
              <a:path w="301" h="314" extrusionOk="0">
                <a:moveTo>
                  <a:pt x="72" y="311"/>
                </a:moveTo>
                <a:cubicBezTo>
                  <a:pt x="70" y="309"/>
                  <a:pt x="69" y="307"/>
                  <a:pt x="68" y="306"/>
                </a:cubicBezTo>
                <a:cubicBezTo>
                  <a:pt x="65" y="302"/>
                  <a:pt x="62" y="298"/>
                  <a:pt x="59" y="293"/>
                </a:cubicBezTo>
                <a:cubicBezTo>
                  <a:pt x="57" y="291"/>
                  <a:pt x="56" y="289"/>
                  <a:pt x="55" y="286"/>
                </a:cubicBezTo>
                <a:cubicBezTo>
                  <a:pt x="52" y="282"/>
                  <a:pt x="50" y="278"/>
                  <a:pt x="48" y="274"/>
                </a:cubicBezTo>
                <a:cubicBezTo>
                  <a:pt x="47" y="272"/>
                  <a:pt x="46" y="270"/>
                  <a:pt x="45" y="268"/>
                </a:cubicBezTo>
                <a:cubicBezTo>
                  <a:pt x="43" y="262"/>
                  <a:pt x="40" y="256"/>
                  <a:pt x="39" y="249"/>
                </a:cubicBezTo>
                <a:cubicBezTo>
                  <a:pt x="38" y="247"/>
                  <a:pt x="38" y="245"/>
                  <a:pt x="37" y="243"/>
                </a:cubicBezTo>
                <a:cubicBezTo>
                  <a:pt x="36" y="238"/>
                  <a:pt x="35" y="233"/>
                  <a:pt x="34" y="228"/>
                </a:cubicBezTo>
                <a:cubicBezTo>
                  <a:pt x="33" y="226"/>
                  <a:pt x="33" y="224"/>
                  <a:pt x="33" y="222"/>
                </a:cubicBezTo>
                <a:cubicBezTo>
                  <a:pt x="32" y="215"/>
                  <a:pt x="31" y="207"/>
                  <a:pt x="31" y="200"/>
                </a:cubicBezTo>
                <a:cubicBezTo>
                  <a:pt x="31" y="193"/>
                  <a:pt x="32" y="186"/>
                  <a:pt x="33" y="179"/>
                </a:cubicBezTo>
                <a:cubicBezTo>
                  <a:pt x="33" y="177"/>
                  <a:pt x="33" y="175"/>
                  <a:pt x="34" y="172"/>
                </a:cubicBezTo>
                <a:cubicBezTo>
                  <a:pt x="35" y="167"/>
                  <a:pt x="36" y="162"/>
                  <a:pt x="37" y="157"/>
                </a:cubicBezTo>
                <a:cubicBezTo>
                  <a:pt x="38" y="155"/>
                  <a:pt x="38" y="153"/>
                  <a:pt x="39" y="151"/>
                </a:cubicBezTo>
                <a:cubicBezTo>
                  <a:pt x="40" y="145"/>
                  <a:pt x="43" y="138"/>
                  <a:pt x="45" y="132"/>
                </a:cubicBezTo>
                <a:cubicBezTo>
                  <a:pt x="46" y="130"/>
                  <a:pt x="47" y="128"/>
                  <a:pt x="48" y="126"/>
                </a:cubicBezTo>
                <a:cubicBezTo>
                  <a:pt x="50" y="122"/>
                  <a:pt x="52" y="118"/>
                  <a:pt x="55" y="114"/>
                </a:cubicBezTo>
                <a:cubicBezTo>
                  <a:pt x="56" y="112"/>
                  <a:pt x="57" y="109"/>
                  <a:pt x="59" y="107"/>
                </a:cubicBezTo>
                <a:cubicBezTo>
                  <a:pt x="62" y="103"/>
                  <a:pt x="65" y="99"/>
                  <a:pt x="68" y="95"/>
                </a:cubicBezTo>
                <a:cubicBezTo>
                  <a:pt x="69" y="93"/>
                  <a:pt x="70" y="91"/>
                  <a:pt x="71" y="90"/>
                </a:cubicBezTo>
                <a:cubicBezTo>
                  <a:pt x="76" y="85"/>
                  <a:pt x="80" y="80"/>
                  <a:pt x="85" y="76"/>
                </a:cubicBezTo>
                <a:cubicBezTo>
                  <a:pt x="86" y="75"/>
                  <a:pt x="87" y="73"/>
                  <a:pt x="89" y="72"/>
                </a:cubicBezTo>
                <a:cubicBezTo>
                  <a:pt x="94" y="68"/>
                  <a:pt x="99" y="64"/>
                  <a:pt x="104" y="60"/>
                </a:cubicBezTo>
                <a:cubicBezTo>
                  <a:pt x="104" y="60"/>
                  <a:pt x="105" y="59"/>
                  <a:pt x="105" y="59"/>
                </a:cubicBezTo>
                <a:cubicBezTo>
                  <a:pt x="112" y="55"/>
                  <a:pt x="118" y="51"/>
                  <a:pt x="125" y="47"/>
                </a:cubicBezTo>
                <a:cubicBezTo>
                  <a:pt x="149" y="35"/>
                  <a:pt x="175" y="28"/>
                  <a:pt x="204" y="28"/>
                </a:cubicBezTo>
                <a:cubicBezTo>
                  <a:pt x="240" y="28"/>
                  <a:pt x="273" y="39"/>
                  <a:pt x="301" y="58"/>
                </a:cubicBezTo>
                <a:cubicBezTo>
                  <a:pt x="269" y="22"/>
                  <a:pt x="223" y="0"/>
                  <a:pt x="172" y="0"/>
                </a:cubicBezTo>
                <a:cubicBezTo>
                  <a:pt x="144" y="0"/>
                  <a:pt x="117" y="7"/>
                  <a:pt x="94" y="19"/>
                </a:cubicBezTo>
                <a:cubicBezTo>
                  <a:pt x="87" y="22"/>
                  <a:pt x="80" y="26"/>
                  <a:pt x="74" y="31"/>
                </a:cubicBezTo>
                <a:cubicBezTo>
                  <a:pt x="73" y="31"/>
                  <a:pt x="73" y="32"/>
                  <a:pt x="72" y="32"/>
                </a:cubicBezTo>
                <a:cubicBezTo>
                  <a:pt x="67" y="36"/>
                  <a:pt x="62" y="40"/>
                  <a:pt x="57" y="44"/>
                </a:cubicBezTo>
                <a:cubicBezTo>
                  <a:pt x="56" y="45"/>
                  <a:pt x="54" y="46"/>
                  <a:pt x="53" y="48"/>
                </a:cubicBezTo>
                <a:cubicBezTo>
                  <a:pt x="48" y="52"/>
                  <a:pt x="44" y="57"/>
                  <a:pt x="40" y="62"/>
                </a:cubicBezTo>
                <a:cubicBezTo>
                  <a:pt x="39" y="63"/>
                  <a:pt x="37" y="65"/>
                  <a:pt x="36" y="66"/>
                </a:cubicBezTo>
                <a:cubicBezTo>
                  <a:pt x="33" y="71"/>
                  <a:pt x="30" y="75"/>
                  <a:pt x="27" y="79"/>
                </a:cubicBezTo>
                <a:cubicBezTo>
                  <a:pt x="26" y="81"/>
                  <a:pt x="24" y="84"/>
                  <a:pt x="23" y="86"/>
                </a:cubicBezTo>
                <a:cubicBezTo>
                  <a:pt x="21" y="90"/>
                  <a:pt x="18" y="94"/>
                  <a:pt x="16" y="98"/>
                </a:cubicBezTo>
                <a:cubicBezTo>
                  <a:pt x="16" y="100"/>
                  <a:pt x="14" y="102"/>
                  <a:pt x="14" y="104"/>
                </a:cubicBezTo>
                <a:cubicBezTo>
                  <a:pt x="11" y="110"/>
                  <a:pt x="9" y="117"/>
                  <a:pt x="7" y="123"/>
                </a:cubicBezTo>
                <a:cubicBezTo>
                  <a:pt x="6" y="125"/>
                  <a:pt x="6" y="127"/>
                  <a:pt x="5" y="129"/>
                </a:cubicBezTo>
                <a:cubicBezTo>
                  <a:pt x="4" y="134"/>
                  <a:pt x="3" y="139"/>
                  <a:pt x="2" y="144"/>
                </a:cubicBezTo>
                <a:cubicBezTo>
                  <a:pt x="2" y="146"/>
                  <a:pt x="1" y="148"/>
                  <a:pt x="1" y="151"/>
                </a:cubicBezTo>
                <a:cubicBezTo>
                  <a:pt x="0" y="158"/>
                  <a:pt x="0" y="165"/>
                  <a:pt x="0" y="172"/>
                </a:cubicBezTo>
                <a:cubicBezTo>
                  <a:pt x="0" y="179"/>
                  <a:pt x="0" y="187"/>
                  <a:pt x="1" y="194"/>
                </a:cubicBezTo>
                <a:cubicBezTo>
                  <a:pt x="1" y="196"/>
                  <a:pt x="2" y="198"/>
                  <a:pt x="2" y="200"/>
                </a:cubicBezTo>
                <a:cubicBezTo>
                  <a:pt x="3" y="205"/>
                  <a:pt x="4" y="210"/>
                  <a:pt x="5" y="215"/>
                </a:cubicBezTo>
                <a:cubicBezTo>
                  <a:pt x="6" y="217"/>
                  <a:pt x="6" y="219"/>
                  <a:pt x="7" y="221"/>
                </a:cubicBezTo>
                <a:cubicBezTo>
                  <a:pt x="9" y="228"/>
                  <a:pt x="11" y="234"/>
                  <a:pt x="14" y="240"/>
                </a:cubicBezTo>
                <a:cubicBezTo>
                  <a:pt x="14" y="242"/>
                  <a:pt x="16" y="244"/>
                  <a:pt x="17" y="246"/>
                </a:cubicBezTo>
                <a:cubicBezTo>
                  <a:pt x="19" y="250"/>
                  <a:pt x="21" y="254"/>
                  <a:pt x="23" y="258"/>
                </a:cubicBezTo>
                <a:cubicBezTo>
                  <a:pt x="24" y="261"/>
                  <a:pt x="26" y="263"/>
                  <a:pt x="27" y="265"/>
                </a:cubicBezTo>
                <a:cubicBezTo>
                  <a:pt x="30" y="269"/>
                  <a:pt x="33" y="274"/>
                  <a:pt x="36" y="278"/>
                </a:cubicBezTo>
                <a:cubicBezTo>
                  <a:pt x="37" y="279"/>
                  <a:pt x="39" y="281"/>
                  <a:pt x="40" y="283"/>
                </a:cubicBezTo>
                <a:cubicBezTo>
                  <a:pt x="44" y="287"/>
                  <a:pt x="48" y="292"/>
                  <a:pt x="53" y="296"/>
                </a:cubicBezTo>
                <a:cubicBezTo>
                  <a:pt x="54" y="298"/>
                  <a:pt x="56" y="299"/>
                  <a:pt x="57" y="300"/>
                </a:cubicBezTo>
                <a:cubicBezTo>
                  <a:pt x="62" y="304"/>
                  <a:pt x="67" y="308"/>
                  <a:pt x="72" y="312"/>
                </a:cubicBezTo>
                <a:cubicBezTo>
                  <a:pt x="73" y="313"/>
                  <a:pt x="73" y="313"/>
                  <a:pt x="74" y="31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74" y="313"/>
                  <a:pt x="72" y="312"/>
                  <a:pt x="72" y="3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24;p10"/>
          <p:cNvSpPr/>
          <p:nvPr/>
        </p:nvSpPr>
        <p:spPr>
          <a:xfrm>
            <a:off x="1354542" y="5953136"/>
            <a:ext cx="40395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zh-CN"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705388" y="3875879"/>
            <a:ext cx="6585902" cy="255354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5450" y="4010915"/>
            <a:ext cx="6505840" cy="224676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thang  cân ABCD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cho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 với cạnh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BC;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A trùng đỉnh B, đỉnh D trùng đỉnh C. </a:t>
            </a:r>
          </a:p>
          <a:p>
            <a:pPr algn="just"/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sánh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DAB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CBA;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ADC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BCD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662425" y="2216017"/>
            <a:ext cx="6263438" cy="144158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0392" y="2151103"/>
            <a:ext cx="6119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Sử dụng thước thẳng (có chia đơn vị) để đ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BD.</a:t>
            </a:r>
          </a:p>
        </p:txBody>
      </p:sp>
      <p:pic>
        <p:nvPicPr>
          <p:cNvPr id="2052" name="Picture 4" descr="Ruler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839">
            <a:off x="-151880" y="1753549"/>
            <a:ext cx="924936" cy="9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eck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4" y="3629232"/>
            <a:ext cx="1028799" cy="10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1070" y="231958"/>
            <a:ext cx="4624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Hình thang cân ABCD</a:t>
            </a:r>
            <a:endParaRPr lang="en-US" sz="2800" b="1" dirty="0">
              <a:latin typeface="+mj-lt"/>
            </a:endParaRPr>
          </a:p>
        </p:txBody>
      </p:sp>
      <p:pic>
        <p:nvPicPr>
          <p:cNvPr id="23" name="Picture 22" descr="C:\Users\Admin\Downloads\20211011_23363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08" y="3838664"/>
            <a:ext cx="3796665" cy="2295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78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52600"/>
            <a:ext cx="4542650" cy="2548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278685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49530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019800" y="1319300"/>
            <a:ext cx="457200" cy="9308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928925" y="3751730"/>
            <a:ext cx="90875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00250" y="2362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382435" y="2819400"/>
            <a:ext cx="885050" cy="66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95400" y="255779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3429000" y="281940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0800" y="70957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62400" y="1232792"/>
            <a:ext cx="2438400" cy="13910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62400" y="1232792"/>
            <a:ext cx="1524000" cy="13910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>
            <a:off x="3993778" y="3429000"/>
            <a:ext cx="533400" cy="6096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7498164">
            <a:off x="6970764" y="3725955"/>
            <a:ext cx="876792" cy="18228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6019181">
            <a:off x="4355841" y="1910525"/>
            <a:ext cx="634390" cy="56925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4724400" y="2362200"/>
            <a:ext cx="152400" cy="261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 rot="8302138">
            <a:off x="6785726" y="1679861"/>
            <a:ext cx="380999" cy="9271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7016566" y="2375647"/>
            <a:ext cx="93287" cy="195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001000" y="507402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4336188" y="3429000"/>
            <a:ext cx="4503012" cy="1645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426585" y="3505200"/>
            <a:ext cx="1412615" cy="15688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793584" y="7960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876800" y="1319300"/>
            <a:ext cx="4572000" cy="11541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109853" y="1319300"/>
            <a:ext cx="2338947" cy="11737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3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2" grpId="0"/>
      <p:bldP spid="15" grpId="0"/>
      <p:bldP spid="34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/>
          <p:cNvSpPr/>
          <p:nvPr/>
        </p:nvSpPr>
        <p:spPr>
          <a:xfrm>
            <a:off x="381000" y="509884"/>
            <a:ext cx="4419600" cy="860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4715533" cy="28388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3012" y="571062"/>
            <a:ext cx="71628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thang cân MNPQ</a:t>
            </a:r>
            <a:endParaRPr lang="en-US" sz="2800" b="1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spc="-15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spc="-15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spc="-15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spc="-15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b="1" spc="-15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spc="-15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2800" b="1" spc="-15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spc="-15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song với nhau : </a:t>
            </a:r>
            <a:r>
              <a:rPr lang="en-US" sz="2800" b="1" spc="-15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 </a:t>
            </a:r>
            <a:r>
              <a:rPr lang="en-US" sz="2800" b="1" spc="-15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spc="-15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en-US" sz="2800" b="1" spc="-15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PQ</a:t>
            </a:r>
            <a:endParaRPr lang="en-US" sz="2800" b="1" spc="-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spc="-15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spc="-15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spc="-150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b="1" spc="-15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spc="-15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 bằng nhau: </a:t>
            </a:r>
            <a:r>
              <a:rPr lang="vi-VN" sz="2800" b="1" spc="-1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vi-VN" sz="2800" b="1" spc="-15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800" b="1" spc="-15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spc="-15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en-US" sz="2800" b="1" spc="-15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spc="-15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spc="-15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vi-VN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 nhau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NQ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kề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đáy</a:t>
            </a:r>
            <a:r>
              <a:rPr lang="vi-VN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bằng nhau:</a:t>
            </a:r>
            <a:endParaRPr lang="vi-VN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kề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đáy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PQ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bằng nhau: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NPQ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PQM </a:t>
            </a:r>
            <a:endParaRPr lang="vi-VN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kề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MN bằng nhau: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MN = MNP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3276600"/>
            <a:ext cx="381000" cy="152400"/>
          </a:xfrm>
          <a:prstGeom prst="line">
            <a:avLst/>
          </a:prstGeom>
          <a:ln w="57150">
            <a:solidFill>
              <a:srgbClr val="FF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038600" y="3276600"/>
            <a:ext cx="381000" cy="152400"/>
          </a:xfrm>
          <a:prstGeom prst="line">
            <a:avLst/>
          </a:prstGeom>
          <a:ln w="57150">
            <a:solidFill>
              <a:srgbClr val="FF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657599"/>
            <a:ext cx="684440" cy="791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657599"/>
            <a:ext cx="691486" cy="816710"/>
          </a:xfrm>
          <a:prstGeom prst="rect">
            <a:avLst/>
          </a:prstGeom>
        </p:spPr>
      </p:pic>
      <p:pic>
        <p:nvPicPr>
          <p:cNvPr id="3078" name="Picture 6" descr="Pin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943" y="85548"/>
            <a:ext cx="687813" cy="6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856" y="2528337"/>
            <a:ext cx="926688" cy="7960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84456" y="2524964"/>
            <a:ext cx="926688" cy="7960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1142" y="526959"/>
            <a:ext cx="440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xét.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797923" y="5181600"/>
            <a:ext cx="457200" cy="114788"/>
            <a:chOff x="5867400" y="4053254"/>
            <a:chExt cx="457200" cy="11478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096000" y="4065954"/>
              <a:ext cx="228600" cy="10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867400" y="4053254"/>
              <a:ext cx="228600" cy="1147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815852" y="4008560"/>
            <a:ext cx="457200" cy="114788"/>
            <a:chOff x="5867400" y="4053254"/>
            <a:chExt cx="457200" cy="11478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096000" y="4065954"/>
              <a:ext cx="228600" cy="10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867400" y="4053254"/>
              <a:ext cx="228600" cy="1147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819900" y="3957516"/>
            <a:ext cx="457200" cy="114788"/>
            <a:chOff x="5867400" y="4053254"/>
            <a:chExt cx="457200" cy="114788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6096000" y="4065954"/>
              <a:ext cx="228600" cy="10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867400" y="4053254"/>
              <a:ext cx="228600" cy="1147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934200" y="5130556"/>
            <a:ext cx="457200" cy="114788"/>
            <a:chOff x="5867400" y="4053254"/>
            <a:chExt cx="457200" cy="11478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096000" y="4065954"/>
              <a:ext cx="228600" cy="10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5867400" y="4053254"/>
              <a:ext cx="228600" cy="1147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31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650</TotalTime>
  <Words>810</Words>
  <Application>Microsoft Office PowerPoint</Application>
  <PresentationFormat>Custom</PresentationFormat>
  <Paragraphs>80</Paragraphs>
  <Slides>25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Admin</cp:lastModifiedBy>
  <cp:revision>94</cp:revision>
  <dcterms:created xsi:type="dcterms:W3CDTF">2019-07-09T09:49:00Z</dcterms:created>
  <dcterms:modified xsi:type="dcterms:W3CDTF">2021-10-12T00:00:00Z</dcterms:modified>
  <cp:category>9Slide.vn</cp:category>
</cp:coreProperties>
</file>