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media/image16.jpg" ContentType="image/jpeg"/>
  <Override PartName="/ppt/media/image18.jpg" ContentType="image/jpeg"/>
  <Override PartName="/ppt/media/image20.jpg" ContentType="image/jpeg"/>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media/image23.jpg" ContentType="image/jpeg"/>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media/image24.jpg" ContentType="image/jpeg"/>
  <Override PartName="/ppt/media/image25.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0" r:id="rId3"/>
    <p:sldId id="293" r:id="rId4"/>
    <p:sldId id="257" r:id="rId5"/>
    <p:sldId id="282" r:id="rId6"/>
    <p:sldId id="295" r:id="rId7"/>
    <p:sldId id="294" r:id="rId8"/>
    <p:sldId id="296" r:id="rId9"/>
    <p:sldId id="297" r:id="rId10"/>
    <p:sldId id="298" r:id="rId11"/>
    <p:sldId id="299" r:id="rId12"/>
    <p:sldId id="300" r:id="rId13"/>
    <p:sldId id="301" r:id="rId14"/>
    <p:sldId id="302" r:id="rId15"/>
    <p:sldId id="303" r:id="rId16"/>
    <p:sldId id="304" r:id="rId17"/>
    <p:sldId id="305" r:id="rId18"/>
    <p:sldId id="307" r:id="rId19"/>
    <p:sldId id="3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258" y="96"/>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2023/9/25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2023/9/25</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2023/9/25</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9/25/2023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9.gif"/><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jp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jpeg"/><Relationship Id="rId10" Type="http://schemas.openxmlformats.org/officeDocument/2006/relationships/image" Target="../media/image16.jpg"/><Relationship Id="rId4" Type="http://schemas.openxmlformats.org/officeDocument/2006/relationships/notesSlide" Target="../notesSlides/notesSlide5.xml"/><Relationship Id="rId9" Type="http://schemas.openxmlformats.org/officeDocument/2006/relationships/image" Target="../media/image14.jpeg"/><Relationship Id="rId1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2.png"/><Relationship Id="rId4" Type="http://schemas.openxmlformats.org/officeDocument/2006/relationships/notesSlide" Target="../notesSlides/notesSlide6.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5.jpg"/><Relationship Id="rId4" Type="http://schemas.openxmlformats.org/officeDocument/2006/relationships/notesSlide" Target="../notesSlides/notesSlide8.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smtClean="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đều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844048"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endParaRPr lang="en-US" sz="2400" b="1"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5656065" y="996358"/>
            <a:ext cx="5432135" cy="3243161"/>
            <a:chOff x="5447217" y="901332"/>
            <a:chExt cx="5726580" cy="3243161"/>
          </a:xfrm>
        </p:grpSpPr>
        <p:pic>
          <p:nvPicPr>
            <p:cNvPr id="1026" name="Picture 2" descr="ban-do-the-gi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4859385"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223981" y="4865661"/>
            <a:ext cx="3073277"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ho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endParaRPr lang="en-US"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253442" cy="1938992"/>
          </a:xfrm>
          <a:prstGeom prst="rect">
            <a:avLst/>
          </a:prstGeom>
          <a:noFill/>
        </p:spPr>
        <p:txBody>
          <a:bodyPr wrap="square" rtlCol="0">
            <a:spAutoFit/>
          </a:bodyPr>
          <a:lstStyle/>
          <a:p>
            <a:pPr marL="285750" indent="-285750">
              <a:buFontTx/>
              <a:buChar char="-"/>
            </a:pPr>
            <a:r>
              <a:rPr lang="vi-VN" sz="2400" dirty="0" smtClean="0">
                <a:latin typeface="Times New Roman" panose="02020603050405020304" pitchFamily="18" charset="0"/>
                <a:cs typeface="Times New Roman" panose="02020603050405020304" pitchFamily="18" charset="0"/>
              </a:rPr>
              <a:t>Bản </a:t>
            </a:r>
            <a:r>
              <a:rPr lang="vi-VN" sz="2400" dirty="0">
                <a:latin typeface="Times New Roman" panose="02020603050405020304" pitchFamily="18" charset="0"/>
                <a:cs typeface="Times New Roman" panose="02020603050405020304" pitchFamily="18" charset="0"/>
              </a:rPr>
              <a:t>đồ là hình vẽ thu nhỏ một </a:t>
            </a:r>
            <a:r>
              <a:rPr lang="vi-VN" sz="2400" dirty="0" smtClean="0">
                <a:latin typeface="Times New Roman" panose="02020603050405020304" pitchFamily="18" charset="0"/>
                <a:cs typeface="Times New Roman" panose="02020603050405020304" pitchFamily="18" charset="0"/>
              </a:rPr>
              <a:t>phần </a:t>
            </a:r>
            <a:r>
              <a:rPr lang="vi-VN" sz="2400" dirty="0">
                <a:latin typeface="Times New Roman" panose="02020603050405020304" pitchFamily="18" charset="0"/>
                <a:cs typeface="Times New Roman" panose="02020603050405020304" pitchFamily="18" charset="0"/>
              </a:rPr>
              <a:t>hay toàn bộ bề mặt Trái Đất lên mặt </a:t>
            </a:r>
            <a:r>
              <a:rPr lang="vi-VN" sz="2400" dirty="0" smtClean="0">
                <a:latin typeface="Times New Roman" panose="02020603050405020304" pitchFamily="18" charset="0"/>
                <a:cs typeface="Times New Roman" panose="02020603050405020304" pitchFamily="18" charset="0"/>
              </a:rPr>
              <a:t>phăng </a:t>
            </a:r>
            <a:r>
              <a:rPr lang="vi-VN" sz="2400" dirty="0">
                <a:latin typeface="Times New Roman" panose="02020603050405020304" pitchFamily="18" charset="0"/>
                <a:cs typeface="Times New Roman" panose="02020603050405020304" pitchFamily="18" charset="0"/>
              </a:rPr>
              <a:t>trên cơ sở toán học, trên đó </a:t>
            </a:r>
            <a:r>
              <a:rPr lang="vi-VN" sz="2400" dirty="0" smtClean="0">
                <a:latin typeface="Times New Roman" panose="02020603050405020304" pitchFamily="18" charset="0"/>
                <a:cs typeface="Times New Roman" panose="02020603050405020304" pitchFamily="18" charset="0"/>
              </a:rPr>
              <a:t>các đối </a:t>
            </a:r>
            <a:r>
              <a:rPr lang="vi-VN" sz="2400" dirty="0">
                <a:latin typeface="Times New Roman" panose="02020603050405020304" pitchFamily="18" charset="0"/>
                <a:cs typeface="Times New Roman" panose="02020603050405020304" pitchFamily="18" charset="0"/>
              </a:rPr>
              <a:t>tượng địa lí được thể hiện bằng các kí hiệu bản đồ.</a:t>
            </a:r>
            <a:endParaRPr 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270171" y="5291174"/>
            <a:ext cx="4818029" cy="707886"/>
          </a:xfrm>
          <a:prstGeom prst="rect">
            <a:avLst/>
          </a:prstGeom>
          <a:noFill/>
        </p:spPr>
        <p:txBody>
          <a:bodyPr wrap="square" rtlCol="0">
            <a:spAutoFit/>
          </a:bodyPr>
          <a:lstStyle/>
          <a:p>
            <a:r>
              <a:rPr lang="vi-VN"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Hãy</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948965" y="3519052"/>
            <a:ext cx="5096535" cy="2123658"/>
          </a:xfrm>
          <a:prstGeom prst="rect">
            <a:avLst/>
          </a:prstGeom>
          <a:noFill/>
        </p:spPr>
        <p:txBody>
          <a:bodyPr wrap="square" rtlCol="0">
            <a:spAutoFit/>
          </a:bodyPr>
          <a:lstStyle/>
          <a:p>
            <a:r>
              <a:rPr lang="vi-VN" sz="2200" dirty="0" smtClean="0">
                <a:latin typeface="Times New Roman" panose="02020603050405020304" pitchFamily="18" charset="0"/>
                <a:cs typeface="Times New Roman" panose="02020603050405020304" pitchFamily="18" charset="0"/>
              </a:rPr>
              <a:t>- Vai </a:t>
            </a:r>
            <a:r>
              <a:rPr lang="vi-VN" sz="2200" dirty="0">
                <a:latin typeface="Times New Roman" panose="02020603050405020304" pitchFamily="18" charset="0"/>
                <a:cs typeface="Times New Roman" panose="02020603050405020304" pitchFamily="18" charset="0"/>
              </a:rPr>
              <a:t>trò của bản đồ trong học tập và đời sống: bản đồ để khai thác kiến thức môn Lịch sử và Địa lí; </a:t>
            </a:r>
            <a:r>
              <a:rPr lang="vi-VN" sz="2200" dirty="0" smtClean="0">
                <a:latin typeface="Times New Roman" panose="02020603050405020304" pitchFamily="18" charset="0"/>
                <a:cs typeface="Times New Roman" panose="02020603050405020304" pitchFamily="18" charset="0"/>
              </a:rPr>
              <a:t>bản </a:t>
            </a:r>
            <a:r>
              <a:rPr lang="vi-VN" sz="2200" dirty="0">
                <a:latin typeface="Times New Roman" panose="02020603050405020304" pitchFamily="18" charset="0"/>
                <a:cs typeface="Times New Roman" panose="02020603050405020304" pitchFamily="18" charset="0"/>
              </a:rPr>
              <a:t>đổ để xác định vị trí và tìm đường đi; bản đồ để dự báo và thể hiện các hiện tượng tự nhiên (bão, gió,...), bản đổ để tác chiến trong quân sự.</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smtClean="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979213" y="1347511"/>
            <a:ext cx="2844048" cy="461665"/>
          </a:xfrm>
          <a:prstGeom prst="rect">
            <a:avLst/>
          </a:prstGeom>
          <a:noFill/>
        </p:spPr>
        <p:txBody>
          <a:bodyPr wrap="none" rtlCol="0">
            <a:spAutoFit/>
          </a:bodyPr>
          <a:lstStyle/>
          <a:p>
            <a:r>
              <a:rPr lang="vi-VN" sz="2400" b="1" dirty="0" smtClean="0">
                <a:latin typeface="Times New Roman" panose="02020603050405020304" pitchFamily="18" charset="0"/>
                <a:cs typeface="Times New Roman" panose="02020603050405020304" pitchFamily="18" charset="0"/>
              </a:rPr>
              <a:t>1. Khái niệm bản đồ</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919940" y="1851891"/>
            <a:ext cx="5167351" cy="830997"/>
          </a:xfrm>
          <a:prstGeom prst="rect">
            <a:avLst/>
          </a:prstGeom>
          <a:noFill/>
        </p:spPr>
        <p:txBody>
          <a:bodyPr wrap="square" rtlCol="0">
            <a:spAutoFit/>
          </a:bodyPr>
          <a:lstStyle/>
          <a:p>
            <a:r>
              <a:rPr lang="vi-VN" sz="2400" b="1" dirty="0" smtClean="0">
                <a:latin typeface="Times New Roman" panose="02020603050405020304" pitchFamily="18" charset="0"/>
                <a:cs typeface="Times New Roman" panose="02020603050405020304" pitchFamily="18" charset="0"/>
              </a:rPr>
              <a:t>2. Một </a:t>
            </a:r>
            <a:r>
              <a:rPr lang="vi-VN" sz="2400" b="1" dirty="0">
                <a:latin typeface="Times New Roman" panose="02020603050405020304" pitchFamily="18" charset="0"/>
                <a:cs typeface="Times New Roman" panose="02020603050405020304" pitchFamily="18" charset="0"/>
              </a:rPr>
              <a:t>số lưới kinh, vĩ tuyến của bản đồ </a:t>
            </a:r>
            <a:r>
              <a:rPr lang="vi-VN" sz="2400" b="1" dirty="0" smtClean="0">
                <a:latin typeface="Times New Roman" panose="02020603050405020304" pitchFamily="18" charset="0"/>
                <a:cs typeface="Times New Roman" panose="02020603050405020304" pitchFamily="18" charset="0"/>
              </a:rPr>
              <a:t>thế </a:t>
            </a:r>
            <a:r>
              <a:rPr lang="vi-VN" sz="2400" b="1" dirty="0">
                <a:latin typeface="Times New Roman" panose="02020603050405020304" pitchFamily="18" charset="0"/>
                <a:cs typeface="Times New Roman" panose="02020603050405020304" pitchFamily="18" charset="0"/>
              </a:rPr>
              <a:t>giới</a:t>
            </a:r>
            <a:endParaRPr lang="en-US" sz="24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707886"/>
          </a:xfrm>
          <a:prstGeom prst="rect">
            <a:avLst/>
          </a:prstGeom>
          <a:noFill/>
        </p:spPr>
        <p:txBody>
          <a:bodyPr wrap="square" rtlCol="0">
            <a:spAutoFit/>
          </a:bodyPr>
          <a:lstStyle/>
          <a:p>
            <a:r>
              <a:rPr lang="vi-VN" sz="2000" dirty="0" smtClean="0">
                <a:latin typeface="Times New Roman" panose="02020603050405020304" pitchFamily="18" charset="0"/>
                <a:cs typeface="Times New Roman" panose="02020603050405020304" pitchFamily="18" charset="0"/>
              </a:rPr>
              <a:t>? Em </a:t>
            </a:r>
            <a:r>
              <a:rPr lang="vi-VN" sz="2000" dirty="0">
                <a:latin typeface="Times New Roman" panose="02020603050405020304" pitchFamily="18" charset="0"/>
                <a:cs typeface="Times New Roman" panose="02020603050405020304" pitchFamily="18" charset="0"/>
              </a:rPr>
              <a:t>hãy mô tả hình dạng lưới kinh, vĩ tuyến ở mỗi bản đồ</a:t>
            </a:r>
            <a:endParaRPr lang="en-US" sz="2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85015" y="2919333"/>
            <a:ext cx="5143528" cy="1446550"/>
          </a:xfrm>
          <a:prstGeom prst="rect">
            <a:avLst/>
          </a:prstGeom>
          <a:noFill/>
        </p:spPr>
        <p:txBody>
          <a:bodyPr wrap="square" rtlCol="0">
            <a:spAutoFit/>
          </a:bodyPr>
          <a:lstStyle/>
          <a:p>
            <a:r>
              <a:rPr lang="vi-VN" sz="2200" dirty="0">
                <a:latin typeface="Times New Roman" panose="02020603050405020304" pitchFamily="18" charset="0"/>
                <a:cs typeface="Times New Roman" panose="02020603050405020304" pitchFamily="18" charset="0"/>
              </a:rPr>
              <a:t>- Bản đồ thế giới theo lưới chiếu hình nón: Kinh tuyến là những đoạn </a:t>
            </a:r>
            <a:r>
              <a:rPr lang="vi-VN" sz="2200" dirty="0" smtClean="0">
                <a:latin typeface="Times New Roman" panose="02020603050405020304" pitchFamily="18" charset="0"/>
                <a:cs typeface="Times New Roman" panose="02020603050405020304" pitchFamily="18" charset="0"/>
              </a:rPr>
              <a:t>thẳng đồng </a:t>
            </a:r>
            <a:r>
              <a:rPr lang="vi-VN" sz="2200" dirty="0">
                <a:latin typeface="Times New Roman" panose="02020603050405020304" pitchFamily="18" charset="0"/>
                <a:cs typeface="Times New Roman" panose="02020603050405020304" pitchFamily="18" charset="0"/>
              </a:rPr>
              <a:t>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969363" y="4367045"/>
            <a:ext cx="5057763" cy="1446550"/>
          </a:xfrm>
          <a:prstGeom prst="rect">
            <a:avLst/>
          </a:prstGeom>
          <a:noFill/>
        </p:spPr>
        <p:txBody>
          <a:bodyPr wrap="square" rtlCol="0">
            <a:spAutoFit/>
          </a:bodyPr>
          <a:lstStyle/>
          <a:p>
            <a:r>
              <a:rPr lang="vi-VN" sz="2200" dirty="0" smtClean="0">
                <a:latin typeface="Times New Roman" panose="02020603050405020304" pitchFamily="18" charset="0"/>
                <a:cs typeface="Times New Roman" panose="02020603050405020304" pitchFamily="18" charset="0"/>
              </a:rPr>
              <a:t>- Bản </a:t>
            </a:r>
            <a:r>
              <a:rPr lang="vi-VN" sz="2200" dirty="0">
                <a:latin typeface="Times New Roman" panose="02020603050405020304" pitchFamily="18" charset="0"/>
                <a:cs typeface="Times New Roman" panose="02020603050405020304" pitchFamily="18" charset="0"/>
              </a:rPr>
              <a:t>đồ thế giới theo lưới chiếu hình trụ đứng đồng góc </a:t>
            </a:r>
            <a:r>
              <a:rPr lang="vi-VN" sz="2200" dirty="0" smtClean="0">
                <a:latin typeface="Times New Roman" panose="02020603050405020304" pitchFamily="18" charset="0"/>
                <a:cs typeface="Times New Roman" panose="02020603050405020304" pitchFamily="18" charset="0"/>
              </a:rPr>
              <a:t>–Mercator</a:t>
            </a:r>
            <a:r>
              <a:rPr lang="vi-VN" sz="2200" dirty="0">
                <a:latin typeface="Times New Roman" panose="02020603050405020304" pitchFamily="18" charset="0"/>
                <a:cs typeface="Times New Roman" panose="02020603050405020304" pitchFamily="18" charset="0"/>
              </a:rPr>
              <a:t>: Hệ thống kinh, vĩ tuyến đều là </a:t>
            </a:r>
            <a:r>
              <a:rPr lang="vi-VN" sz="2200" dirty="0" smtClean="0">
                <a:latin typeface="Times New Roman" panose="02020603050405020304" pitchFamily="18" charset="0"/>
                <a:cs typeface="Times New Roman" panose="02020603050405020304" pitchFamily="18" charset="0"/>
              </a:rPr>
              <a:t>những </a:t>
            </a:r>
            <a:r>
              <a:rPr lang="vi-VN" sz="2200" dirty="0">
                <a:latin typeface="Times New Roman" panose="02020603050405020304" pitchFamily="18" charset="0"/>
                <a:cs typeface="Times New Roman" panose="02020603050405020304" pitchFamily="18" charset="0"/>
              </a:rPr>
              <a:t>đường thẳng song song và vuông góc với nhau</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844048" cy="461665"/>
          </a:xfrm>
          <a:prstGeom prst="rect">
            <a:avLst/>
          </a:prstGeom>
          <a:noFill/>
        </p:spPr>
        <p:txBody>
          <a:bodyPr wrap="none" rtlCol="0">
            <a:spAutoFit/>
          </a:bodyPr>
          <a:lstStyle/>
          <a:p>
            <a:r>
              <a:rPr lang="vi-VN" sz="2400" b="1" dirty="0" smtClean="0">
                <a:latin typeface="Times New Roman" panose="02020603050405020304" pitchFamily="18" charset="0"/>
                <a:cs typeface="Times New Roman" panose="02020603050405020304" pitchFamily="18" charset="0"/>
              </a:rPr>
              <a:t>1. Khái niệm bản đồ</a:t>
            </a:r>
            <a:endParaRPr lang="en-US" sz="2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18657" y="1447208"/>
            <a:ext cx="5464958" cy="830997"/>
          </a:xfrm>
          <a:prstGeom prst="rect">
            <a:avLst/>
          </a:prstGeom>
          <a:noFill/>
        </p:spPr>
        <p:txBody>
          <a:bodyPr wrap="none" rtlCol="0">
            <a:spAutoFit/>
          </a:bodyPr>
          <a:lstStyle/>
          <a:p>
            <a:r>
              <a:rPr lang="vi-VN" sz="2400" b="1" dirty="0" smtClean="0">
                <a:latin typeface="Times New Roman" panose="02020603050405020304" pitchFamily="18" charset="0"/>
                <a:cs typeface="Times New Roman" panose="02020603050405020304" pitchFamily="18" charset="0"/>
              </a:rPr>
              <a:t>2. Một </a:t>
            </a:r>
            <a:r>
              <a:rPr lang="vi-VN" sz="2400" b="1" dirty="0">
                <a:latin typeface="Times New Roman" panose="02020603050405020304" pitchFamily="18" charset="0"/>
                <a:cs typeface="Times New Roman" panose="02020603050405020304" pitchFamily="18" charset="0"/>
              </a:rPr>
              <a:t>số lưới kinh, vĩ tuyến của bản đồ </a:t>
            </a:r>
            <a:endParaRPr lang="vi-VN" sz="2400" b="1" dirty="0" smtClean="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thế </a:t>
            </a:r>
            <a:r>
              <a:rPr lang="vi-VN" sz="2400" b="1" dirty="0">
                <a:latin typeface="Times New Roman" panose="02020603050405020304" pitchFamily="18" charset="0"/>
                <a:cs typeface="Times New Roman" panose="02020603050405020304" pitchFamily="18" charset="0"/>
              </a:rPr>
              <a:t>giới</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2510" y="2240360"/>
            <a:ext cx="3982180" cy="461665"/>
          </a:xfrm>
          <a:prstGeom prst="rect">
            <a:avLst/>
          </a:prstGeom>
          <a:noFill/>
        </p:spPr>
        <p:txBody>
          <a:bodyPr wrap="none" rtlCol="0">
            <a:spAutoFit/>
          </a:bodyPr>
          <a:lstStyle/>
          <a:p>
            <a:r>
              <a:rPr lang="vi-VN" sz="2400" b="1" dirty="0" smtClean="0">
                <a:latin typeface="Times New Roman" panose="02020603050405020304" pitchFamily="18" charset="0"/>
                <a:cs typeface="Times New Roman" panose="02020603050405020304" pitchFamily="18" charset="0"/>
              </a:rPr>
              <a:t>3.Phương </a:t>
            </a:r>
            <a:r>
              <a:rPr lang="vi-VN" sz="2400" b="1" dirty="0">
                <a:latin typeface="Times New Roman" panose="02020603050405020304" pitchFamily="18" charset="0"/>
                <a:cs typeface="Times New Roman" panose="02020603050405020304" pitchFamily="18" charset="0"/>
              </a:rPr>
              <a:t>hướng trên bản đồ</a:t>
            </a:r>
            <a:endParaRPr lang="en-US" sz="2400" b="1"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a:t>
            </a:r>
            <a:r>
              <a:rPr lang="vi-VN" dirty="0" smtClean="0">
                <a:latin typeface="Times New Roman" panose="02020603050405020304" pitchFamily="18" charset="0"/>
                <a:cs typeface="Times New Roman" panose="02020603050405020304" pitchFamily="18" charset="0"/>
              </a:rPr>
              <a:t>hướng</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trên bản đồ?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2876" y="2828639"/>
            <a:ext cx="5166491" cy="1446550"/>
          </a:xfrm>
          <a:prstGeom prst="rect">
            <a:avLst/>
          </a:prstGeom>
          <a:noFill/>
        </p:spPr>
        <p:txBody>
          <a:bodyPr wrap="square" rtlCol="0">
            <a:spAutoFit/>
          </a:bodyPr>
          <a:lstStyle/>
          <a:p>
            <a:pPr marL="285750" indent="-285750">
              <a:buFontTx/>
              <a:buChar char="-"/>
            </a:pPr>
            <a:r>
              <a:rPr lang="vi-VN" sz="2200" dirty="0" smtClean="0">
                <a:latin typeface="Times New Roman" panose="02020603050405020304" pitchFamily="18" charset="0"/>
                <a:cs typeface="Times New Roman" panose="02020603050405020304" pitchFamily="18" charset="0"/>
              </a:rPr>
              <a:t>Đầu </a:t>
            </a:r>
            <a:r>
              <a:rPr lang="vi-VN" sz="2200" dirty="0">
                <a:latin typeface="Times New Roman" panose="02020603050405020304" pitchFamily="18" charset="0"/>
                <a:cs typeface="Times New Roman" panose="02020603050405020304" pitchFamily="18" charset="0"/>
              </a:rPr>
              <a:t>trên của các kinh tuyến chỉ hướng </a:t>
            </a:r>
            <a:r>
              <a:rPr lang="vi-VN" sz="2200" dirty="0" smtClean="0">
                <a:latin typeface="Times New Roman" panose="02020603050405020304" pitchFamily="18" charset="0"/>
                <a:cs typeface="Times New Roman" panose="02020603050405020304" pitchFamily="18" charset="0"/>
              </a:rPr>
              <a:t>bắc,</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a:t>
            </a:r>
            <a:r>
              <a:rPr lang="en-US" sz="2200" dirty="0" err="1" smtClean="0">
                <a:latin typeface="Times New Roman" panose="02020603050405020304" pitchFamily="18" charset="0"/>
                <a:cs typeface="Times New Roman" panose="02020603050405020304" pitchFamily="18" charset="0"/>
              </a:rPr>
              <a:t>ầu</a:t>
            </a:r>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dưới chỉ hướng nam.</a:t>
            </a:r>
          </a:p>
          <a:p>
            <a:pPr marL="285750" indent="-285750">
              <a:buFontTx/>
              <a:buChar char="-"/>
            </a:pPr>
            <a:r>
              <a:rPr lang="vi-VN" sz="2200" dirty="0" smtClean="0">
                <a:latin typeface="Times New Roman" panose="02020603050405020304" pitchFamily="18" charset="0"/>
                <a:cs typeface="Times New Roman" panose="02020603050405020304" pitchFamily="18" charset="0"/>
              </a:rPr>
              <a:t>Đẩu </a:t>
            </a:r>
            <a:r>
              <a:rPr lang="vi-VN" sz="2200" dirty="0">
                <a:latin typeface="Times New Roman" panose="02020603050405020304" pitchFamily="18" charset="0"/>
                <a:cs typeface="Times New Roman" panose="02020603050405020304" pitchFamily="18" charset="0"/>
              </a:rPr>
              <a:t>bên trái của các vĩ tuyến chỉ hướng tây, </a:t>
            </a:r>
            <a:r>
              <a:rPr lang="vi-VN" sz="2200" dirty="0" smtClean="0">
                <a:latin typeface="Times New Roman" panose="02020603050405020304" pitchFamily="18" charset="0"/>
                <a:cs typeface="Times New Roman" panose="02020603050405020304" pitchFamily="18" charset="0"/>
              </a:rPr>
              <a:t>đầu </a:t>
            </a:r>
            <a:r>
              <a:rPr lang="vi-VN" sz="2200" dirty="0">
                <a:latin typeface="Times New Roman" panose="02020603050405020304" pitchFamily="18" charset="0"/>
                <a:cs typeface="Times New Roman" panose="02020603050405020304" pitchFamily="18" charset="0"/>
              </a:rPr>
              <a:t>bên phải chỉ hướng đông</a:t>
            </a:r>
          </a:p>
        </p:txBody>
      </p:sp>
      <p:sp>
        <p:nvSpPr>
          <p:cNvPr id="17" name="TextBox 16"/>
          <p:cNvSpPr txBox="1"/>
          <p:nvPr/>
        </p:nvSpPr>
        <p:spPr>
          <a:xfrm>
            <a:off x="818657" y="4391429"/>
            <a:ext cx="5120710" cy="1107996"/>
          </a:xfrm>
          <a:prstGeom prst="rect">
            <a:avLst/>
          </a:prstGeom>
          <a:noFill/>
        </p:spPr>
        <p:txBody>
          <a:bodyPr wrap="square" rtlCol="0">
            <a:spAutoFit/>
          </a:bodyPr>
          <a:lstStyle/>
          <a:p>
            <a:pPr>
              <a:buFontTx/>
              <a:buChar char="-"/>
            </a:pP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Bên </a:t>
            </a:r>
            <a:r>
              <a:rPr lang="vi-VN" sz="2200" dirty="0" smtClean="0">
                <a:latin typeface="Times New Roman" panose="02020603050405020304" pitchFamily="18" charset="0"/>
                <a:cs typeface="Times New Roman" panose="02020603050405020304" pitchFamily="18" charset="0"/>
              </a:rPr>
              <a:t>cạnh 4 hướng Đông,Tây, Nam, Bắc ta còn </a:t>
            </a:r>
            <a:r>
              <a:rPr lang="vi-VN" sz="2200" dirty="0"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Đông </a:t>
            </a:r>
            <a:r>
              <a:rPr lang="vi-VN" sz="2200" dirty="0" smtClean="0">
                <a:latin typeface="Times New Roman" panose="02020603050405020304" pitchFamily="18" charset="0"/>
                <a:cs typeface="Times New Roman" panose="02020603050405020304" pitchFamily="18" charset="0"/>
              </a:rPr>
              <a:t>Bắc, Đông Nam, Tây Nam, Tây Bắc</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2. Một </a:t>
            </a:r>
            <a:r>
              <a:rPr lang="vi-VN" sz="2400" dirty="0">
                <a:latin typeface="Times New Roman" panose="02020603050405020304" pitchFamily="18" charset="0"/>
                <a:cs typeface="Times New Roman" panose="02020603050405020304" pitchFamily="18" charset="0"/>
              </a:rPr>
              <a:t>số lưới kinh, vĩ tuyến của bản đồ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thế </a:t>
            </a:r>
            <a:r>
              <a:rPr lang="vi-VN" sz="2400" dirty="0">
                <a:latin typeface="Times New Roman" panose="02020603050405020304" pitchFamily="18" charset="0"/>
                <a:cs typeface="Times New Roman" panose="02020603050405020304" pitchFamily="18" charset="0"/>
              </a:rPr>
              <a:t>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3.Phương </a:t>
            </a:r>
            <a:r>
              <a:rPr lang="vi-VN" sz="2400" dirty="0">
                <a:latin typeface="Times New Roman" panose="02020603050405020304" pitchFamily="18" charset="0"/>
                <a:cs typeface="Times New Roman" panose="02020603050405020304" pitchFamily="18" charset="0"/>
              </a:rPr>
              <a:t>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a:t>
            </a:r>
            <a:r>
              <a:rPr lang="vi-VN" dirty="0" smtClean="0">
                <a:latin typeface="Times New Roman" panose="02020603050405020304" pitchFamily="18" charset="0"/>
                <a:cs typeface="Times New Roman" panose="02020603050405020304" pitchFamily="18" charset="0"/>
              </a:rPr>
              <a:t>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Bên </a:t>
            </a:r>
            <a:r>
              <a:rPr lang="vi-VN" dirty="0">
                <a:latin typeface="Times New Roman" panose="02020603050405020304" pitchFamily="18" charset="0"/>
                <a:cs typeface="Times New Roman" panose="02020603050405020304" pitchFamily="18" charset="0"/>
              </a:rPr>
              <a:t>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smtClean="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ũng không có la bàn thì làm gì để xác định </a:t>
            </a:r>
          </a:p>
          <a:p>
            <a:r>
              <a:rPr lang="vi-VN" dirty="0">
                <a:latin typeface="Times New Roman" panose="02020603050405020304" pitchFamily="18" charset="0"/>
                <a:cs typeface="Times New Roman" panose="02020603050405020304" pitchFamily="18" charset="0"/>
              </a:rPr>
              <a:t>p</a:t>
            </a:r>
            <a:r>
              <a:rPr lang="vi-VN" dirty="0" smtClean="0">
                <a:latin typeface="Times New Roman" panose="02020603050405020304" pitchFamily="18" charset="0"/>
                <a:cs typeface="Times New Roman" panose="02020603050405020304" pitchFamily="18" charset="0"/>
              </a:rPr>
              <a:t>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Xác định phương hướng trên bản đồ dựa vào</a:t>
            </a:r>
          </a:p>
          <a:p>
            <a:r>
              <a:rPr lang="vi-VN" dirty="0" smtClean="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1452</Words>
  <Application>Microsoft Office PowerPoint</Application>
  <PresentationFormat>Widescreen</PresentationFormat>
  <Paragraphs>137</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宋体</vt:lpstr>
      <vt:lpstr>.VnArabiaH</vt:lpstr>
      <vt:lpstr>Arial</vt:lpstr>
      <vt:lpstr>Calibri</vt:lpstr>
      <vt:lpstr>等线</vt:lpstr>
      <vt:lpstr>黑体</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cp:lastModifiedBy>
  <cp:revision>134</cp:revision>
  <dcterms:created xsi:type="dcterms:W3CDTF">2017-05-08T08:38:07Z</dcterms:created>
  <dcterms:modified xsi:type="dcterms:W3CDTF">2023-09-25T03:03:06Z</dcterms:modified>
</cp:coreProperties>
</file>