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95" r:id="rId3"/>
    <p:sldId id="296" r:id="rId4"/>
    <p:sldId id="364" r:id="rId5"/>
    <p:sldId id="361" r:id="rId6"/>
    <p:sldId id="362" r:id="rId7"/>
    <p:sldId id="363" r:id="rId8"/>
    <p:sldId id="367" r:id="rId9"/>
    <p:sldId id="366" r:id="rId10"/>
    <p:sldId id="365" r:id="rId11"/>
    <p:sldId id="346" r:id="rId12"/>
    <p:sldId id="349" r:id="rId13"/>
    <p:sldId id="351" r:id="rId14"/>
    <p:sldId id="354" r:id="rId15"/>
    <p:sldId id="356" r:id="rId16"/>
    <p:sldId id="352" r:id="rId17"/>
    <p:sldId id="293" r:id="rId18"/>
    <p:sldId id="368" r:id="rId19"/>
    <p:sldId id="298" r:id="rId20"/>
    <p:sldId id="29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13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FF"/>
    <a:srgbClr val="FF3300"/>
    <a:srgbClr val="D60093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71" autoAdjust="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BC225-5F3C-4395-A891-A64E21E53EC9}" type="datetimeFigureOut">
              <a:rPr lang="en-US" smtClean="0"/>
              <a:t>27/6/2024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EBE892-1C84-48EE-9DB7-3C1A77F40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020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BE892-1C84-48EE-9DB7-3C1A77F4092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86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EBE892-1C84-48EE-9DB7-3C1A77F4092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313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058895-B68C-4C73-9044-6E0ADF0E739F}" type="datetimeFigureOut">
              <a:rPr lang="en-US" smtClean="0"/>
              <a:t>27/6/2024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5AD3B0-CD5C-421A-A20D-4C48BFDE0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2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058895-B68C-4C73-9044-6E0ADF0E739F}" type="datetimeFigureOut">
              <a:rPr lang="en-US" smtClean="0"/>
              <a:t>27/6/2024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5AD3B0-CD5C-421A-A20D-4C48BFDE0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6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058895-B68C-4C73-9044-6E0ADF0E739F}" type="datetimeFigureOut">
              <a:rPr lang="en-US" smtClean="0"/>
              <a:t>27/6/2024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5AD3B0-CD5C-421A-A20D-4C48BFDE0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46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3159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6670671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859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058895-B68C-4C73-9044-6E0ADF0E739F}" type="datetimeFigureOut">
              <a:rPr lang="en-US" smtClean="0"/>
              <a:t>27/6/2024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5AD3B0-CD5C-421A-A20D-4C48BFDE0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9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058895-B68C-4C73-9044-6E0ADF0E739F}" type="datetimeFigureOut">
              <a:rPr lang="en-US" smtClean="0"/>
              <a:t>27/6/2024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5AD3B0-CD5C-421A-A20D-4C48BFDE0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95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058895-B68C-4C73-9044-6E0ADF0E739F}" type="datetimeFigureOut">
              <a:rPr lang="en-US" smtClean="0"/>
              <a:t>27/6/2024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5AD3B0-CD5C-421A-A20D-4C48BFDE0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37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058895-B68C-4C73-9044-6E0ADF0E739F}" type="datetimeFigureOut">
              <a:rPr lang="en-US" smtClean="0"/>
              <a:t>27/6/2024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5AD3B0-CD5C-421A-A20D-4C48BFDE0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141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058895-B68C-4C73-9044-6E0ADF0E739F}" type="datetimeFigureOut">
              <a:rPr lang="en-US" smtClean="0"/>
              <a:t>27/6/2024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5AD3B0-CD5C-421A-A20D-4C48BFDE0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571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058895-B68C-4C73-9044-6E0ADF0E739F}" type="datetimeFigureOut">
              <a:rPr lang="en-US" smtClean="0"/>
              <a:t>27/6/2024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5AD3B0-CD5C-421A-A20D-4C48BFDE0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700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058895-B68C-4C73-9044-6E0ADF0E739F}" type="datetimeFigureOut">
              <a:rPr lang="en-US" smtClean="0"/>
              <a:t>27/6/2024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5AD3B0-CD5C-421A-A20D-4C48BFDE0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505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058895-B68C-4C73-9044-6E0ADF0E739F}" type="datetimeFigureOut">
              <a:rPr lang="en-US" smtClean="0"/>
              <a:t>27/6/2024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5AD3B0-CD5C-421A-A20D-4C48BFDE0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158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-24018"/>
            <a:ext cx="12192000" cy="4724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 rot="10800000">
            <a:off x="0" y="6385519"/>
            <a:ext cx="12192000" cy="472481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0338" y="27556"/>
            <a:ext cx="3455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Unit 4: Culture &amp; Ethnic groups 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8983413" y="46587"/>
            <a:ext cx="3208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Lesson 4.0: Overview (Page 54)</a:t>
            </a:r>
            <a:r>
              <a:rPr lang="en-US" baseline="0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0338" y="6437094"/>
            <a:ext cx="3174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Tiếng</a:t>
            </a:r>
            <a:r>
              <a:rPr lang="en-US" baseline="0" dirty="0">
                <a:solidFill>
                  <a:srgbClr val="002060"/>
                </a:solidFill>
              </a:rPr>
              <a:t> Anh 8 Right On!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084884" y="6437094"/>
            <a:ext cx="3174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DTP</a:t>
            </a:r>
            <a:r>
              <a:rPr lang="en-US" baseline="0" dirty="0">
                <a:solidFill>
                  <a:srgbClr val="002060"/>
                </a:solidFill>
              </a:rPr>
              <a:t> Education Solutions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52" b="20512"/>
          <a:stretch/>
        </p:blipFill>
        <p:spPr>
          <a:xfrm>
            <a:off x="11324360" y="6437094"/>
            <a:ext cx="688862" cy="39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180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6.mp3"/><Relationship Id="rId7" Type="http://schemas.openxmlformats.org/officeDocument/2006/relationships/image" Target="../media/image11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0.png"/><Relationship Id="rId11" Type="http://schemas.openxmlformats.org/officeDocument/2006/relationships/image" Target="../media/image19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8.png"/><Relationship Id="rId4" Type="http://schemas.openxmlformats.org/officeDocument/2006/relationships/audio" Target="../media/media6.mp3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3.mp3"/><Relationship Id="rId13" Type="http://schemas.microsoft.com/office/2007/relationships/media" Target="../media/media6.mp3"/><Relationship Id="rId18" Type="http://schemas.openxmlformats.org/officeDocument/2006/relationships/image" Target="../media/image20.png"/><Relationship Id="rId3" Type="http://schemas.microsoft.com/office/2007/relationships/media" Target="../media/media1.mp3"/><Relationship Id="rId7" Type="http://schemas.microsoft.com/office/2007/relationships/media" Target="../media/media3.mp3"/><Relationship Id="rId12" Type="http://schemas.openxmlformats.org/officeDocument/2006/relationships/audio" Target="../media/media5.mp3"/><Relationship Id="rId17" Type="http://schemas.openxmlformats.org/officeDocument/2006/relationships/image" Target="../media/image10.png"/><Relationship Id="rId2" Type="http://schemas.openxmlformats.org/officeDocument/2006/relationships/audio" Target="../media/media7.mp3"/><Relationship Id="rId16" Type="http://schemas.openxmlformats.org/officeDocument/2006/relationships/notesSlide" Target="../notesSlides/notesSlide1.xml"/><Relationship Id="rId20" Type="http://schemas.openxmlformats.org/officeDocument/2006/relationships/image" Target="../media/image11.png"/><Relationship Id="rId1" Type="http://schemas.microsoft.com/office/2007/relationships/media" Target="../media/media7.mp3"/><Relationship Id="rId6" Type="http://schemas.openxmlformats.org/officeDocument/2006/relationships/audio" Target="../media/media2.mp3"/><Relationship Id="rId11" Type="http://schemas.microsoft.com/office/2007/relationships/media" Target="../media/media5.mp3"/><Relationship Id="rId5" Type="http://schemas.microsoft.com/office/2007/relationships/media" Target="../media/media2.mp3"/><Relationship Id="rId15" Type="http://schemas.openxmlformats.org/officeDocument/2006/relationships/slideLayout" Target="../slideLayouts/slideLayout13.xml"/><Relationship Id="rId10" Type="http://schemas.openxmlformats.org/officeDocument/2006/relationships/audio" Target="../media/media4.mp3"/><Relationship Id="rId19" Type="http://schemas.openxmlformats.org/officeDocument/2006/relationships/image" Target="../media/image12.png"/><Relationship Id="rId4" Type="http://schemas.openxmlformats.org/officeDocument/2006/relationships/audio" Target="../media/media1.mp3"/><Relationship Id="rId9" Type="http://schemas.microsoft.com/office/2007/relationships/media" Target="../media/media4.mp3"/><Relationship Id="rId14" Type="http://schemas.openxmlformats.org/officeDocument/2006/relationships/audio" Target="../media/media6.mp3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1.mp3"/><Relationship Id="rId13" Type="http://schemas.microsoft.com/office/2007/relationships/media" Target="../media/media14.mp3"/><Relationship Id="rId18" Type="http://schemas.openxmlformats.org/officeDocument/2006/relationships/audio" Target="../media/media16.mp3"/><Relationship Id="rId3" Type="http://schemas.microsoft.com/office/2007/relationships/media" Target="../media/media9.mp3"/><Relationship Id="rId21" Type="http://schemas.openxmlformats.org/officeDocument/2006/relationships/image" Target="../media/image22.png"/><Relationship Id="rId7" Type="http://schemas.microsoft.com/office/2007/relationships/media" Target="../media/media11.mp3"/><Relationship Id="rId12" Type="http://schemas.openxmlformats.org/officeDocument/2006/relationships/audio" Target="../media/media13.mp3"/><Relationship Id="rId17" Type="http://schemas.microsoft.com/office/2007/relationships/media" Target="../media/media16.mp3"/><Relationship Id="rId2" Type="http://schemas.openxmlformats.org/officeDocument/2006/relationships/audio" Target="../media/media8.mp3"/><Relationship Id="rId16" Type="http://schemas.openxmlformats.org/officeDocument/2006/relationships/audio" Target="../media/media15.mp3"/><Relationship Id="rId20" Type="http://schemas.openxmlformats.org/officeDocument/2006/relationships/image" Target="../media/image21.png"/><Relationship Id="rId1" Type="http://schemas.microsoft.com/office/2007/relationships/media" Target="../media/media8.mp3"/><Relationship Id="rId6" Type="http://schemas.openxmlformats.org/officeDocument/2006/relationships/audio" Target="../media/media10.mp3"/><Relationship Id="rId11" Type="http://schemas.microsoft.com/office/2007/relationships/media" Target="../media/media13.mp3"/><Relationship Id="rId24" Type="http://schemas.openxmlformats.org/officeDocument/2006/relationships/image" Target="../media/image20.png"/><Relationship Id="rId5" Type="http://schemas.microsoft.com/office/2007/relationships/media" Target="../media/media10.mp3"/><Relationship Id="rId15" Type="http://schemas.microsoft.com/office/2007/relationships/media" Target="../media/media15.mp3"/><Relationship Id="rId23" Type="http://schemas.openxmlformats.org/officeDocument/2006/relationships/image" Target="../media/image11.png"/><Relationship Id="rId10" Type="http://schemas.openxmlformats.org/officeDocument/2006/relationships/audio" Target="../media/media12.mp3"/><Relationship Id="rId19" Type="http://schemas.openxmlformats.org/officeDocument/2006/relationships/slideLayout" Target="../slideLayouts/slideLayout7.xml"/><Relationship Id="rId4" Type="http://schemas.openxmlformats.org/officeDocument/2006/relationships/audio" Target="../media/media9.mp3"/><Relationship Id="rId9" Type="http://schemas.microsoft.com/office/2007/relationships/media" Target="../media/media12.mp3"/><Relationship Id="rId14" Type="http://schemas.openxmlformats.org/officeDocument/2006/relationships/audio" Target="../media/media14.mp3"/><Relationship Id="rId22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5" Type="http://schemas.openxmlformats.org/officeDocument/2006/relationships/image" Target="../media/image20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2.mp3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4.png"/><Relationship Id="rId4" Type="http://schemas.openxmlformats.org/officeDocument/2006/relationships/audio" Target="../media/media2.mp3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4.mp3"/><Relationship Id="rId7" Type="http://schemas.openxmlformats.org/officeDocument/2006/relationships/image" Target="../media/image1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6.png"/><Relationship Id="rId4" Type="http://schemas.openxmlformats.org/officeDocument/2006/relationships/audio" Target="../media/media4.mp3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" y="0"/>
            <a:ext cx="12190443" cy="6858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92614" y="2840298"/>
            <a:ext cx="69994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Unit 4: Culture &amp; Ethnic groups</a:t>
            </a:r>
          </a:p>
          <a:p>
            <a:pPr algn="ctr"/>
            <a:r>
              <a:rPr lang="en-US" sz="2800" b="1" dirty="0">
                <a:solidFill>
                  <a:srgbClr val="00B050"/>
                </a:solidFill>
              </a:rPr>
              <a:t>Lesson </a:t>
            </a:r>
            <a:r>
              <a:rPr lang="en-US" sz="2800" b="1" dirty="0" smtClean="0">
                <a:solidFill>
                  <a:srgbClr val="00B050"/>
                </a:solidFill>
              </a:rPr>
              <a:t>1. Getting started &amp; vocabulary</a:t>
            </a:r>
            <a:endParaRPr lang="en-US" sz="2800" b="1" dirty="0">
              <a:solidFill>
                <a:srgbClr val="00B050"/>
              </a:solidFill>
            </a:endParaRPr>
          </a:p>
          <a:p>
            <a:pPr algn="ctr"/>
            <a:r>
              <a:rPr lang="en-US" sz="2800" dirty="0">
                <a:solidFill>
                  <a:srgbClr val="0070C0"/>
                </a:solidFill>
              </a:rPr>
              <a:t>Page: 54</a:t>
            </a:r>
          </a:p>
        </p:txBody>
      </p:sp>
    </p:spTree>
    <p:extLst>
      <p:ext uri="{BB962C8B-B14F-4D97-AF65-F5344CB8AC3E}">
        <p14:creationId xmlns:p14="http://schemas.microsoft.com/office/powerpoint/2010/main" val="292368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11" y="952827"/>
            <a:ext cx="4514880" cy="575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E788852-A79B-40AA-BD33-B6BE67249819}"/>
              </a:ext>
            </a:extLst>
          </p:cNvPr>
          <p:cNvSpPr txBox="1"/>
          <p:nvPr/>
        </p:nvSpPr>
        <p:spPr>
          <a:xfrm>
            <a:off x="4351892" y="449801"/>
            <a:ext cx="34882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VOCABULARY</a:t>
            </a:r>
          </a:p>
        </p:txBody>
      </p:sp>
      <p:pic>
        <p:nvPicPr>
          <p:cNvPr id="6" name="5.cross your arm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2006" y="2662010"/>
            <a:ext cx="772408" cy="772408"/>
          </a:xfrm>
          <a:prstGeom prst="rect">
            <a:avLst/>
          </a:prstGeom>
        </p:spPr>
      </p:pic>
      <p:pic>
        <p:nvPicPr>
          <p:cNvPr id="7" name="6.stand with hands on hips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40163" y="2521732"/>
            <a:ext cx="803351" cy="803351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57" y="752633"/>
            <a:ext cx="485775" cy="70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50367" y="1556007"/>
            <a:ext cx="3204058" cy="4665957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6342456" y="1569861"/>
            <a:ext cx="4439272" cy="4622634"/>
            <a:chOff x="5455763" y="1431311"/>
            <a:chExt cx="4439272" cy="462263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122305" y="1431311"/>
              <a:ext cx="3170289" cy="413074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55763" y="5534297"/>
              <a:ext cx="4439272" cy="5196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999494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11" y="1234187"/>
            <a:ext cx="4356369" cy="575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E788852-A79B-40AA-BD33-B6BE67249819}"/>
              </a:ext>
            </a:extLst>
          </p:cNvPr>
          <p:cNvSpPr txBox="1"/>
          <p:nvPr/>
        </p:nvSpPr>
        <p:spPr>
          <a:xfrm>
            <a:off x="4351892" y="449801"/>
            <a:ext cx="34882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VOCABULARY</a:t>
            </a:r>
          </a:p>
        </p:txBody>
      </p:sp>
      <p:pic>
        <p:nvPicPr>
          <p:cNvPr id="8" name="4.2.1.TA8 RIGHT ON - CD2 - TRACK 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0329218" y="893313"/>
            <a:ext cx="775917" cy="77591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57" y="1062126"/>
            <a:ext cx="485775" cy="70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426037"/>
              </p:ext>
            </p:extLst>
          </p:nvPr>
        </p:nvGraphicFramePr>
        <p:xfrm>
          <a:off x="294450" y="2142784"/>
          <a:ext cx="11658394" cy="3577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306">
                  <a:extLst>
                    <a:ext uri="{9D8B030D-6E8A-4147-A177-3AD203B41FA5}">
                      <a16:colId xmlns:a16="http://schemas.microsoft.com/office/drawing/2014/main" val="1822133576"/>
                    </a:ext>
                  </a:extLst>
                </a:gridCol>
                <a:gridCol w="7045282">
                  <a:extLst>
                    <a:ext uri="{9D8B030D-6E8A-4147-A177-3AD203B41FA5}">
                      <a16:colId xmlns:a16="http://schemas.microsoft.com/office/drawing/2014/main" val="1737366684"/>
                    </a:ext>
                  </a:extLst>
                </a:gridCol>
                <a:gridCol w="4046806">
                  <a:extLst>
                    <a:ext uri="{9D8B030D-6E8A-4147-A177-3AD203B41FA5}">
                      <a16:colId xmlns:a16="http://schemas.microsoft.com/office/drawing/2014/main" val="197901155"/>
                    </a:ext>
                  </a:extLst>
                </a:gridCol>
              </a:tblGrid>
              <a:tr h="6230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102069"/>
                  </a:ext>
                </a:extLst>
              </a:tr>
              <a:tr h="5909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350344"/>
                  </a:ext>
                </a:extLst>
              </a:tr>
              <a:tr h="590953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444922"/>
                  </a:ext>
                </a:extLst>
              </a:tr>
              <a:tr h="590953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230289"/>
                  </a:ext>
                </a:extLst>
              </a:tr>
              <a:tr h="590953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826504"/>
                  </a:ext>
                </a:extLst>
              </a:tr>
              <a:tr h="590953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718084"/>
                  </a:ext>
                </a:extLst>
              </a:tr>
            </a:tbl>
          </a:graphicData>
        </a:graphic>
      </p:graphicFrame>
      <p:pic>
        <p:nvPicPr>
          <p:cNvPr id="2" name="1.shake hands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393959" y="2242480"/>
            <a:ext cx="304800" cy="304800"/>
          </a:xfrm>
          <a:prstGeom prst="rect">
            <a:avLst/>
          </a:prstGeom>
          <a:solidFill>
            <a:srgbClr val="0070C0"/>
          </a:solidFill>
        </p:spPr>
      </p:pic>
      <p:pic>
        <p:nvPicPr>
          <p:cNvPr id="3" name="2.respect the elderly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08027" y="2765418"/>
            <a:ext cx="304800" cy="304800"/>
          </a:xfrm>
          <a:prstGeom prst="rect">
            <a:avLst/>
          </a:prstGeom>
          <a:solidFill>
            <a:srgbClr val="0070C0"/>
          </a:solidFill>
        </p:spPr>
      </p:pic>
      <p:pic>
        <p:nvPicPr>
          <p:cNvPr id="4" name="3.bow your head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393959" y="3251310"/>
            <a:ext cx="320141" cy="320141"/>
          </a:xfrm>
          <a:prstGeom prst="rect">
            <a:avLst/>
          </a:prstGeom>
          <a:solidFill>
            <a:srgbClr val="0070C0"/>
          </a:solidFill>
        </p:spPr>
      </p:pic>
      <p:pic>
        <p:nvPicPr>
          <p:cNvPr id="5" name="4.offer fruit - food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381449" y="3759806"/>
            <a:ext cx="329820" cy="329820"/>
          </a:xfrm>
          <a:prstGeom prst="rect">
            <a:avLst/>
          </a:prstGeom>
          <a:solidFill>
            <a:srgbClr val="0070C0"/>
          </a:solidFill>
        </p:spPr>
      </p:pic>
      <p:pic>
        <p:nvPicPr>
          <p:cNvPr id="6" name="5.cross your arms.mp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393959" y="4369934"/>
            <a:ext cx="306267" cy="306267"/>
          </a:xfrm>
          <a:prstGeom prst="rect">
            <a:avLst/>
          </a:prstGeom>
          <a:solidFill>
            <a:srgbClr val="0070C0"/>
          </a:solidFill>
        </p:spPr>
      </p:pic>
      <p:pic>
        <p:nvPicPr>
          <p:cNvPr id="7" name="6.stand with hands on hips.mp3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17079" y="4884283"/>
            <a:ext cx="304801" cy="304801"/>
          </a:xfrm>
          <a:prstGeom prst="rect">
            <a:avLst/>
          </a:prstGeom>
          <a:solidFill>
            <a:srgbClr val="0070C0"/>
          </a:solidFill>
        </p:spPr>
      </p:pic>
      <p:sp>
        <p:nvSpPr>
          <p:cNvPr id="9" name="Rectangle 8"/>
          <p:cNvSpPr/>
          <p:nvPr/>
        </p:nvSpPr>
        <p:spPr>
          <a:xfrm>
            <a:off x="882773" y="2218445"/>
            <a:ext cx="51969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C00000"/>
                </a:solidFill>
              </a:rPr>
              <a:t>1. shake hands /</a:t>
            </a:r>
            <a:r>
              <a:rPr lang="en-US" sz="2800" dirty="0" err="1">
                <a:solidFill>
                  <a:srgbClr val="C00000"/>
                </a:solidFill>
              </a:rPr>
              <a:t>ʃeɪk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hændz</a:t>
            </a:r>
            <a:r>
              <a:rPr lang="en-US" sz="2800" dirty="0">
                <a:solidFill>
                  <a:srgbClr val="C00000"/>
                </a:solidFill>
              </a:rPr>
              <a:t>/ (</a:t>
            </a:r>
            <a:r>
              <a:rPr lang="en-US" sz="2800" dirty="0" err="1">
                <a:solidFill>
                  <a:srgbClr val="C00000"/>
                </a:solidFill>
              </a:rPr>
              <a:t>phr</a:t>
            </a:r>
            <a:r>
              <a:rPr lang="en-US" sz="2800" dirty="0">
                <a:solidFill>
                  <a:srgbClr val="C00000"/>
                </a:solidFill>
              </a:rPr>
              <a:t>):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895526" y="2192449"/>
            <a:ext cx="11866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</a:rPr>
              <a:t>bắt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tay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54946" y="2794360"/>
            <a:ext cx="70630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C00000"/>
                </a:solidFill>
              </a:rPr>
              <a:t>2. respect the elderly  /</a:t>
            </a:r>
            <a:r>
              <a:rPr lang="en-US" sz="2800" dirty="0" err="1">
                <a:solidFill>
                  <a:srgbClr val="C00000"/>
                </a:solidFill>
              </a:rPr>
              <a:t>rɪˈspekt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ði</a:t>
            </a:r>
            <a:r>
              <a:rPr lang="en-US" sz="2800" dirty="0">
                <a:solidFill>
                  <a:srgbClr val="C00000"/>
                </a:solidFill>
              </a:rPr>
              <a:t> ˈ</a:t>
            </a:r>
            <a:r>
              <a:rPr lang="en-US" sz="2800" dirty="0" err="1">
                <a:solidFill>
                  <a:srgbClr val="C00000"/>
                </a:solidFill>
              </a:rPr>
              <a:t>eldəli</a:t>
            </a:r>
            <a:r>
              <a:rPr lang="en-US" sz="2800" dirty="0">
                <a:solidFill>
                  <a:srgbClr val="C00000"/>
                </a:solidFill>
              </a:rPr>
              <a:t>/ (</a:t>
            </a:r>
            <a:r>
              <a:rPr lang="en-US" sz="2800" dirty="0" err="1">
                <a:solidFill>
                  <a:srgbClr val="C00000"/>
                </a:solidFill>
              </a:rPr>
              <a:t>phr</a:t>
            </a:r>
            <a:r>
              <a:rPr lang="en-US" sz="2800" dirty="0">
                <a:solidFill>
                  <a:srgbClr val="C00000"/>
                </a:solidFill>
              </a:rPr>
              <a:t>):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895526" y="2793719"/>
            <a:ext cx="37164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</a:rPr>
              <a:t>tôn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trọng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người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lớn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tuổi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82773" y="3306203"/>
            <a:ext cx="56869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3. bow your head  /</a:t>
            </a:r>
            <a:r>
              <a:rPr lang="en-US" sz="2800" dirty="0" err="1">
                <a:solidFill>
                  <a:srgbClr val="C00000"/>
                </a:solidFill>
              </a:rPr>
              <a:t>baʊ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jɔ</a:t>
            </a:r>
            <a:r>
              <a:rPr lang="en-US" sz="2800" dirty="0">
                <a:solidFill>
                  <a:srgbClr val="C00000"/>
                </a:solidFill>
              </a:rPr>
              <a:t>ː </a:t>
            </a:r>
            <a:r>
              <a:rPr lang="en-US" sz="2800" dirty="0" err="1">
                <a:solidFill>
                  <a:srgbClr val="C00000"/>
                </a:solidFill>
              </a:rPr>
              <a:t>hed</a:t>
            </a:r>
            <a:r>
              <a:rPr lang="en-US" sz="2800" dirty="0">
                <a:solidFill>
                  <a:srgbClr val="C00000"/>
                </a:solidFill>
              </a:rPr>
              <a:t>/ (</a:t>
            </a:r>
            <a:r>
              <a:rPr lang="en-US" sz="2800" dirty="0" err="1">
                <a:solidFill>
                  <a:srgbClr val="C00000"/>
                </a:solidFill>
              </a:rPr>
              <a:t>phr</a:t>
            </a:r>
            <a:r>
              <a:rPr lang="en-US" sz="2800" dirty="0">
                <a:solidFill>
                  <a:srgbClr val="C00000"/>
                </a:solidFill>
              </a:rPr>
              <a:t>):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953711" y="3371492"/>
            <a:ext cx="13917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</a:rPr>
              <a:t>cúi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chào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54946" y="3882118"/>
            <a:ext cx="70912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4. offer fruit / food /ˈ</a:t>
            </a:r>
            <a:r>
              <a:rPr lang="en-US" sz="2800" dirty="0" err="1">
                <a:solidFill>
                  <a:srgbClr val="C00000"/>
                </a:solidFill>
              </a:rPr>
              <a:t>ɒfə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fruːt</a:t>
            </a:r>
            <a:r>
              <a:rPr lang="en-US" sz="2800" dirty="0">
                <a:solidFill>
                  <a:srgbClr val="C00000"/>
                </a:solidFill>
              </a:rPr>
              <a:t>/ /ˈ</a:t>
            </a:r>
            <a:r>
              <a:rPr lang="en-US" sz="2800" dirty="0" err="1">
                <a:solidFill>
                  <a:srgbClr val="C00000"/>
                </a:solidFill>
              </a:rPr>
              <a:t>ɒfə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fuːd</a:t>
            </a:r>
            <a:r>
              <a:rPr lang="en-US" sz="2800" dirty="0">
                <a:solidFill>
                  <a:srgbClr val="C00000"/>
                </a:solidFill>
              </a:rPr>
              <a:t>/ (</a:t>
            </a:r>
            <a:r>
              <a:rPr lang="en-US" sz="2800" dirty="0" err="1">
                <a:solidFill>
                  <a:srgbClr val="C00000"/>
                </a:solidFill>
              </a:rPr>
              <a:t>phr</a:t>
            </a:r>
            <a:r>
              <a:rPr lang="en-US" sz="2800" dirty="0">
                <a:solidFill>
                  <a:srgbClr val="C00000"/>
                </a:solidFill>
              </a:rPr>
              <a:t>):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925678" y="3857660"/>
            <a:ext cx="33019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</a:rPr>
              <a:t>tặng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trái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cây</a:t>
            </a:r>
            <a:r>
              <a:rPr lang="en-US" sz="2800" dirty="0">
                <a:solidFill>
                  <a:srgbClr val="C00000"/>
                </a:solidFill>
              </a:rPr>
              <a:t>/ </a:t>
            </a:r>
            <a:r>
              <a:rPr lang="en-US" sz="2800" dirty="0" err="1">
                <a:solidFill>
                  <a:srgbClr val="C00000"/>
                </a:solidFill>
              </a:rPr>
              <a:t>thức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ăn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82773" y="4476305"/>
            <a:ext cx="59294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5. cross your arms /</a:t>
            </a:r>
            <a:r>
              <a:rPr lang="en-US" sz="2800" dirty="0" err="1">
                <a:solidFill>
                  <a:srgbClr val="C00000"/>
                </a:solidFill>
              </a:rPr>
              <a:t>krɒs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jɔ</a:t>
            </a:r>
            <a:r>
              <a:rPr lang="en-US" sz="2800" dirty="0">
                <a:solidFill>
                  <a:srgbClr val="C00000"/>
                </a:solidFill>
              </a:rPr>
              <a:t>ː </a:t>
            </a:r>
            <a:r>
              <a:rPr lang="en-US" sz="2800" dirty="0" err="1">
                <a:solidFill>
                  <a:srgbClr val="C00000"/>
                </a:solidFill>
              </a:rPr>
              <a:t>ɑːmz</a:t>
            </a:r>
            <a:r>
              <a:rPr lang="en-US" sz="2800" dirty="0">
                <a:solidFill>
                  <a:srgbClr val="C00000"/>
                </a:solidFill>
              </a:rPr>
              <a:t>/ (</a:t>
            </a:r>
            <a:r>
              <a:rPr lang="en-US" sz="2800" dirty="0" err="1">
                <a:solidFill>
                  <a:srgbClr val="C00000"/>
                </a:solidFill>
              </a:rPr>
              <a:t>phr</a:t>
            </a:r>
            <a:r>
              <a:rPr lang="en-US" sz="2800" dirty="0">
                <a:solidFill>
                  <a:srgbClr val="C00000"/>
                </a:solidFill>
              </a:rPr>
              <a:t>):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925678" y="4533741"/>
            <a:ext cx="18006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</a:rPr>
              <a:t>khoanh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tay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54946" y="4907551"/>
            <a:ext cx="513377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6. stand with hands on hips </a:t>
            </a:r>
          </a:p>
          <a:p>
            <a:r>
              <a:rPr lang="en-US" sz="2800" dirty="0">
                <a:solidFill>
                  <a:srgbClr val="C00000"/>
                </a:solidFill>
              </a:rPr>
              <a:t>/</a:t>
            </a:r>
            <a:r>
              <a:rPr lang="en-US" sz="2800" dirty="0" err="1">
                <a:solidFill>
                  <a:srgbClr val="C00000"/>
                </a:solidFill>
              </a:rPr>
              <a:t>stænd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wɪð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hændz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ɒn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hɪps</a:t>
            </a:r>
            <a:r>
              <a:rPr lang="en-US" sz="2800" dirty="0">
                <a:solidFill>
                  <a:srgbClr val="C00000"/>
                </a:solidFill>
              </a:rPr>
              <a:t>/ (</a:t>
            </a:r>
            <a:r>
              <a:rPr lang="en-US" sz="2800" dirty="0" err="1">
                <a:solidFill>
                  <a:srgbClr val="C00000"/>
                </a:solidFill>
              </a:rPr>
              <a:t>phr</a:t>
            </a:r>
            <a:r>
              <a:rPr lang="en-US" sz="2800" dirty="0">
                <a:solidFill>
                  <a:srgbClr val="C00000"/>
                </a:solidFill>
              </a:rPr>
              <a:t>):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946183" y="5122995"/>
            <a:ext cx="27478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</a:rPr>
              <a:t>đứng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chống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nạnh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0580" y="1281271"/>
            <a:ext cx="5458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solidFill>
                  <a:srgbClr val="002060"/>
                </a:solidFill>
              </a:rPr>
              <a:t>Practise</a:t>
            </a:r>
            <a:r>
              <a:rPr lang="en-US" sz="2800" i="1" dirty="0">
                <a:solidFill>
                  <a:srgbClr val="002060"/>
                </a:solidFill>
              </a:rPr>
              <a:t> saying them with a partner.</a:t>
            </a:r>
            <a:endParaRPr lang="en-US" sz="20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02650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7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0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8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2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8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25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5996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16981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/>
      <p:bldP spid="14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1459" y="571820"/>
            <a:ext cx="8139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</a:rPr>
              <a:t>Pronunciation</a:t>
            </a:r>
            <a:r>
              <a:rPr lang="en-US" sz="4800" dirty="0">
                <a:solidFill>
                  <a:srgbClr val="0070C0"/>
                </a:solidFill>
              </a:rPr>
              <a:t> /s/ - /ʃ/ - /z/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41586" y="1455721"/>
            <a:ext cx="10986306" cy="1119850"/>
            <a:chOff x="641586" y="1401129"/>
            <a:chExt cx="10986306" cy="1119850"/>
          </a:xfrm>
        </p:grpSpPr>
        <p:sp>
          <p:nvSpPr>
            <p:cNvPr id="4" name="TextBox 3"/>
            <p:cNvSpPr txBox="1"/>
            <p:nvPr/>
          </p:nvSpPr>
          <p:spPr>
            <a:xfrm>
              <a:off x="1214651" y="1443761"/>
              <a:ext cx="1041324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          Listen and put the words into the correct columns. </a:t>
              </a:r>
            </a:p>
            <a:p>
              <a:r>
                <a:rPr lang="vi-VN" sz="3200" b="1" dirty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Practise saying them with a partner.</a:t>
              </a:r>
              <a:r>
                <a:rPr lang="vi-VN" sz="3200" dirty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endParaRPr lang="en-US" sz="32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586" y="1401129"/>
              <a:ext cx="632508" cy="823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4651" y="1512945"/>
              <a:ext cx="996097" cy="469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42" y="2861900"/>
            <a:ext cx="10253903" cy="267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23833" y="4694831"/>
            <a:ext cx="10508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24" name="TextBox 23"/>
          <p:cNvSpPr txBox="1"/>
          <p:nvPr/>
        </p:nvSpPr>
        <p:spPr>
          <a:xfrm>
            <a:off x="8136341" y="4656163"/>
            <a:ext cx="10508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25" name="TextBox 24"/>
          <p:cNvSpPr txBox="1"/>
          <p:nvPr/>
        </p:nvSpPr>
        <p:spPr>
          <a:xfrm>
            <a:off x="9187218" y="4690701"/>
            <a:ext cx="7756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26" name="TextBox 25"/>
          <p:cNvSpPr txBox="1"/>
          <p:nvPr/>
        </p:nvSpPr>
        <p:spPr>
          <a:xfrm>
            <a:off x="8040802" y="5011847"/>
            <a:ext cx="10508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27" name="TextBox 26"/>
          <p:cNvSpPr txBox="1"/>
          <p:nvPr/>
        </p:nvSpPr>
        <p:spPr>
          <a:xfrm>
            <a:off x="4656161" y="4653887"/>
            <a:ext cx="10508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28" name="TextBox 27"/>
          <p:cNvSpPr txBox="1"/>
          <p:nvPr/>
        </p:nvSpPr>
        <p:spPr>
          <a:xfrm>
            <a:off x="5707038" y="4648917"/>
            <a:ext cx="110319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29" name="TextBox 28"/>
          <p:cNvSpPr txBox="1"/>
          <p:nvPr/>
        </p:nvSpPr>
        <p:spPr>
          <a:xfrm>
            <a:off x="9959029" y="4690701"/>
            <a:ext cx="10508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31" name="TextBox 30"/>
          <p:cNvSpPr txBox="1"/>
          <p:nvPr/>
        </p:nvSpPr>
        <p:spPr>
          <a:xfrm>
            <a:off x="4656161" y="4996767"/>
            <a:ext cx="12283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32" name="TextBox 31"/>
          <p:cNvSpPr txBox="1"/>
          <p:nvPr/>
        </p:nvSpPr>
        <p:spPr>
          <a:xfrm>
            <a:off x="6776116" y="4699632"/>
            <a:ext cx="3298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pic>
        <p:nvPicPr>
          <p:cNvPr id="7" name="1. cros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2656345" y="2934268"/>
            <a:ext cx="482640" cy="482640"/>
          </a:xfrm>
          <a:prstGeom prst="rect">
            <a:avLst/>
          </a:prstGeom>
        </p:spPr>
      </p:pic>
      <p:pic>
        <p:nvPicPr>
          <p:cNvPr id="8" name="2. refuse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5724100" y="2893324"/>
            <a:ext cx="499276" cy="499276"/>
          </a:xfrm>
          <a:prstGeom prst="rect">
            <a:avLst/>
          </a:prstGeom>
        </p:spPr>
      </p:pic>
      <p:pic>
        <p:nvPicPr>
          <p:cNvPr id="9" name="3. use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8136341" y="2912099"/>
            <a:ext cx="525437" cy="525437"/>
          </a:xfrm>
          <a:prstGeom prst="rect">
            <a:avLst/>
          </a:prstGeom>
        </p:spPr>
      </p:pic>
      <p:pic>
        <p:nvPicPr>
          <p:cNvPr id="14" name="4. visi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0931218" y="2918349"/>
            <a:ext cx="516338" cy="516338"/>
          </a:xfrm>
          <a:prstGeom prst="rect">
            <a:avLst/>
          </a:prstGeom>
        </p:spPr>
      </p:pic>
      <p:pic>
        <p:nvPicPr>
          <p:cNvPr id="15" name="5. shake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2698275" y="3419896"/>
            <a:ext cx="487680" cy="487680"/>
          </a:xfrm>
          <a:prstGeom prst="rect">
            <a:avLst/>
          </a:prstGeom>
        </p:spPr>
      </p:pic>
      <p:pic>
        <p:nvPicPr>
          <p:cNvPr id="33" name="6. show.mp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5735120" y="3392599"/>
            <a:ext cx="485981" cy="485981"/>
          </a:xfrm>
          <a:prstGeom prst="rect">
            <a:avLst/>
          </a:prstGeom>
        </p:spPr>
      </p:pic>
      <p:pic>
        <p:nvPicPr>
          <p:cNvPr id="34" name="7. easy.mp3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8149989" y="3396592"/>
            <a:ext cx="514064" cy="514064"/>
          </a:xfrm>
          <a:prstGeom prst="rect">
            <a:avLst/>
          </a:prstGeom>
        </p:spPr>
      </p:pic>
      <p:pic>
        <p:nvPicPr>
          <p:cNvPr id="35" name="8. should.mp3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1369723" y="3362242"/>
            <a:ext cx="516338" cy="516338"/>
          </a:xfrm>
          <a:prstGeom prst="rect">
            <a:avLst/>
          </a:prstGeom>
        </p:spPr>
      </p:pic>
      <p:pic>
        <p:nvPicPr>
          <p:cNvPr id="36" name="4.2.2.TA8 RIGHT ON - CD2 - TRACK 02.mp3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0787345" y="6825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01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2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53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25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125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114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173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1252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939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36075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18868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  <p:bldLst>
      <p:bldP spid="6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49" y="1016826"/>
            <a:ext cx="11747622" cy="3077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4.2.3.TA8 RIGHT ON - CD2 - TRACK 0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76967" y="4652750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09833" y="3248168"/>
            <a:ext cx="3889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5" name="TextBox 4"/>
          <p:cNvSpPr txBox="1"/>
          <p:nvPr/>
        </p:nvSpPr>
        <p:spPr>
          <a:xfrm>
            <a:off x="7010401" y="3215902"/>
            <a:ext cx="3889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6" name="TextBox 5"/>
          <p:cNvSpPr txBox="1"/>
          <p:nvPr/>
        </p:nvSpPr>
        <p:spPr>
          <a:xfrm>
            <a:off x="10463284" y="3225423"/>
            <a:ext cx="3889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97954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3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8868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04714" y="1228298"/>
            <a:ext cx="11668835" cy="5509200"/>
            <a:chOff x="368490" y="1282890"/>
            <a:chExt cx="11395879" cy="5509200"/>
          </a:xfrm>
        </p:grpSpPr>
        <p:sp>
          <p:nvSpPr>
            <p:cNvPr id="2" name="Rectangle 1"/>
            <p:cNvSpPr/>
            <p:nvPr/>
          </p:nvSpPr>
          <p:spPr>
            <a:xfrm>
              <a:off x="368490" y="1282890"/>
              <a:ext cx="11395879" cy="5509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2800" b="1" dirty="0">
                  <a:solidFill>
                    <a:srgbClr val="0070C0"/>
                  </a:solidFill>
                </a:rPr>
                <a:t>Listen again and decide if the</a:t>
              </a:r>
              <a:r>
                <a:rPr lang="vi-VN" sz="2800" b="1" dirty="0">
                  <a:solidFill>
                    <a:srgbClr val="0070C0"/>
                  </a:solidFill>
                </a:rPr>
                <a:t> </a:t>
              </a:r>
              <a:r>
                <a:rPr lang="vi-VN" sz="2800" b="1" dirty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following statements are </a:t>
              </a:r>
              <a:r>
                <a:rPr lang="en-US" sz="2800" b="1" dirty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R (</a:t>
              </a:r>
              <a:r>
                <a:rPr lang="en-US" sz="2800" b="1" dirty="0">
                  <a:solidFill>
                    <a:srgbClr val="0070C0"/>
                  </a:solidFill>
                </a:rPr>
                <a:t>right) or W (wrong).</a:t>
              </a:r>
              <a:endParaRPr lang="vi-VN" sz="2800" b="1" dirty="0">
                <a:solidFill>
                  <a:srgbClr val="0070C0"/>
                </a:solidFill>
              </a:endParaRPr>
            </a:p>
            <a:p>
              <a:pPr>
                <a:lnSpc>
                  <a:spcPct val="200000"/>
                </a:lnSpc>
              </a:pPr>
              <a:r>
                <a:rPr lang="en-US" sz="3000" i="1" dirty="0"/>
                <a:t>1. </a:t>
              </a:r>
              <a:r>
                <a:rPr lang="vi-VN" sz="3000" i="1" dirty="0">
                  <a:latin typeface="Calibri" pitchFamily="34" charset="0"/>
                  <a:cs typeface="Calibri" pitchFamily="34" charset="0"/>
                </a:rPr>
                <a:t>In Japan,</a:t>
              </a:r>
              <a:r>
                <a:rPr lang="vi-VN" sz="3000" i="1" dirty="0">
                  <a:latin typeface="+mj-lt"/>
                  <a:cs typeface="Calibri" pitchFamily="34" charset="0"/>
                </a:rPr>
                <a:t> </a:t>
              </a:r>
              <a:r>
                <a:rPr lang="vi-VN" sz="3000" i="1" dirty="0">
                  <a:latin typeface="Calibri" pitchFamily="34" charset="0"/>
                  <a:cs typeface="Calibri" pitchFamily="34" charset="0"/>
                </a:rPr>
                <a:t>people say hello by bowing their heads.</a:t>
              </a:r>
              <a:endParaRPr lang="vi-VN" sz="3000" dirty="0">
                <a:latin typeface="Calibri" pitchFamily="34" charset="0"/>
                <a:cs typeface="Calibri" pitchFamily="34" charset="0"/>
              </a:endParaRPr>
            </a:p>
            <a:p>
              <a:pPr>
                <a:lnSpc>
                  <a:spcPct val="200000"/>
                </a:lnSpc>
              </a:pPr>
              <a:r>
                <a:rPr lang="en-US" sz="3000" b="1" i="1" dirty="0">
                  <a:latin typeface="+mj-lt"/>
                </a:rPr>
                <a:t>2. </a:t>
              </a:r>
              <a:r>
                <a:rPr lang="vi-VN" sz="3000" i="1" dirty="0">
                  <a:latin typeface="Calibri" pitchFamily="34" charset="0"/>
                  <a:cs typeface="Calibri" pitchFamily="34" charset="0"/>
                </a:rPr>
                <a:t>In</a:t>
              </a:r>
              <a:r>
                <a:rPr lang="vi-VN" sz="3000" i="1" dirty="0">
                  <a:latin typeface="+mj-lt"/>
                </a:rPr>
                <a:t> </a:t>
              </a:r>
              <a:r>
                <a:rPr lang="vi-VN" sz="3000" i="1" dirty="0">
                  <a:latin typeface="Calibri" pitchFamily="34" charset="0"/>
                  <a:cs typeface="Calibri" pitchFamily="34" charset="0"/>
                </a:rPr>
                <a:t>Vietnam, it is polite to stand with hands on hips.</a:t>
              </a:r>
              <a:endParaRPr lang="vi-VN" sz="3000" dirty="0">
                <a:latin typeface="Calibri" pitchFamily="34" charset="0"/>
                <a:cs typeface="Calibri" pitchFamily="34" charset="0"/>
              </a:endParaRPr>
            </a:p>
            <a:p>
              <a:pPr>
                <a:lnSpc>
                  <a:spcPct val="200000"/>
                </a:lnSpc>
              </a:pPr>
              <a:r>
                <a:rPr lang="vi-VN" sz="3000" i="1" dirty="0">
                  <a:latin typeface="Calibri" pitchFamily="34" charset="0"/>
                  <a:cs typeface="Calibri" pitchFamily="34" charset="0"/>
                </a:rPr>
                <a:t>3. Offering fruit or food to the host is a way to show your respect for him/her.</a:t>
              </a:r>
              <a:endParaRPr lang="vi-VN" sz="3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1150216" y="2538482"/>
              <a:ext cx="423080" cy="3684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R</a:t>
              </a:r>
              <a:endParaRPr lang="vi-VN" sz="2800" dirty="0">
                <a:solidFill>
                  <a:schemeClr val="tx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1177512" y="3469986"/>
              <a:ext cx="423080" cy="3684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W</a:t>
              </a:r>
              <a:endParaRPr lang="vi-VN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1188885" y="4453720"/>
              <a:ext cx="423080" cy="3684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R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11245752" y="2479341"/>
            <a:ext cx="423080" cy="368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275320" y="3409677"/>
            <a:ext cx="423080" cy="368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288968" y="4392333"/>
            <a:ext cx="423080" cy="368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58465" y="678554"/>
            <a:ext cx="28943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Extra practice </a:t>
            </a:r>
            <a:endParaRPr lang="vi-VN" sz="3600" dirty="0">
              <a:solidFill>
                <a:srgbClr val="0070C0"/>
              </a:solidFill>
            </a:endParaRPr>
          </a:p>
        </p:txBody>
      </p:sp>
      <p:pic>
        <p:nvPicPr>
          <p:cNvPr id="11" name="4.2.3.TA8 RIGHT ON - CD2 - TRACK 0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17289" y="7616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32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6536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60004" y="826584"/>
            <a:ext cx="10967888" cy="1200049"/>
            <a:chOff x="660004" y="758344"/>
            <a:chExt cx="10967888" cy="1200049"/>
          </a:xfrm>
        </p:grpSpPr>
        <p:sp>
          <p:nvSpPr>
            <p:cNvPr id="4" name="TextBox 3"/>
            <p:cNvSpPr txBox="1"/>
            <p:nvPr/>
          </p:nvSpPr>
          <p:spPr>
            <a:xfrm>
              <a:off x="1214651" y="881175"/>
              <a:ext cx="1041324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          Which of the customs in Exercise 1 people should/ shouldn’t do in your country?</a:t>
              </a:r>
              <a:endParaRPr lang="en-US" sz="32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4728" y="777923"/>
              <a:ext cx="1089104" cy="629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004" y="758344"/>
              <a:ext cx="517678" cy="770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Rectangle 7"/>
          <p:cNvSpPr/>
          <p:nvPr/>
        </p:nvSpPr>
        <p:spPr>
          <a:xfrm>
            <a:off x="1214651" y="3902988"/>
            <a:ext cx="9949218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Suggested Answer Key</a:t>
            </a:r>
            <a:r>
              <a:rPr 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my country, people should shake hands, respect the elderly, bow their heads and offer fruit or food. They shouldn’t cross their arms or stand with their hands on their hips.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452884" y="2224585"/>
            <a:ext cx="5390865" cy="116006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should/shouldn’t + bare infinitive</a:t>
            </a:r>
          </a:p>
        </p:txBody>
      </p:sp>
    </p:spTree>
    <p:extLst>
      <p:ext uri="{BB962C8B-B14F-4D97-AF65-F5344CB8AC3E}">
        <p14:creationId xmlns:p14="http://schemas.microsoft.com/office/powerpoint/2010/main" val="91642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181" y="406105"/>
            <a:ext cx="12069171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/>
              <a:t>Audioscript</a:t>
            </a:r>
            <a:endParaRPr lang="vi-VN" sz="2800" dirty="0"/>
          </a:p>
          <a:p>
            <a:r>
              <a:rPr lang="en-US" sz="2800" b="1" i="1" dirty="0"/>
              <a:t>Speaker</a:t>
            </a:r>
            <a:r>
              <a:rPr lang="en-US" sz="2800" i="1" dirty="0"/>
              <a:t> </a:t>
            </a:r>
            <a:r>
              <a:rPr lang="en-US" sz="2800" b="1" i="1" dirty="0"/>
              <a:t>A</a:t>
            </a:r>
            <a:endParaRPr lang="vi-VN" sz="2800" dirty="0"/>
          </a:p>
          <a:p>
            <a:r>
              <a:rPr lang="en-US" sz="2800" i="1" dirty="0"/>
              <a:t>People from different places have different customs, from the way they greet each other to their body language. When I was on holiday in Japan, I  found out that most people there don’t greet each other the same way we do in my country. They say hello by bowing their heads.</a:t>
            </a:r>
            <a:endParaRPr lang="vi-VN" sz="2800" dirty="0"/>
          </a:p>
          <a:p>
            <a:r>
              <a:rPr lang="en-US" sz="2800" b="1" i="1" dirty="0"/>
              <a:t>Speaker</a:t>
            </a:r>
            <a:r>
              <a:rPr lang="en-US" sz="2800" i="1" dirty="0"/>
              <a:t> </a:t>
            </a:r>
            <a:r>
              <a:rPr lang="en-US" sz="2800" b="1" i="1" dirty="0"/>
              <a:t>B</a:t>
            </a:r>
            <a:endParaRPr lang="vi-VN" sz="2800" dirty="0"/>
          </a:p>
          <a:p>
            <a:r>
              <a:rPr lang="en-US" sz="2800" i="1" dirty="0"/>
              <a:t>I love travelling and I know that it’s important to follow the customs of the local people. Last summer, I was on holiday in  Việt Nam. One day, I was standing with my hands on my hips when I  remembered that was not polite, so I stopped myself.</a:t>
            </a:r>
            <a:endParaRPr lang="vi-VN" sz="2800" dirty="0"/>
          </a:p>
          <a:p>
            <a:r>
              <a:rPr lang="en-US" sz="2800" b="1" i="1" dirty="0"/>
              <a:t>Speaker</a:t>
            </a:r>
            <a:r>
              <a:rPr lang="en-US" sz="2800" i="1" dirty="0"/>
              <a:t> </a:t>
            </a:r>
            <a:r>
              <a:rPr lang="en-US" sz="2800" b="1" i="1" dirty="0"/>
              <a:t>C</a:t>
            </a:r>
            <a:endParaRPr lang="vi-VN" sz="2800" dirty="0"/>
          </a:p>
          <a:p>
            <a:r>
              <a:rPr lang="en-US" sz="2800" i="1" dirty="0"/>
              <a:t>I always like to bring a gift when a friend invites me to their home. No matter where you’re from, one way to show your respect for hosts is to bring a small gift. Offering fruit or food to the host is a popular gift-giving custom all over the world!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308510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6" y="499045"/>
            <a:ext cx="8790639" cy="58599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866608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26" y="1104333"/>
            <a:ext cx="9828662" cy="4914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AEBF23-C1A9-4E6E-A879-82E3B110F273}"/>
              </a:ext>
            </a:extLst>
          </p:cNvPr>
          <p:cNvSpPr txBox="1"/>
          <p:nvPr/>
        </p:nvSpPr>
        <p:spPr>
          <a:xfrm>
            <a:off x="7642746" y="642668"/>
            <a:ext cx="4356007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Extra practice </a:t>
            </a:r>
            <a:r>
              <a:rPr lang="en-US" sz="2400" dirty="0">
                <a:solidFill>
                  <a:schemeClr val="bg1"/>
                </a:solidFill>
              </a:rPr>
              <a:t>(WB, Ex. 1, p. 30)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848669" y="2552131"/>
            <a:ext cx="928047" cy="1105469"/>
          </a:xfrm>
          <a:prstGeom prst="straightConnector1">
            <a:avLst/>
          </a:prstGeom>
          <a:ln w="254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848669" y="3104865"/>
            <a:ext cx="1037230" cy="1207828"/>
          </a:xfrm>
          <a:prstGeom prst="straightConnector1">
            <a:avLst/>
          </a:prstGeom>
          <a:ln w="254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766783" y="3800902"/>
            <a:ext cx="1146412" cy="1630908"/>
          </a:xfrm>
          <a:prstGeom prst="straightConnector1">
            <a:avLst/>
          </a:prstGeom>
          <a:ln w="254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848669" y="2552131"/>
            <a:ext cx="1037230" cy="1760563"/>
          </a:xfrm>
          <a:prstGeom prst="straightConnector1">
            <a:avLst/>
          </a:prstGeom>
          <a:ln w="254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848669" y="3234519"/>
            <a:ext cx="1037230" cy="1651381"/>
          </a:xfrm>
          <a:prstGeom prst="straightConnector1">
            <a:avLst/>
          </a:prstGeom>
          <a:ln w="254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848669" y="5008728"/>
            <a:ext cx="1037230" cy="423082"/>
          </a:xfrm>
          <a:prstGeom prst="straightConnector1">
            <a:avLst/>
          </a:prstGeom>
          <a:ln w="254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87945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1" y="65326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122832" y="1644835"/>
            <a:ext cx="7792872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lvl="0" indent="-571500">
              <a:buFontTx/>
              <a:buChar char="-"/>
            </a:pPr>
            <a:r>
              <a:rPr lang="en-US" sz="3600" b="1" dirty="0">
                <a:solidFill>
                  <a:srgbClr val="FF0000"/>
                </a:solidFill>
              </a:rPr>
              <a:t>learn by heart </a:t>
            </a:r>
            <a:r>
              <a:rPr lang="en-US" sz="3600" dirty="0"/>
              <a:t>the vocabularies and </a:t>
            </a:r>
          </a:p>
          <a:p>
            <a:pPr lvl="0"/>
            <a:r>
              <a:rPr lang="en-US" sz="3600" b="1" dirty="0">
                <a:solidFill>
                  <a:srgbClr val="FF0000"/>
                </a:solidFill>
              </a:rPr>
              <a:t>make sentences </a:t>
            </a:r>
            <a:r>
              <a:rPr lang="en-US" sz="3600" dirty="0"/>
              <a:t>using them.</a:t>
            </a:r>
          </a:p>
          <a:p>
            <a:pPr lvl="0"/>
            <a:r>
              <a:rPr lang="en-US" sz="3600" dirty="0"/>
              <a:t>-    do the exercises on </a:t>
            </a:r>
            <a:r>
              <a:rPr lang="en-US" sz="3600" b="1" dirty="0">
                <a:solidFill>
                  <a:srgbClr val="FF0000"/>
                </a:solidFill>
              </a:rPr>
              <a:t>page </a:t>
            </a:r>
            <a:r>
              <a:rPr lang="vi-VN" sz="3600" b="1" dirty="0">
                <a:solidFill>
                  <a:srgbClr val="FF0000"/>
                </a:solidFill>
              </a:rPr>
              <a:t>30</a:t>
            </a:r>
            <a:r>
              <a:rPr lang="en-US" sz="3600" b="1" dirty="0">
                <a:solidFill>
                  <a:srgbClr val="FF0000"/>
                </a:solidFill>
              </a:rPr>
              <a:t>, WB</a:t>
            </a:r>
            <a:r>
              <a:rPr lang="en-US" sz="3600" dirty="0"/>
              <a:t>.</a:t>
            </a:r>
            <a:endParaRPr lang="vi-VN" sz="3600" dirty="0"/>
          </a:p>
          <a:p>
            <a:pPr marL="571500" lvl="0" indent="-571500">
              <a:buFontTx/>
              <a:buChar char="-"/>
            </a:pPr>
            <a:r>
              <a:rPr lang="en-US" sz="3600" dirty="0"/>
              <a:t>do the exercises in </a:t>
            </a:r>
            <a:r>
              <a:rPr lang="en-US" sz="3600" i="1" dirty="0"/>
              <a:t>Tiếng Anh 8 </a:t>
            </a:r>
          </a:p>
          <a:p>
            <a:pPr lvl="0"/>
            <a:r>
              <a:rPr lang="en-US" sz="3600" i="1" dirty="0"/>
              <a:t>Right on! </a:t>
            </a:r>
            <a:r>
              <a:rPr lang="en-US" sz="3600" b="1" i="1" dirty="0">
                <a:solidFill>
                  <a:srgbClr val="FF0000"/>
                </a:solidFill>
              </a:rPr>
              <a:t>Notebook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+mj-lt"/>
              </a:rPr>
              <a:t>(</a:t>
            </a:r>
            <a:r>
              <a:rPr lang="en-US" sz="3600" b="1" dirty="0">
                <a:solidFill>
                  <a:srgbClr val="FF0000"/>
                </a:solidFill>
              </a:rPr>
              <a:t>page</a:t>
            </a:r>
            <a:r>
              <a:rPr lang="en-US" sz="3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34</a:t>
            </a:r>
            <a:r>
              <a:rPr lang="en-US" sz="3600" b="1" dirty="0">
                <a:solidFill>
                  <a:srgbClr val="FF0000"/>
                </a:solidFill>
                <a:latin typeface="+mj-lt"/>
              </a:rPr>
              <a:t>)</a:t>
            </a:r>
            <a:endParaRPr lang="vi-VN" sz="3600" b="1" dirty="0">
              <a:solidFill>
                <a:srgbClr val="FF0000"/>
              </a:solidFill>
              <a:latin typeface="+mj-lt"/>
            </a:endParaRPr>
          </a:p>
          <a:p>
            <a:pPr marL="571500" lvl="0" indent="-571500">
              <a:buFontTx/>
              <a:buChar char="-"/>
            </a:pPr>
            <a:r>
              <a:rPr lang="en-US" sz="3600" dirty="0"/>
              <a:t>prepare for the next lesson</a:t>
            </a:r>
            <a:r>
              <a:rPr lang="vi-VN" sz="3600" dirty="0"/>
              <a:t>: </a:t>
            </a:r>
          </a:p>
          <a:p>
            <a:pPr lvl="0"/>
            <a:r>
              <a:rPr lang="vi-VN" sz="36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Lesson 4a - Reading</a:t>
            </a:r>
            <a:r>
              <a:rPr lang="vi-VN" sz="3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(page 55, SB)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703" y="557355"/>
            <a:ext cx="4145647" cy="5761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734372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174"/>
            <a:ext cx="8611774" cy="587166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9107122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-123093" y="0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54300" y="5698392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92715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632" y="1363046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9859B0-8EBB-B566-2A60-7A923CE5BFDF}"/>
              </a:ext>
            </a:extLst>
          </p:cNvPr>
          <p:cNvSpPr/>
          <p:nvPr/>
        </p:nvSpPr>
        <p:spPr>
          <a:xfrm>
            <a:off x="417893" y="2446221"/>
            <a:ext cx="10493312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Vocabulary </a:t>
            </a:r>
          </a:p>
          <a:p>
            <a:pPr marL="571500" indent="-571500">
              <a:buFontTx/>
              <a:buChar char="-"/>
            </a:pPr>
            <a:r>
              <a:rPr lang="en-US" sz="3200" dirty="0">
                <a:solidFill>
                  <a:srgbClr val="0070C0"/>
                </a:solidFill>
                <a:latin typeface="Calibri" pitchFamily="34" charset="0"/>
              </a:rPr>
              <a:t>learn and practise </a:t>
            </a:r>
            <a:r>
              <a:rPr lang="en-US" sz="3200" dirty="0">
                <a:solidFill>
                  <a:srgbClr val="0070C0"/>
                </a:solidFill>
              </a:rPr>
              <a:t>vocabulary for </a:t>
            </a:r>
            <a:r>
              <a:rPr lang="en-US" sz="3200" i="1" dirty="0">
                <a:solidFill>
                  <a:srgbClr val="0070C0"/>
                </a:solidFill>
              </a:rPr>
              <a:t>Customs</a:t>
            </a:r>
            <a:endParaRPr lang="en-US" sz="32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9859B0-8EBB-B566-2A60-7A923CE5BFDF}"/>
              </a:ext>
            </a:extLst>
          </p:cNvPr>
          <p:cNvSpPr/>
          <p:nvPr/>
        </p:nvSpPr>
        <p:spPr>
          <a:xfrm>
            <a:off x="433813" y="3881510"/>
            <a:ext cx="10493312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Pronunciation</a:t>
            </a:r>
          </a:p>
          <a:p>
            <a:pPr marL="571500" indent="-571500">
              <a:buFontTx/>
              <a:buChar char="-"/>
            </a:pPr>
            <a:r>
              <a:rPr lang="en-US" sz="3200" dirty="0">
                <a:solidFill>
                  <a:srgbClr val="0070C0"/>
                </a:solidFill>
              </a:rPr>
              <a:t>practise the sounds /s/, /ʃ/ and /z/</a:t>
            </a:r>
          </a:p>
        </p:txBody>
      </p:sp>
    </p:spTree>
    <p:extLst>
      <p:ext uri="{BB962C8B-B14F-4D97-AF65-F5344CB8AC3E}">
        <p14:creationId xmlns:p14="http://schemas.microsoft.com/office/powerpoint/2010/main" val="356849833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382680-F833-4357-9143-8712CFC48915}"/>
              </a:ext>
            </a:extLst>
          </p:cNvPr>
          <p:cNvSpPr txBox="1"/>
          <p:nvPr/>
        </p:nvSpPr>
        <p:spPr>
          <a:xfrm>
            <a:off x="2343151" y="779632"/>
            <a:ext cx="9708081" cy="707886"/>
          </a:xfrm>
          <a:prstGeom prst="rect">
            <a:avLst/>
          </a:prstGeom>
          <a:noFill/>
          <a:ln w="15875">
            <a:noFill/>
          </a:ln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W</a:t>
            </a:r>
            <a:r>
              <a:rPr lang="vi-VN" sz="4000" dirty="0">
                <a:solidFill>
                  <a:srgbClr val="0070C0"/>
                </a:solidFill>
              </a:rPr>
              <a:t>hat is </a:t>
            </a:r>
            <a:r>
              <a:rPr lang="vi-VN" sz="40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happening</a:t>
            </a:r>
            <a:r>
              <a:rPr lang="vi-VN" sz="4000" dirty="0">
                <a:solidFill>
                  <a:srgbClr val="0070C0"/>
                </a:solidFill>
              </a:rPr>
              <a:t> in each picture</a:t>
            </a:r>
            <a:r>
              <a:rPr lang="en-US" sz="4000" dirty="0">
                <a:solidFill>
                  <a:srgbClr val="0070C0"/>
                </a:solidFill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93CA77-3A51-4449-8062-932F3756B4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042"/>
          <a:stretch/>
        </p:blipFill>
        <p:spPr>
          <a:xfrm>
            <a:off x="762001" y="779632"/>
            <a:ext cx="1581150" cy="8295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382680-F833-4357-9143-8712CFC48915}"/>
              </a:ext>
            </a:extLst>
          </p:cNvPr>
          <p:cNvSpPr txBox="1"/>
          <p:nvPr/>
        </p:nvSpPr>
        <p:spPr>
          <a:xfrm>
            <a:off x="1241958" y="5779320"/>
            <a:ext cx="9708081" cy="523220"/>
          </a:xfrm>
          <a:prstGeom prst="rect">
            <a:avLst/>
          </a:prstGeom>
          <a:noFill/>
          <a:ln w="158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i="1" dirty="0">
                <a:solidFill>
                  <a:srgbClr val="0070C0"/>
                </a:solidFill>
                <a:latin typeface="Calibri (Body)"/>
                <a:cs typeface="Arial" pitchFamily="34" charset="0"/>
              </a:rPr>
              <a:t>They </a:t>
            </a:r>
            <a:r>
              <a:rPr lang="vi-VN" sz="2800" i="1" dirty="0">
                <a:solidFill>
                  <a:srgbClr val="0070C0"/>
                </a:solidFill>
                <a:latin typeface="Calibri (Body)"/>
                <a:cs typeface="Arial" pitchFamily="34" charset="0"/>
              </a:rPr>
              <a:t>are talking and shaking hands.</a:t>
            </a:r>
            <a:endParaRPr lang="en-US" sz="2800" b="1" dirty="0">
              <a:solidFill>
                <a:srgbClr val="0070C0"/>
              </a:solidFill>
              <a:latin typeface="Calibri (Body)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6512" y="1624450"/>
            <a:ext cx="703897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32581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533" y="1680794"/>
            <a:ext cx="7000875" cy="39052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382680-F833-4357-9143-8712CFC48915}"/>
              </a:ext>
            </a:extLst>
          </p:cNvPr>
          <p:cNvSpPr txBox="1"/>
          <p:nvPr/>
        </p:nvSpPr>
        <p:spPr>
          <a:xfrm>
            <a:off x="2343151" y="779632"/>
            <a:ext cx="9708081" cy="707886"/>
          </a:xfrm>
          <a:prstGeom prst="rect">
            <a:avLst/>
          </a:prstGeom>
          <a:noFill/>
          <a:ln w="15875">
            <a:noFill/>
          </a:ln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W</a:t>
            </a:r>
            <a:r>
              <a:rPr lang="vi-VN" sz="4000" dirty="0">
                <a:solidFill>
                  <a:srgbClr val="0070C0"/>
                </a:solidFill>
              </a:rPr>
              <a:t>hat is </a:t>
            </a:r>
            <a:r>
              <a:rPr lang="vi-VN" sz="40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happening</a:t>
            </a:r>
            <a:r>
              <a:rPr lang="vi-VN" sz="4000" dirty="0">
                <a:solidFill>
                  <a:srgbClr val="0070C0"/>
                </a:solidFill>
              </a:rPr>
              <a:t> in each picture</a:t>
            </a:r>
            <a:r>
              <a:rPr lang="en-US" sz="4000" dirty="0">
                <a:solidFill>
                  <a:srgbClr val="0070C0"/>
                </a:solidFill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93CA77-3A51-4449-8062-932F3756B4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042"/>
          <a:stretch/>
        </p:blipFill>
        <p:spPr>
          <a:xfrm>
            <a:off x="762001" y="779632"/>
            <a:ext cx="1581150" cy="8295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382680-F833-4357-9143-8712CFC48915}"/>
              </a:ext>
            </a:extLst>
          </p:cNvPr>
          <p:cNvSpPr txBox="1"/>
          <p:nvPr/>
        </p:nvSpPr>
        <p:spPr>
          <a:xfrm>
            <a:off x="762001" y="5779320"/>
            <a:ext cx="9708081" cy="523220"/>
          </a:xfrm>
          <a:prstGeom prst="rect">
            <a:avLst/>
          </a:prstGeom>
          <a:noFill/>
          <a:ln w="158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i="1" dirty="0">
                <a:solidFill>
                  <a:srgbClr val="0070C0"/>
                </a:solidFill>
                <a:latin typeface="Calibri (Body)"/>
                <a:cs typeface="Arial" pitchFamily="34" charset="0"/>
              </a:rPr>
              <a:t>The boy </a:t>
            </a:r>
            <a:r>
              <a:rPr lang="vi-VN" sz="2800" i="1" dirty="0">
                <a:solidFill>
                  <a:srgbClr val="0070C0"/>
                </a:solidFill>
                <a:latin typeface="Calibri (Body)"/>
                <a:cs typeface="Arial" pitchFamily="34" charset="0"/>
              </a:rPr>
              <a:t>is showing</a:t>
            </a:r>
            <a:r>
              <a:rPr lang="en-US" sz="2800" i="1" dirty="0">
                <a:solidFill>
                  <a:srgbClr val="0070C0"/>
                </a:solidFill>
                <a:latin typeface="Calibri (Body)"/>
                <a:cs typeface="Arial" pitchFamily="34" charset="0"/>
              </a:rPr>
              <a:t> his </a:t>
            </a:r>
            <a:r>
              <a:rPr lang="vi-VN" sz="2800" i="1" dirty="0">
                <a:solidFill>
                  <a:srgbClr val="0070C0"/>
                </a:solidFill>
                <a:latin typeface="Calibri (Body)"/>
                <a:cs typeface="Arial" pitchFamily="34" charset="0"/>
              </a:rPr>
              <a:t>respect to old</a:t>
            </a:r>
            <a:r>
              <a:rPr lang="en-US" sz="2800" i="1" dirty="0">
                <a:solidFill>
                  <a:srgbClr val="0070C0"/>
                </a:solidFill>
                <a:latin typeface="Calibri (Body)"/>
                <a:cs typeface="Arial" pitchFamily="34" charset="0"/>
              </a:rPr>
              <a:t>er</a:t>
            </a:r>
            <a:r>
              <a:rPr lang="vi-VN" sz="2800" i="1" dirty="0">
                <a:solidFill>
                  <a:srgbClr val="0070C0"/>
                </a:solidFill>
                <a:latin typeface="Calibri (Body)"/>
                <a:cs typeface="Arial" pitchFamily="34" charset="0"/>
              </a:rPr>
              <a:t> people</a:t>
            </a:r>
            <a:r>
              <a:rPr lang="en-US" sz="2800" i="1" dirty="0">
                <a:solidFill>
                  <a:srgbClr val="0070C0"/>
                </a:solidFill>
                <a:latin typeface="Calibri (Body)"/>
                <a:cs typeface="Arial" pitchFamily="34" charset="0"/>
              </a:rPr>
              <a:t>.</a:t>
            </a:r>
            <a:endParaRPr lang="en-US" sz="2800" b="1" dirty="0">
              <a:solidFill>
                <a:srgbClr val="0070C0"/>
              </a:solidFill>
              <a:latin typeface="Calibri (Body)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68322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382680-F833-4357-9143-8712CFC48915}"/>
              </a:ext>
            </a:extLst>
          </p:cNvPr>
          <p:cNvSpPr txBox="1"/>
          <p:nvPr/>
        </p:nvSpPr>
        <p:spPr>
          <a:xfrm>
            <a:off x="2343151" y="779632"/>
            <a:ext cx="9708081" cy="707886"/>
          </a:xfrm>
          <a:prstGeom prst="rect">
            <a:avLst/>
          </a:prstGeom>
          <a:noFill/>
          <a:ln w="15875">
            <a:noFill/>
          </a:ln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W</a:t>
            </a:r>
            <a:r>
              <a:rPr lang="vi-VN" sz="4000" dirty="0">
                <a:solidFill>
                  <a:srgbClr val="0070C0"/>
                </a:solidFill>
              </a:rPr>
              <a:t>hat is </a:t>
            </a:r>
            <a:r>
              <a:rPr lang="vi-VN" sz="40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happening</a:t>
            </a:r>
            <a:r>
              <a:rPr lang="vi-VN" sz="4000" dirty="0">
                <a:solidFill>
                  <a:srgbClr val="0070C0"/>
                </a:solidFill>
              </a:rPr>
              <a:t> in each picture</a:t>
            </a:r>
            <a:r>
              <a:rPr lang="en-US" sz="4000" dirty="0">
                <a:solidFill>
                  <a:srgbClr val="0070C0"/>
                </a:solidFill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93CA77-3A51-4449-8062-932F3756B4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042"/>
          <a:stretch/>
        </p:blipFill>
        <p:spPr>
          <a:xfrm>
            <a:off x="762001" y="779632"/>
            <a:ext cx="1581150" cy="8295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382680-F833-4357-9143-8712CFC48915}"/>
              </a:ext>
            </a:extLst>
          </p:cNvPr>
          <p:cNvSpPr txBox="1"/>
          <p:nvPr/>
        </p:nvSpPr>
        <p:spPr>
          <a:xfrm>
            <a:off x="1290643" y="5779320"/>
            <a:ext cx="9708081" cy="523220"/>
          </a:xfrm>
          <a:prstGeom prst="rect">
            <a:avLst/>
          </a:prstGeom>
          <a:noFill/>
          <a:ln w="158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i="1" dirty="0">
                <a:solidFill>
                  <a:srgbClr val="0070C0"/>
                </a:solidFill>
                <a:latin typeface="Calibri (Body)"/>
                <a:cs typeface="Arial" pitchFamily="34" charset="0"/>
              </a:rPr>
              <a:t>They </a:t>
            </a:r>
            <a:r>
              <a:rPr lang="vi-VN" sz="2800" i="1" dirty="0">
                <a:solidFill>
                  <a:srgbClr val="0070C0"/>
                </a:solidFill>
                <a:latin typeface="Calibri (Body)"/>
                <a:cs typeface="Arial" pitchFamily="34" charset="0"/>
              </a:rPr>
              <a:t>are greeting each other.</a:t>
            </a:r>
            <a:endParaRPr lang="en-US" sz="2800" b="1" dirty="0">
              <a:solidFill>
                <a:srgbClr val="0070C0"/>
              </a:solidFill>
              <a:latin typeface="Calibri (Body)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0813" y="1671644"/>
            <a:ext cx="661035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97341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382680-F833-4357-9143-8712CFC48915}"/>
              </a:ext>
            </a:extLst>
          </p:cNvPr>
          <p:cNvSpPr txBox="1"/>
          <p:nvPr/>
        </p:nvSpPr>
        <p:spPr>
          <a:xfrm>
            <a:off x="2343151" y="779632"/>
            <a:ext cx="9708081" cy="707886"/>
          </a:xfrm>
          <a:prstGeom prst="rect">
            <a:avLst/>
          </a:prstGeom>
          <a:noFill/>
          <a:ln w="15875">
            <a:noFill/>
          </a:ln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W</a:t>
            </a:r>
            <a:r>
              <a:rPr lang="vi-VN" sz="4000" dirty="0">
                <a:solidFill>
                  <a:srgbClr val="0070C0"/>
                </a:solidFill>
              </a:rPr>
              <a:t>hat is </a:t>
            </a:r>
            <a:r>
              <a:rPr lang="vi-VN" sz="40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happening</a:t>
            </a:r>
            <a:r>
              <a:rPr lang="vi-VN" sz="4000" dirty="0">
                <a:solidFill>
                  <a:srgbClr val="0070C0"/>
                </a:solidFill>
              </a:rPr>
              <a:t> in each picture</a:t>
            </a:r>
            <a:r>
              <a:rPr lang="en-US" sz="4000" dirty="0">
                <a:solidFill>
                  <a:srgbClr val="0070C0"/>
                </a:solidFill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93CA77-3A51-4449-8062-932F3756B4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042"/>
          <a:stretch/>
        </p:blipFill>
        <p:spPr>
          <a:xfrm>
            <a:off x="762001" y="779632"/>
            <a:ext cx="1581150" cy="8295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382680-F833-4357-9143-8712CFC48915}"/>
              </a:ext>
            </a:extLst>
          </p:cNvPr>
          <p:cNvSpPr txBox="1"/>
          <p:nvPr/>
        </p:nvSpPr>
        <p:spPr>
          <a:xfrm>
            <a:off x="1290643" y="5779320"/>
            <a:ext cx="9708081" cy="523220"/>
          </a:xfrm>
          <a:prstGeom prst="rect">
            <a:avLst/>
          </a:prstGeom>
          <a:noFill/>
          <a:ln w="158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i="1" dirty="0">
                <a:solidFill>
                  <a:srgbClr val="0070C0"/>
                </a:solidFill>
                <a:latin typeface="Calibri (Body)"/>
                <a:cs typeface="Arial" pitchFamily="34" charset="0"/>
              </a:rPr>
              <a:t>A woman </a:t>
            </a:r>
            <a:r>
              <a:rPr lang="vi-VN" sz="2800" i="1" dirty="0">
                <a:solidFill>
                  <a:srgbClr val="0070C0"/>
                </a:solidFill>
                <a:latin typeface="Calibri (Body)"/>
                <a:cs typeface="Arial" pitchFamily="34" charset="0"/>
              </a:rPr>
              <a:t>is giving some fruits to her friend</a:t>
            </a:r>
            <a:r>
              <a:rPr lang="en-US" sz="2800" i="1">
                <a:solidFill>
                  <a:srgbClr val="0070C0"/>
                </a:solidFill>
                <a:latin typeface="Calibri (Body)"/>
                <a:cs typeface="Arial" pitchFamily="34" charset="0"/>
              </a:rPr>
              <a:t>.</a:t>
            </a:r>
            <a:endParaRPr lang="en-US" sz="2800" b="1" dirty="0">
              <a:solidFill>
                <a:srgbClr val="0070C0"/>
              </a:solidFill>
              <a:latin typeface="Calibri (Body)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7012" y="1660387"/>
            <a:ext cx="6657975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43073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11" y="952827"/>
            <a:ext cx="4514880" cy="575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E788852-A79B-40AA-BD33-B6BE67249819}"/>
              </a:ext>
            </a:extLst>
          </p:cNvPr>
          <p:cNvSpPr txBox="1"/>
          <p:nvPr/>
        </p:nvSpPr>
        <p:spPr>
          <a:xfrm>
            <a:off x="4351892" y="449801"/>
            <a:ext cx="34882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VOCABULARY</a:t>
            </a:r>
          </a:p>
        </p:txBody>
      </p:sp>
      <p:pic>
        <p:nvPicPr>
          <p:cNvPr id="2" name="1.shake hand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056706" y="5480691"/>
            <a:ext cx="754110" cy="754110"/>
          </a:xfrm>
          <a:prstGeom prst="rect">
            <a:avLst/>
          </a:prstGeom>
          <a:noFill/>
        </p:spPr>
      </p:pic>
      <p:pic>
        <p:nvPicPr>
          <p:cNvPr id="3" name="2.respect the elderly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28474" y="5508544"/>
            <a:ext cx="767925" cy="767925"/>
          </a:xfrm>
          <a:prstGeom prst="rect">
            <a:avLst/>
          </a:prstGeom>
          <a:noFill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57" y="752633"/>
            <a:ext cx="485775" cy="70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1524" y="1728744"/>
            <a:ext cx="5324475" cy="3619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66164" y="1705732"/>
            <a:ext cx="533400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91588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11" y="952827"/>
            <a:ext cx="4514880" cy="575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E788852-A79B-40AA-BD33-B6BE67249819}"/>
              </a:ext>
            </a:extLst>
          </p:cNvPr>
          <p:cNvSpPr txBox="1"/>
          <p:nvPr/>
        </p:nvSpPr>
        <p:spPr>
          <a:xfrm>
            <a:off x="4351892" y="449801"/>
            <a:ext cx="34882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VOCABULARY</a:t>
            </a:r>
          </a:p>
        </p:txBody>
      </p:sp>
      <p:pic>
        <p:nvPicPr>
          <p:cNvPr id="4" name="3.bow your hea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779814" y="5533559"/>
            <a:ext cx="639568" cy="639568"/>
          </a:xfrm>
          <a:prstGeom prst="rect">
            <a:avLst/>
          </a:prstGeom>
          <a:noFill/>
        </p:spPr>
      </p:pic>
      <p:pic>
        <p:nvPicPr>
          <p:cNvPr id="5" name="4.offer fruit - food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25345" y="5404231"/>
            <a:ext cx="699621" cy="699621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57" y="752633"/>
            <a:ext cx="485775" cy="70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3632" y="1857880"/>
            <a:ext cx="5067300" cy="36385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22474" y="1736305"/>
            <a:ext cx="5002584" cy="372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87353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2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2250</TotalTime>
  <Words>443</Words>
  <Application>Microsoft Office PowerPoint</Application>
  <PresentationFormat>Widescreen</PresentationFormat>
  <Paragraphs>70</Paragraphs>
  <Slides>20</Slides>
  <Notes>2</Notes>
  <HiddenSlides>0</HiddenSlides>
  <MMClips>24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(Body)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Admin</cp:lastModifiedBy>
  <cp:revision>180</cp:revision>
  <dcterms:created xsi:type="dcterms:W3CDTF">2023-02-01T13:15:20Z</dcterms:created>
  <dcterms:modified xsi:type="dcterms:W3CDTF">2024-06-27T06:51:53Z</dcterms:modified>
</cp:coreProperties>
</file>