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71" r:id="rId2"/>
    <p:sldId id="256" r:id="rId3"/>
    <p:sldId id="303" r:id="rId4"/>
    <p:sldId id="304" r:id="rId5"/>
    <p:sldId id="259" r:id="rId6"/>
    <p:sldId id="262" r:id="rId7"/>
    <p:sldId id="273" r:id="rId8"/>
    <p:sldId id="2639" r:id="rId9"/>
    <p:sldId id="2631" r:id="rId10"/>
    <p:sldId id="305" r:id="rId11"/>
    <p:sldId id="265" r:id="rId12"/>
    <p:sldId id="307" r:id="rId13"/>
    <p:sldId id="306" r:id="rId14"/>
    <p:sldId id="263" r:id="rId15"/>
    <p:sldId id="299" r:id="rId16"/>
    <p:sldId id="258" r:id="rId17"/>
    <p:sldId id="272" r:id="rId18"/>
  </p:sldIdLst>
  <p:sldSz cx="18288000" cy="10287000"/>
  <p:notesSz cx="6858000" cy="9144000"/>
  <p:embeddedFontLst>
    <p:embeddedFont>
      <p:font typeface="等线" panose="02010600030101010101" pitchFamily="2" charset="-122"/>
      <p:regular r:id="rId20"/>
    </p:embeddedFont>
    <p:embeddedFont>
      <p:font typeface="HP001 4 hàng" panose="020B0603050302020204" pitchFamily="34" charset="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E75"/>
    <a:srgbClr val="FFEBAB"/>
    <a:srgbClr val="FFEC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F1F237-7CCA-4A84-8B4C-034021D8FFC3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451AE-AB37-4160-B06B-92539A7DE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30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544E3-758D-49F0-9698-12DA18FF12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59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66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451AE-AB37-4160-B06B-92539A7DE85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63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451AE-AB37-4160-B06B-92539A7DE85C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600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bg>
      <p:bgPr>
        <a:solidFill>
          <a:srgbClr val="FB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BC21A8-DB51-454D-959C-557F66ED5B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6" t="6949" b="4108"/>
          <a:stretch/>
        </p:blipFill>
        <p:spPr>
          <a:xfrm rot="5400000">
            <a:off x="4371464" y="-3625873"/>
            <a:ext cx="9362192" cy="17739362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E83FDFC-421E-4CBC-B4F6-B5CF0A1DFAC3}"/>
              </a:ext>
            </a:extLst>
          </p:cNvPr>
          <p:cNvSpPr/>
          <p:nvPr userDrawn="1"/>
        </p:nvSpPr>
        <p:spPr>
          <a:xfrm>
            <a:off x="274320" y="553921"/>
            <a:ext cx="17739360" cy="9362192"/>
          </a:xfrm>
          <a:prstGeom prst="rect">
            <a:avLst/>
          </a:prstGeom>
          <a:noFill/>
          <a:ln w="41275"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0C1DF30-7A6C-48D9-AD92-1BB432661873}"/>
              </a:ext>
            </a:extLst>
          </p:cNvPr>
          <p:cNvSpPr/>
          <p:nvPr userDrawn="1"/>
        </p:nvSpPr>
        <p:spPr>
          <a:xfrm>
            <a:off x="533400" y="728133"/>
            <a:ext cx="201507" cy="201507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11EABE6-CEB9-411E-A45E-78EA546BAD70}"/>
              </a:ext>
            </a:extLst>
          </p:cNvPr>
          <p:cNvSpPr/>
          <p:nvPr userDrawn="1"/>
        </p:nvSpPr>
        <p:spPr>
          <a:xfrm>
            <a:off x="533400" y="9522782"/>
            <a:ext cx="201507" cy="201507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23862F49-E0F3-43C7-8C38-9103D727E358}"/>
              </a:ext>
            </a:extLst>
          </p:cNvPr>
          <p:cNvSpPr/>
          <p:nvPr userDrawn="1"/>
        </p:nvSpPr>
        <p:spPr>
          <a:xfrm>
            <a:off x="17553093" y="728133"/>
            <a:ext cx="201507" cy="201507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ADA6A6C6-45EB-4728-950F-8DE128AFBC2F}"/>
              </a:ext>
            </a:extLst>
          </p:cNvPr>
          <p:cNvSpPr/>
          <p:nvPr userDrawn="1"/>
        </p:nvSpPr>
        <p:spPr>
          <a:xfrm>
            <a:off x="17553093" y="9483567"/>
            <a:ext cx="201507" cy="201507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4988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18" Type="http://schemas.openxmlformats.org/officeDocument/2006/relationships/image" Target="../media/image43.png"/><Relationship Id="rId3" Type="http://schemas.openxmlformats.org/officeDocument/2006/relationships/image" Target="../media/image30.svg"/><Relationship Id="rId7" Type="http://schemas.openxmlformats.org/officeDocument/2006/relationships/image" Target="../media/image5.svg"/><Relationship Id="rId12" Type="http://schemas.openxmlformats.org/officeDocument/2006/relationships/image" Target="../media/image37.png"/><Relationship Id="rId17" Type="http://schemas.openxmlformats.org/officeDocument/2006/relationships/image" Target="../media/image42.svg"/><Relationship Id="rId2" Type="http://schemas.openxmlformats.org/officeDocument/2006/relationships/image" Target="../media/image29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6.svg"/><Relationship Id="rId5" Type="http://schemas.openxmlformats.org/officeDocument/2006/relationships/image" Target="../media/image32.svg"/><Relationship Id="rId15" Type="http://schemas.openxmlformats.org/officeDocument/2006/relationships/image" Target="../media/image40.svg"/><Relationship Id="rId10" Type="http://schemas.openxmlformats.org/officeDocument/2006/relationships/image" Target="../media/image35.png"/><Relationship Id="rId19" Type="http://schemas.openxmlformats.org/officeDocument/2006/relationships/image" Target="../media/image44.svg"/><Relationship Id="rId4" Type="http://schemas.openxmlformats.org/officeDocument/2006/relationships/image" Target="../media/image31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4.pn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6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64.png"/><Relationship Id="rId7" Type="http://schemas.openxmlformats.org/officeDocument/2006/relationships/image" Target="../media/image6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6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3.svg"/><Relationship Id="rId3" Type="http://schemas.openxmlformats.org/officeDocument/2006/relationships/image" Target="../media/image9.svg"/><Relationship Id="rId7" Type="http://schemas.openxmlformats.org/officeDocument/2006/relationships/image" Target="../media/image50.svg"/><Relationship Id="rId12" Type="http://schemas.openxmlformats.org/officeDocument/2006/relationships/image" Target="../media/image72.png"/><Relationship Id="rId2" Type="http://schemas.openxmlformats.org/officeDocument/2006/relationships/image" Target="../media/image8.pn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38.svg"/><Relationship Id="rId5" Type="http://schemas.openxmlformats.org/officeDocument/2006/relationships/image" Target="../media/image23.svg"/><Relationship Id="rId15" Type="http://schemas.openxmlformats.org/officeDocument/2006/relationships/image" Target="../media/image74.png"/><Relationship Id="rId10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71.svg"/><Relationship Id="rId1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81.png"/><Relationship Id="rId3" Type="http://schemas.openxmlformats.org/officeDocument/2006/relationships/image" Target="../media/image9.svg"/><Relationship Id="rId7" Type="http://schemas.openxmlformats.org/officeDocument/2006/relationships/image" Target="../media/image50.svg"/><Relationship Id="rId12" Type="http://schemas.openxmlformats.org/officeDocument/2006/relationships/image" Target="../media/image8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79.png"/><Relationship Id="rId5" Type="http://schemas.openxmlformats.org/officeDocument/2006/relationships/image" Target="../media/image77.svg"/><Relationship Id="rId10" Type="http://schemas.openxmlformats.org/officeDocument/2006/relationships/image" Target="../media/image78.png"/><Relationship Id="rId4" Type="http://schemas.openxmlformats.org/officeDocument/2006/relationships/image" Target="../media/image76.png"/><Relationship Id="rId9" Type="http://schemas.openxmlformats.org/officeDocument/2006/relationships/image" Target="../media/image23.svg"/><Relationship Id="rId14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71.svg"/><Relationship Id="rId3" Type="http://schemas.openxmlformats.org/officeDocument/2006/relationships/image" Target="../media/image9.svg"/><Relationship Id="rId7" Type="http://schemas.openxmlformats.org/officeDocument/2006/relationships/image" Target="../media/image50.svg"/><Relationship Id="rId12" Type="http://schemas.openxmlformats.org/officeDocument/2006/relationships/image" Target="../media/image70.png"/><Relationship Id="rId2" Type="http://schemas.openxmlformats.org/officeDocument/2006/relationships/image" Target="../media/image8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36.svg"/><Relationship Id="rId5" Type="http://schemas.openxmlformats.org/officeDocument/2006/relationships/image" Target="../media/image23.svg"/><Relationship Id="rId15" Type="http://schemas.openxmlformats.org/officeDocument/2006/relationships/image" Target="../media/image38.svg"/><Relationship Id="rId10" Type="http://schemas.openxmlformats.org/officeDocument/2006/relationships/image" Target="../media/image35.png"/><Relationship Id="rId4" Type="http://schemas.openxmlformats.org/officeDocument/2006/relationships/image" Target="../media/image22.png"/><Relationship Id="rId9" Type="http://schemas.openxmlformats.org/officeDocument/2006/relationships/image" Target="../media/image83.png"/><Relationship Id="rId1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89.png"/><Relationship Id="rId3" Type="http://schemas.openxmlformats.org/officeDocument/2006/relationships/image" Target="../media/image86.svg"/><Relationship Id="rId7" Type="http://schemas.openxmlformats.org/officeDocument/2006/relationships/image" Target="../media/image25.png"/><Relationship Id="rId12" Type="http://schemas.microsoft.com/office/2007/relationships/hdphoto" Target="../media/hdphoto4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88.png"/><Relationship Id="rId5" Type="http://schemas.openxmlformats.org/officeDocument/2006/relationships/image" Target="../media/image44.svg"/><Relationship Id="rId10" Type="http://schemas.openxmlformats.org/officeDocument/2006/relationships/image" Target="../media/image28.svg"/><Relationship Id="rId4" Type="http://schemas.openxmlformats.org/officeDocument/2006/relationships/image" Target="../media/image43.png"/><Relationship Id="rId9" Type="http://schemas.openxmlformats.org/officeDocument/2006/relationships/image" Target="../media/image27.png"/><Relationship Id="rId14" Type="http://schemas.openxmlformats.org/officeDocument/2006/relationships/image" Target="../media/image9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.svg"/><Relationship Id="rId3" Type="http://schemas.openxmlformats.org/officeDocument/2006/relationships/image" Target="../media/image3.svg"/><Relationship Id="rId7" Type="http://schemas.openxmlformats.org/officeDocument/2006/relationships/image" Target="../media/image19.svg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82.png"/><Relationship Id="rId5" Type="http://schemas.openxmlformats.org/officeDocument/2006/relationships/image" Target="../media/image5.svg"/><Relationship Id="rId15" Type="http://schemas.openxmlformats.org/officeDocument/2006/relationships/image" Target="../media/image13.svg"/><Relationship Id="rId10" Type="http://schemas.openxmlformats.org/officeDocument/2006/relationships/image" Target="../media/image93.png"/><Relationship Id="rId4" Type="http://schemas.openxmlformats.org/officeDocument/2006/relationships/image" Target="../media/image4.png"/><Relationship Id="rId9" Type="http://schemas.openxmlformats.org/officeDocument/2006/relationships/image" Target="../media/image92.sv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3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5.png"/><Relationship Id="rId3" Type="http://schemas.openxmlformats.org/officeDocument/2006/relationships/image" Target="../media/image3.svg"/><Relationship Id="rId7" Type="http://schemas.openxmlformats.org/officeDocument/2006/relationships/image" Target="../media/image21.svg"/><Relationship Id="rId12" Type="http://schemas.openxmlformats.org/officeDocument/2006/relationships/image" Target="../media/image24.png"/><Relationship Id="rId2" Type="http://schemas.openxmlformats.org/officeDocument/2006/relationships/image" Target="../media/image2.png"/><Relationship Id="rId16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3.svg"/><Relationship Id="rId5" Type="http://schemas.openxmlformats.org/officeDocument/2006/relationships/image" Target="../media/image19.sv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11.svg"/><Relationship Id="rId14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18" Type="http://schemas.openxmlformats.org/officeDocument/2006/relationships/image" Target="../media/image43.png"/><Relationship Id="rId3" Type="http://schemas.openxmlformats.org/officeDocument/2006/relationships/image" Target="../media/image30.svg"/><Relationship Id="rId7" Type="http://schemas.openxmlformats.org/officeDocument/2006/relationships/image" Target="../media/image5.svg"/><Relationship Id="rId12" Type="http://schemas.openxmlformats.org/officeDocument/2006/relationships/image" Target="../media/image37.png"/><Relationship Id="rId17" Type="http://schemas.openxmlformats.org/officeDocument/2006/relationships/image" Target="../media/image42.svg"/><Relationship Id="rId2" Type="http://schemas.openxmlformats.org/officeDocument/2006/relationships/image" Target="../media/image29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6.svg"/><Relationship Id="rId5" Type="http://schemas.openxmlformats.org/officeDocument/2006/relationships/image" Target="../media/image32.svg"/><Relationship Id="rId15" Type="http://schemas.openxmlformats.org/officeDocument/2006/relationships/image" Target="../media/image40.svg"/><Relationship Id="rId10" Type="http://schemas.openxmlformats.org/officeDocument/2006/relationships/image" Target="../media/image35.png"/><Relationship Id="rId19" Type="http://schemas.openxmlformats.org/officeDocument/2006/relationships/image" Target="../media/image44.svg"/><Relationship Id="rId4" Type="http://schemas.openxmlformats.org/officeDocument/2006/relationships/image" Target="../media/image31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6.svg"/><Relationship Id="rId7" Type="http://schemas.openxmlformats.org/officeDocument/2006/relationships/image" Target="../media/image21.svg"/><Relationship Id="rId12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49.png"/><Relationship Id="rId5" Type="http://schemas.openxmlformats.org/officeDocument/2006/relationships/image" Target="../media/image19.svg"/><Relationship Id="rId10" Type="http://schemas.openxmlformats.org/officeDocument/2006/relationships/image" Target="../media/image48.png"/><Relationship Id="rId4" Type="http://schemas.openxmlformats.org/officeDocument/2006/relationships/image" Target="../media/image18.png"/><Relationship Id="rId9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gif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8.png"/><Relationship Id="rId4" Type="http://schemas.openxmlformats.org/officeDocument/2006/relationships/image" Target="../media/image57.gif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gif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8.png"/><Relationship Id="rId4" Type="http://schemas.openxmlformats.org/officeDocument/2006/relationships/image" Target="../media/image61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A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1784"/>
          <a:stretch>
            <a:fillRect/>
          </a:stretch>
        </p:blipFill>
        <p:spPr>
          <a:xfrm>
            <a:off x="-32982" y="0"/>
            <a:ext cx="18288000" cy="729433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43000" y="995214"/>
            <a:ext cx="15849600" cy="3462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vi-VN" sz="7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</a:t>
            </a:r>
            <a:r>
              <a:rPr lang="vi-VN" sz="7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endParaRPr lang="en-US" sz="75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lnSpc>
                <a:spcPct val="150000"/>
              </a:lnSpc>
            </a:pPr>
            <a:r>
              <a:rPr lang="vi-VN" sz="7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</a:t>
            </a:r>
            <a:r>
              <a:rPr lang="vi-VN" sz="7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</a:t>
            </a:r>
            <a:r>
              <a:rPr lang="vi-VN" sz="7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</a:t>
            </a:r>
            <a:r>
              <a:rPr lang="en-US" sz="7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7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 </a:t>
            </a:r>
            <a:r>
              <a:rPr lang="vi-VN" sz="7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NAY!</a:t>
            </a:r>
            <a:endParaRPr lang="en-US" sz="7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88893" y="0"/>
            <a:ext cx="2299107" cy="1830925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 rotWithShape="1">
          <a:blip r:embed="rId6"/>
          <a:srcRect l="71258" t="36429"/>
          <a:stretch/>
        </p:blipFill>
        <p:spPr>
          <a:xfrm>
            <a:off x="3048000" y="5174796"/>
            <a:ext cx="3024657" cy="4328912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 rotWithShape="1">
          <a:blip r:embed="rId7"/>
          <a:srcRect t="30236"/>
          <a:stretch/>
        </p:blipFill>
        <p:spPr>
          <a:xfrm>
            <a:off x="11963400" y="5143953"/>
            <a:ext cx="3873517" cy="4300763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6200000" flipH="1">
            <a:off x="8125524" y="6864996"/>
            <a:ext cx="1327236" cy="1468772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976836" y="8903885"/>
            <a:ext cx="566606" cy="960350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952139">
            <a:off x="937112" y="8117301"/>
            <a:ext cx="1250669" cy="1573168"/>
          </a:xfrm>
          <a:prstGeom prst="rect">
            <a:avLst/>
          </a:prstGeom>
        </p:spPr>
      </p:pic>
      <p:pic>
        <p:nvPicPr>
          <p:cNvPr id="13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1259900">
            <a:off x="310191" y="236935"/>
            <a:ext cx="604035" cy="579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A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289725">
            <a:off x="15021753" y="8657099"/>
            <a:ext cx="3957772" cy="14944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6682"/>
          <a:stretch>
            <a:fillRect/>
          </a:stretch>
        </p:blipFill>
        <p:spPr>
          <a:xfrm rot="-10800000">
            <a:off x="2076744" y="0"/>
            <a:ext cx="1541832" cy="13457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8057"/>
          <a:stretch>
            <a:fillRect/>
          </a:stretch>
        </p:blipFill>
        <p:spPr>
          <a:xfrm>
            <a:off x="0" y="6640478"/>
            <a:ext cx="2843850" cy="27638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528280" y="1086284"/>
            <a:ext cx="1810892" cy="21281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834587" y="2372973"/>
            <a:ext cx="484313" cy="4649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>
            <a:off x="13487400" y="8432194"/>
            <a:ext cx="605399" cy="7164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170459" y="9007147"/>
            <a:ext cx="553995" cy="794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b="25189"/>
          <a:stretch>
            <a:fillRect/>
          </a:stretch>
        </p:blipFill>
        <p:spPr>
          <a:xfrm>
            <a:off x="10229712" y="736854"/>
            <a:ext cx="563207" cy="113595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37490" y="2301323"/>
            <a:ext cx="16736110" cy="5694067"/>
            <a:chOff x="637654" y="2442166"/>
            <a:chExt cx="17498110" cy="5694067"/>
          </a:xfrm>
        </p:grpSpPr>
        <p:pic>
          <p:nvPicPr>
            <p:cNvPr id="11" name="Picture 5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757037" y="2442166"/>
              <a:ext cx="17226163" cy="5694067"/>
            </a:xfrm>
            <a:prstGeom prst="rect">
              <a:avLst/>
            </a:prstGeom>
          </p:spPr>
        </p:pic>
        <p:sp>
          <p:nvSpPr>
            <p:cNvPr id="12" name="TextBox 4"/>
            <p:cNvSpPr txBox="1"/>
            <p:nvPr/>
          </p:nvSpPr>
          <p:spPr>
            <a:xfrm>
              <a:off x="637654" y="4336005"/>
              <a:ext cx="17498110" cy="13731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2000"/>
                </a:lnSpc>
              </a:pPr>
              <a:r>
                <a:rPr lang="en-US" sz="70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  <a:r>
                <a:rPr lang="vi-VN" sz="7000" b="1">
                  <a:solidFill>
                    <a:prstClr val="black"/>
                  </a:solidFill>
                </a:rPr>
                <a:t> Làm bài tập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131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>
            <a:alpha val="4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5113" y="52614"/>
            <a:ext cx="16654687" cy="11310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Tìm từ ngữ chỉ sự vật, hoạt động có tiếng chứa </a:t>
            </a:r>
            <a:r>
              <a:rPr lang="fr-FR" sz="4500" b="1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iêu</a:t>
            </a:r>
            <a:r>
              <a:rPr lang="fr-FR" sz="4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hoặc </a:t>
            </a:r>
            <a:r>
              <a:rPr lang="fr-FR" sz="4500" b="1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ươu</a:t>
            </a:r>
            <a:r>
              <a:rPr lang="fr-FR" sz="4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987528">
            <a:off x="16670612" y="2028608"/>
            <a:ext cx="1630008" cy="438587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295400" y="3409151"/>
            <a:ext cx="762903" cy="11309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962" y="1618869"/>
            <a:ext cx="6573238" cy="697414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581400" y="9166538"/>
            <a:ext cx="3581400" cy="762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200">
                <a:latin typeface="Arial" panose="020B0604020202020204" pitchFamily="34" charset="0"/>
                <a:cs typeface="Arial" panose="020B0604020202020204" pitchFamily="34" charset="0"/>
              </a:rPr>
              <a:t>Hươu cao cổ</a:t>
            </a:r>
            <a:endParaRPr lang="en-US" sz="4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277600" y="9166538"/>
            <a:ext cx="3581400" cy="762000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4200">
                <a:solidFill>
                  <a:prstClr val="black"/>
                </a:solidFill>
                <a:cs typeface="Arial" panose="020B0604020202020204" pitchFamily="34" charset="0"/>
              </a:rPr>
              <a:t>him khướu</a:t>
            </a:r>
            <a:endParaRPr lang="en-US" sz="4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1618869"/>
            <a:ext cx="6629400" cy="69741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>
            <a:alpha val="4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5113" y="52614"/>
            <a:ext cx="16654687" cy="11310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Tìm từ ngữ chỉ sự vật, hoạt động có tiếng chứa </a:t>
            </a:r>
            <a:r>
              <a:rPr lang="fr-FR" sz="4500" b="1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iêu</a:t>
            </a:r>
            <a:r>
              <a:rPr lang="fr-FR" sz="4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hoặc </a:t>
            </a:r>
            <a:r>
              <a:rPr lang="fr-FR" sz="4500" b="1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ươu</a:t>
            </a:r>
            <a:r>
              <a:rPr lang="fr-FR" sz="4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50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506200" y="9033569"/>
            <a:ext cx="3581400" cy="762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 điểu</a:t>
            </a:r>
            <a:endParaRPr lang="en-US" sz="4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987528">
            <a:off x="16670612" y="2028608"/>
            <a:ext cx="1630008" cy="438587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295400" y="3409151"/>
            <a:ext cx="762903" cy="113098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895600" y="9033569"/>
            <a:ext cx="3581400" cy="76200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200">
                <a:latin typeface="Arial" panose="020B0604020202020204" pitchFamily="34" charset="0"/>
                <a:cs typeface="Arial" panose="020B0604020202020204" pitchFamily="34" charset="0"/>
              </a:rPr>
              <a:t>Thả diều</a:t>
            </a:r>
            <a:endParaRPr lang="en-US" sz="4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485900"/>
            <a:ext cx="6705600" cy="71124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1482420"/>
            <a:ext cx="6781800" cy="716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1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144001" y="6596192"/>
            <a:ext cx="9144000" cy="3690808"/>
            <a:chOff x="0" y="0"/>
            <a:chExt cx="4166870" cy="14999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8140" cy="1499996"/>
            </a:xfrm>
            <a:custGeom>
              <a:avLst/>
              <a:gdLst/>
              <a:ahLst/>
              <a:cxnLst/>
              <a:rect l="l" t="t" r="r" b="b"/>
              <a:pathLst>
                <a:path w="4168140" h="1499996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499996"/>
                  </a:lnTo>
                  <a:lnTo>
                    <a:pt x="4166870" y="1499996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8FD9D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0" y="6352570"/>
            <a:ext cx="9144000" cy="3934430"/>
            <a:chOff x="0" y="0"/>
            <a:chExt cx="4166870" cy="15990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68140" cy="1599008"/>
            </a:xfrm>
            <a:custGeom>
              <a:avLst/>
              <a:gdLst/>
              <a:ahLst/>
              <a:cxnLst/>
              <a:rect l="l" t="t" r="r" b="b"/>
              <a:pathLst>
                <a:path w="4168140" h="1599008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599008"/>
                  </a:lnTo>
                  <a:lnTo>
                    <a:pt x="4166870" y="1599008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8FD9D9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228600" y="342900"/>
            <a:ext cx="17764391" cy="9553185"/>
          </a:xfrm>
          <a:custGeom>
            <a:avLst/>
            <a:gdLst/>
            <a:ahLst/>
            <a:cxnLst/>
            <a:rect l="l" t="t" r="r" b="b"/>
            <a:pathLst>
              <a:path w="3109664" h="3772337">
                <a:moveTo>
                  <a:pt x="3107124" y="645160"/>
                </a:moveTo>
                <a:cubicBezTo>
                  <a:pt x="3109664" y="488950"/>
                  <a:pt x="3088074" y="30480"/>
                  <a:pt x="3088074" y="30480"/>
                </a:cubicBezTo>
                <a:cubicBezTo>
                  <a:pt x="3088074" y="30480"/>
                  <a:pt x="2703264" y="40640"/>
                  <a:pt x="2451960" y="40640"/>
                </a:cubicBezTo>
                <a:cubicBezTo>
                  <a:pt x="2451960" y="40640"/>
                  <a:pt x="2401570" y="40640"/>
                  <a:pt x="2341880" y="40640"/>
                </a:cubicBezTo>
                <a:cubicBezTo>
                  <a:pt x="1906270" y="40640"/>
                  <a:pt x="1042670" y="38100"/>
                  <a:pt x="795020" y="33020"/>
                </a:cubicBezTo>
                <a:cubicBezTo>
                  <a:pt x="482600" y="20320"/>
                  <a:pt x="11430" y="0"/>
                  <a:pt x="10160" y="29210"/>
                </a:cubicBezTo>
                <a:cubicBezTo>
                  <a:pt x="8890" y="58420"/>
                  <a:pt x="21590" y="440690"/>
                  <a:pt x="21590" y="440690"/>
                </a:cubicBezTo>
                <a:cubicBezTo>
                  <a:pt x="21590" y="440690"/>
                  <a:pt x="21590" y="2923977"/>
                  <a:pt x="21590" y="3115747"/>
                </a:cubicBezTo>
                <a:cubicBezTo>
                  <a:pt x="6350" y="3360857"/>
                  <a:pt x="0" y="3734237"/>
                  <a:pt x="0" y="3734237"/>
                </a:cubicBezTo>
                <a:cubicBezTo>
                  <a:pt x="204470" y="3764717"/>
                  <a:pt x="450850" y="3772337"/>
                  <a:pt x="657860" y="3769797"/>
                </a:cubicBezTo>
                <a:cubicBezTo>
                  <a:pt x="891540" y="3769797"/>
                  <a:pt x="2451960" y="3769797"/>
                  <a:pt x="2451960" y="3769797"/>
                </a:cubicBezTo>
                <a:lnTo>
                  <a:pt x="3067754" y="3755827"/>
                </a:lnTo>
                <a:cubicBezTo>
                  <a:pt x="3067754" y="3755827"/>
                  <a:pt x="3107124" y="3053517"/>
                  <a:pt x="3107124" y="2927787"/>
                </a:cubicBezTo>
                <a:cubicBezTo>
                  <a:pt x="3107124" y="2753797"/>
                  <a:pt x="3104584" y="803910"/>
                  <a:pt x="3107124" y="645160"/>
                </a:cubicBezTo>
                <a:close/>
              </a:path>
            </a:pathLst>
          </a:custGeom>
          <a:solidFill>
            <a:srgbClr val="FFFFFF"/>
          </a:solidFill>
        </p:spPr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0" y="74143"/>
            <a:ext cx="518287" cy="57355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800000">
            <a:off x="17222002" y="9001341"/>
            <a:ext cx="989798" cy="117135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5723" y="8572500"/>
            <a:ext cx="1589437" cy="1600200"/>
          </a:xfrm>
          <a:prstGeom prst="rect">
            <a:avLst/>
          </a:prstGeom>
        </p:spPr>
      </p:pic>
      <p:pic>
        <p:nvPicPr>
          <p:cNvPr id="31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16105">
            <a:off x="14208926" y="-171999"/>
            <a:ext cx="5881940" cy="1639401"/>
          </a:xfrm>
          <a:prstGeom prst="rect">
            <a:avLst/>
          </a:prstGeom>
        </p:spPr>
      </p:pic>
      <p:pic>
        <p:nvPicPr>
          <p:cNvPr id="32" name="Picture 8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7107873" y="4649371"/>
            <a:ext cx="605399" cy="71644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7162800" y="1561501"/>
            <a:ext cx="9144000" cy="2057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 từ ngữ chứa </a:t>
            </a:r>
            <a:r>
              <a:rPr lang="fr-FR" sz="4500" b="1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iêu</a:t>
            </a:r>
            <a:r>
              <a:rPr lang="fr-FR" sz="4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hoặc </a:t>
            </a:r>
            <a:r>
              <a:rPr lang="fr-FR" sz="4500" b="1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ươu </a:t>
            </a:r>
            <a:r>
              <a:rPr lang="fr-FR" sz="4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 các từ đã nêu trên?</a:t>
            </a:r>
            <a:endParaRPr lang="en-US"/>
          </a:p>
        </p:txBody>
      </p:sp>
      <p:pic>
        <p:nvPicPr>
          <p:cNvPr id="42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876037" y="1700556"/>
            <a:ext cx="846810" cy="844693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2819400" y="7658100"/>
            <a:ext cx="12725400" cy="1007370"/>
            <a:chOff x="4572000" y="8860530"/>
            <a:chExt cx="12725400" cy="1007370"/>
          </a:xfrm>
        </p:grpSpPr>
        <p:sp>
          <p:nvSpPr>
            <p:cNvPr id="44" name="Rectangle 43"/>
            <p:cNvSpPr/>
            <p:nvPr/>
          </p:nvSpPr>
          <p:spPr>
            <a:xfrm>
              <a:off x="4572000" y="8860530"/>
              <a:ext cx="12725400" cy="100737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5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953000" y="9022634"/>
              <a:ext cx="11968341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4200" b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dụ: </a:t>
              </a:r>
              <a:r>
                <a:rPr lang="fr-FR" sz="42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hươu sao, ốc bươu, </a:t>
              </a:r>
              <a:r>
                <a:rPr lang="fr-FR" sz="4200">
                  <a:latin typeface="Arial" panose="020B0604020202020204" pitchFamily="34" charset="0"/>
                  <a:cs typeface="Arial" panose="020B0604020202020204" pitchFamily="34" charset="0"/>
                </a:rPr>
                <a:t>cây liễu, buổi chiều,…</a:t>
              </a:r>
              <a:endParaRPr lang="en-US" sz="4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7" name="Picture 6"/>
          <p:cNvPicPr>
            <a:picLocks noChangeAspect="1"/>
          </p:cNvPicPr>
          <p:nvPr/>
        </p:nvPicPr>
        <p:blipFill rotWithShape="1">
          <a:blip r:embed="rId14"/>
          <a:srcRect t="30236"/>
          <a:stretch/>
        </p:blipFill>
        <p:spPr>
          <a:xfrm>
            <a:off x="10119176" y="4173612"/>
            <a:ext cx="2273317" cy="2524062"/>
          </a:xfrm>
          <a:prstGeom prst="rect">
            <a:avLst/>
          </a:prstGeom>
        </p:spPr>
      </p:pic>
      <p:pic>
        <p:nvPicPr>
          <p:cNvPr id="48" name="Picture 2">
            <a:extLst>
              <a:ext uri="{FF2B5EF4-FFF2-40B4-BE49-F238E27FC236}">
                <a16:creationId xmlns:a16="http://schemas.microsoft.com/office/drawing/2014/main" id="{DDC3A8FF-83CB-4F64-8638-2434EDC2CB4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27765" y="3941425"/>
            <a:ext cx="786655" cy="8687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972" y="308252"/>
            <a:ext cx="7147360" cy="755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0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144001" y="6596192"/>
            <a:ext cx="9144000" cy="3690808"/>
            <a:chOff x="0" y="0"/>
            <a:chExt cx="4166870" cy="14999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8140" cy="1499996"/>
            </a:xfrm>
            <a:custGeom>
              <a:avLst/>
              <a:gdLst/>
              <a:ahLst/>
              <a:cxnLst/>
              <a:rect l="l" t="t" r="r" b="b"/>
              <a:pathLst>
                <a:path w="4168140" h="1499996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499996"/>
                  </a:lnTo>
                  <a:lnTo>
                    <a:pt x="4166870" y="1499996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8FD9D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0" y="6352570"/>
            <a:ext cx="9144000" cy="3934430"/>
            <a:chOff x="0" y="0"/>
            <a:chExt cx="4166870" cy="15990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68140" cy="1599008"/>
            </a:xfrm>
            <a:custGeom>
              <a:avLst/>
              <a:gdLst/>
              <a:ahLst/>
              <a:cxnLst/>
              <a:rect l="l" t="t" r="r" b="b"/>
              <a:pathLst>
                <a:path w="4168140" h="1599008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599008"/>
                  </a:lnTo>
                  <a:lnTo>
                    <a:pt x="4166870" y="1599008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8FD9D9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664969" y="571501"/>
            <a:ext cx="16840200" cy="9143999"/>
          </a:xfrm>
          <a:custGeom>
            <a:avLst/>
            <a:gdLst/>
            <a:ahLst/>
            <a:cxnLst/>
            <a:rect l="l" t="t" r="r" b="b"/>
            <a:pathLst>
              <a:path w="3109664" h="3772337">
                <a:moveTo>
                  <a:pt x="3107124" y="645160"/>
                </a:moveTo>
                <a:cubicBezTo>
                  <a:pt x="3109664" y="488950"/>
                  <a:pt x="3088074" y="30480"/>
                  <a:pt x="3088074" y="30480"/>
                </a:cubicBezTo>
                <a:cubicBezTo>
                  <a:pt x="3088074" y="30480"/>
                  <a:pt x="2703264" y="40640"/>
                  <a:pt x="2451960" y="40640"/>
                </a:cubicBezTo>
                <a:cubicBezTo>
                  <a:pt x="2451960" y="40640"/>
                  <a:pt x="2401570" y="40640"/>
                  <a:pt x="2341880" y="40640"/>
                </a:cubicBezTo>
                <a:cubicBezTo>
                  <a:pt x="1906270" y="40640"/>
                  <a:pt x="1042670" y="38100"/>
                  <a:pt x="795020" y="33020"/>
                </a:cubicBezTo>
                <a:cubicBezTo>
                  <a:pt x="482600" y="20320"/>
                  <a:pt x="11430" y="0"/>
                  <a:pt x="10160" y="29210"/>
                </a:cubicBezTo>
                <a:cubicBezTo>
                  <a:pt x="8890" y="58420"/>
                  <a:pt x="21590" y="440690"/>
                  <a:pt x="21590" y="440690"/>
                </a:cubicBezTo>
                <a:cubicBezTo>
                  <a:pt x="21590" y="440690"/>
                  <a:pt x="21590" y="2923977"/>
                  <a:pt x="21590" y="3115747"/>
                </a:cubicBezTo>
                <a:cubicBezTo>
                  <a:pt x="6350" y="3360857"/>
                  <a:pt x="0" y="3734237"/>
                  <a:pt x="0" y="3734237"/>
                </a:cubicBezTo>
                <a:cubicBezTo>
                  <a:pt x="204470" y="3764717"/>
                  <a:pt x="450850" y="3772337"/>
                  <a:pt x="657860" y="3769797"/>
                </a:cubicBezTo>
                <a:cubicBezTo>
                  <a:pt x="891540" y="3769797"/>
                  <a:pt x="2451960" y="3769797"/>
                  <a:pt x="2451960" y="3769797"/>
                </a:cubicBezTo>
                <a:lnTo>
                  <a:pt x="3067754" y="3755827"/>
                </a:lnTo>
                <a:cubicBezTo>
                  <a:pt x="3067754" y="3755827"/>
                  <a:pt x="3107124" y="3053517"/>
                  <a:pt x="3107124" y="2927787"/>
                </a:cubicBezTo>
                <a:cubicBezTo>
                  <a:pt x="3107124" y="2753797"/>
                  <a:pt x="3104584" y="803910"/>
                  <a:pt x="3107124" y="645160"/>
                </a:cubicBezTo>
                <a:close/>
              </a:path>
            </a:pathLst>
          </a:custGeom>
          <a:solidFill>
            <a:srgbClr val="FFFFFF"/>
          </a:solidFill>
        </p:spPr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43713" y="188724"/>
            <a:ext cx="823087" cy="91086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8370"/>
          <a:stretch>
            <a:fillRect/>
          </a:stretch>
        </p:blipFill>
        <p:spPr>
          <a:xfrm>
            <a:off x="16360026" y="8145643"/>
            <a:ext cx="1882886" cy="207902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888245" y="791406"/>
            <a:ext cx="990753" cy="1468772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989105" y="9712093"/>
            <a:ext cx="605399" cy="71644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191000" y="964421"/>
            <a:ext cx="10251524" cy="11310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Chọn </a:t>
            </a:r>
            <a:r>
              <a:rPr lang="fr-FR" sz="4500" b="1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lang="fr-FR" sz="4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hoặc </a:t>
            </a:r>
            <a:r>
              <a:rPr lang="fr-FR" sz="4500" b="1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eng</a:t>
            </a:r>
            <a:r>
              <a:rPr lang="fr-FR" sz="4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thay cho ô vuông.</a:t>
            </a:r>
            <a:endParaRPr lang="en-US" sz="4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846074" y="2534752"/>
            <a:ext cx="3544279" cy="1239828"/>
            <a:chOff x="1561121" y="2074872"/>
            <a:chExt cx="3544279" cy="1239828"/>
          </a:xfrm>
        </p:grpSpPr>
        <p:sp>
          <p:nvSpPr>
            <p:cNvPr id="9" name="Rectangle 8"/>
            <p:cNvSpPr/>
            <p:nvPr/>
          </p:nvSpPr>
          <p:spPr>
            <a:xfrm>
              <a:off x="1561121" y="2252871"/>
              <a:ext cx="2460930" cy="10618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2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Hoa loa k</a:t>
              </a:r>
              <a:endParaRPr lang="en-US" sz="4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064775" y="2544454"/>
              <a:ext cx="1040625" cy="60071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0" b="1" dirty="0">
                <a:solidFill>
                  <a:srgbClr val="FF0000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67200" y="2074872"/>
              <a:ext cx="427455" cy="386088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7244316" y="2564094"/>
            <a:ext cx="3544279" cy="1239828"/>
            <a:chOff x="1546607" y="3633112"/>
            <a:chExt cx="3544279" cy="1239828"/>
          </a:xfrm>
        </p:grpSpPr>
        <p:sp>
          <p:nvSpPr>
            <p:cNvPr id="29" name="Rectangle 28"/>
            <p:cNvSpPr/>
            <p:nvPr/>
          </p:nvSpPr>
          <p:spPr>
            <a:xfrm>
              <a:off x="1546607" y="3811111"/>
              <a:ext cx="2392001" cy="10618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2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Bác thợ r</a:t>
              </a:r>
              <a:endParaRPr lang="en-US" sz="4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050261" y="4102694"/>
              <a:ext cx="1040625" cy="60071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0" b="1" dirty="0">
                <a:solidFill>
                  <a:srgbClr val="FF0000"/>
                </a:solidFill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52686" y="3633112"/>
              <a:ext cx="427455" cy="386088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12934332" y="2777030"/>
            <a:ext cx="3051974" cy="942053"/>
            <a:chOff x="1546607" y="3811111"/>
            <a:chExt cx="3051974" cy="942053"/>
          </a:xfrm>
        </p:grpSpPr>
        <p:sp>
          <p:nvSpPr>
            <p:cNvPr id="33" name="Rectangle 32"/>
            <p:cNvSpPr/>
            <p:nvPr/>
          </p:nvSpPr>
          <p:spPr>
            <a:xfrm>
              <a:off x="1546607" y="3811111"/>
              <a:ext cx="2010487" cy="9420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2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Giấy kh</a:t>
              </a:r>
              <a:endParaRPr lang="en-US" sz="4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557956" y="4102694"/>
              <a:ext cx="1040625" cy="60071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846074" y="4293672"/>
            <a:ext cx="3264636" cy="1265175"/>
            <a:chOff x="-2492476" y="5687527"/>
            <a:chExt cx="3264636" cy="1265175"/>
          </a:xfrm>
        </p:grpSpPr>
        <p:grpSp>
          <p:nvGrpSpPr>
            <p:cNvPr id="36" name="Group 35"/>
            <p:cNvGrpSpPr/>
            <p:nvPr/>
          </p:nvGrpSpPr>
          <p:grpSpPr>
            <a:xfrm>
              <a:off x="-2492476" y="6010649"/>
              <a:ext cx="3264636" cy="942053"/>
              <a:chOff x="1546607" y="3811111"/>
              <a:chExt cx="3264636" cy="942053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1546607" y="3811111"/>
                <a:ext cx="1931170" cy="942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Tiếng k</a:t>
                </a:r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3510121" y="4079578"/>
                <a:ext cx="1301122" cy="600714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225421" y="5687527"/>
              <a:ext cx="402651" cy="441617"/>
            </a:xfrm>
            <a:prstGeom prst="rect">
              <a:avLst/>
            </a:prstGeom>
          </p:spPr>
        </p:pic>
      </p:grpSp>
      <p:sp>
        <p:nvSpPr>
          <p:cNvPr id="41" name="TextBox 40"/>
          <p:cNvSpPr txBox="1"/>
          <p:nvPr/>
        </p:nvSpPr>
        <p:spPr>
          <a:xfrm>
            <a:off x="4485944" y="2877536"/>
            <a:ext cx="13190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7161828" y="4538052"/>
            <a:ext cx="4743466" cy="1061829"/>
            <a:chOff x="1277700" y="4099798"/>
            <a:chExt cx="4743466" cy="1061829"/>
          </a:xfrm>
        </p:grpSpPr>
        <p:grpSp>
          <p:nvGrpSpPr>
            <p:cNvPr id="42" name="Group 41"/>
            <p:cNvGrpSpPr/>
            <p:nvPr/>
          </p:nvGrpSpPr>
          <p:grpSpPr>
            <a:xfrm>
              <a:off x="1277700" y="4099798"/>
              <a:ext cx="4483920" cy="1061829"/>
              <a:chOff x="1546607" y="3811111"/>
              <a:chExt cx="4483920" cy="1061829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1546607" y="3811111"/>
                <a:ext cx="4483920" cy="10618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Kêu r            r       </a:t>
                </a:r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3103269" y="4166401"/>
                <a:ext cx="1285149" cy="600714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5" name="Rectangle 44"/>
            <p:cNvSpPr/>
            <p:nvPr/>
          </p:nvSpPr>
          <p:spPr>
            <a:xfrm>
              <a:off x="4836742" y="4470147"/>
              <a:ext cx="1184424" cy="60071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922792" y="6466860"/>
            <a:ext cx="2775433" cy="1191240"/>
            <a:chOff x="6683083" y="4145883"/>
            <a:chExt cx="2775433" cy="1191240"/>
          </a:xfrm>
        </p:grpSpPr>
        <p:grpSp>
          <p:nvGrpSpPr>
            <p:cNvPr id="46" name="Group 45"/>
            <p:cNvGrpSpPr/>
            <p:nvPr/>
          </p:nvGrpSpPr>
          <p:grpSpPr>
            <a:xfrm>
              <a:off x="6683083" y="4145883"/>
              <a:ext cx="2775433" cy="1061829"/>
              <a:chOff x="1546607" y="3811111"/>
              <a:chExt cx="2775433" cy="1061829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1546607" y="3811111"/>
                <a:ext cx="1683474" cy="10618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Hứa h</a:t>
                </a:r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3281415" y="4096837"/>
                <a:ext cx="1040625" cy="600714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873305" y="5117725"/>
              <a:ext cx="219398" cy="219398"/>
            </a:xfrm>
            <a:prstGeom prst="rect">
              <a:avLst/>
            </a:prstGeom>
          </p:spPr>
        </p:pic>
      </p:grpSp>
      <p:grpSp>
        <p:nvGrpSpPr>
          <p:cNvPr id="56" name="Group 55"/>
          <p:cNvGrpSpPr/>
          <p:nvPr/>
        </p:nvGrpSpPr>
        <p:grpSpPr>
          <a:xfrm>
            <a:off x="7155902" y="6485229"/>
            <a:ext cx="3558279" cy="1143220"/>
            <a:chOff x="10679407" y="4197882"/>
            <a:chExt cx="3558279" cy="1143220"/>
          </a:xfrm>
        </p:grpSpPr>
        <p:grpSp>
          <p:nvGrpSpPr>
            <p:cNvPr id="51" name="Group 50"/>
            <p:cNvGrpSpPr/>
            <p:nvPr/>
          </p:nvGrpSpPr>
          <p:grpSpPr>
            <a:xfrm>
              <a:off x="10679407" y="4197882"/>
              <a:ext cx="3558279" cy="942053"/>
              <a:chOff x="1546607" y="3811111"/>
              <a:chExt cx="3558279" cy="942053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1546607" y="3811111"/>
                <a:ext cx="2460930" cy="942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Nguyên v</a:t>
                </a:r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4064261" y="4082098"/>
                <a:ext cx="1040625" cy="600714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3607695" y="5121704"/>
              <a:ext cx="219398" cy="219398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13067613" y="6281412"/>
            <a:ext cx="2550877" cy="1262440"/>
            <a:chOff x="1546607" y="3610500"/>
            <a:chExt cx="2550877" cy="1262440"/>
          </a:xfrm>
        </p:grpSpPr>
        <p:sp>
          <p:nvSpPr>
            <p:cNvPr id="64" name="Rectangle 63"/>
            <p:cNvSpPr/>
            <p:nvPr/>
          </p:nvSpPr>
          <p:spPr>
            <a:xfrm>
              <a:off x="1546607" y="3811111"/>
              <a:ext cx="1471878" cy="10618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2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Dế m</a:t>
              </a:r>
              <a:endParaRPr lang="en-US" sz="4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056859" y="4133916"/>
              <a:ext cx="1040625" cy="60071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0" b="1" dirty="0">
                <a:solidFill>
                  <a:srgbClr val="FF0000"/>
                </a:solidFill>
              </a:endParaRPr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185594" y="3610500"/>
              <a:ext cx="427455" cy="386088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1988874" y="8304721"/>
            <a:ext cx="4248279" cy="942053"/>
            <a:chOff x="1481676" y="3858148"/>
            <a:chExt cx="4248279" cy="942053"/>
          </a:xfrm>
        </p:grpSpPr>
        <p:sp>
          <p:nvSpPr>
            <p:cNvPr id="68" name="Rectangle 67"/>
            <p:cNvSpPr/>
            <p:nvPr/>
          </p:nvSpPr>
          <p:spPr>
            <a:xfrm>
              <a:off x="1481676" y="3858148"/>
              <a:ext cx="4248279" cy="9420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2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          chúc     </a:t>
              </a:r>
              <a:endParaRPr lang="en-US" sz="4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382249" y="4123359"/>
              <a:ext cx="1040625" cy="60071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7180035" y="8233311"/>
            <a:ext cx="3650358" cy="1061829"/>
            <a:chOff x="1481676" y="3858148"/>
            <a:chExt cx="3650358" cy="1061829"/>
          </a:xfrm>
        </p:grpSpPr>
        <p:sp>
          <p:nvSpPr>
            <p:cNvPr id="72" name="Rectangle 71"/>
            <p:cNvSpPr/>
            <p:nvPr/>
          </p:nvSpPr>
          <p:spPr>
            <a:xfrm>
              <a:off x="1481676" y="3858148"/>
              <a:ext cx="3650358" cy="10618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2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          sông   </a:t>
              </a:r>
              <a:endParaRPr lang="en-US" sz="4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2125194" y="4169916"/>
              <a:ext cx="1040625" cy="60071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5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2466044" y="8259153"/>
            <a:ext cx="1604796" cy="1380147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9911422" y="2877536"/>
            <a:ext cx="13190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5085330" y="2942073"/>
            <a:ext cx="13190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903621" y="4739889"/>
            <a:ext cx="16303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8830691" y="4765244"/>
            <a:ext cx="13190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0804332" y="4750254"/>
            <a:ext cx="13190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3762365" y="6690836"/>
            <a:ext cx="11594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9804675" y="6646671"/>
            <a:ext cx="13190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4682630" y="6682751"/>
            <a:ext cx="13190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2971800" y="8486283"/>
            <a:ext cx="14509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7965435" y="8455170"/>
            <a:ext cx="13190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447369" y="4124861"/>
            <a:ext cx="1342589" cy="19617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1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144001" y="6596192"/>
            <a:ext cx="9144000" cy="3690808"/>
            <a:chOff x="0" y="0"/>
            <a:chExt cx="4166870" cy="14999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8140" cy="1499996"/>
            </a:xfrm>
            <a:custGeom>
              <a:avLst/>
              <a:gdLst/>
              <a:ahLst/>
              <a:cxnLst/>
              <a:rect l="l" t="t" r="r" b="b"/>
              <a:pathLst>
                <a:path w="4168140" h="1499996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499996"/>
                  </a:lnTo>
                  <a:lnTo>
                    <a:pt x="4166870" y="1499996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8FD9D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0" y="6352570"/>
            <a:ext cx="9144000" cy="3934430"/>
            <a:chOff x="0" y="0"/>
            <a:chExt cx="4166870" cy="15990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68140" cy="1599008"/>
            </a:xfrm>
            <a:custGeom>
              <a:avLst/>
              <a:gdLst/>
              <a:ahLst/>
              <a:cxnLst/>
              <a:rect l="l" t="t" r="r" b="b"/>
              <a:pathLst>
                <a:path w="4168140" h="1599008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599008"/>
                  </a:lnTo>
                  <a:lnTo>
                    <a:pt x="4166870" y="1599008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8FD9D9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228600" y="342900"/>
            <a:ext cx="17764391" cy="9553185"/>
          </a:xfrm>
          <a:custGeom>
            <a:avLst/>
            <a:gdLst/>
            <a:ahLst/>
            <a:cxnLst/>
            <a:rect l="l" t="t" r="r" b="b"/>
            <a:pathLst>
              <a:path w="3109664" h="3772337">
                <a:moveTo>
                  <a:pt x="3107124" y="645160"/>
                </a:moveTo>
                <a:cubicBezTo>
                  <a:pt x="3109664" y="488950"/>
                  <a:pt x="3088074" y="30480"/>
                  <a:pt x="3088074" y="30480"/>
                </a:cubicBezTo>
                <a:cubicBezTo>
                  <a:pt x="3088074" y="30480"/>
                  <a:pt x="2703264" y="40640"/>
                  <a:pt x="2451960" y="40640"/>
                </a:cubicBezTo>
                <a:cubicBezTo>
                  <a:pt x="2451960" y="40640"/>
                  <a:pt x="2401570" y="40640"/>
                  <a:pt x="2341880" y="40640"/>
                </a:cubicBezTo>
                <a:cubicBezTo>
                  <a:pt x="1906270" y="40640"/>
                  <a:pt x="1042670" y="38100"/>
                  <a:pt x="795020" y="33020"/>
                </a:cubicBezTo>
                <a:cubicBezTo>
                  <a:pt x="482600" y="20320"/>
                  <a:pt x="11430" y="0"/>
                  <a:pt x="10160" y="29210"/>
                </a:cubicBezTo>
                <a:cubicBezTo>
                  <a:pt x="8890" y="58420"/>
                  <a:pt x="21590" y="440690"/>
                  <a:pt x="21590" y="440690"/>
                </a:cubicBezTo>
                <a:cubicBezTo>
                  <a:pt x="21590" y="440690"/>
                  <a:pt x="21590" y="2923977"/>
                  <a:pt x="21590" y="3115747"/>
                </a:cubicBezTo>
                <a:cubicBezTo>
                  <a:pt x="6350" y="3360857"/>
                  <a:pt x="0" y="3734237"/>
                  <a:pt x="0" y="3734237"/>
                </a:cubicBezTo>
                <a:cubicBezTo>
                  <a:pt x="204470" y="3764717"/>
                  <a:pt x="450850" y="3772337"/>
                  <a:pt x="657860" y="3769797"/>
                </a:cubicBezTo>
                <a:cubicBezTo>
                  <a:pt x="891540" y="3769797"/>
                  <a:pt x="2451960" y="3769797"/>
                  <a:pt x="2451960" y="3769797"/>
                </a:cubicBezTo>
                <a:lnTo>
                  <a:pt x="3067754" y="3755827"/>
                </a:lnTo>
                <a:cubicBezTo>
                  <a:pt x="3067754" y="3755827"/>
                  <a:pt x="3107124" y="3053517"/>
                  <a:pt x="3107124" y="2927787"/>
                </a:cubicBezTo>
                <a:cubicBezTo>
                  <a:pt x="3107124" y="2753797"/>
                  <a:pt x="3104584" y="803910"/>
                  <a:pt x="3107124" y="645160"/>
                </a:cubicBezTo>
                <a:close/>
              </a:path>
            </a:pathLst>
          </a:custGeom>
          <a:solidFill>
            <a:srgbClr val="FFFFFF"/>
          </a:solidFill>
        </p:spPr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0" y="74143"/>
            <a:ext cx="518287" cy="57355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800000">
            <a:off x="17222002" y="9001341"/>
            <a:ext cx="989798" cy="117135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5723" y="8572500"/>
            <a:ext cx="1589437" cy="1600200"/>
          </a:xfrm>
          <a:prstGeom prst="rect">
            <a:avLst/>
          </a:prstGeom>
        </p:spPr>
      </p:pic>
      <p:sp>
        <p:nvSpPr>
          <p:cNvPr id="19" name="Cloud Callout 18"/>
          <p:cNvSpPr/>
          <p:nvPr/>
        </p:nvSpPr>
        <p:spPr>
          <a:xfrm>
            <a:off x="1903760" y="3024182"/>
            <a:ext cx="9447870" cy="5805737"/>
          </a:xfrm>
          <a:prstGeom prst="cloudCallout">
            <a:avLst>
              <a:gd name="adj1" fmla="val 52834"/>
              <a:gd name="adj2" fmla="val 45103"/>
            </a:avLst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819400" y="4229100"/>
            <a:ext cx="739140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4200">
                <a:solidFill>
                  <a:prstClr val="black"/>
                </a:solidFill>
                <a:cs typeface="Arial" panose="020B0604020202020204" pitchFamily="34" charset="0"/>
              </a:rPr>
              <a:t>Kể câu chuyện hoặc đọc </a:t>
            </a:r>
            <a:endParaRPr lang="en-US" sz="420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vi-VN" sz="4200">
                <a:solidFill>
                  <a:prstClr val="black"/>
                </a:solidFill>
                <a:cs typeface="Arial" panose="020B0604020202020204" pitchFamily="34" charset="0"/>
              </a:rPr>
              <a:t>bài thơ nói về mái ấm gia đình </a:t>
            </a:r>
            <a:r>
              <a:rPr lang="en-US" sz="420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</a:p>
          <a:p>
            <a:pPr lvl="0" algn="ctr">
              <a:lnSpc>
                <a:spcPct val="150000"/>
              </a:lnSpc>
            </a:pPr>
            <a:r>
              <a:rPr lang="vi-VN" sz="4200">
                <a:solidFill>
                  <a:prstClr val="black"/>
                </a:solidFill>
                <a:cs typeface="Arial" panose="020B0604020202020204" pitchFamily="34" charset="0"/>
              </a:rPr>
              <a:t>cho người thân nghe.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2522184" y="5365819"/>
            <a:ext cx="4093444" cy="4419600"/>
            <a:chOff x="7356088" y="4811554"/>
            <a:chExt cx="4212024" cy="4522946"/>
          </a:xfrm>
        </p:grpSpPr>
        <p:pic>
          <p:nvPicPr>
            <p:cNvPr id="25" name="Picture 5"/>
            <p:cNvPicPr>
              <a:picLocks noChangeAspect="1"/>
            </p:cNvPicPr>
            <p:nvPr/>
          </p:nvPicPr>
          <p:blipFill rotWithShape="1">
            <a:blip r:embed="rId8"/>
            <a:srcRect l="31156" r="28102" b="22486"/>
            <a:stretch/>
          </p:blipFill>
          <p:spPr>
            <a:xfrm>
              <a:off x="7356088" y="4811554"/>
              <a:ext cx="3921512" cy="44958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987087" y="8801100"/>
              <a:ext cx="581025" cy="533400"/>
            </a:xfrm>
            <a:prstGeom prst="rect">
              <a:avLst/>
            </a:prstGeom>
          </p:spPr>
        </p:pic>
      </p:grpSp>
      <p:sp>
        <p:nvSpPr>
          <p:cNvPr id="29" name="TextBox 4"/>
          <p:cNvSpPr txBox="1"/>
          <p:nvPr/>
        </p:nvSpPr>
        <p:spPr>
          <a:xfrm>
            <a:off x="-438303" y="454824"/>
            <a:ext cx="818245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7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vi-VN" sz="7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vi-VN" sz="7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7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56351" y="2968290"/>
            <a:ext cx="563049" cy="540526"/>
          </a:xfrm>
          <a:prstGeom prst="rect">
            <a:avLst/>
          </a:prstGeom>
        </p:spPr>
      </p:pic>
      <p:pic>
        <p:nvPicPr>
          <p:cNvPr id="31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116105">
            <a:off x="13631257" y="85174"/>
            <a:ext cx="5881940" cy="1639401"/>
          </a:xfrm>
          <a:prstGeom prst="rect">
            <a:avLst/>
          </a:prstGeom>
        </p:spPr>
      </p:pic>
      <p:pic>
        <p:nvPicPr>
          <p:cNvPr id="32" name="Picture 8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0800000">
            <a:off x="17107873" y="4649371"/>
            <a:ext cx="605399" cy="7164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29896" y="891211"/>
            <a:ext cx="5715000" cy="4210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048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471978" y="1069578"/>
            <a:ext cx="10067486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000"/>
              </a:lnSpc>
            </a:pPr>
            <a:r>
              <a:rPr lang="vi-VN" sz="70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7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876" b="27632"/>
          <a:stretch>
            <a:fillRect/>
          </a:stretch>
        </p:blipFill>
        <p:spPr>
          <a:xfrm>
            <a:off x="16888634" y="9099352"/>
            <a:ext cx="1453451" cy="125995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220200" y="5977042"/>
            <a:ext cx="7787745" cy="4000767"/>
            <a:chOff x="3622107" y="2729249"/>
            <a:chExt cx="7787745" cy="40007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622107" y="2729249"/>
              <a:ext cx="7787745" cy="400076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805350" y="3125346"/>
              <a:ext cx="5421257" cy="3208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500"/>
                <a:t>Xem trước </a:t>
              </a:r>
              <a:endParaRPr lang="en-US" sz="4500"/>
            </a:p>
            <a:p>
              <a:pPr algn="ctr">
                <a:lnSpc>
                  <a:spcPct val="150000"/>
                </a:lnSpc>
              </a:pPr>
              <a:r>
                <a:rPr lang="en-US" sz="4500" b="1" i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vi-VN" sz="4500" b="1" i="1">
                  <a:latin typeface="Arial" panose="020B0604020202020204" pitchFamily="34" charset="0"/>
                  <a:cs typeface="Arial" panose="020B0604020202020204" pitchFamily="34" charset="0"/>
                </a:rPr>
                <a:t>ài </a:t>
              </a:r>
              <a:r>
                <a:rPr lang="vi-VN" sz="4500" b="1" i="1"/>
                <a:t>18: Món </a:t>
              </a:r>
              <a:r>
                <a:rPr lang="en-US" sz="4500" b="1" i="1">
                  <a:latin typeface="Arial" panose="020B0604020202020204" pitchFamily="34" charset="0"/>
                  <a:cs typeface="Arial" panose="020B0604020202020204" pitchFamily="34" charset="0"/>
                </a:rPr>
                <a:t>q</a:t>
              </a:r>
              <a:r>
                <a:rPr lang="vi-VN" sz="4500" b="1" i="1"/>
                <a:t>uà đặc biệt.</a:t>
              </a:r>
              <a:endParaRPr lang="en-US" sz="4500" b="1" i="1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277682" y="3047599"/>
            <a:ext cx="7534139" cy="4108768"/>
            <a:chOff x="7079940" y="7415492"/>
            <a:chExt cx="7534139" cy="4108768"/>
          </a:xfrm>
        </p:grpSpPr>
        <p:pic>
          <p:nvPicPr>
            <p:cNvPr id="2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079940" y="7415492"/>
              <a:ext cx="7534139" cy="4108768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7634540" y="8333613"/>
              <a:ext cx="6551906" cy="2041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5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500">
                  <a:solidFill>
                    <a:prstClr val="black"/>
                  </a:solidFill>
                </a:rPr>
                <a:t> </a:t>
              </a:r>
              <a:r>
                <a:rPr lang="vi-VN" sz="4500">
                  <a:solidFill>
                    <a:prstClr val="black"/>
                  </a:solidFill>
                </a:rPr>
                <a:t>hiện hoạt động Vận dụng</a:t>
              </a:r>
              <a:endParaRPr lang="vi-VN" sz="4500" b="1">
                <a:solidFill>
                  <a:prstClr val="black"/>
                </a:solidFill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4" r="25662"/>
          <a:stretch/>
        </p:blipFill>
        <p:spPr>
          <a:xfrm>
            <a:off x="210555" y="5734904"/>
            <a:ext cx="2532380" cy="4473958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29374" r="62394"/>
          <a:stretch>
            <a:fillRect/>
          </a:stretch>
        </p:blipFill>
        <p:spPr>
          <a:xfrm>
            <a:off x="16361053" y="-116689"/>
            <a:ext cx="1926947" cy="2895159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48612" r="27947"/>
          <a:stretch>
            <a:fillRect/>
          </a:stretch>
        </p:blipFill>
        <p:spPr>
          <a:xfrm>
            <a:off x="13980051" y="-156874"/>
            <a:ext cx="4307949" cy="1407716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4612" t="14899"/>
          <a:stretch>
            <a:fillRect/>
          </a:stretch>
        </p:blipFill>
        <p:spPr>
          <a:xfrm>
            <a:off x="-91671" y="-67071"/>
            <a:ext cx="2742060" cy="2854974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7048" t="47145"/>
          <a:stretch>
            <a:fillRect/>
          </a:stretch>
        </p:blipFill>
        <p:spPr>
          <a:xfrm>
            <a:off x="-237112" y="-87484"/>
            <a:ext cx="4361719" cy="1447900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8400" y="8702196"/>
            <a:ext cx="637854" cy="794312"/>
          </a:xfrm>
          <a:prstGeom prst="rect">
            <a:avLst/>
          </a:prstGeom>
        </p:spPr>
      </p:pic>
      <p:pic>
        <p:nvPicPr>
          <p:cNvPr id="1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24512"/>
          <a:stretch>
            <a:fillRect/>
          </a:stretch>
        </p:blipFill>
        <p:spPr>
          <a:xfrm rot="1054355">
            <a:off x="12783850" y="3298060"/>
            <a:ext cx="2392399" cy="19561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A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1784"/>
          <a:stretch>
            <a:fillRect/>
          </a:stretch>
        </p:blipFill>
        <p:spPr>
          <a:xfrm>
            <a:off x="-32982" y="18766"/>
            <a:ext cx="18288000" cy="700886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233143" y="1096913"/>
            <a:ext cx="13755750" cy="2903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000"/>
              </a:lnSpc>
            </a:pPr>
            <a:r>
              <a:rPr lang="vi-VN" sz="7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</a:t>
            </a:r>
            <a:r>
              <a:rPr lang="vi-VN" sz="7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endParaRPr lang="en-US" sz="75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lnSpc>
                <a:spcPts val="12000"/>
              </a:lnSpc>
            </a:pPr>
            <a:r>
              <a:rPr lang="vi-VN" sz="7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vi-VN" sz="7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NGHE BÀI GIẢNG!</a:t>
            </a:r>
            <a:endParaRPr lang="en-US" sz="7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769805" y="148503"/>
            <a:ext cx="2344281" cy="18669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38058" y="8986966"/>
            <a:ext cx="1849942" cy="1298323"/>
          </a:xfrm>
          <a:prstGeom prst="rect">
            <a:avLst/>
          </a:prstGeom>
        </p:spPr>
      </p:pic>
      <p:pic>
        <p:nvPicPr>
          <p:cNvPr id="10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59234" r="43697"/>
          <a:stretch>
            <a:fillRect/>
          </a:stretch>
        </p:blipFill>
        <p:spPr>
          <a:xfrm flipH="1" flipV="1">
            <a:off x="-49024" y="8807731"/>
            <a:ext cx="2142980" cy="1477558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 rotWithShape="1">
          <a:blip r:embed="rId10"/>
          <a:srcRect t="31482"/>
          <a:stretch/>
        </p:blipFill>
        <p:spPr>
          <a:xfrm>
            <a:off x="3429000" y="4977582"/>
            <a:ext cx="2606005" cy="39302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20600" y="4977582"/>
            <a:ext cx="2479373" cy="4137637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2324259" flipH="1">
            <a:off x="16426969" y="5722026"/>
            <a:ext cx="1029955" cy="1139789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952139">
            <a:off x="8173502" y="8021147"/>
            <a:ext cx="1250669" cy="157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doors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A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5800" y="520654"/>
            <a:ext cx="16784464" cy="91186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28700" y="1341125"/>
            <a:ext cx="1327236" cy="14687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59971" y="4299485"/>
            <a:ext cx="380574" cy="6450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52139">
            <a:off x="937112" y="8117301"/>
            <a:ext cx="1250669" cy="15731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700000">
            <a:off x="10529241" y="773043"/>
            <a:ext cx="484313" cy="464940"/>
          </a:xfrm>
          <a:prstGeom prst="rect">
            <a:avLst/>
          </a:prstGeom>
        </p:spPr>
      </p:pic>
      <p:sp>
        <p:nvSpPr>
          <p:cNvPr id="12" name="TextBox 5"/>
          <p:cNvSpPr txBox="1"/>
          <p:nvPr/>
        </p:nvSpPr>
        <p:spPr>
          <a:xfrm>
            <a:off x="457200" y="3619500"/>
            <a:ext cx="16599161" cy="19596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280"/>
              </a:lnSpc>
            </a:pPr>
            <a:r>
              <a:rPr lang="vi-VN" sz="9600" b="1">
                <a:solidFill>
                  <a:srgbClr val="00B050"/>
                </a:solidFill>
              </a:rPr>
              <a:t>Tiết 3 – </a:t>
            </a:r>
            <a:r>
              <a:rPr lang="en-US" sz="9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vi-VN" sz="96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7117582"/>
            <a:ext cx="7501579" cy="316941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2530779" y="826590"/>
            <a:ext cx="2723686" cy="24978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5900"/>
          <a:stretch>
            <a:fillRect/>
          </a:stretch>
        </p:blipFill>
        <p:spPr>
          <a:xfrm>
            <a:off x="4038600" y="-52287"/>
            <a:ext cx="10030752" cy="260498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452845" y="560427"/>
            <a:ext cx="9430647" cy="12302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vi-VN" sz="7000" b="1" dirty="0">
                <a:solidFill>
                  <a:srgbClr val="FF0000"/>
                </a:solidFill>
              </a:rPr>
              <a:t>NỘI DUNG BÀI HỌC</a:t>
            </a:r>
            <a:endParaRPr lang="en-US" sz="7000" b="1" dirty="0">
              <a:solidFill>
                <a:srgbClr val="FF0000"/>
              </a:solidFill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223291" y="8877038"/>
            <a:ext cx="1839565" cy="12910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1671952" y="294157"/>
            <a:ext cx="2425882" cy="1411422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3539707" y="3037485"/>
            <a:ext cx="11090694" cy="5154015"/>
          </a:xfrm>
          <a:custGeom>
            <a:avLst/>
            <a:gdLst/>
            <a:ahLst/>
            <a:cxnLst/>
            <a:rect l="l" t="t" r="r" b="b"/>
            <a:pathLst>
              <a:path w="8600311" h="3003674">
                <a:moveTo>
                  <a:pt x="8597771" y="645160"/>
                </a:moveTo>
                <a:cubicBezTo>
                  <a:pt x="8600311" y="488950"/>
                  <a:pt x="8578721" y="30480"/>
                  <a:pt x="8578721" y="30480"/>
                </a:cubicBezTo>
                <a:cubicBezTo>
                  <a:pt x="8578721" y="30480"/>
                  <a:pt x="8193911" y="40640"/>
                  <a:pt x="6272714" y="40640"/>
                </a:cubicBezTo>
                <a:cubicBezTo>
                  <a:pt x="5751672" y="40640"/>
                  <a:pt x="2401570" y="40640"/>
                  <a:pt x="2341880" y="40640"/>
                </a:cubicBezTo>
                <a:cubicBezTo>
                  <a:pt x="1906270" y="40640"/>
                  <a:pt x="1042670" y="38100"/>
                  <a:pt x="795020" y="33020"/>
                </a:cubicBezTo>
                <a:cubicBezTo>
                  <a:pt x="482600" y="20320"/>
                  <a:pt x="11430" y="0"/>
                  <a:pt x="10160" y="29210"/>
                </a:cubicBezTo>
                <a:cubicBezTo>
                  <a:pt x="8890" y="58420"/>
                  <a:pt x="21590" y="440690"/>
                  <a:pt x="21590" y="440690"/>
                </a:cubicBezTo>
                <a:cubicBezTo>
                  <a:pt x="21590" y="440690"/>
                  <a:pt x="21590" y="2155314"/>
                  <a:pt x="21590" y="2347084"/>
                </a:cubicBezTo>
                <a:cubicBezTo>
                  <a:pt x="6350" y="2592194"/>
                  <a:pt x="0" y="2965574"/>
                  <a:pt x="0" y="2965574"/>
                </a:cubicBezTo>
                <a:cubicBezTo>
                  <a:pt x="204470" y="2996054"/>
                  <a:pt x="450850" y="3003674"/>
                  <a:pt x="657860" y="3001135"/>
                </a:cubicBezTo>
                <a:cubicBezTo>
                  <a:pt x="891540" y="3001135"/>
                  <a:pt x="5147262" y="3001135"/>
                  <a:pt x="5147262" y="3001135"/>
                </a:cubicBezTo>
                <a:lnTo>
                  <a:pt x="8558401" y="2987164"/>
                </a:lnTo>
                <a:cubicBezTo>
                  <a:pt x="8558401" y="2987164"/>
                  <a:pt x="8597771" y="2284854"/>
                  <a:pt x="8597771" y="2159124"/>
                </a:cubicBezTo>
                <a:cubicBezTo>
                  <a:pt x="8597771" y="1985134"/>
                  <a:pt x="8595231" y="803910"/>
                  <a:pt x="8597771" y="645160"/>
                </a:cubicBezTo>
                <a:close/>
              </a:path>
            </a:pathLst>
          </a:custGeom>
          <a:solidFill>
            <a:srgbClr val="FFFFFF"/>
          </a:solidFill>
        </p:spPr>
      </p:sp>
      <p:pic>
        <p:nvPicPr>
          <p:cNvPr id="33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38038" y="2221012"/>
            <a:ext cx="510402" cy="865088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316200" y="1175563"/>
            <a:ext cx="510402" cy="86508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4361482">
            <a:off x="16884675" y="350032"/>
            <a:ext cx="521905" cy="61764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8"/>
          <a:stretch/>
        </p:blipFill>
        <p:spPr>
          <a:xfrm>
            <a:off x="13167790" y="3888572"/>
            <a:ext cx="2378150" cy="45758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9" t="-1929" r="2259" b="1929"/>
          <a:stretch/>
        </p:blipFill>
        <p:spPr>
          <a:xfrm>
            <a:off x="2590800" y="3665756"/>
            <a:ext cx="2530276" cy="4868513"/>
          </a:xfrm>
          <a:prstGeom prst="rect">
            <a:avLst/>
          </a:prstGeom>
        </p:spPr>
      </p:pic>
      <p:sp>
        <p:nvSpPr>
          <p:cNvPr id="14" name="TextBox 4"/>
          <p:cNvSpPr txBox="1"/>
          <p:nvPr/>
        </p:nvSpPr>
        <p:spPr>
          <a:xfrm>
            <a:off x="6781800" y="3204035"/>
            <a:ext cx="4876800" cy="43778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 algn="just">
              <a:lnSpc>
                <a:spcPct val="200000"/>
              </a:lnSpc>
              <a:buAutoNum type="arabicPeriod"/>
            </a:pP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Nghe </a:t>
            </a: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– viết</a:t>
            </a:r>
          </a:p>
          <a:p>
            <a:pPr marL="742950" indent="-742950" algn="just">
              <a:lnSpc>
                <a:spcPct val="200000"/>
              </a:lnSpc>
              <a:buAutoNum type="arabicPeriod"/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Làm 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5000" b="1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indent="-742950" algn="just">
              <a:lnSpc>
                <a:spcPct val="200000"/>
              </a:lnSpc>
              <a:buAutoNum type="arabicPeriod"/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Vận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29374" r="62394"/>
          <a:stretch>
            <a:fillRect/>
          </a:stretch>
        </p:blipFill>
        <p:spPr>
          <a:xfrm rot="10800000">
            <a:off x="0" y="7469633"/>
            <a:ext cx="1926947" cy="2895159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48612" r="27947"/>
          <a:stretch>
            <a:fillRect/>
          </a:stretch>
        </p:blipFill>
        <p:spPr>
          <a:xfrm rot="10800000">
            <a:off x="-13774" y="8917213"/>
            <a:ext cx="4307949" cy="1407716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34612" t="14899"/>
          <a:stretch>
            <a:fillRect/>
          </a:stretch>
        </p:blipFill>
        <p:spPr>
          <a:xfrm rot="10800000">
            <a:off x="15545940" y="7311472"/>
            <a:ext cx="2742060" cy="2854974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27048" t="47145"/>
          <a:stretch>
            <a:fillRect/>
          </a:stretch>
        </p:blipFill>
        <p:spPr>
          <a:xfrm rot="10800000">
            <a:off x="14035287" y="8839100"/>
            <a:ext cx="4361719" cy="14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2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A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289725">
            <a:off x="15021753" y="8657099"/>
            <a:ext cx="3957772" cy="14944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6682"/>
          <a:stretch>
            <a:fillRect/>
          </a:stretch>
        </p:blipFill>
        <p:spPr>
          <a:xfrm rot="-10800000">
            <a:off x="2076744" y="0"/>
            <a:ext cx="1541832" cy="13457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8057"/>
          <a:stretch>
            <a:fillRect/>
          </a:stretch>
        </p:blipFill>
        <p:spPr>
          <a:xfrm>
            <a:off x="0" y="6640478"/>
            <a:ext cx="2843850" cy="27638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528280" y="1086284"/>
            <a:ext cx="1810892" cy="21281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834587" y="2372973"/>
            <a:ext cx="484313" cy="4649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>
            <a:off x="13487400" y="8432194"/>
            <a:ext cx="605399" cy="7164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170459" y="9007147"/>
            <a:ext cx="553995" cy="794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b="25189"/>
          <a:stretch>
            <a:fillRect/>
          </a:stretch>
        </p:blipFill>
        <p:spPr>
          <a:xfrm>
            <a:off x="10229712" y="736854"/>
            <a:ext cx="563207" cy="113595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37490" y="2215410"/>
            <a:ext cx="16736110" cy="5976090"/>
            <a:chOff x="637654" y="2629020"/>
            <a:chExt cx="17498110" cy="5694067"/>
          </a:xfrm>
        </p:grpSpPr>
        <p:pic>
          <p:nvPicPr>
            <p:cNvPr id="11" name="Picture 5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829931" y="2629020"/>
              <a:ext cx="17226163" cy="5694067"/>
            </a:xfrm>
            <a:prstGeom prst="rect">
              <a:avLst/>
            </a:prstGeom>
          </p:spPr>
        </p:pic>
        <p:sp>
          <p:nvSpPr>
            <p:cNvPr id="12" name="TextBox 4"/>
            <p:cNvSpPr txBox="1"/>
            <p:nvPr/>
          </p:nvSpPr>
          <p:spPr>
            <a:xfrm>
              <a:off x="637654" y="4531742"/>
              <a:ext cx="17498110" cy="12944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2000"/>
                </a:lnSpc>
              </a:pPr>
              <a:r>
                <a:rPr lang="en-US" sz="70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  <a:r>
                <a:rPr lang="vi-VN" sz="7000" b="1">
                  <a:solidFill>
                    <a:prstClr val="black"/>
                  </a:solidFill>
                </a:rPr>
                <a:t> Nghe – viết</a:t>
              </a:r>
              <a:endParaRPr lang="vi-VN" sz="7000" b="1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721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48623" y="5494913"/>
            <a:ext cx="990753" cy="146877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 rot="16200000">
            <a:off x="-9063568" y="5128936"/>
            <a:ext cx="19859491" cy="1695453"/>
            <a:chOff x="-43994" y="-968356"/>
            <a:chExt cx="19859491" cy="1695453"/>
          </a:xfrm>
        </p:grpSpPr>
        <p:grpSp>
          <p:nvGrpSpPr>
            <p:cNvPr id="5" name="Group 5"/>
            <p:cNvGrpSpPr/>
            <p:nvPr/>
          </p:nvGrpSpPr>
          <p:grpSpPr>
            <a:xfrm rot="-10800000">
              <a:off x="-43994" y="-968356"/>
              <a:ext cx="9935432" cy="1609725"/>
              <a:chOff x="0" y="0"/>
              <a:chExt cx="4166870" cy="149999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168140" cy="1499996"/>
              </a:xfrm>
              <a:custGeom>
                <a:avLst/>
                <a:gdLst/>
                <a:ahLst/>
                <a:cxnLst/>
                <a:rect l="l" t="t" r="r" b="b"/>
                <a:pathLst>
                  <a:path w="4168140" h="1499996">
                    <a:moveTo>
                      <a:pt x="4166870" y="193040"/>
                    </a:moveTo>
                    <a:cubicBezTo>
                      <a:pt x="4084320" y="137160"/>
                      <a:pt x="3983990" y="105410"/>
                      <a:pt x="3876040" y="105410"/>
                    </a:cubicBezTo>
                    <a:cubicBezTo>
                      <a:pt x="3717290" y="105410"/>
                      <a:pt x="3575050" y="176530"/>
                      <a:pt x="3478530" y="287020"/>
                    </a:cubicBezTo>
                    <a:cubicBezTo>
                      <a:pt x="3409950" y="254000"/>
                      <a:pt x="3332480" y="234950"/>
                      <a:pt x="3251200" y="234950"/>
                    </a:cubicBezTo>
                    <a:cubicBezTo>
                      <a:pt x="3186430" y="234950"/>
                      <a:pt x="3124200" y="246380"/>
                      <a:pt x="3067050" y="267970"/>
                    </a:cubicBezTo>
                    <a:cubicBezTo>
                      <a:pt x="2971800" y="137160"/>
                      <a:pt x="2816860" y="52070"/>
                      <a:pt x="2642870" y="52070"/>
                    </a:cubicBezTo>
                    <a:cubicBezTo>
                      <a:pt x="2470150" y="52070"/>
                      <a:pt x="2316480" y="135890"/>
                      <a:pt x="2221230" y="264160"/>
                    </a:cubicBezTo>
                    <a:cubicBezTo>
                      <a:pt x="2125980" y="165100"/>
                      <a:pt x="1992630" y="104140"/>
                      <a:pt x="1844040" y="104140"/>
                    </a:cubicBezTo>
                    <a:cubicBezTo>
                      <a:pt x="1727200" y="104140"/>
                      <a:pt x="1619250" y="142240"/>
                      <a:pt x="1531620" y="207010"/>
                    </a:cubicBezTo>
                    <a:cubicBezTo>
                      <a:pt x="1426210" y="81280"/>
                      <a:pt x="1262380" y="0"/>
                      <a:pt x="1079500" y="0"/>
                    </a:cubicBezTo>
                    <a:lnTo>
                      <a:pt x="1064260" y="0"/>
                    </a:lnTo>
                    <a:lnTo>
                      <a:pt x="1049020" y="0"/>
                    </a:lnTo>
                    <a:cubicBezTo>
                      <a:pt x="905510" y="0"/>
                      <a:pt x="774700" y="58420"/>
                      <a:pt x="679450" y="151130"/>
                    </a:cubicBezTo>
                    <a:cubicBezTo>
                      <a:pt x="665480" y="162560"/>
                      <a:pt x="652780" y="175260"/>
                      <a:pt x="641350" y="189230"/>
                    </a:cubicBezTo>
                    <a:cubicBezTo>
                      <a:pt x="603250" y="180340"/>
                      <a:pt x="563880" y="176530"/>
                      <a:pt x="524510" y="176530"/>
                    </a:cubicBezTo>
                    <a:cubicBezTo>
                      <a:pt x="412750" y="176530"/>
                      <a:pt x="309880" y="212090"/>
                      <a:pt x="224790" y="271780"/>
                    </a:cubicBezTo>
                    <a:cubicBezTo>
                      <a:pt x="168910" y="193040"/>
                      <a:pt x="91440" y="132080"/>
                      <a:pt x="1270" y="93980"/>
                    </a:cubicBezTo>
                    <a:lnTo>
                      <a:pt x="1270" y="440690"/>
                    </a:lnTo>
                    <a:lnTo>
                      <a:pt x="0" y="440690"/>
                    </a:lnTo>
                    <a:lnTo>
                      <a:pt x="0" y="1499996"/>
                    </a:lnTo>
                    <a:lnTo>
                      <a:pt x="4166870" y="1499996"/>
                    </a:lnTo>
                    <a:lnTo>
                      <a:pt x="4166870" y="441960"/>
                    </a:lnTo>
                    <a:lnTo>
                      <a:pt x="4168140" y="441960"/>
                    </a:lnTo>
                    <a:lnTo>
                      <a:pt x="4166870" y="193040"/>
                    </a:lnTo>
                    <a:lnTo>
                      <a:pt x="4166870" y="193040"/>
                    </a:lnTo>
                    <a:close/>
                  </a:path>
                </a:pathLst>
              </a:custGeom>
              <a:solidFill>
                <a:srgbClr val="8FD9D9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 rot="-10800000">
              <a:off x="9880065" y="-958829"/>
              <a:ext cx="9935432" cy="1685926"/>
              <a:chOff x="0" y="0"/>
              <a:chExt cx="4166870" cy="159900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168140" cy="1599008"/>
              </a:xfrm>
              <a:custGeom>
                <a:avLst/>
                <a:gdLst/>
                <a:ahLst/>
                <a:cxnLst/>
                <a:rect l="l" t="t" r="r" b="b"/>
                <a:pathLst>
                  <a:path w="4168140" h="1599008">
                    <a:moveTo>
                      <a:pt x="4166870" y="193040"/>
                    </a:moveTo>
                    <a:cubicBezTo>
                      <a:pt x="4084320" y="137160"/>
                      <a:pt x="3983990" y="105410"/>
                      <a:pt x="3876040" y="105410"/>
                    </a:cubicBezTo>
                    <a:cubicBezTo>
                      <a:pt x="3717290" y="105410"/>
                      <a:pt x="3575050" y="176530"/>
                      <a:pt x="3478530" y="287020"/>
                    </a:cubicBezTo>
                    <a:cubicBezTo>
                      <a:pt x="3409950" y="254000"/>
                      <a:pt x="3332480" y="234950"/>
                      <a:pt x="3251200" y="234950"/>
                    </a:cubicBezTo>
                    <a:cubicBezTo>
                      <a:pt x="3186430" y="234950"/>
                      <a:pt x="3124200" y="246380"/>
                      <a:pt x="3067050" y="267970"/>
                    </a:cubicBezTo>
                    <a:cubicBezTo>
                      <a:pt x="2971800" y="137160"/>
                      <a:pt x="2816860" y="52070"/>
                      <a:pt x="2642870" y="52070"/>
                    </a:cubicBezTo>
                    <a:cubicBezTo>
                      <a:pt x="2470150" y="52070"/>
                      <a:pt x="2316480" y="135890"/>
                      <a:pt x="2221230" y="264160"/>
                    </a:cubicBezTo>
                    <a:cubicBezTo>
                      <a:pt x="2125980" y="165100"/>
                      <a:pt x="1992630" y="104140"/>
                      <a:pt x="1844040" y="104140"/>
                    </a:cubicBezTo>
                    <a:cubicBezTo>
                      <a:pt x="1727200" y="104140"/>
                      <a:pt x="1619250" y="142240"/>
                      <a:pt x="1531620" y="207010"/>
                    </a:cubicBezTo>
                    <a:cubicBezTo>
                      <a:pt x="1426210" y="81280"/>
                      <a:pt x="1262380" y="0"/>
                      <a:pt x="1079500" y="0"/>
                    </a:cubicBezTo>
                    <a:lnTo>
                      <a:pt x="1064260" y="0"/>
                    </a:lnTo>
                    <a:lnTo>
                      <a:pt x="1049020" y="0"/>
                    </a:lnTo>
                    <a:cubicBezTo>
                      <a:pt x="905510" y="0"/>
                      <a:pt x="774700" y="58420"/>
                      <a:pt x="679450" y="151130"/>
                    </a:cubicBezTo>
                    <a:cubicBezTo>
                      <a:pt x="665480" y="162560"/>
                      <a:pt x="652780" y="175260"/>
                      <a:pt x="641350" y="189230"/>
                    </a:cubicBezTo>
                    <a:cubicBezTo>
                      <a:pt x="603250" y="180340"/>
                      <a:pt x="563880" y="176530"/>
                      <a:pt x="524510" y="176530"/>
                    </a:cubicBezTo>
                    <a:cubicBezTo>
                      <a:pt x="412750" y="176530"/>
                      <a:pt x="309880" y="212090"/>
                      <a:pt x="224790" y="271780"/>
                    </a:cubicBezTo>
                    <a:cubicBezTo>
                      <a:pt x="168910" y="193040"/>
                      <a:pt x="91440" y="132080"/>
                      <a:pt x="1270" y="93980"/>
                    </a:cubicBezTo>
                    <a:lnTo>
                      <a:pt x="1270" y="440690"/>
                    </a:lnTo>
                    <a:lnTo>
                      <a:pt x="0" y="440690"/>
                    </a:lnTo>
                    <a:lnTo>
                      <a:pt x="0" y="1599008"/>
                    </a:lnTo>
                    <a:lnTo>
                      <a:pt x="4166870" y="1599008"/>
                    </a:lnTo>
                    <a:lnTo>
                      <a:pt x="4166870" y="441960"/>
                    </a:lnTo>
                    <a:lnTo>
                      <a:pt x="4168140" y="441960"/>
                    </a:lnTo>
                    <a:lnTo>
                      <a:pt x="4166870" y="193040"/>
                    </a:lnTo>
                    <a:lnTo>
                      <a:pt x="4166870" y="193040"/>
                    </a:lnTo>
                    <a:close/>
                  </a:path>
                </a:pathLst>
              </a:custGeom>
              <a:solidFill>
                <a:srgbClr val="8FD9D9"/>
              </a:solidFill>
            </p:spPr>
          </p:sp>
        </p:grpSp>
      </p:grpSp>
      <p:pic>
        <p:nvPicPr>
          <p:cNvPr id="2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3029" y="8692606"/>
            <a:ext cx="2200532" cy="1544373"/>
          </a:xfrm>
          <a:prstGeom prst="rect">
            <a:avLst/>
          </a:prstGeom>
        </p:spPr>
      </p:pic>
      <p:pic>
        <p:nvPicPr>
          <p:cNvPr id="22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0670"/>
          <a:stretch>
            <a:fillRect/>
          </a:stretch>
        </p:blipFill>
        <p:spPr>
          <a:xfrm>
            <a:off x="16429535" y="58234"/>
            <a:ext cx="1858465" cy="1363038"/>
          </a:xfrm>
          <a:prstGeom prst="rect">
            <a:avLst/>
          </a:prstGeom>
        </p:spPr>
      </p:pic>
      <p:pic>
        <p:nvPicPr>
          <p:cNvPr id="14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1413" y="6210300"/>
            <a:ext cx="2282787" cy="19216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9000" y="1790700"/>
            <a:ext cx="11506200" cy="7364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Em yêu đồ đạc trong nhà</a:t>
            </a:r>
          </a:p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Cùng em trò chuyện như là bạn thân.</a:t>
            </a:r>
          </a:p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Cái bàn kể chuyện rừng xanh</a:t>
            </a:r>
          </a:p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Quạt nan mang đến gió lành trời xa.</a:t>
            </a:r>
          </a:p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Đồng hồ giọng nói thiết tha</a:t>
            </a:r>
          </a:p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Nhắc em ngày tháng thường là trôi mau.</a:t>
            </a:r>
          </a:p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Ngọn đèn sang giữa trời khuya</a:t>
            </a:r>
          </a:p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Như ngôi sao nhỏ gọi về niềm vui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972800" y="9105900"/>
            <a:ext cx="613410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(Phan Thị Thanh Nhàn)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440807" y="342900"/>
            <a:ext cx="7634985" cy="1225402"/>
            <a:chOff x="6233415" y="681708"/>
            <a:chExt cx="7634985" cy="122540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33415" y="681708"/>
              <a:ext cx="7634985" cy="12254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Rectangle 10"/>
            <p:cNvSpPr/>
            <p:nvPr/>
          </p:nvSpPr>
          <p:spPr>
            <a:xfrm>
              <a:off x="11506200" y="723900"/>
              <a:ext cx="1526380" cy="9015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(trích)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954840" y="752928"/>
              <a:ext cx="4398960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 đạc trong nhà</a:t>
              </a:r>
            </a:p>
          </p:txBody>
        </p:sp>
      </p:grpSp>
      <p:pic>
        <p:nvPicPr>
          <p:cNvPr id="23" name="Picture 1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73177" y="249614"/>
            <a:ext cx="992262" cy="931486"/>
          </a:xfrm>
          <a:prstGeom prst="rect">
            <a:avLst/>
          </a:prstGeom>
        </p:spPr>
      </p:pic>
      <p:pic>
        <p:nvPicPr>
          <p:cNvPr id="24" name="Picture 2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045448" y="709753"/>
            <a:ext cx="664444" cy="623747"/>
          </a:xfrm>
          <a:prstGeom prst="rect">
            <a:avLst/>
          </a:prstGeom>
        </p:spPr>
      </p:pic>
      <p:pic>
        <p:nvPicPr>
          <p:cNvPr id="29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0919641">
            <a:off x="15650943" y="4580921"/>
            <a:ext cx="845662" cy="12536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1">
            <a:extLst>
              <a:ext uri="{FF2B5EF4-FFF2-40B4-BE49-F238E27FC236}">
                <a16:creationId xmlns:a16="http://schemas.microsoft.com/office/drawing/2014/main" id="{8D8B0916-EF32-44ED-8CEC-375CB92C29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35" y="8514408"/>
            <a:ext cx="2221637" cy="281105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F80233E-7BEE-4346-B705-E0ADDED8DE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4652" t="5398" r="13552" b="3933"/>
          <a:stretch/>
        </p:blipFill>
        <p:spPr>
          <a:xfrm flipH="1">
            <a:off x="227739" y="7559326"/>
            <a:ext cx="2188128" cy="2545373"/>
          </a:xfrm>
          <a:prstGeom prst="rect">
            <a:avLst/>
          </a:prstGeom>
        </p:spPr>
      </p:pic>
      <p:pic>
        <p:nvPicPr>
          <p:cNvPr id="47" name="Google Shape;99;p4">
            <a:extLst>
              <a:ext uri="{FF2B5EF4-FFF2-40B4-BE49-F238E27FC236}">
                <a16:creationId xmlns:a16="http://schemas.microsoft.com/office/drawing/2014/main" id="{E2CA39EC-DF70-4DC7-99FE-CCA8797740E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00727" y="182303"/>
            <a:ext cx="15162368" cy="942651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18F5CB12-AF36-495B-A0C1-0A23ACBB932A}"/>
              </a:ext>
            </a:extLst>
          </p:cNvPr>
          <p:cNvSpPr/>
          <p:nvPr/>
        </p:nvSpPr>
        <p:spPr>
          <a:xfrm>
            <a:off x="2947801" y="2653401"/>
            <a:ext cx="126943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5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Đọc</a:t>
            </a:r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thầm</a:t>
            </a:r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đoạn</a:t>
            </a:r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văn</a:t>
            </a:r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và</a:t>
            </a:r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thực</a:t>
            </a:r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hiện</a:t>
            </a:r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các</a:t>
            </a:r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yêu</a:t>
            </a:r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cầu</a:t>
            </a:r>
            <a:endParaRPr lang="en-US" sz="5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微软雅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737494E-8ED1-4791-8AB2-86E62FA155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036" b="100000" l="0" r="275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615" r="69408" b="8818"/>
          <a:stretch/>
        </p:blipFill>
        <p:spPr>
          <a:xfrm>
            <a:off x="2413180" y="4393434"/>
            <a:ext cx="1477328" cy="80010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4163ED1A-A4A8-4268-B526-524D8CBB5FA9}"/>
              </a:ext>
            </a:extLst>
          </p:cNvPr>
          <p:cNvSpPr/>
          <p:nvPr/>
        </p:nvSpPr>
        <p:spPr>
          <a:xfrm>
            <a:off x="3688584" y="4354903"/>
            <a:ext cx="120702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vi-VN" sz="480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1. Gạch chân dưới tiếng/từ khó đọc, dễ viết sai.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AF210A76-ADAF-444A-8E55-011D8348EA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036" b="100000" l="0" r="275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615" r="69408" b="8818"/>
          <a:stretch/>
        </p:blipFill>
        <p:spPr>
          <a:xfrm>
            <a:off x="2524595" y="5907939"/>
            <a:ext cx="1477328" cy="80010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60E6F7C1-79B5-4D99-9BBC-C9B78202CEC0}"/>
              </a:ext>
            </a:extLst>
          </p:cNvPr>
          <p:cNvSpPr/>
          <p:nvPr/>
        </p:nvSpPr>
        <p:spPr>
          <a:xfrm>
            <a:off x="3800001" y="5850143"/>
            <a:ext cx="111950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4800" dirty="0">
                <a:solidFill>
                  <a:srgbClr val="000000"/>
                </a:solidFill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3</a:t>
            </a:r>
            <a:r>
              <a:rPr lang="vi-VN" sz="480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. Em cần lưu ý điều gì khi trình bày bài viết</a:t>
            </a:r>
            <a:r>
              <a:rPr lang="en-US" sz="4800" dirty="0">
                <a:solidFill>
                  <a:srgbClr val="000000"/>
                </a:solidFill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421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l="1223" r="938"/>
          <a:stretch>
            <a:fillRect/>
          </a:stretch>
        </p:blipFill>
        <p:spPr>
          <a:xfrm>
            <a:off x="0" y="-891"/>
            <a:ext cx="18288000" cy="10287891"/>
          </a:xfrm>
          <a:custGeom>
            <a:avLst/>
            <a:gdLst>
              <a:gd name="connsiteX0" fmla="*/ 0 w 12192000"/>
              <a:gd name="connsiteY0" fmla="*/ 0 h 6858594"/>
              <a:gd name="connsiteX1" fmla="*/ 12192000 w 12192000"/>
              <a:gd name="connsiteY1" fmla="*/ 0 h 6858594"/>
              <a:gd name="connsiteX2" fmla="*/ 12192000 w 12192000"/>
              <a:gd name="connsiteY2" fmla="*/ 6858594 h 6858594"/>
              <a:gd name="connsiteX3" fmla="*/ 0 w 12192000"/>
              <a:gd name="connsiteY3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594">
                <a:moveTo>
                  <a:pt x="0" y="0"/>
                </a:moveTo>
                <a:lnTo>
                  <a:pt x="12192000" y="0"/>
                </a:lnTo>
                <a:lnTo>
                  <a:pt x="12192000" y="6858594"/>
                </a:lnTo>
                <a:lnTo>
                  <a:pt x="0" y="6858594"/>
                </a:lnTo>
                <a:close/>
              </a:path>
            </a:pathLst>
          </a:custGeom>
        </p:spPr>
      </p:pic>
      <p:sp>
        <p:nvSpPr>
          <p:cNvPr id="3" name="矩形 32">
            <a:extLst>
              <a:ext uri="{FF2B5EF4-FFF2-40B4-BE49-F238E27FC236}">
                <a16:creationId xmlns:a16="http://schemas.microsoft.com/office/drawing/2014/main" id="{D272AE16-E0EF-4231-ABD5-659E321B85CE}"/>
              </a:ext>
            </a:extLst>
          </p:cNvPr>
          <p:cNvSpPr/>
          <p:nvPr/>
        </p:nvSpPr>
        <p:spPr>
          <a:xfrm>
            <a:off x="1371599" y="2165686"/>
            <a:ext cx="16122318" cy="6328610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lang="zh-CN" altLang="en-US" sz="2700" kern="0" dirty="0">
              <a:solidFill>
                <a:prstClr val="white"/>
              </a:solidFill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sp>
        <p:nvSpPr>
          <p:cNvPr id="4" name="矩形 33">
            <a:extLst>
              <a:ext uri="{FF2B5EF4-FFF2-40B4-BE49-F238E27FC236}">
                <a16:creationId xmlns:a16="http://schemas.microsoft.com/office/drawing/2014/main" id="{20F52424-A0E8-4BFD-AB71-316BF51F0736}"/>
              </a:ext>
            </a:extLst>
          </p:cNvPr>
          <p:cNvSpPr/>
          <p:nvPr/>
        </p:nvSpPr>
        <p:spPr>
          <a:xfrm>
            <a:off x="1672033" y="2331178"/>
            <a:ext cx="15390893" cy="5921384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lang="zh-CN" altLang="en-US" sz="2700" kern="0">
              <a:solidFill>
                <a:prstClr val="white"/>
              </a:solidFill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C009D4-FCF6-4C0B-B8F9-2354265337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49" y="1634559"/>
            <a:ext cx="1203213" cy="12032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8AFD51-B1D4-4FFE-852F-DB7CD12A3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162" y="9067570"/>
            <a:ext cx="2168015" cy="2168015"/>
          </a:xfrm>
          <a:prstGeom prst="rect">
            <a:avLst/>
          </a:prstGeom>
        </p:spPr>
      </p:pic>
      <p:pic>
        <p:nvPicPr>
          <p:cNvPr id="18" name="Picture 17" descr="Shape, rectangle&#10;&#10;Description automatically generated">
            <a:extLst>
              <a:ext uri="{FF2B5EF4-FFF2-40B4-BE49-F238E27FC236}">
                <a16:creationId xmlns:a16="http://schemas.microsoft.com/office/drawing/2014/main" id="{B3A53737-55F9-440D-AD85-1C53BE9DA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472" y="709916"/>
            <a:ext cx="9014426" cy="11315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819030C-A395-4674-AB92-9124296003EB}"/>
              </a:ext>
            </a:extLst>
          </p:cNvPr>
          <p:cNvSpPr txBox="1"/>
          <p:nvPr/>
        </p:nvSpPr>
        <p:spPr>
          <a:xfrm>
            <a:off x="6352288" y="803562"/>
            <a:ext cx="541434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lang="en-US" sz="4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208FBA08-3AAE-4672-A5B5-0D8990F9ED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11490757" y="461497"/>
            <a:ext cx="2282384" cy="12671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759DF5-1CDD-40F3-A9D3-B12E61C359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06728" y="3470960"/>
            <a:ext cx="7712393" cy="7712393"/>
          </a:xfrm>
          <a:prstGeom prst="rect">
            <a:avLst/>
          </a:prstGeom>
        </p:spPr>
      </p:pic>
      <p:sp>
        <p:nvSpPr>
          <p:cNvPr id="21" name="Cloud Callout 7">
            <a:extLst>
              <a:ext uri="{FF2B5EF4-FFF2-40B4-BE49-F238E27FC236}">
                <a16:creationId xmlns:a16="http://schemas.microsoft.com/office/drawing/2014/main" id="{5DC839CF-AED4-4C8E-AACE-93D319B8C614}"/>
              </a:ext>
            </a:extLst>
          </p:cNvPr>
          <p:cNvSpPr/>
          <p:nvPr/>
        </p:nvSpPr>
        <p:spPr>
          <a:xfrm>
            <a:off x="7593292" y="2063775"/>
            <a:ext cx="7688339" cy="3474720"/>
          </a:xfrm>
          <a:prstGeom prst="cloudCallout">
            <a:avLst>
              <a:gd name="adj1" fmla="val 49255"/>
              <a:gd name="adj2" fmla="val 58388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CA8F45"/>
            </a:solidFill>
            <a:prstDash val="solid"/>
          </a:ln>
          <a:effectLst/>
        </p:spPr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7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</a:t>
            </a:r>
            <a:r>
              <a:rPr lang="en-US" sz="7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rò</a:t>
            </a:r>
            <a:r>
              <a:rPr lang="en-US" sz="7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7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chuyện</a:t>
            </a:r>
            <a:endParaRPr lang="en-US" sz="7200" b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6A567AC-B7EE-495E-9598-9BBDA2F2A12C}"/>
              </a:ext>
            </a:extLst>
          </p:cNvPr>
          <p:cNvSpPr/>
          <p:nvPr/>
        </p:nvSpPr>
        <p:spPr>
          <a:xfrm>
            <a:off x="2023154" y="2552020"/>
            <a:ext cx="37769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>
              <a:buClr>
                <a:srgbClr val="000000"/>
              </a:buClr>
              <a:defRPr/>
            </a:pPr>
            <a:r>
              <a:rPr lang="en-US" sz="60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</a:t>
            </a:r>
            <a:r>
              <a:rPr lang="en-US" sz="6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chuyện</a:t>
            </a:r>
            <a:endParaRPr lang="en-US" sz="60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480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4 0.03056 C -0.3504 0.0213 -0.31081 0.01458 -0.26263 0.01458 C -0.21303 0.01458 -0.17344 0.0213 -0.17344 0.03056 C -0.17344 0.03958 -0.13386 0.04676 -0.08425 0.04676 C -0.03607 0.04676 0.00364 0.03958 0.00364 0.0305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l="1223" r="938"/>
          <a:stretch>
            <a:fillRect/>
          </a:stretch>
        </p:blipFill>
        <p:spPr>
          <a:xfrm>
            <a:off x="0" y="-891"/>
            <a:ext cx="18288000" cy="10287891"/>
          </a:xfrm>
          <a:custGeom>
            <a:avLst/>
            <a:gdLst>
              <a:gd name="connsiteX0" fmla="*/ 0 w 12192000"/>
              <a:gd name="connsiteY0" fmla="*/ 0 h 6858594"/>
              <a:gd name="connsiteX1" fmla="*/ 12192000 w 12192000"/>
              <a:gd name="connsiteY1" fmla="*/ 0 h 6858594"/>
              <a:gd name="connsiteX2" fmla="*/ 12192000 w 12192000"/>
              <a:gd name="connsiteY2" fmla="*/ 6858594 h 6858594"/>
              <a:gd name="connsiteX3" fmla="*/ 0 w 12192000"/>
              <a:gd name="connsiteY3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594">
                <a:moveTo>
                  <a:pt x="0" y="0"/>
                </a:moveTo>
                <a:lnTo>
                  <a:pt x="12192000" y="0"/>
                </a:lnTo>
                <a:lnTo>
                  <a:pt x="12192000" y="6858594"/>
                </a:lnTo>
                <a:lnTo>
                  <a:pt x="0" y="6858594"/>
                </a:lnTo>
                <a:close/>
              </a:path>
            </a:pathLst>
          </a:custGeom>
        </p:spPr>
      </p:pic>
      <p:sp>
        <p:nvSpPr>
          <p:cNvPr id="3" name="矩形 32">
            <a:extLst>
              <a:ext uri="{FF2B5EF4-FFF2-40B4-BE49-F238E27FC236}">
                <a16:creationId xmlns:a16="http://schemas.microsoft.com/office/drawing/2014/main" id="{D272AE16-E0EF-4231-ABD5-659E321B85CE}"/>
              </a:ext>
            </a:extLst>
          </p:cNvPr>
          <p:cNvSpPr/>
          <p:nvPr/>
        </p:nvSpPr>
        <p:spPr>
          <a:xfrm>
            <a:off x="1371599" y="2165686"/>
            <a:ext cx="16122318" cy="6328610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lang="zh-CN" altLang="en-US" sz="2700" kern="0" dirty="0">
              <a:solidFill>
                <a:prstClr val="white"/>
              </a:solidFill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sp>
        <p:nvSpPr>
          <p:cNvPr id="4" name="矩形 33">
            <a:extLst>
              <a:ext uri="{FF2B5EF4-FFF2-40B4-BE49-F238E27FC236}">
                <a16:creationId xmlns:a16="http://schemas.microsoft.com/office/drawing/2014/main" id="{20F52424-A0E8-4BFD-AB71-316BF51F0736}"/>
              </a:ext>
            </a:extLst>
          </p:cNvPr>
          <p:cNvSpPr/>
          <p:nvPr/>
        </p:nvSpPr>
        <p:spPr>
          <a:xfrm>
            <a:off x="1672033" y="2331178"/>
            <a:ext cx="15390893" cy="5921384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lang="zh-CN" altLang="en-US" sz="2700" kern="0">
              <a:solidFill>
                <a:prstClr val="white"/>
              </a:solidFill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C009D4-FCF6-4C0B-B8F9-2354265337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49" y="1634559"/>
            <a:ext cx="1203213" cy="1203213"/>
          </a:xfrm>
          <a:prstGeom prst="rect">
            <a:avLst/>
          </a:prstGeom>
        </p:spPr>
      </p:pic>
      <p:pic>
        <p:nvPicPr>
          <p:cNvPr id="27" name="图片 10" descr="图片包含 物体&#10;&#10;自动生成的说明">
            <a:extLst>
              <a:ext uri="{FF2B5EF4-FFF2-40B4-BE49-F238E27FC236}">
                <a16:creationId xmlns:a16="http://schemas.microsoft.com/office/drawing/2014/main" id="{A0D03FEC-E922-4D6B-8807-DAC5A61FD4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5"/>
          <a:stretch/>
        </p:blipFill>
        <p:spPr>
          <a:xfrm>
            <a:off x="17151782" y="161010"/>
            <a:ext cx="2085261" cy="3660384"/>
          </a:xfrm>
          <a:prstGeom prst="rect">
            <a:avLst/>
          </a:prstGeom>
        </p:spPr>
      </p:pic>
      <p:pic>
        <p:nvPicPr>
          <p:cNvPr id="18" name="Picture 17" descr="Shape, rectangle&#10;&#10;Description automatically generated">
            <a:extLst>
              <a:ext uri="{FF2B5EF4-FFF2-40B4-BE49-F238E27FC236}">
                <a16:creationId xmlns:a16="http://schemas.microsoft.com/office/drawing/2014/main" id="{B3A53737-55F9-440D-AD85-1C53BE9DA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472" y="709916"/>
            <a:ext cx="9014426" cy="11315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819030C-A395-4674-AB92-9124296003EB}"/>
              </a:ext>
            </a:extLst>
          </p:cNvPr>
          <p:cNvSpPr txBox="1"/>
          <p:nvPr/>
        </p:nvSpPr>
        <p:spPr>
          <a:xfrm>
            <a:off x="6352288" y="803562"/>
            <a:ext cx="541434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lang="en-US" sz="4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208FBA08-3AAE-4672-A5B5-0D8990F9ED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11490757" y="461497"/>
            <a:ext cx="2282384" cy="12671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759DF5-1CDD-40F3-A9D3-B12E61C359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95585" y="3470960"/>
            <a:ext cx="7712393" cy="771239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6A567AC-B7EE-495E-9598-9BBDA2F2A12C}"/>
              </a:ext>
            </a:extLst>
          </p:cNvPr>
          <p:cNvSpPr/>
          <p:nvPr/>
        </p:nvSpPr>
        <p:spPr>
          <a:xfrm>
            <a:off x="2023154" y="2552020"/>
            <a:ext cx="37769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>
              <a:buClr>
                <a:srgbClr val="000000"/>
              </a:buClr>
              <a:defRPr/>
            </a:pPr>
            <a:r>
              <a:rPr lang="en-US" sz="6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</a:t>
            </a:r>
            <a:r>
              <a:rPr lang="en-US" sz="60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rò</a:t>
            </a:r>
            <a:r>
              <a:rPr lang="en-US" sz="6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chuyện</a:t>
            </a:r>
            <a:endParaRPr lang="en-US" sz="60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18F153-3314-453C-8B3F-C25E3DB35A87}"/>
              </a:ext>
            </a:extLst>
          </p:cNvPr>
          <p:cNvSpPr/>
          <p:nvPr/>
        </p:nvSpPr>
        <p:spPr>
          <a:xfrm>
            <a:off x="6148939" y="2559062"/>
            <a:ext cx="22381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>
              <a:buClr>
                <a:srgbClr val="000000"/>
              </a:buClr>
              <a:defRPr/>
            </a:pPr>
            <a:r>
              <a:rPr lang="en-US" sz="60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khuya</a:t>
            </a:r>
            <a:endParaRPr lang="en-US" sz="60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Cloud Callout 10">
            <a:extLst>
              <a:ext uri="{FF2B5EF4-FFF2-40B4-BE49-F238E27FC236}">
                <a16:creationId xmlns:a16="http://schemas.microsoft.com/office/drawing/2014/main" id="{827D7FDF-24C2-4BDD-9050-3B02C43234B6}"/>
              </a:ext>
            </a:extLst>
          </p:cNvPr>
          <p:cNvSpPr/>
          <p:nvPr/>
        </p:nvSpPr>
        <p:spPr>
          <a:xfrm>
            <a:off x="8733433" y="2157485"/>
            <a:ext cx="6447779" cy="3474720"/>
          </a:xfrm>
          <a:prstGeom prst="cloudCallout">
            <a:avLst>
              <a:gd name="adj1" fmla="val 48644"/>
              <a:gd name="adj2" fmla="val 51058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CA8F45"/>
            </a:solidFill>
            <a:prstDash val="solid"/>
          </a:ln>
          <a:effectLst/>
        </p:spPr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6000" b="1" kern="0" dirty="0" err="1">
                <a:solidFill>
                  <a:srgbClr val="CA8F4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khuya</a:t>
            </a:r>
            <a:endParaRPr lang="en-US" sz="6000" b="1" kern="0" dirty="0">
              <a:solidFill>
                <a:srgbClr val="CA8F4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585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4 0.03056 C -0.3504 0.0213 -0.31081 0.01458 -0.26263 0.01458 C -0.21303 0.01458 -0.17344 0.0213 -0.17344 0.03056 C -0.17344 0.03958 -0.13386 0.04676 -0.08425 0.04676 C -0.03607 0.04676 0.00364 0.03958 0.00364 0.0305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8285143" cy="10327958"/>
          </a:xfrm>
          <a:prstGeom prst="rect">
            <a:avLst/>
          </a:prstGeom>
        </p:spPr>
      </p:pic>
      <p:sp>
        <p:nvSpPr>
          <p:cNvPr id="8" name="矩形 32">
            <a:extLst>
              <a:ext uri="{FF2B5EF4-FFF2-40B4-BE49-F238E27FC236}">
                <a16:creationId xmlns:a16="http://schemas.microsoft.com/office/drawing/2014/main" id="{FE1ABB48-0B7F-419A-9573-8272D586AABD}"/>
              </a:ext>
            </a:extLst>
          </p:cNvPr>
          <p:cNvSpPr/>
          <p:nvPr/>
        </p:nvSpPr>
        <p:spPr>
          <a:xfrm>
            <a:off x="213699" y="398544"/>
            <a:ext cx="17215143" cy="9367086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lang="zh-CN" altLang="en-US" sz="2700" kern="0" dirty="0">
              <a:solidFill>
                <a:prstClr val="white"/>
              </a:solidFill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pic>
        <p:nvPicPr>
          <p:cNvPr id="13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71986D31-4457-406D-8FF0-4F559043F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97"/>
          <a:stretch/>
        </p:blipFill>
        <p:spPr bwMode="auto">
          <a:xfrm>
            <a:off x="6839811" y="2813441"/>
            <a:ext cx="9115425" cy="623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5317;p41">
            <a:extLst>
              <a:ext uri="{FF2B5EF4-FFF2-40B4-BE49-F238E27FC236}">
                <a16:creationId xmlns:a16="http://schemas.microsoft.com/office/drawing/2014/main" id="{0B90061D-9798-4900-9DA7-4E62829765A3}"/>
              </a:ext>
            </a:extLst>
          </p:cNvPr>
          <p:cNvSpPr txBox="1">
            <a:spLocks/>
          </p:cNvSpPr>
          <p:nvPr/>
        </p:nvSpPr>
        <p:spPr>
          <a:xfrm>
            <a:off x="6629358" y="743736"/>
            <a:ext cx="8948142" cy="903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685800">
              <a:buClr>
                <a:prstClr val="black"/>
              </a:buClr>
            </a:pPr>
            <a:r>
              <a:rPr lang="vi-VN" sz="6000" b="0">
                <a:solidFill>
                  <a:srgbClr val="00B050"/>
                </a:solidFill>
                <a:latin typeface="Arial" panose="020B0604020202020204" pitchFamily="34" charset="0"/>
              </a:rPr>
              <a:t>Lưu ý khi trình bày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4FE4013-4F9F-4207-AF0D-83CA470DA9B2}"/>
              </a:ext>
            </a:extLst>
          </p:cNvPr>
          <p:cNvCxnSpPr/>
          <p:nvPr/>
        </p:nvCxnSpPr>
        <p:spPr>
          <a:xfrm flipV="1">
            <a:off x="4731564" y="3425831"/>
            <a:ext cx="2108247" cy="0"/>
          </a:xfrm>
          <a:prstGeom prst="straightConnector1">
            <a:avLst/>
          </a:prstGeom>
          <a:noFill/>
          <a:ln w="28575" cap="flat" cmpd="sng" algn="ctr">
            <a:solidFill>
              <a:srgbClr val="7030A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F653FF9-1EDD-4D93-8E6E-E3995E5EAE04}"/>
              </a:ext>
            </a:extLst>
          </p:cNvPr>
          <p:cNvSpPr/>
          <p:nvPr/>
        </p:nvSpPr>
        <p:spPr>
          <a:xfrm>
            <a:off x="3966398" y="2689484"/>
            <a:ext cx="30315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Lùi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ô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0E52544-5995-4EDF-AB9D-5F24DCE476D6}"/>
              </a:ext>
            </a:extLst>
          </p:cNvPr>
          <p:cNvCxnSpPr/>
          <p:nvPr/>
        </p:nvCxnSpPr>
        <p:spPr>
          <a:xfrm flipV="1">
            <a:off x="4718277" y="4142864"/>
            <a:ext cx="2108247" cy="0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32F72406-7916-4EBD-9BF3-81D4F72AABAB}"/>
              </a:ext>
            </a:extLst>
          </p:cNvPr>
          <p:cNvSpPr/>
          <p:nvPr/>
        </p:nvSpPr>
        <p:spPr>
          <a:xfrm>
            <a:off x="4317376" y="3541208"/>
            <a:ext cx="2152833" cy="6463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/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lề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5AEB21-D233-4504-BE36-5ACF8A9EF909}"/>
              </a:ext>
            </a:extLst>
          </p:cNvPr>
          <p:cNvSpPr txBox="1"/>
          <p:nvPr/>
        </p:nvSpPr>
        <p:spPr>
          <a:xfrm>
            <a:off x="7466528" y="3204255"/>
            <a:ext cx="58623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latin typeface="HP001 4 hàng" panose="020B0603050302020204" pitchFamily="34" charset="0"/>
              </a:rPr>
              <a:t>Em</a:t>
            </a:r>
            <a:r>
              <a:rPr lang="en-US" sz="3300" b="1" dirty="0">
                <a:latin typeface="HP001 4 hàng" panose="020B0603050302020204" pitchFamily="34" charset="0"/>
              </a:rPr>
              <a:t> </a:t>
            </a:r>
            <a:r>
              <a:rPr lang="el-GR" sz="3300" b="1" dirty="0">
                <a:latin typeface="HP001 4 hàng" panose="020B0603050302020204" pitchFamily="34" charset="0"/>
              </a:rPr>
              <a:t>ΐ</a:t>
            </a:r>
            <a:r>
              <a:rPr lang="en-US" sz="3300" b="1" dirty="0" err="1">
                <a:latin typeface="HP001 4 hàng" panose="020B0603050302020204" pitchFamily="34" charset="0"/>
              </a:rPr>
              <a:t>êu</a:t>
            </a:r>
            <a:r>
              <a:rPr lang="en-US" sz="3300" b="1" dirty="0">
                <a:latin typeface="HP001 4 hàng" panose="020B0603050302020204" pitchFamily="34" charset="0"/>
              </a:rPr>
              <a:t> </a:t>
            </a:r>
            <a:r>
              <a:rPr lang="en-US" sz="3300" b="1" dirty="0" err="1">
                <a:latin typeface="HP001 4 hàng" panose="020B0603050302020204" pitchFamily="34" charset="0"/>
              </a:rPr>
              <a:t>đồ</a:t>
            </a:r>
            <a:r>
              <a:rPr lang="en-US" sz="3300" b="1" dirty="0">
                <a:latin typeface="HP001 4 hàng" panose="020B0603050302020204" pitchFamily="34" charset="0"/>
              </a:rPr>
              <a:t> </a:t>
            </a:r>
            <a:r>
              <a:rPr lang="en-US" sz="3300" b="1" dirty="0" err="1">
                <a:latin typeface="HP001 4 hàng" panose="020B0603050302020204" pitchFamily="34" charset="0"/>
              </a:rPr>
              <a:t>đạc</a:t>
            </a:r>
            <a:r>
              <a:rPr lang="en-US" sz="3300" b="1" dirty="0">
                <a:latin typeface="HP001 4 hàng" panose="020B0603050302020204" pitchFamily="34" charset="0"/>
              </a:rPr>
              <a:t> </a:t>
            </a:r>
            <a:r>
              <a:rPr lang="en-US" sz="3300" b="1" dirty="0" err="1">
                <a:latin typeface="HP001 4 hàng" panose="020B0603050302020204" pitchFamily="34" charset="0"/>
              </a:rPr>
              <a:t>Ǉr</a:t>
            </a:r>
            <a:r>
              <a:rPr lang="el-GR" sz="3300" b="1" dirty="0">
                <a:latin typeface="HP001 4 hàng" panose="020B0603050302020204" pitchFamily="34" charset="0"/>
              </a:rPr>
              <a:t>Ϊ</a:t>
            </a:r>
            <a:r>
              <a:rPr lang="en-US" sz="3300" b="1" dirty="0">
                <a:latin typeface="HP001 4 hàng" panose="020B0603050302020204" pitchFamily="34" charset="0"/>
              </a:rPr>
              <a:t>g </a:t>
            </a:r>
            <a:r>
              <a:rPr lang="el-GR" sz="3300" b="1" dirty="0">
                <a:latin typeface="HP001 4 hàng" panose="020B0603050302020204" pitchFamily="34" charset="0"/>
              </a:rPr>
              <a:t>η</a:t>
            </a:r>
            <a:r>
              <a:rPr lang="en-US" sz="3300" b="1" dirty="0">
                <a:latin typeface="HP001 4 hàng" panose="020B0603050302020204" pitchFamily="34" charset="0"/>
              </a:rPr>
              <a:t>à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3E520CF-72E1-479C-9C77-084D48A5AE8D}"/>
              </a:ext>
            </a:extLst>
          </p:cNvPr>
          <p:cNvSpPr txBox="1"/>
          <p:nvPr/>
        </p:nvSpPr>
        <p:spPr>
          <a:xfrm>
            <a:off x="6807524" y="3850586"/>
            <a:ext cx="77801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 b="1" dirty="0">
                <a:latin typeface="HP001 4 hàng" panose="020B0603050302020204" pitchFamily="34" charset="0"/>
              </a:rPr>
              <a:t>Cùng em Ǉrò εuΐİn ηư là bạn κân. </a:t>
            </a:r>
          </a:p>
        </p:txBody>
      </p:sp>
    </p:spTree>
    <p:extLst>
      <p:ext uri="{BB962C8B-B14F-4D97-AF65-F5344CB8AC3E}">
        <p14:creationId xmlns:p14="http://schemas.microsoft.com/office/powerpoint/2010/main" val="31356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3" grpId="0"/>
      <p:bldP spid="38" grpId="0"/>
      <p:bldP spid="3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1175</TotalTime>
  <Words>374</Words>
  <Application>Microsoft Office PowerPoint</Application>
  <PresentationFormat>Custom</PresentationFormat>
  <Paragraphs>79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等线</vt:lpstr>
      <vt:lpstr>印品黑体</vt:lpstr>
      <vt:lpstr>HP001 4 hàng</vt:lpstr>
      <vt:lpstr>Arial</vt:lpstr>
      <vt:lpstr>Calibri</vt:lpstr>
      <vt:lpstr>字魂107号-萌趣欢乐体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CN.Nguyễn T Ngọc Mai</cp:lastModifiedBy>
  <cp:revision>138</cp:revision>
  <dcterms:created xsi:type="dcterms:W3CDTF">2006-08-16T00:00:00Z</dcterms:created>
  <dcterms:modified xsi:type="dcterms:W3CDTF">2024-11-05T08:48:54Z</dcterms:modified>
  <dc:identifier>DAEswOIwa4E</dc:identifier>
</cp:coreProperties>
</file>