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5" r:id="rId10"/>
    <p:sldId id="274" r:id="rId11"/>
    <p:sldId id="276" r:id="rId12"/>
    <p:sldId id="277" r:id="rId13"/>
    <p:sldId id="278" r:id="rId14"/>
    <p:sldId id="280" r:id="rId15"/>
    <p:sldId id="279" r:id="rId16"/>
    <p:sldId id="284" r:id="rId17"/>
    <p:sldId id="281" r:id="rId18"/>
    <p:sldId id="282" r:id="rId19"/>
    <p:sldId id="283" r:id="rId20"/>
    <p:sldId id="286" r:id="rId21"/>
    <p:sldId id="285" r:id="rId22"/>
    <p:sldId id="306" r:id="rId23"/>
    <p:sldId id="289" r:id="rId24"/>
    <p:sldId id="305" r:id="rId25"/>
    <p:sldId id="302" r:id="rId26"/>
    <p:sldId id="303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1" autoAdjust="0"/>
    <p:restoredTop sz="94660"/>
  </p:normalViewPr>
  <p:slideViewPr>
    <p:cSldViewPr>
      <p:cViewPr varScale="1">
        <p:scale>
          <a:sx n="67" d="100"/>
          <a:sy n="67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33980-5A4A-455B-8372-8F9322E5FDED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19670-2820-4507-B7D6-BE8F8F44D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F468DF-8126-4098-AEBF-3FBC6B53330A}" type="slidenum">
              <a:rPr lang="en-US" b="0"/>
              <a:pPr/>
              <a:t>23</a:t>
            </a:fld>
            <a:endParaRPr lang="en-US" b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72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5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2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0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B5A3-1E9F-428C-A24E-6B1065D22F5E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9911-1122-4795-9657-E467F12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5.xml"/><Relationship Id="rId7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slide" Target="slide2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slide" Target="slide26.xml"/><Relationship Id="rId5" Type="http://schemas.openxmlformats.org/officeDocument/2006/relationships/image" Target="../media/image45.png"/><Relationship Id="rId10" Type="http://schemas.openxmlformats.org/officeDocument/2006/relationships/slide" Target="slide25.xml"/><Relationship Id="rId4" Type="http://schemas.openxmlformats.org/officeDocument/2006/relationships/image" Target="../media/image44.png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8.png"/><Relationship Id="rId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62400" y="696914"/>
            <a:ext cx="4343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CÁC CHẤT CẦN THIẾT CHO  TẾ BÀO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33800" y="533400"/>
            <a:ext cx="44958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038600" y="1462089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733800" y="2209800"/>
            <a:ext cx="4572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419600" y="2300288"/>
            <a:ext cx="354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CHẤT CẶN BÃ &amp; DƯ THỪA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81200" y="2971800"/>
            <a:ext cx="8458200" cy="3657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b="0">
              <a:solidFill>
                <a:srgbClr val="FF3300"/>
              </a:solidFill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172200" y="3429000"/>
            <a:ext cx="38862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209800" y="3429000"/>
            <a:ext cx="32766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286000" y="4800600"/>
            <a:ext cx="27432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172200" y="4800600"/>
            <a:ext cx="13716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8763000" y="4800600"/>
            <a:ext cx="12954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0" y="5715000"/>
            <a:ext cx="78486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6781801" y="3625850"/>
            <a:ext cx="300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CÁC CHẤT THẢI KHÁC HÒA TAN TRONG MÁU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352800" y="3784600"/>
            <a:ext cx="734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CO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352800" y="4800601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PHỔI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477000" y="4800601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THẬN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9144000" y="48148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DA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105400" y="5780089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MÔI TRƯỜNG NGOÀI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810000" y="6262689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HOẠT ĐỘNG BÀI TIẾT</a:t>
            </a:r>
            <a:r>
              <a:rPr lang="en-US" sz="20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 rot="10800000">
            <a:off x="5715000" y="1066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b="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5670840" y="1905000"/>
            <a:ext cx="685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7271040" y="26670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4299240" y="26670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909984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6612062" y="4363686"/>
            <a:ext cx="681484" cy="4035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327660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909984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666144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971800" y="5176982"/>
            <a:ext cx="1447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</a:rPr>
              <a:t>HÔ HẤP</a:t>
            </a:r>
          </a:p>
          <a:p>
            <a:pPr>
              <a:spcBef>
                <a:spcPct val="50000"/>
              </a:spcBef>
            </a:pPr>
            <a:endParaRPr lang="en-US" sz="2400" b="0" dirty="0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486400" y="5181601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anose="02020603050405020304" pitchFamily="18" charset="0"/>
              </a:rPr>
              <a:t>BÀI TIẾT NƯỚC TIỂU</a:t>
            </a:r>
            <a:r>
              <a:rPr lang="en-US" b="0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8382000" y="5195888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</a:rPr>
              <a:t>THOÁT MỒ HÔI</a:t>
            </a:r>
          </a:p>
        </p:txBody>
      </p:sp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524000" y="457200"/>
            <a:ext cx="4953000" cy="316865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hlinkClick r:id="rId3" action="ppaction://hlinksldjump"/>
          </p:cNvPr>
          <p:cNvSpPr/>
          <p:nvPr/>
        </p:nvSpPr>
        <p:spPr>
          <a:xfrm>
            <a:off x="6553200" y="457199"/>
            <a:ext cx="4953000" cy="317817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511009" y="3657600"/>
            <a:ext cx="4994567" cy="2998787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hlinkClick r:id="rId5" action="ppaction://hlinksldjump"/>
          </p:cNvPr>
          <p:cNvSpPr/>
          <p:nvPr/>
        </p:nvSpPr>
        <p:spPr>
          <a:xfrm>
            <a:off x="6553200" y="3708331"/>
            <a:ext cx="4937417" cy="2998787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-239192" y="2534186"/>
            <a:ext cx="19781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Mảnh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ghép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4645"/>
            <a:ext cx="4932387" cy="2547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0304" y="2971800"/>
            <a:ext cx="47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40021" y="2924825"/>
            <a:ext cx="47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55008" y="6059269"/>
            <a:ext cx="47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44846" y="6096000"/>
            <a:ext cx="47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90" y="517207"/>
            <a:ext cx="4907109" cy="2507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99" y="3733800"/>
            <a:ext cx="4922522" cy="248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66" y="3716338"/>
            <a:ext cx="4915451" cy="24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  <p:bldP spid="52" grpId="0" animBg="1"/>
      <p:bldP spid="5" grpId="0"/>
      <p:bldP spid="56" grpId="0"/>
      <p:bldP spid="57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952624"/>
            <a:ext cx="6781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5" y="1981199"/>
            <a:ext cx="803275" cy="838200"/>
          </a:xfrm>
          <a:prstGeom prst="rect">
            <a:avLst/>
          </a:prstGeom>
        </p:spPr>
      </p:pic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5638800" y="4161293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5400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674"/>
            <a:ext cx="12192000" cy="6917674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953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42062"/>
              </p:ext>
            </p:extLst>
          </p:nvPr>
        </p:nvGraphicFramePr>
        <p:xfrm>
          <a:off x="5500122" y="2624840"/>
          <a:ext cx="6373356" cy="308024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/>
                <a:gridCol w="31866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Cấu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tạo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hệ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bài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tiết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nước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Chức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tương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ứng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quả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3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Dẫn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nước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tiểu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từ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thận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xuống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bóng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đái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bàng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quang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Tích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trữ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nước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Ống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đái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niệu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đạo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1566309"/>
            <a:ext cx="7391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Câu2.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5802225"/>
            <a:ext cx="6934200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Bàng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đái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3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674"/>
            <a:ext cx="12192000" cy="691767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28378"/>
              </p:ext>
            </p:extLst>
          </p:nvPr>
        </p:nvGraphicFramePr>
        <p:xfrm>
          <a:off x="5500122" y="2624840"/>
          <a:ext cx="6373356" cy="334916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/>
                <a:gridCol w="31866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tiểu</a:t>
                      </a:r>
                      <a:endParaRPr lang="en-US" sz="20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3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Niệu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400" i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Niệu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ngoài</a:t>
                      </a:r>
                      <a:endParaRPr lang="en-US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1566309"/>
            <a:ext cx="7391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Câu2.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9" y="2590800"/>
            <a:ext cx="4938713" cy="362695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5018"/>
              </p:ext>
            </p:extLst>
          </p:nvPr>
        </p:nvGraphicFramePr>
        <p:xfrm>
          <a:off x="5486400" y="3200400"/>
          <a:ext cx="6373356" cy="762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/>
                <a:gridCol w="3186678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23261"/>
              </p:ext>
            </p:extLst>
          </p:nvPr>
        </p:nvGraphicFramePr>
        <p:xfrm>
          <a:off x="5486400" y="3962400"/>
          <a:ext cx="6400800" cy="105316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200400"/>
                <a:gridCol w="3200400"/>
              </a:tblGrid>
              <a:tr h="1053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19993"/>
              </p:ext>
            </p:extLst>
          </p:nvPr>
        </p:nvGraphicFramePr>
        <p:xfrm>
          <a:off x="5486400" y="5029200"/>
          <a:ext cx="6373356" cy="33928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/>
                <a:gridCol w="3186678"/>
              </a:tblGrid>
              <a:tr h="3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37140"/>
              </p:ext>
            </p:extLst>
          </p:nvPr>
        </p:nvGraphicFramePr>
        <p:xfrm>
          <a:off x="5486400" y="5334000"/>
          <a:ext cx="6373356" cy="6858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86678"/>
                <a:gridCol w="3186678"/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Niệu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2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40481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" y="0"/>
            <a:ext cx="12321309" cy="68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2766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3400" y="4800600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82200" y="342900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82200" y="1097395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3575" y="1097395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77600" y="4038600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77600" y="5043486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291455" y="3536157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5310186"/>
            <a:ext cx="17145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1582400" cy="64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09800"/>
            <a:ext cx="403860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969518"/>
            <a:ext cx="3962399" cy="44408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934200" y="2209800"/>
            <a:ext cx="609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77000" y="3048000"/>
            <a:ext cx="17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2400" y="1507853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(Nephron)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2286000"/>
            <a:ext cx="13716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89833" y="1399298"/>
            <a:ext cx="1535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Nephron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81600" y="1866900"/>
            <a:ext cx="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912" y="1600200"/>
            <a:ext cx="3976687" cy="4800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750166" y="1600200"/>
            <a:ext cx="1289433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952624"/>
            <a:ext cx="6781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5" y="1981199"/>
            <a:ext cx="803275" cy="838200"/>
          </a:xfrm>
          <a:prstGeom prst="rect">
            <a:avLst/>
          </a:prstGeom>
        </p:spPr>
      </p:pic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5638800" y="4161293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(90%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lọc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thận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529593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(Nephron)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87851" y="6044919"/>
            <a:ext cx="8599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phiếu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141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286"/>
            <a:ext cx="11811000" cy="6596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5337" y="1866899"/>
            <a:ext cx="406616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11811000" cy="6496050"/>
          </a:xfrm>
          <a:prstGeom prst="rect">
            <a:avLst/>
          </a:prstGeom>
        </p:spPr>
      </p:pic>
      <p:pic>
        <p:nvPicPr>
          <p:cNvPr id="4" name="Picture 2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648424"/>
            <a:ext cx="5943600" cy="34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514600"/>
            <a:ext cx="266700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calcium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oxalate,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phosphate,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urate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629374"/>
            <a:ext cx="25146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0" y="2629374"/>
            <a:ext cx="2209800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45" y="3962400"/>
            <a:ext cx="2084380" cy="20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6983"/>
            <a:ext cx="8458200" cy="4880033"/>
          </a:xfrm>
          <a:prstGeom prst="rect">
            <a:avLst/>
          </a:prstGeom>
        </p:spPr>
      </p:pic>
      <p:pic>
        <p:nvPicPr>
          <p:cNvPr id="3" name="Picture 4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654" y="455939"/>
            <a:ext cx="344707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499" y="2018039"/>
            <a:ext cx="2019301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ổ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Amidan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964274"/>
            <a:ext cx="2057400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099" y="1828800"/>
            <a:ext cx="1714501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3925570"/>
            <a:ext cx="3505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11125200" cy="5943600"/>
          </a:xfrm>
          <a:prstGeom prst="rect">
            <a:avLst/>
          </a:prstGeom>
        </p:spPr>
      </p:pic>
      <p:pic>
        <p:nvPicPr>
          <p:cNvPr id="3" name="Picture 6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767843"/>
            <a:ext cx="8553404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31360" y="2686135"/>
            <a:ext cx="218904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738262"/>
            <a:ext cx="1962173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9533" y="2738262"/>
            <a:ext cx="1979467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62400" y="696914"/>
            <a:ext cx="4343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CÁC CHẤT CẦN THIẾT CHO  TẾ BÀO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33800" y="533400"/>
            <a:ext cx="4495800" cy="533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038600" y="1462089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733800" y="2209800"/>
            <a:ext cx="45720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419600" y="2300288"/>
            <a:ext cx="354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CHẤT CẶN BÃ &amp; DƯ THỪA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81200" y="2971800"/>
            <a:ext cx="8458200" cy="3657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b="0">
              <a:solidFill>
                <a:srgbClr val="FF3300"/>
              </a:solidFill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172200" y="3429000"/>
            <a:ext cx="38862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209800" y="3429000"/>
            <a:ext cx="32766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286000" y="4800600"/>
            <a:ext cx="27432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172200" y="4800600"/>
            <a:ext cx="13716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8763000" y="4800600"/>
            <a:ext cx="1295400" cy="38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0" y="5715000"/>
            <a:ext cx="78486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6781801" y="3625850"/>
            <a:ext cx="300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CÁC CHẤT THẢI KHÁC HÒA TAN TRONG MÁU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352800" y="3784600"/>
            <a:ext cx="734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CO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352800" y="4800601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PHỔI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477000" y="4800601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THẬN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9144000" y="48148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DA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105400" y="5780089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MÔI TRƯỜNG NGOÀI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810000" y="6262689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HOẠT ĐỘNG BÀI TIẾT</a:t>
            </a:r>
            <a:r>
              <a:rPr lang="en-US" sz="20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 rot="10800000">
            <a:off x="5715000" y="1066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b="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5670840" y="1905000"/>
            <a:ext cx="685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7271040" y="26670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4299240" y="26670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909984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666144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3276600" y="4343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909984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666144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971800" y="5176982"/>
            <a:ext cx="1447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</a:rPr>
              <a:t>HÔ HẤP</a:t>
            </a:r>
          </a:p>
          <a:p>
            <a:pPr>
              <a:spcBef>
                <a:spcPct val="50000"/>
              </a:spcBef>
            </a:pPr>
            <a:endParaRPr lang="en-US" sz="2400" b="0" dirty="0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486400" y="5181601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anose="02020603050405020304" pitchFamily="18" charset="0"/>
              </a:rPr>
              <a:t>BÀI TIẾT NƯỚC TIỂU</a:t>
            </a:r>
            <a:r>
              <a:rPr lang="en-US" b="0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8382000" y="5195888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</a:rPr>
              <a:t>THOÁT MỒ HÔI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162800" y="4357689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90%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9601200" y="4357689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10%</a:t>
            </a:r>
          </a:p>
        </p:txBody>
      </p:sp>
      <p:pic>
        <p:nvPicPr>
          <p:cNvPr id="4098" name="Picture 2" descr="10 thói quen làm hại thận - Tuổi Trẻ Onlin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0" y="5381155"/>
            <a:ext cx="1651000" cy="14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 animBg="1"/>
      <p:bldP spid="8204" grpId="1" animBg="1"/>
      <p:bldP spid="8205" grpId="0" animBg="1"/>
      <p:bldP spid="8206" grpId="0" animBg="1"/>
      <p:bldP spid="8207" grpId="0" animBg="1"/>
      <p:bldP spid="8208" grpId="0" animBg="1"/>
      <p:bldP spid="8208" grpId="1" animBg="1"/>
      <p:bldP spid="8209" grpId="0" animBg="1"/>
      <p:bldP spid="8210" grpId="0"/>
      <p:bldP spid="8210" grpId="1"/>
      <p:bldP spid="8211" grpId="0"/>
      <p:bldP spid="8212" grpId="0"/>
      <p:bldP spid="8213" grpId="0"/>
      <p:bldP spid="8214" grpId="0"/>
      <p:bldP spid="8214" grpId="1"/>
      <p:bldP spid="8215" grpId="0"/>
      <p:bldP spid="8217" grpId="0"/>
      <p:bldP spid="8220" grpId="0" animBg="1"/>
      <p:bldP spid="8221" grpId="0" animBg="1"/>
      <p:bldP spid="8222" grpId="0" animBg="1"/>
      <p:bldP spid="8222" grpId="1" animBg="1"/>
      <p:bldP spid="8223" grpId="0" animBg="1"/>
      <p:bldP spid="8224" grpId="0" animBg="1"/>
      <p:bldP spid="8225" grpId="0" animBg="1"/>
      <p:bldP spid="8225" grpId="1" animBg="1"/>
      <p:bldP spid="8226" grpId="0" animBg="1"/>
      <p:bldP spid="8227" grpId="0" animBg="1"/>
      <p:bldP spid="8230" grpId="0"/>
      <p:bldP spid="8231" grpId="0"/>
      <p:bldP spid="8232" grpId="0"/>
      <p:bldP spid="8233" grpId="0"/>
      <p:bldP spid="82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060"/>
            <a:ext cx="12115800" cy="6834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981200"/>
            <a:ext cx="61722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0">
              <a:lnSpc>
                <a:spcPct val="13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 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 cần </a:t>
            </a:r>
            <a:r>
              <a:rPr lang="vi-VN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ghép/chạy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thận để cứu sống bệnh nhân </a:t>
            </a:r>
            <a:r>
              <a:rPr lang="vi-VN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 thận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33796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104900"/>
            <a:ext cx="5410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4953000"/>
            <a:ext cx="967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kiến của bạn A là sai. Vì ghép thận thực chất là ghép thêm thận mới khỏe mạnh vào vị trí mới thường là vùng hộ chậu bên phải (hoặc bên trái) của người bệnh.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chỉ cắt bỏ một hoặc hai thận bệnh lí trong một số trường hợp đặc biệt như thận đa nang quá to, thận bị viêm mãn tính nặng,...</a:t>
            </a:r>
          </a:p>
        </p:txBody>
      </p:sp>
    </p:spTree>
    <p:extLst>
      <p:ext uri="{BB962C8B-B14F-4D97-AF65-F5344CB8AC3E}">
        <p14:creationId xmlns:p14="http://schemas.microsoft.com/office/powerpoint/2010/main" val="39834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3062"/>
            <a:ext cx="12306300" cy="6834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52711"/>
            <a:ext cx="7067550" cy="470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1681519"/>
            <a:ext cx="848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Quan </a:t>
            </a:r>
            <a:r>
              <a:rPr lang="vi-VN" sz="2400" dirty="0" smtClean="0">
                <a:latin typeface="+mj-lt"/>
              </a:rPr>
              <a:t>sát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và </a:t>
            </a:r>
            <a:r>
              <a:rPr lang="vi-VN" sz="2400" dirty="0">
                <a:latin typeface="+mj-lt"/>
              </a:rPr>
              <a:t>mô tả khái quát sơ đồ chạy thận nhân tạo.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400" y="2152711"/>
            <a:ext cx="42989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 sẽ từ từ rút máu chưa lọc của bệnh nhân ra ngoài (lấy từ vị trí tĩnh mạch cánh tay), sau đó được bổ sung máu loãng.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lọc máu, máu được xử lí để loại bỏ chất thải, chất độc, chất dư thừa rồi đưa đến nơi giữ bọt khí.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lọc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lại tĩnh mạch cánh tay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của người bệnh.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yen-tap-30-hinh-nen-powerpoint-cam-on-cuoi-slide-tuyet-dep-1489937696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9200"/>
            <a:ext cx="8394492" cy="4267200"/>
          </a:xfrm>
          <a:prstGeom prst="rect">
            <a:avLst/>
          </a:prstGeom>
        </p:spPr>
      </p:pic>
      <p:pic>
        <p:nvPicPr>
          <p:cNvPr id="16" name="Picture 4" descr="Vị trí của thận ở đâu là vấn đề nhiều người băn kho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853"/>
            <a:ext cx="4165600" cy="24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ý thuyết KHTN 8 Kết nối tri thức Bài 35: Hệ bài tiết ở người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99" y="327853"/>
            <a:ext cx="4103401" cy="24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208" y="2807226"/>
            <a:ext cx="3164983" cy="23120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619" y="2781327"/>
            <a:ext cx="3072308" cy="24764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191" y="2762277"/>
            <a:ext cx="2663419" cy="2724123"/>
          </a:xfrm>
          <a:prstGeom prst="rect">
            <a:avLst/>
          </a:prstGeom>
        </p:spPr>
      </p:pic>
      <p:sp>
        <p:nvSpPr>
          <p:cNvPr id="21" name="Text Box 2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29025" y="1066800"/>
            <a:ext cx="4318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1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15000" y="5817265"/>
            <a:ext cx="1135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40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0820400" y="1219200"/>
            <a:ext cx="457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2849196" y="5164265"/>
            <a:ext cx="457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5963300" y="5177510"/>
            <a:ext cx="457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9158306" y="5203944"/>
            <a:ext cx="457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719513" y="271463"/>
            <a:ext cx="493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0">
              <a:latin typeface=".VnArial Narrow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27" y="149225"/>
            <a:ext cx="10807973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98588" y="1447800"/>
            <a:ext cx="7207250" cy="2462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Xuất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thân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từ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tận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tế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Theo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máu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phổi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rồi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không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trung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cũng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dung,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cùng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bạn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đì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đùng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vỗ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tay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4592499"/>
            <a:ext cx="3545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Khí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Carbon dioxide 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800" dirty="0"/>
          </a:p>
        </p:txBody>
      </p:sp>
      <p:sp>
        <p:nvSpPr>
          <p:cNvPr id="4" name="Snip Diagonal Corner Rectangle 3">
            <a:hlinkClick r:id="rId5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9233243" cy="4993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274128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4236174"/>
            <a:ext cx="140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7843" y="2806800"/>
            <a:ext cx="670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Thân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như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búi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chỉ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Đầu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đuôi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gọn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cầu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nói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bạn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cùng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nhau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khen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mừng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946" y="1825625"/>
            <a:ext cx="2962275" cy="1209675"/>
          </a:xfrm>
          <a:prstGeom prst="rect">
            <a:avLst/>
          </a:prstGeom>
        </p:spPr>
      </p:pic>
      <p:sp>
        <p:nvSpPr>
          <p:cNvPr id="13" name="Snip Diagonal Corner Rectangle 12">
            <a:hlinkClick r:id="rId4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8991600" cy="497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24200" y="19812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ta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thể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đôi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thấp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nhưng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ngồi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phương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Thân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hạt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đậu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tương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gì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đố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nhường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quà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ngay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9144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97271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Diagonal Corner Rectangle 7">
            <a:hlinkClick r:id="rId3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27906"/>
            <a:ext cx="9233243" cy="4993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273976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gì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nói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nhanh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phần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vỏ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tủy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hợp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thành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đây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xum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vầy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Tụm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hằng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triệu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lắp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đầy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thận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886200"/>
            <a:ext cx="1741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3542" y="1297941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>
            <a:hlinkClick r:id="rId3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27906"/>
            <a:ext cx="9233243" cy="4993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275189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51460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Tôi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từ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bể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thận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vẫy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qua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niệu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quản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rồi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bàng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quang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chất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thải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bất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an,</a:t>
            </a:r>
          </a:p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Đố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ai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nhận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ngàn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lời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khen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?”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1474" y="4099649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Nước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tiểu</a:t>
            </a:r>
            <a:endParaRPr lang="en-US" sz="2400" dirty="0"/>
          </a:p>
        </p:txBody>
      </p:sp>
      <p:sp>
        <p:nvSpPr>
          <p:cNvPr id="8" name="Snip Diagonal Corner Rectangle 7">
            <a:hlinkClick r:id="rId3" action="ppaction://hlinksldjump"/>
          </p:cNvPr>
          <p:cNvSpPr/>
          <p:nvPr/>
        </p:nvSpPr>
        <p:spPr>
          <a:xfrm>
            <a:off x="11277600" y="6477000"/>
            <a:ext cx="914400" cy="381000"/>
          </a:xfrm>
          <a:prstGeom prst="snip2Diag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95801" y="1219200"/>
            <a:ext cx="2865558" cy="4509671"/>
          </a:xfrm>
          <a:custGeom>
            <a:avLst/>
            <a:gdLst/>
            <a:ahLst/>
            <a:cxnLst/>
            <a:rect l="l" t="t" r="r" b="b"/>
            <a:pathLst>
              <a:path w="3789904" h="7221707">
                <a:moveTo>
                  <a:pt x="0" y="0"/>
                </a:moveTo>
                <a:lnTo>
                  <a:pt x="3789904" y="0"/>
                </a:lnTo>
                <a:lnTo>
                  <a:pt x="3789904" y="7221707"/>
                </a:lnTo>
                <a:lnTo>
                  <a:pt x="0" y="7221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85" t="-8232" r="-30384" b="-9649"/>
            </a:stretch>
          </a:blipFill>
        </p:spPr>
      </p:sp>
      <p:sp>
        <p:nvSpPr>
          <p:cNvPr id="5" name="AutoShape 5"/>
          <p:cNvSpPr/>
          <p:nvPr/>
        </p:nvSpPr>
        <p:spPr>
          <a:xfrm flipH="1">
            <a:off x="6224136" y="1658153"/>
            <a:ext cx="2186199" cy="0"/>
          </a:xfrm>
          <a:prstGeom prst="line">
            <a:avLst/>
          </a:prstGeom>
          <a:ln w="38100" cap="flat">
            <a:solidFill>
              <a:schemeClr val="tx1"/>
            </a:solidFill>
            <a:prstDash val="sysDash"/>
            <a:headEnd type="none" w="sm" len="sm"/>
            <a:tailEnd type="oval" w="lg" len="lg"/>
          </a:ln>
        </p:spPr>
      </p:sp>
      <p:grpSp>
        <p:nvGrpSpPr>
          <p:cNvPr id="13" name="Group 13"/>
          <p:cNvGrpSpPr/>
          <p:nvPr/>
        </p:nvGrpSpPr>
        <p:grpSpPr>
          <a:xfrm>
            <a:off x="8197054" y="546710"/>
            <a:ext cx="2627738" cy="2226169"/>
            <a:chOff x="0" y="-278341"/>
            <a:chExt cx="940280" cy="8794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40280" cy="313910"/>
            </a:xfrm>
            <a:custGeom>
              <a:avLst/>
              <a:gdLst/>
              <a:ahLst/>
              <a:cxnLst/>
              <a:rect l="l" t="t" r="r" b="b"/>
              <a:pathLst>
                <a:path w="940712" h="313910">
                  <a:moveTo>
                    <a:pt x="110544" y="0"/>
                  </a:moveTo>
                  <a:lnTo>
                    <a:pt x="830168" y="0"/>
                  </a:lnTo>
                  <a:cubicBezTo>
                    <a:pt x="891219" y="0"/>
                    <a:pt x="940712" y="49492"/>
                    <a:pt x="940712" y="110544"/>
                  </a:cubicBezTo>
                  <a:lnTo>
                    <a:pt x="940712" y="203366"/>
                  </a:lnTo>
                  <a:cubicBezTo>
                    <a:pt x="940712" y="232684"/>
                    <a:pt x="929065" y="260801"/>
                    <a:pt x="908334" y="281532"/>
                  </a:cubicBezTo>
                  <a:cubicBezTo>
                    <a:pt x="887603" y="302263"/>
                    <a:pt x="859486" y="313910"/>
                    <a:pt x="830168" y="313910"/>
                  </a:cubicBezTo>
                  <a:lnTo>
                    <a:pt x="110544" y="313910"/>
                  </a:lnTo>
                  <a:cubicBezTo>
                    <a:pt x="81226" y="313910"/>
                    <a:pt x="53109" y="302263"/>
                    <a:pt x="32378" y="281532"/>
                  </a:cubicBezTo>
                  <a:cubicBezTo>
                    <a:pt x="11647" y="260801"/>
                    <a:pt x="0" y="232684"/>
                    <a:pt x="0" y="203366"/>
                  </a:cubicBezTo>
                  <a:lnTo>
                    <a:pt x="0" y="110544"/>
                  </a:lnTo>
                  <a:cubicBezTo>
                    <a:pt x="0" y="81226"/>
                    <a:pt x="11647" y="53109"/>
                    <a:pt x="32378" y="32378"/>
                  </a:cubicBezTo>
                  <a:cubicBezTo>
                    <a:pt x="53109" y="11647"/>
                    <a:pt x="81226" y="0"/>
                    <a:pt x="110544" y="0"/>
                  </a:cubicBezTo>
                  <a:close/>
                </a:path>
              </a:pathLst>
            </a:custGeom>
            <a:solidFill>
              <a:srgbClr val="FBE8D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21873" y="-278341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Mao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mạch</a:t>
              </a: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phổi</a:t>
              </a:r>
              <a:endParaRPr lang="en-US" sz="2266" spc="-95" dirty="0">
                <a:solidFill>
                  <a:srgbClr val="1C030C"/>
                </a:solidFill>
                <a:latin typeface="Open Sans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 rot="-2848860">
            <a:off x="-1949281" y="-1026709"/>
            <a:ext cx="2862922" cy="27432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6002825">
            <a:off x="10570768" y="567494"/>
            <a:ext cx="2801249" cy="1702463"/>
          </a:xfrm>
          <a:custGeom>
            <a:avLst/>
            <a:gdLst/>
            <a:ahLst/>
            <a:cxnLst/>
            <a:rect l="l" t="t" r="r" b="b"/>
            <a:pathLst>
              <a:path w="4201873" h="2553695">
                <a:moveTo>
                  <a:pt x="0" y="0"/>
                </a:moveTo>
                <a:lnTo>
                  <a:pt x="4201873" y="0"/>
                </a:lnTo>
                <a:lnTo>
                  <a:pt x="4201873" y="2553695"/>
                </a:lnTo>
                <a:lnTo>
                  <a:pt x="0" y="25536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45394"/>
            </a:stretch>
          </a:blipFill>
        </p:spPr>
      </p:sp>
      <p:pic>
        <p:nvPicPr>
          <p:cNvPr id="37" name="Picture 36" descr="A magnifying glass with a black handle&#10;&#10;Description automatically generated with medium confidence">
            <a:extLst>
              <a:ext uri="{FF2B5EF4-FFF2-40B4-BE49-F238E27FC236}">
                <a16:creationId xmlns:a16="http://schemas.microsoft.com/office/drawing/2014/main" xmlns="" id="{D5D0B483-A043-4B24-14B2-7F74C62A1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8" y="1549791"/>
            <a:ext cx="421639" cy="421639"/>
          </a:xfrm>
          <a:prstGeom prst="rect">
            <a:avLst/>
          </a:prstGeom>
        </p:spPr>
      </p:pic>
      <p:sp>
        <p:nvSpPr>
          <p:cNvPr id="31" name="Cloud 30"/>
          <p:cNvSpPr/>
          <p:nvPr/>
        </p:nvSpPr>
        <p:spPr>
          <a:xfrm>
            <a:off x="4724400" y="81983"/>
            <a:ext cx="2291128" cy="74343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rved Left Arrow 31"/>
          <p:cNvSpPr/>
          <p:nvPr/>
        </p:nvSpPr>
        <p:spPr>
          <a:xfrm>
            <a:off x="6497471" y="520654"/>
            <a:ext cx="498009" cy="102913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 rot="10639629" flipH="1">
            <a:off x="4735164" y="558755"/>
            <a:ext cx="538806" cy="9529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loud 38"/>
          <p:cNvSpPr/>
          <p:nvPr/>
        </p:nvSpPr>
        <p:spPr>
          <a:xfrm>
            <a:off x="4895471" y="6114564"/>
            <a:ext cx="2291128" cy="74343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urved Left Arrow 39"/>
          <p:cNvSpPr/>
          <p:nvPr/>
        </p:nvSpPr>
        <p:spPr>
          <a:xfrm>
            <a:off x="6637110" y="5487592"/>
            <a:ext cx="527328" cy="102913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rot="10639629" flipH="1">
            <a:off x="4766071" y="5493357"/>
            <a:ext cx="476992" cy="9529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9905" y="566173"/>
            <a:ext cx="68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27163" y="663363"/>
            <a:ext cx="68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70638" y="5536997"/>
            <a:ext cx="68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45459" y="5601081"/>
            <a:ext cx="68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5065" y="703279"/>
            <a:ext cx="96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92078" y="5482753"/>
            <a:ext cx="1908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00774" y="650578"/>
            <a:ext cx="96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1733" y="5536997"/>
            <a:ext cx="1908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Up Arrow 37">
            <a:hlinkClick r:id="rId8" action="ppaction://hlinksldjump"/>
          </p:cNvPr>
          <p:cNvSpPr/>
          <p:nvPr/>
        </p:nvSpPr>
        <p:spPr>
          <a:xfrm>
            <a:off x="11353800" y="6172200"/>
            <a:ext cx="762000" cy="685800"/>
          </a:xfrm>
          <a:prstGeom prst="upArrow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7768" y="1658153"/>
            <a:ext cx="3534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4: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/>
          </a:p>
        </p:txBody>
      </p:sp>
      <p:sp>
        <p:nvSpPr>
          <p:cNvPr id="50" name="AutoShape 5"/>
          <p:cNvSpPr/>
          <p:nvPr/>
        </p:nvSpPr>
        <p:spPr>
          <a:xfrm flipH="1">
            <a:off x="6497471" y="4038600"/>
            <a:ext cx="2186199" cy="0"/>
          </a:xfrm>
          <a:prstGeom prst="line">
            <a:avLst/>
          </a:prstGeom>
          <a:ln w="38100" cap="flat">
            <a:solidFill>
              <a:schemeClr val="tx1"/>
            </a:solidFill>
            <a:prstDash val="sysDash"/>
            <a:headEnd type="none" w="sm" len="sm"/>
            <a:tailEnd type="oval" w="lg" len="lg"/>
          </a:ln>
        </p:spPr>
      </p:sp>
      <p:grpSp>
        <p:nvGrpSpPr>
          <p:cNvPr id="51" name="Group 13"/>
          <p:cNvGrpSpPr/>
          <p:nvPr/>
        </p:nvGrpSpPr>
        <p:grpSpPr>
          <a:xfrm>
            <a:off x="8410335" y="2881241"/>
            <a:ext cx="1851285" cy="2226169"/>
            <a:chOff x="0" y="-278341"/>
            <a:chExt cx="940712" cy="879475"/>
          </a:xfrm>
        </p:grpSpPr>
        <p:sp>
          <p:nvSpPr>
            <p:cNvPr id="52" name="Freeform 14"/>
            <p:cNvSpPr/>
            <p:nvPr/>
          </p:nvSpPr>
          <p:spPr>
            <a:xfrm>
              <a:off x="0" y="0"/>
              <a:ext cx="940712" cy="313910"/>
            </a:xfrm>
            <a:custGeom>
              <a:avLst/>
              <a:gdLst/>
              <a:ahLst/>
              <a:cxnLst/>
              <a:rect l="l" t="t" r="r" b="b"/>
              <a:pathLst>
                <a:path w="940712" h="313910">
                  <a:moveTo>
                    <a:pt x="110544" y="0"/>
                  </a:moveTo>
                  <a:lnTo>
                    <a:pt x="830168" y="0"/>
                  </a:lnTo>
                  <a:cubicBezTo>
                    <a:pt x="891219" y="0"/>
                    <a:pt x="940712" y="49492"/>
                    <a:pt x="940712" y="110544"/>
                  </a:cubicBezTo>
                  <a:lnTo>
                    <a:pt x="940712" y="203366"/>
                  </a:lnTo>
                  <a:cubicBezTo>
                    <a:pt x="940712" y="232684"/>
                    <a:pt x="929065" y="260801"/>
                    <a:pt x="908334" y="281532"/>
                  </a:cubicBezTo>
                  <a:cubicBezTo>
                    <a:pt x="887603" y="302263"/>
                    <a:pt x="859486" y="313910"/>
                    <a:pt x="830168" y="313910"/>
                  </a:cubicBezTo>
                  <a:lnTo>
                    <a:pt x="110544" y="313910"/>
                  </a:lnTo>
                  <a:cubicBezTo>
                    <a:pt x="81226" y="313910"/>
                    <a:pt x="53109" y="302263"/>
                    <a:pt x="32378" y="281532"/>
                  </a:cubicBezTo>
                  <a:cubicBezTo>
                    <a:pt x="11647" y="260801"/>
                    <a:pt x="0" y="232684"/>
                    <a:pt x="0" y="203366"/>
                  </a:cubicBezTo>
                  <a:lnTo>
                    <a:pt x="0" y="110544"/>
                  </a:lnTo>
                  <a:cubicBezTo>
                    <a:pt x="0" y="81226"/>
                    <a:pt x="11647" y="53109"/>
                    <a:pt x="32378" y="32378"/>
                  </a:cubicBezTo>
                  <a:cubicBezTo>
                    <a:pt x="53109" y="11647"/>
                    <a:pt x="81226" y="0"/>
                    <a:pt x="110544" y="0"/>
                  </a:cubicBezTo>
                  <a:close/>
                </a:path>
              </a:pathLst>
            </a:custGeom>
            <a:solidFill>
              <a:srgbClr val="FBE8D9"/>
            </a:solidFill>
          </p:spPr>
        </p:sp>
        <p:sp>
          <p:nvSpPr>
            <p:cNvPr id="53" name="TextBox 15"/>
            <p:cNvSpPr txBox="1"/>
            <p:nvPr/>
          </p:nvSpPr>
          <p:spPr>
            <a:xfrm>
              <a:off x="21873" y="-278341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spc="-95" dirty="0">
                  <a:solidFill>
                    <a:srgbClr val="1C030C"/>
                  </a:solidFill>
                  <a:latin typeface="Open Sans"/>
                </a:rPr>
                <a:t>Tim</a:t>
              </a:r>
            </a:p>
          </p:txBody>
        </p:sp>
      </p:grpSp>
      <p:sp>
        <p:nvSpPr>
          <p:cNvPr id="54" name="AutoShape 5"/>
          <p:cNvSpPr/>
          <p:nvPr/>
        </p:nvSpPr>
        <p:spPr>
          <a:xfrm flipH="1">
            <a:off x="6010855" y="5334000"/>
            <a:ext cx="2186199" cy="0"/>
          </a:xfrm>
          <a:prstGeom prst="line">
            <a:avLst/>
          </a:prstGeom>
          <a:ln w="38100" cap="flat">
            <a:solidFill>
              <a:schemeClr val="tx1"/>
            </a:solidFill>
            <a:prstDash val="sysDash"/>
            <a:headEnd type="none" w="sm" len="sm"/>
            <a:tailEnd type="oval" w="lg" len="lg"/>
          </a:ln>
        </p:spPr>
      </p:sp>
      <p:grpSp>
        <p:nvGrpSpPr>
          <p:cNvPr id="55" name="Group 13"/>
          <p:cNvGrpSpPr/>
          <p:nvPr/>
        </p:nvGrpSpPr>
        <p:grpSpPr>
          <a:xfrm>
            <a:off x="8155227" y="4202154"/>
            <a:ext cx="2985292" cy="2226169"/>
            <a:chOff x="0" y="-278341"/>
            <a:chExt cx="940712" cy="879475"/>
          </a:xfrm>
        </p:grpSpPr>
        <p:sp>
          <p:nvSpPr>
            <p:cNvPr id="56" name="Freeform 14"/>
            <p:cNvSpPr/>
            <p:nvPr/>
          </p:nvSpPr>
          <p:spPr>
            <a:xfrm>
              <a:off x="0" y="0"/>
              <a:ext cx="940712" cy="313910"/>
            </a:xfrm>
            <a:custGeom>
              <a:avLst/>
              <a:gdLst/>
              <a:ahLst/>
              <a:cxnLst/>
              <a:rect l="l" t="t" r="r" b="b"/>
              <a:pathLst>
                <a:path w="940712" h="313910">
                  <a:moveTo>
                    <a:pt x="110544" y="0"/>
                  </a:moveTo>
                  <a:lnTo>
                    <a:pt x="830168" y="0"/>
                  </a:lnTo>
                  <a:cubicBezTo>
                    <a:pt x="891219" y="0"/>
                    <a:pt x="940712" y="49492"/>
                    <a:pt x="940712" y="110544"/>
                  </a:cubicBezTo>
                  <a:lnTo>
                    <a:pt x="940712" y="203366"/>
                  </a:lnTo>
                  <a:cubicBezTo>
                    <a:pt x="940712" y="232684"/>
                    <a:pt x="929065" y="260801"/>
                    <a:pt x="908334" y="281532"/>
                  </a:cubicBezTo>
                  <a:cubicBezTo>
                    <a:pt x="887603" y="302263"/>
                    <a:pt x="859486" y="313910"/>
                    <a:pt x="830168" y="313910"/>
                  </a:cubicBezTo>
                  <a:lnTo>
                    <a:pt x="110544" y="313910"/>
                  </a:lnTo>
                  <a:cubicBezTo>
                    <a:pt x="81226" y="313910"/>
                    <a:pt x="53109" y="302263"/>
                    <a:pt x="32378" y="281532"/>
                  </a:cubicBezTo>
                  <a:cubicBezTo>
                    <a:pt x="11647" y="260801"/>
                    <a:pt x="0" y="232684"/>
                    <a:pt x="0" y="203366"/>
                  </a:cubicBezTo>
                  <a:lnTo>
                    <a:pt x="0" y="110544"/>
                  </a:lnTo>
                  <a:cubicBezTo>
                    <a:pt x="0" y="81226"/>
                    <a:pt x="11647" y="53109"/>
                    <a:pt x="32378" y="32378"/>
                  </a:cubicBezTo>
                  <a:cubicBezTo>
                    <a:pt x="53109" y="11647"/>
                    <a:pt x="81226" y="0"/>
                    <a:pt x="110544" y="0"/>
                  </a:cubicBezTo>
                  <a:close/>
                </a:path>
              </a:pathLst>
            </a:custGeom>
            <a:solidFill>
              <a:srgbClr val="FBE8D9"/>
            </a:solidFill>
          </p:spPr>
        </p:sp>
        <p:sp>
          <p:nvSpPr>
            <p:cNvPr id="57" name="TextBox 15"/>
            <p:cNvSpPr txBox="1"/>
            <p:nvPr/>
          </p:nvSpPr>
          <p:spPr>
            <a:xfrm>
              <a:off x="21873" y="-278341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Mao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mạch</a:t>
              </a: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cơ</a:t>
              </a:r>
              <a:r>
                <a:rPr lang="en-US" sz="2266" spc="-95" dirty="0" smtClean="0">
                  <a:solidFill>
                    <a:srgbClr val="1C030C"/>
                  </a:solidFill>
                  <a:latin typeface="Open Sans"/>
                </a:rPr>
                <a:t> </a:t>
              </a:r>
              <a:r>
                <a:rPr lang="en-US" sz="2266" spc="-95" dirty="0" err="1" smtClean="0">
                  <a:solidFill>
                    <a:srgbClr val="1C030C"/>
                  </a:solidFill>
                  <a:latin typeface="Open Sans"/>
                </a:rPr>
                <a:t>quan</a:t>
              </a:r>
              <a:endParaRPr lang="en-US" sz="2266" spc="-95" dirty="0">
                <a:solidFill>
                  <a:srgbClr val="1C030C"/>
                </a:solidFill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3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3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3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3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43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3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49" presetClass="exit" presetSubtype="0" accel="100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4" grpId="2"/>
      <p:bldP spid="34" grpId="3"/>
      <p:bldP spid="34" grpId="4"/>
      <p:bldP spid="34" grpId="5"/>
      <p:bldP spid="42" grpId="2"/>
      <p:bldP spid="42" grpId="3"/>
      <p:bldP spid="42" grpId="4"/>
      <p:bldP spid="42" grpId="5"/>
      <p:bldP spid="43" grpId="2"/>
      <p:bldP spid="43" grpId="3"/>
      <p:bldP spid="43" grpId="4"/>
      <p:bldP spid="43" grpId="5"/>
      <p:bldP spid="44" grpId="2"/>
      <p:bldP spid="44" grpId="3"/>
      <p:bldP spid="44" grpId="4"/>
      <p:bldP spid="44" grpId="5"/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7102"/>
            <a:ext cx="11353800" cy="647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20843756">
            <a:off x="2590234" y="1205393"/>
            <a:ext cx="77432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'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túi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'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tennis!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oxygen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 rot="4458729">
            <a:off x="10972800" y="5060505"/>
            <a:ext cx="609600" cy="95929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hững sự thật thú vị về phổi, bạn đã biết chưa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020">
            <a:off x="4908457" y="4628793"/>
            <a:ext cx="1968379" cy="18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0821533">
            <a:off x="6966279" y="4554416"/>
            <a:ext cx="281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thải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</a:t>
            </a:r>
            <a:r>
              <a:rPr lang="en-U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77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0972799" cy="598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38400" y="2514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 rot="1677102">
            <a:off x="10914058" y="5414886"/>
            <a:ext cx="803123" cy="59950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ồ Hôi: Thành Phần, Tác Dụng Và Ảnh Hưởng Của Mồ Hôi Tới Cơ Th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512590" cy="19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5927" y="4488385"/>
            <a:ext cx="3154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13538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20996676">
            <a:off x="1356761" y="2249999"/>
            <a:ext cx="933615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150 - 200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0439400" y="4267200"/>
            <a:ext cx="9906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942107">
            <a:off x="6172200" y="4114800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hận hoạt động như thế nào và cách để thận khỏe mạnh | Đông Y Phạm 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639">
            <a:off x="2494274" y="4276993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9372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7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0179"/>
            <a:ext cx="11887200" cy="67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8365"/>
            <a:ext cx="11963400" cy="6482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0889" y="1600200"/>
            <a:ext cx="647699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1.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da.</a:t>
            </a:r>
          </a:p>
          <a:p>
            <a:pPr marL="45720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liều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thuốc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ion,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cholesteron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  <a:p>
            <a:pPr marL="45720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ổn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4" y="2057400"/>
            <a:ext cx="5218553" cy="47244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5943600" y="2418279"/>
            <a:ext cx="457200" cy="457200"/>
          </a:xfrm>
          <a:prstGeom prst="donut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943600" y="3580298"/>
            <a:ext cx="457200" cy="457200"/>
          </a:xfrm>
          <a:prstGeom prst="donut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943600" y="5161479"/>
            <a:ext cx="457200" cy="457200"/>
          </a:xfrm>
          <a:prstGeom prst="donut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1504</Words>
  <Application>Microsoft Office PowerPoint</Application>
  <PresentationFormat>Widescreen</PresentationFormat>
  <Paragraphs>173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.VnArial Narrow</vt:lpstr>
      <vt:lpstr>Arial</vt:lpstr>
      <vt:lpstr>Calibri</vt:lpstr>
      <vt:lpstr>Calibri Light</vt:lpstr>
      <vt:lpstr>Open Sans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AnBinh</dc:creator>
  <cp:lastModifiedBy>AnBinh</cp:lastModifiedBy>
  <cp:revision>62</cp:revision>
  <dcterms:created xsi:type="dcterms:W3CDTF">2024-11-28T12:34:50Z</dcterms:created>
  <dcterms:modified xsi:type="dcterms:W3CDTF">2024-12-01T08:20:54Z</dcterms:modified>
</cp:coreProperties>
</file>