
<file path=[Content_Types].xml><?xml version="1.0" encoding="utf-8"?>
<Types xmlns="http://schemas.openxmlformats.org/package/2006/content-types">
  <Default Extension="png" ContentType="image/png"/>
  <Default Extension="mp3" ContentType="audio/unknown"/>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8"/>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9" r:id="rId25"/>
    <p:sldId id="363" r:id="rId26"/>
    <p:sldId id="357" r:id="rId27"/>
    <p:sldId id="375" r:id="rId28"/>
    <p:sldId id="321" r:id="rId29"/>
    <p:sldId id="376" r:id="rId30"/>
    <p:sldId id="297" r:id="rId31"/>
    <p:sldId id="339" r:id="rId32"/>
    <p:sldId id="372" r:id="rId33"/>
    <p:sldId id="338" r:id="rId34"/>
    <p:sldId id="340" r:id="rId35"/>
    <p:sldId id="359" r:id="rId36"/>
    <p:sldId id="346" r:id="rId37"/>
    <p:sldId id="345" r:id="rId38"/>
    <p:sldId id="371" r:id="rId39"/>
    <p:sldId id="343" r:id="rId40"/>
    <p:sldId id="344" r:id="rId41"/>
    <p:sldId id="358" r:id="rId42"/>
    <p:sldId id="374" r:id="rId43"/>
    <p:sldId id="303" r:id="rId44"/>
    <p:sldId id="310" r:id="rId45"/>
    <p:sldId id="304" r:id="rId46"/>
    <p:sldId id="305" r:id="rId47"/>
    <p:sldId id="306" r:id="rId48"/>
    <p:sldId id="307" r:id="rId49"/>
    <p:sldId id="308" r:id="rId50"/>
    <p:sldId id="309" r:id="rId51"/>
    <p:sldId id="324" r:id="rId52"/>
    <p:sldId id="325" r:id="rId53"/>
    <p:sldId id="360" r:id="rId54"/>
    <p:sldId id="361" r:id="rId55"/>
    <p:sldId id="370" r:id="rId56"/>
    <p:sldId id="327" r:id="rId57"/>
  </p:sldIdLst>
  <p:sldSz cx="18288000" cy="10287000"/>
  <p:notesSz cx="6858000" cy="9144000"/>
  <p:embeddedFontLst>
    <p:embeddedFont>
      <p:font typeface="#9Slide03 Arima Madurai" charset="-93"/>
      <p:regular r:id="rId59"/>
    </p:embeddedFont>
    <p:embeddedFont>
      <p:font typeface="Calibri" pitchFamily="34" charset="0"/>
      <p:regular r:id="rId60"/>
      <p:bold r:id="rId61"/>
      <p:italic r:id="rId62"/>
      <p:boldItalic r:id="rId63"/>
    </p:embeddedFont>
    <p:embeddedFont>
      <p:font typeface="宋体" pitchFamily="2" charset="-122"/>
      <p:regular r:id="rId64"/>
    </p:embeddedFont>
    <p:embeddedFont>
      <p:font typeface="#9Slide03 Arima Madurai Bold" charset="-93"/>
      <p:bold r:id="rId65"/>
    </p:embeddedFont>
    <p:embeddedFont>
      <p:font typeface="微软雅黑" pitchFamily="34" charset="-122"/>
      <p:regular r:id="rId66"/>
      <p:bold r:id="rId67"/>
    </p:embeddedFont>
    <p:embeddedFont>
      <p:font typeface="#9Slide03 Arima Madurai Black" charset="-93"/>
      <p:bold r:id="rId68"/>
    </p:embeddedFont>
    <p:embeddedFont>
      <p:font typeface="Calibri Light" pitchFamily="34"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xmlns=""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49" d="100"/>
          <a:sy n="49" d="100"/>
        </p:scale>
        <p:origin x="-6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2024/10/28</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hyperlink" Target="BAI%2034/BENHHH%20THUONGGAP.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hyperlink" Target="BAI%2034/T&#193;C%20H&#7840;I%20C&#7910;A%20THU&#7888;C%20L&#193;%20T&#7898;I%20S&#7912;C%20KHO&#7866;%20CON%20NG&#431;&#7900;I.mp4"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hyperlink" Target="BAI%2034/%5bH&#432;&#7899;ng%20d&#7851;n%20s&#417;%20c&#7845;p%20c&#7913;u%5d%20H&#244;%20H&#226;&#769;p%20Nh&#226;n%20Ta&#803;o%20Cho%20Ng&#432;&#417;&#768;i%20L&#417;&#769;n%20-%20B&#7879;nh%20vi&#7879;n%20Ho&#224;n%20M&#7929;%20&#272;&#224;%20N&#7861;ng.mp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BAI%2034/H&#432;&#7899;ng%20d&#7851;n%20c&#7845;p%20c&#7913;u%20&#273;u&#7889;i%20n&#432;&#7899;c%20&#273;&#250;ng%20c&#225;ch%20P2%20_%20BS%20CKI%20Phan%20Tu&#7845;n%20Tr&#7885;ng%20_%20BV&#272;K%20T&#226;m%20Anh.mp4"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163395"/>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xmlns="" val="20000"/>
                    </a:ext>
                  </a:extLst>
                </a:gridCol>
                <a:gridCol w="7948409">
                  <a:extLst>
                    <a:ext uri="{9D8B030D-6E8A-4147-A177-3AD203B41FA5}">
                      <a16:colId xmlns:a16="http://schemas.microsoft.com/office/drawing/2014/main" xmlns="" val="20001"/>
                    </a:ext>
                  </a:extLst>
                </a:gridCol>
                <a:gridCol w="7443991">
                  <a:extLst>
                    <a:ext uri="{9D8B030D-6E8A-4147-A177-3AD203B41FA5}">
                      <a16:colId xmlns:a16="http://schemas.microsoft.com/office/drawing/2014/main" xmlns="" val="20002"/>
                    </a:ext>
                  </a:extLst>
                </a:gridCol>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1"/>
                  </a:ext>
                </a:extLst>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3"/>
                  </a:ext>
                </a:extLst>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5"/>
                  </a:ext>
                </a:extLst>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PHIẾU HỌC TẬP SỐ 1</a:t>
            </a:r>
          </a:p>
          <a:p>
            <a:pPr algn="ctr"/>
            <a:r>
              <a:rPr lang="en-US" sz="3200" b="1" dirty="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a:solidFill>
                  <a:srgbClr val="7030A0"/>
                </a:solidFill>
                <a:latin typeface="Times New Roman" pitchFamily="18" charset="0"/>
                <a:cs typeface="Times New Roman" pitchFamily="18" charset="0"/>
              </a:rPr>
              <a:t>a.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hít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thở</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a:solidFill>
                  <a:srgbClr val="7030A0"/>
                </a:solidFill>
                <a:latin typeface="Times New Roman" pitchFamily="18" charset="0"/>
                <a:cs typeface="Times New Roman" pitchFamily="18" charset="0"/>
              </a:rPr>
              <a:t>c.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119730"/>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xmlns="" val="20000"/>
                    </a:ext>
                  </a:extLst>
                </a:gridCol>
                <a:gridCol w="7948409">
                  <a:extLst>
                    <a:ext uri="{9D8B030D-6E8A-4147-A177-3AD203B41FA5}">
                      <a16:colId xmlns:a16="http://schemas.microsoft.com/office/drawing/2014/main" xmlns="" val="20001"/>
                    </a:ext>
                  </a:extLst>
                </a:gridCol>
                <a:gridCol w="7443991">
                  <a:extLst>
                    <a:ext uri="{9D8B030D-6E8A-4147-A177-3AD203B41FA5}">
                      <a16:colId xmlns:a16="http://schemas.microsoft.com/office/drawing/2014/main" xmlns="" val="20002"/>
                    </a:ext>
                  </a:extLst>
                </a:gridCol>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1"/>
                  </a:ext>
                </a:extLst>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3"/>
                  </a:ext>
                </a:extLst>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5"/>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a:solidFill>
                  <a:srgbClr val="7030A0"/>
                </a:solidFill>
                <a:latin typeface="Times New Roman" pitchFamily="18" charset="0"/>
                <a:cs typeface="Times New Roman" pitchFamily="18" charset="0"/>
              </a:rPr>
              <a:t>a.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a:solidFill>
                  <a:srgbClr val="7030A0"/>
                </a:solidFill>
                <a:latin typeface="Times New Roman" pitchFamily="18" charset="0"/>
                <a:cs typeface="Times New Roman" pitchFamily="18" charset="0"/>
              </a:rPr>
              <a:t>c.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CẤU TẠO HỆ HÔ HẤP Ở NGƯỜI</a:t>
            </a: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xmlns=""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TRAO ĐỔI KHÍ Ở PHỔI</a:t>
            </a: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MỘT SỐ BỆNH HÔ HẤP THƯỜNG GẶP</a:t>
            </a:r>
          </a:p>
        </p:txBody>
      </p:sp>
      <p:sp>
        <p:nvSpPr>
          <p:cNvPr id="4" name="Rectangle 3">
            <a:hlinkClick r:id="rId2" action="ppaction://hlinkfile"/>
          </p:cNvPr>
          <p:cNvSpPr/>
          <p:nvPr/>
        </p:nvSpPr>
        <p:spPr>
          <a:xfrm>
            <a:off x="1066800" y="2628900"/>
            <a:ext cx="16459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704347"/>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8153400">
                  <a:extLst>
                    <a:ext uri="{9D8B030D-6E8A-4147-A177-3AD203B41FA5}">
                      <a16:colId xmlns:a16="http://schemas.microsoft.com/office/drawing/2014/main" xmlns="" val="20002"/>
                    </a:ext>
                  </a:extLst>
                </a:gridCol>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2"/>
                  </a:ext>
                </a:extLst>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xmlns="" val="20000"/>
                    </a:ext>
                  </a:extLst>
                </a:gridCol>
                <a:gridCol w="5715000">
                  <a:extLst>
                    <a:ext uri="{9D8B030D-6E8A-4147-A177-3AD203B41FA5}">
                      <a16:colId xmlns:a16="http://schemas.microsoft.com/office/drawing/2014/main" xmlns="" val="20001"/>
                    </a:ext>
                  </a:extLst>
                </a:gridCol>
                <a:gridCol w="8153400">
                  <a:extLst>
                    <a:ext uri="{9D8B030D-6E8A-4147-A177-3AD203B41FA5}">
                      <a16:colId xmlns:a16="http://schemas.microsoft.com/office/drawing/2014/main" xmlns="" val="20002"/>
                    </a:ext>
                  </a:extLst>
                </a:gridCol>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2"/>
                  </a:ext>
                </a:extLst>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Tiêm</a:t>
                      </a:r>
                      <a:r>
                        <a:rPr lang="en-US" sz="4000" dirty="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xmlns="" id="{2D5D23DD-44FA-411B-B568-49B9C0F9C36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15000" y="2019300"/>
            <a:ext cx="5350462" cy="5350462"/>
          </a:xfrm>
          <a:prstGeom prst="rect">
            <a:avLst/>
          </a:prstGeom>
        </p:spPr>
      </p:pic>
      <p:sp>
        <p:nvSpPr>
          <p:cNvPr id="5" name="TextBox 544">
            <a:extLst>
              <a:ext uri="{FF2B5EF4-FFF2-40B4-BE49-F238E27FC236}">
                <a16:creationId xmlns:a16="http://schemas.microsoft.com/office/drawing/2014/main" xmlns=""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Times New Roman" pitchFamily="18" charset="0"/>
                <a:cs typeface="Times New Roman" pitchFamily="18" charset="0"/>
              </a:rPr>
              <a:t>1.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2.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a:solidFill>
                  <a:srgbClr val="7030A0"/>
                </a:solidFill>
                <a:latin typeface="Times New Roman" pitchFamily="18" charset="0"/>
                <a:cs typeface="Times New Roman" pitchFamily="18" charset="0"/>
              </a:rPr>
              <a:t>HS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a:t>
            </a:r>
          </a:p>
          <a:p>
            <a:pPr marL="342900" indent="-342900">
              <a:buAutoNum type="arabicPeriod"/>
            </a:pP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chủ</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yếu</a:t>
            </a:r>
            <a:r>
              <a:rPr lang="en-US" sz="4000" dirty="0">
                <a:solidFill>
                  <a:srgbClr val="7030A0"/>
                </a:solidFill>
                <a:latin typeface="Times New Roman" pitchFamily="18" charset="0"/>
                <a:cs typeface="Times New Roman" pitchFamily="18" charset="0"/>
              </a:rPr>
              <a:t> qua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số</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bị</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từ</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2" y="1562100"/>
            <a:ext cx="17526000" cy="5632296"/>
          </a:xfrm>
          <a:prstGeom prst="rect">
            <a:avLst/>
          </a:prstGeom>
        </p:spPr>
        <p:txBody>
          <a:bodyPr wrap="square" lIns="91424" tIns="45713" rIns="91424" bIns="45713">
            <a:spAutoFit/>
          </a:bodyPr>
          <a:lstStyle/>
          <a:p>
            <a:pPr algn="ctr"/>
            <a:r>
              <a:rPr lang="en-US" sz="7200" b="1" dirty="0" err="1">
                <a:solidFill>
                  <a:srgbClr val="0070C0"/>
                </a:solidFill>
                <a:latin typeface="Times New Roman" panose="02020603050405020304" pitchFamily="18" charset="0"/>
                <a:cs typeface="Times New Roman" panose="02020603050405020304" pitchFamily="18" charset="0"/>
              </a:rPr>
              <a:t>Quý</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thầy</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cô</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cần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đầy</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đủ</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bộ</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môn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a:solidFill>
                  <a:srgbClr val="0070C0"/>
                </a:solidFill>
                <a:latin typeface="Times New Roman" panose="02020603050405020304" pitchFamily="18" charset="0"/>
                <a:cs typeface="Times New Roman" panose="02020603050405020304" pitchFamily="18" charset="0"/>
              </a:rPr>
              <a:t>KHTN (</a:t>
            </a:r>
            <a:r>
              <a:rPr lang="en-US" sz="7200" b="1" dirty="0" err="1">
                <a:solidFill>
                  <a:srgbClr val="0070C0"/>
                </a:solidFill>
                <a:latin typeface="Times New Roman" panose="02020603050405020304" pitchFamily="18" charset="0"/>
                <a:cs typeface="Times New Roman" panose="02020603050405020304" pitchFamily="18" charset="0"/>
              </a:rPr>
              <a:t>Phần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Vật</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lý</a:t>
            </a:r>
            <a:r>
              <a:rPr lang="en-US" sz="7200" b="1" dirty="0">
                <a:solidFill>
                  <a:srgbClr val="0070C0"/>
                </a:solidFill>
                <a:latin typeface="Times New Roman" panose="02020603050405020304" pitchFamily="18" charset="0"/>
                <a:cs typeface="Times New Roman" panose="02020603050405020304" pitchFamily="18" charset="0"/>
              </a:rPr>
              <a:t> + </a:t>
            </a:r>
            <a:r>
              <a:rPr lang="en-US" sz="7200" b="1" dirty="0" err="1">
                <a:solidFill>
                  <a:srgbClr val="0070C0"/>
                </a:solidFill>
                <a:latin typeface="Times New Roman" panose="02020603050405020304" pitchFamily="18" charset="0"/>
                <a:cs typeface="Times New Roman" panose="02020603050405020304" pitchFamily="18" charset="0"/>
              </a:rPr>
              <a:t>Hoá</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Học</a:t>
            </a:r>
            <a:r>
              <a:rPr lang="en-US" sz="7200" b="1" dirty="0">
                <a:solidFill>
                  <a:srgbClr val="0070C0"/>
                </a:solidFill>
                <a:latin typeface="Times New Roman" panose="02020603050405020304" pitchFamily="18" charset="0"/>
                <a:cs typeface="Times New Roman" panose="02020603050405020304" pitchFamily="18" charset="0"/>
              </a:rPr>
              <a:t> + </a:t>
            </a:r>
            <a:r>
              <a:rPr lang="en-US" sz="7200" b="1" dirty="0" err="1">
                <a:solidFill>
                  <a:srgbClr val="0070C0"/>
                </a:solidFill>
                <a:latin typeface="Times New Roman" panose="02020603050405020304" pitchFamily="18" charset="0"/>
                <a:cs typeface="Times New Roman" panose="02020603050405020304" pitchFamily="18" charset="0"/>
              </a:rPr>
              <a:t>Sinh</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học</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a:solidFill>
                  <a:srgbClr val="0070C0"/>
                </a:solidFill>
                <a:latin typeface="Times New Roman" panose="02020603050405020304" pitchFamily="18" charset="0"/>
                <a:cs typeface="Times New Roman" panose="02020603050405020304" pitchFamily="18" charset="0"/>
              </a:rPr>
              <a:t>6.7.8.9 </a:t>
            </a:r>
            <a:r>
              <a:rPr lang="en-US" sz="7200" b="1" dirty="0" err="1">
                <a:solidFill>
                  <a:srgbClr val="0070C0"/>
                </a:solidFill>
                <a:latin typeface="Times New Roman" panose="02020603050405020304" pitchFamily="18" charset="0"/>
                <a:cs typeface="Times New Roman" panose="02020603050405020304" pitchFamily="18" charset="0"/>
              </a:rPr>
              <a:t>xin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liên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hệ</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zalo</a:t>
            </a:r>
            <a:r>
              <a:rPr lang="en-US" sz="7200" b="1" dirty="0">
                <a:solidFill>
                  <a:srgbClr val="0070C0"/>
                </a:solidFill>
                <a:latin typeface="Times New Roman" panose="02020603050405020304" pitchFamily="18" charset="0"/>
                <a:cs typeface="Times New Roman" panose="02020603050405020304" pitchFamily="18" charset="0"/>
              </a:rPr>
              <a:t>: 0987. 345. 315 =======================</a:t>
            </a:r>
            <a:r>
              <a:rPr lang="en-US" sz="7200" b="1" dirty="0">
                <a:solidFill>
                  <a:srgbClr val="FF0000"/>
                </a:solidFill>
                <a:latin typeface="Times New Roman" panose="02020603050405020304" pitchFamily="18" charset="0"/>
                <a:cs typeface="Times New Roman" panose="02020603050405020304" pitchFamily="18" charset="0"/>
              </a:rPr>
              <a:t/>
            </a:r>
            <a:br>
              <a:rPr lang="en-US" sz="7200" b="1" dirty="0">
                <a:solidFill>
                  <a:srgbClr val="FF0000"/>
                </a:solidFill>
                <a:latin typeface="Times New Roman" panose="02020603050405020304" pitchFamily="18" charset="0"/>
                <a:cs typeface="Times New Roman" panose="02020603050405020304" pitchFamily="18" charset="0"/>
              </a:rPr>
            </a:br>
            <a:endParaRPr lang="vi-VN" sz="7200" dirty="0"/>
          </a:p>
        </p:txBody>
      </p:sp>
    </p:spTree>
    <p:extLst>
      <p:ext uri="{BB962C8B-B14F-4D97-AF65-F5344CB8AC3E}">
        <p14:creationId xmlns:p14="http://schemas.microsoft.com/office/powerpoint/2010/main" val="402039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THUỐC LÁ VÀ TÁC HẠI CỦA THUỐC  LÁ</a:t>
            </a:r>
          </a:p>
        </p:txBody>
      </p:sp>
      <p:sp>
        <p:nvSpPr>
          <p:cNvPr id="4" name="Rectangle 3">
            <a:hlinkClick r:id="rId2" action="ppaction://hlinkfile"/>
          </p:cNvPr>
          <p:cNvSpPr/>
          <p:nvPr/>
        </p:nvSpPr>
        <p:spPr>
          <a:xfrm>
            <a:off x="1371600" y="2171700"/>
            <a:ext cx="156210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482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(3) poster.</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xmlns=""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C00000"/>
                </a:solidFill>
                <a:latin typeface="Times New Roman" pitchFamily="18" charset="0"/>
                <a:cs typeface="Times New Roman" pitchFamily="18" charset="0"/>
              </a:rPr>
              <a:t>HƯỚNG DẪN HÔ HẤP NHÂN TẠO</a:t>
            </a:r>
          </a:p>
        </p:txBody>
      </p:sp>
      <p:sp>
        <p:nvSpPr>
          <p:cNvPr id="5" name="Rectangle 4">
            <a:hlinkClick r:id="rId2" action="ppaction://hlinkfile"/>
          </p:cNvPr>
          <p:cNvSpPr/>
          <p:nvPr/>
        </p:nvSpPr>
        <p:spPr>
          <a:xfrm>
            <a:off x="1219200" y="2857500"/>
            <a:ext cx="15773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6889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HƯỚNG DẪN CẤP CỨU NGƯỜI ĐUỐI NƯỚC</a:t>
            </a:r>
          </a:p>
        </p:txBody>
      </p:sp>
      <p:sp>
        <p:nvSpPr>
          <p:cNvPr id="4" name="Rectangle 3">
            <a:hlinkClick r:id="rId2" action="ppaction://hlinkfile"/>
          </p:cNvPr>
          <p:cNvSpPr/>
          <p:nvPr/>
        </p:nvSpPr>
        <p:spPr>
          <a:xfrm>
            <a:off x="1295400" y="2781300"/>
            <a:ext cx="15697200" cy="624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37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xmlns="" id="{2D5D23DD-44FA-411B-B568-49B9C0F9C36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gì</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xmlns="" id="{2D5D23DD-44FA-411B-B568-49B9C0F9C36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xmlns=""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gồm</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nguy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mạch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còn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quanh</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a:solidFill>
                  <a:srgbClr val="7030A0"/>
                </a:solidFill>
              </a:rPr>
              <a:t>Thuyết</a:t>
            </a:r>
            <a:r>
              <a:rPr lang="en-US" sz="4000" dirty="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a:solidFill>
                  <a:srgbClr val="7030A0"/>
                </a:solidFill>
              </a:rPr>
              <a:t>.</a:t>
            </a:r>
          </a:p>
          <a:p>
            <a:pPr marL="571500" indent="-571500">
              <a:buFont typeface="Arial" pitchFamily="34" charset="0"/>
              <a:buChar char="•"/>
            </a:pPr>
            <a:r>
              <a:rPr lang="en-US" sz="4000" dirty="0" err="1">
                <a:solidFill>
                  <a:srgbClr val="7030A0"/>
                </a:solidFill>
              </a:rPr>
              <a:t>Viết</a:t>
            </a:r>
            <a:r>
              <a:rPr lang="en-US" sz="4000" dirty="0">
                <a:solidFill>
                  <a:srgbClr val="7030A0"/>
                </a:solidFill>
              </a:rPr>
              <a:t> </a:t>
            </a:r>
            <a:r>
              <a:rPr lang="en-US" sz="4000" dirty="0" err="1">
                <a:solidFill>
                  <a:srgbClr val="7030A0"/>
                </a:solidFill>
              </a:rPr>
              <a:t>vào</a:t>
            </a:r>
            <a:r>
              <a:rPr lang="en-US" sz="4000" dirty="0">
                <a:solidFill>
                  <a:srgbClr val="7030A0"/>
                </a:solidFill>
              </a:rPr>
              <a:t> </a:t>
            </a:r>
            <a:r>
              <a:rPr lang="en-US" sz="4000" dirty="0" err="1">
                <a:solidFill>
                  <a:srgbClr val="7030A0"/>
                </a:solidFill>
              </a:rPr>
              <a:t>hồ</a:t>
            </a:r>
            <a:r>
              <a:rPr lang="en-US" sz="4000" dirty="0">
                <a:solidFill>
                  <a:srgbClr val="7030A0"/>
                </a:solidFill>
              </a:rPr>
              <a:t> </a:t>
            </a:r>
            <a:r>
              <a:rPr lang="en-US" sz="4000" dirty="0" err="1">
                <a:solidFill>
                  <a:srgbClr val="7030A0"/>
                </a:solidFill>
              </a:rPr>
              <a:t>sơ</a:t>
            </a:r>
            <a:r>
              <a:rPr lang="en-US" sz="4000" dirty="0">
                <a:solidFill>
                  <a:srgbClr val="7030A0"/>
                </a:solidFill>
              </a:rPr>
              <a:t> </a:t>
            </a:r>
            <a:r>
              <a:rPr lang="en-US" sz="4000" dirty="0" err="1">
                <a:solidFill>
                  <a:srgbClr val="7030A0"/>
                </a:solidFill>
              </a:rPr>
              <a:t>học</a:t>
            </a:r>
            <a:r>
              <a:rPr lang="en-US" sz="4000" dirty="0">
                <a:solidFill>
                  <a:srgbClr val="7030A0"/>
                </a:solidFill>
              </a:rPr>
              <a:t> </a:t>
            </a:r>
            <a:r>
              <a:rPr lang="en-US" sz="4000" dirty="0" err="1">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3DAA4F46-0022-8113-A770-4AE94E018557}"/>
              </a:ext>
            </a:extLst>
          </p:cNvPr>
          <p:cNvSpPr txBox="1"/>
          <p:nvPr/>
        </p:nvSpPr>
        <p:spPr>
          <a:xfrm>
            <a:off x="4518406" y="4126080"/>
            <a:ext cx="9232900" cy="1200329"/>
          </a:xfrm>
          <a:prstGeom prst="rect">
            <a:avLst/>
          </a:prstGeom>
          <a:noFill/>
        </p:spPr>
        <p:txBody>
          <a:bodyPr wrap="square">
            <a:spAutoFit/>
          </a:bodyPr>
          <a:lstStyle/>
          <a:p>
            <a:endParaRPr lang="en-US" b="1" dirty="0">
              <a:solidFill>
                <a:srgbClr val="FF0000"/>
              </a:solidFill>
            </a:endParaRPr>
          </a:p>
          <a:p>
            <a:r>
              <a:rPr lang="en-US" b="1" dirty="0" err="1">
                <a:solidFill>
                  <a:srgbClr val="FF0000"/>
                </a:solidFill>
              </a:rPr>
              <a:t>Tài</a:t>
            </a:r>
            <a:r>
              <a:rPr lang="en-US" b="1" dirty="0">
                <a:solidFill>
                  <a:srgbClr val="FF0000"/>
                </a:solidFill>
              </a:rPr>
              <a:t> </a:t>
            </a:r>
            <a:r>
              <a:rPr lang="en-US" b="1" dirty="0" err="1">
                <a:solidFill>
                  <a:srgbClr val="FF0000"/>
                </a:solidFill>
              </a:rPr>
              <a:t>liệu</a:t>
            </a:r>
            <a:r>
              <a:rPr lang="en-US" b="1" dirty="0">
                <a:solidFill>
                  <a:srgbClr val="FF0000"/>
                </a:solidFill>
              </a:rPr>
              <a:t> </a:t>
            </a:r>
            <a:r>
              <a:rPr lang="en-US" b="1" dirty="0" err="1">
                <a:solidFill>
                  <a:srgbClr val="FF0000"/>
                </a:solidFill>
              </a:rPr>
              <a:t>được</a:t>
            </a:r>
            <a:r>
              <a:rPr lang="en-US" b="1" dirty="0">
                <a:solidFill>
                  <a:srgbClr val="FF0000"/>
                </a:solidFill>
              </a:rPr>
              <a:t> chia </a:t>
            </a:r>
            <a:r>
              <a:rPr lang="en-US" b="1" dirty="0" err="1">
                <a:solidFill>
                  <a:srgbClr val="FF0000"/>
                </a:solidFill>
              </a:rPr>
              <a:t>sẻ</a:t>
            </a:r>
            <a:r>
              <a:rPr lang="en-US" b="1" dirty="0">
                <a:solidFill>
                  <a:srgbClr val="FF0000"/>
                </a:solidFill>
              </a:rPr>
              <a:t> </a:t>
            </a:r>
            <a:r>
              <a:rPr lang="en-US" b="1" dirty="0" err="1">
                <a:solidFill>
                  <a:srgbClr val="FF0000"/>
                </a:solidFill>
              </a:rPr>
              <a:t>bởi</a:t>
            </a:r>
            <a:endParaRPr lang="en-US" b="1" dirty="0">
              <a:solidFill>
                <a:srgbClr val="FF0000"/>
              </a:solidFill>
            </a:endParaRPr>
          </a:p>
          <a:p>
            <a:r>
              <a:rPr lang="en-US" b="1" dirty="0">
                <a:solidFill>
                  <a:srgbClr val="FF0000"/>
                </a:solidFill>
              </a:rPr>
              <a:t>https://www.vnteach.com</a:t>
            </a:r>
          </a:p>
          <a:p>
            <a:r>
              <a:rPr lang="en-US" b="1" dirty="0">
                <a:solidFill>
                  <a:srgbClr val="FF0000"/>
                </a:solidFill>
              </a:rPr>
              <a:t>https://www.facebook.com/groups/thuvienvnteach/</a:t>
            </a: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xmlns="" val="20000"/>
                    </a:ext>
                  </a:extLst>
                </a:gridCol>
                <a:gridCol w="9144000">
                  <a:extLst>
                    <a:ext uri="{9D8B030D-6E8A-4147-A177-3AD203B41FA5}">
                      <a16:colId xmlns:a16="http://schemas.microsoft.com/office/drawing/2014/main" xmlns="" val="20001"/>
                    </a:ext>
                  </a:extLst>
                </a:gridCol>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0"/>
                  </a:ext>
                </a:extLst>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1"/>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2"/>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1749</Words>
  <Application>Microsoft Office PowerPoint</Application>
  <PresentationFormat>Custom</PresentationFormat>
  <Paragraphs>264</Paragraphs>
  <Slides>56</Slides>
  <Notes>13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Arial</vt:lpstr>
      <vt:lpstr>Slogan</vt:lpstr>
      <vt:lpstr>#9Slide03 Arima Madurai</vt:lpstr>
      <vt:lpstr>幼圆</vt:lpstr>
      <vt:lpstr>Times New Roman</vt:lpstr>
      <vt:lpstr>Calibri</vt:lpstr>
      <vt:lpstr>宋体</vt:lpstr>
      <vt:lpstr>Tiffany</vt:lpstr>
      <vt:lpstr>#9Slide03 Arima Madurai Bold</vt:lpstr>
      <vt:lpstr>微软雅黑</vt:lpstr>
      <vt:lpstr>等线</vt:lpstr>
      <vt:lpstr>#9Slide03 Arima Madurai Black</vt:lpstr>
      <vt:lpstr>Wingdings</vt:lpstr>
      <vt:lpstr>Calibri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2</vt:lpstr>
      <vt:lpstr>PowerPoint Presentation</vt:lpstr>
      <vt:lpstr>CẤU TẠO HỆ HÔ HẤP Ở NGƯỜI</vt:lpstr>
      <vt:lpstr>TRAO ĐỔI KHÍ Ở PHỔI</vt:lpstr>
      <vt:lpstr>PowerPoint Presentation</vt:lpstr>
      <vt:lpstr>PowerPoint Presentation</vt:lpstr>
      <vt:lpstr>PowerPoint Presentation</vt:lpstr>
      <vt:lpstr>MỘT SỐ BỆNH HÔ HẤP THƯỜNG GẶP</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THUỐC LÁ VÀ TÁC HẠI CỦA THUỐC  LÁ</vt:lpstr>
      <vt:lpstr>PowerPoint Presentation</vt:lpstr>
      <vt:lpstr>NỘI QUY</vt:lpstr>
      <vt:lpstr>PowerPoint Presentation</vt:lpstr>
      <vt:lpstr>PowerPoint Presentation</vt:lpstr>
      <vt:lpstr>HƯỚNG DẪN HÔ HẤP NHÂN TẠO</vt:lpstr>
      <vt:lpstr>HƯỚNG DẪN CẤP CỨU NGƯỜI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21AK22</cp:lastModifiedBy>
  <cp:revision>2</cp:revision>
  <dcterms:created xsi:type="dcterms:W3CDTF">2006-08-16T00:00:00Z</dcterms:created>
  <dcterms:modified xsi:type="dcterms:W3CDTF">2024-10-28T02:51:51Z</dcterms:modified>
  <dc:identifier>DAE65lQ4ekI</dc:identifier>
</cp:coreProperties>
</file>