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handoutMasterIdLst>
    <p:handoutMasterId r:id="rId60"/>
  </p:handoutMasterIdLst>
  <p:sldIdLst>
    <p:sldId id="372" r:id="rId2"/>
    <p:sldId id="266" r:id="rId3"/>
    <p:sldId id="373" r:id="rId4"/>
    <p:sldId id="374" r:id="rId5"/>
    <p:sldId id="370" r:id="rId6"/>
    <p:sldId id="268" r:id="rId7"/>
    <p:sldId id="270" r:id="rId8"/>
    <p:sldId id="273" r:id="rId9"/>
    <p:sldId id="275" r:id="rId10"/>
    <p:sldId id="389" r:id="rId11"/>
    <p:sldId id="390" r:id="rId12"/>
    <p:sldId id="279" r:id="rId13"/>
    <p:sldId id="280" r:id="rId14"/>
    <p:sldId id="276" r:id="rId15"/>
    <p:sldId id="277" r:id="rId16"/>
    <p:sldId id="375" r:id="rId17"/>
    <p:sldId id="298" r:id="rId18"/>
    <p:sldId id="377" r:id="rId19"/>
    <p:sldId id="378" r:id="rId20"/>
    <p:sldId id="379" r:id="rId21"/>
    <p:sldId id="380" r:id="rId22"/>
    <p:sldId id="381" r:id="rId23"/>
    <p:sldId id="281" r:id="rId24"/>
    <p:sldId id="282" r:id="rId25"/>
    <p:sldId id="382" r:id="rId26"/>
    <p:sldId id="376" r:id="rId27"/>
    <p:sldId id="278" r:id="rId28"/>
    <p:sldId id="383" r:id="rId29"/>
    <p:sldId id="384" r:id="rId30"/>
    <p:sldId id="283" r:id="rId31"/>
    <p:sldId id="284" r:id="rId32"/>
    <p:sldId id="285" r:id="rId33"/>
    <p:sldId id="387" r:id="rId34"/>
    <p:sldId id="286" r:id="rId35"/>
    <p:sldId id="287" r:id="rId36"/>
    <p:sldId id="385" r:id="rId37"/>
    <p:sldId id="288" r:id="rId38"/>
    <p:sldId id="388" r:id="rId39"/>
    <p:sldId id="289" r:id="rId40"/>
    <p:sldId id="290" r:id="rId41"/>
    <p:sldId id="391" r:id="rId42"/>
    <p:sldId id="291" r:id="rId43"/>
    <p:sldId id="292" r:id="rId44"/>
    <p:sldId id="393" r:id="rId45"/>
    <p:sldId id="392" r:id="rId46"/>
    <p:sldId id="293" r:id="rId47"/>
    <p:sldId id="394" r:id="rId48"/>
    <p:sldId id="294" r:id="rId49"/>
    <p:sldId id="395" r:id="rId50"/>
    <p:sldId id="295" r:id="rId51"/>
    <p:sldId id="302" r:id="rId52"/>
    <p:sldId id="303" r:id="rId53"/>
    <p:sldId id="365" r:id="rId54"/>
    <p:sldId id="330" r:id="rId55"/>
    <p:sldId id="386" r:id="rId56"/>
    <p:sldId id="261" r:id="rId57"/>
    <p:sldId id="300" r:id="rId58"/>
  </p:sldIdLst>
  <p:sldSz cx="18288000" cy="10287000"/>
  <p:notesSz cx="6858000" cy="9144000"/>
  <p:embeddedFontLst>
    <p:embeddedFont>
      <p:font typeface="Arial Rounded MT Bold" panose="020F0704030504030204" pitchFamily="34" charset="0"/>
      <p:regular r:id="rId61"/>
    </p:embeddedFont>
    <p:embeddedFont>
      <p:font typeface="Cambria Math" panose="02040503050406030204" pitchFamily="18" charset="0"/>
      <p:regular r:id="rId62"/>
    </p:embeddedFont>
    <p:embeddedFont>
      <p:font typeface="Impact" panose="020B0806030902050204" pitchFamily="3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BE09"/>
    <a:srgbClr val="47C681"/>
    <a:srgbClr val="FFCCCC"/>
    <a:srgbClr val="FF0066"/>
    <a:srgbClr val="A6C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52" d="100"/>
          <a:sy n="52" d="100"/>
        </p:scale>
        <p:origin x="850" y="67"/>
      </p:cViewPr>
      <p:guideLst>
        <p:guide orient="horz" pos="2138"/>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9/11/2025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E29A79-496C-4432-BFC1-EFAAA256CD34}"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C07F9-3F32-40E5-9C0B-96504CA60B1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2C07F9-3F32-40E5-9C0B-96504CA60B10}" type="slidenum">
              <a:rPr lang="en-US" smtClean="0"/>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asic Layout">
    <p:spTree>
      <p:nvGrpSpPr>
        <p:cNvPr id="1" name=""/>
        <p:cNvGrpSpPr/>
        <p:nvPr/>
      </p:nvGrpSpPr>
      <p:grpSpPr>
        <a:xfrm>
          <a:off x="0" y="0"/>
          <a:ext cx="0" cy="0"/>
          <a:chOff x="0" y="0"/>
          <a:chExt cx="0" cy="0"/>
        </a:xfrm>
      </p:grpSpPr>
      <p:sp>
        <p:nvSpPr>
          <p:cNvPr id="2" name="Rounded Rectangle 1"/>
          <p:cNvSpPr/>
          <p:nvPr userDrawn="1"/>
        </p:nvSpPr>
        <p:spPr>
          <a:xfrm>
            <a:off x="3959424" y="390972"/>
            <a:ext cx="14328576" cy="2016224"/>
          </a:xfrm>
          <a:custGeom>
            <a:avLst/>
            <a:gdLst/>
            <a:ahLst/>
            <a:cxnLst/>
            <a:rect l="l" t="t" r="r" b="b"/>
            <a:pathLst>
              <a:path w="7164288" h="1008112">
                <a:moveTo>
                  <a:pt x="504056" y="0"/>
                </a:moveTo>
                <a:lnTo>
                  <a:pt x="7164288" y="0"/>
                </a:lnTo>
                <a:lnTo>
                  <a:pt x="7164288" y="1008112"/>
                </a:lnTo>
                <a:lnTo>
                  <a:pt x="504056" y="1008112"/>
                </a:lnTo>
                <a:cubicBezTo>
                  <a:pt x="225674" y="1008112"/>
                  <a:pt x="0" y="782438"/>
                  <a:pt x="0" y="504056"/>
                </a:cubicBezTo>
                <a:cubicBezTo>
                  <a:pt x="0" y="225674"/>
                  <a:pt x="225674" y="0"/>
                  <a:pt x="5040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0" name="Text Placeholder 9"/>
          <p:cNvSpPr>
            <a:spLocks noGrp="1"/>
          </p:cNvSpPr>
          <p:nvPr>
            <p:ph type="body" sz="quarter" idx="10" hasCustomPrompt="1"/>
          </p:nvPr>
        </p:nvSpPr>
        <p:spPr>
          <a:xfrm>
            <a:off x="4896544" y="515938"/>
            <a:ext cx="13391456" cy="1152128"/>
          </a:xfrm>
          <a:prstGeom prst="rect">
            <a:avLst/>
          </a:prstGeom>
        </p:spPr>
        <p:txBody>
          <a:bodyPr anchor="ctr"/>
          <a:lstStyle>
            <a:lvl1pPr marL="0" indent="0" algn="l">
              <a:buNone/>
              <a:defRPr sz="7200" b="0" baseline="0">
                <a:solidFill>
                  <a:schemeClr val="bg1"/>
                </a:solidFill>
                <a:latin typeface="+mj-lt"/>
                <a:cs typeface="Arial" panose="020B0604020202020204"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4896544" y="1668066"/>
            <a:ext cx="13391456" cy="576064"/>
          </a:xfrm>
          <a:prstGeom prst="rect">
            <a:avLst/>
          </a:prstGeom>
        </p:spPr>
        <p:txBody>
          <a:bodyPr anchor="ctr"/>
          <a:lstStyle>
            <a:lvl1pPr marL="0" indent="0" algn="l">
              <a:buNone/>
              <a:defRPr sz="2800" b="0" baseline="0">
                <a:solidFill>
                  <a:schemeClr val="bg1"/>
                </a:solidFill>
                <a:latin typeface="+mn-lt"/>
                <a:cs typeface="Arial" panose="020B0604020202020204" pitchFamily="34" charset="0"/>
              </a:defRPr>
            </a:lvl1pPr>
          </a:lstStyle>
          <a:p>
            <a:pPr lvl="0"/>
            <a:r>
              <a:rPr lang="en-US" altLang="ko-KR" dirty="0"/>
              <a:t>Insert the title of your subtitle Here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asic Layout">
    <p:spTree>
      <p:nvGrpSpPr>
        <p:cNvPr id="1" name=""/>
        <p:cNvGrpSpPr/>
        <p:nvPr/>
      </p:nvGrpSpPr>
      <p:grpSpPr>
        <a:xfrm>
          <a:off x="0" y="0"/>
          <a:ext cx="0" cy="0"/>
          <a:chOff x="0" y="0"/>
          <a:chExt cx="0" cy="0"/>
        </a:xfrm>
      </p:grpSpPr>
      <p:sp>
        <p:nvSpPr>
          <p:cNvPr id="6" name="Rounded Rectangle 1"/>
          <p:cNvSpPr/>
          <p:nvPr userDrawn="1"/>
        </p:nvSpPr>
        <p:spPr>
          <a:xfrm>
            <a:off x="3959424" y="390972"/>
            <a:ext cx="14328576" cy="2016224"/>
          </a:xfrm>
          <a:custGeom>
            <a:avLst/>
            <a:gdLst/>
            <a:ahLst/>
            <a:cxnLst/>
            <a:rect l="l" t="t" r="r" b="b"/>
            <a:pathLst>
              <a:path w="7164288" h="1008112">
                <a:moveTo>
                  <a:pt x="504056" y="0"/>
                </a:moveTo>
                <a:lnTo>
                  <a:pt x="7164288" y="0"/>
                </a:lnTo>
                <a:lnTo>
                  <a:pt x="7164288" y="1008112"/>
                </a:lnTo>
                <a:lnTo>
                  <a:pt x="504056" y="1008112"/>
                </a:lnTo>
                <a:cubicBezTo>
                  <a:pt x="225674" y="1008112"/>
                  <a:pt x="0" y="782438"/>
                  <a:pt x="0" y="504056"/>
                </a:cubicBezTo>
                <a:cubicBezTo>
                  <a:pt x="0" y="225674"/>
                  <a:pt x="225674" y="0"/>
                  <a:pt x="5040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 Placeholder 9"/>
          <p:cNvSpPr>
            <a:spLocks noGrp="1"/>
          </p:cNvSpPr>
          <p:nvPr>
            <p:ph type="body" sz="quarter" idx="10" hasCustomPrompt="1"/>
          </p:nvPr>
        </p:nvSpPr>
        <p:spPr>
          <a:xfrm>
            <a:off x="4896544" y="515938"/>
            <a:ext cx="13391456" cy="1152128"/>
          </a:xfrm>
          <a:prstGeom prst="rect">
            <a:avLst/>
          </a:prstGeom>
        </p:spPr>
        <p:txBody>
          <a:bodyPr anchor="ctr"/>
          <a:lstStyle>
            <a:lvl1pPr marL="0" indent="0" algn="l">
              <a:buNone/>
              <a:defRPr sz="7200" b="0" baseline="0">
                <a:solidFill>
                  <a:schemeClr val="bg1"/>
                </a:solidFill>
                <a:latin typeface="+mj-lt"/>
                <a:cs typeface="Arial" panose="020B0604020202020204" pitchFamily="34" charset="0"/>
              </a:defRPr>
            </a:lvl1pPr>
          </a:lstStyle>
          <a:p>
            <a:pPr lvl="0"/>
            <a:r>
              <a:rPr lang="en-US" altLang="ko-KR" dirty="0"/>
              <a:t>BASIC LAYOUT</a:t>
            </a:r>
          </a:p>
        </p:txBody>
      </p:sp>
      <p:sp>
        <p:nvSpPr>
          <p:cNvPr id="8" name="Text Placeholder 9"/>
          <p:cNvSpPr>
            <a:spLocks noGrp="1"/>
          </p:cNvSpPr>
          <p:nvPr>
            <p:ph type="body" sz="quarter" idx="11" hasCustomPrompt="1"/>
          </p:nvPr>
        </p:nvSpPr>
        <p:spPr>
          <a:xfrm>
            <a:off x="4896544" y="1668066"/>
            <a:ext cx="13391456" cy="576064"/>
          </a:xfrm>
          <a:prstGeom prst="rect">
            <a:avLst/>
          </a:prstGeom>
        </p:spPr>
        <p:txBody>
          <a:bodyPr anchor="ct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altLang="ko-KR" dirty="0"/>
              <a:t>Insert the title of your subtitle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Basic Layout">
    <p:spTree>
      <p:nvGrpSpPr>
        <p:cNvPr id="1" name=""/>
        <p:cNvGrpSpPr/>
        <p:nvPr/>
      </p:nvGrpSpPr>
      <p:grpSpPr>
        <a:xfrm>
          <a:off x="0" y="0"/>
          <a:ext cx="0" cy="0"/>
          <a:chOff x="0" y="0"/>
          <a:chExt cx="0" cy="0"/>
        </a:xfrm>
      </p:grpSpPr>
      <p:pic>
        <p:nvPicPr>
          <p:cNvPr id="5" name="Picture 2" descr="G:\002-KIMS BUSINESS\007-02-Googleslidesppt\02-GSppt-Contents-Kim\20170309\01-Composition with vintage old hardback books\bg-0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1543"/>
          <a:stretch>
            <a:fillRect/>
          </a:stretch>
        </p:blipFill>
        <p:spPr bwMode="auto">
          <a:xfrm>
            <a:off x="0" y="1"/>
            <a:ext cx="18288000" cy="21613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0" y="238572"/>
            <a:ext cx="18288000" cy="1152128"/>
          </a:xfrm>
          <a:prstGeom prst="rect">
            <a:avLst/>
          </a:prstGeom>
        </p:spPr>
        <p:txBody>
          <a:bodyPr anchor="ctr"/>
          <a:lstStyle>
            <a:lvl1pPr marL="0" indent="0" algn="ctr">
              <a:buNone/>
              <a:defRPr sz="7200" b="0" baseline="0">
                <a:solidFill>
                  <a:schemeClr val="bg1"/>
                </a:solidFill>
                <a:latin typeface="+mj-lt"/>
                <a:cs typeface="Arial" panose="020B0604020202020204"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1390700"/>
            <a:ext cx="18288000" cy="576064"/>
          </a:xfrm>
          <a:prstGeom prst="rect">
            <a:avLst/>
          </a:prstGeom>
        </p:spPr>
        <p:txBody>
          <a:bodyPr anchor="ctr"/>
          <a:lstStyle>
            <a:lvl1pPr marL="0" indent="0" algn="ctr">
              <a:buNone/>
              <a:defRPr sz="2800" b="0" baseline="0">
                <a:solidFill>
                  <a:schemeClr val="bg1"/>
                </a:solidFill>
                <a:latin typeface="+mn-lt"/>
                <a:cs typeface="Arial" panose="020B0604020202020204"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1367136" y="2983261"/>
            <a:ext cx="4823680" cy="3586838"/>
          </a:xfrm>
          <a:prstGeom prst="rect">
            <a:avLst/>
          </a:prstGeom>
          <a:solidFill>
            <a:schemeClr val="bg1">
              <a:lumMod val="95000"/>
            </a:schemeClr>
          </a:solidFill>
          <a:ln w="38100">
            <a:solidFill>
              <a:schemeClr val="accent2"/>
            </a:solidFill>
          </a:ln>
        </p:spPr>
        <p:txBody>
          <a:bodyPr anchor="ctr"/>
          <a:lstStyle>
            <a:lvl1pPr marL="0" indent="0" algn="ctr">
              <a:buNone/>
              <a:defRPr sz="240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ltLang="ko-KR" dirty="0"/>
              <a:t>Your Picture Here </a:t>
            </a:r>
            <a:endParaRPr lang="ko-KR" altLang="en-US" dirty="0"/>
          </a:p>
        </p:txBody>
      </p:sp>
      <p:sp>
        <p:nvSpPr>
          <p:cNvPr id="7" name="Picture Placeholder 2"/>
          <p:cNvSpPr>
            <a:spLocks noGrp="1"/>
          </p:cNvSpPr>
          <p:nvPr>
            <p:ph type="pic" idx="13" hasCustomPrompt="1"/>
          </p:nvPr>
        </p:nvSpPr>
        <p:spPr>
          <a:xfrm>
            <a:off x="6732160" y="2983261"/>
            <a:ext cx="4823680" cy="3586838"/>
          </a:xfrm>
          <a:prstGeom prst="rect">
            <a:avLst/>
          </a:prstGeom>
          <a:solidFill>
            <a:schemeClr val="bg1">
              <a:lumMod val="95000"/>
            </a:schemeClr>
          </a:solidFill>
          <a:ln w="38100">
            <a:solidFill>
              <a:schemeClr val="accent3"/>
            </a:solidFill>
          </a:ln>
        </p:spPr>
        <p:txBody>
          <a:bodyPr anchor="ctr"/>
          <a:lstStyle>
            <a:lvl1pPr marL="0" indent="0" algn="ctr">
              <a:buNone/>
              <a:defRPr sz="240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ltLang="ko-KR" dirty="0"/>
              <a:t>Your Picture Here </a:t>
            </a:r>
            <a:endParaRPr lang="ko-KR" altLang="en-US" dirty="0"/>
          </a:p>
        </p:txBody>
      </p:sp>
      <p:sp>
        <p:nvSpPr>
          <p:cNvPr id="8" name="Picture Placeholder 2"/>
          <p:cNvSpPr>
            <a:spLocks noGrp="1"/>
          </p:cNvSpPr>
          <p:nvPr>
            <p:ph type="pic" idx="14" hasCustomPrompt="1"/>
          </p:nvPr>
        </p:nvSpPr>
        <p:spPr>
          <a:xfrm>
            <a:off x="12097184" y="2983261"/>
            <a:ext cx="4823680" cy="3586838"/>
          </a:xfrm>
          <a:prstGeom prst="rect">
            <a:avLst/>
          </a:prstGeom>
          <a:solidFill>
            <a:schemeClr val="bg1">
              <a:lumMod val="95000"/>
            </a:schemeClr>
          </a:solidFill>
          <a:ln w="38100">
            <a:solidFill>
              <a:schemeClr val="accent4"/>
            </a:solidFill>
          </a:ln>
        </p:spPr>
        <p:txBody>
          <a:bodyPr anchor="ctr"/>
          <a:lstStyle>
            <a:lvl1pPr marL="0" indent="0" algn="ctr">
              <a:buNone/>
              <a:defRPr sz="240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ltLang="ko-KR" dirty="0"/>
              <a:t>Your Picture Here </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GAME%20G&#7844;U%20CON%20T&#204;M%20M&#7852;T.pptx"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png"/><Relationship Id="rId18" Type="http://schemas.openxmlformats.org/officeDocument/2006/relationships/slide" Target="slide24.xml"/><Relationship Id="rId3" Type="http://schemas.openxmlformats.org/officeDocument/2006/relationships/slideLayout" Target="../slideLayouts/slideLayout7.xml"/><Relationship Id="rId21" Type="http://schemas.openxmlformats.org/officeDocument/2006/relationships/image" Target="../media/image36.png"/><Relationship Id="rId7" Type="http://schemas.openxmlformats.org/officeDocument/2006/relationships/slide" Target="slide25.xml"/><Relationship Id="rId12" Type="http://schemas.openxmlformats.org/officeDocument/2006/relationships/image" Target="../media/image31.png"/><Relationship Id="rId17" Type="http://schemas.openxmlformats.org/officeDocument/2006/relationships/slide" Target="slide23.xml"/><Relationship Id="rId2" Type="http://schemas.microsoft.com/office/2007/relationships/media" Target="../media/media1.mp3"/><Relationship Id="rId16" Type="http://schemas.openxmlformats.org/officeDocument/2006/relationships/slide" Target="slide22.xml"/><Relationship Id="rId20" Type="http://schemas.openxmlformats.org/officeDocument/2006/relationships/image" Target="../media/image35.jpeg"/><Relationship Id="rId1" Type="http://schemas.openxmlformats.org/officeDocument/2006/relationships/audio" Target="NULL" TargetMode="External"/><Relationship Id="rId6" Type="http://schemas.openxmlformats.org/officeDocument/2006/relationships/slide" Target="slide21.xml"/><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slide" Target="slide20.xml"/><Relationship Id="rId10" Type="http://schemas.openxmlformats.org/officeDocument/2006/relationships/image" Target="../media/image29.GIF"/><Relationship Id="rId19" Type="http://schemas.openxmlformats.org/officeDocument/2006/relationships/image" Target="../media/image34.png"/><Relationship Id="rId4" Type="http://schemas.openxmlformats.org/officeDocument/2006/relationships/slide" Target="slide19.xml"/><Relationship Id="rId9" Type="http://schemas.openxmlformats.org/officeDocument/2006/relationships/image" Target="../media/image28.GIF"/><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slide" Target="slide18.xml"/><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slide" Target="slide18.xml"/><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slide" Target="slide18.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slide" Target="slide18.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slide" Target="slide18.xml"/><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slide" Target="slide18.xml"/><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slide" Target="slide18.xml"/><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2.png"/><Relationship Id="rId4" Type="http://schemas.openxmlformats.org/officeDocument/2006/relationships/hyperlink" Target="S&#7855;t%20t&#225;c%20d&#7909;ng%20v&#7899;i%20oxi.mp4"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9.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hyperlink" Target="Th&#237;%20nghi&#7879;m%20Kh&#237;%20Clo%20+%20Na.mp4" TargetMode="External"/><Relationship Id="rId5" Type="http://schemas.openxmlformats.org/officeDocument/2006/relationships/image" Target="../media/image48.png"/><Relationship Id="rId4" Type="http://schemas.openxmlformats.org/officeDocument/2006/relationships/hyperlink" Target="T&#225;c%20d&#7909;ng%20c&#7911;a%20s&#7855;t%20v&#7899;i%20l&#432;u%20hu&#7923;nh%20-%20H&#243;a%209-%20B&#224;i%2023.mp4"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1.png"/><Relationship Id="rId5" Type="http://schemas.openxmlformats.org/officeDocument/2006/relationships/hyperlink" Target="Th&#237;%20nghi&#7879;m%20Kh&#237;%20Clo%20+%20Na.mp4" TargetMode="Externa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20.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8.pn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0.png"/><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59.png"/><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68.png"/><Relationship Id="rId4" Type="http://schemas.openxmlformats.org/officeDocument/2006/relationships/hyperlink" Target="TH&#205;%20NGHI&#7878;M%20KIM%20LO&#7840;I%20K&#7868;M%20(Zn)%20T&#193;C%20D&#7908;NG%20V&#7898;I%20DUNG%20D&#7882;CH%20&#272;&#7890;NG%20SUNFAT%20(CuSO4)%20ll%20&#212;ng%20gi&#225;o%20d&#7841;y%20h&#243;a.mp4.crdownloa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TH&#205;%20NGHI&#7878;M%20KIM%20LO&#7840;I%20K&#7868;M%20(Zn)%20T&#193;C%20D&#7908;NG%20V&#7898;I%20DUNG%20D&#7882;CH%20&#272;&#7890;NG%20SUNFAT%20(CuSO4)%20ll%20&#212;ng%20gi&#225;o%20d&#7841;y%20h&#243;a.mp4.crdownload" TargetMode="Externa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6.sv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C408-2017-627E-AE75-CD4F4525889A}"/>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C500F7F7-3F73-629F-4627-B3ABD252F433}"/>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1786423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60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572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rot="5400000">
            <a:off x="-2857500" y="3238500"/>
            <a:ext cx="10287000" cy="3810000"/>
            <a:chOff x="0" y="0"/>
            <a:chExt cx="1481396" cy="1713125"/>
          </a:xfrm>
        </p:grpSpPr>
        <p:sp>
          <p:nvSpPr>
            <p:cNvPr id="3" name="Freeform 6"/>
            <p:cNvSpPr/>
            <p:nvPr/>
          </p:nvSpPr>
          <p:spPr>
            <a:xfrm>
              <a:off x="0" y="0"/>
              <a:ext cx="1481396" cy="1713125"/>
            </a:xfrm>
            <a:custGeom>
              <a:avLst/>
              <a:gdLst/>
              <a:ahLst/>
              <a:cxnLst/>
              <a:rect l="l" t="t" r="r" b="b"/>
              <a:pathLst>
                <a:path w="1481396" h="1713125">
                  <a:moveTo>
                    <a:pt x="70197" y="0"/>
                  </a:moveTo>
                  <a:lnTo>
                    <a:pt x="1411199" y="0"/>
                  </a:lnTo>
                  <a:cubicBezTo>
                    <a:pt x="1429816" y="0"/>
                    <a:pt x="1447671" y="7396"/>
                    <a:pt x="1460836" y="20560"/>
                  </a:cubicBezTo>
                  <a:cubicBezTo>
                    <a:pt x="1474000" y="33725"/>
                    <a:pt x="1481396" y="51580"/>
                    <a:pt x="1481396" y="70197"/>
                  </a:cubicBezTo>
                  <a:lnTo>
                    <a:pt x="1481396" y="1642928"/>
                  </a:lnTo>
                  <a:cubicBezTo>
                    <a:pt x="1481396" y="1661545"/>
                    <a:pt x="1474000" y="1679400"/>
                    <a:pt x="1460836" y="1692565"/>
                  </a:cubicBezTo>
                  <a:cubicBezTo>
                    <a:pt x="1447671" y="1705729"/>
                    <a:pt x="1429816" y="1713125"/>
                    <a:pt x="1411199" y="1713125"/>
                  </a:cubicBezTo>
                  <a:lnTo>
                    <a:pt x="70197" y="1713125"/>
                  </a:lnTo>
                  <a:cubicBezTo>
                    <a:pt x="51580" y="1713125"/>
                    <a:pt x="33725" y="1705729"/>
                    <a:pt x="20560" y="1692565"/>
                  </a:cubicBezTo>
                  <a:cubicBezTo>
                    <a:pt x="7396" y="1679400"/>
                    <a:pt x="0" y="1661545"/>
                    <a:pt x="0" y="1642928"/>
                  </a:cubicBezTo>
                  <a:lnTo>
                    <a:pt x="0" y="70197"/>
                  </a:lnTo>
                  <a:cubicBezTo>
                    <a:pt x="0" y="51580"/>
                    <a:pt x="7396" y="33725"/>
                    <a:pt x="20560" y="20560"/>
                  </a:cubicBezTo>
                  <a:cubicBezTo>
                    <a:pt x="33725" y="7396"/>
                    <a:pt x="51580" y="0"/>
                    <a:pt x="70197" y="0"/>
                  </a:cubicBezTo>
                  <a:close/>
                </a:path>
              </a:pathLst>
            </a:custGeom>
            <a:solidFill>
              <a:srgbClr val="7FAFF9">
                <a:alpha val="69804"/>
              </a:srgbClr>
            </a:solidFill>
          </p:spPr>
        </p:sp>
        <p:sp>
          <p:nvSpPr>
            <p:cNvPr id="4" name="TextBox 7"/>
            <p:cNvSpPr txBox="1"/>
            <p:nvPr/>
          </p:nvSpPr>
          <p:spPr>
            <a:xfrm>
              <a:off x="0" y="-57150"/>
              <a:ext cx="1481396" cy="1770275"/>
            </a:xfrm>
            <a:prstGeom prst="rect">
              <a:avLst/>
            </a:prstGeom>
          </p:spPr>
          <p:txBody>
            <a:bodyPr lIns="50800" tIns="50800" rIns="50800" bIns="50800" rtlCol="0" anchor="ctr"/>
            <a:lstStyle/>
            <a:p>
              <a:pPr algn="ctr">
                <a:lnSpc>
                  <a:spcPts val="2660"/>
                </a:lnSpc>
              </a:pPr>
              <a:endParaRPr/>
            </a:p>
          </p:txBody>
        </p:sp>
      </p:grpSp>
      <p:pic>
        <p:nvPicPr>
          <p:cNvPr id="5" name="Picture Placeholder 5"/>
          <p:cNvPicPr>
            <a:picLocks noChangeAspect="1"/>
          </p:cNvPicPr>
          <p:nvPr/>
        </p:nvPicPr>
        <p:blipFill>
          <a:blip r:embed="rId2" cstate="print">
            <a:extLst>
              <a:ext uri="{28A0092B-C50C-407E-A947-70E740481C1C}">
                <a14:useLocalDpi xmlns:a14="http://schemas.microsoft.com/office/drawing/2010/main" val="0"/>
              </a:ext>
            </a:extLst>
          </a:blip>
          <a:srcRect t="450" b="450"/>
          <a:stretch>
            <a:fillRect/>
          </a:stretch>
        </p:blipFill>
        <p:spPr>
          <a:xfrm>
            <a:off x="492854" y="3543300"/>
            <a:ext cx="3554605" cy="2667000"/>
          </a:xfrm>
          <a:prstGeom prst="rect">
            <a:avLst/>
          </a:prstGeom>
        </p:spPr>
      </p:pic>
      <p:pic>
        <p:nvPicPr>
          <p:cNvPr id="6" name="Picture Placeholder 18"/>
          <p:cNvPicPr>
            <a:picLocks noChangeAspect="1"/>
          </p:cNvPicPr>
          <p:nvPr/>
        </p:nvPicPr>
        <p:blipFill>
          <a:blip r:embed="rId3">
            <a:extLst>
              <a:ext uri="{28A0092B-C50C-407E-A947-70E740481C1C}">
                <a14:useLocalDpi xmlns:a14="http://schemas.microsoft.com/office/drawing/2010/main" val="0"/>
              </a:ext>
            </a:extLst>
          </a:blip>
          <a:srcRect t="16238" b="16238"/>
          <a:stretch>
            <a:fillRect/>
          </a:stretch>
        </p:blipFill>
        <p:spPr>
          <a:xfrm>
            <a:off x="524540" y="6743700"/>
            <a:ext cx="3522919" cy="2620736"/>
          </a:xfrm>
          <a:prstGeom prst="rect">
            <a:avLst/>
          </a:prstGeom>
        </p:spPr>
      </p:pic>
      <p:sp>
        <p:nvSpPr>
          <p:cNvPr id="7" name="Freeform 29"/>
          <p:cNvSpPr/>
          <p:nvPr/>
        </p:nvSpPr>
        <p:spPr>
          <a:xfrm flipH="1">
            <a:off x="1447800" y="38100"/>
            <a:ext cx="3615810" cy="3238500"/>
          </a:xfrm>
          <a:custGeom>
            <a:avLst/>
            <a:gdLst/>
            <a:ahLst/>
            <a:cxnLst/>
            <a:rect l="l" t="t" r="r" b="b"/>
            <a:pathLst>
              <a:path w="6234545" h="5486400">
                <a:moveTo>
                  <a:pt x="0" y="0"/>
                </a:moveTo>
                <a:lnTo>
                  <a:pt x="6234545" y="0"/>
                </a:lnTo>
                <a:lnTo>
                  <a:pt x="6234545" y="5486400"/>
                </a:lnTo>
                <a:lnTo>
                  <a:pt x="0" y="5486400"/>
                </a:lnTo>
                <a:lnTo>
                  <a:pt x="0" y="0"/>
                </a:lnTo>
                <a:close/>
              </a:path>
            </a:pathLst>
          </a:custGeom>
          <a:blipFill>
            <a:blip r:embed="rId4"/>
            <a:stretch>
              <a:fillRect/>
            </a:stretch>
          </a:blipFill>
        </p:spPr>
      </p:sp>
      <p:sp>
        <p:nvSpPr>
          <p:cNvPr id="8" name="TextBox 7"/>
          <p:cNvSpPr txBox="1"/>
          <p:nvPr/>
        </p:nvSpPr>
        <p:spPr>
          <a:xfrm>
            <a:off x="5562600" y="876300"/>
            <a:ext cx="11582400" cy="2553335"/>
          </a:xfrm>
          <a:prstGeom prst="rect">
            <a:avLst/>
          </a:prstGeom>
          <a:noFill/>
          <a:ln w="57150">
            <a:prstDash val="sysDash"/>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4000">
                <a:latin typeface="Times New Roman" panose="02020603050405020304" pitchFamily="18" charset="0"/>
                <a:ea typeface="Roboto" panose="02000000000000000000" pitchFamily="2" charset="0"/>
              </a:rPr>
              <a:t>Câu 1: Trong thực tế dây dẫn điện thường được làm bằng kim loại nào? Vì sao Silver là kim loại có tính dẫn điện tốt nhất nhưng lại không được sử dụng làm dây dẫn điện?</a:t>
            </a:r>
          </a:p>
        </p:txBody>
      </p:sp>
      <p:sp>
        <p:nvSpPr>
          <p:cNvPr id="9" name="Rectangle 8"/>
          <p:cNvSpPr/>
          <p:nvPr/>
        </p:nvSpPr>
        <p:spPr>
          <a:xfrm>
            <a:off x="5562600" y="4357882"/>
            <a:ext cx="11582400" cy="3599815"/>
          </a:xfrm>
          <a:prstGeom prst="rect">
            <a:avLst/>
          </a:prstGeom>
          <a:ln w="57150">
            <a:solidFill>
              <a:srgbClr val="A6C7FB"/>
            </a:solidFill>
            <a:prstDash val="sysDash"/>
          </a:ln>
        </p:spPr>
        <p:txBody>
          <a:bodyPr wrap="square">
            <a:spAutoFit/>
          </a:bodyPr>
          <a:lstStyle/>
          <a:p>
            <a:pPr algn="just">
              <a:spcAft>
                <a:spcPts val="0"/>
              </a:spcAft>
            </a:pPr>
            <a:r>
              <a:rPr lang="vi-VN" sz="3800">
                <a:solidFill>
                  <a:srgbClr val="000000"/>
                </a:solidFill>
                <a:latin typeface="Times New Roman" panose="02020603050405020304" pitchFamily="18" charset="0"/>
              </a:rPr>
              <a:t>Trong thực tế, dây dẫn điện thường được làm từ kim loại Aluminium (Al) và kim loại Copper (Cu).</a:t>
            </a:r>
          </a:p>
          <a:p>
            <a:pPr algn="just">
              <a:spcAft>
                <a:spcPts val="0"/>
              </a:spcAft>
            </a:pPr>
            <a:r>
              <a:rPr lang="vi-VN" sz="3800">
                <a:solidFill>
                  <a:srgbClr val="000000"/>
                </a:solidFill>
                <a:latin typeface="Times New Roman" panose="02020603050405020304" pitchFamily="18" charset="0"/>
              </a:rPr>
              <a:t>Mặc dù Silver (Ag) là kim loại dẫn điện tốt nhất nhưng không được sử dụng làm dây dẫn điện do Silver có giá thành cao và là kim loại nặng (khối lượng riêng của Silver: 10,49 gam/cm</a:t>
            </a:r>
            <a:r>
              <a:rPr lang="vi-VN" sz="3800" baseline="30000">
                <a:solidFill>
                  <a:srgbClr val="000000"/>
                </a:solidFill>
                <a:latin typeface="Times New Roman" panose="02020603050405020304" pitchFamily="18" charset="0"/>
              </a:rPr>
              <a:t>3</a:t>
            </a:r>
            <a:r>
              <a:rPr lang="vi-VN" sz="3800">
                <a:solidFill>
                  <a:srgbClr val="000000"/>
                </a:solidFill>
                <a:latin typeface="Times New Roman" panose="02020603050405020304" pitchFamily="18" charset="0"/>
              </a:rPr>
              <a:t>)</a:t>
            </a:r>
            <a:endParaRPr lang="vi-VN" sz="3800" b="0" i="0">
              <a:solidFill>
                <a:srgbClr val="000000"/>
              </a:solidFill>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8" y="0"/>
            <a:ext cx="6281057" cy="10287000"/>
          </a:xfrm>
          <a:prstGeom prst="rect">
            <a:avLst/>
          </a:prstGeom>
        </p:spPr>
      </p:pic>
      <p:sp>
        <p:nvSpPr>
          <p:cNvPr id="3" name="TextBox 2"/>
          <p:cNvSpPr txBox="1"/>
          <p:nvPr/>
        </p:nvSpPr>
        <p:spPr>
          <a:xfrm>
            <a:off x="7162800" y="1211118"/>
            <a:ext cx="10287000" cy="2618794"/>
          </a:xfrm>
          <a:prstGeom prst="rect">
            <a:avLst/>
          </a:prstGeom>
          <a:noFill/>
          <a:ln w="38100">
            <a:solidFill>
              <a:srgbClr val="00B0F0"/>
            </a:solidFill>
            <a:prstDash val="sysDash"/>
          </a:ln>
        </p:spPr>
        <p:txBody>
          <a:bodyPr wrap="square" rtlCol="0">
            <a:spAutoFit/>
          </a:bodyPr>
          <a:lstStyle/>
          <a:p>
            <a:pPr algn="just">
              <a:lnSpc>
                <a:spcPct val="150000"/>
              </a:lnSpc>
            </a:pPr>
            <a:r>
              <a:rPr lang="en-US" altLang="vi-VN" sz="3800" dirty="0" err="1">
                <a:latin typeface="Times New Roman" panose="02020603050405020304" pitchFamily="18" charset="0"/>
                <a:ea typeface="Roboto" panose="02000000000000000000" pitchFamily="2" charset="0"/>
              </a:rPr>
              <a:t>Câu</a:t>
            </a:r>
            <a:r>
              <a:rPr lang="en-US" altLang="vi-VN" sz="3800" dirty="0">
                <a:latin typeface="Times New Roman" panose="02020603050405020304" pitchFamily="18" charset="0"/>
                <a:ea typeface="Roboto" panose="02000000000000000000" pitchFamily="2" charset="0"/>
              </a:rPr>
              <a:t> 2: </a:t>
            </a:r>
            <a:r>
              <a:rPr lang="vi-VN" sz="3800" dirty="0">
                <a:latin typeface="Times New Roman" panose="02020603050405020304" pitchFamily="18" charset="0"/>
                <a:ea typeface="Roboto" panose="02000000000000000000" pitchFamily="2" charset="0"/>
              </a:rPr>
              <a:t>Tại sao Copper dẫn điện tốt hơn Aluminium nhưng dây điện cao thế lại thường sử dụng vật liệu Aluminium chứ không sử dụng vật liệu Copper?</a:t>
            </a:r>
            <a:endParaRPr lang="en-US" sz="3800" dirty="0">
              <a:latin typeface="Times New Roman" panose="02020603050405020304" pitchFamily="18" charset="0"/>
              <a:ea typeface="Roboto" panose="02000000000000000000" pitchFamily="2" charset="0"/>
            </a:endParaRPr>
          </a:p>
        </p:txBody>
      </p:sp>
      <p:sp>
        <p:nvSpPr>
          <p:cNvPr id="4" name="Rectangle 3"/>
          <p:cNvSpPr/>
          <p:nvPr/>
        </p:nvSpPr>
        <p:spPr>
          <a:xfrm>
            <a:off x="7162800" y="5297577"/>
            <a:ext cx="10287000" cy="3599815"/>
          </a:xfrm>
          <a:prstGeom prst="rect">
            <a:avLst/>
          </a:prstGeom>
          <a:ln w="38100">
            <a:solidFill>
              <a:srgbClr val="00B0F0"/>
            </a:solidFill>
            <a:prstDash val="sysDash"/>
          </a:ln>
        </p:spPr>
        <p:txBody>
          <a:bodyPr wrap="square">
            <a:spAutoFit/>
          </a:bodyPr>
          <a:lstStyle/>
          <a:p>
            <a:pPr algn="just">
              <a:lnSpc>
                <a:spcPct val="150000"/>
              </a:lnSpc>
            </a:pPr>
            <a:r>
              <a:rPr lang="en-US" sz="3800" dirty="0" err="1">
                <a:latin typeface="Times New Roman" panose="02020603050405020304" pitchFamily="18" charset="0"/>
                <a:ea typeface="Roboto" panose="02000000000000000000" pitchFamily="2" charset="0"/>
              </a:rPr>
              <a:t>Dây</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điện</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cao</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thế</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thường</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sử</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dụng</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Aluminium</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vì</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Aluminium</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nhẹ</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làm</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giảm</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áp</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lực</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lên</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cột</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điện</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cột</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điện</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đỡ</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bị</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gãy</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Ngoài</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ra</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giá</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Aluminium</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cũng</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rẻ</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hơn</a:t>
            </a:r>
            <a:r>
              <a:rPr lang="en-US" sz="3800" dirty="0">
                <a:latin typeface="Times New Roman" panose="02020603050405020304" pitchFamily="18" charset="0"/>
                <a:ea typeface="Roboto" panose="02000000000000000000" pitchFamily="2" charset="0"/>
              </a:rPr>
              <a:t> so </a:t>
            </a:r>
            <a:r>
              <a:rPr lang="en-US" sz="3800" dirty="0" err="1">
                <a:latin typeface="Times New Roman" panose="02020603050405020304" pitchFamily="18" charset="0"/>
                <a:ea typeface="Roboto" panose="02000000000000000000" pitchFamily="2" charset="0"/>
              </a:rPr>
              <a:t>với</a:t>
            </a:r>
            <a:r>
              <a:rPr lang="en-US" sz="3800" dirty="0">
                <a:latin typeface="Times New Roman" panose="02020603050405020304" pitchFamily="18" charset="0"/>
                <a:ea typeface="Roboto" panose="02000000000000000000" pitchFamily="2" charset="0"/>
              </a:rPr>
              <a:t> Copper.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6202" y="8267700"/>
            <a:ext cx="1829141" cy="18291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1429" t="11429" r="8572" b="9714"/>
          <a:stretch>
            <a:fillRect/>
          </a:stretch>
        </p:blipFill>
        <p:spPr>
          <a:xfrm>
            <a:off x="609600" y="342900"/>
            <a:ext cx="4572000" cy="4506686"/>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7000" b="97600" l="4800" r="95800"/>
                    </a14:imgEffect>
                  </a14:imgLayer>
                </a14:imgProps>
              </a:ext>
              <a:ext uri="{28A0092B-C50C-407E-A947-70E740481C1C}">
                <a14:useLocalDpi xmlns:a14="http://schemas.microsoft.com/office/drawing/2010/main" val="0"/>
              </a:ext>
            </a:extLst>
          </a:blip>
          <a:srcRect l="4800" t="7594" r="3989"/>
          <a:stretch>
            <a:fillRect/>
          </a:stretch>
        </p:blipFill>
        <p:spPr>
          <a:xfrm>
            <a:off x="266700" y="5339443"/>
            <a:ext cx="5334000" cy="4947557"/>
          </a:xfrm>
          <a:prstGeom prst="rect">
            <a:avLst/>
          </a:prstGeom>
        </p:spPr>
      </p:pic>
      <p:sp>
        <p:nvSpPr>
          <p:cNvPr id="4" name="TextBox 3"/>
          <p:cNvSpPr txBox="1"/>
          <p:nvPr/>
        </p:nvSpPr>
        <p:spPr>
          <a:xfrm>
            <a:off x="5715000" y="876300"/>
            <a:ext cx="12115800" cy="2553335"/>
          </a:xfrm>
          <a:prstGeom prst="rect">
            <a:avLst/>
          </a:prstGeom>
          <a:noFill/>
          <a:ln w="57150">
            <a:solidFill>
              <a:srgbClr val="FFCCCC"/>
            </a:solidFill>
            <a:prstDash val="sysDash"/>
          </a:ln>
        </p:spPr>
        <p:txBody>
          <a:bodyPr wrap="square" rtlCol="0">
            <a:spAutoFit/>
          </a:bodyPr>
          <a:lstStyle/>
          <a:p>
            <a:pPr algn="just"/>
            <a:r>
              <a:rPr lang="en-US" altLang="vi-VN" sz="4000">
                <a:latin typeface="Times New Roman" panose="02020603050405020304" pitchFamily="18" charset="0"/>
                <a:ea typeface="Roboto" panose="02000000000000000000" pitchFamily="2" charset="0"/>
              </a:rPr>
              <a:t>Câu 3: </a:t>
            </a:r>
            <a:r>
              <a:rPr lang="vi-VN" sz="4000">
                <a:latin typeface="Times New Roman" panose="02020603050405020304" pitchFamily="18" charset="0"/>
                <a:ea typeface="Roboto" panose="02000000000000000000" pitchFamily="2" charset="0"/>
              </a:rPr>
              <a:t>Trước khi bóng đèn led ra đời thì bóng đèn sợi đốt với dây tóc được làm từ </a:t>
            </a:r>
            <a:r>
              <a:rPr lang="en-US" altLang="vi-VN" sz="4000">
                <a:latin typeface="Times New Roman" panose="02020603050405020304" pitchFamily="18" charset="0"/>
                <a:ea typeface="Roboto" panose="02000000000000000000" pitchFamily="2" charset="0"/>
              </a:rPr>
              <a:t>T</a:t>
            </a:r>
            <a:r>
              <a:rPr lang="vi-VN" sz="4000">
                <a:latin typeface="Times New Roman" panose="02020603050405020304" pitchFamily="18" charset="0"/>
                <a:ea typeface="Roboto" panose="02000000000000000000" pitchFamily="2" charset="0"/>
              </a:rPr>
              <a:t>ungsten (W) được sử dụng rất phổ biến. Dựa vào tính chất vật lí nào mà kim loại tungsten được dùng làm dây tóc bóng đèn?</a:t>
            </a:r>
            <a:endParaRPr lang="en-US" sz="4000">
              <a:latin typeface="Times New Roman" panose="02020603050405020304" pitchFamily="18" charset="0"/>
              <a:ea typeface="Roboto" panose="02000000000000000000" pitchFamily="2" charset="0"/>
            </a:endParaRPr>
          </a:p>
        </p:txBody>
      </p:sp>
      <p:sp>
        <p:nvSpPr>
          <p:cNvPr id="5" name="Rectangle 4"/>
          <p:cNvSpPr/>
          <p:nvPr/>
        </p:nvSpPr>
        <p:spPr>
          <a:xfrm>
            <a:off x="5600700" y="4381500"/>
            <a:ext cx="12344400" cy="3170099"/>
          </a:xfrm>
          <a:prstGeom prst="rect">
            <a:avLst/>
          </a:prstGeom>
          <a:ln w="38100">
            <a:solidFill>
              <a:srgbClr val="FF0066"/>
            </a:solidFill>
            <a:prstDash val="sysDash"/>
          </a:ln>
        </p:spPr>
        <p:txBody>
          <a:bodyPr wrap="square">
            <a:spAutoFit/>
          </a:bodyPr>
          <a:lstStyle/>
          <a:p>
            <a:pPr algn="just">
              <a:spcAft>
                <a:spcPts val="0"/>
              </a:spcAft>
            </a:pPr>
            <a:r>
              <a:rPr lang="vi-VN" sz="4000">
                <a:solidFill>
                  <a:srgbClr val="000000"/>
                </a:solidFill>
                <a:latin typeface="Times New Roman" panose="02020603050405020304" pitchFamily="18" charset="0"/>
              </a:rPr>
              <a:t>Nguyên lí làm việc của bóng đèn sợi đốt: Khi hoạt động, </a:t>
            </a:r>
            <a:r>
              <a:rPr lang="vi-VN" sz="4000" b="1">
                <a:solidFill>
                  <a:srgbClr val="000000"/>
                </a:solidFill>
                <a:latin typeface="Times New Roman" panose="02020603050405020304" pitchFamily="18" charset="0"/>
              </a:rPr>
              <a:t>dòng điện</a:t>
            </a:r>
            <a:r>
              <a:rPr lang="vi-VN" sz="4000">
                <a:solidFill>
                  <a:srgbClr val="000000"/>
                </a:solidFill>
                <a:latin typeface="Times New Roman" panose="02020603050405020304" pitchFamily="18" charset="0"/>
              </a:rPr>
              <a:t> chạy trong sợi đốt của bóng đèn làm cho sợi đốt </a:t>
            </a:r>
            <a:r>
              <a:rPr lang="vi-VN" sz="4000" b="1">
                <a:solidFill>
                  <a:srgbClr val="000000"/>
                </a:solidFill>
                <a:latin typeface="Times New Roman" panose="02020603050405020304" pitchFamily="18" charset="0"/>
              </a:rPr>
              <a:t>nóng lên</a:t>
            </a:r>
            <a:r>
              <a:rPr lang="vi-VN" sz="4000">
                <a:solidFill>
                  <a:srgbClr val="000000"/>
                </a:solidFill>
                <a:latin typeface="Times New Roman" panose="02020603050405020304" pitchFamily="18" charset="0"/>
              </a:rPr>
              <a:t> đến nhiệt độ rất cao và phát sáng.</a:t>
            </a:r>
          </a:p>
          <a:p>
            <a:pPr algn="just">
              <a:spcAft>
                <a:spcPts val="0"/>
              </a:spcAft>
            </a:pPr>
            <a:r>
              <a:rPr lang="vi-VN" sz="4000">
                <a:solidFill>
                  <a:srgbClr val="000000"/>
                </a:solidFill>
                <a:latin typeface="Times New Roman" panose="02020603050405020304" pitchFamily="18" charset="0"/>
              </a:rPr>
              <a:t>Kim loại tungsten nóng chảy ở nhiệt độ cao (3410 </a:t>
            </a:r>
            <a:r>
              <a:rPr lang="vi-VN" sz="4000" baseline="30000">
                <a:solidFill>
                  <a:srgbClr val="000000"/>
                </a:solidFill>
                <a:latin typeface="Times New Roman" panose="02020603050405020304" pitchFamily="18" charset="0"/>
              </a:rPr>
              <a:t>o</a:t>
            </a:r>
            <a:r>
              <a:rPr lang="vi-VN" sz="4000">
                <a:solidFill>
                  <a:srgbClr val="000000"/>
                </a:solidFill>
                <a:latin typeface="Times New Roman" panose="02020603050405020304" pitchFamily="18" charset="0"/>
              </a:rPr>
              <a:t>C) nên được sử dụng làm dây tóc bóng đèn.</a:t>
            </a:r>
            <a:endParaRPr lang="vi-VN" sz="4000" b="0" i="0">
              <a:solidFill>
                <a:srgbClr val="000000"/>
              </a:solidFill>
              <a:effectLst/>
              <a:latin typeface="Times New Roman" panose="02020603050405020304" pitchFamily="18" charset="0"/>
            </a:endParaRPr>
          </a:p>
        </p:txBody>
      </p:sp>
      <p:pic>
        <p:nvPicPr>
          <p:cNvPr id="6" name="Picture 5"/>
          <p:cNvPicPr>
            <a:picLocks noChangeAspect="1"/>
          </p:cNvPicPr>
          <p:nvPr/>
        </p:nvPicPr>
        <p:blipFill rotWithShape="1">
          <a:blip r:embed="rId6"/>
          <a:srcRect l="51171" t="29166" r="17789" b="13542"/>
          <a:stretch>
            <a:fillRect/>
          </a:stretch>
        </p:blipFill>
        <p:spPr>
          <a:xfrm>
            <a:off x="16256000" y="7813221"/>
            <a:ext cx="2032000" cy="2108679"/>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3276600" cy="10287000"/>
            <a:chOff x="0" y="0"/>
            <a:chExt cx="1586068" cy="2167467"/>
          </a:xfrm>
        </p:grpSpPr>
        <p:sp>
          <p:nvSpPr>
            <p:cNvPr id="4" name="Freeform 3"/>
            <p:cNvSpPr/>
            <p:nvPr/>
          </p:nvSpPr>
          <p:spPr>
            <a:xfrm>
              <a:off x="0" y="0"/>
              <a:ext cx="1586068" cy="2167467"/>
            </a:xfrm>
            <a:custGeom>
              <a:avLst/>
              <a:gdLst/>
              <a:ahLst/>
              <a:cxnLst/>
              <a:rect l="l" t="t" r="r" b="b"/>
              <a:pathLst>
                <a:path w="1586068" h="2167467">
                  <a:moveTo>
                    <a:pt x="51423" y="0"/>
                  </a:moveTo>
                  <a:lnTo>
                    <a:pt x="1534645" y="0"/>
                  </a:lnTo>
                  <a:cubicBezTo>
                    <a:pt x="1548283" y="0"/>
                    <a:pt x="1561363" y="5418"/>
                    <a:pt x="1571007" y="15062"/>
                  </a:cubicBezTo>
                  <a:cubicBezTo>
                    <a:pt x="1580651" y="24705"/>
                    <a:pt x="1586068" y="37785"/>
                    <a:pt x="1586068" y="51423"/>
                  </a:cubicBezTo>
                  <a:lnTo>
                    <a:pt x="1586068" y="2116043"/>
                  </a:lnTo>
                  <a:cubicBezTo>
                    <a:pt x="1586068" y="2144444"/>
                    <a:pt x="1563045" y="2167467"/>
                    <a:pt x="1534645" y="2167467"/>
                  </a:cubicBezTo>
                  <a:lnTo>
                    <a:pt x="51423" y="2167467"/>
                  </a:lnTo>
                  <a:cubicBezTo>
                    <a:pt x="37785" y="2167467"/>
                    <a:pt x="24705" y="2162049"/>
                    <a:pt x="15062" y="2152405"/>
                  </a:cubicBezTo>
                  <a:cubicBezTo>
                    <a:pt x="5418" y="2142761"/>
                    <a:pt x="0" y="2129682"/>
                    <a:pt x="0" y="2116043"/>
                  </a:cubicBezTo>
                  <a:lnTo>
                    <a:pt x="0" y="51423"/>
                  </a:lnTo>
                  <a:cubicBezTo>
                    <a:pt x="0" y="23023"/>
                    <a:pt x="23023" y="0"/>
                    <a:pt x="51423" y="0"/>
                  </a:cubicBezTo>
                  <a:close/>
                </a:path>
              </a:pathLst>
            </a:custGeom>
            <a:solidFill>
              <a:srgbClr val="FFA8B6">
                <a:alpha val="29804"/>
              </a:srgbClr>
            </a:solidFill>
          </p:spPr>
        </p:sp>
        <p:sp>
          <p:nvSpPr>
            <p:cNvPr id="5" name="TextBox 4"/>
            <p:cNvSpPr txBox="1"/>
            <p:nvPr/>
          </p:nvSpPr>
          <p:spPr>
            <a:xfrm>
              <a:off x="0" y="-57150"/>
              <a:ext cx="1586068" cy="2224617"/>
            </a:xfrm>
            <a:prstGeom prst="rect">
              <a:avLst/>
            </a:prstGeom>
          </p:spPr>
          <p:txBody>
            <a:bodyPr lIns="50800" tIns="50800" rIns="50800" bIns="50800" rtlCol="0" anchor="ctr"/>
            <a:lstStyle/>
            <a:p>
              <a:pPr algn="ctr">
                <a:lnSpc>
                  <a:spcPts val="2660"/>
                </a:lnSpc>
              </a:pPr>
              <a:endParaRPr/>
            </a:p>
          </p:txBody>
        </p:sp>
      </p:gr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7414" l="0" r="100000">
                        <a14:foregroundMark x1="15273" y1="25862" x2="4000" y2="75862"/>
                        <a14:foregroundMark x1="16364" y1="29885" x2="31455" y2="16954"/>
                        <a14:foregroundMark x1="18000" y1="69253" x2="44909" y2="97126"/>
                        <a14:foregroundMark x1="6364" y1="85632" x2="21455" y2="89080"/>
                        <a14:foregroundMark x1="92545" y1="31609" x2="76364" y2="91379"/>
                        <a14:foregroundMark x1="70182" y1="60345" x2="62545" y2="90805"/>
                        <a14:foregroundMark x1="96364" y1="65805" x2="95273" y2="91954"/>
                        <a14:foregroundMark x1="58000" y1="87931" x2="57455" y2="92816"/>
                        <a14:backgroundMark x1="43818" y1="13218" x2="62727" y2="13218"/>
                        <a14:backgroundMark x1="6000" y1="14080" x2="6545" y2="25862"/>
                        <a14:backgroundMark x1="41818" y1="52299" x2="54545" y2="52011"/>
                        <a14:backgroundMark x1="30000" y1="45690" x2="50182" y2="43391"/>
                        <a14:backgroundMark x1="72545" y1="12644" x2="85273" y2="11207"/>
                        <a14:backgroundMark x1="98182" y1="33621" x2="98727" y2="39943"/>
                      </a14:backgroundRemoval>
                    </a14:imgEffect>
                  </a14:imgLayer>
                </a14:imgProps>
              </a:ext>
              <a:ext uri="{28A0092B-C50C-407E-A947-70E740481C1C}">
                <a14:useLocalDpi xmlns:a14="http://schemas.microsoft.com/office/drawing/2010/main" val="0"/>
              </a:ext>
            </a:extLst>
          </a:blip>
          <a:srcRect t="6432"/>
          <a:stretch>
            <a:fillRect/>
          </a:stretch>
        </p:blipFill>
        <p:spPr>
          <a:xfrm>
            <a:off x="0" y="3505200"/>
            <a:ext cx="8382000" cy="6781800"/>
          </a:xfrm>
          <a:prstGeom prst="rect">
            <a:avLst/>
          </a:prstGeom>
        </p:spPr>
      </p:pic>
      <p:sp>
        <p:nvSpPr>
          <p:cNvPr id="7" name="TextBox 6"/>
          <p:cNvSpPr txBox="1"/>
          <p:nvPr/>
        </p:nvSpPr>
        <p:spPr>
          <a:xfrm>
            <a:off x="3581400" y="1088817"/>
            <a:ext cx="14592300" cy="1322070"/>
          </a:xfrm>
          <a:prstGeom prst="rect">
            <a:avLst/>
          </a:prstGeom>
          <a:noFill/>
          <a:ln w="57150">
            <a:solidFill>
              <a:srgbClr val="FFCCCC"/>
            </a:solidFill>
            <a:prstDash val="sysDash"/>
          </a:ln>
        </p:spPr>
        <p:txBody>
          <a:bodyPr wrap="square" rtlCol="0">
            <a:spAutoFit/>
          </a:bodyPr>
          <a:lstStyle/>
          <a:p>
            <a:pPr algn="just"/>
            <a:r>
              <a:rPr lang="en-US" altLang="vi-VN" sz="4000">
                <a:latin typeface="Times New Roman" panose="02020603050405020304" pitchFamily="18" charset="0"/>
                <a:ea typeface="Roboto" panose="02000000000000000000" pitchFamily="2" charset="0"/>
              </a:rPr>
              <a:t>Câu 4: </a:t>
            </a:r>
            <a:r>
              <a:rPr lang="vi-VN" sz="4000">
                <a:latin typeface="Times New Roman" panose="02020603050405020304" pitchFamily="18" charset="0"/>
                <a:ea typeface="Roboto" panose="02000000000000000000" pitchFamily="2" charset="0"/>
              </a:rPr>
              <a:t>Hãy giải thích vì sao Mercury được sử dụng làm chất lỏng trong nhiệt kế để đo nhiệt độ?</a:t>
            </a:r>
            <a:endParaRPr lang="en-US" sz="4000">
              <a:latin typeface="Times New Roman" panose="02020603050405020304" pitchFamily="18" charset="0"/>
              <a:ea typeface="Roboto" panose="02000000000000000000" pitchFamily="2" charset="0"/>
            </a:endParaRPr>
          </a:p>
        </p:txBody>
      </p:sp>
      <p:sp>
        <p:nvSpPr>
          <p:cNvPr id="2" name="Rectangle 1"/>
          <p:cNvSpPr/>
          <p:nvPr/>
        </p:nvSpPr>
        <p:spPr>
          <a:xfrm>
            <a:off x="9176385" y="3695700"/>
            <a:ext cx="8794750" cy="3014980"/>
          </a:xfrm>
          <a:prstGeom prst="rect">
            <a:avLst/>
          </a:prstGeom>
          <a:noFill/>
          <a:ln w="57150">
            <a:solidFill>
              <a:srgbClr val="FF006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pPr>
            <a:r>
              <a:rPr lang="vi-VN" sz="3800">
                <a:solidFill>
                  <a:srgbClr val="000000"/>
                </a:solidFill>
                <a:latin typeface="Times New Roman" panose="02020603050405020304" pitchFamily="18" charset="0"/>
              </a:rPr>
              <a:t>Nhiệt kế thường dùng hoạt động dựa trên hiện tượng giãn nở vì nhiệt của chất lỏng.</a:t>
            </a:r>
          </a:p>
          <a:p>
            <a:pPr algn="just">
              <a:spcAft>
                <a:spcPts val="0"/>
              </a:spcAft>
            </a:pPr>
            <a:r>
              <a:rPr lang="vi-VN" sz="3800">
                <a:latin typeface="Times New Roman" panose="02020603050405020304" pitchFamily="18" charset="0"/>
                <a:ea typeface="Roboto" panose="02000000000000000000" pitchFamily="2" charset="0"/>
                <a:sym typeface="+mn-ea"/>
              </a:rPr>
              <a:t>Mercury</a:t>
            </a:r>
            <a:r>
              <a:rPr lang="vi-VN" sz="3800">
                <a:solidFill>
                  <a:srgbClr val="000000"/>
                </a:solidFill>
                <a:latin typeface="Times New Roman" panose="02020603050405020304" pitchFamily="18" charset="0"/>
              </a:rPr>
              <a:t> có nhiệt độ nóng chảy thấp (-39</a:t>
            </a:r>
            <a:r>
              <a:rPr lang="vi-VN" sz="3800" baseline="30000">
                <a:solidFill>
                  <a:srgbClr val="000000"/>
                </a:solidFill>
                <a:latin typeface="Times New Roman" panose="02020603050405020304" pitchFamily="18" charset="0"/>
              </a:rPr>
              <a:t>o</a:t>
            </a:r>
            <a:r>
              <a:rPr lang="vi-VN" sz="3800">
                <a:solidFill>
                  <a:srgbClr val="000000"/>
                </a:solidFill>
                <a:latin typeface="Times New Roman" panose="02020603050405020304" pitchFamily="18" charset="0"/>
              </a:rPr>
              <a:t>C) và giãn nở vì nhiệt đều nên được sử dụng làm chất lỏng trong nhiệt kế để đo nhiệt độ.</a:t>
            </a:r>
            <a:endParaRPr lang="vi-VN" sz="3800" b="0" i="0">
              <a:solidFill>
                <a:srgbClr val="000000"/>
              </a:solidFill>
              <a:effectLst/>
              <a:latin typeface="Times New Roman" panose="02020603050405020304" pitchFamily="18" charset="0"/>
            </a:endParaRP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765" l="962" r="98558">
                        <a14:foregroundMark x1="68269" y1="20165" x2="63942" y2="65844"/>
                        <a14:foregroundMark x1="68269" y1="15226" x2="83173" y2="14403"/>
                        <a14:foregroundMark x1="81731" y1="47325" x2="81731" y2="47325"/>
                        <a14:foregroundMark x1="85577" y1="64609" x2="85577" y2="64609"/>
                        <a14:foregroundMark x1="49038" y1="41564" x2="49038" y2="41564"/>
                        <a14:foregroundMark x1="52404" y1="56790" x2="52404" y2="56790"/>
                      </a14:backgroundRemoval>
                    </a14:imgEffect>
                  </a14:imgLayer>
                </a14:imgProps>
              </a:ext>
              <a:ext uri="{28A0092B-C50C-407E-A947-70E740481C1C}">
                <a14:useLocalDpi xmlns:a14="http://schemas.microsoft.com/office/drawing/2010/main" val="0"/>
              </a:ext>
            </a:extLst>
          </a:blip>
          <a:srcRect l="44060" b="16949"/>
          <a:stretch>
            <a:fillRect/>
          </a:stretch>
        </p:blipFill>
        <p:spPr>
          <a:xfrm>
            <a:off x="1666020" y="-214007"/>
            <a:ext cx="1621467" cy="2812352"/>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765" l="962" r="98558">
                        <a14:foregroundMark x1="68269" y1="20165" x2="63942" y2="65844"/>
                        <a14:foregroundMark x1="68269" y1="15226" x2="83173" y2="14403"/>
                        <a14:foregroundMark x1="81731" y1="47325" x2="81731" y2="47325"/>
                        <a14:foregroundMark x1="85577" y1="64609" x2="85577" y2="64609"/>
                        <a14:foregroundMark x1="49038" y1="41564" x2="49038" y2="41564"/>
                        <a14:foregroundMark x1="52404" y1="56790" x2="52404" y2="56790"/>
                      </a14:backgroundRemoval>
                    </a14:imgEffect>
                  </a14:imgLayer>
                </a14:imgProps>
              </a:ext>
              <a:ext uri="{28A0092B-C50C-407E-A947-70E740481C1C}">
                <a14:useLocalDpi xmlns:a14="http://schemas.microsoft.com/office/drawing/2010/main" val="0"/>
              </a:ext>
            </a:extLst>
          </a:blip>
          <a:srcRect r="51869"/>
          <a:stretch>
            <a:fillRect/>
          </a:stretch>
        </p:blipFill>
        <p:spPr>
          <a:xfrm>
            <a:off x="16878300" y="7169931"/>
            <a:ext cx="1295400" cy="3144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35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43"/>
            <a:ext cx="18288000" cy="10281557"/>
          </a:xfrm>
          <a:prstGeom prst="rect">
            <a:avLst/>
          </a:prstGeom>
        </p:spPr>
      </p:pic>
      <p:sp>
        <p:nvSpPr>
          <p:cNvPr id="3" name="Rounded Rectangle 2">
            <a:hlinkClick r:id="rId3" action="ppaction://hlinkpres?slideindex=1&amp;slidetitle="/>
          </p:cNvPr>
          <p:cNvSpPr/>
          <p:nvPr/>
        </p:nvSpPr>
        <p:spPr>
          <a:xfrm>
            <a:off x="3429000" y="342900"/>
            <a:ext cx="10744200" cy="2819400"/>
          </a:xfrm>
          <a:prstGeom prst="roundRect">
            <a:avLst/>
          </a:prstGeom>
          <a:ln w="104775">
            <a:solidFill>
              <a:srgbClr val="47C681"/>
            </a:solidFill>
          </a:ln>
        </p:spPr>
        <p:style>
          <a:lnRef idx="2">
            <a:schemeClr val="accent6"/>
          </a:lnRef>
          <a:fillRef idx="1">
            <a:schemeClr val="lt1"/>
          </a:fillRef>
          <a:effectRef idx="0">
            <a:schemeClr val="accent6"/>
          </a:effectRef>
          <a:fontRef idx="minor">
            <a:schemeClr val="dk1"/>
          </a:fontRef>
        </p:style>
        <p:txBody>
          <a:bodyPr rtlCol="0" anchor="ctr">
            <a:scene3d>
              <a:camera prst="obliqueTopLeft"/>
              <a:lightRig rig="harsh" dir="t"/>
            </a:scene3d>
            <a:sp3d extrusionH="57150" prstMaterial="matte">
              <a:bevelT w="63500" h="12700" prst="angle"/>
              <a:contourClr>
                <a:schemeClr val="bg1">
                  <a:lumMod val="65000"/>
                </a:schemeClr>
              </a:contourClr>
            </a:sp3d>
          </a:bodyPr>
          <a:lstStyle/>
          <a:p>
            <a:pPr algn="ctr"/>
            <a:r>
              <a:rPr lang="en-US" sz="8000" b="1">
                <a:solidFill>
                  <a:schemeClr val="accent3"/>
                </a:solidFill>
                <a:effectLst>
                  <a:glow rad="228600">
                    <a:schemeClr val="accent3">
                      <a:satMod val="175000"/>
                      <a:alpha val="40000"/>
                    </a:schemeClr>
                  </a:glow>
                </a:effectLst>
                <a:latin typeface="Times New Roman" panose="02020603050405020304" pitchFamily="18" charset="0"/>
                <a:ea typeface="Roboto" panose="02000000000000000000" pitchFamily="2" charset="0"/>
              </a:rPr>
              <a:t>GẤU CON TÌM MẬT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8288000" cy="9994812"/>
            <a:chOff x="990069" y="467295"/>
            <a:chExt cx="7200000" cy="5184001"/>
          </a:xfrm>
        </p:grpSpPr>
        <p:grpSp>
          <p:nvGrpSpPr>
            <p:cNvPr id="5" name="Group 4"/>
            <p:cNvGrpSpPr/>
            <p:nvPr/>
          </p:nvGrpSpPr>
          <p:grpSpPr>
            <a:xfrm>
              <a:off x="990069" y="467295"/>
              <a:ext cx="648000" cy="5183999"/>
              <a:chOff x="899592" y="692696"/>
              <a:chExt cx="648000" cy="5183999"/>
            </a:xfrm>
            <a:noFill/>
          </p:grpSpPr>
          <p:sp>
            <p:nvSpPr>
              <p:cNvPr id="96" name="Rectangle 9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7" name="Rectangle 9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8" name="Rectangle 9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9" name="Rectangle 9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0" name="Rectangle 9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1" name="Rectangle 10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2" name="Rectangle 10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3" name="Rectangle 10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6" name="Group 5"/>
            <p:cNvGrpSpPr/>
            <p:nvPr/>
          </p:nvGrpSpPr>
          <p:grpSpPr>
            <a:xfrm>
              <a:off x="2300469" y="467295"/>
              <a:ext cx="648000" cy="5183999"/>
              <a:chOff x="899592" y="692696"/>
              <a:chExt cx="648000" cy="5183999"/>
            </a:xfrm>
            <a:noFill/>
          </p:grpSpPr>
          <p:sp>
            <p:nvSpPr>
              <p:cNvPr id="88" name="Rectangle 87"/>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9" name="Rectangle 88"/>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0" name="Rectangle 89"/>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1" name="Rectangle 90"/>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2" name="Rectangle 91"/>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3" name="Rectangle 92"/>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4" name="Rectangle 93"/>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5" name="Rectangle 94"/>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7" name="Group 6"/>
            <p:cNvGrpSpPr/>
            <p:nvPr/>
          </p:nvGrpSpPr>
          <p:grpSpPr>
            <a:xfrm>
              <a:off x="2955669" y="467295"/>
              <a:ext cx="648000" cy="5183999"/>
              <a:chOff x="899592" y="692696"/>
              <a:chExt cx="648000" cy="5183999"/>
            </a:xfrm>
            <a:noFill/>
          </p:grpSpPr>
          <p:sp>
            <p:nvSpPr>
              <p:cNvPr id="80" name="Rectangle 79"/>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1" name="Rectangle 80"/>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2" name="Rectangle 81"/>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3" name="Rectangle 82"/>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4" name="Rectangle 83"/>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5" name="Rectangle 84"/>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6" name="Rectangle 85"/>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7" name="Rectangle 86"/>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8" name="Group 7"/>
            <p:cNvGrpSpPr/>
            <p:nvPr/>
          </p:nvGrpSpPr>
          <p:grpSpPr>
            <a:xfrm>
              <a:off x="3610869" y="467295"/>
              <a:ext cx="648000" cy="5183999"/>
              <a:chOff x="899592" y="692696"/>
              <a:chExt cx="648000" cy="5183999"/>
            </a:xfrm>
            <a:noFill/>
          </p:grpSpPr>
          <p:sp>
            <p:nvSpPr>
              <p:cNvPr id="72" name="Rectangle 71"/>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3" name="Rectangle 72"/>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4" name="Rectangle 73"/>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5" name="Rectangle 74"/>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6" name="Rectangle 75"/>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7" name="Rectangle 76"/>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8" name="Rectangle 77"/>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9" name="Rectangle 78"/>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9" name="Group 8"/>
            <p:cNvGrpSpPr/>
            <p:nvPr/>
          </p:nvGrpSpPr>
          <p:grpSpPr>
            <a:xfrm>
              <a:off x="4266069" y="467295"/>
              <a:ext cx="648000" cy="5183999"/>
              <a:chOff x="899592" y="692696"/>
              <a:chExt cx="648000" cy="5183999"/>
            </a:xfrm>
            <a:noFill/>
          </p:grpSpPr>
          <p:sp>
            <p:nvSpPr>
              <p:cNvPr id="64" name="Rectangle 63"/>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5" name="Rectangle 64"/>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6" name="Rectangle 65"/>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7" name="Rectangle 66"/>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8" name="Rectangle 67"/>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9" name="Rectangle 68"/>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0" name="Rectangle 69"/>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1" name="Rectangle 70"/>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0" name="Group 9"/>
            <p:cNvGrpSpPr/>
            <p:nvPr/>
          </p:nvGrpSpPr>
          <p:grpSpPr>
            <a:xfrm>
              <a:off x="4921269" y="467295"/>
              <a:ext cx="648000" cy="5183999"/>
              <a:chOff x="899592" y="692696"/>
              <a:chExt cx="648000" cy="5183999"/>
            </a:xfrm>
            <a:noFill/>
          </p:grpSpPr>
          <p:sp>
            <p:nvSpPr>
              <p:cNvPr id="56" name="Rectangle 5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7" name="Rectangle 5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8" name="Rectangle 5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9" name="Rectangle 5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0" name="Rectangle 5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1" name="Rectangle 6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2" name="Rectangle 6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3" name="Rectangle 6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1" name="Group 10"/>
            <p:cNvGrpSpPr/>
            <p:nvPr/>
          </p:nvGrpSpPr>
          <p:grpSpPr>
            <a:xfrm>
              <a:off x="7542069" y="467295"/>
              <a:ext cx="648000" cy="5183999"/>
              <a:chOff x="899592" y="692696"/>
              <a:chExt cx="648000" cy="5183999"/>
            </a:xfrm>
            <a:noFill/>
          </p:grpSpPr>
          <p:sp>
            <p:nvSpPr>
              <p:cNvPr id="48" name="Rectangle 47"/>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9" name="Rectangle 48"/>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0" name="Rectangle 49"/>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Rectangle 50"/>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2" name="Rectangle 51"/>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3" name="Rectangle 52"/>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4" name="Rectangle 53"/>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5" name="Rectangle 54"/>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2" name="Group 11"/>
            <p:cNvGrpSpPr/>
            <p:nvPr/>
          </p:nvGrpSpPr>
          <p:grpSpPr>
            <a:xfrm>
              <a:off x="1645269" y="467295"/>
              <a:ext cx="648000" cy="5183999"/>
              <a:chOff x="899592" y="692696"/>
              <a:chExt cx="648000" cy="5183999"/>
            </a:xfrm>
            <a:noFill/>
          </p:grpSpPr>
          <p:sp>
            <p:nvSpPr>
              <p:cNvPr id="40" name="Rectangle 39"/>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Rectangle 40"/>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2" name="Rectangle 41"/>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3" name="Rectangle 42"/>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4" name="Rectangle 43"/>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5" name="Rectangle 44"/>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6" name="Rectangle 45"/>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7" name="Rectangle 46"/>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3" name="Group 12"/>
            <p:cNvGrpSpPr/>
            <p:nvPr/>
          </p:nvGrpSpPr>
          <p:grpSpPr>
            <a:xfrm>
              <a:off x="6231669" y="467295"/>
              <a:ext cx="648000" cy="5183999"/>
              <a:chOff x="899592" y="692696"/>
              <a:chExt cx="648000" cy="5183999"/>
            </a:xfrm>
            <a:noFill/>
          </p:grpSpPr>
          <p:sp>
            <p:nvSpPr>
              <p:cNvPr id="32" name="Rectangle 31"/>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3" name="Rectangle 32"/>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ectangle 33"/>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Rectangle 34"/>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6" name="Rectangle 35"/>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Rectangle 36"/>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8" name="Rectangle 37"/>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9" name="Rectangle 38"/>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4" name="Group 13"/>
            <p:cNvGrpSpPr/>
            <p:nvPr/>
          </p:nvGrpSpPr>
          <p:grpSpPr>
            <a:xfrm>
              <a:off x="6886869" y="467295"/>
              <a:ext cx="648000" cy="5183999"/>
              <a:chOff x="899592" y="692696"/>
              <a:chExt cx="648000" cy="5183999"/>
            </a:xfrm>
            <a:noFill/>
          </p:grpSpPr>
          <p:sp>
            <p:nvSpPr>
              <p:cNvPr id="24" name="Rectangle 23"/>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Rectangle 24"/>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6" name="Rectangle 25"/>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7" name="Rectangle 26"/>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Rectangle 27"/>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Rectangle 28"/>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Rectangle 29"/>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Rectangle 30"/>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5" name="Group 14"/>
            <p:cNvGrpSpPr/>
            <p:nvPr/>
          </p:nvGrpSpPr>
          <p:grpSpPr>
            <a:xfrm>
              <a:off x="5576469" y="467297"/>
              <a:ext cx="648000" cy="5183999"/>
              <a:chOff x="899592" y="692696"/>
              <a:chExt cx="648000" cy="5183999"/>
            </a:xfrm>
            <a:noFill/>
          </p:grpSpPr>
          <p:sp>
            <p:nvSpPr>
              <p:cNvPr id="16" name="Rectangle 1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Rectangle 1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ectangle 1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Rectangle 1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1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Rectangle 2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ectangle 2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Rectangle 2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sp>
        <p:nvSpPr>
          <p:cNvPr id="135" name="Rectangle 134">
            <a:hlinkClick r:id="rId4" action="ppaction://hlinksldjump"/>
          </p:cNvPr>
          <p:cNvSpPr/>
          <p:nvPr/>
        </p:nvSpPr>
        <p:spPr>
          <a:xfrm>
            <a:off x="3390901" y="0"/>
            <a:ext cx="1543049" cy="123825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rial Rounded MT Bold" pitchFamily="34" charset="0"/>
                <a:cs typeface="Aharoni" pitchFamily="2" charset="-79"/>
              </a:rPr>
              <a:t>1</a:t>
            </a:r>
          </a:p>
        </p:txBody>
      </p:sp>
      <p:sp>
        <p:nvSpPr>
          <p:cNvPr id="136" name="Rectangle 135">
            <a:hlinkClick r:id="rId6" action="ppaction://hlinksldjump"/>
          </p:cNvPr>
          <p:cNvSpPr/>
          <p:nvPr/>
        </p:nvSpPr>
        <p:spPr>
          <a:xfrm>
            <a:off x="6736978" y="6375867"/>
            <a:ext cx="1387472" cy="102600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rial Rounded MT Bold" pitchFamily="34" charset="0"/>
                <a:cs typeface="Aharoni" pitchFamily="2" charset="-79"/>
              </a:rPr>
              <a:t>3</a:t>
            </a:r>
          </a:p>
        </p:txBody>
      </p:sp>
      <p:sp>
        <p:nvSpPr>
          <p:cNvPr id="137" name="Rectangle 136">
            <a:hlinkClick r:id="rId7" action="ppaction://hlinksldjump"/>
          </p:cNvPr>
          <p:cNvSpPr/>
          <p:nvPr/>
        </p:nvSpPr>
        <p:spPr>
          <a:xfrm>
            <a:off x="15160056" y="7620000"/>
            <a:ext cx="1451544" cy="110490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rial Rounded MT Bold" pitchFamily="34" charset="0"/>
                <a:cs typeface="Aharoni" pitchFamily="2" charset="-79"/>
              </a:rPr>
              <a:t>7</a:t>
            </a:r>
          </a:p>
        </p:txBody>
      </p:sp>
      <p:pic>
        <p:nvPicPr>
          <p:cNvPr id="138" name="Picture 2" descr="D:\NHO\SILE PP\tro choi\animpoohhoneydance.gif">
            <a:hlinkClick r:id="" action="ppaction://noaction"/>
          </p:cNvPr>
          <p:cNvPicPr>
            <a:picLocks noChangeAspect="1" noChangeArrowheads="1" noCrop="1"/>
          </p:cNvPicPr>
          <p:nvPr/>
        </p:nvPicPr>
        <p:blipFill>
          <a:blip r:embed="rId8"/>
          <a:srcRect/>
          <a:stretch>
            <a:fillRect/>
          </a:stretch>
        </p:blipFill>
        <p:spPr bwMode="auto">
          <a:xfrm>
            <a:off x="1645921" y="6496386"/>
            <a:ext cx="3019322" cy="3623184"/>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9" descr="C:\Users\HT\Desktop\pooh2012060.gif"/>
          <p:cNvPicPr>
            <a:picLocks noChangeAspect="1" noChangeArrowheads="1" noCrop="1"/>
          </p:cNvPicPr>
          <p:nvPr/>
        </p:nvPicPr>
        <p:blipFill>
          <a:blip r:embed="rId9"/>
          <a:srcRect/>
          <a:stretch>
            <a:fillRect/>
          </a:stretch>
        </p:blipFill>
        <p:spPr bwMode="auto">
          <a:xfrm>
            <a:off x="0" y="-54505"/>
            <a:ext cx="1210236" cy="1368956"/>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C:\Users\HT\Desktop\Bee1.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892967" y="7226794"/>
            <a:ext cx="1316723" cy="1316723"/>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Hình ảnh có liên qua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22882" y="8135757"/>
            <a:ext cx="1197419" cy="1930839"/>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ình ảnh có liên qua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6158446" y="6229549"/>
            <a:ext cx="1085607" cy="1283774"/>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Hình ảnh có liên qua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90096" y="8133686"/>
            <a:ext cx="756084" cy="1861127"/>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2" descr="Hình ảnh có liên qua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23366" y="4607887"/>
            <a:ext cx="1241361" cy="1884323"/>
          </a:xfrm>
          <a:prstGeom prst="rect">
            <a:avLst/>
          </a:prstGeom>
          <a:noFill/>
          <a:extLst>
            <a:ext uri="{909E8E84-426E-40DD-AFC4-6F175D3DCCD1}">
              <a14:hiddenFill xmlns:a14="http://schemas.microsoft.com/office/drawing/2010/main">
                <a:solidFill>
                  <a:srgbClr val="FFFFFF"/>
                </a:solidFill>
              </a14:hiddenFill>
            </a:ext>
          </a:extLst>
        </p:spPr>
      </p:pic>
      <p:sp>
        <p:nvSpPr>
          <p:cNvPr id="146" name="Rectangle 145">
            <a:hlinkClick r:id="rId15" action="ppaction://hlinksldjump"/>
          </p:cNvPr>
          <p:cNvSpPr/>
          <p:nvPr/>
        </p:nvSpPr>
        <p:spPr>
          <a:xfrm>
            <a:off x="5048250" y="3810001"/>
            <a:ext cx="1485900" cy="1119173"/>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rial Rounded MT Bold" pitchFamily="34" charset="0"/>
                <a:cs typeface="Aharoni" pitchFamily="2" charset="-79"/>
              </a:rPr>
              <a:t>2</a:t>
            </a:r>
          </a:p>
        </p:txBody>
      </p:sp>
      <p:sp>
        <p:nvSpPr>
          <p:cNvPr id="147" name="Rectangle 146">
            <a:hlinkClick r:id="rId16" action="ppaction://hlinksldjump"/>
          </p:cNvPr>
          <p:cNvSpPr/>
          <p:nvPr/>
        </p:nvSpPr>
        <p:spPr>
          <a:xfrm>
            <a:off x="10020300" y="2552701"/>
            <a:ext cx="1543050" cy="11591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rial Rounded MT Bold" pitchFamily="34" charset="0"/>
                <a:cs typeface="Aharoni" pitchFamily="2" charset="-79"/>
              </a:rPr>
              <a:t>4</a:t>
            </a:r>
          </a:p>
        </p:txBody>
      </p:sp>
      <p:sp>
        <p:nvSpPr>
          <p:cNvPr id="152" name="Rectangle 151">
            <a:hlinkClick r:id="rId17" action="ppaction://hlinksldjump"/>
          </p:cNvPr>
          <p:cNvSpPr/>
          <p:nvPr/>
        </p:nvSpPr>
        <p:spPr>
          <a:xfrm>
            <a:off x="13315950" y="2577248"/>
            <a:ext cx="1600200" cy="1118453"/>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rial Rounded MT Bold" pitchFamily="34" charset="0"/>
                <a:cs typeface="Aharoni" pitchFamily="2" charset="-79"/>
              </a:rPr>
              <a:t>5</a:t>
            </a:r>
          </a:p>
        </p:txBody>
      </p:sp>
      <p:sp>
        <p:nvSpPr>
          <p:cNvPr id="153" name="Rectangle 152">
            <a:hlinkClick r:id="rId18" action="ppaction://hlinksldjump"/>
          </p:cNvPr>
          <p:cNvSpPr/>
          <p:nvPr/>
        </p:nvSpPr>
        <p:spPr>
          <a:xfrm>
            <a:off x="16701249" y="3834548"/>
            <a:ext cx="1586751" cy="1107246"/>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rial Rounded MT Bold" pitchFamily="34" charset="0"/>
                <a:cs typeface="Aharoni" pitchFamily="2" charset="-79"/>
              </a:rPr>
              <a:t>6</a:t>
            </a:r>
          </a:p>
        </p:txBody>
      </p:sp>
      <p:pic>
        <p:nvPicPr>
          <p:cNvPr id="110" name="Picture 7" descr="C:\Users\HT\Desktop\Untitled-3.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646960" y="7373046"/>
            <a:ext cx="2581835" cy="2913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0"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4984263" y="1212817"/>
            <a:ext cx="1534986" cy="1364432"/>
          </a:xfrm>
          <a:prstGeom prst="rect">
            <a:avLst/>
          </a:prstGeom>
        </p:spPr>
      </p:pic>
      <p:pic>
        <p:nvPicPr>
          <p:cNvPr id="159" name="Picture 158"/>
          <p:cNvPicPr>
            <a:picLocks noChangeAspect="1"/>
          </p:cNvPicPr>
          <p:nvPr/>
        </p:nvPicPr>
        <p:blipFill>
          <a:blip r:embed="rId20"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037857" y="7571426"/>
            <a:ext cx="1534986" cy="1364432"/>
          </a:xfrm>
          <a:prstGeom prst="rect">
            <a:avLst/>
          </a:prstGeom>
        </p:spPr>
      </p:pic>
      <p:pic>
        <p:nvPicPr>
          <p:cNvPr id="160" name="Picture 159"/>
          <p:cNvPicPr>
            <a:picLocks noChangeAspect="1"/>
          </p:cNvPicPr>
          <p:nvPr/>
        </p:nvPicPr>
        <p:blipFill>
          <a:blip r:embed="rId20"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8293121" y="2498708"/>
            <a:ext cx="1534986" cy="1364432"/>
          </a:xfrm>
          <a:prstGeom prst="rect">
            <a:avLst/>
          </a:prstGeom>
        </p:spPr>
      </p:pic>
      <p:pic>
        <p:nvPicPr>
          <p:cNvPr id="161" name="Picture 160"/>
          <p:cNvPicPr>
            <a:picLocks noChangeAspect="1"/>
          </p:cNvPicPr>
          <p:nvPr/>
        </p:nvPicPr>
        <p:blipFill>
          <a:blip r:embed="rId20"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1695184" y="3810001"/>
            <a:ext cx="1534986" cy="1364432"/>
          </a:xfrm>
          <a:prstGeom prst="rect">
            <a:avLst/>
          </a:prstGeom>
        </p:spPr>
      </p:pic>
      <p:pic>
        <p:nvPicPr>
          <p:cNvPr id="162" name="Picture 161"/>
          <p:cNvPicPr>
            <a:picLocks noChangeAspect="1"/>
          </p:cNvPicPr>
          <p:nvPr/>
        </p:nvPicPr>
        <p:blipFill>
          <a:blip r:embed="rId20"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1760390" y="6053438"/>
            <a:ext cx="1534986" cy="1364432"/>
          </a:xfrm>
          <a:prstGeom prst="rect">
            <a:avLst/>
          </a:prstGeom>
        </p:spPr>
      </p:pic>
      <p:pic>
        <p:nvPicPr>
          <p:cNvPr id="163" name="Picture 162"/>
          <p:cNvPicPr>
            <a:picLocks noChangeAspect="1"/>
          </p:cNvPicPr>
          <p:nvPr/>
        </p:nvPicPr>
        <p:blipFill>
          <a:blip r:embed="rId20"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1649456" y="1266541"/>
            <a:ext cx="1534986" cy="1364432"/>
          </a:xfrm>
          <a:prstGeom prst="rect">
            <a:avLst/>
          </a:prstGeom>
        </p:spPr>
      </p:pic>
      <p:pic>
        <p:nvPicPr>
          <p:cNvPr id="164" name="Picture 163"/>
          <p:cNvPicPr>
            <a:picLocks noChangeAspect="1"/>
          </p:cNvPicPr>
          <p:nvPr/>
        </p:nvPicPr>
        <p:blipFill>
          <a:blip r:embed="rId20"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8293121" y="4976057"/>
            <a:ext cx="1534986" cy="1364432"/>
          </a:xfrm>
          <a:prstGeom prst="rect">
            <a:avLst/>
          </a:prstGeom>
        </p:spPr>
      </p:pic>
      <p:pic>
        <p:nvPicPr>
          <p:cNvPr id="165" name="Picture 164"/>
          <p:cNvPicPr>
            <a:picLocks noChangeAspect="1"/>
          </p:cNvPicPr>
          <p:nvPr/>
        </p:nvPicPr>
        <p:blipFill>
          <a:blip r:embed="rId20"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225089" y="4865117"/>
            <a:ext cx="1534986" cy="1364432"/>
          </a:xfrm>
          <a:prstGeom prst="rect">
            <a:avLst/>
          </a:prstGeom>
        </p:spPr>
      </p:pic>
      <p:pic>
        <p:nvPicPr>
          <p:cNvPr id="166" name="Picture 165"/>
          <p:cNvPicPr>
            <a:picLocks noChangeAspect="1"/>
          </p:cNvPicPr>
          <p:nvPr/>
        </p:nvPicPr>
        <p:blipFill>
          <a:blip r:embed="rId20"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823561" y="2331269"/>
            <a:ext cx="1534986" cy="1364432"/>
          </a:xfrm>
          <a:prstGeom prst="rect">
            <a:avLst/>
          </a:prstGeom>
        </p:spPr>
      </p:pic>
      <p:pic>
        <p:nvPicPr>
          <p:cNvPr id="167" name="Picture 166"/>
          <p:cNvPicPr>
            <a:picLocks noChangeAspect="1"/>
          </p:cNvPicPr>
          <p:nvPr/>
        </p:nvPicPr>
        <p:blipFill>
          <a:blip r:embed="rId20"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5076614" y="4841615"/>
            <a:ext cx="1534986" cy="1364432"/>
          </a:xfrm>
          <a:prstGeom prst="rect">
            <a:avLst/>
          </a:prstGeom>
        </p:spPr>
      </p:pic>
      <p:pic>
        <p:nvPicPr>
          <p:cNvPr id="104" name="TheWhistlersSong-SteveBarakatt-2799957">
            <a:hlinkClick r:id="" action="ppaction://media"/>
          </p:cNvPr>
          <p:cNvPicPr>
            <a:picLocks noChangeAspect="1"/>
          </p:cNvPicPr>
          <p:nvPr>
            <a:audioFile r:link="rId1"/>
            <p:extLst>
              <p:ext uri="{DAA4B4D4-6D71-4841-9C94-3DE7FCFB9230}">
                <p14:media xmlns:p14="http://schemas.microsoft.com/office/powerpoint/2010/main" r:embed="rId2">
                  <p14:trim end="151289.890625"/>
                </p14:media>
              </p:ext>
            </p:extLst>
          </p:nvPr>
        </p:nvPicPr>
        <p:blipFill>
          <a:blip r:embed="rId21"/>
          <a:stretch>
            <a:fillRect/>
          </a:stretch>
        </p:blipFill>
        <p:spPr>
          <a:xfrm>
            <a:off x="909161" y="6970754"/>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0"/>
                                  </p:iterate>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5000"/>
                                        <p:tgtEl>
                                          <p:spTgt spid="135">
                                            <p:txEl>
                                              <p:pRg st="0" end="0"/>
                                            </p:txEl>
                                          </p:spTgt>
                                        </p:tgtEl>
                                      </p:cBhvr>
                                    </p:animEffect>
                                    <p:anim calcmode="lin" valueType="num">
                                      <p:cBhvr>
                                        <p:cTn id="8" dur="5000" fill="hold"/>
                                        <p:tgtEl>
                                          <p:spTgt spid="135">
                                            <p:txEl>
                                              <p:pRg st="0" end="0"/>
                                            </p:txEl>
                                          </p:spTgt>
                                        </p:tgtEl>
                                        <p:attrNameLst>
                                          <p:attrName>ppt_w</p:attrName>
                                        </p:attrNameLst>
                                      </p:cBhvr>
                                      <p:tavLst>
                                        <p:tav tm="0" fmla="#ppt_w*sin(2.5*pi*$)">
                                          <p:val>
                                            <p:fltVal val="0"/>
                                          </p:val>
                                        </p:tav>
                                        <p:tav tm="100000">
                                          <p:val>
                                            <p:fltVal val="1"/>
                                          </p:val>
                                        </p:tav>
                                      </p:tavLst>
                                    </p:anim>
                                    <p:anim calcmode="lin" valueType="num">
                                      <p:cBhvr>
                                        <p:cTn id="9" dur="5000" fill="hold"/>
                                        <p:tgtEl>
                                          <p:spTgt spid="135">
                                            <p:txEl>
                                              <p:pRg st="0" end="0"/>
                                            </p:txEl>
                                          </p:spTgt>
                                        </p:tgtEl>
                                        <p:attrNameLst>
                                          <p:attrName>ppt_h</p:attrName>
                                        </p:attrNameLst>
                                      </p:cBhvr>
                                      <p:tavLst>
                                        <p:tav tm="0">
                                          <p:val>
                                            <p:strVal val="#ppt_h"/>
                                          </p:val>
                                        </p:tav>
                                        <p:tav tm="100000">
                                          <p:val>
                                            <p:strVal val="#ppt_h"/>
                                          </p:val>
                                        </p:tav>
                                      </p:tavLst>
                                    </p:anim>
                                  </p:childTnLst>
                                </p:cTn>
                              </p:par>
                              <p:par>
                                <p:cTn id="10" presetID="46" presetClass="path" presetSubtype="0" accel="50000" decel="50000" fill="hold" nodeType="withEffect">
                                  <p:stCondLst>
                                    <p:cond delay="0"/>
                                  </p:stCondLst>
                                  <p:childTnLst>
                                    <p:animMotion origin="layout" path="M -0.08812 0.00116 C -0.09072 -0.07291 -0.05701 -0.13726 -0.01158 -0.14166 C 0.03189 -0.14699 0.0725 -0.09722 0.07523 -0.02546 C 0.07875 0.04144 0.05024 0.10324 0.0095 0.10764 C -0.02772 0.11135 -0.06313 0.06991 -0.06573 0.00787 C -0.06846 -0.04838 -0.04477 -0.10185 -0.01028 -0.10625 C 0.02161 -0.10949 0.05154 -0.07523 0.05349 -0.02314 C 0.05558 0.02315 0.0367 0.06899 0.00807 0.07084 C -0.0177 0.07431 -0.04204 0.04769 -0.04412 0.00533 C -0.04543 -0.03217 -0.03124 -0.06875 -0.00885 -0.07106 C 0.0108 -0.07291 0.03046 -0.05324 0.03189 -0.02083 C 0.03319 0.00695 0.02304 0.03334 0.00664 0.03542 C -0.00677 0.03797 -0.02109 0.0257 -0.02174 0.00371 C -0.02317 -0.01412 -0.0177 -0.0331 -0.00755 -0.03541 C 0.00065 -0.03541 0.00872 -0.03101 0.01015 -0.01875 C 0.0108 -0.01088 0.0095 -0.00324 0.00534 -4.07407E-6 C 0.00325 0.00116 0.00195 0.00116 2.55109E-7 -4.07407E-6 " pathEditMode="relative" rAng="0" ptsTypes="AAAAAAAAAAAAAAAAA">
                                      <p:cBhvr>
                                        <p:cTn id="11" dur="10000" fill="hold"/>
                                        <p:tgtEl>
                                          <p:spTgt spid="141"/>
                                        </p:tgtEl>
                                        <p:attrNameLst>
                                          <p:attrName>ppt_x</p:attrName>
                                          <p:attrName>ppt_y</p:attrName>
                                        </p:attrNameLst>
                                      </p:cBhvr>
                                      <p:rCtr x="8200" y="-1900"/>
                                    </p:animMotion>
                                  </p:childTnLst>
                                </p:cTn>
                              </p:par>
                              <p:par>
                                <p:cTn id="12" presetID="63" presetClass="path" presetSubtype="0" accel="50000" decel="50000" fill="hold" nodeType="withEffect">
                                  <p:stCondLst>
                                    <p:cond delay="0"/>
                                  </p:stCondLst>
                                  <p:childTnLst>
                                    <p:animMotion origin="layout" path="M 1.5723E-6 1.11111E-6 L 0.14304 -0.00185 " pathEditMode="relative" rAng="0" ptsTypes="AA">
                                      <p:cBhvr>
                                        <p:cTn id="13" dur="2000" fill="hold"/>
                                        <p:tgtEl>
                                          <p:spTgt spid="140"/>
                                        </p:tgtEl>
                                        <p:attrNameLst>
                                          <p:attrName>ppt_x</p:attrName>
                                          <p:attrName>ppt_y</p:attrName>
                                        </p:attrNameLst>
                                      </p:cBhvr>
                                      <p:rCtr x="7100" y="-100"/>
                                    </p:animMotion>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grpId="0" nodeType="clickEffect">
                                  <p:stCondLst>
                                    <p:cond delay="0"/>
                                  </p:stCondLst>
                                  <p:iterate type="lt">
                                    <p:tmPct val="0"/>
                                  </p:iterate>
                                  <p:childTnLst>
                                    <p:animEffect transition="out" filter="circle(out)">
                                      <p:cBhvr>
                                        <p:cTn id="17" dur="500"/>
                                        <p:tgtEl>
                                          <p:spTgt spid="135">
                                            <p:txEl>
                                              <p:pRg st="0" end="0"/>
                                            </p:txEl>
                                          </p:spTgt>
                                        </p:tgtEl>
                                      </p:cBhvr>
                                    </p:animEffect>
                                    <p:set>
                                      <p:cBhvr>
                                        <p:cTn id="18" dur="1" fill="hold">
                                          <p:stCondLst>
                                            <p:cond delay="499"/>
                                          </p:stCondLst>
                                        </p:cTn>
                                        <p:tgtEl>
                                          <p:spTgt spid="135">
                                            <p:txEl>
                                              <p:pRg st="0" end="0"/>
                                            </p:txEl>
                                          </p:spTgt>
                                        </p:tgtEl>
                                        <p:attrNameLst>
                                          <p:attrName>style.visibility</p:attrName>
                                        </p:attrNameLst>
                                      </p:cBhvr>
                                      <p:to>
                                        <p:strVal val="hidden"/>
                                      </p:to>
                                    </p:set>
                                  </p:childTnLst>
                                </p:cTn>
                              </p:par>
                              <p:par>
                                <p:cTn id="19" presetID="6" presetClass="exit" presetSubtype="32" fill="hold" grpId="0" nodeType="withEffect">
                                  <p:stCondLst>
                                    <p:cond delay="0"/>
                                  </p:stCondLst>
                                  <p:childTnLst>
                                    <p:animEffect transition="out" filter="circle(out)">
                                      <p:cBhvr>
                                        <p:cTn id="20" dur="500"/>
                                        <p:tgtEl>
                                          <p:spTgt spid="135">
                                            <p:bg/>
                                          </p:spTgt>
                                        </p:tgtEl>
                                      </p:cBhvr>
                                    </p:animEffect>
                                    <p:set>
                                      <p:cBhvr>
                                        <p:cTn id="21" dur="1" fill="hold">
                                          <p:stCondLst>
                                            <p:cond delay="499"/>
                                          </p:stCondLst>
                                        </p:cTn>
                                        <p:tgtEl>
                                          <p:spTgt spid="135">
                                            <p:bg/>
                                          </p:spTgt>
                                        </p:tgtEl>
                                        <p:attrNameLst>
                                          <p:attrName>style.visibility</p:attrName>
                                        </p:attrNameLst>
                                      </p:cBhvr>
                                      <p:to>
                                        <p:strVal val="hidden"/>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45595" fill="hold"/>
                                        <p:tgtEl>
                                          <p:spTgt spid="10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0.14304 -0.00185 C 0.20916 -0.02269 0.27528 -0.04282 0.30053 -0.00486 C 0.32604 0.0331 0.31042 0.13079 0.29507 0.22847 " pathEditMode="relative" rAng="0" ptsTypes="aaA">
                                      <p:cBhvr>
                                        <p:cTn id="29" dur="3000" fill="hold"/>
                                        <p:tgtEl>
                                          <p:spTgt spid="140"/>
                                        </p:tgtEl>
                                        <p:attrNameLst>
                                          <p:attrName>ppt_x</p:attrName>
                                          <p:attrName>ppt_y</p:attrName>
                                        </p:attrNameLst>
                                      </p:cBhvr>
                                      <p:rCtr x="9200" y="9500"/>
                                    </p:animMotion>
                                  </p:childTnLst>
                                </p:cTn>
                              </p:par>
                              <p:par>
                                <p:cTn id="30" presetID="45" presetClass="exit" presetSubtype="0" fill="hold" grpId="1" nodeType="withEffect">
                                  <p:stCondLst>
                                    <p:cond delay="0"/>
                                  </p:stCondLst>
                                  <p:iterate type="lt">
                                    <p:tmPct val="10000"/>
                                  </p:iterate>
                                  <p:childTnLst>
                                    <p:animEffect transition="out" filter="fade">
                                      <p:cBhvr>
                                        <p:cTn id="31" dur="2000"/>
                                        <p:tgtEl>
                                          <p:spTgt spid="135">
                                            <p:txEl>
                                              <p:pRg st="0" end="0"/>
                                            </p:txEl>
                                          </p:spTgt>
                                        </p:tgtEl>
                                      </p:cBhvr>
                                    </p:animEffect>
                                    <p:anim calcmode="lin" valueType="num">
                                      <p:cBhvr>
                                        <p:cTn id="32" dur="2000"/>
                                        <p:tgtEl>
                                          <p:spTgt spid="135">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2000"/>
                                        <p:tgtEl>
                                          <p:spTgt spid="135">
                                            <p:txEl>
                                              <p:pRg st="0" end="0"/>
                                            </p:txEl>
                                          </p:spTgt>
                                        </p:tgtEl>
                                        <p:attrNameLst>
                                          <p:attrName>ppt_h</p:attrName>
                                        </p:attrNameLst>
                                      </p:cBhvr>
                                      <p:tavLst>
                                        <p:tav tm="0">
                                          <p:val>
                                            <p:strVal val="ppt_h"/>
                                          </p:val>
                                        </p:tav>
                                        <p:tav tm="100000">
                                          <p:val>
                                            <p:strVal val="ppt_h"/>
                                          </p:val>
                                        </p:tav>
                                      </p:tavLst>
                                    </p:anim>
                                    <p:set>
                                      <p:cBhvr>
                                        <p:cTn id="34" dur="1" fill="hold">
                                          <p:stCondLst>
                                            <p:cond delay="1999"/>
                                          </p:stCondLst>
                                        </p:cTn>
                                        <p:tgtEl>
                                          <p:spTgt spid="135">
                                            <p:txEl>
                                              <p:pRg st="0" end="0"/>
                                            </p:txEl>
                                          </p:spTgt>
                                        </p:tgtEl>
                                        <p:attrNameLst>
                                          <p:attrName>style.visibility</p:attrName>
                                        </p:attrNameLst>
                                      </p:cBhvr>
                                      <p:to>
                                        <p:strVal val="hidden"/>
                                      </p:to>
                                    </p:set>
                                  </p:childTnLst>
                                </p:cTn>
                              </p:par>
                              <p:par>
                                <p:cTn id="35" presetID="45" presetClass="exit" presetSubtype="0" fill="hold" grpId="1" nodeType="withEffect">
                                  <p:stCondLst>
                                    <p:cond delay="0"/>
                                  </p:stCondLst>
                                  <p:iterate type="lt">
                                    <p:tmPct val="10000"/>
                                  </p:iterate>
                                  <p:childTnLst>
                                    <p:animEffect transition="out" filter="fade">
                                      <p:cBhvr>
                                        <p:cTn id="36" dur="2000"/>
                                        <p:tgtEl>
                                          <p:spTgt spid="135">
                                            <p:bg/>
                                          </p:spTgt>
                                        </p:tgtEl>
                                      </p:cBhvr>
                                    </p:animEffect>
                                    <p:anim calcmode="lin" valueType="num">
                                      <p:cBhvr>
                                        <p:cTn id="37" dur="2000"/>
                                        <p:tgtEl>
                                          <p:spTgt spid="135">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2000"/>
                                        <p:tgtEl>
                                          <p:spTgt spid="135">
                                            <p:bg/>
                                          </p:spTgt>
                                        </p:tgtEl>
                                        <p:attrNameLst>
                                          <p:attrName>ppt_h</p:attrName>
                                        </p:attrNameLst>
                                      </p:cBhvr>
                                      <p:tavLst>
                                        <p:tav tm="0">
                                          <p:val>
                                            <p:strVal val="ppt_h"/>
                                          </p:val>
                                        </p:tav>
                                        <p:tav tm="100000">
                                          <p:val>
                                            <p:strVal val="ppt_h"/>
                                          </p:val>
                                        </p:tav>
                                      </p:tavLst>
                                    </p:anim>
                                    <p:set>
                                      <p:cBhvr>
                                        <p:cTn id="39" dur="1" fill="hold">
                                          <p:stCondLst>
                                            <p:cond delay="1999"/>
                                          </p:stCondLst>
                                        </p:cTn>
                                        <p:tgtEl>
                                          <p:spTgt spid="135">
                                            <p:bg/>
                                          </p:spTgt>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40" restart="whenNotActive" fill="hold" evtFilter="cancelBubble" nodeType="interactiveSeq">
                <p:stCondLst>
                  <p:cond evt="onClick" delay="0">
                    <p:tgtEl>
                      <p:spTgt spid="14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29507 0.22847 C 0.2909 0.375 0.28739 0.52268 0.29051 0.58356 C 0.29454 0.64537 0.30743 0.61412 0.3211 0.58542 " pathEditMode="relative" rAng="0" ptsTypes="aaA">
                                      <p:cBhvr>
                                        <p:cTn id="44" dur="2000" fill="hold"/>
                                        <p:tgtEl>
                                          <p:spTgt spid="140"/>
                                        </p:tgtEl>
                                        <p:attrNameLst>
                                          <p:attrName>ppt_x</p:attrName>
                                          <p:attrName>ppt_y</p:attrName>
                                        </p:attrNameLst>
                                      </p:cBhvr>
                                      <p:rCtr x="900" y="20800"/>
                                    </p:animMotion>
                                  </p:childTnLst>
                                </p:cTn>
                              </p:par>
                              <p:par>
                                <p:cTn id="45" presetID="45" presetClass="exit" presetSubtype="0" fill="hold" grpId="0" nodeType="withEffect">
                                  <p:stCondLst>
                                    <p:cond delay="0"/>
                                  </p:stCondLst>
                                  <p:iterate type="lt">
                                    <p:tmPct val="10000"/>
                                  </p:iterate>
                                  <p:childTnLst>
                                    <p:animEffect transition="out" filter="fade">
                                      <p:cBhvr>
                                        <p:cTn id="46" dur="2000"/>
                                        <p:tgtEl>
                                          <p:spTgt spid="146">
                                            <p:txEl>
                                              <p:pRg st="0" end="0"/>
                                            </p:txEl>
                                          </p:spTgt>
                                        </p:tgtEl>
                                      </p:cBhvr>
                                    </p:animEffect>
                                    <p:anim calcmode="lin" valueType="num">
                                      <p:cBhvr>
                                        <p:cTn id="47" dur="2000"/>
                                        <p:tgtEl>
                                          <p:spTgt spid="14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8" dur="2000"/>
                                        <p:tgtEl>
                                          <p:spTgt spid="146">
                                            <p:txEl>
                                              <p:pRg st="0" end="0"/>
                                            </p:txEl>
                                          </p:spTgt>
                                        </p:tgtEl>
                                        <p:attrNameLst>
                                          <p:attrName>ppt_h</p:attrName>
                                        </p:attrNameLst>
                                      </p:cBhvr>
                                      <p:tavLst>
                                        <p:tav tm="0">
                                          <p:val>
                                            <p:strVal val="ppt_h"/>
                                          </p:val>
                                        </p:tav>
                                        <p:tav tm="100000">
                                          <p:val>
                                            <p:strVal val="ppt_h"/>
                                          </p:val>
                                        </p:tav>
                                      </p:tavLst>
                                    </p:anim>
                                    <p:set>
                                      <p:cBhvr>
                                        <p:cTn id="49" dur="1" fill="hold">
                                          <p:stCondLst>
                                            <p:cond delay="1999"/>
                                          </p:stCondLst>
                                        </p:cTn>
                                        <p:tgtEl>
                                          <p:spTgt spid="146">
                                            <p:txEl>
                                              <p:pRg st="0" end="0"/>
                                            </p:txEl>
                                          </p:spTgt>
                                        </p:tgtEl>
                                        <p:attrNameLst>
                                          <p:attrName>style.visibility</p:attrName>
                                        </p:attrNameLst>
                                      </p:cBhvr>
                                      <p:to>
                                        <p:strVal val="hidden"/>
                                      </p:to>
                                    </p:set>
                                  </p:childTnLst>
                                </p:cTn>
                              </p:par>
                              <p:par>
                                <p:cTn id="50" presetID="45" presetClass="exit" presetSubtype="0" fill="hold" grpId="0" nodeType="withEffect">
                                  <p:stCondLst>
                                    <p:cond delay="0"/>
                                  </p:stCondLst>
                                  <p:iterate type="lt">
                                    <p:tmPct val="10000"/>
                                  </p:iterate>
                                  <p:childTnLst>
                                    <p:animEffect transition="out" filter="fade">
                                      <p:cBhvr>
                                        <p:cTn id="51" dur="2000"/>
                                        <p:tgtEl>
                                          <p:spTgt spid="146">
                                            <p:bg/>
                                          </p:spTgt>
                                        </p:tgtEl>
                                      </p:cBhvr>
                                    </p:animEffect>
                                    <p:anim calcmode="lin" valueType="num">
                                      <p:cBhvr>
                                        <p:cTn id="52" dur="2000"/>
                                        <p:tgtEl>
                                          <p:spTgt spid="14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146">
                                            <p:bg/>
                                          </p:spTgt>
                                        </p:tgtEl>
                                        <p:attrNameLst>
                                          <p:attrName>ppt_h</p:attrName>
                                        </p:attrNameLst>
                                      </p:cBhvr>
                                      <p:tavLst>
                                        <p:tav tm="0">
                                          <p:val>
                                            <p:strVal val="ppt_h"/>
                                          </p:val>
                                        </p:tav>
                                        <p:tav tm="100000">
                                          <p:val>
                                            <p:strVal val="ppt_h"/>
                                          </p:val>
                                        </p:tav>
                                      </p:tavLst>
                                    </p:anim>
                                    <p:set>
                                      <p:cBhvr>
                                        <p:cTn id="54" dur="1" fill="hold">
                                          <p:stCondLst>
                                            <p:cond delay="1999"/>
                                          </p:stCondLst>
                                        </p:cTn>
                                        <p:tgtEl>
                                          <p:spTgt spid="146">
                                            <p:bg/>
                                          </p:spTgt>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55" restart="whenNotActive" fill="hold" evtFilter="cancelBubble" nodeType="interactiveSeq">
                <p:stCondLst>
                  <p:cond evt="onClick" delay="0">
                    <p:tgtEl>
                      <p:spTgt spid="136"/>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0.3211 0.58541 C 0.39021 0.59583 0.45933 0.60671 0.48939 0.58842 C 0.51985 0.57106 0.48614 0.4993 0.50202 0.48148 C 0.51738 0.46412 0.56801 0.50601 0.58285 0.48333 C 0.59833 0.46018 0.59443 0.40139 0.59144 0.34351 " pathEditMode="relative" rAng="0" ptsTypes="aaaaA">
                                      <p:cBhvr>
                                        <p:cTn id="59" dur="2000" fill="hold"/>
                                        <p:tgtEl>
                                          <p:spTgt spid="140"/>
                                        </p:tgtEl>
                                        <p:attrNameLst>
                                          <p:attrName>ppt_x</p:attrName>
                                          <p:attrName>ppt_y</p:attrName>
                                        </p:attrNameLst>
                                      </p:cBhvr>
                                      <p:rCtr x="13900" y="-11000"/>
                                    </p:animMotion>
                                  </p:childTnLst>
                                </p:cTn>
                              </p:par>
                              <p:par>
                                <p:cTn id="60" presetID="45" presetClass="exit" presetSubtype="0" fill="hold" grpId="0" nodeType="withEffect">
                                  <p:stCondLst>
                                    <p:cond delay="0"/>
                                  </p:stCondLst>
                                  <p:iterate type="lt">
                                    <p:tmPct val="10000"/>
                                  </p:iterate>
                                  <p:childTnLst>
                                    <p:animEffect transition="out" filter="fade">
                                      <p:cBhvr>
                                        <p:cTn id="61" dur="2000"/>
                                        <p:tgtEl>
                                          <p:spTgt spid="136">
                                            <p:txEl>
                                              <p:pRg st="0" end="0"/>
                                            </p:txEl>
                                          </p:spTgt>
                                        </p:tgtEl>
                                      </p:cBhvr>
                                    </p:animEffect>
                                    <p:anim calcmode="lin" valueType="num">
                                      <p:cBhvr>
                                        <p:cTn id="62" dur="2000"/>
                                        <p:tgtEl>
                                          <p:spTgt spid="13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136">
                                            <p:txEl>
                                              <p:pRg st="0" end="0"/>
                                            </p:txEl>
                                          </p:spTgt>
                                        </p:tgtEl>
                                        <p:attrNameLst>
                                          <p:attrName>ppt_h</p:attrName>
                                        </p:attrNameLst>
                                      </p:cBhvr>
                                      <p:tavLst>
                                        <p:tav tm="0">
                                          <p:val>
                                            <p:strVal val="ppt_h"/>
                                          </p:val>
                                        </p:tav>
                                        <p:tav tm="100000">
                                          <p:val>
                                            <p:strVal val="ppt_h"/>
                                          </p:val>
                                        </p:tav>
                                      </p:tavLst>
                                    </p:anim>
                                    <p:set>
                                      <p:cBhvr>
                                        <p:cTn id="64" dur="1" fill="hold">
                                          <p:stCondLst>
                                            <p:cond delay="1999"/>
                                          </p:stCondLst>
                                        </p:cTn>
                                        <p:tgtEl>
                                          <p:spTgt spid="136">
                                            <p:txEl>
                                              <p:pRg st="0" end="0"/>
                                            </p:txEl>
                                          </p:spTgt>
                                        </p:tgtEl>
                                        <p:attrNameLst>
                                          <p:attrName>style.visibility</p:attrName>
                                        </p:attrNameLst>
                                      </p:cBhvr>
                                      <p:to>
                                        <p:strVal val="hidden"/>
                                      </p:to>
                                    </p:set>
                                  </p:childTnLst>
                                </p:cTn>
                              </p:par>
                              <p:par>
                                <p:cTn id="65" presetID="45" presetClass="exit" presetSubtype="0" fill="hold" grpId="0" nodeType="withEffect">
                                  <p:stCondLst>
                                    <p:cond delay="0"/>
                                  </p:stCondLst>
                                  <p:iterate type="lt">
                                    <p:tmPct val="10000"/>
                                  </p:iterate>
                                  <p:childTnLst>
                                    <p:animEffect transition="out" filter="fade">
                                      <p:cBhvr>
                                        <p:cTn id="66" dur="2000"/>
                                        <p:tgtEl>
                                          <p:spTgt spid="136">
                                            <p:bg/>
                                          </p:spTgt>
                                        </p:tgtEl>
                                      </p:cBhvr>
                                    </p:animEffect>
                                    <p:anim calcmode="lin" valueType="num">
                                      <p:cBhvr>
                                        <p:cTn id="67" dur="2000"/>
                                        <p:tgtEl>
                                          <p:spTgt spid="13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2000"/>
                                        <p:tgtEl>
                                          <p:spTgt spid="136">
                                            <p:bg/>
                                          </p:spTgt>
                                        </p:tgtEl>
                                        <p:attrNameLst>
                                          <p:attrName>ppt_h</p:attrName>
                                        </p:attrNameLst>
                                      </p:cBhvr>
                                      <p:tavLst>
                                        <p:tav tm="0">
                                          <p:val>
                                            <p:strVal val="ppt_h"/>
                                          </p:val>
                                        </p:tav>
                                        <p:tav tm="100000">
                                          <p:val>
                                            <p:strVal val="ppt_h"/>
                                          </p:val>
                                        </p:tav>
                                      </p:tavLst>
                                    </p:anim>
                                    <p:set>
                                      <p:cBhvr>
                                        <p:cTn id="69" dur="1" fill="hold">
                                          <p:stCondLst>
                                            <p:cond delay="1999"/>
                                          </p:stCondLst>
                                        </p:cTn>
                                        <p:tgtEl>
                                          <p:spTgt spid="136">
                                            <p:bg/>
                                          </p:spTgt>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70" restart="whenNotActive" fill="hold" evtFilter="cancelBubble" nodeType="interactiveSeq">
                <p:stCondLst>
                  <p:cond evt="onClick" delay="0">
                    <p:tgtEl>
                      <p:spTgt spid="147"/>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0.56072 0.36921 C 0.54952 0.31273 0.53833 0.25648 0.55525 0.2331 C 0.57217 0.20995 0.61721 0.21967 0.66237 0.2294 " pathEditMode="relative" rAng="0" ptsTypes="aaA">
                                      <p:cBhvr>
                                        <p:cTn id="74" dur="2000" fill="hold"/>
                                        <p:tgtEl>
                                          <p:spTgt spid="140"/>
                                        </p:tgtEl>
                                        <p:attrNameLst>
                                          <p:attrName>ppt_x</p:attrName>
                                          <p:attrName>ppt_y</p:attrName>
                                        </p:attrNameLst>
                                      </p:cBhvr>
                                      <p:rCtr x="4000" y="-8000"/>
                                    </p:animMotion>
                                  </p:childTnLst>
                                </p:cTn>
                              </p:par>
                              <p:par>
                                <p:cTn id="75" presetID="45" presetClass="exit" presetSubtype="0" fill="hold" grpId="0" nodeType="withEffect">
                                  <p:stCondLst>
                                    <p:cond delay="0"/>
                                  </p:stCondLst>
                                  <p:iterate type="lt">
                                    <p:tmPct val="10000"/>
                                  </p:iterate>
                                  <p:childTnLst>
                                    <p:animEffect transition="out" filter="fade">
                                      <p:cBhvr>
                                        <p:cTn id="76" dur="2000"/>
                                        <p:tgtEl>
                                          <p:spTgt spid="147">
                                            <p:txEl>
                                              <p:pRg st="0" end="0"/>
                                            </p:txEl>
                                          </p:spTgt>
                                        </p:tgtEl>
                                      </p:cBhvr>
                                    </p:animEffect>
                                    <p:anim calcmode="lin" valueType="num">
                                      <p:cBhvr>
                                        <p:cTn id="77" dur="2000"/>
                                        <p:tgtEl>
                                          <p:spTgt spid="147">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8" dur="2000"/>
                                        <p:tgtEl>
                                          <p:spTgt spid="147">
                                            <p:txEl>
                                              <p:pRg st="0" end="0"/>
                                            </p:txEl>
                                          </p:spTgt>
                                        </p:tgtEl>
                                        <p:attrNameLst>
                                          <p:attrName>ppt_h</p:attrName>
                                        </p:attrNameLst>
                                      </p:cBhvr>
                                      <p:tavLst>
                                        <p:tav tm="0">
                                          <p:val>
                                            <p:strVal val="ppt_h"/>
                                          </p:val>
                                        </p:tav>
                                        <p:tav tm="100000">
                                          <p:val>
                                            <p:strVal val="ppt_h"/>
                                          </p:val>
                                        </p:tav>
                                      </p:tavLst>
                                    </p:anim>
                                    <p:set>
                                      <p:cBhvr>
                                        <p:cTn id="79" dur="1" fill="hold">
                                          <p:stCondLst>
                                            <p:cond delay="1999"/>
                                          </p:stCondLst>
                                        </p:cTn>
                                        <p:tgtEl>
                                          <p:spTgt spid="147">
                                            <p:txEl>
                                              <p:pRg st="0" end="0"/>
                                            </p:txEl>
                                          </p:spTgt>
                                        </p:tgtEl>
                                        <p:attrNameLst>
                                          <p:attrName>style.visibility</p:attrName>
                                        </p:attrNameLst>
                                      </p:cBhvr>
                                      <p:to>
                                        <p:strVal val="hidden"/>
                                      </p:to>
                                    </p:set>
                                  </p:childTnLst>
                                </p:cTn>
                              </p:par>
                              <p:par>
                                <p:cTn id="80" presetID="45" presetClass="exit" presetSubtype="0" fill="hold" grpId="0" nodeType="withEffect">
                                  <p:stCondLst>
                                    <p:cond delay="0"/>
                                  </p:stCondLst>
                                  <p:iterate type="lt">
                                    <p:tmPct val="10000"/>
                                  </p:iterate>
                                  <p:childTnLst>
                                    <p:animEffect transition="out" filter="fade">
                                      <p:cBhvr>
                                        <p:cTn id="81" dur="2000"/>
                                        <p:tgtEl>
                                          <p:spTgt spid="147">
                                            <p:bg/>
                                          </p:spTgt>
                                        </p:tgtEl>
                                      </p:cBhvr>
                                    </p:animEffect>
                                    <p:anim calcmode="lin" valueType="num">
                                      <p:cBhvr>
                                        <p:cTn id="82" dur="2000"/>
                                        <p:tgtEl>
                                          <p:spTgt spid="147">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3" dur="2000"/>
                                        <p:tgtEl>
                                          <p:spTgt spid="147">
                                            <p:bg/>
                                          </p:spTgt>
                                        </p:tgtEl>
                                        <p:attrNameLst>
                                          <p:attrName>ppt_h</p:attrName>
                                        </p:attrNameLst>
                                      </p:cBhvr>
                                      <p:tavLst>
                                        <p:tav tm="0">
                                          <p:val>
                                            <p:strVal val="ppt_h"/>
                                          </p:val>
                                        </p:tav>
                                        <p:tav tm="100000">
                                          <p:val>
                                            <p:strVal val="ppt_h"/>
                                          </p:val>
                                        </p:tav>
                                      </p:tavLst>
                                    </p:anim>
                                    <p:set>
                                      <p:cBhvr>
                                        <p:cTn id="84" dur="1" fill="hold">
                                          <p:stCondLst>
                                            <p:cond delay="1999"/>
                                          </p:stCondLst>
                                        </p:cTn>
                                        <p:tgtEl>
                                          <p:spTgt spid="147">
                                            <p:bg/>
                                          </p:spTgt>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85" restart="whenNotActive" fill="hold" evtFilter="cancelBubble" nodeType="interactiveSeq">
                <p:stCondLst>
                  <p:cond evt="onClick" delay="0">
                    <p:tgtEl>
                      <p:spTgt spid="152"/>
                    </p:tgtEl>
                  </p:cond>
                </p:stCondLst>
                <p:endSync evt="end" delay="0">
                  <p:rtn val="all"/>
                </p:endSync>
                <p:childTnLst>
                  <p:par>
                    <p:cTn id="86" fill="hold">
                      <p:stCondLst>
                        <p:cond delay="0"/>
                      </p:stCondLst>
                      <p:childTnLst>
                        <p:par>
                          <p:cTn id="87" fill="hold">
                            <p:stCondLst>
                              <p:cond delay="0"/>
                            </p:stCondLst>
                            <p:childTnLst>
                              <p:par>
                                <p:cTn id="88" presetID="0" presetClass="path" presetSubtype="0" accel="50000" decel="50000" fill="hold" nodeType="clickEffect">
                                  <p:stCondLst>
                                    <p:cond delay="0"/>
                                  </p:stCondLst>
                                  <p:childTnLst>
                                    <p:animMotion origin="layout" path="M 0.66237 0.2294 C 0.69335 0.21759 0.72446 0.20625 0.73747 0.2294 C 0.75062 0.25255 0.72654 0.3463 0.74059 0.36898 C 0.75465 0.39167 0.78836 0.37755 0.8222 0.36389 " pathEditMode="relative" rAng="0" ptsTypes="aaaA">
                                      <p:cBhvr>
                                        <p:cTn id="89" dur="2000" fill="hold"/>
                                        <p:tgtEl>
                                          <p:spTgt spid="140"/>
                                        </p:tgtEl>
                                        <p:attrNameLst>
                                          <p:attrName>ppt_x</p:attrName>
                                          <p:attrName>ppt_y</p:attrName>
                                        </p:attrNameLst>
                                      </p:cBhvr>
                                      <p:rCtr x="8000" y="6900"/>
                                    </p:animMotion>
                                  </p:childTnLst>
                                </p:cTn>
                              </p:par>
                              <p:par>
                                <p:cTn id="90" presetID="45" presetClass="exit" presetSubtype="0" fill="hold" grpId="0" nodeType="withEffect">
                                  <p:stCondLst>
                                    <p:cond delay="0"/>
                                  </p:stCondLst>
                                  <p:iterate type="lt">
                                    <p:tmPct val="10000"/>
                                  </p:iterate>
                                  <p:childTnLst>
                                    <p:animEffect transition="out" filter="fade">
                                      <p:cBhvr>
                                        <p:cTn id="91" dur="2000"/>
                                        <p:tgtEl>
                                          <p:spTgt spid="152">
                                            <p:txEl>
                                              <p:pRg st="0" end="0"/>
                                            </p:txEl>
                                          </p:spTgt>
                                        </p:tgtEl>
                                      </p:cBhvr>
                                    </p:animEffect>
                                    <p:anim calcmode="lin" valueType="num">
                                      <p:cBhvr>
                                        <p:cTn id="92" dur="2000"/>
                                        <p:tgtEl>
                                          <p:spTgt spid="15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3" dur="2000"/>
                                        <p:tgtEl>
                                          <p:spTgt spid="152">
                                            <p:txEl>
                                              <p:pRg st="0" end="0"/>
                                            </p:txEl>
                                          </p:spTgt>
                                        </p:tgtEl>
                                        <p:attrNameLst>
                                          <p:attrName>ppt_h</p:attrName>
                                        </p:attrNameLst>
                                      </p:cBhvr>
                                      <p:tavLst>
                                        <p:tav tm="0">
                                          <p:val>
                                            <p:strVal val="ppt_h"/>
                                          </p:val>
                                        </p:tav>
                                        <p:tav tm="100000">
                                          <p:val>
                                            <p:strVal val="ppt_h"/>
                                          </p:val>
                                        </p:tav>
                                      </p:tavLst>
                                    </p:anim>
                                    <p:set>
                                      <p:cBhvr>
                                        <p:cTn id="94" dur="1" fill="hold">
                                          <p:stCondLst>
                                            <p:cond delay="1999"/>
                                          </p:stCondLst>
                                        </p:cTn>
                                        <p:tgtEl>
                                          <p:spTgt spid="152">
                                            <p:txEl>
                                              <p:pRg st="0" end="0"/>
                                            </p:txEl>
                                          </p:spTgt>
                                        </p:tgtEl>
                                        <p:attrNameLst>
                                          <p:attrName>style.visibility</p:attrName>
                                        </p:attrNameLst>
                                      </p:cBhvr>
                                      <p:to>
                                        <p:strVal val="hidden"/>
                                      </p:to>
                                    </p:set>
                                  </p:childTnLst>
                                </p:cTn>
                              </p:par>
                              <p:par>
                                <p:cTn id="95" presetID="45" presetClass="exit" presetSubtype="0" fill="hold" grpId="0" nodeType="withEffect">
                                  <p:stCondLst>
                                    <p:cond delay="0"/>
                                  </p:stCondLst>
                                  <p:iterate type="lt">
                                    <p:tmPct val="10000"/>
                                  </p:iterate>
                                  <p:childTnLst>
                                    <p:animEffect transition="out" filter="fade">
                                      <p:cBhvr>
                                        <p:cTn id="96" dur="2000"/>
                                        <p:tgtEl>
                                          <p:spTgt spid="152">
                                            <p:bg/>
                                          </p:spTgt>
                                        </p:tgtEl>
                                      </p:cBhvr>
                                    </p:animEffect>
                                    <p:anim calcmode="lin" valueType="num">
                                      <p:cBhvr>
                                        <p:cTn id="97" dur="2000"/>
                                        <p:tgtEl>
                                          <p:spTgt spid="15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2000"/>
                                        <p:tgtEl>
                                          <p:spTgt spid="152">
                                            <p:bg/>
                                          </p:spTgt>
                                        </p:tgtEl>
                                        <p:attrNameLst>
                                          <p:attrName>ppt_h</p:attrName>
                                        </p:attrNameLst>
                                      </p:cBhvr>
                                      <p:tavLst>
                                        <p:tav tm="0">
                                          <p:val>
                                            <p:strVal val="ppt_h"/>
                                          </p:val>
                                        </p:tav>
                                        <p:tav tm="100000">
                                          <p:val>
                                            <p:strVal val="ppt_h"/>
                                          </p:val>
                                        </p:tav>
                                      </p:tavLst>
                                    </p:anim>
                                    <p:set>
                                      <p:cBhvr>
                                        <p:cTn id="99" dur="1" fill="hold">
                                          <p:stCondLst>
                                            <p:cond delay="1999"/>
                                          </p:stCondLst>
                                        </p:cTn>
                                        <p:tgtEl>
                                          <p:spTgt spid="152">
                                            <p:bg/>
                                          </p:spTgt>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53"/>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8222 0.36389 C 0.86294 0.31875 0.90394 0.27361 0.92099 0.33264 C 0.93817 0.39167 0.93128 0.55509 0.92464 0.71875 " pathEditMode="relative" rAng="0" ptsTypes="aaA">
                                      <p:cBhvr>
                                        <p:cTn id="104" dur="2000" fill="hold"/>
                                        <p:tgtEl>
                                          <p:spTgt spid="140"/>
                                        </p:tgtEl>
                                        <p:attrNameLst>
                                          <p:attrName>ppt_x</p:attrName>
                                          <p:attrName>ppt_y</p:attrName>
                                        </p:attrNameLst>
                                      </p:cBhvr>
                                      <p:rCtr x="5800" y="13200"/>
                                    </p:animMotion>
                                  </p:childTnLst>
                                </p:cTn>
                              </p:par>
                              <p:par>
                                <p:cTn id="105" presetID="45" presetClass="exit" presetSubtype="0" fill="hold" grpId="0" nodeType="withEffect">
                                  <p:stCondLst>
                                    <p:cond delay="0"/>
                                  </p:stCondLst>
                                  <p:iterate type="lt">
                                    <p:tmPct val="10000"/>
                                  </p:iterate>
                                  <p:childTnLst>
                                    <p:animEffect transition="out" filter="fade">
                                      <p:cBhvr>
                                        <p:cTn id="106" dur="2000"/>
                                        <p:tgtEl>
                                          <p:spTgt spid="153"/>
                                        </p:tgtEl>
                                      </p:cBhvr>
                                    </p:animEffect>
                                    <p:anim calcmode="lin" valueType="num">
                                      <p:cBhvr>
                                        <p:cTn id="107" dur="2000"/>
                                        <p:tgtEl>
                                          <p:spTgt spid="1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8" dur="2000"/>
                                        <p:tgtEl>
                                          <p:spTgt spid="153"/>
                                        </p:tgtEl>
                                        <p:attrNameLst>
                                          <p:attrName>ppt_h</p:attrName>
                                        </p:attrNameLst>
                                      </p:cBhvr>
                                      <p:tavLst>
                                        <p:tav tm="0">
                                          <p:val>
                                            <p:strVal val="ppt_h"/>
                                          </p:val>
                                        </p:tav>
                                        <p:tav tm="100000">
                                          <p:val>
                                            <p:strVal val="ppt_h"/>
                                          </p:val>
                                        </p:tav>
                                      </p:tavLst>
                                    </p:anim>
                                    <p:set>
                                      <p:cBhvr>
                                        <p:cTn id="109" dur="1" fill="hold">
                                          <p:stCondLst>
                                            <p:cond delay="19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110" restart="whenNotActive" fill="hold" evtFilter="cancelBubble" nodeType="interactiveSeq">
                <p:stCondLst>
                  <p:cond evt="onClick" delay="0">
                    <p:tgtEl>
                      <p:spTgt spid="137"/>
                    </p:tgtEl>
                  </p:cond>
                </p:stCondLst>
                <p:endSync evt="end" delay="0">
                  <p:rtn val="all"/>
                </p:endSync>
                <p:childTnLst>
                  <p:par>
                    <p:cTn id="111" fill="hold">
                      <p:stCondLst>
                        <p:cond delay="0"/>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0.93492 0.7456 C 0.85865 0.72801 0.78238 0.71042 0.75192 0.7162 C 0.72146 0.72199 0.75205 0.76967 0.75192 0.78079 " pathEditMode="relative" ptsTypes="aaA">
                                      <p:cBhvr>
                                        <p:cTn id="114" dur="2000" fill="hold"/>
                                        <p:tgtEl>
                                          <p:spTgt spid="140"/>
                                        </p:tgtEl>
                                        <p:attrNameLst>
                                          <p:attrName>ppt_x</p:attrName>
                                          <p:attrName>ppt_y</p:attrName>
                                        </p:attrNameLst>
                                      </p:cBhvr>
                                    </p:animMotion>
                                  </p:childTnLst>
                                </p:cTn>
                              </p:par>
                              <p:par>
                                <p:cTn id="115" presetID="45" presetClass="exit" presetSubtype="0" fill="hold" grpId="0" nodeType="withEffect">
                                  <p:stCondLst>
                                    <p:cond delay="0"/>
                                  </p:stCondLst>
                                  <p:iterate type="lt">
                                    <p:tmPct val="10000"/>
                                  </p:iterate>
                                  <p:childTnLst>
                                    <p:animEffect transition="out" filter="fade">
                                      <p:cBhvr>
                                        <p:cTn id="116" dur="2000"/>
                                        <p:tgtEl>
                                          <p:spTgt spid="137"/>
                                        </p:tgtEl>
                                      </p:cBhvr>
                                    </p:animEffect>
                                    <p:anim calcmode="lin" valueType="num">
                                      <p:cBhvr>
                                        <p:cTn id="117" dur="2000"/>
                                        <p:tgtEl>
                                          <p:spTgt spid="1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8" dur="2000"/>
                                        <p:tgtEl>
                                          <p:spTgt spid="137"/>
                                        </p:tgtEl>
                                        <p:attrNameLst>
                                          <p:attrName>ppt_h</p:attrName>
                                        </p:attrNameLst>
                                      </p:cBhvr>
                                      <p:tavLst>
                                        <p:tav tm="0">
                                          <p:val>
                                            <p:strVal val="ppt_h"/>
                                          </p:val>
                                        </p:tav>
                                        <p:tav tm="100000">
                                          <p:val>
                                            <p:strVal val="ppt_h"/>
                                          </p:val>
                                        </p:tav>
                                      </p:tavLst>
                                    </p:anim>
                                    <p:set>
                                      <p:cBhvr>
                                        <p:cTn id="119" dur="1" fill="hold">
                                          <p:stCondLst>
                                            <p:cond delay="1999"/>
                                          </p:stCondLst>
                                        </p:cTn>
                                        <p:tgtEl>
                                          <p:spTgt spid="137"/>
                                        </p:tgtEl>
                                        <p:attrNameLst>
                                          <p:attrName>style.visibility</p:attrName>
                                        </p:attrNameLst>
                                      </p:cBhvr>
                                      <p:to>
                                        <p:strVal val="hidden"/>
                                      </p:to>
                                    </p:set>
                                  </p:childTnLst>
                                </p:cTn>
                              </p:par>
                              <p:par>
                                <p:cTn id="120" presetID="1" presetClass="entr" presetSubtype="0" fill="hold" nodeType="withEffect">
                                  <p:stCondLst>
                                    <p:cond delay="0"/>
                                  </p:stCondLst>
                                  <p:childTnLst>
                                    <p:set>
                                      <p:cBhvr>
                                        <p:cTn id="121" dur="1" fill="hold">
                                          <p:stCondLst>
                                            <p:cond delay="0"/>
                                          </p:stCondLst>
                                        </p:cTn>
                                        <p:tgtEl>
                                          <p:spTgt spid="138"/>
                                        </p:tgtEl>
                                        <p:attrNameLst>
                                          <p:attrName>style.visibility</p:attrName>
                                        </p:attrNameLst>
                                      </p:cBhvr>
                                      <p:to>
                                        <p:strVal val="visible"/>
                                      </p:to>
                                    </p:set>
                                  </p:childTnLst>
                                </p:cTn>
                              </p:par>
                            </p:childTnLst>
                          </p:cTn>
                        </p:par>
                      </p:childTnLst>
                    </p:cTn>
                  </p:par>
                </p:childTnLst>
              </p:cTn>
              <p:nextCondLst>
                <p:cond evt="onClick" delay="0">
                  <p:tgtEl>
                    <p:spTgt spid="137"/>
                  </p:tgtEl>
                </p:cond>
              </p:nextCondLst>
            </p:seq>
            <p:audio>
              <p:cMediaNode vol="80000">
                <p:cTn id="122" repeatCount="indefinite" fill="hold" display="0">
                  <p:stCondLst>
                    <p:cond delay="indefinite"/>
                  </p:stCondLst>
                  <p:endCondLst>
                    <p:cond evt="onStopAudio" delay="0">
                      <p:tgtEl>
                        <p:sldTgt/>
                      </p:tgtEl>
                    </p:cond>
                  </p:endCondLst>
                </p:cTn>
                <p:tgtEl>
                  <p:spTgt spid="104"/>
                </p:tgtEl>
              </p:cMediaNode>
            </p:audio>
          </p:childTnLst>
        </p:cTn>
      </p:par>
    </p:tnLst>
    <p:bldLst>
      <p:bldP spid="135" grpId="0" uiExpand="1" build="allAtOnce" animBg="1"/>
      <p:bldP spid="135" grpId="1" build="allAtOnce" animBg="1"/>
      <p:bldP spid="136" grpId="0" build="allAtOnce" animBg="1"/>
      <p:bldP spid="137" grpId="0" animBg="1"/>
      <p:bldP spid="146" grpId="0" build="allAtOnce" animBg="1"/>
      <p:bldP spid="147" grpId="0" build="allAtOnce" animBg="1"/>
      <p:bldP spid="152" grpId="0" build="allAtOnce" animBg="1"/>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9051" y="-3613418"/>
            <a:ext cx="13187151" cy="722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HT\Desktop\Untitled-3.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31190" y="6127884"/>
            <a:ext cx="3947628" cy="45261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415071" y="3771899"/>
            <a:ext cx="1477853" cy="1145837"/>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A</a:t>
            </a:r>
            <a:endParaRPr lang="vi-VN" sz="6000" b="1" dirty="0">
              <a:solidFill>
                <a:schemeClr val="tx2">
                  <a:lumMod val="50000"/>
                </a:schemeClr>
              </a:solidFill>
              <a:latin typeface="+mj-lt"/>
            </a:endParaRPr>
          </a:p>
        </p:txBody>
      </p:sp>
      <p:sp>
        <p:nvSpPr>
          <p:cNvPr id="9" name="Rectangle 8"/>
          <p:cNvSpPr/>
          <p:nvPr/>
        </p:nvSpPr>
        <p:spPr>
          <a:xfrm>
            <a:off x="4316507" y="3812243"/>
            <a:ext cx="7382436" cy="11900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dirty="0">
                <a:latin typeface="Times New Roman" panose="02020603050405020304" pitchFamily="18" charset="0"/>
                <a:cs typeface="Times New Roman" panose="02020603050405020304" pitchFamily="18" charset="0"/>
              </a:rPr>
              <a:t>Copper</a:t>
            </a:r>
          </a:p>
        </p:txBody>
      </p:sp>
      <p:sp>
        <p:nvSpPr>
          <p:cNvPr id="10" name="Oval 9"/>
          <p:cNvSpPr/>
          <p:nvPr/>
        </p:nvSpPr>
        <p:spPr>
          <a:xfrm>
            <a:off x="2502475" y="5302232"/>
            <a:ext cx="1329938" cy="1212869"/>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B</a:t>
            </a:r>
            <a:endParaRPr lang="vi-VN" sz="6000" b="1" dirty="0">
              <a:solidFill>
                <a:schemeClr val="tx2">
                  <a:lumMod val="50000"/>
                </a:schemeClr>
              </a:solidFill>
              <a:latin typeface="+mj-lt"/>
            </a:endParaRPr>
          </a:p>
        </p:txBody>
      </p:sp>
      <p:sp>
        <p:nvSpPr>
          <p:cNvPr id="11" name="Rectangle 10"/>
          <p:cNvSpPr/>
          <p:nvPr/>
        </p:nvSpPr>
        <p:spPr>
          <a:xfrm>
            <a:off x="4316507" y="5345204"/>
            <a:ext cx="7342091" cy="10892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a:latin typeface="Times New Roman" panose="02020603050405020304" pitchFamily="18" charset="0"/>
                <a:cs typeface="Times New Roman" panose="02020603050405020304" pitchFamily="18" charset="0"/>
              </a:rPr>
              <a:t>Aluminium</a:t>
            </a:r>
            <a:endParaRPr lang="en-US" sz="7200" b="1" dirty="0">
              <a:latin typeface="Times New Roman" panose="02020603050405020304" pitchFamily="18" charset="0"/>
              <a:cs typeface="Times New Roman" panose="02020603050405020304" pitchFamily="18" charset="0"/>
            </a:endParaRPr>
          </a:p>
        </p:txBody>
      </p:sp>
      <p:sp>
        <p:nvSpPr>
          <p:cNvPr id="12" name="Oval 11"/>
          <p:cNvSpPr/>
          <p:nvPr/>
        </p:nvSpPr>
        <p:spPr>
          <a:xfrm>
            <a:off x="2496875" y="6898341"/>
            <a:ext cx="1335539" cy="1211520"/>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C</a:t>
            </a:r>
            <a:endParaRPr lang="vi-VN" sz="6000" b="1" dirty="0">
              <a:solidFill>
                <a:schemeClr val="tx2">
                  <a:lumMod val="50000"/>
                </a:schemeClr>
              </a:solidFill>
              <a:latin typeface="+mj-lt"/>
            </a:endParaRPr>
          </a:p>
        </p:txBody>
      </p:sp>
      <p:sp>
        <p:nvSpPr>
          <p:cNvPr id="13" name="Rectangle 12"/>
          <p:cNvSpPr/>
          <p:nvPr/>
        </p:nvSpPr>
        <p:spPr>
          <a:xfrm>
            <a:off x="4397186" y="6797489"/>
            <a:ext cx="7160562" cy="121023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dirty="0">
                <a:latin typeface="Times New Roman" panose="02020603050405020304" pitchFamily="18" charset="0"/>
                <a:cs typeface="Times New Roman" panose="02020603050405020304" pitchFamily="18" charset="0"/>
              </a:rPr>
              <a:t>Lead</a:t>
            </a:r>
          </a:p>
        </p:txBody>
      </p:sp>
      <p:sp>
        <p:nvSpPr>
          <p:cNvPr id="33" name="WordArt 15"/>
          <p:cNvSpPr>
            <a:spLocks noChangeArrowheads="1" noChangeShapeType="1" noTextEdit="1"/>
          </p:cNvSpPr>
          <p:nvPr/>
        </p:nvSpPr>
        <p:spPr bwMode="auto">
          <a:xfrm>
            <a:off x="10458808" y="3848614"/>
            <a:ext cx="81536" cy="134903"/>
          </a:xfrm>
          <a:prstGeom prst="rect">
            <a:avLst/>
          </a:prstGeom>
        </p:spPr>
        <p:txBody>
          <a:bodyPr wrap="none" fromWordArt="1">
            <a:prstTxWarp prst="textPlain">
              <a:avLst>
                <a:gd name="adj" fmla="val 50000"/>
              </a:avLst>
            </a:prstTxWarp>
          </a:bodyPr>
          <a:lstStyle/>
          <a:p>
            <a:pPr algn="ctr"/>
            <a:endParaRPr lang="en-US" sz="5400" kern="10">
              <a:ln w="19050">
                <a:solidFill>
                  <a:srgbClr val="99CCFF"/>
                </a:solidFill>
                <a:round/>
              </a:ln>
              <a:solidFill>
                <a:srgbClr val="0066CC"/>
              </a:solidFill>
              <a:effectLst>
                <a:outerShdw dist="35921" dir="2700000" algn="ctr" rotWithShape="0">
                  <a:srgbClr val="990000"/>
                </a:outerShdw>
              </a:effectLst>
              <a:latin typeface="Impact" panose="020B0806030902050204"/>
            </a:endParaRPr>
          </a:p>
        </p:txBody>
      </p:sp>
      <p:pic>
        <p:nvPicPr>
          <p:cNvPr id="154" name="Picture 14" descr="kim phut"/>
          <p:cNvPicPr>
            <a:picLocks noChangeAspect="1" noChangeArrowheads="1"/>
          </p:cNvPicPr>
          <p:nvPr/>
        </p:nvPicPr>
        <p:blipFill>
          <a:blip r:embed="rId7" cstate="print"/>
          <a:srcRect/>
          <a:stretch>
            <a:fillRect/>
          </a:stretch>
        </p:blipFill>
        <p:spPr bwMode="auto">
          <a:xfrm>
            <a:off x="12942476" y="5204012"/>
            <a:ext cx="2515088" cy="2073647"/>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8" cstate="print"/>
          <a:srcRect/>
          <a:stretch>
            <a:fillRect/>
          </a:stretch>
        </p:blipFill>
        <p:spPr bwMode="auto">
          <a:xfrm>
            <a:off x="12404917" y="4296335"/>
            <a:ext cx="3526100" cy="3469343"/>
          </a:xfrm>
          <a:prstGeom prst="rect">
            <a:avLst/>
          </a:prstGeom>
          <a:noFill/>
        </p:spPr>
      </p:pic>
      <p:pic>
        <p:nvPicPr>
          <p:cNvPr id="156" name="Picture 22" descr="slide0002_image021"/>
          <p:cNvPicPr>
            <a:picLocks noChangeAspect="1" noChangeArrowheads="1" noCrop="1"/>
          </p:cNvPicPr>
          <p:nvPr/>
        </p:nvPicPr>
        <p:blipFill>
          <a:blip r:embed="rId9"/>
          <a:srcRect/>
          <a:stretch>
            <a:fillRect/>
          </a:stretch>
        </p:blipFill>
        <p:spPr bwMode="auto">
          <a:xfrm>
            <a:off x="13793492" y="7966549"/>
            <a:ext cx="742610" cy="648806"/>
          </a:xfrm>
          <a:prstGeom prst="rect">
            <a:avLst/>
          </a:prstGeom>
          <a:noFill/>
        </p:spPr>
      </p:pic>
      <p:sp>
        <p:nvSpPr>
          <p:cNvPr id="157" name="Line 23"/>
          <p:cNvSpPr>
            <a:spLocks noChangeShapeType="1"/>
          </p:cNvSpPr>
          <p:nvPr/>
        </p:nvSpPr>
        <p:spPr bwMode="auto">
          <a:xfrm>
            <a:off x="13253594" y="8608781"/>
            <a:ext cx="1688462" cy="0"/>
          </a:xfrm>
          <a:prstGeom prst="line">
            <a:avLst/>
          </a:prstGeom>
          <a:noFill/>
          <a:ln w="9525">
            <a:solidFill>
              <a:schemeClr val="tx1"/>
            </a:solidFill>
            <a:round/>
          </a:ln>
          <a:effectLst/>
        </p:spPr>
        <p:txBody>
          <a:bodyPr/>
          <a:lstStyle/>
          <a:p>
            <a:endParaRPr lang="en-US" sz="2700"/>
          </a:p>
        </p:txBody>
      </p:sp>
      <p:pic>
        <p:nvPicPr>
          <p:cNvPr id="158" name="Picture 24" descr="CHAY XE DAP"/>
          <p:cNvPicPr>
            <a:picLocks noChangeAspect="1" noChangeArrowheads="1"/>
          </p:cNvPicPr>
          <p:nvPr/>
        </p:nvPicPr>
        <p:blipFill>
          <a:blip r:embed="rId10" cstate="print"/>
          <a:srcRect/>
          <a:stretch>
            <a:fillRect/>
          </a:stretch>
        </p:blipFill>
        <p:spPr bwMode="auto">
          <a:xfrm>
            <a:off x="13697450" y="7826405"/>
            <a:ext cx="890244" cy="777396"/>
          </a:xfrm>
          <a:prstGeom prst="rect">
            <a:avLst/>
          </a:prstGeom>
          <a:noFill/>
        </p:spPr>
      </p:pic>
      <p:sp>
        <p:nvSpPr>
          <p:cNvPr id="161" name="Rectangle 160"/>
          <p:cNvSpPr/>
          <p:nvPr/>
        </p:nvSpPr>
        <p:spPr>
          <a:xfrm>
            <a:off x="4457702" y="8491819"/>
            <a:ext cx="7301754" cy="1089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a:latin typeface="Times New Roman" panose="02020603050405020304" pitchFamily="18" charset="0"/>
                <a:cs typeface="Times New Roman" panose="02020603050405020304" pitchFamily="18" charset="0"/>
              </a:rPr>
              <a:t>Barium</a:t>
            </a:r>
            <a:endParaRPr lang="en-US" sz="7200" b="1" dirty="0">
              <a:latin typeface="Times New Roman" panose="02020603050405020304" pitchFamily="18" charset="0"/>
              <a:cs typeface="Times New Roman" panose="02020603050405020304" pitchFamily="18" charset="0"/>
            </a:endParaRPr>
          </a:p>
        </p:txBody>
      </p:sp>
      <p:sp>
        <p:nvSpPr>
          <p:cNvPr id="162" name="Oval 161"/>
          <p:cNvSpPr/>
          <p:nvPr/>
        </p:nvSpPr>
        <p:spPr>
          <a:xfrm>
            <a:off x="2463257" y="8498541"/>
            <a:ext cx="1335539" cy="1211520"/>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D</a:t>
            </a:r>
            <a:endParaRPr lang="vi-VN" sz="6000" b="1" dirty="0">
              <a:solidFill>
                <a:schemeClr val="tx2">
                  <a:lumMod val="50000"/>
                </a:schemeClr>
              </a:solidFill>
              <a:latin typeface="+mj-lt"/>
            </a:endParaRPr>
          </a:p>
        </p:txBody>
      </p:sp>
      <p:sp>
        <p:nvSpPr>
          <p:cNvPr id="4" name="Rectangle 3"/>
          <p:cNvSpPr/>
          <p:nvPr/>
        </p:nvSpPr>
        <p:spPr>
          <a:xfrm>
            <a:off x="3618275" y="515075"/>
            <a:ext cx="10175217" cy="2696444"/>
          </a:xfrm>
          <a:prstGeom prst="rect">
            <a:avLst/>
          </a:prstGeom>
        </p:spPr>
        <p:txBody>
          <a:bodyPr wrap="square">
            <a:spAutoFit/>
          </a:bodyPr>
          <a:lstStyle/>
          <a:p>
            <a:pPr marL="45720" marR="45720" algn="just">
              <a:lnSpc>
                <a:spcPct val="150000"/>
              </a:lnSpc>
              <a:spcAft>
                <a:spcPts val="1800"/>
              </a:spcAft>
            </a:pPr>
            <a:r>
              <a:rPr lang="en-US" sz="6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1: Kim loại nào sau đây dẫn điện tốt nhất:</a:t>
            </a:r>
            <a:endParaRPr lang="en-US" sz="6000" b="1">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0" presetClass="entr" presetSubtype="0" fill="hold" grpId="0" nodeType="withEffect" nodePh="1">
                                  <p:stCondLst>
                                    <p:cond delay="60000"/>
                                  </p:stCondLst>
                                  <p:endCondLst>
                                    <p:cond evt="begin" delay="0">
                                      <p:tn val="21"/>
                                    </p:cond>
                                  </p:end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subTnLst>
                                    <p:audio>
                                      <p:cMediaNode>
                                        <p:cTn display="0" masterRel="sameClick">
                                          <p:stCondLst>
                                            <p:cond evt="begin" delay="0">
                                              <p:tn val="21"/>
                                            </p:cond>
                                          </p:stCondLst>
                                          <p:endCondLst>
                                            <p:cond evt="onStopAudio" delay="0">
                                              <p:tgtEl>
                                                <p:sldTgt/>
                                              </p:tgtEl>
                                            </p:cond>
                                          </p:endCondLst>
                                        </p:cTn>
                                        <p:tgtEl>
                                          <p:sndTgt r:embed="rId2" name="bomb.wav"/>
                                        </p:tgtEl>
                                      </p:cMediaNode>
                                    </p:audio>
                                  </p:subTnLst>
                                </p:cTn>
                              </p:par>
                              <p:par>
                                <p:cTn id="24" presetID="3" presetClass="emph" presetSubtype="2" fill="hold" grpId="1" nodeType="withEffect" nodePh="1">
                                  <p:stCondLst>
                                    <p:cond delay="60500"/>
                                  </p:stCondLst>
                                  <p:endCondLst>
                                    <p:cond evt="begin" delay="0">
                                      <p:tn val="24"/>
                                    </p:cond>
                                  </p:endCondLst>
                                  <p:childTnLst>
                                    <p:animClr clrSpc="rgb" dir="cw">
                                      <p:cBhvr>
                                        <p:cTn id="25" dur="500" fill="hold"/>
                                        <p:tgtEl>
                                          <p:spTgt spid="33"/>
                                        </p:tgtEl>
                                        <p:attrNameLst>
                                          <p:attrName>style.color</p:attrName>
                                        </p:attrNameLst>
                                      </p:cBhvr>
                                      <p:to>
                                        <a:schemeClr val="bg1"/>
                                      </p:to>
                                    </p:animClr>
                                    <p:set>
                                      <p:cBhvr>
                                        <p:cTn id="26" dur="500" fill="hold"/>
                                        <p:tgtEl>
                                          <p:spTgt spid="33"/>
                                        </p:tgtEl>
                                        <p:attrNameLst>
                                          <p:attrName>fill.type</p:attrName>
                                        </p:attrNameLst>
                                      </p:cBhvr>
                                      <p:to>
                                        <p:strVal val="solid"/>
                                      </p:to>
                                    </p:set>
                                    <p:set>
                                      <p:cBhvr>
                                        <p:cTn id="27" dur="50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chemeClr val="accent1"/>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0"/>
                                        </p:tgtEl>
                                        <p:attrNameLst>
                                          <p:attrName>fillcolor</p:attrName>
                                        </p:attrNameLst>
                                      </p:cBhvr>
                                      <p:to>
                                        <a:srgbClr val="FC2722"/>
                                      </p:to>
                                    </p:animClr>
                                    <p:set>
                                      <p:cBhvr>
                                        <p:cTn id="40" dur="2000" fill="hold"/>
                                        <p:tgtEl>
                                          <p:spTgt spid="10"/>
                                        </p:tgtEl>
                                        <p:attrNameLst>
                                          <p:attrName>fill.type</p:attrName>
                                        </p:attrNameLst>
                                      </p:cBhvr>
                                      <p:to>
                                        <p:strVal val="solid"/>
                                      </p:to>
                                    </p:set>
                                    <p:set>
                                      <p:cBhvr>
                                        <p:cTn id="4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FC2722"/>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5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withEffect">
                                  <p:stCondLst>
                                    <p:cond delay="0"/>
                                  </p:stCondLst>
                                  <p:childTnLst>
                                    <p:animEffect transition="out" filter="fade">
                                      <p:cBhvr>
                                        <p:cTn id="53" dur="500"/>
                                        <p:tgtEl>
                                          <p:spTgt spid="158"/>
                                        </p:tgtEl>
                                      </p:cBhvr>
                                    </p:animEffect>
                                    <p:set>
                                      <p:cBhvr>
                                        <p:cTn id="54" dur="1" fill="hold">
                                          <p:stCondLst>
                                            <p:cond delay="499"/>
                                          </p:stCondLst>
                                        </p:cTn>
                                        <p:tgtEl>
                                          <p:spTgt spid="158"/>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56"/>
                                        </p:tgtEl>
                                        <p:attrNameLst>
                                          <p:attrName>style.visibility</p:attrName>
                                        </p:attrNameLst>
                                      </p:cBhvr>
                                      <p:to>
                                        <p:strVal val="visible"/>
                                      </p:to>
                                    </p:set>
                                    <p:animEffect transition="in" filter="fade">
                                      <p:cBhvr>
                                        <p:cTn id="57" dur="500"/>
                                        <p:tgtEl>
                                          <p:spTgt spid="156"/>
                                        </p:tgtEl>
                                      </p:cBhvr>
                                    </p:animEffect>
                                  </p:childTnLst>
                                </p:cTn>
                              </p:par>
                            </p:childTnLst>
                          </p:cTn>
                        </p:par>
                        <p:par>
                          <p:cTn id="58" fill="hold">
                            <p:stCondLst>
                              <p:cond delay="500"/>
                            </p:stCondLst>
                            <p:childTnLst>
                              <p:par>
                                <p:cTn id="59" presetID="8" presetClass="emph" presetSubtype="0" fill="hold" nodeType="afterEffect">
                                  <p:stCondLst>
                                    <p:cond delay="0"/>
                                  </p:stCondLst>
                                  <p:childTnLst>
                                    <p:animRot by="-21600000">
                                      <p:cBhvr>
                                        <p:cTn id="60" dur="15000" fill="hold"/>
                                        <p:tgtEl>
                                          <p:spTgt spid="154"/>
                                        </p:tgtEl>
                                        <p:attrNameLst>
                                          <p:attrName>r</p:attrName>
                                        </p:attrNameLst>
                                      </p:cBhvr>
                                    </p:animRot>
                                  </p:childTnLst>
                                </p:cTn>
                              </p:par>
                              <p:par>
                                <p:cTn id="61" presetID="10" presetClass="exit" presetSubtype="0" fill="hold" nodeType="withEffect">
                                  <p:stCondLst>
                                    <p:cond delay="60500"/>
                                  </p:stCondLst>
                                  <p:childTnLst>
                                    <p:animEffect transition="out" filter="fade">
                                      <p:cBhvr>
                                        <p:cTn id="62" dur="500"/>
                                        <p:tgtEl>
                                          <p:spTgt spid="156"/>
                                        </p:tgtEl>
                                      </p:cBhvr>
                                    </p:animEffect>
                                    <p:set>
                                      <p:cBhvr>
                                        <p:cTn id="63" dur="1" fill="hold">
                                          <p:stCondLst>
                                            <p:cond delay="499"/>
                                          </p:stCondLst>
                                        </p:cTn>
                                        <p:tgtEl>
                                          <p:spTgt spid="156"/>
                                        </p:tgtEl>
                                        <p:attrNameLst>
                                          <p:attrName>style.visibility</p:attrName>
                                        </p:attrNameLst>
                                      </p:cBhvr>
                                      <p:to>
                                        <p:strVal val="hidden"/>
                                      </p:to>
                                    </p:set>
                                  </p:childTnLst>
                                </p:cTn>
                              </p:par>
                              <p:par>
                                <p:cTn id="64" presetID="10" presetClass="entr" presetSubtype="0" fill="hold" nodeType="withEffect">
                                  <p:stCondLst>
                                    <p:cond delay="60500"/>
                                  </p:stCondLst>
                                  <p:childTnLst>
                                    <p:set>
                                      <p:cBhvr>
                                        <p:cTn id="65" dur="1" fill="hold">
                                          <p:stCondLst>
                                            <p:cond delay="0"/>
                                          </p:stCondLst>
                                        </p:cTn>
                                        <p:tgtEl>
                                          <p:spTgt spid="158"/>
                                        </p:tgtEl>
                                        <p:attrNameLst>
                                          <p:attrName>style.visibility</p:attrName>
                                        </p:attrNameLst>
                                      </p:cBhvr>
                                      <p:to>
                                        <p:strVal val="visible"/>
                                      </p:to>
                                    </p:set>
                                    <p:animEffect transition="in" filter="fade">
                                      <p:cBhvr>
                                        <p:cTn id="66" dur="500"/>
                                        <p:tgtEl>
                                          <p:spTgt spid="158"/>
                                        </p:tgtEl>
                                      </p:cBhvr>
                                    </p:animEffect>
                                  </p:childTnLst>
                                </p:cTn>
                              </p:par>
                            </p:childTnLst>
                          </p:cTn>
                        </p:par>
                      </p:childTnLst>
                    </p:cTn>
                  </p:par>
                </p:childTnLst>
              </p:cTn>
              <p:nextCondLst>
                <p:cond evt="onClick" delay="0">
                  <p:tgtEl>
                    <p:spTgt spid="158"/>
                  </p:tgtEl>
                </p:cond>
              </p:nextCondLst>
            </p:seq>
            <p:seq concurrent="1" nextAc="seek">
              <p:cTn id="67" restart="whenNotActive" fill="hold" evtFilter="cancelBubble" nodeType="interactiveSeq">
                <p:stCondLst>
                  <p:cond evt="onClick" delay="0">
                    <p:tgtEl>
                      <p:spTgt spid="162"/>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162"/>
                                        </p:tgtEl>
                                        <p:attrNameLst>
                                          <p:attrName>fillcolor</p:attrName>
                                        </p:attrNameLst>
                                      </p:cBhvr>
                                      <p:to>
                                        <a:srgbClr val="FC2722"/>
                                      </p:to>
                                    </p:animClr>
                                    <p:set>
                                      <p:cBhvr>
                                        <p:cTn id="72" dur="2000" fill="hold"/>
                                        <p:tgtEl>
                                          <p:spTgt spid="162"/>
                                        </p:tgtEl>
                                        <p:attrNameLst>
                                          <p:attrName>fill.type</p:attrName>
                                        </p:attrNameLst>
                                      </p:cBhvr>
                                      <p:to>
                                        <p:strVal val="solid"/>
                                      </p:to>
                                    </p:set>
                                    <p:set>
                                      <p:cBhvr>
                                        <p:cTn id="73" dur="2000" fill="hold"/>
                                        <p:tgtEl>
                                          <p:spTgt spid="162"/>
                                        </p:tgtEl>
                                        <p:attrNameLst>
                                          <p:attrName>fill.on</p:attrName>
                                        </p:attrNameLst>
                                      </p:cBhvr>
                                      <p:to>
                                        <p:strVal val="true"/>
                                      </p:to>
                                    </p:set>
                                  </p:childTnLst>
                                </p:cTn>
                              </p:par>
                            </p:childTnLst>
                          </p:cTn>
                        </p:par>
                      </p:childTnLst>
                    </p:cTn>
                  </p:par>
                </p:childTnLst>
              </p:cTn>
              <p:nextCondLst>
                <p:cond evt="onClick" delay="0">
                  <p:tgtEl>
                    <p:spTgt spid="162"/>
                  </p:tgtEl>
                </p:cond>
              </p:nextCondLst>
            </p:seq>
          </p:childTnLst>
        </p:cTn>
      </p:par>
    </p:tnLst>
    <p:bldLst>
      <p:bldP spid="33" grpId="0" animBg="1"/>
      <p:bldP spid="3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 name="Table 177"/>
          <p:cNvGraphicFramePr>
            <a:graphicFrameLocks noGrp="1"/>
          </p:cNvGraphicFramePr>
          <p:nvPr/>
        </p:nvGraphicFramePr>
        <p:xfrm>
          <a:off x="5470071" y="1870329"/>
          <a:ext cx="9601200" cy="1092200"/>
        </p:xfrm>
        <a:graphic>
          <a:graphicData uri="http://schemas.openxmlformats.org/drawingml/2006/table">
            <a:tbl>
              <a:tblPr firstRow="1" bandRow="1">
                <a:tableStyleId>{2D5ABB26-0587-4C30-8999-92F81FD0307C}</a:tableStyleId>
              </a:tblPr>
              <a:tblGrid>
                <a:gridCol w="120015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150">
                  <a:extLst>
                    <a:ext uri="{9D8B030D-6E8A-4147-A177-3AD203B41FA5}">
                      <a16:colId xmlns:a16="http://schemas.microsoft.com/office/drawing/2014/main" val="20003"/>
                    </a:ext>
                  </a:extLst>
                </a:gridCol>
                <a:gridCol w="1200150">
                  <a:extLst>
                    <a:ext uri="{9D8B030D-6E8A-4147-A177-3AD203B41FA5}">
                      <a16:colId xmlns:a16="http://schemas.microsoft.com/office/drawing/2014/main" val="20004"/>
                    </a:ext>
                  </a:extLst>
                </a:gridCol>
                <a:gridCol w="1200150">
                  <a:extLst>
                    <a:ext uri="{9D8B030D-6E8A-4147-A177-3AD203B41FA5}">
                      <a16:colId xmlns:a16="http://schemas.microsoft.com/office/drawing/2014/main" val="20005"/>
                    </a:ext>
                  </a:extLst>
                </a:gridCol>
                <a:gridCol w="1200150">
                  <a:extLst>
                    <a:ext uri="{9D8B030D-6E8A-4147-A177-3AD203B41FA5}">
                      <a16:colId xmlns:a16="http://schemas.microsoft.com/office/drawing/2014/main" val="20006"/>
                    </a:ext>
                  </a:extLst>
                </a:gridCol>
                <a:gridCol w="1200150">
                  <a:extLst>
                    <a:ext uri="{9D8B030D-6E8A-4147-A177-3AD203B41FA5}">
                      <a16:colId xmlns:a16="http://schemas.microsoft.com/office/drawing/2014/main" val="20007"/>
                    </a:ext>
                  </a:extLst>
                </a:gridCol>
              </a:tblGrid>
              <a:tr h="1092200">
                <a:tc>
                  <a:txBody>
                    <a:bodyPr/>
                    <a:lstStyle/>
                    <a:p>
                      <a:pPr algn="ctr"/>
                      <a:r>
                        <a:rPr lang="en-US" sz="6000" b="1">
                          <a:latin typeface="Times New Roman" panose="02020603050405020304" pitchFamily="18" charset="0"/>
                          <a:ea typeface="Roboto" panose="02000000000000000000"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79" name="Table 178"/>
          <p:cNvGraphicFramePr>
            <a:graphicFrameLocks noGrp="1"/>
          </p:cNvGraphicFramePr>
          <p:nvPr/>
        </p:nvGraphicFramePr>
        <p:xfrm>
          <a:off x="5475182" y="1824114"/>
          <a:ext cx="9601200" cy="1135177"/>
        </p:xfrm>
        <a:graphic>
          <a:graphicData uri="http://schemas.openxmlformats.org/drawingml/2006/table">
            <a:tbl>
              <a:tblPr firstRow="1" bandRow="1">
                <a:tableStyleId>{5C22544A-7EE6-4342-B048-85BDC9FD1C3A}</a:tableStyleId>
              </a:tblPr>
              <a:tblGrid>
                <a:gridCol w="120015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150">
                  <a:extLst>
                    <a:ext uri="{9D8B030D-6E8A-4147-A177-3AD203B41FA5}">
                      <a16:colId xmlns:a16="http://schemas.microsoft.com/office/drawing/2014/main" val="20003"/>
                    </a:ext>
                  </a:extLst>
                </a:gridCol>
                <a:gridCol w="1200150">
                  <a:extLst>
                    <a:ext uri="{9D8B030D-6E8A-4147-A177-3AD203B41FA5}">
                      <a16:colId xmlns:a16="http://schemas.microsoft.com/office/drawing/2014/main" val="20004"/>
                    </a:ext>
                  </a:extLst>
                </a:gridCol>
                <a:gridCol w="1200150">
                  <a:extLst>
                    <a:ext uri="{9D8B030D-6E8A-4147-A177-3AD203B41FA5}">
                      <a16:colId xmlns:a16="http://schemas.microsoft.com/office/drawing/2014/main" val="20005"/>
                    </a:ext>
                  </a:extLst>
                </a:gridCol>
                <a:gridCol w="1200150">
                  <a:extLst>
                    <a:ext uri="{9D8B030D-6E8A-4147-A177-3AD203B41FA5}">
                      <a16:colId xmlns:a16="http://schemas.microsoft.com/office/drawing/2014/main" val="20006"/>
                    </a:ext>
                  </a:extLst>
                </a:gridCol>
                <a:gridCol w="1200150">
                  <a:extLst>
                    <a:ext uri="{9D8B030D-6E8A-4147-A177-3AD203B41FA5}">
                      <a16:colId xmlns:a16="http://schemas.microsoft.com/office/drawing/2014/main" val="20007"/>
                    </a:ext>
                  </a:extLst>
                </a:gridCol>
              </a:tblGrid>
              <a:tr h="1135177">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extLst>
                  <a:ext uri="{0D108BD9-81ED-4DB2-BD59-A6C34878D82A}">
                    <a16:rowId xmlns:a16="http://schemas.microsoft.com/office/drawing/2014/main" val="10000"/>
                  </a:ext>
                </a:extLst>
              </a:tr>
            </a:tbl>
          </a:graphicData>
        </a:graphic>
      </p:graphicFrame>
      <p:graphicFrame>
        <p:nvGraphicFramePr>
          <p:cNvPr id="181" name="Table 180"/>
          <p:cNvGraphicFramePr>
            <a:graphicFrameLocks noGrp="1"/>
          </p:cNvGraphicFramePr>
          <p:nvPr/>
        </p:nvGraphicFramePr>
        <p:xfrm>
          <a:off x="7870371" y="2967467"/>
          <a:ext cx="4800600" cy="1092200"/>
        </p:xfrm>
        <a:graphic>
          <a:graphicData uri="http://schemas.openxmlformats.org/drawingml/2006/table">
            <a:tbl>
              <a:tblPr firstRow="1" bandRow="1">
                <a:tableStyleId>{2D5ABB26-0587-4C30-8999-92F81FD0307C}</a:tableStyleId>
              </a:tblPr>
              <a:tblGrid>
                <a:gridCol w="120015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150">
                  <a:extLst>
                    <a:ext uri="{9D8B030D-6E8A-4147-A177-3AD203B41FA5}">
                      <a16:colId xmlns:a16="http://schemas.microsoft.com/office/drawing/2014/main" val="20003"/>
                    </a:ext>
                  </a:extLst>
                </a:gridCol>
              </a:tblGrid>
              <a:tr h="1092200">
                <a:tc>
                  <a:txBody>
                    <a:bodyPr/>
                    <a:lstStyle/>
                    <a:p>
                      <a:pPr algn="ctr"/>
                      <a:r>
                        <a:rPr lang="en-US" sz="6000" b="1">
                          <a:latin typeface="Times New Roman" panose="02020603050405020304" pitchFamily="18" charset="0"/>
                          <a:ea typeface="Roboto" panose="02000000000000000000"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82" name="Table 181"/>
          <p:cNvGraphicFramePr>
            <a:graphicFrameLocks noGrp="1"/>
          </p:cNvGraphicFramePr>
          <p:nvPr/>
        </p:nvGraphicFramePr>
        <p:xfrm>
          <a:off x="9070521" y="4064605"/>
          <a:ext cx="2400300" cy="1092200"/>
        </p:xfrm>
        <a:graphic>
          <a:graphicData uri="http://schemas.openxmlformats.org/drawingml/2006/table">
            <a:tbl>
              <a:tblPr firstRow="1" bandRow="1">
                <a:tableStyleId>{2D5ABB26-0587-4C30-8999-92F81FD0307C}</a:tableStyleId>
              </a:tblPr>
              <a:tblGrid>
                <a:gridCol w="120015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tblGrid>
              <a:tr h="1092200">
                <a:tc>
                  <a:txBody>
                    <a:bodyPr/>
                    <a:lstStyle/>
                    <a:p>
                      <a:pPr algn="ctr"/>
                      <a:r>
                        <a:rPr lang="en-US" sz="6000" b="1">
                          <a:latin typeface="Times New Roman" panose="02020603050405020304" pitchFamily="18" charset="0"/>
                          <a:ea typeface="Roboto" panose="02000000000000000000" pitchFamily="2"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83" name="Table 182"/>
          <p:cNvGraphicFramePr>
            <a:graphicFrameLocks noGrp="1"/>
          </p:cNvGraphicFramePr>
          <p:nvPr/>
        </p:nvGraphicFramePr>
        <p:xfrm>
          <a:off x="6079671" y="5161743"/>
          <a:ext cx="8382000" cy="1092200"/>
        </p:xfrm>
        <a:graphic>
          <a:graphicData uri="http://schemas.openxmlformats.org/drawingml/2006/table">
            <a:tbl>
              <a:tblPr firstRow="1" bandRow="1">
                <a:tableStyleId>{2D5ABB26-0587-4C30-8999-92F81FD0307C}</a:tableStyleId>
              </a:tblPr>
              <a:tblGrid>
                <a:gridCol w="120015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150">
                  <a:extLst>
                    <a:ext uri="{9D8B030D-6E8A-4147-A177-3AD203B41FA5}">
                      <a16:colId xmlns:a16="http://schemas.microsoft.com/office/drawing/2014/main" val="20003"/>
                    </a:ext>
                  </a:extLst>
                </a:gridCol>
                <a:gridCol w="1200150">
                  <a:extLst>
                    <a:ext uri="{9D8B030D-6E8A-4147-A177-3AD203B41FA5}">
                      <a16:colId xmlns:a16="http://schemas.microsoft.com/office/drawing/2014/main" val="20004"/>
                    </a:ext>
                  </a:extLst>
                </a:gridCol>
                <a:gridCol w="1200150">
                  <a:extLst>
                    <a:ext uri="{9D8B030D-6E8A-4147-A177-3AD203B41FA5}">
                      <a16:colId xmlns:a16="http://schemas.microsoft.com/office/drawing/2014/main" val="20005"/>
                    </a:ext>
                  </a:extLst>
                </a:gridCol>
                <a:gridCol w="1181100">
                  <a:extLst>
                    <a:ext uri="{9D8B030D-6E8A-4147-A177-3AD203B41FA5}">
                      <a16:colId xmlns:a16="http://schemas.microsoft.com/office/drawing/2014/main" val="20006"/>
                    </a:ext>
                  </a:extLst>
                </a:gridCol>
              </a:tblGrid>
              <a:tr h="1092200">
                <a:tc>
                  <a:txBody>
                    <a:bodyPr/>
                    <a:lstStyle/>
                    <a:p>
                      <a:pPr algn="ctr"/>
                      <a:r>
                        <a:rPr lang="en-US" sz="6000" b="1">
                          <a:latin typeface="Times New Roman" panose="02020603050405020304" pitchFamily="18" charset="0"/>
                          <a:ea typeface="Roboto" panose="02000000000000000000"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84" name="Table 183"/>
          <p:cNvGraphicFramePr>
            <a:graphicFrameLocks noGrp="1"/>
          </p:cNvGraphicFramePr>
          <p:nvPr/>
        </p:nvGraphicFramePr>
        <p:xfrm>
          <a:off x="7870371" y="6258881"/>
          <a:ext cx="4800600" cy="1092200"/>
        </p:xfrm>
        <a:graphic>
          <a:graphicData uri="http://schemas.openxmlformats.org/drawingml/2006/table">
            <a:tbl>
              <a:tblPr firstRow="1" bandRow="1">
                <a:tableStyleId>{2D5ABB26-0587-4C30-8999-92F81FD0307C}</a:tableStyleId>
              </a:tblPr>
              <a:tblGrid>
                <a:gridCol w="120015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150">
                  <a:extLst>
                    <a:ext uri="{9D8B030D-6E8A-4147-A177-3AD203B41FA5}">
                      <a16:colId xmlns:a16="http://schemas.microsoft.com/office/drawing/2014/main" val="20003"/>
                    </a:ext>
                  </a:extLst>
                </a:gridCol>
              </a:tblGrid>
              <a:tr h="1092200">
                <a:tc>
                  <a:txBody>
                    <a:bodyPr/>
                    <a:lstStyle/>
                    <a:p>
                      <a:pPr algn="ctr"/>
                      <a:r>
                        <a:rPr lang="en-US" sz="6000" b="1">
                          <a:latin typeface="Times New Roman" panose="02020603050405020304" pitchFamily="18" charset="0"/>
                          <a:ea typeface="Roboto"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85" name="Table 184"/>
          <p:cNvGraphicFramePr>
            <a:graphicFrameLocks noGrp="1"/>
          </p:cNvGraphicFramePr>
          <p:nvPr/>
        </p:nvGraphicFramePr>
        <p:xfrm>
          <a:off x="7870371" y="7356019"/>
          <a:ext cx="4800600" cy="1092200"/>
        </p:xfrm>
        <a:graphic>
          <a:graphicData uri="http://schemas.openxmlformats.org/drawingml/2006/table">
            <a:tbl>
              <a:tblPr firstRow="1" bandRow="1">
                <a:tableStyleId>{2D5ABB26-0587-4C30-8999-92F81FD0307C}</a:tableStyleId>
              </a:tblPr>
              <a:tblGrid>
                <a:gridCol w="120015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150">
                  <a:extLst>
                    <a:ext uri="{9D8B030D-6E8A-4147-A177-3AD203B41FA5}">
                      <a16:colId xmlns:a16="http://schemas.microsoft.com/office/drawing/2014/main" val="20003"/>
                    </a:ext>
                  </a:extLst>
                </a:gridCol>
              </a:tblGrid>
              <a:tr h="1092200">
                <a:tc>
                  <a:txBody>
                    <a:bodyPr/>
                    <a:lstStyle/>
                    <a:p>
                      <a:pPr algn="ctr"/>
                      <a:r>
                        <a:rPr lang="en-US" sz="6000" b="1">
                          <a:latin typeface="Times New Roman" panose="02020603050405020304" pitchFamily="18" charset="0"/>
                          <a:ea typeface="Roboto" panose="02000000000000000000"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86" name="Table 185"/>
          <p:cNvGraphicFramePr>
            <a:graphicFrameLocks noGrp="1"/>
          </p:cNvGraphicFramePr>
          <p:nvPr/>
        </p:nvGraphicFramePr>
        <p:xfrm>
          <a:off x="6079671" y="8453155"/>
          <a:ext cx="8382000" cy="1092200"/>
        </p:xfrm>
        <a:graphic>
          <a:graphicData uri="http://schemas.openxmlformats.org/drawingml/2006/table">
            <a:tbl>
              <a:tblPr firstRow="1" bandRow="1">
                <a:tableStyleId>{2D5ABB26-0587-4C30-8999-92F81FD0307C}</a:tableStyleId>
              </a:tblPr>
              <a:tblGrid>
                <a:gridCol w="120015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150">
                  <a:extLst>
                    <a:ext uri="{9D8B030D-6E8A-4147-A177-3AD203B41FA5}">
                      <a16:colId xmlns:a16="http://schemas.microsoft.com/office/drawing/2014/main" val="20003"/>
                    </a:ext>
                  </a:extLst>
                </a:gridCol>
                <a:gridCol w="1200150">
                  <a:extLst>
                    <a:ext uri="{9D8B030D-6E8A-4147-A177-3AD203B41FA5}">
                      <a16:colId xmlns:a16="http://schemas.microsoft.com/office/drawing/2014/main" val="20004"/>
                    </a:ext>
                  </a:extLst>
                </a:gridCol>
                <a:gridCol w="1200150">
                  <a:extLst>
                    <a:ext uri="{9D8B030D-6E8A-4147-A177-3AD203B41FA5}">
                      <a16:colId xmlns:a16="http://schemas.microsoft.com/office/drawing/2014/main" val="20005"/>
                    </a:ext>
                  </a:extLst>
                </a:gridCol>
                <a:gridCol w="1181100">
                  <a:extLst>
                    <a:ext uri="{9D8B030D-6E8A-4147-A177-3AD203B41FA5}">
                      <a16:colId xmlns:a16="http://schemas.microsoft.com/office/drawing/2014/main" val="20006"/>
                    </a:ext>
                  </a:extLst>
                </a:gridCol>
              </a:tblGrid>
              <a:tr h="1092200">
                <a:tc>
                  <a:txBody>
                    <a:bodyPr/>
                    <a:lstStyle/>
                    <a:p>
                      <a:pPr algn="ctr"/>
                      <a:r>
                        <a:rPr lang="en-US" sz="6000" b="1">
                          <a:latin typeface="Times New Roman" panose="02020603050405020304" pitchFamily="18" charset="0"/>
                          <a:ea typeface="Roboto" panose="02000000000000000000"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a:latin typeface="Times New Roman" panose="02020603050405020304" pitchFamily="18" charset="0"/>
                          <a:ea typeface="Roboto"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90" name="Table 189"/>
          <p:cNvGraphicFramePr>
            <a:graphicFrameLocks noGrp="1"/>
          </p:cNvGraphicFramePr>
          <p:nvPr/>
        </p:nvGraphicFramePr>
        <p:xfrm>
          <a:off x="7875482" y="2955639"/>
          <a:ext cx="4800600" cy="1092200"/>
        </p:xfrm>
        <a:graphic>
          <a:graphicData uri="http://schemas.openxmlformats.org/drawingml/2006/table">
            <a:tbl>
              <a:tblPr firstRow="1" bandRow="1">
                <a:tableStyleId>{5C22544A-7EE6-4342-B048-85BDC9FD1C3A}</a:tableStyleId>
              </a:tblPr>
              <a:tblGrid>
                <a:gridCol w="11811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150">
                  <a:extLst>
                    <a:ext uri="{9D8B030D-6E8A-4147-A177-3AD203B41FA5}">
                      <a16:colId xmlns:a16="http://schemas.microsoft.com/office/drawing/2014/main" val="20003"/>
                    </a:ext>
                  </a:extLst>
                </a:gridCol>
              </a:tblGrid>
              <a:tr h="1092200">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extLst>
                  <a:ext uri="{0D108BD9-81ED-4DB2-BD59-A6C34878D82A}">
                    <a16:rowId xmlns:a16="http://schemas.microsoft.com/office/drawing/2014/main" val="10000"/>
                  </a:ext>
                </a:extLst>
              </a:tr>
            </a:tbl>
          </a:graphicData>
        </a:graphic>
      </p:graphicFrame>
      <p:graphicFrame>
        <p:nvGraphicFramePr>
          <p:cNvPr id="191" name="Table 190"/>
          <p:cNvGraphicFramePr>
            <a:graphicFrameLocks noGrp="1"/>
          </p:cNvGraphicFramePr>
          <p:nvPr/>
        </p:nvGraphicFramePr>
        <p:xfrm>
          <a:off x="9075632" y="4044187"/>
          <a:ext cx="2400300" cy="1092200"/>
        </p:xfrm>
        <a:graphic>
          <a:graphicData uri="http://schemas.openxmlformats.org/drawingml/2006/table">
            <a:tbl>
              <a:tblPr firstRow="1" bandRow="1">
                <a:tableStyleId>{5C22544A-7EE6-4342-B048-85BDC9FD1C3A}</a:tableStyleId>
              </a:tblPr>
              <a:tblGrid>
                <a:gridCol w="120015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tblGrid>
              <a:tr h="1092200">
                <a:tc>
                  <a:txBody>
                    <a:bodyPr/>
                    <a:lstStyle/>
                    <a:p>
                      <a:endParaRPr lang="en-US"/>
                    </a:p>
                  </a:txBody>
                  <a:tcPr>
                    <a:solidFill>
                      <a:srgbClr val="A6C7FB"/>
                    </a:solidFill>
                  </a:tcPr>
                </a:tc>
                <a:tc>
                  <a:txBody>
                    <a:bodyPr/>
                    <a:lstStyle/>
                    <a:p>
                      <a:endParaRPr lang="en-US"/>
                    </a:p>
                  </a:txBody>
                  <a:tcPr>
                    <a:solidFill>
                      <a:srgbClr val="A6C7FB"/>
                    </a:solidFill>
                  </a:tcPr>
                </a:tc>
                <a:extLst>
                  <a:ext uri="{0D108BD9-81ED-4DB2-BD59-A6C34878D82A}">
                    <a16:rowId xmlns:a16="http://schemas.microsoft.com/office/drawing/2014/main" val="10000"/>
                  </a:ext>
                </a:extLst>
              </a:tr>
            </a:tbl>
          </a:graphicData>
        </a:graphic>
      </p:graphicFrame>
      <p:graphicFrame>
        <p:nvGraphicFramePr>
          <p:cNvPr id="192" name="Table 191"/>
          <p:cNvGraphicFramePr>
            <a:graphicFrameLocks noGrp="1"/>
          </p:cNvGraphicFramePr>
          <p:nvPr/>
        </p:nvGraphicFramePr>
        <p:xfrm>
          <a:off x="6084782" y="5132735"/>
          <a:ext cx="8382000" cy="1142037"/>
        </p:xfrm>
        <a:graphic>
          <a:graphicData uri="http://schemas.openxmlformats.org/drawingml/2006/table">
            <a:tbl>
              <a:tblPr firstRow="1" bandRow="1">
                <a:tableStyleId>{5C22544A-7EE6-4342-B048-85BDC9FD1C3A}</a:tableStyleId>
              </a:tblPr>
              <a:tblGrid>
                <a:gridCol w="120015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150">
                  <a:extLst>
                    <a:ext uri="{9D8B030D-6E8A-4147-A177-3AD203B41FA5}">
                      <a16:colId xmlns:a16="http://schemas.microsoft.com/office/drawing/2014/main" val="20003"/>
                    </a:ext>
                  </a:extLst>
                </a:gridCol>
                <a:gridCol w="1200150">
                  <a:extLst>
                    <a:ext uri="{9D8B030D-6E8A-4147-A177-3AD203B41FA5}">
                      <a16:colId xmlns:a16="http://schemas.microsoft.com/office/drawing/2014/main" val="20004"/>
                    </a:ext>
                  </a:extLst>
                </a:gridCol>
                <a:gridCol w="1200150">
                  <a:extLst>
                    <a:ext uri="{9D8B030D-6E8A-4147-A177-3AD203B41FA5}">
                      <a16:colId xmlns:a16="http://schemas.microsoft.com/office/drawing/2014/main" val="20005"/>
                    </a:ext>
                  </a:extLst>
                </a:gridCol>
                <a:gridCol w="1181100">
                  <a:extLst>
                    <a:ext uri="{9D8B030D-6E8A-4147-A177-3AD203B41FA5}">
                      <a16:colId xmlns:a16="http://schemas.microsoft.com/office/drawing/2014/main" val="20006"/>
                    </a:ext>
                  </a:extLst>
                </a:gridCol>
              </a:tblGrid>
              <a:tr h="1142037">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extLst>
                  <a:ext uri="{0D108BD9-81ED-4DB2-BD59-A6C34878D82A}">
                    <a16:rowId xmlns:a16="http://schemas.microsoft.com/office/drawing/2014/main" val="10000"/>
                  </a:ext>
                </a:extLst>
              </a:tr>
            </a:tbl>
          </a:graphicData>
        </a:graphic>
      </p:graphicFrame>
      <p:graphicFrame>
        <p:nvGraphicFramePr>
          <p:cNvPr id="193" name="Table 192"/>
          <p:cNvGraphicFramePr>
            <a:graphicFrameLocks noGrp="1"/>
          </p:cNvGraphicFramePr>
          <p:nvPr/>
        </p:nvGraphicFramePr>
        <p:xfrm>
          <a:off x="7875482" y="6271120"/>
          <a:ext cx="4800600" cy="1092200"/>
        </p:xfrm>
        <a:graphic>
          <a:graphicData uri="http://schemas.openxmlformats.org/drawingml/2006/table">
            <a:tbl>
              <a:tblPr firstRow="1" bandRow="1">
                <a:tableStyleId>{5C22544A-7EE6-4342-B048-85BDC9FD1C3A}</a:tableStyleId>
              </a:tblPr>
              <a:tblGrid>
                <a:gridCol w="11811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150">
                  <a:extLst>
                    <a:ext uri="{9D8B030D-6E8A-4147-A177-3AD203B41FA5}">
                      <a16:colId xmlns:a16="http://schemas.microsoft.com/office/drawing/2014/main" val="20003"/>
                    </a:ext>
                  </a:extLst>
                </a:gridCol>
              </a:tblGrid>
              <a:tr h="1092200">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extLst>
                  <a:ext uri="{0D108BD9-81ED-4DB2-BD59-A6C34878D82A}">
                    <a16:rowId xmlns:a16="http://schemas.microsoft.com/office/drawing/2014/main" val="10000"/>
                  </a:ext>
                </a:extLst>
              </a:tr>
            </a:tbl>
          </a:graphicData>
        </a:graphic>
      </p:graphicFrame>
      <p:graphicFrame>
        <p:nvGraphicFramePr>
          <p:cNvPr id="194" name="Table 193"/>
          <p:cNvGraphicFramePr>
            <a:graphicFrameLocks noGrp="1"/>
          </p:cNvGraphicFramePr>
          <p:nvPr/>
        </p:nvGraphicFramePr>
        <p:xfrm>
          <a:off x="7799282" y="7359668"/>
          <a:ext cx="4953000" cy="1092200"/>
        </p:xfrm>
        <a:graphic>
          <a:graphicData uri="http://schemas.openxmlformats.org/drawingml/2006/table">
            <a:tbl>
              <a:tblPr firstRow="1" bandRow="1">
                <a:tableStyleId>{5C22544A-7EE6-4342-B048-85BDC9FD1C3A}</a:tableStyleId>
              </a:tblPr>
              <a:tblGrid>
                <a:gridCol w="1218595">
                  <a:extLst>
                    <a:ext uri="{9D8B030D-6E8A-4147-A177-3AD203B41FA5}">
                      <a16:colId xmlns:a16="http://schemas.microsoft.com/office/drawing/2014/main" val="20000"/>
                    </a:ext>
                  </a:extLst>
                </a:gridCol>
                <a:gridCol w="1257905">
                  <a:extLst>
                    <a:ext uri="{9D8B030D-6E8A-4147-A177-3AD203B41FA5}">
                      <a16:colId xmlns:a16="http://schemas.microsoft.com/office/drawing/2014/main" val="20001"/>
                    </a:ext>
                  </a:extLst>
                </a:gridCol>
                <a:gridCol w="1238250">
                  <a:extLst>
                    <a:ext uri="{9D8B030D-6E8A-4147-A177-3AD203B41FA5}">
                      <a16:colId xmlns:a16="http://schemas.microsoft.com/office/drawing/2014/main" val="20002"/>
                    </a:ext>
                  </a:extLst>
                </a:gridCol>
                <a:gridCol w="1238250">
                  <a:extLst>
                    <a:ext uri="{9D8B030D-6E8A-4147-A177-3AD203B41FA5}">
                      <a16:colId xmlns:a16="http://schemas.microsoft.com/office/drawing/2014/main" val="20003"/>
                    </a:ext>
                  </a:extLst>
                </a:gridCol>
              </a:tblGrid>
              <a:tr h="1092200">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extLst>
                  <a:ext uri="{0D108BD9-81ED-4DB2-BD59-A6C34878D82A}">
                    <a16:rowId xmlns:a16="http://schemas.microsoft.com/office/drawing/2014/main" val="10000"/>
                  </a:ext>
                </a:extLst>
              </a:tr>
            </a:tbl>
          </a:graphicData>
        </a:graphic>
      </p:graphicFrame>
      <p:graphicFrame>
        <p:nvGraphicFramePr>
          <p:cNvPr id="195" name="Table 194"/>
          <p:cNvGraphicFramePr>
            <a:graphicFrameLocks noGrp="1"/>
          </p:cNvGraphicFramePr>
          <p:nvPr/>
        </p:nvGraphicFramePr>
        <p:xfrm>
          <a:off x="6084782" y="8448219"/>
          <a:ext cx="8382000" cy="1142037"/>
        </p:xfrm>
        <a:graphic>
          <a:graphicData uri="http://schemas.openxmlformats.org/drawingml/2006/table">
            <a:tbl>
              <a:tblPr firstRow="1" bandRow="1">
                <a:tableStyleId>{5C22544A-7EE6-4342-B048-85BDC9FD1C3A}</a:tableStyleId>
              </a:tblPr>
              <a:tblGrid>
                <a:gridCol w="120015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150">
                  <a:extLst>
                    <a:ext uri="{9D8B030D-6E8A-4147-A177-3AD203B41FA5}">
                      <a16:colId xmlns:a16="http://schemas.microsoft.com/office/drawing/2014/main" val="20003"/>
                    </a:ext>
                  </a:extLst>
                </a:gridCol>
                <a:gridCol w="1200150">
                  <a:extLst>
                    <a:ext uri="{9D8B030D-6E8A-4147-A177-3AD203B41FA5}">
                      <a16:colId xmlns:a16="http://schemas.microsoft.com/office/drawing/2014/main" val="20004"/>
                    </a:ext>
                  </a:extLst>
                </a:gridCol>
                <a:gridCol w="1200150">
                  <a:extLst>
                    <a:ext uri="{9D8B030D-6E8A-4147-A177-3AD203B41FA5}">
                      <a16:colId xmlns:a16="http://schemas.microsoft.com/office/drawing/2014/main" val="20005"/>
                    </a:ext>
                  </a:extLst>
                </a:gridCol>
                <a:gridCol w="1181100">
                  <a:extLst>
                    <a:ext uri="{9D8B030D-6E8A-4147-A177-3AD203B41FA5}">
                      <a16:colId xmlns:a16="http://schemas.microsoft.com/office/drawing/2014/main" val="20006"/>
                    </a:ext>
                  </a:extLst>
                </a:gridCol>
              </a:tblGrid>
              <a:tr h="1142037">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extLst>
                  <a:ext uri="{0D108BD9-81ED-4DB2-BD59-A6C34878D82A}">
                    <a16:rowId xmlns:a16="http://schemas.microsoft.com/office/drawing/2014/main" val="10000"/>
                  </a:ext>
                </a:extLst>
              </a:tr>
            </a:tbl>
          </a:graphicData>
        </a:graphic>
      </p:graphicFrame>
      <p:pic>
        <p:nvPicPr>
          <p:cNvPr id="196" name="Picture 1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8593784"/>
            <a:ext cx="1682272" cy="1682272"/>
          </a:xfrm>
          <a:prstGeom prst="rect">
            <a:avLst/>
          </a:prstGeom>
        </p:spPr>
      </p:pic>
      <p:grpSp>
        <p:nvGrpSpPr>
          <p:cNvPr id="201" name="Group 200"/>
          <p:cNvGrpSpPr/>
          <p:nvPr/>
        </p:nvGrpSpPr>
        <p:grpSpPr>
          <a:xfrm>
            <a:off x="5943600" y="144037"/>
            <a:ext cx="9679790" cy="1461873"/>
            <a:chOff x="3962400" y="160365"/>
            <a:chExt cx="9679790" cy="1461873"/>
          </a:xfrm>
        </p:grpSpPr>
        <p:sp>
          <p:nvSpPr>
            <p:cNvPr id="188" name="Freeform 6"/>
            <p:cNvSpPr/>
            <p:nvPr/>
          </p:nvSpPr>
          <p:spPr>
            <a:xfrm>
              <a:off x="3962400" y="160365"/>
              <a:ext cx="9679790" cy="1461873"/>
            </a:xfrm>
            <a:custGeom>
              <a:avLst/>
              <a:gdLst/>
              <a:ahLst/>
              <a:cxnLst/>
              <a:rect l="l" t="t" r="r" b="b"/>
              <a:pathLst>
                <a:path w="1447617" h="736895">
                  <a:moveTo>
                    <a:pt x="71835" y="0"/>
                  </a:moveTo>
                  <a:lnTo>
                    <a:pt x="1375781" y="0"/>
                  </a:lnTo>
                  <a:cubicBezTo>
                    <a:pt x="1415455" y="0"/>
                    <a:pt x="1447617" y="32162"/>
                    <a:pt x="1447617" y="71835"/>
                  </a:cubicBezTo>
                  <a:lnTo>
                    <a:pt x="1447617" y="665060"/>
                  </a:lnTo>
                  <a:cubicBezTo>
                    <a:pt x="1447617" y="704733"/>
                    <a:pt x="1415455" y="736895"/>
                    <a:pt x="1375781" y="736895"/>
                  </a:cubicBezTo>
                  <a:lnTo>
                    <a:pt x="71835" y="736895"/>
                  </a:lnTo>
                  <a:cubicBezTo>
                    <a:pt x="32162" y="736895"/>
                    <a:pt x="0" y="704733"/>
                    <a:pt x="0" y="665060"/>
                  </a:cubicBezTo>
                  <a:lnTo>
                    <a:pt x="0" y="71835"/>
                  </a:lnTo>
                  <a:cubicBezTo>
                    <a:pt x="0" y="32162"/>
                    <a:pt x="32162" y="0"/>
                    <a:pt x="71835" y="0"/>
                  </a:cubicBezTo>
                  <a:close/>
                </a:path>
              </a:pathLst>
            </a:custGeom>
            <a:solidFill>
              <a:srgbClr val="A6C7FB">
                <a:alpha val="58000"/>
              </a:srgbClr>
            </a:solidFill>
          </p:spPr>
        </p:sp>
        <p:sp>
          <p:nvSpPr>
            <p:cNvPr id="197" name="TextBox 196"/>
            <p:cNvSpPr txBox="1"/>
            <p:nvPr/>
          </p:nvSpPr>
          <p:spPr>
            <a:xfrm>
              <a:off x="4876800" y="365208"/>
              <a:ext cx="7908471" cy="1015663"/>
            </a:xfrm>
            <a:prstGeom prst="rect">
              <a:avLst/>
            </a:prstGeom>
            <a:noFill/>
          </p:spPr>
          <p:txBody>
            <a:bodyPr wrap="square" rtlCol="0">
              <a:spAutoFit/>
            </a:bodyPr>
            <a:lstStyle/>
            <a:p>
              <a:pPr algn="ctr"/>
              <a:r>
                <a:rPr lang="en-US" sz="6000" b="1">
                  <a:latin typeface="Times New Roman" panose="02020603050405020304" pitchFamily="18" charset="0"/>
                  <a:ea typeface="Roboto" panose="02000000000000000000" pitchFamily="2" charset="0"/>
                </a:rPr>
                <a:t>Ô CHỮ BÍ MẬT</a:t>
              </a:r>
            </a:p>
          </p:txBody>
        </p:sp>
      </p:grpSp>
      <p:graphicFrame>
        <p:nvGraphicFramePr>
          <p:cNvPr id="202" name="Table 201"/>
          <p:cNvGraphicFramePr>
            <a:graphicFrameLocks noGrp="1"/>
          </p:cNvGraphicFramePr>
          <p:nvPr/>
        </p:nvGraphicFramePr>
        <p:xfrm>
          <a:off x="15543035" y="2011169"/>
          <a:ext cx="1207651" cy="7461398"/>
        </p:xfrm>
        <a:graphic>
          <a:graphicData uri="http://schemas.openxmlformats.org/drawingml/2006/table">
            <a:tbl>
              <a:tblPr firstRow="1" bandRow="1">
                <a:tableStyleId>{2D5ABB26-0587-4C30-8999-92F81FD0307C}</a:tableStyleId>
              </a:tblPr>
              <a:tblGrid>
                <a:gridCol w="1207651">
                  <a:extLst>
                    <a:ext uri="{9D8B030D-6E8A-4147-A177-3AD203B41FA5}">
                      <a16:colId xmlns:a16="http://schemas.microsoft.com/office/drawing/2014/main" val="20000"/>
                    </a:ext>
                  </a:extLst>
                </a:gridCol>
              </a:tblGrid>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203" name="Table 202"/>
          <p:cNvGraphicFramePr>
            <a:graphicFrameLocks noGrp="1"/>
          </p:cNvGraphicFramePr>
          <p:nvPr/>
        </p:nvGraphicFramePr>
        <p:xfrm>
          <a:off x="16823441" y="2011169"/>
          <a:ext cx="1207651" cy="7461398"/>
        </p:xfrm>
        <a:graphic>
          <a:graphicData uri="http://schemas.openxmlformats.org/drawingml/2006/table">
            <a:tbl>
              <a:tblPr firstRow="1" bandRow="1">
                <a:tableStyleId>{2D5ABB26-0587-4C30-8999-92F81FD0307C}</a:tableStyleId>
              </a:tblPr>
              <a:tblGrid>
                <a:gridCol w="1207651">
                  <a:extLst>
                    <a:ext uri="{9D8B030D-6E8A-4147-A177-3AD203B41FA5}">
                      <a16:colId xmlns:a16="http://schemas.microsoft.com/office/drawing/2014/main" val="20000"/>
                    </a:ext>
                  </a:extLst>
                </a:gridCol>
              </a:tblGrid>
              <a:tr h="1065914">
                <a:tc>
                  <a:txBody>
                    <a:bodyPr/>
                    <a:lstStyle/>
                    <a:p>
                      <a:pPr algn="ctr"/>
                      <a:r>
                        <a:rPr lang="en-US" sz="4400" b="1">
                          <a:solidFill>
                            <a:srgbClr val="FF0000"/>
                          </a:solidFill>
                          <a:latin typeface="Times New Roman" panose="02020603050405020304" pitchFamily="18" charset="0"/>
                          <a:ea typeface="Roboto" panose="02000000000000000000"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65914">
                <a:tc>
                  <a:txBody>
                    <a:bodyPr/>
                    <a:lstStyle/>
                    <a:p>
                      <a:pPr algn="ctr"/>
                      <a:r>
                        <a:rPr lang="en-US" sz="4400" b="1">
                          <a:solidFill>
                            <a:srgbClr val="FF0000"/>
                          </a:solidFill>
                          <a:latin typeface="Times New Roman" panose="02020603050405020304" pitchFamily="18" charset="0"/>
                          <a:ea typeface="Roboto" panose="02000000000000000000"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65914">
                <a:tc>
                  <a:txBody>
                    <a:bodyPr/>
                    <a:lstStyle/>
                    <a:p>
                      <a:pPr algn="ctr"/>
                      <a:r>
                        <a:rPr lang="en-US" sz="4400" b="1">
                          <a:solidFill>
                            <a:srgbClr val="FF0000"/>
                          </a:solidFill>
                          <a:latin typeface="Times New Roman" panose="02020603050405020304" pitchFamily="18" charset="0"/>
                          <a:ea typeface="Roboto" panose="02000000000000000000"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65914">
                <a:tc>
                  <a:txBody>
                    <a:bodyPr/>
                    <a:lstStyle/>
                    <a:p>
                      <a:pPr algn="ctr"/>
                      <a:r>
                        <a:rPr lang="en-US" sz="4400" b="1">
                          <a:solidFill>
                            <a:srgbClr val="FF0000"/>
                          </a:solidFill>
                          <a:latin typeface="Times New Roman" panose="02020603050405020304" pitchFamily="18" charset="0"/>
                          <a:ea typeface="Roboto" panose="02000000000000000000"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65914">
                <a:tc>
                  <a:txBody>
                    <a:bodyPr/>
                    <a:lstStyle/>
                    <a:p>
                      <a:pPr algn="ctr"/>
                      <a:r>
                        <a:rPr lang="en-US" sz="4400" b="1">
                          <a:solidFill>
                            <a:srgbClr val="FF0000"/>
                          </a:solidFill>
                          <a:latin typeface="Times New Roman" panose="02020603050405020304" pitchFamily="18" charset="0"/>
                          <a:ea typeface="Roboto" panose="020000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065914">
                <a:tc>
                  <a:txBody>
                    <a:bodyPr/>
                    <a:lstStyle/>
                    <a:p>
                      <a:pPr algn="ctr"/>
                      <a:r>
                        <a:rPr lang="en-US" sz="4400" b="1">
                          <a:solidFill>
                            <a:srgbClr val="FF0000"/>
                          </a:solidFill>
                          <a:latin typeface="Times New Roman" panose="02020603050405020304" pitchFamily="18" charset="0"/>
                          <a:ea typeface="Roboto" panose="02000000000000000000" pitchFamily="2" charset="0"/>
                        </a:rPr>
                        <a: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065914">
                <a:tc>
                  <a:txBody>
                    <a:bodyPr/>
                    <a:lstStyle/>
                    <a:p>
                      <a:pPr algn="ctr"/>
                      <a:r>
                        <a:rPr lang="en-US" sz="4400" b="1">
                          <a:solidFill>
                            <a:srgbClr val="FF0000"/>
                          </a:solidFill>
                          <a:latin typeface="Times New Roman" panose="02020603050405020304" pitchFamily="18" charset="0"/>
                          <a:ea typeface="Roboto" panose="02000000000000000000"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04" name="Flowchart: Sequential Access Storage 203"/>
          <p:cNvSpPr/>
          <p:nvPr/>
        </p:nvSpPr>
        <p:spPr>
          <a:xfrm>
            <a:off x="4049542" y="2011169"/>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1</a:t>
            </a:r>
          </a:p>
        </p:txBody>
      </p:sp>
      <p:sp>
        <p:nvSpPr>
          <p:cNvPr id="205" name="Flowchart: Sequential Access Storage 204"/>
          <p:cNvSpPr/>
          <p:nvPr/>
        </p:nvSpPr>
        <p:spPr>
          <a:xfrm>
            <a:off x="4049542" y="3096860"/>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2</a:t>
            </a:r>
          </a:p>
        </p:txBody>
      </p:sp>
      <p:sp>
        <p:nvSpPr>
          <p:cNvPr id="206" name="Flowchart: Sequential Access Storage 205"/>
          <p:cNvSpPr/>
          <p:nvPr/>
        </p:nvSpPr>
        <p:spPr>
          <a:xfrm>
            <a:off x="4049542" y="4182551"/>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3</a:t>
            </a:r>
          </a:p>
        </p:txBody>
      </p:sp>
      <p:sp>
        <p:nvSpPr>
          <p:cNvPr id="207" name="Flowchart: Sequential Access Storage 206"/>
          <p:cNvSpPr/>
          <p:nvPr/>
        </p:nvSpPr>
        <p:spPr>
          <a:xfrm>
            <a:off x="4049542" y="5268242"/>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4</a:t>
            </a:r>
          </a:p>
        </p:txBody>
      </p:sp>
      <p:sp>
        <p:nvSpPr>
          <p:cNvPr id="208" name="Flowchart: Sequential Access Storage 207"/>
          <p:cNvSpPr/>
          <p:nvPr/>
        </p:nvSpPr>
        <p:spPr>
          <a:xfrm>
            <a:off x="4049542" y="6353933"/>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5</a:t>
            </a:r>
          </a:p>
        </p:txBody>
      </p:sp>
      <p:sp>
        <p:nvSpPr>
          <p:cNvPr id="209" name="Flowchart: Sequential Access Storage 208"/>
          <p:cNvSpPr/>
          <p:nvPr/>
        </p:nvSpPr>
        <p:spPr>
          <a:xfrm>
            <a:off x="4049542" y="7439624"/>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6</a:t>
            </a:r>
          </a:p>
        </p:txBody>
      </p:sp>
      <p:sp>
        <p:nvSpPr>
          <p:cNvPr id="210" name="Flowchart: Sequential Access Storage 209"/>
          <p:cNvSpPr/>
          <p:nvPr/>
        </p:nvSpPr>
        <p:spPr>
          <a:xfrm>
            <a:off x="4049542" y="8525314"/>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7</a:t>
            </a:r>
          </a:p>
        </p:txBody>
      </p:sp>
      <p:sp>
        <p:nvSpPr>
          <p:cNvPr id="213" name="Rounded Rectangle 212"/>
          <p:cNvSpPr/>
          <p:nvPr/>
        </p:nvSpPr>
        <p:spPr>
          <a:xfrm>
            <a:off x="228601" y="2011169"/>
            <a:ext cx="3505200" cy="40675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3600">
                <a:solidFill>
                  <a:schemeClr val="tx1"/>
                </a:solidFill>
                <a:latin typeface="Times New Roman" panose="02020603050405020304" pitchFamily="18" charset="0"/>
                <a:ea typeface="Roboto" panose="02000000000000000000" pitchFamily="2" charset="0"/>
              </a:rPr>
              <a:t>1. Tính tan của muối BaSO</a:t>
            </a:r>
            <a:r>
              <a:rPr lang="en-US" altLang="en-US" sz="3600" baseline="-25000">
                <a:solidFill>
                  <a:schemeClr val="tx1"/>
                </a:solidFill>
                <a:latin typeface="Times New Roman" panose="02020603050405020304" pitchFamily="18" charset="0"/>
                <a:ea typeface="Roboto" panose="02000000000000000000" pitchFamily="2" charset="0"/>
              </a:rPr>
              <a:t>4</a:t>
            </a:r>
            <a:r>
              <a:rPr lang="en-US" altLang="en-US" sz="3600">
                <a:solidFill>
                  <a:schemeClr val="tx1"/>
                </a:solidFill>
                <a:latin typeface="Times New Roman" panose="02020603050405020304" pitchFamily="18" charset="0"/>
                <a:ea typeface="Roboto" panose="02000000000000000000" pitchFamily="2" charset="0"/>
              </a:rPr>
              <a:t>?</a:t>
            </a:r>
          </a:p>
        </p:txBody>
      </p:sp>
      <p:sp>
        <p:nvSpPr>
          <p:cNvPr id="215" name="Rounded Rectangle 214"/>
          <p:cNvSpPr/>
          <p:nvPr/>
        </p:nvSpPr>
        <p:spPr>
          <a:xfrm>
            <a:off x="15623390" y="4182551"/>
            <a:ext cx="988210" cy="9501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ea typeface="Roboto" panose="02000000000000000000" pitchFamily="2" charset="0"/>
              </a:rPr>
              <a:t>K</a:t>
            </a:r>
          </a:p>
        </p:txBody>
      </p:sp>
      <p:sp>
        <p:nvSpPr>
          <p:cNvPr id="216" name="Rounded Rectangle 215"/>
          <p:cNvSpPr/>
          <p:nvPr/>
        </p:nvSpPr>
        <p:spPr>
          <a:xfrm>
            <a:off x="304800" y="1364615"/>
            <a:ext cx="3221355" cy="43427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3600">
                <a:solidFill>
                  <a:schemeClr val="tx1"/>
                </a:solidFill>
                <a:latin typeface="Times New Roman" panose="02020603050405020304" pitchFamily="18" charset="0"/>
                <a:ea typeface="Roboto" panose="02000000000000000000" pitchFamily="2" charset="0"/>
              </a:rPr>
              <a:t>2. Hợp chất tạo ra khi cho oxide acid</a:t>
            </a:r>
          </a:p>
          <a:p>
            <a:pPr algn="ctr">
              <a:lnSpc>
                <a:spcPct val="150000"/>
              </a:lnSpc>
            </a:pPr>
            <a:r>
              <a:rPr lang="en-US" altLang="en-US" sz="3600">
                <a:solidFill>
                  <a:schemeClr val="tx1"/>
                </a:solidFill>
                <a:latin typeface="Times New Roman" panose="02020603050405020304" pitchFamily="18" charset="0"/>
                <a:ea typeface="Roboto" panose="02000000000000000000" pitchFamily="2" charset="0"/>
              </a:rPr>
              <a:t>tác dụng với 1 số </a:t>
            </a:r>
            <a:r>
              <a:rPr lang="en-US" altLang="en-US" sz="3600">
                <a:solidFill>
                  <a:schemeClr val="tx1"/>
                </a:solidFill>
                <a:latin typeface="Times New Roman" panose="02020603050405020304" pitchFamily="18" charset="0"/>
                <a:ea typeface="Roboto" panose="02000000000000000000" pitchFamily="2" charset="0"/>
                <a:sym typeface="+mn-ea"/>
              </a:rPr>
              <a:t>oxide base</a:t>
            </a:r>
            <a:r>
              <a:rPr lang="en-US" altLang="en-US" sz="3600">
                <a:solidFill>
                  <a:schemeClr val="tx1"/>
                </a:solidFill>
                <a:latin typeface="Times New Roman" panose="02020603050405020304" pitchFamily="18" charset="0"/>
                <a:ea typeface="Roboto" panose="02000000000000000000" pitchFamily="2" charset="0"/>
              </a:rPr>
              <a:t> ?</a:t>
            </a:r>
          </a:p>
        </p:txBody>
      </p:sp>
      <p:sp>
        <p:nvSpPr>
          <p:cNvPr id="217" name="Rounded Rectangle 216"/>
          <p:cNvSpPr/>
          <p:nvPr/>
        </p:nvSpPr>
        <p:spPr>
          <a:xfrm>
            <a:off x="15699590" y="2058540"/>
            <a:ext cx="988210" cy="9513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ea typeface="Roboto" panose="02000000000000000000" pitchFamily="2" charset="0"/>
              </a:rPr>
              <a:t>I</a:t>
            </a:r>
          </a:p>
        </p:txBody>
      </p:sp>
      <p:sp>
        <p:nvSpPr>
          <p:cNvPr id="218" name="Rounded Rectangle 217"/>
          <p:cNvSpPr/>
          <p:nvPr/>
        </p:nvSpPr>
        <p:spPr>
          <a:xfrm>
            <a:off x="302296" y="1364665"/>
            <a:ext cx="3388234" cy="47480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3600">
                <a:solidFill>
                  <a:schemeClr val="tx1"/>
                </a:solidFill>
                <a:latin typeface="Times New Roman" panose="02020603050405020304" pitchFamily="18" charset="0"/>
                <a:ea typeface="Roboto" panose="02000000000000000000" pitchFamily="2" charset="0"/>
              </a:rPr>
              <a:t>3. Màu của quỳ tím khi nhúng vào </a:t>
            </a:r>
          </a:p>
          <a:p>
            <a:pPr algn="ctr">
              <a:lnSpc>
                <a:spcPct val="150000"/>
              </a:lnSpc>
            </a:pPr>
            <a:r>
              <a:rPr lang="en-US" altLang="en-US" sz="3600">
                <a:solidFill>
                  <a:schemeClr val="tx1"/>
                </a:solidFill>
                <a:latin typeface="Times New Roman" panose="02020603050405020304" pitchFamily="18" charset="0"/>
                <a:ea typeface="Roboto" panose="02000000000000000000" pitchFamily="2" charset="0"/>
              </a:rPr>
              <a:t>dung dịch HCl ?</a:t>
            </a:r>
          </a:p>
        </p:txBody>
      </p:sp>
      <p:sp>
        <p:nvSpPr>
          <p:cNvPr id="219" name="Rounded Rectangle 218"/>
          <p:cNvSpPr/>
          <p:nvPr/>
        </p:nvSpPr>
        <p:spPr>
          <a:xfrm>
            <a:off x="15654613" y="5222349"/>
            <a:ext cx="975982" cy="9628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ea typeface="Roboto" panose="02000000000000000000" pitchFamily="2" charset="0"/>
              </a:rPr>
              <a:t>O</a:t>
            </a:r>
          </a:p>
        </p:txBody>
      </p:sp>
      <p:sp>
        <p:nvSpPr>
          <p:cNvPr id="2" name="Rounded Rectangle 1"/>
          <p:cNvSpPr/>
          <p:nvPr/>
        </p:nvSpPr>
        <p:spPr>
          <a:xfrm>
            <a:off x="434601" y="1481684"/>
            <a:ext cx="3815830" cy="45971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Một trong những điều kiện của sản phẩm</a:t>
            </a:r>
          </a:p>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 để phản ứng trao đổi xảy ra ?</a:t>
            </a:r>
          </a:p>
        </p:txBody>
      </p:sp>
      <p:sp>
        <p:nvSpPr>
          <p:cNvPr id="3" name="Rounded Rectangle 2"/>
          <p:cNvSpPr/>
          <p:nvPr/>
        </p:nvSpPr>
        <p:spPr>
          <a:xfrm>
            <a:off x="15699590" y="8420100"/>
            <a:ext cx="912010" cy="10034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ea typeface="Roboto" panose="02000000000000000000" pitchFamily="2" charset="0"/>
              </a:rPr>
              <a:t>M</a:t>
            </a:r>
          </a:p>
        </p:txBody>
      </p:sp>
      <p:sp>
        <p:nvSpPr>
          <p:cNvPr id="4" name="Rounded Rectangle 3"/>
          <p:cNvSpPr/>
          <p:nvPr/>
        </p:nvSpPr>
        <p:spPr>
          <a:xfrm>
            <a:off x="685800" y="1532255"/>
            <a:ext cx="3490595" cy="44303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5. Nhiều oxide acid tác dụng với nước </a:t>
            </a:r>
          </a:p>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tạo ra hợp chất này ?</a:t>
            </a:r>
          </a:p>
        </p:txBody>
      </p:sp>
      <p:sp>
        <p:nvSpPr>
          <p:cNvPr id="5" name="Rounded Rectangle 4"/>
          <p:cNvSpPr/>
          <p:nvPr/>
        </p:nvSpPr>
        <p:spPr>
          <a:xfrm>
            <a:off x="15699590" y="3190093"/>
            <a:ext cx="912010" cy="9628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ea typeface="Roboto" panose="02000000000000000000" pitchFamily="2" charset="0"/>
              </a:rPr>
              <a:t>I</a:t>
            </a:r>
          </a:p>
        </p:txBody>
      </p:sp>
      <p:sp>
        <p:nvSpPr>
          <p:cNvPr id="6" name="Rounded Rectangle 5"/>
          <p:cNvSpPr/>
          <p:nvPr/>
        </p:nvSpPr>
        <p:spPr>
          <a:xfrm>
            <a:off x="852466" y="1429491"/>
            <a:ext cx="3398547" cy="46495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6. Màu của quỳ tím khi nhúng vào </a:t>
            </a:r>
          </a:p>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dung dịch NaOH ?</a:t>
            </a:r>
          </a:p>
        </p:txBody>
      </p:sp>
      <p:sp>
        <p:nvSpPr>
          <p:cNvPr id="7" name="Rounded Rectangle 6"/>
          <p:cNvSpPr/>
          <p:nvPr/>
        </p:nvSpPr>
        <p:spPr>
          <a:xfrm>
            <a:off x="15621000" y="7363424"/>
            <a:ext cx="988210" cy="9804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ea typeface="Roboto" panose="02000000000000000000" pitchFamily="2" charset="0"/>
              </a:rPr>
              <a:t>A</a:t>
            </a:r>
          </a:p>
        </p:txBody>
      </p:sp>
      <p:sp>
        <p:nvSpPr>
          <p:cNvPr id="8" name="Rounded Rectangle 7"/>
          <p:cNvSpPr/>
          <p:nvPr/>
        </p:nvSpPr>
        <p:spPr>
          <a:xfrm>
            <a:off x="684658" y="1254174"/>
            <a:ext cx="3566196" cy="47480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7. Loại phân bón có chứa nguyên tố</a:t>
            </a:r>
          </a:p>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dinh dưỡng P?</a:t>
            </a:r>
          </a:p>
        </p:txBody>
      </p:sp>
      <p:sp>
        <p:nvSpPr>
          <p:cNvPr id="9" name="Rounded Rectangle 8"/>
          <p:cNvSpPr/>
          <p:nvPr/>
        </p:nvSpPr>
        <p:spPr>
          <a:xfrm>
            <a:off x="15699590" y="6286500"/>
            <a:ext cx="909620" cy="9720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ea typeface="Roboto" panose="02000000000000000000" pitchFamily="2" charset="0"/>
              </a:rPr>
              <a:t>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anim calcmode="lin" valueType="num">
                                      <p:cBhvr>
                                        <p:cTn id="8" dur="1000" fill="hold"/>
                                        <p:tgtEl>
                                          <p:spTgt spid="203"/>
                                        </p:tgtEl>
                                        <p:attrNameLst>
                                          <p:attrName>ppt_x</p:attrName>
                                        </p:attrNameLst>
                                      </p:cBhvr>
                                      <p:tavLst>
                                        <p:tav tm="0">
                                          <p:val>
                                            <p:strVal val="#ppt_x"/>
                                          </p:val>
                                        </p:tav>
                                        <p:tav tm="100000">
                                          <p:val>
                                            <p:strVal val="#ppt_x"/>
                                          </p:val>
                                        </p:tav>
                                      </p:tavLst>
                                    </p:anim>
                                    <p:anim calcmode="lin" valueType="num">
                                      <p:cBhvr>
                                        <p:cTn id="9" dur="1000" fill="hold"/>
                                        <p:tgtEl>
                                          <p:spTgt spid="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4"/>
                    </p:tgtEl>
                  </p:cond>
                </p:stCondLst>
                <p:endSync evt="end" delay="0">
                  <p:rtn val="all"/>
                </p:endSync>
                <p:childTnLst>
                  <p:par>
                    <p:cTn id="11" fill="hold">
                      <p:stCondLst>
                        <p:cond delay="0"/>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3"/>
                                        </p:tgtEl>
                                        <p:attrNameLst>
                                          <p:attrName>style.visibility</p:attrName>
                                        </p:attrNameLst>
                                      </p:cBhvr>
                                      <p:to>
                                        <p:strVal val="visible"/>
                                      </p:to>
                                    </p:set>
                                    <p:anim calcmode="lin" valueType="num">
                                      <p:cBhvr additive="base">
                                        <p:cTn id="15" dur="500" fill="hold"/>
                                        <p:tgtEl>
                                          <p:spTgt spid="213"/>
                                        </p:tgtEl>
                                        <p:attrNameLst>
                                          <p:attrName>ppt_x</p:attrName>
                                        </p:attrNameLst>
                                      </p:cBhvr>
                                      <p:tavLst>
                                        <p:tav tm="0">
                                          <p:val>
                                            <p:strVal val="#ppt_x"/>
                                          </p:val>
                                        </p:tav>
                                        <p:tav tm="100000">
                                          <p:val>
                                            <p:strVal val="#ppt_x"/>
                                          </p:val>
                                        </p:tav>
                                      </p:tavLst>
                                    </p:anim>
                                    <p:anim calcmode="lin" valueType="num">
                                      <p:cBhvr additive="base">
                                        <p:cTn id="16" dur="500" fill="hold"/>
                                        <p:tgtEl>
                                          <p:spTgt spid="2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213"/>
                                        </p:tgtEl>
                                        <p:attrNameLst>
                                          <p:attrName>ppt_x</p:attrName>
                                        </p:attrNameLst>
                                      </p:cBhvr>
                                      <p:tavLst>
                                        <p:tav tm="0">
                                          <p:val>
                                            <p:strVal val="ppt_x"/>
                                          </p:val>
                                        </p:tav>
                                        <p:tav tm="100000">
                                          <p:val>
                                            <p:strVal val="ppt_x"/>
                                          </p:val>
                                        </p:tav>
                                      </p:tavLst>
                                    </p:anim>
                                    <p:anim calcmode="lin" valueType="num">
                                      <p:cBhvr additive="base">
                                        <p:cTn id="21" dur="500"/>
                                        <p:tgtEl>
                                          <p:spTgt spid="213"/>
                                        </p:tgtEl>
                                        <p:attrNameLst>
                                          <p:attrName>ppt_y</p:attrName>
                                        </p:attrNameLst>
                                      </p:cBhvr>
                                      <p:tavLst>
                                        <p:tav tm="0">
                                          <p:val>
                                            <p:strVal val="ppt_y"/>
                                          </p:val>
                                        </p:tav>
                                        <p:tav tm="100000">
                                          <p:val>
                                            <p:strVal val="1+ppt_h/2"/>
                                          </p:val>
                                        </p:tav>
                                      </p:tavLst>
                                    </p:anim>
                                    <p:set>
                                      <p:cBhvr>
                                        <p:cTn id="22" dur="1" fill="hold">
                                          <p:stCondLst>
                                            <p:cond delay="499"/>
                                          </p:stCondLst>
                                        </p:cTn>
                                        <p:tgtEl>
                                          <p:spTgt spid="2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2" fill="hold" nodeType="clickEffect">
                                  <p:stCondLst>
                                    <p:cond delay="0"/>
                                  </p:stCondLst>
                                  <p:childTnLst>
                                    <p:anim calcmode="lin" valueType="num">
                                      <p:cBhvr additive="base">
                                        <p:cTn id="26" dur="500"/>
                                        <p:tgtEl>
                                          <p:spTgt spid="179"/>
                                        </p:tgtEl>
                                        <p:attrNameLst>
                                          <p:attrName>ppt_x</p:attrName>
                                        </p:attrNameLst>
                                      </p:cBhvr>
                                      <p:tavLst>
                                        <p:tav tm="0">
                                          <p:val>
                                            <p:strVal val="ppt_x"/>
                                          </p:val>
                                        </p:tav>
                                        <p:tav tm="100000">
                                          <p:val>
                                            <p:strVal val="1+ppt_w/2"/>
                                          </p:val>
                                        </p:tav>
                                      </p:tavLst>
                                    </p:anim>
                                    <p:anim calcmode="lin" valueType="num">
                                      <p:cBhvr additive="base">
                                        <p:cTn id="27" dur="500"/>
                                        <p:tgtEl>
                                          <p:spTgt spid="179"/>
                                        </p:tgtEl>
                                        <p:attrNameLst>
                                          <p:attrName>ppt_y</p:attrName>
                                        </p:attrNameLst>
                                      </p:cBhvr>
                                      <p:tavLst>
                                        <p:tav tm="0">
                                          <p:val>
                                            <p:strVal val="ppt_y"/>
                                          </p:val>
                                        </p:tav>
                                        <p:tav tm="100000">
                                          <p:val>
                                            <p:strVal val="ppt_y"/>
                                          </p:val>
                                        </p:tav>
                                      </p:tavLst>
                                    </p:anim>
                                    <p:set>
                                      <p:cBhvr>
                                        <p:cTn id="28" dur="1" fill="hold">
                                          <p:stCondLst>
                                            <p:cond delay="499"/>
                                          </p:stCondLst>
                                        </p:cTn>
                                        <p:tgtEl>
                                          <p:spTgt spid="17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5"/>
                                        </p:tgtEl>
                                        <p:attrNameLst>
                                          <p:attrName>style.visibility</p:attrName>
                                        </p:attrNameLst>
                                      </p:cBhvr>
                                      <p:to>
                                        <p:strVal val="visible"/>
                                      </p:to>
                                    </p:set>
                                    <p:animEffect transition="in" filter="fade">
                                      <p:cBhvr>
                                        <p:cTn id="33" dur="500"/>
                                        <p:tgtEl>
                                          <p:spTgt spid="215"/>
                                        </p:tgtEl>
                                      </p:cBhvr>
                                    </p:animEffect>
                                  </p:childTnLst>
                                </p:cTn>
                              </p:par>
                            </p:childTnLst>
                          </p:cTn>
                        </p:par>
                      </p:childTnLst>
                    </p:cTn>
                  </p:par>
                </p:childTnLst>
              </p:cTn>
              <p:nextCondLst>
                <p:cond evt="onClick" delay="0">
                  <p:tgtEl>
                    <p:spTgt spid="204"/>
                  </p:tgtEl>
                </p:cond>
              </p:nextCondLst>
            </p:seq>
            <p:seq concurrent="1" nextAc="seek">
              <p:cTn id="34" restart="whenNotActive" fill="hold" evtFilter="cancelBubble" nodeType="interactiveSeq">
                <p:stCondLst>
                  <p:cond evt="onClick" delay="0">
                    <p:tgtEl>
                      <p:spTgt spid="205"/>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16"/>
                                        </p:tgtEl>
                                        <p:attrNameLst>
                                          <p:attrName>style.visibility</p:attrName>
                                        </p:attrNameLst>
                                      </p:cBhvr>
                                      <p:to>
                                        <p:strVal val="visible"/>
                                      </p:to>
                                    </p:set>
                                    <p:anim calcmode="lin" valueType="num">
                                      <p:cBhvr additive="base">
                                        <p:cTn id="39" dur="500" fill="hold"/>
                                        <p:tgtEl>
                                          <p:spTgt spid="216"/>
                                        </p:tgtEl>
                                        <p:attrNameLst>
                                          <p:attrName>ppt_x</p:attrName>
                                        </p:attrNameLst>
                                      </p:cBhvr>
                                      <p:tavLst>
                                        <p:tav tm="0">
                                          <p:val>
                                            <p:strVal val="#ppt_x"/>
                                          </p:val>
                                        </p:tav>
                                        <p:tav tm="100000">
                                          <p:val>
                                            <p:strVal val="#ppt_x"/>
                                          </p:val>
                                        </p:tav>
                                      </p:tavLst>
                                    </p:anim>
                                    <p:anim calcmode="lin" valueType="num">
                                      <p:cBhvr additive="base">
                                        <p:cTn id="40" dur="500" fill="hold"/>
                                        <p:tgtEl>
                                          <p:spTgt spid="2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216"/>
                                        </p:tgtEl>
                                        <p:attrNameLst>
                                          <p:attrName>ppt_x</p:attrName>
                                        </p:attrNameLst>
                                      </p:cBhvr>
                                      <p:tavLst>
                                        <p:tav tm="0">
                                          <p:val>
                                            <p:strVal val="ppt_x"/>
                                          </p:val>
                                        </p:tav>
                                        <p:tav tm="100000">
                                          <p:val>
                                            <p:strVal val="ppt_x"/>
                                          </p:val>
                                        </p:tav>
                                      </p:tavLst>
                                    </p:anim>
                                    <p:anim calcmode="lin" valueType="num">
                                      <p:cBhvr additive="base">
                                        <p:cTn id="45" dur="500"/>
                                        <p:tgtEl>
                                          <p:spTgt spid="216"/>
                                        </p:tgtEl>
                                        <p:attrNameLst>
                                          <p:attrName>ppt_y</p:attrName>
                                        </p:attrNameLst>
                                      </p:cBhvr>
                                      <p:tavLst>
                                        <p:tav tm="0">
                                          <p:val>
                                            <p:strVal val="ppt_y"/>
                                          </p:val>
                                        </p:tav>
                                        <p:tav tm="100000">
                                          <p:val>
                                            <p:strVal val="1+ppt_h/2"/>
                                          </p:val>
                                        </p:tav>
                                      </p:tavLst>
                                    </p:anim>
                                    <p:set>
                                      <p:cBhvr>
                                        <p:cTn id="46" dur="1" fill="hold">
                                          <p:stCondLst>
                                            <p:cond delay="499"/>
                                          </p:stCondLst>
                                        </p:cTn>
                                        <p:tgtEl>
                                          <p:spTgt spid="2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190"/>
                                        </p:tgtEl>
                                        <p:attrNameLst>
                                          <p:attrName>ppt_x</p:attrName>
                                        </p:attrNameLst>
                                      </p:cBhvr>
                                      <p:tavLst>
                                        <p:tav tm="0">
                                          <p:val>
                                            <p:strVal val="ppt_x"/>
                                          </p:val>
                                        </p:tav>
                                        <p:tav tm="100000">
                                          <p:val>
                                            <p:strVal val="ppt_x"/>
                                          </p:val>
                                        </p:tav>
                                      </p:tavLst>
                                    </p:anim>
                                    <p:anim calcmode="lin" valueType="num">
                                      <p:cBhvr additive="base">
                                        <p:cTn id="51" dur="500"/>
                                        <p:tgtEl>
                                          <p:spTgt spid="190"/>
                                        </p:tgtEl>
                                        <p:attrNameLst>
                                          <p:attrName>ppt_y</p:attrName>
                                        </p:attrNameLst>
                                      </p:cBhvr>
                                      <p:tavLst>
                                        <p:tav tm="0">
                                          <p:val>
                                            <p:strVal val="ppt_y"/>
                                          </p:val>
                                        </p:tav>
                                        <p:tav tm="100000">
                                          <p:val>
                                            <p:strVal val="1+ppt_h/2"/>
                                          </p:val>
                                        </p:tav>
                                      </p:tavLst>
                                    </p:anim>
                                    <p:set>
                                      <p:cBhvr>
                                        <p:cTn id="52" dur="1" fill="hold">
                                          <p:stCondLst>
                                            <p:cond delay="499"/>
                                          </p:stCondLst>
                                        </p:cTn>
                                        <p:tgtEl>
                                          <p:spTgt spid="19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7"/>
                                        </p:tgtEl>
                                        <p:attrNameLst>
                                          <p:attrName>style.visibility</p:attrName>
                                        </p:attrNameLst>
                                      </p:cBhvr>
                                      <p:to>
                                        <p:strVal val="visible"/>
                                      </p:to>
                                    </p:set>
                                    <p:animEffect transition="in" filter="fade">
                                      <p:cBhvr>
                                        <p:cTn id="57" dur="500"/>
                                        <p:tgtEl>
                                          <p:spTgt spid="217"/>
                                        </p:tgtEl>
                                      </p:cBhvr>
                                    </p:animEffect>
                                  </p:childTnLst>
                                </p:cTn>
                              </p:par>
                            </p:childTnLst>
                          </p:cTn>
                        </p:par>
                      </p:childTnLst>
                    </p:cTn>
                  </p:par>
                </p:childTnLst>
              </p:cTn>
              <p:nextCondLst>
                <p:cond evt="onClick" delay="0">
                  <p:tgtEl>
                    <p:spTgt spid="205"/>
                  </p:tgtEl>
                </p:cond>
              </p:nextCondLst>
            </p:seq>
            <p:seq concurrent="1" nextAc="seek">
              <p:cTn id="58" restart="whenNotActive" fill="hold" evtFilter="cancelBubble" nodeType="interactiveSeq">
                <p:stCondLst>
                  <p:cond evt="onClick" delay="0">
                    <p:tgtEl>
                      <p:spTgt spid="206"/>
                    </p:tgtEl>
                  </p:cond>
                </p:stCondLst>
                <p:endSync evt="end" delay="0">
                  <p:rtn val="all"/>
                </p:endSync>
                <p:childTnLst>
                  <p:par>
                    <p:cTn id="59" fill="hold">
                      <p:stCondLst>
                        <p:cond delay="0"/>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8"/>
                                        </p:tgtEl>
                                        <p:attrNameLst>
                                          <p:attrName>style.visibility</p:attrName>
                                        </p:attrNameLst>
                                      </p:cBhvr>
                                      <p:to>
                                        <p:strVal val="visible"/>
                                      </p:to>
                                    </p:set>
                                    <p:anim calcmode="lin" valueType="num">
                                      <p:cBhvr additive="base">
                                        <p:cTn id="63" dur="500" fill="hold"/>
                                        <p:tgtEl>
                                          <p:spTgt spid="218"/>
                                        </p:tgtEl>
                                        <p:attrNameLst>
                                          <p:attrName>ppt_x</p:attrName>
                                        </p:attrNameLst>
                                      </p:cBhvr>
                                      <p:tavLst>
                                        <p:tav tm="0">
                                          <p:val>
                                            <p:strVal val="#ppt_x"/>
                                          </p:val>
                                        </p:tav>
                                        <p:tav tm="100000">
                                          <p:val>
                                            <p:strVal val="#ppt_x"/>
                                          </p:val>
                                        </p:tav>
                                      </p:tavLst>
                                    </p:anim>
                                    <p:anim calcmode="lin" valueType="num">
                                      <p:cBhvr additive="base">
                                        <p:cTn id="64"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xit" presetSubtype="0" fill="hold" nodeType="clickEffect">
                                  <p:stCondLst>
                                    <p:cond delay="0"/>
                                  </p:stCondLst>
                                  <p:childTnLst>
                                    <p:animEffect transition="out" filter="fade">
                                      <p:cBhvr>
                                        <p:cTn id="68" dur="1000"/>
                                        <p:tgtEl>
                                          <p:spTgt spid="191"/>
                                        </p:tgtEl>
                                      </p:cBhvr>
                                    </p:animEffect>
                                    <p:anim calcmode="lin" valueType="num">
                                      <p:cBhvr>
                                        <p:cTn id="69" dur="1000"/>
                                        <p:tgtEl>
                                          <p:spTgt spid="191"/>
                                        </p:tgtEl>
                                        <p:attrNameLst>
                                          <p:attrName>ppt_x</p:attrName>
                                        </p:attrNameLst>
                                      </p:cBhvr>
                                      <p:tavLst>
                                        <p:tav tm="0">
                                          <p:val>
                                            <p:strVal val="ppt_x"/>
                                          </p:val>
                                        </p:tav>
                                        <p:tav tm="100000">
                                          <p:val>
                                            <p:strVal val="ppt_x"/>
                                          </p:val>
                                        </p:tav>
                                      </p:tavLst>
                                    </p:anim>
                                    <p:anim calcmode="lin" valueType="num">
                                      <p:cBhvr>
                                        <p:cTn id="70" dur="1000"/>
                                        <p:tgtEl>
                                          <p:spTgt spid="191"/>
                                        </p:tgtEl>
                                        <p:attrNameLst>
                                          <p:attrName>ppt_y</p:attrName>
                                        </p:attrNameLst>
                                      </p:cBhvr>
                                      <p:tavLst>
                                        <p:tav tm="0">
                                          <p:val>
                                            <p:strVal val="ppt_y"/>
                                          </p:val>
                                        </p:tav>
                                        <p:tav tm="100000">
                                          <p:val>
                                            <p:strVal val="ppt_y+.1"/>
                                          </p:val>
                                        </p:tav>
                                      </p:tavLst>
                                    </p:anim>
                                    <p:set>
                                      <p:cBhvr>
                                        <p:cTn id="71" dur="1" fill="hold">
                                          <p:stCondLst>
                                            <p:cond delay="999"/>
                                          </p:stCondLst>
                                        </p:cTn>
                                        <p:tgtEl>
                                          <p:spTgt spid="19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218"/>
                                        </p:tgtEl>
                                        <p:attrNameLst>
                                          <p:attrName>ppt_x</p:attrName>
                                        </p:attrNameLst>
                                      </p:cBhvr>
                                      <p:tavLst>
                                        <p:tav tm="0">
                                          <p:val>
                                            <p:strVal val="ppt_x"/>
                                          </p:val>
                                        </p:tav>
                                        <p:tav tm="100000">
                                          <p:val>
                                            <p:strVal val="ppt_x"/>
                                          </p:val>
                                        </p:tav>
                                      </p:tavLst>
                                    </p:anim>
                                    <p:anim calcmode="lin" valueType="num">
                                      <p:cBhvr additive="base">
                                        <p:cTn id="76" dur="500"/>
                                        <p:tgtEl>
                                          <p:spTgt spid="218"/>
                                        </p:tgtEl>
                                        <p:attrNameLst>
                                          <p:attrName>ppt_y</p:attrName>
                                        </p:attrNameLst>
                                      </p:cBhvr>
                                      <p:tavLst>
                                        <p:tav tm="0">
                                          <p:val>
                                            <p:strVal val="ppt_y"/>
                                          </p:val>
                                        </p:tav>
                                        <p:tav tm="100000">
                                          <p:val>
                                            <p:strVal val="1+ppt_h/2"/>
                                          </p:val>
                                        </p:tav>
                                      </p:tavLst>
                                    </p:anim>
                                    <p:set>
                                      <p:cBhvr>
                                        <p:cTn id="77" dur="1" fill="hold">
                                          <p:stCondLst>
                                            <p:cond delay="499"/>
                                          </p:stCondLst>
                                        </p:cTn>
                                        <p:tgtEl>
                                          <p:spTgt spid="21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9"/>
                                        </p:tgtEl>
                                        <p:attrNameLst>
                                          <p:attrName>style.visibility</p:attrName>
                                        </p:attrNameLst>
                                      </p:cBhvr>
                                      <p:to>
                                        <p:strVal val="visible"/>
                                      </p:to>
                                    </p:set>
                                    <p:animEffect transition="in" filter="fade">
                                      <p:cBhvr>
                                        <p:cTn id="82" dur="500"/>
                                        <p:tgtEl>
                                          <p:spTgt spid="219"/>
                                        </p:tgtEl>
                                      </p:cBhvr>
                                    </p:animEffect>
                                  </p:childTnLst>
                                </p:cTn>
                              </p:par>
                            </p:childTnLst>
                          </p:cTn>
                        </p:par>
                      </p:childTnLst>
                    </p:cTn>
                  </p:par>
                </p:childTnLst>
              </p:cTn>
              <p:nextCondLst>
                <p:cond evt="onClick" delay="0">
                  <p:tgtEl>
                    <p:spTgt spid="206"/>
                  </p:tgtEl>
                </p:cond>
              </p:nextCondLst>
            </p:seq>
            <p:seq concurrent="1" nextAc="seek">
              <p:cTn id="83" restart="whenNotActive" fill="hold" evtFilter="cancelBubble" nodeType="interactiveSeq">
                <p:stCondLst>
                  <p:cond evt="onClick" delay="0">
                    <p:tgtEl>
                      <p:spTgt spid="207"/>
                    </p:tgtEl>
                  </p:cond>
                </p:stCondLst>
                <p:endSync evt="end" delay="0">
                  <p:rtn val="all"/>
                </p:endSync>
                <p:childTnLst>
                  <p:par>
                    <p:cTn id="84" fill="hold">
                      <p:stCondLst>
                        <p:cond delay="0"/>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additive="base">
                                        <p:cTn id="88" dur="500" fill="hold"/>
                                        <p:tgtEl>
                                          <p:spTgt spid="2"/>
                                        </p:tgtEl>
                                        <p:attrNameLst>
                                          <p:attrName>ppt_x</p:attrName>
                                        </p:attrNameLst>
                                      </p:cBhvr>
                                      <p:tavLst>
                                        <p:tav tm="0">
                                          <p:val>
                                            <p:strVal val="#ppt_x"/>
                                          </p:val>
                                        </p:tav>
                                        <p:tav tm="100000">
                                          <p:val>
                                            <p:strVal val="#ppt_x"/>
                                          </p:val>
                                        </p:tav>
                                      </p:tavLst>
                                    </p:anim>
                                    <p:anim calcmode="lin" valueType="num">
                                      <p:cBhvr additive="base">
                                        <p:cTn id="8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2"/>
                                        </p:tgtEl>
                                        <p:attrNameLst>
                                          <p:attrName>ppt_x</p:attrName>
                                        </p:attrNameLst>
                                      </p:cBhvr>
                                      <p:tavLst>
                                        <p:tav tm="0">
                                          <p:val>
                                            <p:strVal val="ppt_x"/>
                                          </p:val>
                                        </p:tav>
                                        <p:tav tm="100000">
                                          <p:val>
                                            <p:strVal val="ppt_x"/>
                                          </p:val>
                                        </p:tav>
                                      </p:tavLst>
                                    </p:anim>
                                    <p:anim calcmode="lin" valueType="num">
                                      <p:cBhvr additive="base">
                                        <p:cTn id="94" dur="500"/>
                                        <p:tgtEl>
                                          <p:spTgt spid="2"/>
                                        </p:tgtEl>
                                        <p:attrNameLst>
                                          <p:attrName>ppt_y</p:attrName>
                                        </p:attrNameLst>
                                      </p:cBhvr>
                                      <p:tavLst>
                                        <p:tav tm="0">
                                          <p:val>
                                            <p:strVal val="ppt_y"/>
                                          </p:val>
                                        </p:tav>
                                        <p:tav tm="100000">
                                          <p:val>
                                            <p:strVal val="1+ppt_h/2"/>
                                          </p:val>
                                        </p:tav>
                                      </p:tavLst>
                                    </p:anim>
                                    <p:set>
                                      <p:cBhvr>
                                        <p:cTn id="95" dur="1" fill="hold">
                                          <p:stCondLst>
                                            <p:cond delay="499"/>
                                          </p:stCondLst>
                                        </p:cTn>
                                        <p:tgtEl>
                                          <p:spTgt spid="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 presetClass="exit" presetSubtype="2" fill="hold" nodeType="clickEffect">
                                  <p:stCondLst>
                                    <p:cond delay="0"/>
                                  </p:stCondLst>
                                  <p:childTnLst>
                                    <p:anim calcmode="lin" valueType="num">
                                      <p:cBhvr additive="base">
                                        <p:cTn id="99" dur="500"/>
                                        <p:tgtEl>
                                          <p:spTgt spid="192"/>
                                        </p:tgtEl>
                                        <p:attrNameLst>
                                          <p:attrName>ppt_x</p:attrName>
                                        </p:attrNameLst>
                                      </p:cBhvr>
                                      <p:tavLst>
                                        <p:tav tm="0">
                                          <p:val>
                                            <p:strVal val="ppt_x"/>
                                          </p:val>
                                        </p:tav>
                                        <p:tav tm="100000">
                                          <p:val>
                                            <p:strVal val="1+ppt_w/2"/>
                                          </p:val>
                                        </p:tav>
                                      </p:tavLst>
                                    </p:anim>
                                    <p:anim calcmode="lin" valueType="num">
                                      <p:cBhvr additive="base">
                                        <p:cTn id="100" dur="500"/>
                                        <p:tgtEl>
                                          <p:spTgt spid="192"/>
                                        </p:tgtEl>
                                        <p:attrNameLst>
                                          <p:attrName>ppt_y</p:attrName>
                                        </p:attrNameLst>
                                      </p:cBhvr>
                                      <p:tavLst>
                                        <p:tav tm="0">
                                          <p:val>
                                            <p:strVal val="ppt_y"/>
                                          </p:val>
                                        </p:tav>
                                        <p:tav tm="100000">
                                          <p:val>
                                            <p:strVal val="ppt_y"/>
                                          </p:val>
                                        </p:tav>
                                      </p:tavLst>
                                    </p:anim>
                                    <p:set>
                                      <p:cBhvr>
                                        <p:cTn id="101" dur="1" fill="hold">
                                          <p:stCondLst>
                                            <p:cond delay="499"/>
                                          </p:stCondLst>
                                        </p:cTn>
                                        <p:tgtEl>
                                          <p:spTgt spid="19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fade">
                                      <p:cBhvr>
                                        <p:cTn id="106" dur="500"/>
                                        <p:tgtEl>
                                          <p:spTgt spid="3"/>
                                        </p:tgtEl>
                                      </p:cBhvr>
                                    </p:animEffect>
                                  </p:childTnLst>
                                </p:cTn>
                              </p:par>
                            </p:childTnLst>
                          </p:cTn>
                        </p:par>
                      </p:childTnLst>
                    </p:cTn>
                  </p:par>
                </p:childTnLst>
              </p:cTn>
              <p:nextCondLst>
                <p:cond evt="onClick" delay="0">
                  <p:tgtEl>
                    <p:spTgt spid="207"/>
                  </p:tgtEl>
                </p:cond>
              </p:nextCondLst>
            </p:seq>
            <p:seq concurrent="1" nextAc="seek">
              <p:cTn id="107" restart="whenNotActive" fill="hold" evtFilter="cancelBubble" nodeType="interactiveSeq">
                <p:stCondLst>
                  <p:cond evt="onClick" delay="0">
                    <p:tgtEl>
                      <p:spTgt spid="208"/>
                    </p:tgtEl>
                  </p:cond>
                </p:stCondLst>
                <p:endSync evt="end" delay="0">
                  <p:rtn val="all"/>
                </p:endSync>
                <p:childTnLst>
                  <p:par>
                    <p:cTn id="108" fill="hold">
                      <p:stCondLst>
                        <p:cond delay="0"/>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additive="base">
                                        <p:cTn id="112" dur="500" fill="hold"/>
                                        <p:tgtEl>
                                          <p:spTgt spid="4"/>
                                        </p:tgtEl>
                                        <p:attrNameLst>
                                          <p:attrName>ppt_x</p:attrName>
                                        </p:attrNameLst>
                                      </p:cBhvr>
                                      <p:tavLst>
                                        <p:tav tm="0">
                                          <p:val>
                                            <p:strVal val="#ppt_x"/>
                                          </p:val>
                                        </p:tav>
                                        <p:tav tm="100000">
                                          <p:val>
                                            <p:strVal val="#ppt_x"/>
                                          </p:val>
                                        </p:tav>
                                      </p:tavLst>
                                    </p:anim>
                                    <p:anim calcmode="lin" valueType="num">
                                      <p:cBhvr additive="base">
                                        <p:cTn id="1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xit" presetSubtype="4" fill="hold" grpId="1" nodeType="clickEffect">
                                  <p:stCondLst>
                                    <p:cond delay="0"/>
                                  </p:stCondLst>
                                  <p:childTnLst>
                                    <p:anim calcmode="lin" valueType="num">
                                      <p:cBhvr additive="base">
                                        <p:cTn id="117" dur="500"/>
                                        <p:tgtEl>
                                          <p:spTgt spid="4"/>
                                        </p:tgtEl>
                                        <p:attrNameLst>
                                          <p:attrName>ppt_x</p:attrName>
                                        </p:attrNameLst>
                                      </p:cBhvr>
                                      <p:tavLst>
                                        <p:tav tm="0">
                                          <p:val>
                                            <p:strVal val="ppt_x"/>
                                          </p:val>
                                        </p:tav>
                                        <p:tav tm="100000">
                                          <p:val>
                                            <p:strVal val="ppt_x"/>
                                          </p:val>
                                        </p:tav>
                                      </p:tavLst>
                                    </p:anim>
                                    <p:anim calcmode="lin" valueType="num">
                                      <p:cBhvr additive="base">
                                        <p:cTn id="118" dur="500"/>
                                        <p:tgtEl>
                                          <p:spTgt spid="4"/>
                                        </p:tgtEl>
                                        <p:attrNameLst>
                                          <p:attrName>ppt_y</p:attrName>
                                        </p:attrNameLst>
                                      </p:cBhvr>
                                      <p:tavLst>
                                        <p:tav tm="0">
                                          <p:val>
                                            <p:strVal val="ppt_y"/>
                                          </p:val>
                                        </p:tav>
                                        <p:tav tm="100000">
                                          <p:val>
                                            <p:strVal val="1+ppt_h/2"/>
                                          </p:val>
                                        </p:tav>
                                      </p:tavLst>
                                    </p:anim>
                                    <p:set>
                                      <p:cBhvr>
                                        <p:cTn id="119" dur="1" fill="hold">
                                          <p:stCondLst>
                                            <p:cond delay="499"/>
                                          </p:stCondLst>
                                        </p:cTn>
                                        <p:tgtEl>
                                          <p:spTgt spid="4"/>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2" presetClass="exit" presetSubtype="2" fill="hold" nodeType="clickEffect">
                                  <p:stCondLst>
                                    <p:cond delay="0"/>
                                  </p:stCondLst>
                                  <p:childTnLst>
                                    <p:anim calcmode="lin" valueType="num">
                                      <p:cBhvr additive="base">
                                        <p:cTn id="123" dur="500"/>
                                        <p:tgtEl>
                                          <p:spTgt spid="193"/>
                                        </p:tgtEl>
                                        <p:attrNameLst>
                                          <p:attrName>ppt_x</p:attrName>
                                        </p:attrNameLst>
                                      </p:cBhvr>
                                      <p:tavLst>
                                        <p:tav tm="0">
                                          <p:val>
                                            <p:strVal val="ppt_x"/>
                                          </p:val>
                                        </p:tav>
                                        <p:tav tm="100000">
                                          <p:val>
                                            <p:strVal val="1+ppt_w/2"/>
                                          </p:val>
                                        </p:tav>
                                      </p:tavLst>
                                    </p:anim>
                                    <p:anim calcmode="lin" valueType="num">
                                      <p:cBhvr additive="base">
                                        <p:cTn id="124" dur="500"/>
                                        <p:tgtEl>
                                          <p:spTgt spid="193"/>
                                        </p:tgtEl>
                                        <p:attrNameLst>
                                          <p:attrName>ppt_y</p:attrName>
                                        </p:attrNameLst>
                                      </p:cBhvr>
                                      <p:tavLst>
                                        <p:tav tm="0">
                                          <p:val>
                                            <p:strVal val="ppt_y"/>
                                          </p:val>
                                        </p:tav>
                                        <p:tav tm="100000">
                                          <p:val>
                                            <p:strVal val="ppt_y"/>
                                          </p:val>
                                        </p:tav>
                                      </p:tavLst>
                                    </p:anim>
                                    <p:set>
                                      <p:cBhvr>
                                        <p:cTn id="125" dur="1" fill="hold">
                                          <p:stCondLst>
                                            <p:cond delay="499"/>
                                          </p:stCondLst>
                                        </p:cTn>
                                        <p:tgtEl>
                                          <p:spTgt spid="19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fade">
                                      <p:cBhvr>
                                        <p:cTn id="130" dur="500"/>
                                        <p:tgtEl>
                                          <p:spTgt spid="5"/>
                                        </p:tgtEl>
                                      </p:cBhvr>
                                    </p:animEffect>
                                  </p:childTnLst>
                                </p:cTn>
                              </p:par>
                            </p:childTnLst>
                          </p:cTn>
                        </p:par>
                      </p:childTnLst>
                    </p:cTn>
                  </p:par>
                </p:childTnLst>
              </p:cTn>
              <p:nextCondLst>
                <p:cond evt="onClick" delay="0">
                  <p:tgtEl>
                    <p:spTgt spid="208"/>
                  </p:tgtEl>
                </p:cond>
              </p:nextCondLst>
            </p:seq>
            <p:seq concurrent="1" nextAc="seek">
              <p:cTn id="131" restart="whenNotActive" fill="hold" evtFilter="cancelBubble" nodeType="interactiveSeq">
                <p:stCondLst>
                  <p:cond evt="onClick" delay="0">
                    <p:tgtEl>
                      <p:spTgt spid="209"/>
                    </p:tgtEl>
                  </p:cond>
                </p:stCondLst>
                <p:endSync evt="end" delay="0">
                  <p:rtn val="all"/>
                </p:endSync>
                <p:childTnLst>
                  <p:par>
                    <p:cTn id="132" fill="hold">
                      <p:stCondLst>
                        <p:cond delay="0"/>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6"/>
                                        </p:tgtEl>
                                        <p:attrNameLst>
                                          <p:attrName>style.visibility</p:attrName>
                                        </p:attrNameLst>
                                      </p:cBhvr>
                                      <p:to>
                                        <p:strVal val="visible"/>
                                      </p:to>
                                    </p:set>
                                    <p:anim calcmode="lin" valueType="num">
                                      <p:cBhvr additive="base">
                                        <p:cTn id="136" dur="500" fill="hold"/>
                                        <p:tgtEl>
                                          <p:spTgt spid="6"/>
                                        </p:tgtEl>
                                        <p:attrNameLst>
                                          <p:attrName>ppt_x</p:attrName>
                                        </p:attrNameLst>
                                      </p:cBhvr>
                                      <p:tavLst>
                                        <p:tav tm="0">
                                          <p:val>
                                            <p:strVal val="#ppt_x"/>
                                          </p:val>
                                        </p:tav>
                                        <p:tav tm="100000">
                                          <p:val>
                                            <p:strVal val="#ppt_x"/>
                                          </p:val>
                                        </p:tav>
                                      </p:tavLst>
                                    </p:anim>
                                    <p:anim calcmode="lin" valueType="num">
                                      <p:cBhvr additive="base">
                                        <p:cTn id="1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xit" presetSubtype="4" fill="hold" grpId="1" nodeType="clickEffect">
                                  <p:stCondLst>
                                    <p:cond delay="0"/>
                                  </p:stCondLst>
                                  <p:childTnLst>
                                    <p:anim calcmode="lin" valueType="num">
                                      <p:cBhvr additive="base">
                                        <p:cTn id="141" dur="500"/>
                                        <p:tgtEl>
                                          <p:spTgt spid="6"/>
                                        </p:tgtEl>
                                        <p:attrNameLst>
                                          <p:attrName>ppt_x</p:attrName>
                                        </p:attrNameLst>
                                      </p:cBhvr>
                                      <p:tavLst>
                                        <p:tav tm="0">
                                          <p:val>
                                            <p:strVal val="ppt_x"/>
                                          </p:val>
                                        </p:tav>
                                        <p:tav tm="100000">
                                          <p:val>
                                            <p:strVal val="ppt_x"/>
                                          </p:val>
                                        </p:tav>
                                      </p:tavLst>
                                    </p:anim>
                                    <p:anim calcmode="lin" valueType="num">
                                      <p:cBhvr additive="base">
                                        <p:cTn id="142" dur="500"/>
                                        <p:tgtEl>
                                          <p:spTgt spid="6"/>
                                        </p:tgtEl>
                                        <p:attrNameLst>
                                          <p:attrName>ppt_y</p:attrName>
                                        </p:attrNameLst>
                                      </p:cBhvr>
                                      <p:tavLst>
                                        <p:tav tm="0">
                                          <p:val>
                                            <p:strVal val="ppt_y"/>
                                          </p:val>
                                        </p:tav>
                                        <p:tav tm="100000">
                                          <p:val>
                                            <p:strVal val="1+ppt_h/2"/>
                                          </p:val>
                                        </p:tav>
                                      </p:tavLst>
                                    </p:anim>
                                    <p:set>
                                      <p:cBhvr>
                                        <p:cTn id="143" dur="1" fill="hold">
                                          <p:stCondLst>
                                            <p:cond delay="499"/>
                                          </p:stCondLst>
                                        </p:cTn>
                                        <p:tgtEl>
                                          <p:spTgt spid="6"/>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 presetClass="exit" presetSubtype="2" fill="hold" nodeType="clickEffect">
                                  <p:stCondLst>
                                    <p:cond delay="0"/>
                                  </p:stCondLst>
                                  <p:childTnLst>
                                    <p:anim calcmode="lin" valueType="num">
                                      <p:cBhvr additive="base">
                                        <p:cTn id="147" dur="500"/>
                                        <p:tgtEl>
                                          <p:spTgt spid="194"/>
                                        </p:tgtEl>
                                        <p:attrNameLst>
                                          <p:attrName>ppt_x</p:attrName>
                                        </p:attrNameLst>
                                      </p:cBhvr>
                                      <p:tavLst>
                                        <p:tav tm="0">
                                          <p:val>
                                            <p:strVal val="ppt_x"/>
                                          </p:val>
                                        </p:tav>
                                        <p:tav tm="100000">
                                          <p:val>
                                            <p:strVal val="1+ppt_w/2"/>
                                          </p:val>
                                        </p:tav>
                                      </p:tavLst>
                                    </p:anim>
                                    <p:anim calcmode="lin" valueType="num">
                                      <p:cBhvr additive="base">
                                        <p:cTn id="148" dur="500"/>
                                        <p:tgtEl>
                                          <p:spTgt spid="194"/>
                                        </p:tgtEl>
                                        <p:attrNameLst>
                                          <p:attrName>ppt_y</p:attrName>
                                        </p:attrNameLst>
                                      </p:cBhvr>
                                      <p:tavLst>
                                        <p:tav tm="0">
                                          <p:val>
                                            <p:strVal val="ppt_y"/>
                                          </p:val>
                                        </p:tav>
                                        <p:tav tm="100000">
                                          <p:val>
                                            <p:strVal val="ppt_y"/>
                                          </p:val>
                                        </p:tav>
                                      </p:tavLst>
                                    </p:anim>
                                    <p:set>
                                      <p:cBhvr>
                                        <p:cTn id="149" dur="1" fill="hold">
                                          <p:stCondLst>
                                            <p:cond delay="499"/>
                                          </p:stCondLst>
                                        </p:cTn>
                                        <p:tgtEl>
                                          <p:spTgt spid="194"/>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7"/>
                                        </p:tgtEl>
                                        <p:attrNameLst>
                                          <p:attrName>style.visibility</p:attrName>
                                        </p:attrNameLst>
                                      </p:cBhvr>
                                      <p:to>
                                        <p:strVal val="visible"/>
                                      </p:to>
                                    </p:set>
                                    <p:animEffect transition="in" filter="fade">
                                      <p:cBhvr>
                                        <p:cTn id="154" dur="500"/>
                                        <p:tgtEl>
                                          <p:spTgt spid="7"/>
                                        </p:tgtEl>
                                      </p:cBhvr>
                                    </p:animEffect>
                                  </p:childTnLst>
                                </p:cTn>
                              </p:par>
                            </p:childTnLst>
                          </p:cTn>
                        </p:par>
                      </p:childTnLst>
                    </p:cTn>
                  </p:par>
                </p:childTnLst>
              </p:cTn>
              <p:nextCondLst>
                <p:cond evt="onClick" delay="0">
                  <p:tgtEl>
                    <p:spTgt spid="209"/>
                  </p:tgtEl>
                </p:cond>
              </p:nextCondLst>
            </p:seq>
            <p:seq concurrent="1" nextAc="seek">
              <p:cTn id="155" restart="whenNotActive" fill="hold" evtFilter="cancelBubble" nodeType="interactiveSeq">
                <p:stCondLst>
                  <p:cond evt="onClick" delay="0">
                    <p:tgtEl>
                      <p:spTgt spid="210"/>
                    </p:tgtEl>
                  </p:cond>
                </p:stCondLst>
                <p:endSync evt="end" delay="0">
                  <p:rtn val="all"/>
                </p:endSync>
                <p:childTnLst>
                  <p:par>
                    <p:cTn id="156" fill="hold">
                      <p:stCondLst>
                        <p:cond delay="0"/>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8"/>
                                        </p:tgtEl>
                                        <p:attrNameLst>
                                          <p:attrName>style.visibility</p:attrName>
                                        </p:attrNameLst>
                                      </p:cBhvr>
                                      <p:to>
                                        <p:strVal val="visible"/>
                                      </p:to>
                                    </p:set>
                                    <p:anim calcmode="lin" valueType="num">
                                      <p:cBhvr additive="base">
                                        <p:cTn id="160" dur="500" fill="hold"/>
                                        <p:tgtEl>
                                          <p:spTgt spid="8"/>
                                        </p:tgtEl>
                                        <p:attrNameLst>
                                          <p:attrName>ppt_x</p:attrName>
                                        </p:attrNameLst>
                                      </p:cBhvr>
                                      <p:tavLst>
                                        <p:tav tm="0">
                                          <p:val>
                                            <p:strVal val="#ppt_x"/>
                                          </p:val>
                                        </p:tav>
                                        <p:tav tm="100000">
                                          <p:val>
                                            <p:strVal val="#ppt_x"/>
                                          </p:val>
                                        </p:tav>
                                      </p:tavLst>
                                    </p:anim>
                                    <p:anim calcmode="lin" valueType="num">
                                      <p:cBhvr additive="base">
                                        <p:cTn id="16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xit" presetSubtype="4" fill="hold" grpId="1" nodeType="clickEffect">
                                  <p:stCondLst>
                                    <p:cond delay="0"/>
                                  </p:stCondLst>
                                  <p:childTnLst>
                                    <p:anim calcmode="lin" valueType="num">
                                      <p:cBhvr additive="base">
                                        <p:cTn id="165" dur="500"/>
                                        <p:tgtEl>
                                          <p:spTgt spid="8"/>
                                        </p:tgtEl>
                                        <p:attrNameLst>
                                          <p:attrName>ppt_x</p:attrName>
                                        </p:attrNameLst>
                                      </p:cBhvr>
                                      <p:tavLst>
                                        <p:tav tm="0">
                                          <p:val>
                                            <p:strVal val="ppt_x"/>
                                          </p:val>
                                        </p:tav>
                                        <p:tav tm="100000">
                                          <p:val>
                                            <p:strVal val="ppt_x"/>
                                          </p:val>
                                        </p:tav>
                                      </p:tavLst>
                                    </p:anim>
                                    <p:anim calcmode="lin" valueType="num">
                                      <p:cBhvr additive="base">
                                        <p:cTn id="166" dur="500"/>
                                        <p:tgtEl>
                                          <p:spTgt spid="8"/>
                                        </p:tgtEl>
                                        <p:attrNameLst>
                                          <p:attrName>ppt_y</p:attrName>
                                        </p:attrNameLst>
                                      </p:cBhvr>
                                      <p:tavLst>
                                        <p:tav tm="0">
                                          <p:val>
                                            <p:strVal val="ppt_y"/>
                                          </p:val>
                                        </p:tav>
                                        <p:tav tm="100000">
                                          <p:val>
                                            <p:strVal val="1+ppt_h/2"/>
                                          </p:val>
                                        </p:tav>
                                      </p:tavLst>
                                    </p:anim>
                                    <p:set>
                                      <p:cBhvr>
                                        <p:cTn id="167" dur="1" fill="hold">
                                          <p:stCondLst>
                                            <p:cond delay="499"/>
                                          </p:stCondLst>
                                        </p:cTn>
                                        <p:tgtEl>
                                          <p:spTgt spid="8"/>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 presetClass="exit" presetSubtype="2" fill="hold" nodeType="clickEffect">
                                  <p:stCondLst>
                                    <p:cond delay="0"/>
                                  </p:stCondLst>
                                  <p:childTnLst>
                                    <p:anim calcmode="lin" valueType="num">
                                      <p:cBhvr additive="base">
                                        <p:cTn id="171" dur="500"/>
                                        <p:tgtEl>
                                          <p:spTgt spid="195"/>
                                        </p:tgtEl>
                                        <p:attrNameLst>
                                          <p:attrName>ppt_x</p:attrName>
                                        </p:attrNameLst>
                                      </p:cBhvr>
                                      <p:tavLst>
                                        <p:tav tm="0">
                                          <p:val>
                                            <p:strVal val="ppt_x"/>
                                          </p:val>
                                        </p:tav>
                                        <p:tav tm="100000">
                                          <p:val>
                                            <p:strVal val="1+ppt_w/2"/>
                                          </p:val>
                                        </p:tav>
                                      </p:tavLst>
                                    </p:anim>
                                    <p:anim calcmode="lin" valueType="num">
                                      <p:cBhvr additive="base">
                                        <p:cTn id="172" dur="500"/>
                                        <p:tgtEl>
                                          <p:spTgt spid="195"/>
                                        </p:tgtEl>
                                        <p:attrNameLst>
                                          <p:attrName>ppt_y</p:attrName>
                                        </p:attrNameLst>
                                      </p:cBhvr>
                                      <p:tavLst>
                                        <p:tav tm="0">
                                          <p:val>
                                            <p:strVal val="ppt_y"/>
                                          </p:val>
                                        </p:tav>
                                        <p:tav tm="100000">
                                          <p:val>
                                            <p:strVal val="ppt_y"/>
                                          </p:val>
                                        </p:tav>
                                      </p:tavLst>
                                    </p:anim>
                                    <p:set>
                                      <p:cBhvr>
                                        <p:cTn id="173" dur="1" fill="hold">
                                          <p:stCondLst>
                                            <p:cond delay="499"/>
                                          </p:stCondLst>
                                        </p:cTn>
                                        <p:tgtEl>
                                          <p:spTgt spid="195"/>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9"/>
                                        </p:tgtEl>
                                        <p:attrNameLst>
                                          <p:attrName>style.visibility</p:attrName>
                                        </p:attrNameLst>
                                      </p:cBhvr>
                                      <p:to>
                                        <p:strVal val="visible"/>
                                      </p:to>
                                    </p:set>
                                    <p:animEffect transition="in" filter="fade">
                                      <p:cBhvr>
                                        <p:cTn id="178" dur="500"/>
                                        <p:tgtEl>
                                          <p:spTgt spid="9"/>
                                        </p:tgtEl>
                                      </p:cBhvr>
                                    </p:animEffect>
                                  </p:childTnLst>
                                </p:cTn>
                              </p:par>
                            </p:childTnLst>
                          </p:cTn>
                        </p:par>
                      </p:childTnLst>
                    </p:cTn>
                  </p:par>
                </p:childTnLst>
              </p:cTn>
              <p:nextCondLst>
                <p:cond evt="onClick" delay="0">
                  <p:tgtEl>
                    <p:spTgt spid="210"/>
                  </p:tgtEl>
                </p:cond>
              </p:nextCondLst>
            </p:seq>
            <p:seq concurrent="1" nextAc="seek">
              <p:cTn id="179" restart="whenNotActive" fill="hold" evtFilter="cancelBubble" nodeType="interactiveSeq">
                <p:stCondLst>
                  <p:cond evt="onClick" delay="0">
                    <p:tgtEl>
                      <p:spTgt spid="196"/>
                    </p:tgtEl>
                  </p:cond>
                </p:stCondLst>
                <p:endSync evt="end" delay="0">
                  <p:rtn val="all"/>
                </p:endSync>
                <p:childTnLst>
                  <p:par>
                    <p:cTn id="180" fill="hold">
                      <p:stCondLst>
                        <p:cond delay="0"/>
                      </p:stCondLst>
                      <p:childTnLst>
                        <p:par>
                          <p:cTn id="181" fill="hold">
                            <p:stCondLst>
                              <p:cond delay="0"/>
                            </p:stCondLst>
                            <p:childTnLst>
                              <p:par>
                                <p:cTn id="182" presetID="2" presetClass="exit" presetSubtype="4" fill="hold" grpId="1" nodeType="clickEffect">
                                  <p:stCondLst>
                                    <p:cond delay="0"/>
                                  </p:stCondLst>
                                  <p:childTnLst>
                                    <p:anim calcmode="lin" valueType="num">
                                      <p:cBhvr additive="base">
                                        <p:cTn id="183" dur="500"/>
                                        <p:tgtEl>
                                          <p:spTgt spid="215"/>
                                        </p:tgtEl>
                                        <p:attrNameLst>
                                          <p:attrName>ppt_x</p:attrName>
                                        </p:attrNameLst>
                                      </p:cBhvr>
                                      <p:tavLst>
                                        <p:tav tm="0">
                                          <p:val>
                                            <p:strVal val="ppt_x"/>
                                          </p:val>
                                        </p:tav>
                                        <p:tav tm="100000">
                                          <p:val>
                                            <p:strVal val="ppt_x"/>
                                          </p:val>
                                        </p:tav>
                                      </p:tavLst>
                                    </p:anim>
                                    <p:anim calcmode="lin" valueType="num">
                                      <p:cBhvr additive="base">
                                        <p:cTn id="184" dur="500"/>
                                        <p:tgtEl>
                                          <p:spTgt spid="215"/>
                                        </p:tgtEl>
                                        <p:attrNameLst>
                                          <p:attrName>ppt_y</p:attrName>
                                        </p:attrNameLst>
                                      </p:cBhvr>
                                      <p:tavLst>
                                        <p:tav tm="0">
                                          <p:val>
                                            <p:strVal val="ppt_y"/>
                                          </p:val>
                                        </p:tav>
                                        <p:tav tm="100000">
                                          <p:val>
                                            <p:strVal val="1+ppt_h/2"/>
                                          </p:val>
                                        </p:tav>
                                      </p:tavLst>
                                    </p:anim>
                                    <p:set>
                                      <p:cBhvr>
                                        <p:cTn id="185" dur="1" fill="hold">
                                          <p:stCondLst>
                                            <p:cond delay="499"/>
                                          </p:stCondLst>
                                        </p:cTn>
                                        <p:tgtEl>
                                          <p:spTgt spid="215"/>
                                        </p:tgtEl>
                                        <p:attrNameLst>
                                          <p:attrName>style.visibility</p:attrName>
                                        </p:attrNameLst>
                                      </p:cBhvr>
                                      <p:to>
                                        <p:strVal val="hidden"/>
                                      </p:to>
                                    </p:set>
                                  </p:childTnLst>
                                </p:cTn>
                              </p:par>
                              <p:par>
                                <p:cTn id="186" presetID="2" presetClass="exit" presetSubtype="4" fill="hold" grpId="1" nodeType="withEffect">
                                  <p:stCondLst>
                                    <p:cond delay="0"/>
                                  </p:stCondLst>
                                  <p:childTnLst>
                                    <p:anim calcmode="lin" valueType="num">
                                      <p:cBhvr additive="base">
                                        <p:cTn id="187" dur="500"/>
                                        <p:tgtEl>
                                          <p:spTgt spid="217"/>
                                        </p:tgtEl>
                                        <p:attrNameLst>
                                          <p:attrName>ppt_x</p:attrName>
                                        </p:attrNameLst>
                                      </p:cBhvr>
                                      <p:tavLst>
                                        <p:tav tm="0">
                                          <p:val>
                                            <p:strVal val="ppt_x"/>
                                          </p:val>
                                        </p:tav>
                                        <p:tav tm="100000">
                                          <p:val>
                                            <p:strVal val="ppt_x"/>
                                          </p:val>
                                        </p:tav>
                                      </p:tavLst>
                                    </p:anim>
                                    <p:anim calcmode="lin" valueType="num">
                                      <p:cBhvr additive="base">
                                        <p:cTn id="188" dur="500"/>
                                        <p:tgtEl>
                                          <p:spTgt spid="217"/>
                                        </p:tgtEl>
                                        <p:attrNameLst>
                                          <p:attrName>ppt_y</p:attrName>
                                        </p:attrNameLst>
                                      </p:cBhvr>
                                      <p:tavLst>
                                        <p:tav tm="0">
                                          <p:val>
                                            <p:strVal val="ppt_y"/>
                                          </p:val>
                                        </p:tav>
                                        <p:tav tm="100000">
                                          <p:val>
                                            <p:strVal val="1+ppt_h/2"/>
                                          </p:val>
                                        </p:tav>
                                      </p:tavLst>
                                    </p:anim>
                                    <p:set>
                                      <p:cBhvr>
                                        <p:cTn id="189" dur="1" fill="hold">
                                          <p:stCondLst>
                                            <p:cond delay="499"/>
                                          </p:stCondLst>
                                        </p:cTn>
                                        <p:tgtEl>
                                          <p:spTgt spid="217"/>
                                        </p:tgtEl>
                                        <p:attrNameLst>
                                          <p:attrName>style.visibility</p:attrName>
                                        </p:attrNameLst>
                                      </p:cBhvr>
                                      <p:to>
                                        <p:strVal val="hidden"/>
                                      </p:to>
                                    </p:set>
                                  </p:childTnLst>
                                </p:cTn>
                              </p:par>
                              <p:par>
                                <p:cTn id="190" presetID="2" presetClass="exit" presetSubtype="4" fill="hold" grpId="1" nodeType="withEffect">
                                  <p:stCondLst>
                                    <p:cond delay="0"/>
                                  </p:stCondLst>
                                  <p:childTnLst>
                                    <p:anim calcmode="lin" valueType="num">
                                      <p:cBhvr additive="base">
                                        <p:cTn id="191" dur="500"/>
                                        <p:tgtEl>
                                          <p:spTgt spid="219"/>
                                        </p:tgtEl>
                                        <p:attrNameLst>
                                          <p:attrName>ppt_x</p:attrName>
                                        </p:attrNameLst>
                                      </p:cBhvr>
                                      <p:tavLst>
                                        <p:tav tm="0">
                                          <p:val>
                                            <p:strVal val="ppt_x"/>
                                          </p:val>
                                        </p:tav>
                                        <p:tav tm="100000">
                                          <p:val>
                                            <p:strVal val="ppt_x"/>
                                          </p:val>
                                        </p:tav>
                                      </p:tavLst>
                                    </p:anim>
                                    <p:anim calcmode="lin" valueType="num">
                                      <p:cBhvr additive="base">
                                        <p:cTn id="192" dur="500"/>
                                        <p:tgtEl>
                                          <p:spTgt spid="219"/>
                                        </p:tgtEl>
                                        <p:attrNameLst>
                                          <p:attrName>ppt_y</p:attrName>
                                        </p:attrNameLst>
                                      </p:cBhvr>
                                      <p:tavLst>
                                        <p:tav tm="0">
                                          <p:val>
                                            <p:strVal val="ppt_y"/>
                                          </p:val>
                                        </p:tav>
                                        <p:tav tm="100000">
                                          <p:val>
                                            <p:strVal val="1+ppt_h/2"/>
                                          </p:val>
                                        </p:tav>
                                      </p:tavLst>
                                    </p:anim>
                                    <p:set>
                                      <p:cBhvr>
                                        <p:cTn id="193" dur="1" fill="hold">
                                          <p:stCondLst>
                                            <p:cond delay="499"/>
                                          </p:stCondLst>
                                        </p:cTn>
                                        <p:tgtEl>
                                          <p:spTgt spid="219"/>
                                        </p:tgtEl>
                                        <p:attrNameLst>
                                          <p:attrName>style.visibility</p:attrName>
                                        </p:attrNameLst>
                                      </p:cBhvr>
                                      <p:to>
                                        <p:strVal val="hidden"/>
                                      </p:to>
                                    </p:set>
                                  </p:childTnLst>
                                </p:cTn>
                              </p:par>
                              <p:par>
                                <p:cTn id="194" presetID="2" presetClass="exit" presetSubtype="4" fill="hold" grpId="1" nodeType="withEffect">
                                  <p:stCondLst>
                                    <p:cond delay="0"/>
                                  </p:stCondLst>
                                  <p:childTnLst>
                                    <p:anim calcmode="lin" valueType="num">
                                      <p:cBhvr additive="base">
                                        <p:cTn id="195" dur="500"/>
                                        <p:tgtEl>
                                          <p:spTgt spid="3"/>
                                        </p:tgtEl>
                                        <p:attrNameLst>
                                          <p:attrName>ppt_x</p:attrName>
                                        </p:attrNameLst>
                                      </p:cBhvr>
                                      <p:tavLst>
                                        <p:tav tm="0">
                                          <p:val>
                                            <p:strVal val="ppt_x"/>
                                          </p:val>
                                        </p:tav>
                                        <p:tav tm="100000">
                                          <p:val>
                                            <p:strVal val="ppt_x"/>
                                          </p:val>
                                        </p:tav>
                                      </p:tavLst>
                                    </p:anim>
                                    <p:anim calcmode="lin" valueType="num">
                                      <p:cBhvr additive="base">
                                        <p:cTn id="196" dur="500"/>
                                        <p:tgtEl>
                                          <p:spTgt spid="3"/>
                                        </p:tgtEl>
                                        <p:attrNameLst>
                                          <p:attrName>ppt_y</p:attrName>
                                        </p:attrNameLst>
                                      </p:cBhvr>
                                      <p:tavLst>
                                        <p:tav tm="0">
                                          <p:val>
                                            <p:strVal val="ppt_y"/>
                                          </p:val>
                                        </p:tav>
                                        <p:tav tm="100000">
                                          <p:val>
                                            <p:strVal val="1+ppt_h/2"/>
                                          </p:val>
                                        </p:tav>
                                      </p:tavLst>
                                    </p:anim>
                                    <p:set>
                                      <p:cBhvr>
                                        <p:cTn id="197" dur="1" fill="hold">
                                          <p:stCondLst>
                                            <p:cond delay="499"/>
                                          </p:stCondLst>
                                        </p:cTn>
                                        <p:tgtEl>
                                          <p:spTgt spid="3"/>
                                        </p:tgtEl>
                                        <p:attrNameLst>
                                          <p:attrName>style.visibility</p:attrName>
                                        </p:attrNameLst>
                                      </p:cBhvr>
                                      <p:to>
                                        <p:strVal val="hidden"/>
                                      </p:to>
                                    </p:set>
                                  </p:childTnLst>
                                </p:cTn>
                              </p:par>
                              <p:par>
                                <p:cTn id="198" presetID="2" presetClass="exit" presetSubtype="4" fill="hold" grpId="1" nodeType="withEffect">
                                  <p:stCondLst>
                                    <p:cond delay="0"/>
                                  </p:stCondLst>
                                  <p:childTnLst>
                                    <p:anim calcmode="lin" valueType="num">
                                      <p:cBhvr additive="base">
                                        <p:cTn id="199" dur="500"/>
                                        <p:tgtEl>
                                          <p:spTgt spid="5"/>
                                        </p:tgtEl>
                                        <p:attrNameLst>
                                          <p:attrName>ppt_x</p:attrName>
                                        </p:attrNameLst>
                                      </p:cBhvr>
                                      <p:tavLst>
                                        <p:tav tm="0">
                                          <p:val>
                                            <p:strVal val="ppt_x"/>
                                          </p:val>
                                        </p:tav>
                                        <p:tav tm="100000">
                                          <p:val>
                                            <p:strVal val="ppt_x"/>
                                          </p:val>
                                        </p:tav>
                                      </p:tavLst>
                                    </p:anim>
                                    <p:anim calcmode="lin" valueType="num">
                                      <p:cBhvr additive="base">
                                        <p:cTn id="200" dur="500"/>
                                        <p:tgtEl>
                                          <p:spTgt spid="5"/>
                                        </p:tgtEl>
                                        <p:attrNameLst>
                                          <p:attrName>ppt_y</p:attrName>
                                        </p:attrNameLst>
                                      </p:cBhvr>
                                      <p:tavLst>
                                        <p:tav tm="0">
                                          <p:val>
                                            <p:strVal val="ppt_y"/>
                                          </p:val>
                                        </p:tav>
                                        <p:tav tm="100000">
                                          <p:val>
                                            <p:strVal val="1+ppt_h/2"/>
                                          </p:val>
                                        </p:tav>
                                      </p:tavLst>
                                    </p:anim>
                                    <p:set>
                                      <p:cBhvr>
                                        <p:cTn id="201" dur="1" fill="hold">
                                          <p:stCondLst>
                                            <p:cond delay="499"/>
                                          </p:stCondLst>
                                        </p:cTn>
                                        <p:tgtEl>
                                          <p:spTgt spid="5"/>
                                        </p:tgtEl>
                                        <p:attrNameLst>
                                          <p:attrName>style.visibility</p:attrName>
                                        </p:attrNameLst>
                                      </p:cBhvr>
                                      <p:to>
                                        <p:strVal val="hidden"/>
                                      </p:to>
                                    </p:set>
                                  </p:childTnLst>
                                </p:cTn>
                              </p:par>
                              <p:par>
                                <p:cTn id="202" presetID="2" presetClass="exit" presetSubtype="4" fill="hold" grpId="1" nodeType="withEffect">
                                  <p:stCondLst>
                                    <p:cond delay="0"/>
                                  </p:stCondLst>
                                  <p:childTnLst>
                                    <p:anim calcmode="lin" valueType="num">
                                      <p:cBhvr additive="base">
                                        <p:cTn id="203" dur="500"/>
                                        <p:tgtEl>
                                          <p:spTgt spid="7"/>
                                        </p:tgtEl>
                                        <p:attrNameLst>
                                          <p:attrName>ppt_x</p:attrName>
                                        </p:attrNameLst>
                                      </p:cBhvr>
                                      <p:tavLst>
                                        <p:tav tm="0">
                                          <p:val>
                                            <p:strVal val="ppt_x"/>
                                          </p:val>
                                        </p:tav>
                                        <p:tav tm="100000">
                                          <p:val>
                                            <p:strVal val="ppt_x"/>
                                          </p:val>
                                        </p:tav>
                                      </p:tavLst>
                                    </p:anim>
                                    <p:anim calcmode="lin" valueType="num">
                                      <p:cBhvr additive="base">
                                        <p:cTn id="204" dur="500"/>
                                        <p:tgtEl>
                                          <p:spTgt spid="7"/>
                                        </p:tgtEl>
                                        <p:attrNameLst>
                                          <p:attrName>ppt_y</p:attrName>
                                        </p:attrNameLst>
                                      </p:cBhvr>
                                      <p:tavLst>
                                        <p:tav tm="0">
                                          <p:val>
                                            <p:strVal val="ppt_y"/>
                                          </p:val>
                                        </p:tav>
                                        <p:tav tm="100000">
                                          <p:val>
                                            <p:strVal val="1+ppt_h/2"/>
                                          </p:val>
                                        </p:tav>
                                      </p:tavLst>
                                    </p:anim>
                                    <p:set>
                                      <p:cBhvr>
                                        <p:cTn id="205" dur="1" fill="hold">
                                          <p:stCondLst>
                                            <p:cond delay="499"/>
                                          </p:stCondLst>
                                        </p:cTn>
                                        <p:tgtEl>
                                          <p:spTgt spid="7"/>
                                        </p:tgtEl>
                                        <p:attrNameLst>
                                          <p:attrName>style.visibility</p:attrName>
                                        </p:attrNameLst>
                                      </p:cBhvr>
                                      <p:to>
                                        <p:strVal val="hidden"/>
                                      </p:to>
                                    </p:set>
                                  </p:childTnLst>
                                </p:cTn>
                              </p:par>
                              <p:par>
                                <p:cTn id="206" presetID="2" presetClass="exit" presetSubtype="4" fill="hold" grpId="1" nodeType="withEffect">
                                  <p:stCondLst>
                                    <p:cond delay="0"/>
                                  </p:stCondLst>
                                  <p:childTnLst>
                                    <p:anim calcmode="lin" valueType="num">
                                      <p:cBhvr additive="base">
                                        <p:cTn id="207" dur="500"/>
                                        <p:tgtEl>
                                          <p:spTgt spid="9"/>
                                        </p:tgtEl>
                                        <p:attrNameLst>
                                          <p:attrName>ppt_x</p:attrName>
                                        </p:attrNameLst>
                                      </p:cBhvr>
                                      <p:tavLst>
                                        <p:tav tm="0">
                                          <p:val>
                                            <p:strVal val="ppt_x"/>
                                          </p:val>
                                        </p:tav>
                                        <p:tav tm="100000">
                                          <p:val>
                                            <p:strVal val="ppt_x"/>
                                          </p:val>
                                        </p:tav>
                                      </p:tavLst>
                                    </p:anim>
                                    <p:anim calcmode="lin" valueType="num">
                                      <p:cBhvr additive="base">
                                        <p:cTn id="208" dur="500"/>
                                        <p:tgtEl>
                                          <p:spTgt spid="9"/>
                                        </p:tgtEl>
                                        <p:attrNameLst>
                                          <p:attrName>ppt_y</p:attrName>
                                        </p:attrNameLst>
                                      </p:cBhvr>
                                      <p:tavLst>
                                        <p:tav tm="0">
                                          <p:val>
                                            <p:strVal val="ppt_y"/>
                                          </p:val>
                                        </p:tav>
                                        <p:tav tm="100000">
                                          <p:val>
                                            <p:strVal val="1+ppt_h/2"/>
                                          </p:val>
                                        </p:tav>
                                      </p:tavLst>
                                    </p:anim>
                                    <p:set>
                                      <p:cBhvr>
                                        <p:cTn id="209" dur="1" fill="hold">
                                          <p:stCondLst>
                                            <p:cond delay="499"/>
                                          </p:stCondLst>
                                        </p:cTn>
                                        <p:tgtEl>
                                          <p:spTgt spid="9"/>
                                        </p:tgtEl>
                                        <p:attrNameLst>
                                          <p:attrName>style.visibility</p:attrName>
                                        </p:attrNameLst>
                                      </p:cBhvr>
                                      <p:to>
                                        <p:strVal val="hidden"/>
                                      </p:to>
                                    </p:set>
                                  </p:childTnLst>
                                </p:cTn>
                              </p:par>
                              <p:par>
                                <p:cTn id="210" presetID="2" presetClass="exit" presetSubtype="4" fill="hold" nodeType="withEffect">
                                  <p:stCondLst>
                                    <p:cond delay="0"/>
                                  </p:stCondLst>
                                  <p:childTnLst>
                                    <p:anim calcmode="lin" valueType="num">
                                      <p:cBhvr additive="base">
                                        <p:cTn id="211" dur="500"/>
                                        <p:tgtEl>
                                          <p:spTgt spid="202"/>
                                        </p:tgtEl>
                                        <p:attrNameLst>
                                          <p:attrName>ppt_x</p:attrName>
                                        </p:attrNameLst>
                                      </p:cBhvr>
                                      <p:tavLst>
                                        <p:tav tm="0">
                                          <p:val>
                                            <p:strVal val="ppt_x"/>
                                          </p:val>
                                        </p:tav>
                                        <p:tav tm="100000">
                                          <p:val>
                                            <p:strVal val="ppt_x"/>
                                          </p:val>
                                        </p:tav>
                                      </p:tavLst>
                                    </p:anim>
                                    <p:anim calcmode="lin" valueType="num">
                                      <p:cBhvr additive="base">
                                        <p:cTn id="212" dur="500"/>
                                        <p:tgtEl>
                                          <p:spTgt spid="202"/>
                                        </p:tgtEl>
                                        <p:attrNameLst>
                                          <p:attrName>ppt_y</p:attrName>
                                        </p:attrNameLst>
                                      </p:cBhvr>
                                      <p:tavLst>
                                        <p:tav tm="0">
                                          <p:val>
                                            <p:strVal val="ppt_y"/>
                                          </p:val>
                                        </p:tav>
                                        <p:tav tm="100000">
                                          <p:val>
                                            <p:strVal val="1+ppt_h/2"/>
                                          </p:val>
                                        </p:tav>
                                      </p:tavLst>
                                    </p:anim>
                                    <p:set>
                                      <p:cBhvr>
                                        <p:cTn id="213"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childTnLst>
        </p:cTn>
      </p:par>
    </p:tnLst>
    <p:bldLst>
      <p:bldP spid="213" grpId="0" animBg="1"/>
      <p:bldP spid="213" grpId="1" animBg="1"/>
      <p:bldP spid="215" grpId="0"/>
      <p:bldP spid="215" grpId="1"/>
      <p:bldP spid="216" grpId="0" bldLvl="0" animBg="1"/>
      <p:bldP spid="216" grpId="1" bldLvl="0" animBg="1"/>
      <p:bldP spid="217" grpId="0"/>
      <p:bldP spid="217" grpId="1"/>
      <p:bldP spid="218" grpId="0" bldLvl="0" animBg="1"/>
      <p:bldP spid="218" grpId="1" bldLvl="0" animBg="1"/>
      <p:bldP spid="219" grpId="0"/>
      <p:bldP spid="219" grpId="1"/>
      <p:bldP spid="2" grpId="0" bldLvl="0" animBg="1"/>
      <p:bldP spid="2" grpId="1" bldLvl="0" animBg="1"/>
      <p:bldP spid="3" grpId="0"/>
      <p:bldP spid="3" grpId="1"/>
      <p:bldP spid="4" grpId="0" bldLvl="0" animBg="1"/>
      <p:bldP spid="4" grpId="1" bldLvl="0" animBg="1"/>
      <p:bldP spid="5" grpId="0"/>
      <p:bldP spid="5" grpId="1"/>
      <p:bldP spid="6" grpId="0" bldLvl="0" animBg="1"/>
      <p:bldP spid="6" grpId="1" bldLvl="0" animBg="1"/>
      <p:bldP spid="7" grpId="0"/>
      <p:bldP spid="7" grpId="1"/>
      <p:bldP spid="8" grpId="0" bldLvl="0" animBg="1"/>
      <p:bldP spid="8" grpId="1" bldLvl="0" animBg="1"/>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6683" y="-3613418"/>
            <a:ext cx="14092517" cy="73693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402" y="1015957"/>
            <a:ext cx="12652949" cy="1754326"/>
          </a:xfrm>
          <a:prstGeom prst="rect">
            <a:avLst/>
          </a:prstGeom>
          <a:noFill/>
        </p:spPr>
        <p:txBody>
          <a:bodyPr wrap="square" rtlCol="0">
            <a:spAutoFit/>
          </a:bodyPr>
          <a:lstStyle/>
          <a:p>
            <a:pPr algn="ctr"/>
            <a:r>
              <a:rPr lang="en-US" sz="5400" b="1">
                <a:solidFill>
                  <a:schemeClr val="bg1"/>
                </a:solidFill>
                <a:latin typeface="Times New Roman" panose="02020603050405020304" pitchFamily="18" charset="0"/>
                <a:cs typeface="Times New Roman" panose="02020603050405020304" pitchFamily="18" charset="0"/>
              </a:rPr>
              <a:t>Câu 2:Trong các kim loại sau đây, kim loại có nhiệt độ nóng chảy cao nhất là:</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6" name="Picture 7" descr="C:\Users\HT\Desktop\Untitled-3.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31190" y="6127884"/>
            <a:ext cx="3947628" cy="45261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435243" y="5708276"/>
            <a:ext cx="1296318" cy="1226519"/>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B</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4498041" y="5708279"/>
            <a:ext cx="6938682" cy="1190064"/>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r>
              <a:rPr lang="en-US" sz="7200" b="1">
                <a:latin typeface="Times New Roman" panose="02020603050405020304" pitchFamily="18" charset="0"/>
                <a:cs typeface="Times New Roman" panose="02020603050405020304" pitchFamily="18" charset="0"/>
              </a:rPr>
              <a:t>Tungsten (W)</a:t>
            </a:r>
          </a:p>
        </p:txBody>
      </p:sp>
      <p:sp>
        <p:nvSpPr>
          <p:cNvPr id="10" name="Oval 9"/>
          <p:cNvSpPr/>
          <p:nvPr/>
        </p:nvSpPr>
        <p:spPr>
          <a:xfrm>
            <a:off x="2541494" y="4031484"/>
            <a:ext cx="1210236" cy="1152357"/>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A</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457701" y="4094627"/>
            <a:ext cx="6938684" cy="1089213"/>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r>
              <a:rPr lang="en-US" sz="7200" b="1">
                <a:latin typeface="Times New Roman" panose="02020603050405020304" pitchFamily="18" charset="0"/>
                <a:cs typeface="Times New Roman" panose="02020603050405020304" pitchFamily="18" charset="0"/>
              </a:rPr>
              <a:t>Copper (Cu)</a:t>
            </a:r>
          </a:p>
        </p:txBody>
      </p:sp>
      <p:sp>
        <p:nvSpPr>
          <p:cNvPr id="12" name="Oval 11"/>
          <p:cNvSpPr/>
          <p:nvPr/>
        </p:nvSpPr>
        <p:spPr>
          <a:xfrm>
            <a:off x="2436363" y="7398419"/>
            <a:ext cx="1315368" cy="1174082"/>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C</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518213" y="7362266"/>
            <a:ext cx="6797490" cy="1149723"/>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r>
              <a:rPr lang="en-US" sz="7200" b="1">
                <a:latin typeface="Times New Roman" panose="02020603050405020304" pitchFamily="18" charset="0"/>
                <a:cs typeface="Times New Roman" panose="02020603050405020304" pitchFamily="18" charset="0"/>
              </a:rPr>
              <a:t>Iron (Fe)</a:t>
            </a:r>
          </a:p>
        </p:txBody>
      </p:sp>
      <p:pic>
        <p:nvPicPr>
          <p:cNvPr id="154" name="Picture 14" descr="kim phut"/>
          <p:cNvPicPr>
            <a:picLocks noChangeAspect="1" noChangeArrowheads="1"/>
          </p:cNvPicPr>
          <p:nvPr/>
        </p:nvPicPr>
        <p:blipFill>
          <a:blip r:embed="rId6" cstate="print"/>
          <a:srcRect/>
          <a:stretch>
            <a:fillRect/>
          </a:stretch>
        </p:blipFill>
        <p:spPr bwMode="auto">
          <a:xfrm>
            <a:off x="12942476" y="5204012"/>
            <a:ext cx="2515088" cy="2073647"/>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print"/>
          <a:srcRect/>
          <a:stretch>
            <a:fillRect/>
          </a:stretch>
        </p:blipFill>
        <p:spPr bwMode="auto">
          <a:xfrm>
            <a:off x="12404917" y="4296335"/>
            <a:ext cx="3526100" cy="3469343"/>
          </a:xfrm>
          <a:prstGeom prst="rect">
            <a:avLst/>
          </a:prstGeom>
          <a:noFill/>
        </p:spPr>
      </p:pic>
      <p:pic>
        <p:nvPicPr>
          <p:cNvPr id="156" name="Picture 22" descr="slide0002_image021"/>
          <p:cNvPicPr>
            <a:picLocks noChangeAspect="1" noChangeArrowheads="1" noCrop="1"/>
          </p:cNvPicPr>
          <p:nvPr/>
        </p:nvPicPr>
        <p:blipFill>
          <a:blip r:embed="rId8"/>
          <a:srcRect/>
          <a:stretch>
            <a:fillRect/>
          </a:stretch>
        </p:blipFill>
        <p:spPr bwMode="auto">
          <a:xfrm>
            <a:off x="13793492" y="7966549"/>
            <a:ext cx="742610" cy="648806"/>
          </a:xfrm>
          <a:prstGeom prst="rect">
            <a:avLst/>
          </a:prstGeom>
          <a:noFill/>
        </p:spPr>
      </p:pic>
      <p:sp>
        <p:nvSpPr>
          <p:cNvPr id="157" name="Line 23"/>
          <p:cNvSpPr>
            <a:spLocks noChangeShapeType="1"/>
          </p:cNvSpPr>
          <p:nvPr/>
        </p:nvSpPr>
        <p:spPr bwMode="auto">
          <a:xfrm>
            <a:off x="13253594" y="8608781"/>
            <a:ext cx="1688462" cy="0"/>
          </a:xfrm>
          <a:prstGeom prst="line">
            <a:avLst/>
          </a:prstGeom>
          <a:noFill/>
          <a:ln w="9525">
            <a:solidFill>
              <a:schemeClr val="tx1"/>
            </a:solidFill>
            <a:round/>
          </a:ln>
          <a:effectLst/>
        </p:spPr>
        <p:txBody>
          <a:bodyPr/>
          <a:lstStyle/>
          <a:p>
            <a:endParaRPr lang="en-US" sz="2700"/>
          </a:p>
        </p:txBody>
      </p:sp>
      <p:pic>
        <p:nvPicPr>
          <p:cNvPr id="158" name="Picture 24" descr="CHAY XE DAP"/>
          <p:cNvPicPr>
            <a:picLocks noChangeAspect="1" noChangeArrowheads="1"/>
          </p:cNvPicPr>
          <p:nvPr/>
        </p:nvPicPr>
        <p:blipFill>
          <a:blip r:embed="rId9" cstate="print"/>
          <a:srcRect/>
          <a:stretch>
            <a:fillRect/>
          </a:stretch>
        </p:blipFill>
        <p:spPr bwMode="auto">
          <a:xfrm>
            <a:off x="13697450" y="7826405"/>
            <a:ext cx="890244" cy="777396"/>
          </a:xfrm>
          <a:prstGeom prst="rect">
            <a:avLst/>
          </a:prstGeom>
          <a:noFill/>
        </p:spPr>
      </p:pic>
      <p:sp>
        <p:nvSpPr>
          <p:cNvPr id="18" name="Oval 17"/>
          <p:cNvSpPr/>
          <p:nvPr/>
        </p:nvSpPr>
        <p:spPr>
          <a:xfrm>
            <a:off x="2463257" y="9112919"/>
            <a:ext cx="1315368" cy="1174082"/>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D</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4545107" y="9076766"/>
            <a:ext cx="6797490" cy="1149723"/>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r>
              <a:rPr lang="en-US" sz="7200" b="1">
                <a:latin typeface="Times New Roman" panose="02020603050405020304" pitchFamily="18" charset="0"/>
                <a:cs typeface="Times New Roman" panose="02020603050405020304" pitchFamily="18" charset="0"/>
              </a:rPr>
              <a:t>Zinc (Zn)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8"/>
                                        </p:tgtEl>
                                        <p:attrNameLst>
                                          <p:attrName>fillcolor</p:attrName>
                                        </p:attrNameLst>
                                      </p:cBhvr>
                                      <p:to>
                                        <a:srgbClr val="FC2722"/>
                                      </p:to>
                                    </p:animClr>
                                    <p:set>
                                      <p:cBhvr>
                                        <p:cTn id="81" dur="2000" fill="hold"/>
                                        <p:tgtEl>
                                          <p:spTgt spid="18"/>
                                        </p:tgtEl>
                                        <p:attrNameLst>
                                          <p:attrName>fill.type</p:attrName>
                                        </p:attrNameLst>
                                      </p:cBhvr>
                                      <p:to>
                                        <p:strVal val="solid"/>
                                      </p:to>
                                    </p:set>
                                    <p:set>
                                      <p:cBhvr>
                                        <p:cTn id="8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6682" y="-4016831"/>
            <a:ext cx="12646959" cy="72268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815" y="689243"/>
            <a:ext cx="11282694" cy="1754326"/>
          </a:xfrm>
          <a:prstGeom prst="rect">
            <a:avLst/>
          </a:prstGeom>
          <a:noFill/>
        </p:spPr>
        <p:txBody>
          <a:bodyPr wrap="square" rtlCol="0">
            <a:spAutoFit/>
          </a:bodyPr>
          <a:lstStyle/>
          <a:p>
            <a:pPr algn="ctr"/>
            <a:r>
              <a:rPr lang="en-US" sz="5400" b="1">
                <a:solidFill>
                  <a:schemeClr val="bg1"/>
                </a:solidFill>
                <a:latin typeface="Times New Roman" panose="02020603050405020304" pitchFamily="18" charset="0"/>
                <a:cs typeface="Times New Roman" panose="02020603050405020304" pitchFamily="18" charset="0"/>
              </a:rPr>
              <a:t>Câu 3: Trong các kim loại sau đây, kim loại dẻo nhất là:</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6" name="Picture 7" descr="C:\Users\HT\Desktop\Untitled-3.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31190" y="6127884"/>
            <a:ext cx="3947628" cy="45261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415071" y="8549370"/>
            <a:ext cx="1530185"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D</a:t>
            </a:r>
            <a:endParaRPr lang="vi-VN" sz="6000" b="1" dirty="0">
              <a:solidFill>
                <a:schemeClr val="tx2">
                  <a:lumMod val="50000"/>
                </a:schemeClr>
              </a:solidFill>
              <a:latin typeface="+mj-lt"/>
            </a:endParaRPr>
          </a:p>
        </p:txBody>
      </p:sp>
      <p:sp>
        <p:nvSpPr>
          <p:cNvPr id="9" name="Rectangle 8"/>
          <p:cNvSpPr/>
          <p:nvPr/>
        </p:nvSpPr>
        <p:spPr>
          <a:xfrm>
            <a:off x="4598895" y="8471648"/>
            <a:ext cx="7019367" cy="11900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dirty="0">
                <a:latin typeface="Times New Roman" panose="02020603050405020304" pitchFamily="18" charset="0"/>
                <a:cs typeface="Times New Roman" panose="02020603050405020304" pitchFamily="18" charset="0"/>
              </a:rPr>
              <a:t>Gold</a:t>
            </a:r>
          </a:p>
        </p:txBody>
      </p:sp>
      <p:sp>
        <p:nvSpPr>
          <p:cNvPr id="10" name="Oval 9"/>
          <p:cNvSpPr/>
          <p:nvPr/>
        </p:nvSpPr>
        <p:spPr>
          <a:xfrm>
            <a:off x="2482304" y="4885049"/>
            <a:ext cx="1530185"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B</a:t>
            </a:r>
            <a:endParaRPr lang="vi-VN" sz="6000" b="1" dirty="0">
              <a:solidFill>
                <a:schemeClr val="tx2">
                  <a:lumMod val="50000"/>
                </a:schemeClr>
              </a:solidFill>
              <a:latin typeface="+mj-lt"/>
            </a:endParaRPr>
          </a:p>
        </p:txBody>
      </p:sp>
      <p:sp>
        <p:nvSpPr>
          <p:cNvPr id="11" name="Rectangle 10"/>
          <p:cNvSpPr/>
          <p:nvPr/>
        </p:nvSpPr>
        <p:spPr>
          <a:xfrm>
            <a:off x="4498044" y="5062815"/>
            <a:ext cx="7342092" cy="10892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dirty="0">
                <a:latin typeface="Times New Roman" panose="02020603050405020304" pitchFamily="18" charset="0"/>
                <a:cs typeface="Times New Roman" panose="02020603050405020304" pitchFamily="18" charset="0"/>
              </a:rPr>
              <a:t>Copper</a:t>
            </a:r>
          </a:p>
        </p:txBody>
      </p:sp>
      <p:sp>
        <p:nvSpPr>
          <p:cNvPr id="12" name="Oval 11"/>
          <p:cNvSpPr/>
          <p:nvPr/>
        </p:nvSpPr>
        <p:spPr>
          <a:xfrm>
            <a:off x="2501153" y="6638339"/>
            <a:ext cx="1432113"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C</a:t>
            </a:r>
            <a:endParaRPr lang="vi-VN" sz="6000" b="1" dirty="0">
              <a:solidFill>
                <a:schemeClr val="tx2">
                  <a:lumMod val="50000"/>
                </a:schemeClr>
              </a:solidFill>
              <a:latin typeface="+mj-lt"/>
            </a:endParaRPr>
          </a:p>
        </p:txBody>
      </p:sp>
      <p:sp>
        <p:nvSpPr>
          <p:cNvPr id="13" name="Rectangle 12"/>
          <p:cNvSpPr/>
          <p:nvPr/>
        </p:nvSpPr>
        <p:spPr>
          <a:xfrm>
            <a:off x="4498043" y="6696637"/>
            <a:ext cx="7301754" cy="1089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a:latin typeface="Times New Roman" panose="02020603050405020304" pitchFamily="18" charset="0"/>
                <a:cs typeface="Times New Roman" panose="02020603050405020304" pitchFamily="18" charset="0"/>
              </a:rPr>
              <a:t>Aluminium</a:t>
            </a:r>
            <a:endParaRPr lang="en-US" sz="7200" b="1" dirty="0">
              <a:latin typeface="Times New Roman" panose="02020603050405020304" pitchFamily="18" charset="0"/>
              <a:cs typeface="Times New Roman" panose="02020603050405020304" pitchFamily="18" charset="0"/>
            </a:endParaRPr>
          </a:p>
        </p:txBody>
      </p:sp>
      <p:pic>
        <p:nvPicPr>
          <p:cNvPr id="154" name="Picture 14" descr="kim phut"/>
          <p:cNvPicPr>
            <a:picLocks noChangeAspect="1" noChangeArrowheads="1"/>
          </p:cNvPicPr>
          <p:nvPr/>
        </p:nvPicPr>
        <p:blipFill>
          <a:blip r:embed="rId6" cstate="print"/>
          <a:srcRect/>
          <a:stretch>
            <a:fillRect/>
          </a:stretch>
        </p:blipFill>
        <p:spPr bwMode="auto">
          <a:xfrm>
            <a:off x="12942476" y="5204012"/>
            <a:ext cx="2515088" cy="2073647"/>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print"/>
          <a:srcRect/>
          <a:stretch>
            <a:fillRect/>
          </a:stretch>
        </p:blipFill>
        <p:spPr bwMode="auto">
          <a:xfrm>
            <a:off x="12404917" y="4296335"/>
            <a:ext cx="3526100" cy="3469343"/>
          </a:xfrm>
          <a:prstGeom prst="rect">
            <a:avLst/>
          </a:prstGeom>
          <a:noFill/>
        </p:spPr>
      </p:pic>
      <p:pic>
        <p:nvPicPr>
          <p:cNvPr id="156" name="Picture 22" descr="slide0002_image021"/>
          <p:cNvPicPr>
            <a:picLocks noChangeAspect="1" noChangeArrowheads="1" noCrop="1"/>
          </p:cNvPicPr>
          <p:nvPr/>
        </p:nvPicPr>
        <p:blipFill>
          <a:blip r:embed="rId8"/>
          <a:srcRect/>
          <a:stretch>
            <a:fillRect/>
          </a:stretch>
        </p:blipFill>
        <p:spPr bwMode="auto">
          <a:xfrm>
            <a:off x="13793492" y="7966549"/>
            <a:ext cx="742610" cy="648806"/>
          </a:xfrm>
          <a:prstGeom prst="rect">
            <a:avLst/>
          </a:prstGeom>
          <a:noFill/>
        </p:spPr>
      </p:pic>
      <p:sp>
        <p:nvSpPr>
          <p:cNvPr id="157" name="Line 23"/>
          <p:cNvSpPr>
            <a:spLocks noChangeShapeType="1"/>
          </p:cNvSpPr>
          <p:nvPr/>
        </p:nvSpPr>
        <p:spPr bwMode="auto">
          <a:xfrm>
            <a:off x="13253594" y="8608781"/>
            <a:ext cx="1688462" cy="0"/>
          </a:xfrm>
          <a:prstGeom prst="line">
            <a:avLst/>
          </a:prstGeom>
          <a:noFill/>
          <a:ln w="9525">
            <a:solidFill>
              <a:schemeClr val="tx1"/>
            </a:solidFill>
            <a:round/>
          </a:ln>
          <a:effectLst/>
        </p:spPr>
        <p:txBody>
          <a:bodyPr/>
          <a:lstStyle/>
          <a:p>
            <a:endParaRPr lang="en-US" sz="2700"/>
          </a:p>
        </p:txBody>
      </p:sp>
      <p:pic>
        <p:nvPicPr>
          <p:cNvPr id="158" name="Picture 24" descr="CHAY XE DAP"/>
          <p:cNvPicPr>
            <a:picLocks noChangeAspect="1" noChangeArrowheads="1"/>
          </p:cNvPicPr>
          <p:nvPr/>
        </p:nvPicPr>
        <p:blipFill>
          <a:blip r:embed="rId9" cstate="print"/>
          <a:srcRect/>
          <a:stretch>
            <a:fillRect/>
          </a:stretch>
        </p:blipFill>
        <p:spPr bwMode="auto">
          <a:xfrm>
            <a:off x="13697450" y="7826405"/>
            <a:ext cx="890244" cy="777396"/>
          </a:xfrm>
          <a:prstGeom prst="rect">
            <a:avLst/>
          </a:prstGeom>
          <a:noFill/>
        </p:spPr>
      </p:pic>
      <p:sp>
        <p:nvSpPr>
          <p:cNvPr id="18" name="Oval 17"/>
          <p:cNvSpPr/>
          <p:nvPr/>
        </p:nvSpPr>
        <p:spPr>
          <a:xfrm>
            <a:off x="2468858" y="3318468"/>
            <a:ext cx="1530185"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A</a:t>
            </a:r>
            <a:endParaRPr lang="vi-VN" sz="6000" b="1" dirty="0">
              <a:solidFill>
                <a:schemeClr val="tx2">
                  <a:lumMod val="50000"/>
                </a:schemeClr>
              </a:solidFill>
              <a:latin typeface="+mj-lt"/>
            </a:endParaRPr>
          </a:p>
        </p:txBody>
      </p:sp>
      <p:sp>
        <p:nvSpPr>
          <p:cNvPr id="19" name="Rectangle 18"/>
          <p:cNvSpPr/>
          <p:nvPr/>
        </p:nvSpPr>
        <p:spPr>
          <a:xfrm>
            <a:off x="4303061" y="3435722"/>
            <a:ext cx="7342092" cy="10892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dirty="0">
                <a:latin typeface="Times New Roman" panose="02020603050405020304" pitchFamily="18" charset="0"/>
                <a:cs typeface="Times New Roman" panose="02020603050405020304" pitchFamily="18" charset="0"/>
              </a:rPr>
              <a:t>Lead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8"/>
                                        </p:tgtEl>
                                        <p:attrNameLst>
                                          <p:attrName>fillcolor</p:attrName>
                                        </p:attrNameLst>
                                      </p:cBhvr>
                                      <p:to>
                                        <a:srgbClr val="FC2722"/>
                                      </p:to>
                                    </p:animClr>
                                    <p:set>
                                      <p:cBhvr>
                                        <p:cTn id="81" dur="2000" fill="hold"/>
                                        <p:tgtEl>
                                          <p:spTgt spid="18"/>
                                        </p:tgtEl>
                                        <p:attrNameLst>
                                          <p:attrName>fill.type</p:attrName>
                                        </p:attrNameLst>
                                      </p:cBhvr>
                                      <p:to>
                                        <p:strVal val="solid"/>
                                      </p:to>
                                    </p:set>
                                    <p:set>
                                      <p:cBhvr>
                                        <p:cTn id="8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171" y="-3875636"/>
            <a:ext cx="12646959" cy="72268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41290" y="372035"/>
            <a:ext cx="10000539" cy="2585323"/>
          </a:xfrm>
          <a:prstGeom prst="rect">
            <a:avLst/>
          </a:prstGeom>
          <a:noFill/>
        </p:spPr>
        <p:txBody>
          <a:bodyPr wrap="square" rtlCol="0">
            <a:spAutoFit/>
          </a:bodyPr>
          <a:lstStyle/>
          <a:p>
            <a:pPr algn="ctr"/>
            <a:r>
              <a:rPr lang="en-US" sz="5400" b="1">
                <a:solidFill>
                  <a:schemeClr val="bg1"/>
                </a:solidFill>
                <a:latin typeface="Times New Roman" panose="02020603050405020304" pitchFamily="18" charset="0"/>
                <a:cs typeface="Times New Roman" panose="02020603050405020304" pitchFamily="18" charset="0"/>
              </a:rPr>
              <a:t>Câu 4: Kim loại được dùng làm vật liệu chế tạo vỏ máy bay do có tính bền và nhẹ, đó là kim loại:</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6" name="Picture 7" descr="C:\Users\HT\Desktop\Untitled-3.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31190" y="6127884"/>
            <a:ext cx="3947628" cy="45261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643570" y="6975353"/>
            <a:ext cx="1371600" cy="13716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C</a:t>
            </a:r>
            <a:endParaRPr lang="vi-VN" sz="6000" b="1" dirty="0">
              <a:solidFill>
                <a:schemeClr val="tx2">
                  <a:lumMod val="50000"/>
                </a:schemeClr>
              </a:solidFill>
              <a:latin typeface="+mj-lt"/>
            </a:endParaRPr>
          </a:p>
        </p:txBody>
      </p:sp>
      <p:sp>
        <p:nvSpPr>
          <p:cNvPr id="9" name="Rectangle 8"/>
          <p:cNvSpPr/>
          <p:nvPr/>
        </p:nvSpPr>
        <p:spPr>
          <a:xfrm>
            <a:off x="4699747" y="6898344"/>
            <a:ext cx="6777317" cy="11900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a:latin typeface="Times New Roman" panose="02020603050405020304" pitchFamily="18" charset="0"/>
                <a:cs typeface="Times New Roman" panose="02020603050405020304" pitchFamily="18" charset="0"/>
              </a:rPr>
              <a:t>Aluminium</a:t>
            </a:r>
            <a:endParaRPr lang="en-US" sz="7200" b="1" dirty="0">
              <a:latin typeface="Times New Roman" panose="02020603050405020304" pitchFamily="18" charset="0"/>
              <a:cs typeface="Times New Roman" panose="02020603050405020304" pitchFamily="18" charset="0"/>
            </a:endParaRPr>
          </a:p>
        </p:txBody>
      </p:sp>
      <p:sp>
        <p:nvSpPr>
          <p:cNvPr id="10" name="Oval 9"/>
          <p:cNvSpPr/>
          <p:nvPr/>
        </p:nvSpPr>
        <p:spPr>
          <a:xfrm>
            <a:off x="2643570" y="3789437"/>
            <a:ext cx="1371600" cy="13716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A</a:t>
            </a:r>
            <a:endParaRPr lang="vi-VN" sz="6000" b="1" dirty="0">
              <a:solidFill>
                <a:schemeClr val="tx2">
                  <a:lumMod val="50000"/>
                </a:schemeClr>
              </a:solidFill>
              <a:latin typeface="+mj-lt"/>
            </a:endParaRPr>
          </a:p>
        </p:txBody>
      </p:sp>
      <p:sp>
        <p:nvSpPr>
          <p:cNvPr id="11" name="Rectangle 10"/>
          <p:cNvSpPr/>
          <p:nvPr/>
        </p:nvSpPr>
        <p:spPr>
          <a:xfrm>
            <a:off x="4639235" y="3812238"/>
            <a:ext cx="6938684" cy="10892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dirty="0">
                <a:latin typeface="Times New Roman" panose="02020603050405020304" pitchFamily="18" charset="0"/>
                <a:cs typeface="Times New Roman" panose="02020603050405020304" pitchFamily="18" charset="0"/>
              </a:rPr>
              <a:t>Zinc</a:t>
            </a:r>
          </a:p>
        </p:txBody>
      </p:sp>
      <p:sp>
        <p:nvSpPr>
          <p:cNvPr id="12" name="Oval 11"/>
          <p:cNvSpPr/>
          <p:nvPr/>
        </p:nvSpPr>
        <p:spPr>
          <a:xfrm>
            <a:off x="2643570" y="5382395"/>
            <a:ext cx="1371600" cy="13716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B</a:t>
            </a:r>
            <a:endParaRPr lang="vi-VN" sz="6000" b="1" dirty="0">
              <a:solidFill>
                <a:schemeClr val="tx2">
                  <a:lumMod val="50000"/>
                </a:schemeClr>
              </a:solidFill>
              <a:latin typeface="+mj-lt"/>
            </a:endParaRPr>
          </a:p>
        </p:txBody>
      </p:sp>
      <p:sp>
        <p:nvSpPr>
          <p:cNvPr id="13" name="Rectangle 12"/>
          <p:cNvSpPr/>
          <p:nvPr/>
        </p:nvSpPr>
        <p:spPr>
          <a:xfrm>
            <a:off x="4619066" y="5264526"/>
            <a:ext cx="6797490" cy="11497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a:latin typeface="Times New Roman" panose="02020603050405020304" pitchFamily="18" charset="0"/>
                <a:cs typeface="Times New Roman" panose="02020603050405020304" pitchFamily="18" charset="0"/>
              </a:rPr>
              <a:t>Sodium</a:t>
            </a:r>
            <a:endParaRPr lang="en-US" sz="7200" b="1" dirty="0">
              <a:latin typeface="Times New Roman" panose="02020603050405020304" pitchFamily="18" charset="0"/>
              <a:cs typeface="Times New Roman" panose="02020603050405020304" pitchFamily="18" charset="0"/>
            </a:endParaRPr>
          </a:p>
        </p:txBody>
      </p:sp>
      <p:pic>
        <p:nvPicPr>
          <p:cNvPr id="154" name="Picture 14" descr="kim phut"/>
          <p:cNvPicPr>
            <a:picLocks noChangeAspect="1" noChangeArrowheads="1"/>
          </p:cNvPicPr>
          <p:nvPr/>
        </p:nvPicPr>
        <p:blipFill>
          <a:blip r:embed="rId6" cstate="print"/>
          <a:srcRect/>
          <a:stretch>
            <a:fillRect/>
          </a:stretch>
        </p:blipFill>
        <p:spPr bwMode="auto">
          <a:xfrm>
            <a:off x="12942476" y="5204012"/>
            <a:ext cx="2515088" cy="2073647"/>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print"/>
          <a:srcRect/>
          <a:stretch>
            <a:fillRect/>
          </a:stretch>
        </p:blipFill>
        <p:spPr bwMode="auto">
          <a:xfrm>
            <a:off x="12404917" y="4296335"/>
            <a:ext cx="3526100" cy="3469343"/>
          </a:xfrm>
          <a:prstGeom prst="rect">
            <a:avLst/>
          </a:prstGeom>
          <a:noFill/>
        </p:spPr>
      </p:pic>
      <p:pic>
        <p:nvPicPr>
          <p:cNvPr id="156" name="Picture 22" descr="slide0002_image021"/>
          <p:cNvPicPr>
            <a:picLocks noChangeAspect="1" noChangeArrowheads="1" noCrop="1"/>
          </p:cNvPicPr>
          <p:nvPr/>
        </p:nvPicPr>
        <p:blipFill>
          <a:blip r:embed="rId8"/>
          <a:srcRect/>
          <a:stretch>
            <a:fillRect/>
          </a:stretch>
        </p:blipFill>
        <p:spPr bwMode="auto">
          <a:xfrm>
            <a:off x="13793492" y="7966549"/>
            <a:ext cx="742610" cy="648806"/>
          </a:xfrm>
          <a:prstGeom prst="rect">
            <a:avLst/>
          </a:prstGeom>
          <a:noFill/>
        </p:spPr>
      </p:pic>
      <p:sp>
        <p:nvSpPr>
          <p:cNvPr id="157" name="Line 23"/>
          <p:cNvSpPr>
            <a:spLocks noChangeShapeType="1"/>
          </p:cNvSpPr>
          <p:nvPr/>
        </p:nvSpPr>
        <p:spPr bwMode="auto">
          <a:xfrm>
            <a:off x="13253594" y="8608781"/>
            <a:ext cx="1688462" cy="0"/>
          </a:xfrm>
          <a:prstGeom prst="line">
            <a:avLst/>
          </a:prstGeom>
          <a:noFill/>
          <a:ln w="9525">
            <a:solidFill>
              <a:schemeClr val="tx1"/>
            </a:solidFill>
            <a:round/>
          </a:ln>
          <a:effectLst/>
        </p:spPr>
        <p:txBody>
          <a:bodyPr/>
          <a:lstStyle/>
          <a:p>
            <a:endParaRPr lang="en-US" sz="2700"/>
          </a:p>
        </p:txBody>
      </p:sp>
      <p:pic>
        <p:nvPicPr>
          <p:cNvPr id="158" name="Picture 24" descr="CHAY XE DAP"/>
          <p:cNvPicPr>
            <a:picLocks noChangeAspect="1" noChangeArrowheads="1"/>
          </p:cNvPicPr>
          <p:nvPr/>
        </p:nvPicPr>
        <p:blipFill>
          <a:blip r:embed="rId9" cstate="print"/>
          <a:srcRect/>
          <a:stretch>
            <a:fillRect/>
          </a:stretch>
        </p:blipFill>
        <p:spPr bwMode="auto">
          <a:xfrm>
            <a:off x="13697450" y="7826405"/>
            <a:ext cx="890244" cy="777396"/>
          </a:xfrm>
          <a:prstGeom prst="rect">
            <a:avLst/>
          </a:prstGeom>
          <a:noFill/>
        </p:spPr>
      </p:pic>
      <p:sp>
        <p:nvSpPr>
          <p:cNvPr id="18" name="Oval 17"/>
          <p:cNvSpPr/>
          <p:nvPr/>
        </p:nvSpPr>
        <p:spPr>
          <a:xfrm>
            <a:off x="2643570" y="8568312"/>
            <a:ext cx="1371600" cy="13716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D</a:t>
            </a:r>
            <a:endParaRPr lang="vi-VN" sz="6000" b="1" dirty="0">
              <a:solidFill>
                <a:schemeClr val="tx2">
                  <a:lumMod val="50000"/>
                </a:schemeClr>
              </a:solidFill>
              <a:latin typeface="+mj-lt"/>
            </a:endParaRPr>
          </a:p>
        </p:txBody>
      </p:sp>
      <p:sp>
        <p:nvSpPr>
          <p:cNvPr id="19" name="Rectangle 18"/>
          <p:cNvSpPr/>
          <p:nvPr/>
        </p:nvSpPr>
        <p:spPr>
          <a:xfrm>
            <a:off x="4666130" y="8592672"/>
            <a:ext cx="6797490" cy="11497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a:latin typeface="Times New Roman" panose="02020603050405020304" pitchFamily="18" charset="0"/>
                <a:cs typeface="Times New Roman" panose="02020603050405020304" pitchFamily="18" charset="0"/>
              </a:rPr>
              <a:t>Potasium</a:t>
            </a:r>
            <a:endParaRPr lang="en-US" sz="7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8"/>
                                        </p:tgtEl>
                                        <p:attrNameLst>
                                          <p:attrName>fillcolor</p:attrName>
                                        </p:attrNameLst>
                                      </p:cBhvr>
                                      <p:to>
                                        <a:srgbClr val="FC2722"/>
                                      </p:to>
                                    </p:animClr>
                                    <p:set>
                                      <p:cBhvr>
                                        <p:cTn id="81" dur="2000" fill="hold"/>
                                        <p:tgtEl>
                                          <p:spTgt spid="18"/>
                                        </p:tgtEl>
                                        <p:attrNameLst>
                                          <p:attrName>fill.type</p:attrName>
                                        </p:attrNameLst>
                                      </p:cBhvr>
                                      <p:to>
                                        <p:strVal val="solid"/>
                                      </p:to>
                                    </p:set>
                                    <p:set>
                                      <p:cBhvr>
                                        <p:cTn id="8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7026" y="-3976488"/>
            <a:ext cx="12646959" cy="72268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46472" y="693224"/>
            <a:ext cx="10209447" cy="1754326"/>
          </a:xfrm>
          <a:prstGeom prst="rect">
            <a:avLst/>
          </a:prstGeom>
          <a:noFill/>
        </p:spPr>
        <p:txBody>
          <a:bodyPr wrap="square" rtlCol="0">
            <a:spAutoFit/>
          </a:bodyPr>
          <a:lstStyle/>
          <a:p>
            <a:pPr algn="ctr"/>
            <a:r>
              <a:rPr lang="en-US" sz="5400" b="1">
                <a:solidFill>
                  <a:schemeClr val="bg1"/>
                </a:solidFill>
                <a:latin typeface="Times New Roman" panose="02020603050405020304" pitchFamily="18" charset="0"/>
                <a:cs typeface="Times New Roman" panose="02020603050405020304" pitchFamily="18" charset="0"/>
              </a:rPr>
              <a:t>Câu 5: Kim loại ở trạng thái lỏng ở điều kiện thường là</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6" name="Picture 7" descr="C:\Users\HT\Desktop\Untitled-3.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31190" y="6127884"/>
            <a:ext cx="3947628" cy="45261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724252" y="5281542"/>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B</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4608980" y="5204012"/>
            <a:ext cx="6938682" cy="11900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a:latin typeface="Times New Roman" panose="02020603050405020304" pitchFamily="18" charset="0"/>
                <a:cs typeface="Times New Roman" panose="02020603050405020304" pitchFamily="18" charset="0"/>
              </a:rPr>
              <a:t>Mercury</a:t>
            </a:r>
            <a:endParaRPr lang="en-US" sz="7200" b="1" dirty="0">
              <a:latin typeface="Times New Roman" panose="02020603050405020304" pitchFamily="18" charset="0"/>
              <a:cs typeface="Times New Roman" panose="02020603050405020304" pitchFamily="18" charset="0"/>
            </a:endParaRPr>
          </a:p>
        </p:txBody>
      </p:sp>
      <p:sp>
        <p:nvSpPr>
          <p:cNvPr id="10" name="Oval 9"/>
          <p:cNvSpPr/>
          <p:nvPr/>
        </p:nvSpPr>
        <p:spPr>
          <a:xfrm>
            <a:off x="2724252" y="3628073"/>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A</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608980" y="3630702"/>
            <a:ext cx="6938684" cy="10892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a:latin typeface="Times New Roman" panose="02020603050405020304" pitchFamily="18" charset="0"/>
                <a:cs typeface="Times New Roman" panose="02020603050405020304" pitchFamily="18" charset="0"/>
              </a:rPr>
              <a:t>Sodium</a:t>
            </a:r>
            <a:endParaRPr lang="en-US" sz="7200" b="1" dirty="0">
              <a:latin typeface="Times New Roman" panose="02020603050405020304" pitchFamily="18" charset="0"/>
              <a:cs typeface="Times New Roman" panose="02020603050405020304" pitchFamily="18" charset="0"/>
            </a:endParaRPr>
          </a:p>
        </p:txBody>
      </p:sp>
      <p:sp>
        <p:nvSpPr>
          <p:cNvPr id="12" name="Oval 11"/>
          <p:cNvSpPr/>
          <p:nvPr/>
        </p:nvSpPr>
        <p:spPr>
          <a:xfrm>
            <a:off x="2724252" y="6935012"/>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C</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679576" y="6878172"/>
            <a:ext cx="6797490" cy="11497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a:latin typeface="Times New Roman" panose="02020603050405020304" pitchFamily="18" charset="0"/>
                <a:cs typeface="Times New Roman" panose="02020603050405020304" pitchFamily="18" charset="0"/>
              </a:rPr>
              <a:t>Magnesium</a:t>
            </a:r>
            <a:endParaRPr lang="en-US" sz="7200" b="1" dirty="0">
              <a:latin typeface="Times New Roman" panose="02020603050405020304" pitchFamily="18" charset="0"/>
              <a:cs typeface="Times New Roman" panose="02020603050405020304" pitchFamily="18" charset="0"/>
            </a:endParaRPr>
          </a:p>
        </p:txBody>
      </p:sp>
      <p:pic>
        <p:nvPicPr>
          <p:cNvPr id="154" name="Picture 14" descr="kim phut"/>
          <p:cNvPicPr>
            <a:picLocks noChangeAspect="1" noChangeArrowheads="1"/>
          </p:cNvPicPr>
          <p:nvPr/>
        </p:nvPicPr>
        <p:blipFill>
          <a:blip r:embed="rId6" cstate="print"/>
          <a:srcRect/>
          <a:stretch>
            <a:fillRect/>
          </a:stretch>
        </p:blipFill>
        <p:spPr bwMode="auto">
          <a:xfrm>
            <a:off x="12942476" y="5204012"/>
            <a:ext cx="2515088" cy="2073647"/>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print"/>
          <a:srcRect/>
          <a:stretch>
            <a:fillRect/>
          </a:stretch>
        </p:blipFill>
        <p:spPr bwMode="auto">
          <a:xfrm>
            <a:off x="12404917" y="4296335"/>
            <a:ext cx="3526100" cy="3469343"/>
          </a:xfrm>
          <a:prstGeom prst="rect">
            <a:avLst/>
          </a:prstGeom>
          <a:noFill/>
        </p:spPr>
      </p:pic>
      <p:pic>
        <p:nvPicPr>
          <p:cNvPr id="156" name="Picture 22" descr="slide0002_image021"/>
          <p:cNvPicPr>
            <a:picLocks noChangeAspect="1" noChangeArrowheads="1" noCrop="1"/>
          </p:cNvPicPr>
          <p:nvPr/>
        </p:nvPicPr>
        <p:blipFill>
          <a:blip r:embed="rId8"/>
          <a:srcRect/>
          <a:stretch>
            <a:fillRect/>
          </a:stretch>
        </p:blipFill>
        <p:spPr bwMode="auto">
          <a:xfrm>
            <a:off x="13793492" y="7966549"/>
            <a:ext cx="742610" cy="648806"/>
          </a:xfrm>
          <a:prstGeom prst="rect">
            <a:avLst/>
          </a:prstGeom>
          <a:noFill/>
        </p:spPr>
      </p:pic>
      <p:sp>
        <p:nvSpPr>
          <p:cNvPr id="157" name="Line 23"/>
          <p:cNvSpPr>
            <a:spLocks noChangeShapeType="1"/>
          </p:cNvSpPr>
          <p:nvPr/>
        </p:nvSpPr>
        <p:spPr bwMode="auto">
          <a:xfrm>
            <a:off x="13253594" y="8608781"/>
            <a:ext cx="1688462" cy="0"/>
          </a:xfrm>
          <a:prstGeom prst="line">
            <a:avLst/>
          </a:prstGeom>
          <a:noFill/>
          <a:ln w="9525">
            <a:solidFill>
              <a:schemeClr val="tx1"/>
            </a:solidFill>
            <a:round/>
          </a:ln>
          <a:effectLst/>
        </p:spPr>
        <p:txBody>
          <a:bodyPr/>
          <a:lstStyle/>
          <a:p>
            <a:endParaRPr lang="en-US" sz="2700"/>
          </a:p>
        </p:txBody>
      </p:sp>
      <p:pic>
        <p:nvPicPr>
          <p:cNvPr id="158" name="Picture 24" descr="CHAY XE DAP"/>
          <p:cNvPicPr>
            <a:picLocks noChangeAspect="1" noChangeArrowheads="1"/>
          </p:cNvPicPr>
          <p:nvPr/>
        </p:nvPicPr>
        <p:blipFill>
          <a:blip r:embed="rId9" cstate="print"/>
          <a:srcRect/>
          <a:stretch>
            <a:fillRect/>
          </a:stretch>
        </p:blipFill>
        <p:spPr bwMode="auto">
          <a:xfrm>
            <a:off x="13697450" y="7826405"/>
            <a:ext cx="890244" cy="777396"/>
          </a:xfrm>
          <a:prstGeom prst="rect">
            <a:avLst/>
          </a:prstGeom>
          <a:noFill/>
        </p:spPr>
      </p:pic>
      <p:sp>
        <p:nvSpPr>
          <p:cNvPr id="18" name="Oval 17"/>
          <p:cNvSpPr/>
          <p:nvPr/>
        </p:nvSpPr>
        <p:spPr>
          <a:xfrm>
            <a:off x="2724252" y="8588483"/>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D</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4679576" y="8511990"/>
            <a:ext cx="6797490" cy="11497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b="1">
                <a:latin typeface="Times New Roman" panose="02020603050405020304" pitchFamily="18" charset="0"/>
                <a:cs typeface="Times New Roman" panose="02020603050405020304" pitchFamily="18" charset="0"/>
              </a:rPr>
              <a:t>Barium</a:t>
            </a:r>
            <a:endParaRPr lang="en-US" sz="7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8"/>
                                        </p:tgtEl>
                                        <p:attrNameLst>
                                          <p:attrName>fillcolor</p:attrName>
                                        </p:attrNameLst>
                                      </p:cBhvr>
                                      <p:to>
                                        <a:srgbClr val="FC2722"/>
                                      </p:to>
                                    </p:animClr>
                                    <p:set>
                                      <p:cBhvr>
                                        <p:cTn id="81" dur="2000" fill="hold"/>
                                        <p:tgtEl>
                                          <p:spTgt spid="18"/>
                                        </p:tgtEl>
                                        <p:attrNameLst>
                                          <p:attrName>fill.type</p:attrName>
                                        </p:attrNameLst>
                                      </p:cBhvr>
                                      <p:to>
                                        <p:strVal val="solid"/>
                                      </p:to>
                                    </p:set>
                                    <p:set>
                                      <p:cBhvr>
                                        <p:cTn id="8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3502" y="-4186257"/>
            <a:ext cx="13374062" cy="76423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28743" y="492296"/>
            <a:ext cx="11047958" cy="2308324"/>
          </a:xfrm>
          <a:prstGeom prst="rect">
            <a:avLst/>
          </a:prstGeom>
          <a:noFill/>
        </p:spPr>
        <p:txBody>
          <a:bodyPr wrap="square" rtlCol="0">
            <a:spAutoFit/>
          </a:bodyPr>
          <a:lstStyle/>
          <a:p>
            <a:pPr algn="just"/>
            <a:r>
              <a:rPr lang="en-US" sz="4800" b="1">
                <a:solidFill>
                  <a:schemeClr val="bg1"/>
                </a:solidFill>
                <a:latin typeface="Times New Roman" panose="02020603050405020304" pitchFamily="18" charset="0"/>
                <a:cs typeface="Times New Roman" panose="02020603050405020304" pitchFamily="18" charset="0"/>
              </a:rPr>
              <a:t>Câu 6: 1 mol </a:t>
            </a:r>
            <a:r>
              <a:rPr lang="en-US" sz="4800" b="1">
                <a:solidFill>
                  <a:schemeClr val="bg1"/>
                </a:solidFill>
                <a:latin typeface="Times New Roman" panose="02020603050405020304" pitchFamily="18" charset="0"/>
                <a:cs typeface="Times New Roman" panose="02020603050405020304" pitchFamily="18" charset="0"/>
                <a:sym typeface="+mn-ea"/>
              </a:rPr>
              <a:t>Aluminium</a:t>
            </a:r>
            <a:r>
              <a:rPr lang="en-US" sz="4800" b="1">
                <a:solidFill>
                  <a:schemeClr val="bg1"/>
                </a:solidFill>
                <a:latin typeface="Times New Roman" panose="02020603050405020304" pitchFamily="18" charset="0"/>
                <a:cs typeface="Times New Roman" panose="02020603050405020304" pitchFamily="18" charset="0"/>
              </a:rPr>
              <a:t> (nhiệt độ, áp suất trong phòng thí nghiệm), khối lượng riêng 2,7 g/ cm</a:t>
            </a:r>
            <a:r>
              <a:rPr lang="en-US" sz="4800" b="1" baseline="30000">
                <a:solidFill>
                  <a:schemeClr val="bg1"/>
                </a:solidFill>
                <a:latin typeface="Times New Roman" panose="02020603050405020304" pitchFamily="18" charset="0"/>
                <a:cs typeface="Times New Roman" panose="02020603050405020304" pitchFamily="18" charset="0"/>
              </a:rPr>
              <a:t>3</a:t>
            </a:r>
            <a:r>
              <a:rPr lang="en-US" sz="4800" b="1">
                <a:solidFill>
                  <a:schemeClr val="bg1"/>
                </a:solidFill>
                <a:latin typeface="Times New Roman" panose="02020603050405020304" pitchFamily="18" charset="0"/>
                <a:cs typeface="Times New Roman" panose="02020603050405020304" pitchFamily="18" charset="0"/>
              </a:rPr>
              <a:t>, có thể tích tương ứng là:</a:t>
            </a:r>
            <a:endParaRPr lang="en-US" sz="4800" b="1" dirty="0">
              <a:solidFill>
                <a:schemeClr val="bg1"/>
              </a:solidFill>
              <a:latin typeface="Times New Roman" panose="02020603050405020304" pitchFamily="18" charset="0"/>
              <a:cs typeface="Times New Roman" panose="02020603050405020304" pitchFamily="18" charset="0"/>
            </a:endParaRPr>
          </a:p>
        </p:txBody>
      </p:sp>
      <p:pic>
        <p:nvPicPr>
          <p:cNvPr id="6" name="Picture 7" descr="C:\Users\HT\Desktop\Untitled-3.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31190" y="6127884"/>
            <a:ext cx="3947628" cy="45261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493474" y="8666624"/>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D</a:t>
            </a:r>
            <a:endParaRPr lang="vi-VN" sz="6000" b="1" dirty="0">
              <a:solidFill>
                <a:schemeClr val="tx2">
                  <a:lumMod val="50000"/>
                </a:schemeClr>
              </a:solidFill>
              <a:latin typeface="+mj-lt"/>
            </a:endParaRPr>
          </a:p>
        </p:txBody>
      </p:sp>
      <p:sp>
        <p:nvSpPr>
          <p:cNvPr id="9" name="Rectangle 8"/>
          <p:cNvSpPr/>
          <p:nvPr/>
        </p:nvSpPr>
        <p:spPr>
          <a:xfrm>
            <a:off x="4625312" y="8754035"/>
            <a:ext cx="7019367" cy="11900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300" b="1">
                <a:latin typeface="Times New Roman" panose="02020603050405020304" pitchFamily="18" charset="0"/>
                <a:cs typeface="Times New Roman" panose="02020603050405020304" pitchFamily="18" charset="0"/>
              </a:rPr>
              <a:t>10 cm</a:t>
            </a:r>
            <a:r>
              <a:rPr lang="en-US" sz="6300" b="1" baseline="30000">
                <a:latin typeface="Times New Roman" panose="02020603050405020304" pitchFamily="18" charset="0"/>
                <a:cs typeface="Times New Roman" panose="02020603050405020304" pitchFamily="18" charset="0"/>
              </a:rPr>
              <a:t>3</a:t>
            </a:r>
            <a:endParaRPr lang="en-US" sz="6300" b="1" dirty="0">
              <a:latin typeface="Times New Roman" panose="02020603050405020304" pitchFamily="18" charset="0"/>
              <a:cs typeface="Times New Roman" panose="02020603050405020304" pitchFamily="18" charset="0"/>
            </a:endParaRPr>
          </a:p>
        </p:txBody>
      </p:sp>
      <p:sp>
        <p:nvSpPr>
          <p:cNvPr id="10" name="Oval 9"/>
          <p:cNvSpPr/>
          <p:nvPr/>
        </p:nvSpPr>
        <p:spPr>
          <a:xfrm>
            <a:off x="2493474" y="5179356"/>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B</a:t>
            </a:r>
            <a:endParaRPr lang="vi-VN" sz="6000" b="1" dirty="0">
              <a:solidFill>
                <a:schemeClr val="tx2">
                  <a:lumMod val="50000"/>
                </a:schemeClr>
              </a:solidFill>
              <a:latin typeface="+mj-lt"/>
            </a:endParaRPr>
          </a:p>
        </p:txBody>
      </p:sp>
      <p:sp>
        <p:nvSpPr>
          <p:cNvPr id="11" name="Rectangle 10"/>
          <p:cNvSpPr/>
          <p:nvPr/>
        </p:nvSpPr>
        <p:spPr>
          <a:xfrm>
            <a:off x="4463949" y="5396751"/>
            <a:ext cx="7342092" cy="10892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300" b="1">
                <a:latin typeface="Times New Roman" panose="02020603050405020304" pitchFamily="18" charset="0"/>
                <a:cs typeface="Times New Roman" panose="02020603050405020304" pitchFamily="18" charset="0"/>
              </a:rPr>
              <a:t>12 cm</a:t>
            </a:r>
            <a:r>
              <a:rPr lang="en-US" sz="6300" b="1" baseline="30000">
                <a:latin typeface="Times New Roman" panose="02020603050405020304" pitchFamily="18" charset="0"/>
                <a:cs typeface="Times New Roman" panose="02020603050405020304" pitchFamily="18" charset="0"/>
              </a:rPr>
              <a:t>3</a:t>
            </a:r>
            <a:r>
              <a:rPr lang="en-US" sz="6300" b="1">
                <a:latin typeface="Times New Roman" panose="02020603050405020304" pitchFamily="18" charset="0"/>
                <a:cs typeface="Times New Roman" panose="02020603050405020304" pitchFamily="18" charset="0"/>
              </a:rPr>
              <a:t> </a:t>
            </a:r>
            <a:endParaRPr lang="en-US" sz="6300" b="1" dirty="0">
              <a:latin typeface="Times New Roman" panose="02020603050405020304" pitchFamily="18" charset="0"/>
              <a:cs typeface="Times New Roman" panose="02020603050405020304" pitchFamily="18" charset="0"/>
            </a:endParaRPr>
          </a:p>
        </p:txBody>
      </p:sp>
      <p:sp>
        <p:nvSpPr>
          <p:cNvPr id="12" name="Oval 11"/>
          <p:cNvSpPr/>
          <p:nvPr/>
        </p:nvSpPr>
        <p:spPr>
          <a:xfrm>
            <a:off x="2493474" y="6922991"/>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C</a:t>
            </a:r>
            <a:endParaRPr lang="vi-VN" sz="6000" b="1" dirty="0">
              <a:solidFill>
                <a:schemeClr val="tx2">
                  <a:lumMod val="50000"/>
                </a:schemeClr>
              </a:solidFill>
              <a:latin typeface="+mj-lt"/>
            </a:endParaRPr>
          </a:p>
        </p:txBody>
      </p:sp>
      <p:sp>
        <p:nvSpPr>
          <p:cNvPr id="13" name="Rectangle 12"/>
          <p:cNvSpPr/>
          <p:nvPr/>
        </p:nvSpPr>
        <p:spPr>
          <a:xfrm>
            <a:off x="4484118" y="7075394"/>
            <a:ext cx="7301754" cy="1089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300" b="1">
                <a:latin typeface="Times New Roman" panose="02020603050405020304" pitchFamily="18" charset="0"/>
                <a:cs typeface="Times New Roman" panose="02020603050405020304" pitchFamily="18" charset="0"/>
              </a:rPr>
              <a:t>13 cm</a:t>
            </a:r>
            <a:r>
              <a:rPr lang="en-US" sz="6300" b="1" baseline="30000">
                <a:latin typeface="Times New Roman" panose="02020603050405020304" pitchFamily="18" charset="0"/>
                <a:cs typeface="Times New Roman" panose="02020603050405020304" pitchFamily="18" charset="0"/>
              </a:rPr>
              <a:t>3</a:t>
            </a:r>
            <a:r>
              <a:rPr lang="en-US" sz="6300" b="1">
                <a:latin typeface="Times New Roman" panose="02020603050405020304" pitchFamily="18" charset="0"/>
                <a:cs typeface="Times New Roman" panose="02020603050405020304" pitchFamily="18" charset="0"/>
              </a:rPr>
              <a:t> </a:t>
            </a:r>
            <a:endParaRPr lang="en-US" sz="6300" b="1" dirty="0">
              <a:latin typeface="Times New Roman" panose="02020603050405020304" pitchFamily="18" charset="0"/>
              <a:cs typeface="Times New Roman" panose="02020603050405020304" pitchFamily="18" charset="0"/>
            </a:endParaRPr>
          </a:p>
        </p:txBody>
      </p:sp>
      <p:pic>
        <p:nvPicPr>
          <p:cNvPr id="154" name="Picture 14" descr="kim phut"/>
          <p:cNvPicPr>
            <a:picLocks noChangeAspect="1" noChangeArrowheads="1"/>
          </p:cNvPicPr>
          <p:nvPr/>
        </p:nvPicPr>
        <p:blipFill>
          <a:blip r:embed="rId6" cstate="print"/>
          <a:srcRect/>
          <a:stretch>
            <a:fillRect/>
          </a:stretch>
        </p:blipFill>
        <p:spPr bwMode="auto">
          <a:xfrm>
            <a:off x="12942476" y="5204012"/>
            <a:ext cx="2515088" cy="2073647"/>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print"/>
          <a:srcRect/>
          <a:stretch>
            <a:fillRect/>
          </a:stretch>
        </p:blipFill>
        <p:spPr bwMode="auto">
          <a:xfrm>
            <a:off x="12404917" y="4296335"/>
            <a:ext cx="3526100" cy="3469343"/>
          </a:xfrm>
          <a:prstGeom prst="rect">
            <a:avLst/>
          </a:prstGeom>
          <a:noFill/>
        </p:spPr>
      </p:pic>
      <p:pic>
        <p:nvPicPr>
          <p:cNvPr id="156" name="Picture 22" descr="slide0002_image021"/>
          <p:cNvPicPr>
            <a:picLocks noChangeAspect="1" noChangeArrowheads="1" noCrop="1"/>
          </p:cNvPicPr>
          <p:nvPr/>
        </p:nvPicPr>
        <p:blipFill>
          <a:blip r:embed="rId8"/>
          <a:srcRect/>
          <a:stretch>
            <a:fillRect/>
          </a:stretch>
        </p:blipFill>
        <p:spPr bwMode="auto">
          <a:xfrm>
            <a:off x="13793492" y="7966549"/>
            <a:ext cx="742610" cy="648806"/>
          </a:xfrm>
          <a:prstGeom prst="rect">
            <a:avLst/>
          </a:prstGeom>
          <a:noFill/>
        </p:spPr>
      </p:pic>
      <p:sp>
        <p:nvSpPr>
          <p:cNvPr id="157" name="Line 23"/>
          <p:cNvSpPr>
            <a:spLocks noChangeShapeType="1"/>
          </p:cNvSpPr>
          <p:nvPr/>
        </p:nvSpPr>
        <p:spPr bwMode="auto">
          <a:xfrm>
            <a:off x="13253594" y="8608781"/>
            <a:ext cx="1688462" cy="0"/>
          </a:xfrm>
          <a:prstGeom prst="line">
            <a:avLst/>
          </a:prstGeom>
          <a:noFill/>
          <a:ln w="9525">
            <a:solidFill>
              <a:schemeClr val="tx1"/>
            </a:solidFill>
            <a:round/>
          </a:ln>
          <a:effectLst/>
        </p:spPr>
        <p:txBody>
          <a:bodyPr/>
          <a:lstStyle/>
          <a:p>
            <a:endParaRPr lang="en-US" sz="2700"/>
          </a:p>
        </p:txBody>
      </p:sp>
      <p:pic>
        <p:nvPicPr>
          <p:cNvPr id="158" name="Picture 24" descr="CHAY XE DAP"/>
          <p:cNvPicPr>
            <a:picLocks noChangeAspect="1" noChangeArrowheads="1"/>
          </p:cNvPicPr>
          <p:nvPr/>
        </p:nvPicPr>
        <p:blipFill>
          <a:blip r:embed="rId9" cstate="print"/>
          <a:srcRect/>
          <a:stretch>
            <a:fillRect/>
          </a:stretch>
        </p:blipFill>
        <p:spPr bwMode="auto">
          <a:xfrm>
            <a:off x="13697450" y="7826405"/>
            <a:ext cx="890244" cy="777396"/>
          </a:xfrm>
          <a:prstGeom prst="rect">
            <a:avLst/>
          </a:prstGeom>
          <a:noFill/>
        </p:spPr>
      </p:pic>
      <p:sp>
        <p:nvSpPr>
          <p:cNvPr id="18" name="Oval 17"/>
          <p:cNvSpPr/>
          <p:nvPr/>
        </p:nvSpPr>
        <p:spPr>
          <a:xfrm>
            <a:off x="2493474" y="3435722"/>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mj-lt"/>
              </a:rPr>
              <a:t>A</a:t>
            </a:r>
            <a:endParaRPr lang="vi-VN" sz="6000" b="1" dirty="0">
              <a:solidFill>
                <a:schemeClr val="tx2">
                  <a:lumMod val="50000"/>
                </a:schemeClr>
              </a:solidFill>
              <a:latin typeface="+mj-lt"/>
            </a:endParaRPr>
          </a:p>
        </p:txBody>
      </p:sp>
      <p:sp>
        <p:nvSpPr>
          <p:cNvPr id="19" name="Rectangle 18"/>
          <p:cNvSpPr/>
          <p:nvPr/>
        </p:nvSpPr>
        <p:spPr>
          <a:xfrm>
            <a:off x="4463949" y="3718109"/>
            <a:ext cx="7342092" cy="10892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300" b="1">
                <a:latin typeface="Times New Roman" panose="02020603050405020304" pitchFamily="18" charset="0"/>
                <a:cs typeface="Times New Roman" panose="02020603050405020304" pitchFamily="18" charset="0"/>
              </a:rPr>
              <a:t>11 cm</a:t>
            </a:r>
            <a:r>
              <a:rPr lang="en-US" sz="6300" b="1" baseline="30000">
                <a:latin typeface="Times New Roman" panose="02020603050405020304" pitchFamily="18" charset="0"/>
                <a:cs typeface="Times New Roman" panose="02020603050405020304" pitchFamily="18" charset="0"/>
              </a:rPr>
              <a:t>3</a:t>
            </a:r>
            <a:r>
              <a:rPr lang="en-US" sz="6300" b="1">
                <a:latin typeface="Times New Roman" panose="02020603050405020304" pitchFamily="18" charset="0"/>
                <a:cs typeface="Times New Roman" panose="02020603050405020304" pitchFamily="18" charset="0"/>
              </a:rPr>
              <a:t> </a:t>
            </a:r>
            <a:endParaRPr lang="en-US" sz="63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8"/>
                                        </p:tgtEl>
                                        <p:attrNameLst>
                                          <p:attrName>fillcolor</p:attrName>
                                        </p:attrNameLst>
                                      </p:cBhvr>
                                      <p:to>
                                        <a:srgbClr val="FC2722"/>
                                      </p:to>
                                    </p:animClr>
                                    <p:set>
                                      <p:cBhvr>
                                        <p:cTn id="81" dur="2000" fill="hold"/>
                                        <p:tgtEl>
                                          <p:spTgt spid="18"/>
                                        </p:tgtEl>
                                        <p:attrNameLst>
                                          <p:attrName>fill.type</p:attrName>
                                        </p:attrNameLst>
                                      </p:cBhvr>
                                      <p:to>
                                        <p:strVal val="solid"/>
                                      </p:to>
                                    </p:set>
                                    <p:set>
                                      <p:cBhvr>
                                        <p:cTn id="8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9243" y="-3613418"/>
            <a:ext cx="12646959" cy="72268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58621" y="1148030"/>
            <a:ext cx="11468202" cy="1661993"/>
          </a:xfrm>
          <a:prstGeom prst="rect">
            <a:avLst/>
          </a:prstGeom>
          <a:noFill/>
        </p:spPr>
        <p:txBody>
          <a:bodyPr wrap="square" rtlCol="0">
            <a:spAutoFit/>
          </a:bodyPr>
          <a:lstStyle/>
          <a:p>
            <a:pPr algn="ctr"/>
            <a:r>
              <a:rPr lang="en-US" sz="5100" b="1">
                <a:solidFill>
                  <a:schemeClr val="bg1"/>
                </a:solidFill>
                <a:latin typeface="Times New Roman" panose="02020603050405020304" pitchFamily="18" charset="0"/>
                <a:cs typeface="Times New Roman" panose="02020603050405020304" pitchFamily="18" charset="0"/>
              </a:rPr>
              <a:t>Câu 7: Kim loại nào sau đây nhẹ nhất (có khối lượng riêng nhỏ nhất)?</a:t>
            </a:r>
            <a:endParaRPr lang="en-US" sz="5100" b="1" dirty="0">
              <a:solidFill>
                <a:schemeClr val="bg1"/>
              </a:solidFill>
              <a:latin typeface="Times New Roman" panose="02020603050405020304" pitchFamily="18" charset="0"/>
              <a:cs typeface="Times New Roman" panose="02020603050405020304" pitchFamily="18" charset="0"/>
            </a:endParaRPr>
          </a:p>
        </p:txBody>
      </p:sp>
      <p:pic>
        <p:nvPicPr>
          <p:cNvPr id="6" name="Picture 7" descr="C:\Users\HT\Desktop\Untitled-3.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31190" y="6127884"/>
            <a:ext cx="3947628" cy="45261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458772" y="3771899"/>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A</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4346763" y="3812243"/>
            <a:ext cx="7382436" cy="11900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300" b="1">
                <a:latin typeface="Times New Roman" panose="02020603050405020304" pitchFamily="18" charset="0"/>
                <a:cs typeface="Times New Roman" panose="02020603050405020304" pitchFamily="18" charset="0"/>
              </a:rPr>
              <a:t>Lithium</a:t>
            </a:r>
            <a:endParaRPr lang="en-US" sz="6300" b="1" dirty="0">
              <a:latin typeface="Times New Roman" panose="02020603050405020304" pitchFamily="18" charset="0"/>
              <a:cs typeface="Times New Roman" panose="02020603050405020304" pitchFamily="18" charset="0"/>
            </a:endParaRPr>
          </a:p>
        </p:txBody>
      </p:sp>
      <p:sp>
        <p:nvSpPr>
          <p:cNvPr id="10" name="Oval 9"/>
          <p:cNvSpPr/>
          <p:nvPr/>
        </p:nvSpPr>
        <p:spPr>
          <a:xfrm>
            <a:off x="2458772" y="5347446"/>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B</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366937" y="5398995"/>
            <a:ext cx="7342091" cy="10892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300" b="1">
                <a:latin typeface="Times New Roman" panose="02020603050405020304" pitchFamily="18" charset="0"/>
                <a:cs typeface="Times New Roman" panose="02020603050405020304" pitchFamily="18" charset="0"/>
              </a:rPr>
              <a:t>Potasium</a:t>
            </a:r>
            <a:endParaRPr lang="en-US" sz="6300" b="1" dirty="0">
              <a:latin typeface="Times New Roman" panose="02020603050405020304" pitchFamily="18" charset="0"/>
              <a:cs typeface="Times New Roman" panose="02020603050405020304" pitchFamily="18" charset="0"/>
            </a:endParaRPr>
          </a:p>
        </p:txBody>
      </p:sp>
      <p:sp>
        <p:nvSpPr>
          <p:cNvPr id="12" name="Oval 11"/>
          <p:cNvSpPr/>
          <p:nvPr/>
        </p:nvSpPr>
        <p:spPr>
          <a:xfrm>
            <a:off x="2458772" y="6922994"/>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C</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457700" y="6884897"/>
            <a:ext cx="7160562" cy="121023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300" b="1">
                <a:latin typeface="Times New Roman" panose="02020603050405020304" pitchFamily="18" charset="0"/>
                <a:cs typeface="Times New Roman" panose="02020603050405020304" pitchFamily="18" charset="0"/>
              </a:rPr>
              <a:t>Magnesium</a:t>
            </a:r>
            <a:endParaRPr lang="en-US" sz="6300" b="1" dirty="0">
              <a:latin typeface="Times New Roman" panose="02020603050405020304" pitchFamily="18" charset="0"/>
              <a:cs typeface="Times New Roman" panose="02020603050405020304" pitchFamily="18" charset="0"/>
            </a:endParaRPr>
          </a:p>
        </p:txBody>
      </p:sp>
      <p:pic>
        <p:nvPicPr>
          <p:cNvPr id="154" name="Picture 14" descr="kim phut"/>
          <p:cNvPicPr>
            <a:picLocks noChangeAspect="1" noChangeArrowheads="1"/>
          </p:cNvPicPr>
          <p:nvPr/>
        </p:nvPicPr>
        <p:blipFill>
          <a:blip r:embed="rId6" cstate="print"/>
          <a:srcRect/>
          <a:stretch>
            <a:fillRect/>
          </a:stretch>
        </p:blipFill>
        <p:spPr bwMode="auto">
          <a:xfrm>
            <a:off x="12942476" y="5204012"/>
            <a:ext cx="2515088" cy="2073647"/>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print"/>
          <a:srcRect/>
          <a:stretch>
            <a:fillRect/>
          </a:stretch>
        </p:blipFill>
        <p:spPr bwMode="auto">
          <a:xfrm>
            <a:off x="12404917" y="4296335"/>
            <a:ext cx="3526100" cy="3469343"/>
          </a:xfrm>
          <a:prstGeom prst="rect">
            <a:avLst/>
          </a:prstGeom>
          <a:noFill/>
        </p:spPr>
      </p:pic>
      <p:pic>
        <p:nvPicPr>
          <p:cNvPr id="156" name="Picture 22" descr="slide0002_image021"/>
          <p:cNvPicPr>
            <a:picLocks noChangeAspect="1" noChangeArrowheads="1" noCrop="1"/>
          </p:cNvPicPr>
          <p:nvPr/>
        </p:nvPicPr>
        <p:blipFill>
          <a:blip r:embed="rId8"/>
          <a:srcRect/>
          <a:stretch>
            <a:fillRect/>
          </a:stretch>
        </p:blipFill>
        <p:spPr bwMode="auto">
          <a:xfrm>
            <a:off x="13793492" y="7966549"/>
            <a:ext cx="742610" cy="648806"/>
          </a:xfrm>
          <a:prstGeom prst="rect">
            <a:avLst/>
          </a:prstGeom>
          <a:noFill/>
        </p:spPr>
      </p:pic>
      <p:sp>
        <p:nvSpPr>
          <p:cNvPr id="157" name="Line 23"/>
          <p:cNvSpPr>
            <a:spLocks noChangeShapeType="1"/>
          </p:cNvSpPr>
          <p:nvPr/>
        </p:nvSpPr>
        <p:spPr bwMode="auto">
          <a:xfrm>
            <a:off x="13253594" y="8608781"/>
            <a:ext cx="1688462" cy="0"/>
          </a:xfrm>
          <a:prstGeom prst="line">
            <a:avLst/>
          </a:prstGeom>
          <a:noFill/>
          <a:ln w="9525">
            <a:solidFill>
              <a:schemeClr val="tx1"/>
            </a:solidFill>
            <a:round/>
          </a:ln>
          <a:effectLst/>
        </p:spPr>
        <p:txBody>
          <a:bodyPr/>
          <a:lstStyle/>
          <a:p>
            <a:endParaRPr lang="en-US" sz="2700"/>
          </a:p>
        </p:txBody>
      </p:sp>
      <p:pic>
        <p:nvPicPr>
          <p:cNvPr id="158" name="Picture 24" descr="CHAY XE DAP"/>
          <p:cNvPicPr>
            <a:picLocks noChangeAspect="1" noChangeArrowheads="1"/>
          </p:cNvPicPr>
          <p:nvPr/>
        </p:nvPicPr>
        <p:blipFill>
          <a:blip r:embed="rId9" cstate="print"/>
          <a:srcRect/>
          <a:stretch>
            <a:fillRect/>
          </a:stretch>
        </p:blipFill>
        <p:spPr bwMode="auto">
          <a:xfrm>
            <a:off x="13697450" y="7826405"/>
            <a:ext cx="890244" cy="777396"/>
          </a:xfrm>
          <a:prstGeom prst="rect">
            <a:avLst/>
          </a:prstGeom>
          <a:noFill/>
        </p:spPr>
      </p:pic>
      <p:sp>
        <p:nvSpPr>
          <p:cNvPr id="161" name="Rectangle 160"/>
          <p:cNvSpPr/>
          <p:nvPr/>
        </p:nvSpPr>
        <p:spPr>
          <a:xfrm>
            <a:off x="4387104" y="8491819"/>
            <a:ext cx="7301754" cy="1089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300" b="1">
                <a:latin typeface="Times New Roman" panose="02020603050405020304" pitchFamily="18" charset="0"/>
                <a:cs typeface="Times New Roman" panose="02020603050405020304" pitchFamily="18" charset="0"/>
              </a:rPr>
              <a:t>Sodium</a:t>
            </a:r>
            <a:endParaRPr lang="en-US" sz="6300" b="1" dirty="0">
              <a:latin typeface="Times New Roman" panose="02020603050405020304" pitchFamily="18" charset="0"/>
              <a:cs typeface="Times New Roman" panose="02020603050405020304" pitchFamily="18" charset="0"/>
            </a:endParaRPr>
          </a:p>
        </p:txBody>
      </p:sp>
      <p:sp>
        <p:nvSpPr>
          <p:cNvPr id="162" name="Oval 161"/>
          <p:cNvSpPr/>
          <p:nvPr/>
        </p:nvSpPr>
        <p:spPr>
          <a:xfrm>
            <a:off x="2458772" y="8498541"/>
            <a:ext cx="1371600" cy="1371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tx2">
                    <a:lumMod val="50000"/>
                  </a:schemeClr>
                </a:solidFill>
                <a:latin typeface="Times New Roman" panose="02020603050405020304" pitchFamily="18" charset="0"/>
                <a:cs typeface="Times New Roman" panose="02020603050405020304" pitchFamily="18" charset="0"/>
              </a:rPr>
              <a:t>D</a:t>
            </a:r>
            <a:endParaRPr lang="vi-VN" sz="6000" b="1" dirty="0">
              <a:solidFill>
                <a:schemeClr val="tx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6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62"/>
                                        </p:tgtEl>
                                        <p:attrNameLst>
                                          <p:attrName>fillcolor</p:attrName>
                                        </p:attrNameLst>
                                      </p:cBhvr>
                                      <p:to>
                                        <a:srgbClr val="FC2722"/>
                                      </p:to>
                                    </p:animClr>
                                    <p:set>
                                      <p:cBhvr>
                                        <p:cTn id="81" dur="2000" fill="hold"/>
                                        <p:tgtEl>
                                          <p:spTgt spid="162"/>
                                        </p:tgtEl>
                                        <p:attrNameLst>
                                          <p:attrName>fill.type</p:attrName>
                                        </p:attrNameLst>
                                      </p:cBhvr>
                                      <p:to>
                                        <p:strVal val="solid"/>
                                      </p:to>
                                    </p:set>
                                    <p:set>
                                      <p:cBhvr>
                                        <p:cTn id="82" dur="2000" fill="hold"/>
                                        <p:tgtEl>
                                          <p:spTgt spid="162"/>
                                        </p:tgtEl>
                                        <p:attrNameLst>
                                          <p:attrName>fill.on</p:attrName>
                                        </p:attrNameLst>
                                      </p:cBhvr>
                                      <p:to>
                                        <p:strVal val="true"/>
                                      </p:to>
                                    </p:set>
                                  </p:childTnLst>
                                </p:cTn>
                              </p:par>
                            </p:childTnLst>
                          </p:cTn>
                        </p:par>
                      </p:childTnLst>
                    </p:cTn>
                  </p:par>
                </p:childTnLst>
              </p:cTn>
              <p:nextCondLst>
                <p:cond evt="onClick" delay="0">
                  <p:tgtEl>
                    <p:spTgt spid="162"/>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497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55010" y="74930"/>
            <a:ext cx="14270355" cy="829945"/>
          </a:xfrm>
          <a:prstGeom prst="rect">
            <a:avLst/>
          </a:prstGeom>
          <a:noFill/>
        </p:spPr>
        <p:txBody>
          <a:bodyPr wrap="square" rtlCol="0">
            <a:spAutoFit/>
          </a:bodyPr>
          <a:lstStyle/>
          <a:p>
            <a:r>
              <a:rPr lang="en-US" sz="4800" b="1">
                <a:latin typeface="Times New Roman" panose="02020603050405020304" pitchFamily="18" charset="0"/>
                <a:ea typeface="Roboto" panose="02000000000000000000" pitchFamily="2" charset="0"/>
              </a:rPr>
              <a:t>KIM LOẠI TÁC DỤNG VỚI OXYGEN</a:t>
            </a:r>
          </a:p>
        </p:txBody>
      </p:sp>
      <p:sp>
        <p:nvSpPr>
          <p:cNvPr id="4" name="TextBox 3">
            <a:hlinkClick r:id="rId4" action="ppaction://hlinkfile"/>
          </p:cNvPr>
          <p:cNvSpPr txBox="1"/>
          <p:nvPr/>
        </p:nvSpPr>
        <p:spPr>
          <a:xfrm>
            <a:off x="1369006" y="905632"/>
            <a:ext cx="16385594" cy="646331"/>
          </a:xfrm>
          <a:prstGeom prst="rect">
            <a:avLst/>
          </a:prstGeom>
          <a:noFill/>
        </p:spPr>
        <p:txBody>
          <a:bodyPr wrap="square" rtlCol="0">
            <a:spAutoFit/>
          </a:bodyPr>
          <a:lstStyle/>
          <a:p>
            <a:pPr algn="just"/>
            <a:r>
              <a:rPr lang="en-US" sz="3600">
                <a:latin typeface="Times New Roman" panose="02020603050405020304" pitchFamily="18" charset="0"/>
                <a:ea typeface="Roboto" panose="02000000000000000000" pitchFamily="2" charset="0"/>
              </a:rPr>
              <a:t>Quan sát thí nghiệm và nhận xét về khả năng phản ứng của kim loại với oxygen</a:t>
            </a:r>
          </a:p>
        </p:txBody>
      </p:sp>
      <p:sp>
        <p:nvSpPr>
          <p:cNvPr id="7" name="Rounded Rectangle 6"/>
          <p:cNvSpPr/>
          <p:nvPr/>
        </p:nvSpPr>
        <p:spPr>
          <a:xfrm>
            <a:off x="-304800" y="-190500"/>
            <a:ext cx="1447800" cy="10744200"/>
          </a:xfrm>
          <a:prstGeom prst="roundRect">
            <a:avLst/>
          </a:prstGeom>
          <a:solidFill>
            <a:srgbClr val="47C68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g phản ứng với O2">
            <a:hlinkClick r:id="" action="ppaction://media"/>
          </p:cNvPr>
          <p:cNvPicPr>
            <a:picLocks noChangeAspect="1"/>
          </p:cNvPicPr>
          <p:nvPr>
            <a:videoFile r:link="rId1"/>
            <p:extLst>
              <p:ext uri="{DAA4B4D4-6D71-4841-9C94-3DE7FCFB9230}">
                <p14:media xmlns:p14="http://schemas.microsoft.com/office/powerpoint/2010/main" r:embed="rId2">
                  <p14:trim st="12620" end="18742"/>
                </p14:media>
              </p:ext>
            </p:extLst>
          </p:nvPr>
        </p:nvPicPr>
        <p:blipFill>
          <a:blip r:embed="rId5"/>
          <a:stretch>
            <a:fillRect/>
          </a:stretch>
        </p:blipFill>
        <p:spPr>
          <a:xfrm>
            <a:off x="1978606" y="1736629"/>
            <a:ext cx="15278353" cy="8267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ắt tác dụng với oxi">
            <a:hlinkClick r:id="" action="ppaction://media"/>
            <a:extLst>
              <a:ext uri="{FF2B5EF4-FFF2-40B4-BE49-F238E27FC236}">
                <a16:creationId xmlns:a16="http://schemas.microsoft.com/office/drawing/2014/main" id="{FA77B369-EC97-19FC-8FC1-FD7629E9CE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377648"/>
            <a:ext cx="14096999" cy="9909352"/>
          </a:xfrm>
          <a:prstGeom prst="rect">
            <a:avLst/>
          </a:prstGeom>
        </p:spPr>
      </p:pic>
    </p:spTree>
    <p:extLst>
      <p:ext uri="{BB962C8B-B14F-4D97-AF65-F5344CB8AC3E}">
        <p14:creationId xmlns:p14="http://schemas.microsoft.com/office/powerpoint/2010/main" val="285680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366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37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4800600" y="1697251"/>
                <a:ext cx="10058400" cy="1620957"/>
              </a:xfrm>
              <a:prstGeom prst="rect">
                <a:avLst/>
              </a:prstGeom>
              <a:noFill/>
            </p:spPr>
            <p:txBody>
              <a:bodyPr wrap="square" rtlCol="0">
                <a:spAutoFit/>
              </a:bodyPr>
              <a:lstStyle/>
              <a:p>
                <a:r>
                  <a:rPr lang="en-US" sz="4000" dirty="0" err="1">
                    <a:latin typeface="Times New Roman" panose="02020603050405020304" pitchFamily="18" charset="0"/>
                    <a:ea typeface="Roboto" panose="02000000000000000000" pitchFamily="2" charset="0"/>
                  </a:rPr>
                  <a:t>Phương</a:t>
                </a:r>
                <a:r>
                  <a:rPr lang="en-US" sz="4000" dirty="0">
                    <a:latin typeface="Times New Roman" panose="02020603050405020304" pitchFamily="18" charset="0"/>
                    <a:ea typeface="Roboto" panose="02000000000000000000" pitchFamily="2" charset="0"/>
                  </a:rPr>
                  <a:t> </a:t>
                </a:r>
                <a:r>
                  <a:rPr lang="en-US" sz="4000" dirty="0" err="1">
                    <a:latin typeface="Times New Roman" panose="02020603050405020304" pitchFamily="18" charset="0"/>
                    <a:ea typeface="Roboto" panose="02000000000000000000" pitchFamily="2" charset="0"/>
                  </a:rPr>
                  <a:t>trình</a:t>
                </a:r>
                <a:r>
                  <a:rPr lang="en-US" sz="4000" dirty="0">
                    <a:latin typeface="Times New Roman" panose="02020603050405020304" pitchFamily="18" charset="0"/>
                    <a:ea typeface="Roboto" panose="02000000000000000000" pitchFamily="2" charset="0"/>
                  </a:rPr>
                  <a:t> </a:t>
                </a:r>
                <a:r>
                  <a:rPr lang="en-US" sz="4000" dirty="0" err="1">
                    <a:latin typeface="Times New Roman" panose="02020603050405020304" pitchFamily="18" charset="0"/>
                    <a:ea typeface="Roboto" panose="02000000000000000000" pitchFamily="2" charset="0"/>
                  </a:rPr>
                  <a:t>phản</a:t>
                </a:r>
                <a:r>
                  <a:rPr lang="en-US" sz="4000" dirty="0">
                    <a:latin typeface="Times New Roman" panose="02020603050405020304" pitchFamily="18" charset="0"/>
                    <a:ea typeface="Roboto" panose="02000000000000000000" pitchFamily="2" charset="0"/>
                  </a:rPr>
                  <a:t> </a:t>
                </a:r>
                <a:r>
                  <a:rPr lang="en-US" sz="4000" dirty="0" err="1">
                    <a:latin typeface="Times New Roman" panose="02020603050405020304" pitchFamily="18" charset="0"/>
                    <a:ea typeface="Roboto" panose="02000000000000000000" pitchFamily="2" charset="0"/>
                  </a:rPr>
                  <a:t>ứng</a:t>
                </a:r>
                <a:r>
                  <a:rPr lang="en-US" sz="4000" dirty="0">
                    <a:latin typeface="Times New Roman" panose="02020603050405020304" pitchFamily="18" charset="0"/>
                    <a:ea typeface="Roboto" panose="02000000000000000000" pitchFamily="2" charset="0"/>
                  </a:rPr>
                  <a:t>:</a:t>
                </a:r>
              </a:p>
              <a:p>
                <a:pPr algn="ctr"/>
                <a:r>
                  <a:rPr lang="en-US" sz="4000" dirty="0">
                    <a:latin typeface="Times New Roman" panose="02020603050405020304" pitchFamily="18" charset="0"/>
                    <a:ea typeface="Roboto" panose="02000000000000000000" pitchFamily="2" charset="0"/>
                  </a:rPr>
                  <a:t>Mg    +   O</a:t>
                </a:r>
                <a:r>
                  <a:rPr lang="en-US" sz="4000" baseline="-25000" dirty="0">
                    <a:latin typeface="Times New Roman" panose="02020603050405020304" pitchFamily="18" charset="0"/>
                    <a:ea typeface="Roboto" panose="02000000000000000000" pitchFamily="2" charset="0"/>
                  </a:rPr>
                  <a:t>2</a:t>
                </a:r>
                <a:r>
                  <a:rPr lang="en-US" sz="4000" dirty="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4000" i="1" smtClean="0">
                            <a:latin typeface="Cambria Math" panose="02040503050406030204" pitchFamily="18" charset="0"/>
                          </a:rPr>
                        </m:ctrlPr>
                      </m:groupChrPr>
                      <m:e>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𝑡</m:t>
                            </m:r>
                          </m:e>
                          <m:sup>
                            <m:r>
                              <a:rPr lang="en-US" sz="4000" b="0" i="1" smtClean="0">
                                <a:latin typeface="Cambria Math" panose="02040503050406030204" pitchFamily="18" charset="0"/>
                              </a:rPr>
                              <m:t>0</m:t>
                            </m:r>
                          </m:sup>
                        </m:sSup>
                        <m:r>
                          <m:rPr>
                            <m:brk m:alnAt="2"/>
                          </m:rPr>
                          <a:rPr lang="en-US" sz="4000" b="0" i="1" smtClean="0">
                            <a:latin typeface="Cambria Math" panose="02040503050406030204" pitchFamily="18" charset="0"/>
                          </a:rPr>
                          <m:t> </m:t>
                        </m:r>
                      </m:e>
                    </m:groupChr>
                    <m:r>
                      <a:rPr lang="en-US" sz="4000" b="0" i="0" smtClean="0">
                        <a:latin typeface="Cambria Math" panose="02040503050406030204" pitchFamily="18" charset="0"/>
                      </a:rPr>
                      <m:t>  </m:t>
                    </m:r>
                  </m:oMath>
                </a14:m>
                <a:r>
                  <a:rPr lang="en-US" sz="4000" baseline="-25000" dirty="0">
                    <a:latin typeface="Times New Roman" panose="02020603050405020304" pitchFamily="18" charset="0"/>
                    <a:ea typeface="Roboto" panose="02000000000000000000" pitchFamily="2" charset="0"/>
                  </a:rPr>
                  <a:t>  </a:t>
                </a:r>
                <a:r>
                  <a:rPr lang="en-US" sz="4000" dirty="0">
                    <a:latin typeface="Times New Roman" panose="02020603050405020304" pitchFamily="18" charset="0"/>
                    <a:ea typeface="Roboto" panose="02000000000000000000" pitchFamily="2" charset="0"/>
                  </a:rPr>
                  <a:t> MgO</a:t>
                </a:r>
                <a:r>
                  <a:rPr lang="en-US" sz="4000" baseline="-25000" dirty="0">
                    <a:latin typeface="Times New Roman" panose="02020603050405020304" pitchFamily="18" charset="0"/>
                    <a:ea typeface="Roboto" panose="02000000000000000000" pitchFamily="2" charset="0"/>
                  </a:rPr>
                  <a:t> </a:t>
                </a:r>
                <a:endParaRPr lang="en-US" sz="4000" dirty="0">
                  <a:latin typeface="Times New Roman" panose="02020603050405020304" pitchFamily="18" charset="0"/>
                  <a:ea typeface="Roboto" panose="02000000000000000000" pitchFamily="2"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800600" y="1697251"/>
                <a:ext cx="10058400" cy="1620957"/>
              </a:xfrm>
              <a:prstGeom prst="rect">
                <a:avLst/>
              </a:prstGeom>
              <a:blipFill>
                <a:blip r:embed="rId2"/>
                <a:stretch>
                  <a:fillRect l="-2182" t="-6767" b="-1541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 name="Rounded Rectangle 2"/>
              <p:cNvSpPr/>
              <p:nvPr/>
            </p:nvSpPr>
            <p:spPr>
              <a:xfrm>
                <a:off x="3543300" y="3883848"/>
                <a:ext cx="13525500" cy="1651538"/>
              </a:xfrm>
              <a:prstGeom prst="roundRect">
                <a:avLst/>
              </a:prstGeom>
              <a:solidFill>
                <a:srgbClr val="00B05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ea typeface="Roboto" panose="02000000000000000000" pitchFamily="2" charset="0"/>
                  </a:rPr>
                  <a:t>KIM LOẠI  + OXYGEN </a:t>
                </a:r>
                <a14:m>
                  <m:oMath xmlns:m="http://schemas.openxmlformats.org/officeDocument/2006/math">
                    <m:groupChr>
                      <m:groupChrPr>
                        <m:chr m:val="→"/>
                        <m:vertJc m:val="bot"/>
                        <m:ctrlPr>
                          <a:rPr lang="en-US" sz="4000" b="1" i="1" smtClean="0">
                            <a:latin typeface="Cambria Math" panose="02040503050406030204" pitchFamily="18" charset="0"/>
                          </a:rPr>
                        </m:ctrlPr>
                      </m:groupChrPr>
                      <m:e>
                        <m:r>
                          <m:rPr>
                            <m:brk m:alnAt="2"/>
                          </m:rPr>
                          <a:rPr lang="en-US" sz="4000" b="1" i="1" smtClean="0">
                            <a:latin typeface="Cambria Math" panose="02040503050406030204" pitchFamily="18" charset="0"/>
                          </a:rPr>
                          <m:t>𝑵</m:t>
                        </m:r>
                        <m:r>
                          <a:rPr lang="en-US" sz="4000" b="1" i="1" smtClean="0">
                            <a:latin typeface="Cambria Math" panose="02040503050406030204" pitchFamily="18" charset="0"/>
                          </a:rPr>
                          <m:t>𝒉𝒊</m:t>
                        </m:r>
                        <m:r>
                          <a:rPr lang="en-US" sz="4000" b="1" i="1" smtClean="0">
                            <a:latin typeface="Cambria Math" panose="02040503050406030204" pitchFamily="18" charset="0"/>
                          </a:rPr>
                          <m:t>ệ</m:t>
                        </m:r>
                        <m:r>
                          <a:rPr lang="en-US" sz="4000" b="1" i="1" smtClean="0">
                            <a:latin typeface="Cambria Math" panose="02040503050406030204" pitchFamily="18" charset="0"/>
                          </a:rPr>
                          <m:t>𝒕</m:t>
                        </m:r>
                        <m:r>
                          <a:rPr lang="en-US" sz="4000" b="1" i="1" smtClean="0">
                            <a:latin typeface="Cambria Math" panose="02040503050406030204" pitchFamily="18" charset="0"/>
                          </a:rPr>
                          <m:t> độ </m:t>
                        </m:r>
                        <m:r>
                          <a:rPr lang="en-US" sz="4000" b="1" i="1" smtClean="0">
                            <a:latin typeface="Cambria Math" panose="02040503050406030204" pitchFamily="18" charset="0"/>
                          </a:rPr>
                          <m:t>𝒄𝒂𝒐</m:t>
                        </m:r>
                        <m:r>
                          <a:rPr lang="en-US" sz="4000" b="1" i="1" smtClean="0">
                            <a:latin typeface="Cambria Math" panose="02040503050406030204" pitchFamily="18" charset="0"/>
                          </a:rPr>
                          <m:t> </m:t>
                        </m:r>
                      </m:e>
                    </m:groupChr>
                    <m:r>
                      <a:rPr lang="en-US" sz="4000" b="1" i="0" smtClean="0">
                        <a:latin typeface="Cambria Math" panose="02040503050406030204" pitchFamily="18" charset="0"/>
                      </a:rPr>
                      <m:t> </m:t>
                    </m:r>
                  </m:oMath>
                </a14:m>
                <a:r>
                  <a:rPr lang="en-US" sz="4000" b="1" dirty="0">
                    <a:latin typeface="Times New Roman" panose="02020603050405020304" pitchFamily="18" charset="0"/>
                    <a:ea typeface="Roboto" panose="02000000000000000000" pitchFamily="2" charset="0"/>
                  </a:rPr>
                  <a:t>     OXIDE KIM LOẠI</a:t>
                </a:r>
              </a:p>
            </p:txBody>
          </p:sp>
        </mc:Choice>
        <mc:Fallback xmlns="">
          <p:sp>
            <p:nvSpPr>
              <p:cNvPr id="3" name="Rounded Rectangle 2"/>
              <p:cNvSpPr>
                <a:spLocks noRot="1" noChangeAspect="1" noMove="1" noResize="1" noEditPoints="1" noAdjustHandles="1" noChangeArrowheads="1" noChangeShapeType="1" noTextEdit="1"/>
              </p:cNvSpPr>
              <p:nvPr/>
            </p:nvSpPr>
            <p:spPr>
              <a:xfrm>
                <a:off x="3543300" y="3883848"/>
                <a:ext cx="13525500" cy="1651538"/>
              </a:xfrm>
              <a:prstGeom prst="roundRect">
                <a:avLst/>
              </a:prstGeom>
              <a:blipFill>
                <a:blip r:embed="rId3"/>
                <a:stretch>
                  <a:fillRect/>
                </a:stretch>
              </a:blipFill>
              <a:ln>
                <a:noFill/>
              </a:ln>
            </p:spPr>
            <p:txBody>
              <a:bodyPr/>
              <a:lstStyle/>
              <a:p>
                <a:r>
                  <a:rPr lang="vi-VN">
                    <a:noFill/>
                  </a:rPr>
                  <a:t> </a:t>
                </a:r>
              </a:p>
            </p:txBody>
          </p:sp>
        </mc:Fallback>
      </mc:AlternateContent>
      <p:sp>
        <p:nvSpPr>
          <p:cNvPr id="5" name="TextBox 4"/>
          <p:cNvSpPr txBox="1"/>
          <p:nvPr/>
        </p:nvSpPr>
        <p:spPr>
          <a:xfrm>
            <a:off x="3733800" y="723900"/>
            <a:ext cx="12382500" cy="829945"/>
          </a:xfrm>
          <a:prstGeom prst="rect">
            <a:avLst/>
          </a:prstGeom>
          <a:noFill/>
        </p:spPr>
        <p:txBody>
          <a:bodyPr wrap="square" rtlCol="0">
            <a:spAutoFit/>
          </a:bodyPr>
          <a:lstStyle/>
          <a:p>
            <a:r>
              <a:rPr lang="en-US" sz="4800" b="1">
                <a:latin typeface="Times New Roman" panose="02020603050405020304" pitchFamily="18" charset="0"/>
                <a:ea typeface="Roboto" panose="02000000000000000000" pitchFamily="2" charset="0"/>
              </a:rPr>
              <a:t>KIM LOẠI TÁC DỤNG VỚI OXYGEN</a:t>
            </a:r>
          </a:p>
        </p:txBody>
      </p:sp>
      <p:grpSp>
        <p:nvGrpSpPr>
          <p:cNvPr id="7" name="Group 6"/>
          <p:cNvGrpSpPr/>
          <p:nvPr/>
        </p:nvGrpSpPr>
        <p:grpSpPr>
          <a:xfrm>
            <a:off x="-22692" y="0"/>
            <a:ext cx="3394502" cy="10450286"/>
            <a:chOff x="0" y="27214"/>
            <a:chExt cx="3394502" cy="10450286"/>
          </a:xfrm>
        </p:grpSpPr>
        <p:sp>
          <p:nvSpPr>
            <p:cNvPr id="4" name="Rounded Rectangle 3"/>
            <p:cNvSpPr/>
            <p:nvPr/>
          </p:nvSpPr>
          <p:spPr>
            <a:xfrm>
              <a:off x="897151" y="876300"/>
              <a:ext cx="1447800" cy="9601200"/>
            </a:xfrm>
            <a:prstGeom prst="roundRect">
              <a:avLst/>
            </a:prstGeom>
            <a:solidFill>
              <a:srgbClr val="47C68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548" r="12548"/>
            <a:stretch>
              <a:fillRect/>
            </a:stretch>
          </p:blipFill>
          <p:spPr>
            <a:xfrm>
              <a:off x="0" y="27214"/>
              <a:ext cx="3394502" cy="3394502"/>
            </a:xfrm>
            <a:prstGeom prst="ellipse">
              <a:avLst/>
            </a:prstGeom>
          </p:spPr>
        </p:pic>
      </p:grpSp>
      <p:sp>
        <p:nvSpPr>
          <p:cNvPr id="8" name="TextBox 7"/>
          <p:cNvSpPr txBox="1"/>
          <p:nvPr/>
        </p:nvSpPr>
        <p:spPr>
          <a:xfrm>
            <a:off x="3705205" y="6239835"/>
            <a:ext cx="13011190" cy="1741631"/>
          </a:xfrm>
          <a:prstGeom prst="rect">
            <a:avLst/>
          </a:prstGeom>
          <a:noFill/>
          <a:ln w="57150">
            <a:solidFill>
              <a:srgbClr val="47C681"/>
            </a:solidFill>
            <a:prstDash val="dash"/>
          </a:ln>
        </p:spPr>
        <p:txBody>
          <a:bodyPr wrap="square" rtlCol="0">
            <a:spAutoFit/>
          </a:bodyPr>
          <a:lstStyle/>
          <a:p>
            <a:pPr algn="just">
              <a:lnSpc>
                <a:spcPct val="150000"/>
              </a:lnSpc>
            </a:pPr>
            <a:r>
              <a:rPr lang="en-US" sz="3800">
                <a:latin typeface="Times New Roman" panose="02020603050405020304" pitchFamily="18" charset="0"/>
                <a:ea typeface="Roboto" panose="02000000000000000000" pitchFamily="2" charset="0"/>
              </a:rPr>
              <a:t>Nhiều kim loại (trừ Au) phản ứng được với Oxygen tạo thành Oxide kim loại (thường là oxide base).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896600" y="-163286"/>
            <a:ext cx="7106570" cy="10450286"/>
          </a:xfrm>
          <a:prstGeom prst="roundRect">
            <a:avLst/>
          </a:prstGeom>
          <a:solidFill>
            <a:srgbClr val="47C68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4428" y="723900"/>
            <a:ext cx="6781801" cy="8305800"/>
          </a:xfrm>
          <a:prstGeom prst="rect">
            <a:avLst/>
          </a:prstGeom>
        </p:spPr>
      </p:pic>
      <p:sp>
        <p:nvSpPr>
          <p:cNvPr id="12" name="TextBox 11"/>
          <p:cNvSpPr txBox="1"/>
          <p:nvPr/>
        </p:nvSpPr>
        <p:spPr>
          <a:xfrm>
            <a:off x="609600" y="723900"/>
            <a:ext cx="8207829" cy="2722880"/>
          </a:xfrm>
          <a:prstGeom prst="rect">
            <a:avLst/>
          </a:prstGeom>
          <a:noFill/>
          <a:ln w="57150">
            <a:solidFill>
              <a:srgbClr val="47C681"/>
            </a:solidFill>
            <a:prstDash val="dash"/>
          </a:ln>
        </p:spPr>
        <p:txBody>
          <a:bodyPr wrap="square" rtlCol="0">
            <a:spAutoFit/>
          </a:bodyPr>
          <a:lstStyle/>
          <a:p>
            <a:pPr algn="just">
              <a:lnSpc>
                <a:spcPct val="150000"/>
              </a:lnSpc>
            </a:pPr>
            <a:r>
              <a:rPr lang="en-US" sz="3800" dirty="0" err="1">
                <a:latin typeface="Times New Roman" panose="02020603050405020304" pitchFamily="18" charset="0"/>
                <a:ea typeface="Roboto" panose="02000000000000000000" pitchFamily="2" charset="0"/>
              </a:rPr>
              <a:t>Vì</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sao</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một</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số</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kim</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loại</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như</a:t>
            </a:r>
            <a:r>
              <a:rPr lang="en-US" sz="3800" dirty="0">
                <a:latin typeface="Times New Roman" panose="02020603050405020304" pitchFamily="18" charset="0"/>
                <a:ea typeface="Roboto" panose="02000000000000000000" pitchFamily="2" charset="0"/>
              </a:rPr>
              <a:t> Zinc, iron, Magnesium </a:t>
            </a:r>
            <a:r>
              <a:rPr lang="en-US" sz="3800" dirty="0" err="1">
                <a:latin typeface="Times New Roman" panose="02020603050405020304" pitchFamily="18" charset="0"/>
                <a:ea typeface="Roboto" panose="02000000000000000000" pitchFamily="2" charset="0"/>
              </a:rPr>
              <a:t>để</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lâu</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ngoài</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không</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khí</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sẽ</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mất</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đi</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ánh</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kim</a:t>
            </a:r>
            <a:r>
              <a:rPr lang="en-US" sz="3800" dirty="0">
                <a:latin typeface="Times New Roman" panose="02020603050405020304" pitchFamily="18" charset="0"/>
                <a:ea typeface="Roboto" panose="02000000000000000000" pitchFamily="2" charset="0"/>
              </a:rPr>
              <a:t> ban </a:t>
            </a:r>
            <a:r>
              <a:rPr lang="en-US" sz="3800" dirty="0" err="1">
                <a:latin typeface="Times New Roman" panose="02020603050405020304" pitchFamily="18" charset="0"/>
                <a:ea typeface="Roboto" panose="02000000000000000000" pitchFamily="2" charset="0"/>
              </a:rPr>
              <a:t>đầu</a:t>
            </a:r>
            <a:r>
              <a:rPr lang="en-US" sz="3800" dirty="0">
                <a:latin typeface="Times New Roman" panose="02020603050405020304" pitchFamily="18" charset="0"/>
                <a:ea typeface="Roboto" panose="02000000000000000000" pitchFamily="2" charset="0"/>
              </a:rPr>
              <a:t>?</a:t>
            </a:r>
          </a:p>
        </p:txBody>
      </p:sp>
      <p:sp>
        <p:nvSpPr>
          <p:cNvPr id="13" name="Rectangle 12"/>
          <p:cNvSpPr/>
          <p:nvPr/>
        </p:nvSpPr>
        <p:spPr>
          <a:xfrm>
            <a:off x="1524001" y="5276598"/>
            <a:ext cx="9078686" cy="2722880"/>
          </a:xfrm>
          <a:prstGeom prst="rect">
            <a:avLst/>
          </a:prstGeom>
          <a:ln w="57150">
            <a:solidFill>
              <a:srgbClr val="A6C7FB"/>
            </a:solidFill>
            <a:prstDash val="sysDash"/>
          </a:ln>
        </p:spPr>
        <p:txBody>
          <a:bodyPr wrap="square">
            <a:spAutoFit/>
          </a:bodyPr>
          <a:lstStyle/>
          <a:p>
            <a:pPr algn="just">
              <a:lnSpc>
                <a:spcPct val="150000"/>
              </a:lnSpc>
            </a:pPr>
            <a:r>
              <a:rPr lang="en-US" sz="3800" dirty="0" err="1">
                <a:latin typeface="Times New Roman" panose="02020603050405020304" pitchFamily="18" charset="0"/>
                <a:ea typeface="Roboto" panose="02000000000000000000" pitchFamily="2" charset="0"/>
              </a:rPr>
              <a:t>Vì</a:t>
            </a:r>
            <a:r>
              <a:rPr lang="en-US" sz="3800" dirty="0">
                <a:latin typeface="Times New Roman" panose="02020603050405020304" pitchFamily="18" charset="0"/>
                <a:ea typeface="Roboto" panose="02000000000000000000" pitchFamily="2" charset="0"/>
              </a:rPr>
              <a:t> Mg, Zn </a:t>
            </a:r>
            <a:r>
              <a:rPr lang="en-US" sz="3800" dirty="0" err="1">
                <a:latin typeface="Times New Roman" panose="02020603050405020304" pitchFamily="18" charset="0"/>
                <a:ea typeface="Roboto" panose="02000000000000000000" pitchFamily="2" charset="0"/>
              </a:rPr>
              <a:t>để</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lâu</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ngoài</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không</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khí</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sẽ</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tác</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dụng</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với</a:t>
            </a:r>
            <a:r>
              <a:rPr lang="en-US" sz="3800" dirty="0">
                <a:latin typeface="Times New Roman" panose="02020603050405020304" pitchFamily="18" charset="0"/>
                <a:ea typeface="Roboto" panose="02000000000000000000" pitchFamily="2" charset="0"/>
              </a:rPr>
              <a:t> O</a:t>
            </a:r>
            <a:r>
              <a:rPr lang="en-US" sz="3800" baseline="-25000" dirty="0">
                <a:latin typeface="Times New Roman" panose="02020603050405020304" pitchFamily="18" charset="0"/>
                <a:ea typeface="Roboto" panose="02000000000000000000" pitchFamily="2" charset="0"/>
              </a:rPr>
              <a:t>2</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để</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tạo</a:t>
            </a:r>
            <a:r>
              <a:rPr lang="en-US" sz="3800" dirty="0">
                <a:latin typeface="Times New Roman" panose="02020603050405020304" pitchFamily="18" charset="0"/>
                <a:ea typeface="Roboto" panose="02000000000000000000" pitchFamily="2" charset="0"/>
              </a:rPr>
              <a:t> oxide </a:t>
            </a:r>
            <a:r>
              <a:rPr lang="en-US" sz="3800" dirty="0" err="1">
                <a:latin typeface="Times New Roman" panose="02020603050405020304" pitchFamily="18" charset="0"/>
                <a:ea typeface="Roboto" panose="02000000000000000000" pitchFamily="2" charset="0"/>
              </a:rPr>
              <a:t>kim</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loại</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làm</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mất</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đi</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tính</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ánh</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kim</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của</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kim</a:t>
            </a:r>
            <a:r>
              <a:rPr lang="en-US" sz="3800" dirty="0">
                <a:latin typeface="Times New Roman" panose="02020603050405020304" pitchFamily="18" charset="0"/>
                <a:ea typeface="Roboto" panose="02000000000000000000" pitchFamily="2" charset="0"/>
              </a:rPr>
              <a:t> </a:t>
            </a:r>
            <a:r>
              <a:rPr lang="en-US" sz="3800" dirty="0" err="1">
                <a:latin typeface="Times New Roman" panose="02020603050405020304" pitchFamily="18" charset="0"/>
                <a:ea typeface="Roboto" panose="02000000000000000000" pitchFamily="2" charset="0"/>
              </a:rPr>
              <a:t>loại</a:t>
            </a:r>
            <a:r>
              <a:rPr lang="en-US" sz="3800" dirty="0">
                <a:latin typeface="Times New Roman" panose="02020603050405020304" pitchFamily="18" charset="0"/>
                <a:ea typeface="Roboto" panose="02000000000000000000" pitchFamily="2" charset="0"/>
              </a:rPr>
              <a:t> ban </a:t>
            </a:r>
            <a:r>
              <a:rPr lang="en-US" sz="3800" dirty="0" err="1">
                <a:latin typeface="Times New Roman" panose="02020603050405020304" pitchFamily="18" charset="0"/>
                <a:ea typeface="Roboto" panose="02000000000000000000" pitchFamily="2" charset="0"/>
              </a:rPr>
              <a:t>đầu</a:t>
            </a:r>
            <a:r>
              <a:rPr lang="en-US" sz="3800" dirty="0">
                <a:latin typeface="Times New Roman" panose="02020603050405020304" pitchFamily="18" charset="0"/>
                <a:ea typeface="Roboto" panose="020000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24943" y="759903"/>
            <a:ext cx="9862457" cy="864467"/>
          </a:xfrm>
          <a:prstGeom prst="rect">
            <a:avLst/>
          </a:prstGeom>
          <a:noFill/>
          <a:ln w="57150">
            <a:solidFill>
              <a:srgbClr val="47C681"/>
            </a:solidFill>
            <a:prstDash val="dash"/>
          </a:ln>
        </p:spPr>
        <p:txBody>
          <a:bodyPr wrap="square" rtlCol="0">
            <a:spAutoFit/>
          </a:bodyPr>
          <a:lstStyle/>
          <a:p>
            <a:pPr algn="just">
              <a:lnSpc>
                <a:spcPct val="150000"/>
              </a:lnSpc>
            </a:pPr>
            <a:r>
              <a:rPr lang="en-US" sz="3800">
                <a:latin typeface="Times New Roman" panose="02020603050405020304" pitchFamily="18" charset="0"/>
                <a:ea typeface="Roboto" panose="02000000000000000000" pitchFamily="2" charset="0"/>
              </a:rPr>
              <a:t>Hoàn thành các phương trình phản ứng sau:</a:t>
            </a:r>
          </a:p>
        </p:txBody>
      </p:sp>
      <mc:AlternateContent xmlns:mc="http://schemas.openxmlformats.org/markup-compatibility/2006" xmlns:a14="http://schemas.microsoft.com/office/drawing/2010/main">
        <mc:Choice Requires="a14">
          <p:sp>
            <p:nvSpPr>
              <p:cNvPr id="6" name="TextBox 5"/>
              <p:cNvSpPr txBox="1"/>
              <p:nvPr/>
            </p:nvSpPr>
            <p:spPr>
              <a:xfrm>
                <a:off x="3371810" y="3042631"/>
                <a:ext cx="4419600" cy="3600986"/>
              </a:xfrm>
              <a:prstGeom prst="rect">
                <a:avLst/>
              </a:prstGeom>
              <a:noFill/>
              <a:ln w="38100">
                <a:solidFill>
                  <a:srgbClr val="A6C7FB"/>
                </a:solidFill>
                <a:prstDash val="sysDash"/>
              </a:ln>
            </p:spPr>
            <p:txBody>
              <a:bodyPr wrap="square" rtlCol="0">
                <a:spAutoFit/>
              </a:bodyPr>
              <a:lstStyle/>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Fe    +    O</a:t>
                </a:r>
                <a:r>
                  <a:rPr lang="en-US" sz="3800" baseline="-25000" dirty="0">
                    <a:latin typeface="Times New Roman" panose="02020603050405020304" pitchFamily="18" charset="0"/>
                    <a:ea typeface="Roboto" panose="02000000000000000000" pitchFamily="2" charset="0"/>
                  </a:rPr>
                  <a:t>2 </a:t>
                </a:r>
                <a:r>
                  <a:rPr lang="en-US" sz="3800" dirty="0">
                    <a:latin typeface="Times New Roman" panose="02020603050405020304" pitchFamily="18" charset="0"/>
                    <a:ea typeface="Roboto" panose="02000000000000000000" pitchFamily="2" charset="0"/>
                  </a:rPr>
                  <a:t>  </a:t>
                </a:r>
                <a14:m>
                  <m:oMath xmlns:m="http://schemas.openxmlformats.org/officeDocument/2006/math">
                    <m:r>
                      <a:rPr lang="en-US" sz="3800" i="1" smtClean="0">
                        <a:latin typeface="Cambria Math" panose="02040503050406030204" pitchFamily="18" charset="0"/>
                        <a:ea typeface="Cambria Math" panose="02040503050406030204" pitchFamily="18" charset="0"/>
                      </a:rPr>
                      <m:t>→</m:t>
                    </m:r>
                  </m:oMath>
                </a14:m>
                <a:r>
                  <a:rPr lang="en-US" sz="3800" dirty="0">
                    <a:latin typeface="Times New Roman" panose="02020603050405020304" pitchFamily="18" charset="0"/>
                    <a:ea typeface="Roboto" panose="02000000000000000000" pitchFamily="2" charset="0"/>
                  </a:rPr>
                  <a:t>  </a:t>
                </a:r>
              </a:p>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Na    +   O</a:t>
                </a:r>
                <a:r>
                  <a:rPr lang="en-US" sz="3800" baseline="-25000" dirty="0">
                    <a:latin typeface="Times New Roman" panose="02020603050405020304" pitchFamily="18" charset="0"/>
                    <a:ea typeface="Roboto" panose="02000000000000000000" pitchFamily="2" charset="0"/>
                  </a:rPr>
                  <a:t>2</a:t>
                </a:r>
                <a:r>
                  <a:rPr lang="en-US" sz="3800" dirty="0">
                    <a:latin typeface="Times New Roman" panose="02020603050405020304" pitchFamily="18" charset="0"/>
                    <a:ea typeface="Roboto" panose="02000000000000000000" pitchFamily="2" charset="0"/>
                  </a:rPr>
                  <a:t> </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dirty="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Zn    +   O</a:t>
                </a:r>
                <a:r>
                  <a:rPr lang="en-US" sz="3800" baseline="-25000" dirty="0">
                    <a:latin typeface="Times New Roman" panose="02020603050405020304" pitchFamily="18" charset="0"/>
                    <a:ea typeface="Roboto" panose="02000000000000000000" pitchFamily="2" charset="0"/>
                  </a:rPr>
                  <a:t>2 </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b="0" i="1"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dirty="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Al     +   O</a:t>
                </a:r>
                <a:r>
                  <a:rPr lang="en-US" sz="3800" baseline="-25000" dirty="0">
                    <a:latin typeface="Times New Roman" panose="02020603050405020304" pitchFamily="18" charset="0"/>
                    <a:ea typeface="Roboto" panose="02000000000000000000" pitchFamily="2" charset="0"/>
                  </a:rPr>
                  <a:t>2</a:t>
                </a:r>
                <a:r>
                  <a:rPr lang="en-US" sz="3800" dirty="0">
                    <a:latin typeface="Times New Roman" panose="02020603050405020304" pitchFamily="18" charset="0"/>
                    <a:ea typeface="Roboto" panose="02000000000000000000" pitchFamily="2" charset="0"/>
                  </a:rPr>
                  <a:t> </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dirty="0">
                  <a:latin typeface="Times New Roman" panose="02020603050405020304" pitchFamily="18" charset="0"/>
                  <a:ea typeface="Roboto" panose="02000000000000000000" pitchFamily="2"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371810" y="3042631"/>
                <a:ext cx="4419600" cy="3600986"/>
              </a:xfrm>
              <a:prstGeom prst="rect">
                <a:avLst/>
              </a:prstGeom>
              <a:blipFill>
                <a:blip r:embed="rId2"/>
                <a:stretch>
                  <a:fillRect l="-3557" b="-2513"/>
                </a:stretch>
              </a:blipFill>
              <a:ln w="38100">
                <a:solidFill>
                  <a:srgbClr val="A6C7FB"/>
                </a:solidFill>
                <a:prstDash val="sysDash"/>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0896600" y="2275114"/>
                <a:ext cx="6934200" cy="4934236"/>
              </a:xfrm>
              <a:prstGeom prst="rect">
                <a:avLst/>
              </a:prstGeom>
              <a:noFill/>
              <a:ln w="38100">
                <a:solidFill>
                  <a:srgbClr val="A6C7FB"/>
                </a:solidFill>
                <a:prstDash val="sysDash"/>
              </a:ln>
            </p:spPr>
            <p:txBody>
              <a:bodyPr wrap="square" rtlCol="0">
                <a:spAutoFit/>
              </a:bodyPr>
              <a:lstStyle/>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3Fe    +    2O</a:t>
                </a:r>
                <a:r>
                  <a:rPr lang="en-US" sz="3800" baseline="-25000" dirty="0">
                    <a:latin typeface="Times New Roman" panose="02020603050405020304" pitchFamily="18" charset="0"/>
                    <a:ea typeface="Roboto" panose="02000000000000000000" pitchFamily="2" charset="0"/>
                  </a:rPr>
                  <a:t>2 </a:t>
                </a:r>
                <a:r>
                  <a:rPr lang="en-US" sz="3800" dirty="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800" i="1" smtClean="0">
                            <a:latin typeface="Cambria Math" panose="02040503050406030204" pitchFamily="18" charset="0"/>
                            <a:ea typeface="Roboto" panose="02000000000000000000" pitchFamily="2" charset="0"/>
                          </a:rPr>
                        </m:ctrlPr>
                      </m:groupChrPr>
                      <m:e>
                        <m:sSup>
                          <m:sSupPr>
                            <m:ctrlPr>
                              <a:rPr lang="en-US" sz="3800" i="1" smtClean="0">
                                <a:latin typeface="Cambria Math" panose="02040503050406030204" pitchFamily="18" charset="0"/>
                                <a:ea typeface="Roboto" panose="02000000000000000000" pitchFamily="2" charset="0"/>
                              </a:rPr>
                            </m:ctrlPr>
                          </m:sSupPr>
                          <m:e>
                            <m:r>
                              <a:rPr lang="en-US" sz="3800" b="0" i="1" smtClean="0">
                                <a:latin typeface="Cambria Math" panose="02040503050406030204" pitchFamily="18" charset="0"/>
                                <a:ea typeface="Roboto" panose="02000000000000000000" pitchFamily="2" charset="0"/>
                              </a:rPr>
                              <m:t>𝑡</m:t>
                            </m:r>
                          </m:e>
                          <m:sup>
                            <m:r>
                              <a:rPr lang="en-US" sz="3800" b="0" i="1" smtClean="0">
                                <a:latin typeface="Cambria Math" panose="02040503050406030204" pitchFamily="18" charset="0"/>
                                <a:ea typeface="Roboto" panose="02000000000000000000" pitchFamily="2" charset="0"/>
                              </a:rPr>
                              <m:t>𝑜</m:t>
                            </m:r>
                          </m:sup>
                        </m:sSup>
                      </m:e>
                    </m:groupChr>
                  </m:oMath>
                </a14:m>
                <a:r>
                  <a:rPr lang="en-US" sz="3800" dirty="0">
                    <a:latin typeface="Times New Roman" panose="02020603050405020304" pitchFamily="18" charset="0"/>
                    <a:ea typeface="Roboto" panose="02000000000000000000" pitchFamily="2" charset="0"/>
                  </a:rPr>
                  <a:t>  Fe</a:t>
                </a:r>
                <a:r>
                  <a:rPr lang="en-US" sz="3800" baseline="-25000" dirty="0">
                    <a:latin typeface="Times New Roman" panose="02020603050405020304" pitchFamily="18" charset="0"/>
                    <a:ea typeface="Roboto" panose="02000000000000000000" pitchFamily="2" charset="0"/>
                  </a:rPr>
                  <a:t>3</a:t>
                </a:r>
                <a:r>
                  <a:rPr lang="en-US" sz="3800" dirty="0">
                    <a:latin typeface="Times New Roman" panose="02020603050405020304" pitchFamily="18" charset="0"/>
                    <a:ea typeface="Roboto" panose="02000000000000000000" pitchFamily="2" charset="0"/>
                  </a:rPr>
                  <a:t>O</a:t>
                </a:r>
                <a:r>
                  <a:rPr lang="en-US" sz="3800" baseline="-25000" dirty="0">
                    <a:latin typeface="Times New Roman" panose="02020603050405020304" pitchFamily="18" charset="0"/>
                    <a:ea typeface="Roboto" panose="02000000000000000000" pitchFamily="2" charset="0"/>
                  </a:rPr>
                  <a:t>4</a:t>
                </a:r>
                <a:r>
                  <a:rPr lang="en-US" sz="3800" dirty="0">
                    <a:latin typeface="Times New Roman" panose="02020603050405020304" pitchFamily="18" charset="0"/>
                    <a:ea typeface="Roboto" panose="02000000000000000000" pitchFamily="2" charset="0"/>
                  </a:rPr>
                  <a:t>    </a:t>
                </a:r>
              </a:p>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4Na    +   O</a:t>
                </a:r>
                <a:r>
                  <a:rPr lang="en-US" sz="3800" baseline="-25000" dirty="0">
                    <a:latin typeface="Times New Roman" panose="02020603050405020304" pitchFamily="18" charset="0"/>
                    <a:ea typeface="Roboto" panose="02000000000000000000" pitchFamily="2" charset="0"/>
                  </a:rPr>
                  <a:t>2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dirty="0">
                    <a:latin typeface="Times New Roman" panose="02020603050405020304" pitchFamily="18" charset="0"/>
                    <a:ea typeface="Roboto" panose="02000000000000000000" pitchFamily="2" charset="0"/>
                  </a:rPr>
                  <a:t>   2Na</a:t>
                </a:r>
                <a:r>
                  <a:rPr lang="en-US" sz="3800" baseline="-25000" dirty="0">
                    <a:latin typeface="Times New Roman" panose="02020603050405020304" pitchFamily="18" charset="0"/>
                    <a:ea typeface="Roboto" panose="02000000000000000000" pitchFamily="2" charset="0"/>
                  </a:rPr>
                  <a:t>2</a:t>
                </a:r>
                <a:r>
                  <a:rPr lang="en-US" sz="3800" dirty="0">
                    <a:latin typeface="Times New Roman" panose="02020603050405020304" pitchFamily="18" charset="0"/>
                    <a:ea typeface="Roboto" panose="02000000000000000000" pitchFamily="2" charset="0"/>
                  </a:rPr>
                  <a:t>O</a:t>
                </a:r>
              </a:p>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2Zn    +   O</a:t>
                </a:r>
                <a:r>
                  <a:rPr lang="en-US" sz="3800" baseline="-25000" dirty="0">
                    <a:latin typeface="Times New Roman" panose="02020603050405020304" pitchFamily="18" charset="0"/>
                    <a:ea typeface="Roboto" panose="02000000000000000000" pitchFamily="2" charset="0"/>
                  </a:rPr>
                  <a:t>2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dirty="0">
                    <a:latin typeface="Times New Roman" panose="02020603050405020304" pitchFamily="18" charset="0"/>
                    <a:ea typeface="Roboto" panose="02000000000000000000" pitchFamily="2" charset="0"/>
                  </a:rPr>
                  <a:t>   2ZnO</a:t>
                </a:r>
              </a:p>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4Al     +  3 O</a:t>
                </a:r>
                <a:r>
                  <a:rPr lang="en-US" sz="3800" baseline="-25000" dirty="0">
                    <a:latin typeface="Times New Roman" panose="02020603050405020304" pitchFamily="18" charset="0"/>
                    <a:ea typeface="Roboto" panose="02000000000000000000" pitchFamily="2" charset="0"/>
                  </a:rPr>
                  <a:t>2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dirty="0">
                    <a:latin typeface="Times New Roman" panose="02020603050405020304" pitchFamily="18" charset="0"/>
                    <a:ea typeface="Roboto" panose="02000000000000000000" pitchFamily="2" charset="0"/>
                  </a:rPr>
                  <a:t>  2Al</a:t>
                </a:r>
                <a:r>
                  <a:rPr lang="en-US" sz="3800" baseline="-25000" dirty="0">
                    <a:latin typeface="Times New Roman" panose="02020603050405020304" pitchFamily="18" charset="0"/>
                    <a:ea typeface="Roboto" panose="02000000000000000000" pitchFamily="2" charset="0"/>
                  </a:rPr>
                  <a:t>2</a:t>
                </a:r>
                <a:r>
                  <a:rPr lang="en-US" sz="3800" dirty="0">
                    <a:latin typeface="Times New Roman" panose="02020603050405020304" pitchFamily="18" charset="0"/>
                    <a:ea typeface="Roboto" panose="02000000000000000000" pitchFamily="2" charset="0"/>
                  </a:rPr>
                  <a:t>O</a:t>
                </a:r>
                <a:r>
                  <a:rPr lang="en-US" sz="3800" baseline="-25000" dirty="0">
                    <a:latin typeface="Times New Roman" panose="02020603050405020304" pitchFamily="18" charset="0"/>
                    <a:ea typeface="Roboto" panose="02000000000000000000" pitchFamily="2" charset="0"/>
                  </a:rPr>
                  <a:t>3</a:t>
                </a:r>
                <a:endParaRPr lang="en-US" sz="3800" dirty="0">
                  <a:latin typeface="Times New Roman" panose="02020603050405020304" pitchFamily="18" charset="0"/>
                  <a:ea typeface="Roboto" panose="02000000000000000000" pitchFamily="2"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0896600" y="2275114"/>
                <a:ext cx="6934200" cy="4934236"/>
              </a:xfrm>
              <a:prstGeom prst="rect">
                <a:avLst/>
              </a:prstGeom>
              <a:blipFill>
                <a:blip r:embed="rId3"/>
                <a:stretch>
                  <a:fillRect l="-2275" b="-3676"/>
                </a:stretch>
              </a:blipFill>
              <a:ln w="38100">
                <a:solidFill>
                  <a:srgbClr val="A6C7FB"/>
                </a:solidFill>
                <a:prstDash val="sysDash"/>
              </a:ln>
            </p:spPr>
            <p:txBody>
              <a:bodyPr/>
              <a:lstStyle/>
              <a:p>
                <a:r>
                  <a:rPr lang="vi-VN">
                    <a:noFill/>
                  </a:rPr>
                  <a:t> </a:t>
                </a:r>
              </a:p>
            </p:txBody>
          </p:sp>
        </mc:Fallback>
      </mc:AlternateContent>
      <p:sp>
        <p:nvSpPr>
          <p:cNvPr id="8" name="Right Arrow 7"/>
          <p:cNvSpPr/>
          <p:nvPr/>
        </p:nvSpPr>
        <p:spPr>
          <a:xfrm>
            <a:off x="8763000" y="4381500"/>
            <a:ext cx="1447800" cy="1066800"/>
          </a:xfrm>
          <a:prstGeom prst="rightArrow">
            <a:avLst/>
          </a:prstGeom>
          <a:solidFill>
            <a:srgbClr val="A6C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135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268605"/>
            <a:ext cx="13955395" cy="829945"/>
          </a:xfrm>
          <a:prstGeom prst="rect">
            <a:avLst/>
          </a:prstGeom>
          <a:noFill/>
        </p:spPr>
        <p:txBody>
          <a:bodyPr wrap="square" rtlCol="0">
            <a:spAutoFit/>
          </a:bodyPr>
          <a:lstStyle/>
          <a:p>
            <a:r>
              <a:rPr lang="en-US" sz="4800" b="1">
                <a:latin typeface="Times New Roman" panose="02020603050405020304" pitchFamily="18" charset="0"/>
                <a:ea typeface="Roboto" panose="02000000000000000000" pitchFamily="2" charset="0"/>
              </a:rPr>
              <a:t> KIM LOẠI TÁC DỤNG VỚI PHI KIM KHÁC</a:t>
            </a:r>
          </a:p>
        </p:txBody>
      </p:sp>
      <p:sp>
        <p:nvSpPr>
          <p:cNvPr id="3" name="TextBox 2">
            <a:hlinkClick r:id="rId4" action="ppaction://hlinkfile"/>
          </p:cNvPr>
          <p:cNvSpPr txBox="1"/>
          <p:nvPr/>
        </p:nvSpPr>
        <p:spPr>
          <a:xfrm>
            <a:off x="1676400" y="1099185"/>
            <a:ext cx="15443835" cy="645160"/>
          </a:xfrm>
          <a:prstGeom prst="rect">
            <a:avLst/>
          </a:prstGeom>
          <a:noFill/>
        </p:spPr>
        <p:txBody>
          <a:bodyPr wrap="square" rtlCol="0">
            <a:spAutoFit/>
          </a:bodyPr>
          <a:lstStyle/>
          <a:p>
            <a:pPr>
              <a:tabLst>
                <a:tab pos="4004945" algn="l"/>
              </a:tabLst>
            </a:pPr>
            <a:r>
              <a:rPr lang="en-US" sz="3600">
                <a:solidFill>
                  <a:schemeClr val="tx1">
                    <a:lumMod val="95000"/>
                    <a:lumOff val="5000"/>
                  </a:schemeClr>
                </a:solidFill>
                <a:latin typeface="Times New Roman" panose="02020603050405020304" pitchFamily="18" charset="0"/>
                <a:ea typeface="Roboto" panose="02000000000000000000" pitchFamily="2" charset="0"/>
              </a:rPr>
              <a:t>Quan sát </a:t>
            </a:r>
            <a:r>
              <a:rPr lang="en-US" sz="3600">
                <a:latin typeface="Times New Roman" panose="02020603050405020304" pitchFamily="18" charset="0"/>
                <a:ea typeface="Roboto" panose="02000000000000000000" pitchFamily="2" charset="0"/>
              </a:rPr>
              <a:t>thí nghiệm sau và nhận xét về khả năng phản ứng của kim loại với Sulfur</a:t>
            </a:r>
          </a:p>
        </p:txBody>
      </p:sp>
      <p:sp>
        <p:nvSpPr>
          <p:cNvPr id="6" name="Rounded Rectangle 5"/>
          <p:cNvSpPr/>
          <p:nvPr/>
        </p:nvSpPr>
        <p:spPr>
          <a:xfrm>
            <a:off x="-228600" y="-263084"/>
            <a:ext cx="1447800" cy="10816784"/>
          </a:xfrm>
          <a:prstGeom prst="round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3352800" y="2628900"/>
                <a:ext cx="10249867" cy="1620957"/>
              </a:xfrm>
              <a:prstGeom prst="rect">
                <a:avLst/>
              </a:prstGeom>
              <a:noFill/>
            </p:spPr>
            <p:txBody>
              <a:bodyPr wrap="square" rtlCol="0">
                <a:spAutoFit/>
              </a:bodyPr>
              <a:lstStyle/>
              <a:p>
                <a:r>
                  <a:rPr lang="en-US" sz="4000" dirty="0" err="1">
                    <a:latin typeface="Times New Roman" panose="02020603050405020304" pitchFamily="18" charset="0"/>
                    <a:ea typeface="Roboto" panose="02000000000000000000" pitchFamily="2" charset="0"/>
                  </a:rPr>
                  <a:t>Phương</a:t>
                </a:r>
                <a:r>
                  <a:rPr lang="en-US" sz="4000" dirty="0">
                    <a:latin typeface="Times New Roman" panose="02020603050405020304" pitchFamily="18" charset="0"/>
                    <a:ea typeface="Roboto" panose="02000000000000000000" pitchFamily="2" charset="0"/>
                  </a:rPr>
                  <a:t> </a:t>
                </a:r>
                <a:r>
                  <a:rPr lang="en-US" sz="4000" dirty="0" err="1">
                    <a:latin typeface="Times New Roman" panose="02020603050405020304" pitchFamily="18" charset="0"/>
                    <a:ea typeface="Roboto" panose="02000000000000000000" pitchFamily="2" charset="0"/>
                  </a:rPr>
                  <a:t>trình</a:t>
                </a:r>
                <a:r>
                  <a:rPr lang="en-US" sz="4000" dirty="0">
                    <a:latin typeface="Times New Roman" panose="02020603050405020304" pitchFamily="18" charset="0"/>
                    <a:ea typeface="Roboto" panose="02000000000000000000" pitchFamily="2" charset="0"/>
                  </a:rPr>
                  <a:t> </a:t>
                </a:r>
                <a:r>
                  <a:rPr lang="en-US" sz="4000" dirty="0" err="1">
                    <a:latin typeface="Times New Roman" panose="02020603050405020304" pitchFamily="18" charset="0"/>
                    <a:ea typeface="Roboto" panose="02000000000000000000" pitchFamily="2" charset="0"/>
                  </a:rPr>
                  <a:t>phản</a:t>
                </a:r>
                <a:r>
                  <a:rPr lang="en-US" sz="4000" dirty="0">
                    <a:latin typeface="Times New Roman" panose="02020603050405020304" pitchFamily="18" charset="0"/>
                    <a:ea typeface="Roboto" panose="02000000000000000000" pitchFamily="2" charset="0"/>
                  </a:rPr>
                  <a:t> </a:t>
                </a:r>
                <a:r>
                  <a:rPr lang="en-US" sz="4000" dirty="0" err="1">
                    <a:latin typeface="Times New Roman" panose="02020603050405020304" pitchFamily="18" charset="0"/>
                    <a:ea typeface="Roboto" panose="02000000000000000000" pitchFamily="2" charset="0"/>
                  </a:rPr>
                  <a:t>ứng</a:t>
                </a:r>
                <a:r>
                  <a:rPr lang="en-US" sz="4000" dirty="0">
                    <a:latin typeface="Times New Roman" panose="02020603050405020304" pitchFamily="18" charset="0"/>
                    <a:ea typeface="Roboto" panose="02000000000000000000" pitchFamily="2" charset="0"/>
                  </a:rPr>
                  <a:t>:</a:t>
                </a:r>
              </a:p>
              <a:p>
                <a:pPr algn="ctr"/>
                <a:r>
                  <a:rPr lang="en-US" sz="4000" baseline="-25000" dirty="0">
                    <a:latin typeface="Times New Roman" panose="02020603050405020304" pitchFamily="18" charset="0"/>
                    <a:ea typeface="Roboto" panose="02000000000000000000" pitchFamily="2" charset="0"/>
                  </a:rPr>
                  <a:t> </a:t>
                </a:r>
                <a:r>
                  <a:rPr lang="en-US" sz="4000" dirty="0">
                    <a:latin typeface="Times New Roman" panose="02020603050405020304" pitchFamily="18" charset="0"/>
                    <a:ea typeface="Roboto" panose="02000000000000000000" pitchFamily="2" charset="0"/>
                  </a:rPr>
                  <a:t> Fe   +   S  </a:t>
                </a:r>
                <a14:m>
                  <m:oMath xmlns:m="http://schemas.openxmlformats.org/officeDocument/2006/math">
                    <m:groupChr>
                      <m:groupChrPr>
                        <m:chr m:val="→"/>
                        <m:vertJc m:val="bot"/>
                        <m:ctrlPr>
                          <a:rPr lang="en-US" sz="4000" i="1" smtClean="0">
                            <a:latin typeface="Cambria Math" panose="02040503050406030204" pitchFamily="18" charset="0"/>
                          </a:rPr>
                        </m:ctrlPr>
                      </m:groupChrPr>
                      <m:e>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𝑡</m:t>
                            </m:r>
                          </m:e>
                          <m:sup>
                            <m:r>
                              <a:rPr lang="en-US" sz="4000" b="0" i="1" smtClean="0">
                                <a:latin typeface="Cambria Math" panose="02040503050406030204" pitchFamily="18" charset="0"/>
                              </a:rPr>
                              <m:t>0</m:t>
                            </m:r>
                          </m:sup>
                        </m:sSup>
                        <m:r>
                          <m:rPr>
                            <m:brk m:alnAt="2"/>
                          </m:rPr>
                          <a:rPr lang="en-US" sz="4000" b="0" i="1" smtClean="0">
                            <a:latin typeface="Cambria Math" panose="02040503050406030204" pitchFamily="18" charset="0"/>
                          </a:rPr>
                          <m:t> </m:t>
                        </m:r>
                      </m:e>
                    </m:groupChr>
                  </m:oMath>
                </a14:m>
                <a:r>
                  <a:rPr lang="en-US" sz="4000" dirty="0">
                    <a:latin typeface="Times New Roman" panose="02020603050405020304" pitchFamily="18" charset="0"/>
                    <a:ea typeface="Roboto" panose="02000000000000000000" pitchFamily="2" charset="0"/>
                  </a:rPr>
                  <a:t>     FeS</a:t>
                </a:r>
              </a:p>
            </p:txBody>
          </p:sp>
        </mc:Choice>
        <mc:Fallback xmlns="">
          <p:sp>
            <p:nvSpPr>
              <p:cNvPr id="8" name="TextBox 7"/>
              <p:cNvSpPr txBox="1">
                <a:spLocks noRot="1" noChangeAspect="1" noMove="1" noResize="1" noEditPoints="1" noAdjustHandles="1" noChangeArrowheads="1" noChangeShapeType="1" noTextEdit="1"/>
              </p:cNvSpPr>
              <p:nvPr/>
            </p:nvSpPr>
            <p:spPr>
              <a:xfrm>
                <a:off x="3352800" y="2628900"/>
                <a:ext cx="10249867" cy="1620957"/>
              </a:xfrm>
              <a:prstGeom prst="rect">
                <a:avLst/>
              </a:prstGeom>
              <a:blipFill>
                <a:blip r:embed="rId5"/>
                <a:stretch>
                  <a:fillRect l="-2082" t="-6767" b="-15414"/>
                </a:stretch>
              </a:blipFill>
            </p:spPr>
            <p:txBody>
              <a:bodyPr/>
              <a:lstStyle/>
              <a:p>
                <a:r>
                  <a:rPr lang="vi-VN">
                    <a:noFill/>
                  </a:rPr>
                  <a:t> </a:t>
                </a:r>
              </a:p>
            </p:txBody>
          </p:sp>
        </mc:Fallback>
      </mc:AlternateContent>
      <p:sp>
        <p:nvSpPr>
          <p:cNvPr id="9" name="TextBox 8">
            <a:hlinkClick r:id="rId6" action="ppaction://hlinkfile"/>
          </p:cNvPr>
          <p:cNvSpPr txBox="1"/>
          <p:nvPr/>
        </p:nvSpPr>
        <p:spPr>
          <a:xfrm>
            <a:off x="2286000" y="4822142"/>
            <a:ext cx="15011400" cy="646331"/>
          </a:xfrm>
          <a:prstGeom prst="rect">
            <a:avLst/>
          </a:prstGeom>
          <a:noFill/>
        </p:spPr>
        <p:txBody>
          <a:bodyPr wrap="square" rtlCol="0">
            <a:spAutoFit/>
          </a:bodyPr>
          <a:lstStyle/>
          <a:p>
            <a:r>
              <a:rPr lang="en-US" sz="3600" dirty="0" err="1">
                <a:latin typeface="Times New Roman" panose="02020603050405020304" pitchFamily="18" charset="0"/>
                <a:ea typeface="Roboto" panose="02000000000000000000" pitchFamily="2" charset="0"/>
              </a:rPr>
              <a:t>Nhiều</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kim</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loại</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tác</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dụng</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với</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lưu</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huỳnh</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tạo</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thành</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các</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muối</a:t>
            </a:r>
            <a:r>
              <a:rPr lang="en-US" sz="3600" dirty="0">
                <a:latin typeface="Times New Roman" panose="02020603050405020304" pitchFamily="18" charset="0"/>
                <a:ea typeface="Roboto" panose="02000000000000000000" pitchFamily="2" charset="0"/>
              </a:rPr>
              <a:t> sulfide</a:t>
            </a:r>
          </a:p>
        </p:txBody>
      </p:sp>
      <p:pic>
        <p:nvPicPr>
          <p:cNvPr id="7" name="Tác dụng của sắt với lưu huỳnh - Hóa 9- Bài 23">
            <a:hlinkClick r:id="" action="ppaction://media"/>
          </p:cNvPr>
          <p:cNvPicPr>
            <a:picLocks noChangeAspect="1"/>
          </p:cNvPicPr>
          <p:nvPr>
            <a:videoFile r:link="rId1"/>
            <p:extLst>
              <p:ext uri="{DAA4B4D4-6D71-4841-9C94-3DE7FCFB9230}">
                <p14:media xmlns:p14="http://schemas.microsoft.com/office/powerpoint/2010/main" r:embed="rId2">
                  <p14:trim st="20813" end="14114"/>
                </p14:media>
              </p:ext>
            </p:extLst>
          </p:nvPr>
        </p:nvPicPr>
        <p:blipFill>
          <a:blip r:embed="rId7"/>
          <a:stretch>
            <a:fillRect/>
          </a:stretch>
        </p:blipFill>
        <p:spPr>
          <a:xfrm>
            <a:off x="1676400" y="2019300"/>
            <a:ext cx="15316199" cy="7492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md type="call" cmd="stop">
                                      <p:cBhvr>
                                        <p:cTn id="20" dur="1">
                                          <p:stCondLst>
                                            <p:cond delay="499"/>
                                          </p:stCondLst>
                                        </p:cTn>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7"/>
                </p:tgtEl>
              </p:cMediaNode>
            </p:video>
          </p:childTnLst>
        </p:cTn>
      </p:par>
    </p:tnLst>
    <p:bldLst>
      <p:bldP spid="3"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26870" y="190500"/>
            <a:ext cx="14533245" cy="829945"/>
          </a:xfrm>
          <a:prstGeom prst="rect">
            <a:avLst/>
          </a:prstGeom>
          <a:noFill/>
        </p:spPr>
        <p:txBody>
          <a:bodyPr wrap="square" rtlCol="0">
            <a:spAutoFit/>
          </a:bodyPr>
          <a:lstStyle/>
          <a:p>
            <a:r>
              <a:rPr lang="en-US" sz="4800" b="1">
                <a:latin typeface="Times New Roman" panose="02020603050405020304" pitchFamily="18" charset="0"/>
                <a:ea typeface="Roboto" panose="02000000000000000000" pitchFamily="2" charset="0"/>
              </a:rPr>
              <a:t> KIM LOẠI TÁC DỤNG VỚI PHI KIM KHÁC</a:t>
            </a:r>
          </a:p>
        </p:txBody>
      </p:sp>
      <p:sp>
        <p:nvSpPr>
          <p:cNvPr id="10" name="Rounded Rectangle 9"/>
          <p:cNvSpPr/>
          <p:nvPr/>
        </p:nvSpPr>
        <p:spPr>
          <a:xfrm>
            <a:off x="16992600" y="-266700"/>
            <a:ext cx="1447800" cy="10816784"/>
          </a:xfrm>
          <a:prstGeom prst="round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 y="971371"/>
            <a:ext cx="16002000" cy="1200329"/>
          </a:xfrm>
          <a:prstGeom prst="rect">
            <a:avLst/>
          </a:prstGeom>
        </p:spPr>
        <p:txBody>
          <a:bodyPr wrap="square">
            <a:spAutoFit/>
          </a:bodyPr>
          <a:lstStyle/>
          <a:p>
            <a:pPr algn="just">
              <a:tabLst>
                <a:tab pos="4004945" algn="l"/>
              </a:tabLst>
            </a:pPr>
            <a:r>
              <a:rPr lang="en-US" sz="3600" dirty="0">
                <a:solidFill>
                  <a:schemeClr val="tx1">
                    <a:lumMod val="95000"/>
                    <a:lumOff val="5000"/>
                  </a:schemeClr>
                </a:solidFill>
                <a:latin typeface="Times New Roman" panose="02020603050405020304" pitchFamily="18" charset="0"/>
                <a:ea typeface="Roboto" panose="02000000000000000000" pitchFamily="2" charset="0"/>
              </a:rPr>
              <a:t>Quan </a:t>
            </a:r>
            <a:r>
              <a:rPr lang="en-US" sz="3600" dirty="0" err="1">
                <a:solidFill>
                  <a:schemeClr val="tx1">
                    <a:lumMod val="95000"/>
                    <a:lumOff val="5000"/>
                  </a:schemeClr>
                </a:solidFill>
                <a:latin typeface="Times New Roman" panose="02020603050405020304" pitchFamily="18" charset="0"/>
                <a:ea typeface="Roboto" panose="02000000000000000000" pitchFamily="2" charset="0"/>
              </a:rPr>
              <a:t>sát</a:t>
            </a:r>
            <a:r>
              <a:rPr lang="en-US" sz="3600" dirty="0">
                <a:solidFill>
                  <a:schemeClr val="tx1">
                    <a:lumMod val="95000"/>
                    <a:lumOff val="5000"/>
                  </a:schemeClr>
                </a:solidFill>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thí</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nghiệm</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sau</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và</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nhận</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xét</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về</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khả</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năng</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phản</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ứng</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của</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kim</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loại</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với</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khí</a:t>
            </a:r>
            <a:r>
              <a:rPr lang="en-US" sz="3600" dirty="0">
                <a:latin typeface="Times New Roman" panose="02020603050405020304" pitchFamily="18" charset="0"/>
                <a:ea typeface="Roboto" panose="02000000000000000000" pitchFamily="2" charset="0"/>
              </a:rPr>
              <a:t> Chlorine</a:t>
            </a:r>
          </a:p>
        </p:txBody>
      </p:sp>
      <mc:AlternateContent xmlns:mc="http://schemas.openxmlformats.org/markup-compatibility/2006" xmlns:a14="http://schemas.microsoft.com/office/drawing/2010/main">
        <mc:Choice Requires="a14">
          <p:sp>
            <p:nvSpPr>
              <p:cNvPr id="13" name="TextBox 12"/>
              <p:cNvSpPr txBox="1"/>
              <p:nvPr/>
            </p:nvSpPr>
            <p:spPr>
              <a:xfrm>
                <a:off x="3352800" y="2628900"/>
                <a:ext cx="10249867" cy="1620957"/>
              </a:xfrm>
              <a:prstGeom prst="rect">
                <a:avLst/>
              </a:prstGeom>
              <a:noFill/>
            </p:spPr>
            <p:txBody>
              <a:bodyPr wrap="square" rtlCol="0">
                <a:spAutoFit/>
              </a:bodyPr>
              <a:lstStyle/>
              <a:p>
                <a:r>
                  <a:rPr lang="en-US" sz="4000" dirty="0" err="1">
                    <a:latin typeface="Times New Roman" panose="02020603050405020304" pitchFamily="18" charset="0"/>
                    <a:ea typeface="Roboto" panose="02000000000000000000" pitchFamily="2" charset="0"/>
                  </a:rPr>
                  <a:t>Phương</a:t>
                </a:r>
                <a:r>
                  <a:rPr lang="en-US" sz="4000" dirty="0">
                    <a:latin typeface="Times New Roman" panose="02020603050405020304" pitchFamily="18" charset="0"/>
                    <a:ea typeface="Roboto" panose="02000000000000000000" pitchFamily="2" charset="0"/>
                  </a:rPr>
                  <a:t> </a:t>
                </a:r>
                <a:r>
                  <a:rPr lang="en-US" sz="4000" dirty="0" err="1">
                    <a:latin typeface="Times New Roman" panose="02020603050405020304" pitchFamily="18" charset="0"/>
                    <a:ea typeface="Roboto" panose="02000000000000000000" pitchFamily="2" charset="0"/>
                  </a:rPr>
                  <a:t>trình</a:t>
                </a:r>
                <a:r>
                  <a:rPr lang="en-US" sz="4000" dirty="0">
                    <a:latin typeface="Times New Roman" panose="02020603050405020304" pitchFamily="18" charset="0"/>
                    <a:ea typeface="Roboto" panose="02000000000000000000" pitchFamily="2" charset="0"/>
                  </a:rPr>
                  <a:t> </a:t>
                </a:r>
                <a:r>
                  <a:rPr lang="en-US" sz="4000" dirty="0" err="1">
                    <a:latin typeface="Times New Roman" panose="02020603050405020304" pitchFamily="18" charset="0"/>
                    <a:ea typeface="Roboto" panose="02000000000000000000" pitchFamily="2" charset="0"/>
                  </a:rPr>
                  <a:t>phản</a:t>
                </a:r>
                <a:r>
                  <a:rPr lang="en-US" sz="4000" dirty="0">
                    <a:latin typeface="Times New Roman" panose="02020603050405020304" pitchFamily="18" charset="0"/>
                    <a:ea typeface="Roboto" panose="02000000000000000000" pitchFamily="2" charset="0"/>
                  </a:rPr>
                  <a:t> </a:t>
                </a:r>
                <a:r>
                  <a:rPr lang="en-US" sz="4000" dirty="0" err="1">
                    <a:latin typeface="Times New Roman" panose="02020603050405020304" pitchFamily="18" charset="0"/>
                    <a:ea typeface="Roboto" panose="02000000000000000000" pitchFamily="2" charset="0"/>
                  </a:rPr>
                  <a:t>ứng</a:t>
                </a:r>
                <a:r>
                  <a:rPr lang="en-US" sz="4000" dirty="0">
                    <a:latin typeface="Times New Roman" panose="02020603050405020304" pitchFamily="18" charset="0"/>
                    <a:ea typeface="Roboto" panose="02000000000000000000" pitchFamily="2" charset="0"/>
                  </a:rPr>
                  <a:t>:</a:t>
                </a:r>
              </a:p>
              <a:p>
                <a:pPr algn="ctr"/>
                <a:r>
                  <a:rPr lang="en-US" sz="4000" baseline="-25000" dirty="0">
                    <a:latin typeface="Times New Roman" panose="02020603050405020304" pitchFamily="18" charset="0"/>
                    <a:ea typeface="Roboto" panose="02000000000000000000" pitchFamily="2" charset="0"/>
                  </a:rPr>
                  <a:t> </a:t>
                </a:r>
                <a:r>
                  <a:rPr lang="en-US" sz="4000" dirty="0">
                    <a:latin typeface="Times New Roman" panose="02020603050405020304" pitchFamily="18" charset="0"/>
                    <a:ea typeface="Roboto" panose="02000000000000000000" pitchFamily="2" charset="0"/>
                  </a:rPr>
                  <a:t> 2Al     +   3Cl</a:t>
                </a:r>
                <a:r>
                  <a:rPr lang="en-US" sz="4000" baseline="-25000" dirty="0">
                    <a:latin typeface="Times New Roman" panose="02020603050405020304" pitchFamily="18" charset="0"/>
                    <a:ea typeface="Roboto" panose="02000000000000000000" pitchFamily="2" charset="0"/>
                  </a:rPr>
                  <a:t>2 </a:t>
                </a:r>
                <a:r>
                  <a:rPr lang="en-US" sz="4000" dirty="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4000" i="1" smtClean="0">
                            <a:latin typeface="Cambria Math" panose="02040503050406030204" pitchFamily="18" charset="0"/>
                          </a:rPr>
                        </m:ctrlPr>
                      </m:groupChrPr>
                      <m:e>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𝑡</m:t>
                            </m:r>
                          </m:e>
                          <m:sup>
                            <m:r>
                              <a:rPr lang="en-US" sz="4000" b="0" i="1" smtClean="0">
                                <a:latin typeface="Cambria Math" panose="02040503050406030204" pitchFamily="18" charset="0"/>
                              </a:rPr>
                              <m:t>0</m:t>
                            </m:r>
                          </m:sup>
                        </m:sSup>
                        <m:r>
                          <m:rPr>
                            <m:brk m:alnAt="2"/>
                          </m:rPr>
                          <a:rPr lang="en-US" sz="4000" b="0" i="1" smtClean="0">
                            <a:latin typeface="Cambria Math" panose="02040503050406030204" pitchFamily="18" charset="0"/>
                          </a:rPr>
                          <m:t> </m:t>
                        </m:r>
                      </m:e>
                    </m:groupChr>
                  </m:oMath>
                </a14:m>
                <a:r>
                  <a:rPr lang="en-US" sz="4000" dirty="0">
                    <a:latin typeface="Times New Roman" panose="02020603050405020304" pitchFamily="18" charset="0"/>
                    <a:ea typeface="Roboto" panose="02000000000000000000" pitchFamily="2" charset="0"/>
                  </a:rPr>
                  <a:t>     2AlCl</a:t>
                </a:r>
                <a:r>
                  <a:rPr lang="en-US" sz="4000" baseline="-25000" dirty="0">
                    <a:latin typeface="Times New Roman" panose="02020603050405020304" pitchFamily="18" charset="0"/>
                    <a:ea typeface="Roboto" panose="02000000000000000000" pitchFamily="2" charset="0"/>
                  </a:rPr>
                  <a:t>3</a:t>
                </a:r>
                <a:endParaRPr lang="en-US" sz="4000" dirty="0">
                  <a:latin typeface="Times New Roman" panose="02020603050405020304" pitchFamily="18" charset="0"/>
                  <a:ea typeface="Roboto" panose="02000000000000000000"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352800" y="2628900"/>
                <a:ext cx="10249867" cy="1620957"/>
              </a:xfrm>
              <a:prstGeom prst="rect">
                <a:avLst/>
              </a:prstGeom>
              <a:blipFill>
                <a:blip r:embed="rId4"/>
                <a:stretch>
                  <a:fillRect l="-2082" t="-6767" b="-15414"/>
                </a:stretch>
              </a:blipFill>
            </p:spPr>
            <p:txBody>
              <a:bodyPr/>
              <a:lstStyle/>
              <a:p>
                <a:r>
                  <a:rPr lang="vi-VN">
                    <a:noFill/>
                  </a:rPr>
                  <a:t> </a:t>
                </a:r>
              </a:p>
            </p:txBody>
          </p:sp>
        </mc:Fallback>
      </mc:AlternateContent>
      <p:sp>
        <p:nvSpPr>
          <p:cNvPr id="14" name="TextBox 13">
            <a:hlinkClick r:id="rId5" action="ppaction://hlinkfile"/>
          </p:cNvPr>
          <p:cNvSpPr txBox="1"/>
          <p:nvPr/>
        </p:nvSpPr>
        <p:spPr>
          <a:xfrm>
            <a:off x="1148785" y="4818526"/>
            <a:ext cx="15011400" cy="646331"/>
          </a:xfrm>
          <a:prstGeom prst="rect">
            <a:avLst/>
          </a:prstGeom>
          <a:noFill/>
        </p:spPr>
        <p:txBody>
          <a:bodyPr wrap="square" rtlCol="0">
            <a:spAutoFit/>
          </a:bodyPr>
          <a:lstStyle/>
          <a:p>
            <a:r>
              <a:rPr lang="en-US" sz="3600">
                <a:latin typeface="Times New Roman" panose="02020603050405020304" pitchFamily="18" charset="0"/>
                <a:ea typeface="Roboto" panose="02000000000000000000" pitchFamily="2" charset="0"/>
              </a:rPr>
              <a:t>Nhiều kim loại tác dụng với chlorine tạo thành các muối chloride</a:t>
            </a:r>
          </a:p>
        </p:txBody>
      </p:sp>
      <p:pic>
        <p:nvPicPr>
          <p:cNvPr id="12" name="Nhôm tác dụng với cl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48785" y="2124927"/>
            <a:ext cx="14636185" cy="7820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md type="call" cmd="stop">
                                      <p:cBhvr>
                                        <p:cTn id="20" dur="1">
                                          <p:stCondLst>
                                            <p:cond delay="499"/>
                                          </p:stCondLst>
                                        </p:cTn>
                                        <p:tgtEl>
                                          <p:spTgt spid="12"/>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2"/>
                </p:tgtEl>
              </p:cMediaNode>
            </p:video>
          </p:childTnLst>
        </p:cTn>
      </p:par>
    </p:tnLst>
    <p:bldLst>
      <p:bldP spid="11"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ắt tác dụng với Clo">
            <a:hlinkClick r:id="" action="ppaction://media"/>
            <a:extLst>
              <a:ext uri="{FF2B5EF4-FFF2-40B4-BE49-F238E27FC236}">
                <a16:creationId xmlns:a16="http://schemas.microsoft.com/office/drawing/2014/main" id="{0F61024B-5C90-C402-1147-53DE5ABF15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0"/>
            <a:ext cx="13944600" cy="10058400"/>
          </a:xfrm>
          <a:prstGeom prst="rect">
            <a:avLst/>
          </a:prstGeom>
        </p:spPr>
      </p:pic>
    </p:spTree>
    <p:extLst>
      <p:ext uri="{BB962C8B-B14F-4D97-AF65-F5344CB8AC3E}">
        <p14:creationId xmlns:p14="http://schemas.microsoft.com/office/powerpoint/2010/main" val="241009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ounded Rectangle 1"/>
              <p:cNvSpPr/>
              <p:nvPr/>
            </p:nvSpPr>
            <p:spPr>
              <a:xfrm>
                <a:off x="4265882" y="7649379"/>
                <a:ext cx="11099304" cy="1670720"/>
              </a:xfrm>
              <a:prstGeom prst="roundRect">
                <a:avLst/>
              </a:prstGeom>
              <a:solidFill>
                <a:srgbClr val="0070C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ea typeface="Roboto" panose="02000000000000000000" pitchFamily="2" charset="0"/>
                  </a:rPr>
                  <a:t>KIM LOẠI  + PHI KIM   </a:t>
                </a:r>
                <a14:m>
                  <m:oMath xmlns:m="http://schemas.openxmlformats.org/officeDocument/2006/math">
                    <m:groupChr>
                      <m:groupChrPr>
                        <m:chr m:val="→"/>
                        <m:vertJc m:val="bot"/>
                        <m:ctrlPr>
                          <a:rPr lang="en-US" sz="4000" b="1" i="1" smtClean="0">
                            <a:latin typeface="Cambria Math" panose="02040503050406030204" pitchFamily="18" charset="0"/>
                          </a:rPr>
                        </m:ctrlPr>
                      </m:groupChrPr>
                      <m:e>
                        <m:r>
                          <m:rPr>
                            <m:brk m:alnAt="2"/>
                          </m:rPr>
                          <a:rPr lang="en-US" sz="4000" b="1" i="1" smtClean="0">
                            <a:latin typeface="Cambria Math" panose="02040503050406030204" pitchFamily="18" charset="0"/>
                          </a:rPr>
                          <m:t>𝑵</m:t>
                        </m:r>
                        <m:r>
                          <a:rPr lang="en-US" sz="4000" b="1" i="1" smtClean="0">
                            <a:latin typeface="Cambria Math" panose="02040503050406030204" pitchFamily="18" charset="0"/>
                          </a:rPr>
                          <m:t>𝒉𝒊</m:t>
                        </m:r>
                        <m:r>
                          <a:rPr lang="en-US" sz="4000" b="1" i="1" smtClean="0">
                            <a:latin typeface="Cambria Math" panose="02040503050406030204" pitchFamily="18" charset="0"/>
                          </a:rPr>
                          <m:t>ệ</m:t>
                        </m:r>
                        <m:r>
                          <a:rPr lang="en-US" sz="4000" b="1" i="1" smtClean="0">
                            <a:latin typeface="Cambria Math" panose="02040503050406030204" pitchFamily="18" charset="0"/>
                          </a:rPr>
                          <m:t>𝒕</m:t>
                        </m:r>
                        <m:r>
                          <a:rPr lang="en-US" sz="4000" b="1" i="1" smtClean="0">
                            <a:latin typeface="Cambria Math" panose="02040503050406030204" pitchFamily="18" charset="0"/>
                          </a:rPr>
                          <m:t> độ </m:t>
                        </m:r>
                      </m:e>
                    </m:groupChr>
                    <m:r>
                      <a:rPr lang="en-US" sz="4000" b="1" i="0" smtClean="0">
                        <a:latin typeface="Cambria Math" panose="02040503050406030204" pitchFamily="18" charset="0"/>
                      </a:rPr>
                      <m:t> </m:t>
                    </m:r>
                  </m:oMath>
                </a14:m>
                <a:r>
                  <a:rPr lang="en-US" sz="4000" b="1" dirty="0">
                    <a:latin typeface="Times New Roman" panose="02020603050405020304" pitchFamily="18" charset="0"/>
                    <a:ea typeface="Roboto" panose="02000000000000000000" pitchFamily="2" charset="0"/>
                  </a:rPr>
                  <a:t>     MUỐI</a:t>
                </a:r>
              </a:p>
            </p:txBody>
          </p:sp>
        </mc:Choice>
        <mc:Fallback xmlns="">
          <p:sp>
            <p:nvSpPr>
              <p:cNvPr id="2" name="Rounded Rectangle 1"/>
              <p:cNvSpPr>
                <a:spLocks noRot="1" noChangeAspect="1" noMove="1" noResize="1" noEditPoints="1" noAdjustHandles="1" noChangeArrowheads="1" noChangeShapeType="1" noTextEdit="1"/>
              </p:cNvSpPr>
              <p:nvPr/>
            </p:nvSpPr>
            <p:spPr>
              <a:xfrm>
                <a:off x="4265882" y="7649379"/>
                <a:ext cx="11099304" cy="1670720"/>
              </a:xfrm>
              <a:prstGeom prst="roundRect">
                <a:avLst/>
              </a:prstGeom>
              <a:blipFill>
                <a:blip r:embed="rId2"/>
                <a:stretch>
                  <a:fillRect/>
                </a:stretch>
              </a:blipFill>
              <a:ln>
                <a:noFill/>
              </a:ln>
            </p:spPr>
            <p:txBody>
              <a:bodyPr/>
              <a:lstStyle/>
              <a:p>
                <a:r>
                  <a:rPr lang="vi-VN">
                    <a:noFill/>
                  </a:rPr>
                  <a:t> </a:t>
                </a:r>
              </a:p>
            </p:txBody>
          </p:sp>
        </mc:Fallback>
      </mc:AlternateContent>
      <p:sp>
        <p:nvSpPr>
          <p:cNvPr id="6" name="TextBox 5"/>
          <p:cNvSpPr txBox="1"/>
          <p:nvPr/>
        </p:nvSpPr>
        <p:spPr>
          <a:xfrm>
            <a:off x="3639209" y="364003"/>
            <a:ext cx="9862457" cy="864467"/>
          </a:xfrm>
          <a:prstGeom prst="rect">
            <a:avLst/>
          </a:prstGeom>
          <a:noFill/>
          <a:ln w="57150">
            <a:solidFill>
              <a:srgbClr val="47C681"/>
            </a:solidFill>
            <a:prstDash val="dash"/>
          </a:ln>
        </p:spPr>
        <p:txBody>
          <a:bodyPr wrap="square" rtlCol="0">
            <a:spAutoFit/>
          </a:bodyPr>
          <a:lstStyle/>
          <a:p>
            <a:pPr algn="just">
              <a:lnSpc>
                <a:spcPct val="150000"/>
              </a:lnSpc>
            </a:pPr>
            <a:r>
              <a:rPr lang="en-US" sz="3800">
                <a:latin typeface="Times New Roman" panose="02020603050405020304" pitchFamily="18" charset="0"/>
                <a:ea typeface="Roboto" panose="02000000000000000000" pitchFamily="2" charset="0"/>
              </a:rPr>
              <a:t>Hoàn thành các phương trình phản ứng sau:</a:t>
            </a:r>
          </a:p>
        </p:txBody>
      </p:sp>
      <mc:AlternateContent xmlns:mc="http://schemas.openxmlformats.org/markup-compatibility/2006" xmlns:a14="http://schemas.microsoft.com/office/drawing/2010/main">
        <mc:Choice Requires="a14">
          <p:sp>
            <p:nvSpPr>
              <p:cNvPr id="7" name="TextBox 6"/>
              <p:cNvSpPr txBox="1"/>
              <p:nvPr/>
            </p:nvSpPr>
            <p:spPr>
              <a:xfrm>
                <a:off x="3205844" y="2019300"/>
                <a:ext cx="4419600" cy="3600986"/>
              </a:xfrm>
              <a:prstGeom prst="rect">
                <a:avLst/>
              </a:prstGeom>
              <a:noFill/>
              <a:ln w="38100">
                <a:solidFill>
                  <a:srgbClr val="A6C7FB"/>
                </a:solidFill>
                <a:prstDash val="sysDash"/>
              </a:ln>
            </p:spPr>
            <p:txBody>
              <a:bodyPr wrap="square" rtlCol="0">
                <a:spAutoFit/>
              </a:bodyPr>
              <a:lstStyle/>
              <a:p>
                <a:pPr marL="342900" indent="-342900" algn="just">
                  <a:lnSpc>
                    <a:spcPct val="150000"/>
                  </a:lnSpc>
                  <a:buAutoNum type="arabicPeriod"/>
                </a:pPr>
                <a:r>
                  <a:rPr lang="en-US" sz="3800">
                    <a:latin typeface="Times New Roman" panose="02020603050405020304" pitchFamily="18" charset="0"/>
                    <a:ea typeface="Roboto" panose="02000000000000000000" pitchFamily="2" charset="0"/>
                  </a:rPr>
                  <a:t>  Fe    +    Cl</a:t>
                </a:r>
                <a:r>
                  <a:rPr lang="en-US" sz="3800" baseline="-25000">
                    <a:latin typeface="Times New Roman" panose="02020603050405020304" pitchFamily="18" charset="0"/>
                    <a:ea typeface="Roboto" panose="02000000000000000000" pitchFamily="2" charset="0"/>
                  </a:rPr>
                  <a:t>2 </a:t>
                </a:r>
                <a:r>
                  <a:rPr lang="en-US" sz="3800">
                    <a:latin typeface="Times New Roman" panose="02020603050405020304" pitchFamily="18" charset="0"/>
                    <a:ea typeface="Roboto" panose="02000000000000000000" pitchFamily="2" charset="0"/>
                  </a:rPr>
                  <a:t>  </a:t>
                </a:r>
                <a14:m>
                  <m:oMath xmlns:m="http://schemas.openxmlformats.org/officeDocument/2006/math">
                    <m:r>
                      <a:rPr lang="en-US" sz="3800" i="1" smtClean="0">
                        <a:latin typeface="Cambria Math" panose="02040503050406030204" pitchFamily="18" charset="0"/>
                        <a:ea typeface="Cambria Math" panose="02040503050406030204" pitchFamily="18" charset="0"/>
                      </a:rPr>
                      <m:t>→</m:t>
                    </m:r>
                  </m:oMath>
                </a14:m>
                <a:r>
                  <a:rPr lang="en-US" sz="3800">
                    <a:latin typeface="Times New Roman" panose="02020603050405020304" pitchFamily="18" charset="0"/>
                    <a:ea typeface="Roboto" panose="02000000000000000000" pitchFamily="2" charset="0"/>
                  </a:rPr>
                  <a:t>  </a:t>
                </a:r>
              </a:p>
              <a:p>
                <a:pPr marL="342900" indent="-342900" algn="just">
                  <a:lnSpc>
                    <a:spcPct val="150000"/>
                  </a:lnSpc>
                  <a:buAutoNum type="arabicPeriod"/>
                </a:pPr>
                <a:r>
                  <a:rPr lang="en-US" sz="3800">
                    <a:latin typeface="Times New Roman" panose="02020603050405020304" pitchFamily="18" charset="0"/>
                    <a:ea typeface="Roboto" panose="02000000000000000000" pitchFamily="2" charset="0"/>
                  </a:rPr>
                  <a:t>  Na    +   Cl</a:t>
                </a:r>
                <a:r>
                  <a:rPr lang="en-US" sz="3800" baseline="-25000">
                    <a:latin typeface="Times New Roman" panose="02020603050405020304" pitchFamily="18" charset="0"/>
                    <a:ea typeface="Roboto" panose="02000000000000000000" pitchFamily="2" charset="0"/>
                  </a:rPr>
                  <a:t>2</a:t>
                </a:r>
                <a:r>
                  <a:rPr lang="en-US" sz="3800">
                    <a:latin typeface="Times New Roman" panose="02020603050405020304" pitchFamily="18" charset="0"/>
                    <a:ea typeface="Roboto" panose="02000000000000000000" pitchFamily="2" charset="0"/>
                  </a:rPr>
                  <a:t> </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a:latin typeface="Times New Roman" panose="02020603050405020304" pitchFamily="18" charset="0"/>
                    <a:ea typeface="Roboto" panose="02000000000000000000" pitchFamily="2" charset="0"/>
                  </a:rPr>
                  <a:t>   K    +   S</a:t>
                </a:r>
                <a:r>
                  <a:rPr lang="en-US" sz="3800" baseline="-25000">
                    <a:latin typeface="Times New Roman" panose="02020603050405020304" pitchFamily="18" charset="0"/>
                    <a:ea typeface="Roboto" panose="02000000000000000000" pitchFamily="2" charset="0"/>
                  </a:rPr>
                  <a:t> </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b="0" i="1"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a:latin typeface="Times New Roman" panose="02020603050405020304" pitchFamily="18" charset="0"/>
                    <a:ea typeface="Roboto" panose="02000000000000000000" pitchFamily="2" charset="0"/>
                  </a:rPr>
                  <a:t>   Al     +   S</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a:latin typeface="Times New Roman" panose="02020603050405020304" pitchFamily="18" charset="0"/>
                  <a:ea typeface="Roboto" panose="02000000000000000000" pitchFamily="2"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205844" y="2019300"/>
                <a:ext cx="4419600" cy="3600986"/>
              </a:xfrm>
              <a:prstGeom prst="rect">
                <a:avLst/>
              </a:prstGeom>
              <a:blipFill rotWithShape="1">
                <a:blip r:embed="rId4"/>
                <a:stretch>
                  <a:fillRect l="-439" t="-529" r="-423" b="-514"/>
                </a:stretch>
              </a:blipFill>
              <a:ln w="38100">
                <a:solidFill>
                  <a:srgbClr val="A6C7FB"/>
                </a:solidFill>
                <a:prstDash val="sysDash"/>
              </a:ln>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430986" y="1606033"/>
                <a:ext cx="6934200" cy="4934236"/>
              </a:xfrm>
              <a:prstGeom prst="rect">
                <a:avLst/>
              </a:prstGeom>
              <a:noFill/>
              <a:ln w="38100">
                <a:solidFill>
                  <a:srgbClr val="A6C7FB"/>
                </a:solidFill>
                <a:prstDash val="sysDash"/>
              </a:ln>
            </p:spPr>
            <p:txBody>
              <a:bodyPr wrap="square" rtlCol="0">
                <a:spAutoFit/>
              </a:bodyPr>
              <a:lstStyle/>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2Fe    +    3Cl</a:t>
                </a:r>
                <a:r>
                  <a:rPr lang="en-US" sz="3800" baseline="-25000" dirty="0">
                    <a:latin typeface="Times New Roman" panose="02020603050405020304" pitchFamily="18" charset="0"/>
                    <a:ea typeface="Roboto" panose="02000000000000000000" pitchFamily="2" charset="0"/>
                  </a:rPr>
                  <a:t>2 </a:t>
                </a:r>
                <a:r>
                  <a:rPr lang="en-US" sz="3800" dirty="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800" i="1" smtClean="0">
                            <a:latin typeface="Cambria Math" panose="02040503050406030204" pitchFamily="18" charset="0"/>
                            <a:ea typeface="Roboto" panose="02000000000000000000" pitchFamily="2" charset="0"/>
                          </a:rPr>
                        </m:ctrlPr>
                      </m:groupChrPr>
                      <m:e>
                        <m:sSup>
                          <m:sSupPr>
                            <m:ctrlPr>
                              <a:rPr lang="en-US" sz="3800" i="1" smtClean="0">
                                <a:latin typeface="Cambria Math" panose="02040503050406030204" pitchFamily="18" charset="0"/>
                                <a:ea typeface="Roboto" panose="02000000000000000000" pitchFamily="2" charset="0"/>
                              </a:rPr>
                            </m:ctrlPr>
                          </m:sSupPr>
                          <m:e>
                            <m:r>
                              <a:rPr lang="en-US" sz="3800" b="0" i="1" smtClean="0">
                                <a:latin typeface="Cambria Math" panose="02040503050406030204" pitchFamily="18" charset="0"/>
                                <a:ea typeface="Roboto" panose="02000000000000000000" pitchFamily="2" charset="0"/>
                              </a:rPr>
                              <m:t>𝑡</m:t>
                            </m:r>
                          </m:e>
                          <m:sup>
                            <m:r>
                              <a:rPr lang="en-US" sz="3800" b="0" i="1" smtClean="0">
                                <a:latin typeface="Cambria Math" panose="02040503050406030204" pitchFamily="18" charset="0"/>
                                <a:ea typeface="Roboto" panose="02000000000000000000" pitchFamily="2" charset="0"/>
                              </a:rPr>
                              <m:t>𝑜</m:t>
                            </m:r>
                          </m:sup>
                        </m:sSup>
                      </m:e>
                    </m:groupChr>
                  </m:oMath>
                </a14:m>
                <a:r>
                  <a:rPr lang="en-US" sz="3800" dirty="0">
                    <a:latin typeface="Times New Roman" panose="02020603050405020304" pitchFamily="18" charset="0"/>
                    <a:ea typeface="Roboto" panose="02000000000000000000" pitchFamily="2" charset="0"/>
                  </a:rPr>
                  <a:t>    2FeCl</a:t>
                </a:r>
                <a:r>
                  <a:rPr lang="en-US" sz="3800" baseline="-25000" dirty="0">
                    <a:latin typeface="Times New Roman" panose="02020603050405020304" pitchFamily="18" charset="0"/>
                    <a:ea typeface="Roboto" panose="02000000000000000000" pitchFamily="2" charset="0"/>
                  </a:rPr>
                  <a:t>3</a:t>
                </a:r>
                <a:r>
                  <a:rPr lang="en-US" sz="3800" dirty="0">
                    <a:latin typeface="Times New Roman" panose="02020603050405020304" pitchFamily="18" charset="0"/>
                    <a:ea typeface="Roboto" panose="02000000000000000000" pitchFamily="2" charset="0"/>
                  </a:rPr>
                  <a:t>    </a:t>
                </a:r>
              </a:p>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2Na      +   Cl</a:t>
                </a:r>
                <a:r>
                  <a:rPr lang="en-US" sz="3800" baseline="-25000" dirty="0">
                    <a:latin typeface="Times New Roman" panose="02020603050405020304" pitchFamily="18" charset="0"/>
                    <a:ea typeface="Roboto" panose="02000000000000000000" pitchFamily="2" charset="0"/>
                  </a:rPr>
                  <a:t>2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dirty="0">
                    <a:latin typeface="Times New Roman" panose="02020603050405020304" pitchFamily="18" charset="0"/>
                    <a:ea typeface="Roboto" panose="02000000000000000000" pitchFamily="2" charset="0"/>
                  </a:rPr>
                  <a:t>     2NaCl</a:t>
                </a:r>
              </a:p>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2K      +   S</a:t>
                </a:r>
                <a:r>
                  <a:rPr lang="en-US" sz="3800" baseline="-25000" dirty="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dirty="0">
                    <a:latin typeface="Times New Roman" panose="02020603050405020304" pitchFamily="18" charset="0"/>
                    <a:ea typeface="Roboto" panose="02000000000000000000" pitchFamily="2" charset="0"/>
                  </a:rPr>
                  <a:t>      K</a:t>
                </a:r>
                <a:r>
                  <a:rPr lang="en-US" sz="3800" baseline="-25000" dirty="0">
                    <a:latin typeface="Times New Roman" panose="02020603050405020304" pitchFamily="18" charset="0"/>
                    <a:ea typeface="Roboto" panose="02000000000000000000" pitchFamily="2" charset="0"/>
                  </a:rPr>
                  <a:t>2</a:t>
                </a:r>
                <a:r>
                  <a:rPr lang="en-US" sz="3800" dirty="0">
                    <a:latin typeface="Times New Roman" panose="02020603050405020304" pitchFamily="18" charset="0"/>
                    <a:ea typeface="Roboto" panose="02000000000000000000" pitchFamily="2" charset="0"/>
                  </a:rPr>
                  <a:t>S</a:t>
                </a:r>
              </a:p>
              <a:p>
                <a:pPr marL="342900" indent="-342900" algn="just">
                  <a:lnSpc>
                    <a:spcPct val="150000"/>
                  </a:lnSpc>
                  <a:buAutoNum type="arabicPeriod"/>
                </a:pPr>
                <a:r>
                  <a:rPr lang="en-US" sz="3800" dirty="0">
                    <a:latin typeface="Times New Roman" panose="02020603050405020304" pitchFamily="18" charset="0"/>
                    <a:ea typeface="Roboto" panose="02000000000000000000" pitchFamily="2" charset="0"/>
                  </a:rPr>
                  <a:t>   2Al     +   3S</a:t>
                </a:r>
                <a:r>
                  <a:rPr lang="en-US" sz="3800" baseline="-25000" dirty="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dirty="0">
                    <a:latin typeface="Times New Roman" panose="02020603050405020304" pitchFamily="18" charset="0"/>
                    <a:ea typeface="Roboto" panose="02000000000000000000" pitchFamily="2" charset="0"/>
                  </a:rPr>
                  <a:t>       Al</a:t>
                </a:r>
                <a:r>
                  <a:rPr lang="en-US" sz="3800" baseline="-25000" dirty="0">
                    <a:latin typeface="Times New Roman" panose="02020603050405020304" pitchFamily="18" charset="0"/>
                    <a:ea typeface="Roboto" panose="02000000000000000000" pitchFamily="2" charset="0"/>
                  </a:rPr>
                  <a:t>2</a:t>
                </a:r>
                <a:r>
                  <a:rPr lang="en-US" sz="3800" dirty="0">
                    <a:latin typeface="Times New Roman" panose="02020603050405020304" pitchFamily="18" charset="0"/>
                    <a:ea typeface="Roboto" panose="02000000000000000000" pitchFamily="2" charset="0"/>
                  </a:rPr>
                  <a:t>S</a:t>
                </a:r>
                <a:r>
                  <a:rPr lang="en-US" sz="3800" baseline="-25000" dirty="0">
                    <a:latin typeface="Times New Roman" panose="02020603050405020304" pitchFamily="18" charset="0"/>
                    <a:ea typeface="Roboto" panose="02000000000000000000" pitchFamily="2" charset="0"/>
                  </a:rPr>
                  <a:t>3</a:t>
                </a:r>
                <a:endParaRPr lang="en-US" sz="3800" dirty="0">
                  <a:latin typeface="Times New Roman" panose="02020603050405020304" pitchFamily="18" charset="0"/>
                  <a:ea typeface="Roboto" panose="02000000000000000000" pitchFamily="2"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8430986" y="1606033"/>
                <a:ext cx="6934200" cy="4934236"/>
              </a:xfrm>
              <a:prstGeom prst="rect">
                <a:avLst/>
              </a:prstGeom>
              <a:blipFill>
                <a:blip r:embed="rId5"/>
                <a:stretch>
                  <a:fillRect l="-2273" b="-3676"/>
                </a:stretch>
              </a:blipFill>
              <a:ln w="38100">
                <a:solidFill>
                  <a:srgbClr val="A6C7FB"/>
                </a:solidFill>
                <a:prstDash val="sysDash"/>
              </a:ln>
            </p:spPr>
            <p:txBody>
              <a:bodyPr/>
              <a:lstStyle/>
              <a:p>
                <a:r>
                  <a:rPr lang="vi-VN">
                    <a:noFill/>
                  </a:rPr>
                  <a:t> </a:t>
                </a:r>
              </a:p>
            </p:txBody>
          </p:sp>
        </mc:Fallback>
      </mc:AlternateContent>
      <p:sp>
        <p:nvSpPr>
          <p:cNvPr id="9" name="Rounded Rectangle 8"/>
          <p:cNvSpPr/>
          <p:nvPr/>
        </p:nvSpPr>
        <p:spPr>
          <a:xfrm>
            <a:off x="12788652" y="1834633"/>
            <a:ext cx="1966934" cy="4724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4907986" y="3635126"/>
            <a:ext cx="1143000" cy="1056644"/>
          </a:xfrm>
          <a:prstGeom prst="rightArrow">
            <a:avLst/>
          </a:prstGeom>
          <a:solidFill>
            <a:srgbClr val="A6C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205124" y="3848100"/>
            <a:ext cx="1854996" cy="800219"/>
          </a:xfrm>
          <a:prstGeom prst="rect">
            <a:avLst/>
          </a:prstGeom>
          <a:noFill/>
          <a:ln w="38100">
            <a:solidFill>
              <a:srgbClr val="A6C7FB"/>
            </a:solidFill>
          </a:ln>
        </p:spPr>
        <p:txBody>
          <a:bodyPr wrap="none">
            <a:spAutoFit/>
          </a:bodyPr>
          <a:lstStyle/>
          <a:p>
            <a:pPr algn="ctr"/>
            <a:r>
              <a:rPr lang="en-US" sz="4600" b="1">
                <a:latin typeface="Times New Roman" panose="02020603050405020304" pitchFamily="18" charset="0"/>
                <a:ea typeface="Roboto" panose="02000000000000000000" pitchFamily="2" charset="0"/>
              </a:rPr>
              <a:t>MUỐI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157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400297" y="5598287"/>
            <a:ext cx="4876802" cy="4193379"/>
          </a:xfrm>
          <a:prstGeom prst="roundRect">
            <a:avLst/>
          </a:prstGeom>
          <a:noFill/>
          <a:ln w="38100">
            <a:solidFill>
              <a:srgbClr val="A6C7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ea typeface="Roboto" panose="02000000000000000000" pitchFamily="2" charset="0"/>
              </a:rPr>
              <a:t>Theo em khi cho  Sodium vào nước xảy ra sự biến đổi vật lí hay sự biến đổi hóa học? Vì sao dung dịch trong chậu lại chuyển thành màu hồng?.</a:t>
            </a:r>
          </a:p>
        </p:txBody>
      </p:sp>
      <p:sp>
        <p:nvSpPr>
          <p:cNvPr id="10" name="Rectangle 9"/>
          <p:cNvSpPr/>
          <p:nvPr/>
        </p:nvSpPr>
        <p:spPr>
          <a:xfrm>
            <a:off x="9144000" y="6237762"/>
            <a:ext cx="8420101" cy="2554545"/>
          </a:xfrm>
          <a:prstGeom prst="rect">
            <a:avLst/>
          </a:prstGeom>
          <a:noFill/>
          <a:ln w="38100">
            <a:solidFill>
              <a:srgbClr val="A6C7FB"/>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200">
                <a:latin typeface="Times New Roman" panose="02020603050405020304" pitchFamily="18" charset="0"/>
                <a:ea typeface="Roboto" panose="02000000000000000000" pitchFamily="2" charset="0"/>
              </a:rPr>
              <a:t>Khi cho mẩu sodium vào nước xảy ra quá trình biến đổi hóa học. Trong chậu thủy tinh chuyển sang màu hồng vì dung dịch trong chậu là sodium hydroxide (là một base) làm phenolphthalein chuyển sang màu hồng</a:t>
            </a:r>
          </a:p>
        </p:txBody>
      </p:sp>
      <p:sp>
        <p:nvSpPr>
          <p:cNvPr id="11" name="Right Arrow 10"/>
          <p:cNvSpPr/>
          <p:nvPr/>
        </p:nvSpPr>
        <p:spPr>
          <a:xfrm>
            <a:off x="7848597" y="6953289"/>
            <a:ext cx="1104901" cy="1027476"/>
          </a:xfrm>
          <a:prstGeom prst="rightArrow">
            <a:avLst/>
          </a:prstGeom>
          <a:noFill/>
          <a:ln w="57150">
            <a:solidFill>
              <a:srgbClr val="A6C7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79855" y="125730"/>
            <a:ext cx="15325725" cy="829945"/>
          </a:xfrm>
          <a:prstGeom prst="rect">
            <a:avLst/>
          </a:prstGeom>
          <a:noFill/>
        </p:spPr>
        <p:txBody>
          <a:bodyPr wrap="square" rtlCol="0">
            <a:spAutoFit/>
          </a:bodyPr>
          <a:lstStyle/>
          <a:p>
            <a:r>
              <a:rPr lang="en-US" sz="4800" b="1">
                <a:latin typeface="Times New Roman" panose="02020603050405020304" pitchFamily="18" charset="0"/>
                <a:ea typeface="Roboto" panose="02000000000000000000" pitchFamily="2" charset="0"/>
              </a:rPr>
              <a:t>PHẢN ỨNG CỦA MỘT SỐ KIM LOẠI VỚI NƯỚC</a:t>
            </a:r>
          </a:p>
        </p:txBody>
      </p:sp>
      <p:sp>
        <p:nvSpPr>
          <p:cNvPr id="3" name="TextBox 2"/>
          <p:cNvSpPr txBox="1"/>
          <p:nvPr/>
        </p:nvSpPr>
        <p:spPr>
          <a:xfrm>
            <a:off x="1447800" y="842306"/>
            <a:ext cx="16459200" cy="1138773"/>
          </a:xfrm>
          <a:prstGeom prst="rect">
            <a:avLst/>
          </a:prstGeom>
          <a:noFill/>
        </p:spPr>
        <p:txBody>
          <a:bodyPr wrap="square" rtlCol="0">
            <a:spAutoFit/>
          </a:bodyPr>
          <a:lstStyle/>
          <a:p>
            <a:pPr algn="just"/>
            <a:r>
              <a:rPr lang="en-US" sz="3400">
                <a:latin typeface="Times New Roman" panose="02020603050405020304" pitchFamily="18" charset="0"/>
                <a:ea typeface="Roboto" panose="02000000000000000000" pitchFamily="2" charset="0"/>
              </a:rPr>
              <a:t>Quan sát thí nghiệm giữa sodium với nước, nhận xét hiện tượng và viết phương trình phản ứng xảy ra?</a:t>
            </a:r>
          </a:p>
        </p:txBody>
      </p:sp>
      <p:sp>
        <p:nvSpPr>
          <p:cNvPr id="5" name="Rounded Rectangle 4"/>
          <p:cNvSpPr/>
          <p:nvPr/>
        </p:nvSpPr>
        <p:spPr>
          <a:xfrm>
            <a:off x="152400" y="-266700"/>
            <a:ext cx="914400" cy="10816784"/>
          </a:xfrm>
          <a:prstGeom prst="roundRect">
            <a:avLst/>
          </a:prstGeom>
          <a:solidFill>
            <a:srgbClr val="FFCCCC">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66999" y="2160723"/>
            <a:ext cx="12573001" cy="1660525"/>
          </a:xfrm>
          <a:prstGeom prst="rect">
            <a:avLst/>
          </a:prstGeom>
          <a:noFill/>
          <a:ln w="38100">
            <a:solidFill>
              <a:srgbClr val="FFCCCC"/>
            </a:solidFill>
            <a:prstDash val="sysDash"/>
          </a:ln>
        </p:spPr>
        <p:txBody>
          <a:bodyPr wrap="square" rtlCol="0">
            <a:spAutoFit/>
          </a:bodyPr>
          <a:lstStyle/>
          <a:p>
            <a:pPr algn="just">
              <a:lnSpc>
                <a:spcPct val="150000"/>
              </a:lnSpc>
            </a:pPr>
            <a:r>
              <a:rPr lang="en-US" sz="3400">
                <a:latin typeface="Times New Roman" panose="02020603050405020304" pitchFamily="18" charset="0"/>
                <a:ea typeface="Roboto" panose="02000000000000000000" pitchFamily="2" charset="0"/>
              </a:rPr>
              <a:t>Hiện tượng: Mẩu sodium vo tròn, di chuyển động trên mặt nước và tan dần Copper thời nước trong chậu chuyển thành màu hồng.</a:t>
            </a:r>
          </a:p>
        </p:txBody>
      </p:sp>
      <mc:AlternateContent xmlns:mc="http://schemas.openxmlformats.org/markup-compatibility/2006" xmlns:a14="http://schemas.microsoft.com/office/drawing/2010/main">
        <mc:Choice Requires="a14">
          <p:sp>
            <p:nvSpPr>
              <p:cNvPr id="7" name="TextBox 6"/>
              <p:cNvSpPr txBox="1"/>
              <p:nvPr/>
            </p:nvSpPr>
            <p:spPr>
              <a:xfrm>
                <a:off x="4838698" y="4151066"/>
                <a:ext cx="8229601" cy="905056"/>
              </a:xfrm>
              <a:prstGeom prst="rect">
                <a:avLst/>
              </a:prstGeom>
              <a:noFill/>
              <a:ln w="38100">
                <a:solidFill>
                  <a:srgbClr val="FFCCCC"/>
                </a:solidFill>
                <a:prstDash val="sysDash"/>
              </a:ln>
            </p:spPr>
            <p:txBody>
              <a:bodyPr wrap="square" rtlCol="0">
                <a:spAutoFit/>
              </a:bodyPr>
              <a:lstStyle/>
              <a:p>
                <a:pPr algn="ctr">
                  <a:lnSpc>
                    <a:spcPct val="150000"/>
                  </a:lnSpc>
                </a:pPr>
                <a:r>
                  <a:rPr lang="en-US" sz="4000" dirty="0">
                    <a:latin typeface="Times New Roman" panose="02020603050405020304" pitchFamily="18" charset="0"/>
                    <a:ea typeface="Roboto" panose="02000000000000000000" pitchFamily="2" charset="0"/>
                  </a:rPr>
                  <a:t>2Na   +   2H</a:t>
                </a:r>
                <a:r>
                  <a:rPr lang="en-US" sz="4000" baseline="-25000" dirty="0">
                    <a:latin typeface="Times New Roman" panose="02020603050405020304" pitchFamily="18" charset="0"/>
                    <a:ea typeface="Roboto" panose="02000000000000000000" pitchFamily="2" charset="0"/>
                  </a:rPr>
                  <a:t>2</a:t>
                </a:r>
                <a:r>
                  <a:rPr lang="en-US" sz="4000" dirty="0">
                    <a:latin typeface="Times New Roman" panose="02020603050405020304" pitchFamily="18" charset="0"/>
                    <a:ea typeface="Roboto" panose="02000000000000000000" pitchFamily="2" charset="0"/>
                  </a:rPr>
                  <a:t>O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dirty="0">
                    <a:latin typeface="Times New Roman" panose="02020603050405020304" pitchFamily="18" charset="0"/>
                    <a:ea typeface="Roboto" panose="02000000000000000000" pitchFamily="2" charset="0"/>
                  </a:rPr>
                  <a:t> 2NaOH    +  H</a:t>
                </a:r>
                <a:r>
                  <a:rPr lang="en-US" sz="4000" baseline="-25000" dirty="0">
                    <a:latin typeface="Times New Roman" panose="02020603050405020304" pitchFamily="18" charset="0"/>
                    <a:ea typeface="Roboto" panose="02000000000000000000" pitchFamily="2" charset="0"/>
                  </a:rPr>
                  <a:t>2</a:t>
                </a:r>
                <a:r>
                  <a:rPr lang="en-US" sz="4000" dirty="0">
                    <a:latin typeface="Times New Roman" panose="02020603050405020304" pitchFamily="18" charset="0"/>
                    <a:ea typeface="Roboto" panose="02000000000000000000" pitchFamily="2"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endParaRPr lang="en-US" sz="4000" dirty="0">
                  <a:latin typeface="Times New Roman" panose="02020603050405020304" pitchFamily="18" charset="0"/>
                  <a:ea typeface="Roboto" panose="02000000000000000000" pitchFamily="2"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838698" y="4151066"/>
                <a:ext cx="8229601" cy="905056"/>
              </a:xfrm>
              <a:prstGeom prst="rect">
                <a:avLst/>
              </a:prstGeom>
              <a:blipFill>
                <a:blip r:embed="rId4"/>
                <a:stretch>
                  <a:fillRect b="-25974"/>
                </a:stretch>
              </a:blipFill>
              <a:ln w="38100">
                <a:solidFill>
                  <a:srgbClr val="FFCCCC"/>
                </a:solidFill>
                <a:prstDash val="sysDash"/>
              </a:ln>
            </p:spPr>
            <p:txBody>
              <a:bodyPr/>
              <a:lstStyle/>
              <a:p>
                <a:r>
                  <a:rPr lang="vi-VN">
                    <a:noFill/>
                  </a:rPr>
                  <a:t> </a:t>
                </a:r>
              </a:p>
            </p:txBody>
          </p:sp>
        </mc:Fallback>
      </mc:AlternateContent>
      <p:pic>
        <p:nvPicPr>
          <p:cNvPr id="4" name="Natri tác dụng với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4941" y="1981079"/>
            <a:ext cx="15288992" cy="797766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8117" t="3312" r="12542" b="6611"/>
          <a:stretch>
            <a:fillRect/>
          </a:stretch>
        </p:blipFill>
        <p:spPr>
          <a:xfrm>
            <a:off x="-76201" y="7297615"/>
            <a:ext cx="2743199" cy="2989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md type="call" cmd="stop">
                                      <p:cBhvr>
                                        <p:cTn id="15" dur="1">
                                          <p:stCondLst>
                                            <p:cond delay="499"/>
                                          </p:stCondLst>
                                        </p:cTn>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4"/>
                </p:tgtEl>
              </p:cMediaNode>
            </p:video>
          </p:childTnLst>
        </p:cTn>
      </p:par>
    </p:tnLst>
    <p:bldLst>
      <p:bldP spid="9" grpId="0" animBg="1"/>
      <p:bldP spid="10" grpId="0" animBg="1"/>
      <p:bldP spid="11" grpId="0" animBg="1"/>
      <p:bldP spid="6" grpId="0" bldLvl="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rot="5400000">
            <a:off x="-2857500" y="3238500"/>
            <a:ext cx="10287000" cy="3810000"/>
            <a:chOff x="0" y="0"/>
            <a:chExt cx="1481396" cy="1713125"/>
          </a:xfrm>
        </p:grpSpPr>
        <p:sp>
          <p:nvSpPr>
            <p:cNvPr id="3" name="Freeform 6"/>
            <p:cNvSpPr/>
            <p:nvPr/>
          </p:nvSpPr>
          <p:spPr>
            <a:xfrm>
              <a:off x="0" y="0"/>
              <a:ext cx="1481396" cy="1713125"/>
            </a:xfrm>
            <a:custGeom>
              <a:avLst/>
              <a:gdLst/>
              <a:ahLst/>
              <a:cxnLst/>
              <a:rect l="l" t="t" r="r" b="b"/>
              <a:pathLst>
                <a:path w="1481396" h="1713125">
                  <a:moveTo>
                    <a:pt x="70197" y="0"/>
                  </a:moveTo>
                  <a:lnTo>
                    <a:pt x="1411199" y="0"/>
                  </a:lnTo>
                  <a:cubicBezTo>
                    <a:pt x="1429816" y="0"/>
                    <a:pt x="1447671" y="7396"/>
                    <a:pt x="1460836" y="20560"/>
                  </a:cubicBezTo>
                  <a:cubicBezTo>
                    <a:pt x="1474000" y="33725"/>
                    <a:pt x="1481396" y="51580"/>
                    <a:pt x="1481396" y="70197"/>
                  </a:cubicBezTo>
                  <a:lnTo>
                    <a:pt x="1481396" y="1642928"/>
                  </a:lnTo>
                  <a:cubicBezTo>
                    <a:pt x="1481396" y="1661545"/>
                    <a:pt x="1474000" y="1679400"/>
                    <a:pt x="1460836" y="1692565"/>
                  </a:cubicBezTo>
                  <a:cubicBezTo>
                    <a:pt x="1447671" y="1705729"/>
                    <a:pt x="1429816" y="1713125"/>
                    <a:pt x="1411199" y="1713125"/>
                  </a:cubicBezTo>
                  <a:lnTo>
                    <a:pt x="70197" y="1713125"/>
                  </a:lnTo>
                  <a:cubicBezTo>
                    <a:pt x="51580" y="1713125"/>
                    <a:pt x="33725" y="1705729"/>
                    <a:pt x="20560" y="1692565"/>
                  </a:cubicBezTo>
                  <a:cubicBezTo>
                    <a:pt x="7396" y="1679400"/>
                    <a:pt x="0" y="1661545"/>
                    <a:pt x="0" y="1642928"/>
                  </a:cubicBezTo>
                  <a:lnTo>
                    <a:pt x="0" y="70197"/>
                  </a:lnTo>
                  <a:cubicBezTo>
                    <a:pt x="0" y="51580"/>
                    <a:pt x="7396" y="33725"/>
                    <a:pt x="20560" y="20560"/>
                  </a:cubicBezTo>
                  <a:cubicBezTo>
                    <a:pt x="33725" y="7396"/>
                    <a:pt x="51580" y="0"/>
                    <a:pt x="70197" y="0"/>
                  </a:cubicBezTo>
                  <a:close/>
                </a:path>
              </a:pathLst>
            </a:custGeom>
            <a:solidFill>
              <a:srgbClr val="7FAFF9">
                <a:alpha val="69804"/>
              </a:srgbClr>
            </a:solidFill>
          </p:spPr>
        </p:sp>
        <p:sp>
          <p:nvSpPr>
            <p:cNvPr id="4" name="TextBox 7"/>
            <p:cNvSpPr txBox="1"/>
            <p:nvPr/>
          </p:nvSpPr>
          <p:spPr>
            <a:xfrm>
              <a:off x="0" y="-57150"/>
              <a:ext cx="1481396" cy="1770275"/>
            </a:xfrm>
            <a:prstGeom prst="rect">
              <a:avLst/>
            </a:prstGeom>
          </p:spPr>
          <p:txBody>
            <a:bodyPr lIns="50800" tIns="50800" rIns="50800" bIns="50800" rtlCol="0" anchor="ctr"/>
            <a:lstStyle/>
            <a:p>
              <a:pPr algn="ctr">
                <a:lnSpc>
                  <a:spcPts val="2660"/>
                </a:lnSpc>
              </a:pPr>
              <a:endParaRPr/>
            </a:p>
          </p:txBody>
        </p:sp>
      </p:grpSp>
      <p:pic>
        <p:nvPicPr>
          <p:cNvPr id="5" name="Picture Placeholder 5"/>
          <p:cNvPicPr>
            <a:picLocks noChangeAspect="1"/>
          </p:cNvPicPr>
          <p:nvPr/>
        </p:nvPicPr>
        <p:blipFill>
          <a:blip r:embed="rId2" cstate="print">
            <a:extLst>
              <a:ext uri="{28A0092B-C50C-407E-A947-70E740481C1C}">
                <a14:useLocalDpi xmlns:a14="http://schemas.microsoft.com/office/drawing/2010/main" val="0"/>
              </a:ext>
            </a:extLst>
          </a:blip>
          <a:srcRect t="450" b="450"/>
          <a:stretch>
            <a:fillRect/>
          </a:stretch>
        </p:blipFill>
        <p:spPr>
          <a:xfrm>
            <a:off x="492854" y="3543300"/>
            <a:ext cx="3554605" cy="2667000"/>
          </a:xfrm>
          <a:prstGeom prst="rect">
            <a:avLst/>
          </a:prstGeom>
        </p:spPr>
      </p:pic>
      <p:pic>
        <p:nvPicPr>
          <p:cNvPr id="6" name="Picture Placeholder 18"/>
          <p:cNvPicPr>
            <a:picLocks noChangeAspect="1"/>
          </p:cNvPicPr>
          <p:nvPr/>
        </p:nvPicPr>
        <p:blipFill>
          <a:blip r:embed="rId3">
            <a:extLst>
              <a:ext uri="{28A0092B-C50C-407E-A947-70E740481C1C}">
                <a14:useLocalDpi xmlns:a14="http://schemas.microsoft.com/office/drawing/2010/main" val="0"/>
              </a:ext>
            </a:extLst>
          </a:blip>
          <a:srcRect t="16238" b="16238"/>
          <a:stretch>
            <a:fillRect/>
          </a:stretch>
        </p:blipFill>
        <p:spPr>
          <a:xfrm>
            <a:off x="524540" y="6743700"/>
            <a:ext cx="3522919" cy="2620736"/>
          </a:xfrm>
          <a:prstGeom prst="rect">
            <a:avLst/>
          </a:prstGeom>
        </p:spPr>
      </p:pic>
      <p:sp>
        <p:nvSpPr>
          <p:cNvPr id="7" name="Freeform 29"/>
          <p:cNvSpPr/>
          <p:nvPr/>
        </p:nvSpPr>
        <p:spPr>
          <a:xfrm flipH="1">
            <a:off x="1447800" y="38100"/>
            <a:ext cx="3615810" cy="3238500"/>
          </a:xfrm>
          <a:custGeom>
            <a:avLst/>
            <a:gdLst/>
            <a:ahLst/>
            <a:cxnLst/>
            <a:rect l="l" t="t" r="r" b="b"/>
            <a:pathLst>
              <a:path w="6234545" h="5486400">
                <a:moveTo>
                  <a:pt x="0" y="0"/>
                </a:moveTo>
                <a:lnTo>
                  <a:pt x="6234545" y="0"/>
                </a:lnTo>
                <a:lnTo>
                  <a:pt x="6234545" y="5486400"/>
                </a:lnTo>
                <a:lnTo>
                  <a:pt x="0" y="5486400"/>
                </a:lnTo>
                <a:lnTo>
                  <a:pt x="0" y="0"/>
                </a:lnTo>
                <a:close/>
              </a:path>
            </a:pathLst>
          </a:custGeom>
          <a:blipFill>
            <a:blip r:embed="rId4"/>
            <a:stretch>
              <a:fillRect/>
            </a:stretch>
          </a:blipFill>
        </p:spPr>
      </p:sp>
      <p:sp>
        <p:nvSpPr>
          <p:cNvPr id="8" name="TextBox 7"/>
          <p:cNvSpPr txBox="1"/>
          <p:nvPr/>
        </p:nvSpPr>
        <p:spPr>
          <a:xfrm>
            <a:off x="5562600" y="876300"/>
            <a:ext cx="11582400" cy="706755"/>
          </a:xfrm>
          <a:prstGeom prst="rect">
            <a:avLst/>
          </a:prstGeom>
          <a:noFill/>
          <a:ln w="57150">
            <a:prstDash val="sysDash"/>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000" b="1">
                <a:latin typeface="Times New Roman" panose="02020603050405020304" pitchFamily="18" charset="0"/>
                <a:ea typeface="Roboto" panose="02000000000000000000" pitchFamily="2" charset="0"/>
              </a:rPr>
              <a:t>Phiếu học tập số 1</a:t>
            </a:r>
          </a:p>
        </p:txBody>
      </p:sp>
      <p:sp>
        <p:nvSpPr>
          <p:cNvPr id="9" name="Rectangle 8"/>
          <p:cNvSpPr/>
          <p:nvPr/>
        </p:nvSpPr>
        <p:spPr>
          <a:xfrm>
            <a:off x="4765675" y="2224405"/>
            <a:ext cx="13169900" cy="7697470"/>
          </a:xfrm>
          <a:prstGeom prst="rect">
            <a:avLst/>
          </a:prstGeom>
          <a:ln w="57150">
            <a:solidFill>
              <a:srgbClr val="A6C7FB"/>
            </a:solidFill>
            <a:prstDash val="sysDash"/>
          </a:ln>
        </p:spPr>
        <p:txBody>
          <a:bodyPr wrap="square">
            <a:noAutofit/>
          </a:bodyPr>
          <a:lstStyle/>
          <a:p>
            <a:pPr algn="just">
              <a:spcAft>
                <a:spcPts val="0"/>
              </a:spcAft>
            </a:pPr>
            <a:r>
              <a:rPr lang="vi-VN" sz="3800">
                <a:solidFill>
                  <a:srgbClr val="000000"/>
                </a:solidFill>
                <a:latin typeface="Times New Roman" panose="02020603050405020304" pitchFamily="18" charset="0"/>
              </a:rPr>
              <a:t>Câu 1: Khi uốn các thanh thuỷ tinh, gỗ, nhôm (aluminium), thép (thành phẩn chính là sắt), thanh nào có thể bị uốn cong mà không gãy?</a:t>
            </a:r>
          </a:p>
          <a:p>
            <a:pPr algn="just">
              <a:spcAft>
                <a:spcPts val="0"/>
              </a:spcAft>
            </a:pPr>
            <a:r>
              <a:rPr lang="vi-VN" sz="3800">
                <a:solidFill>
                  <a:srgbClr val="000000"/>
                </a:solidFill>
                <a:latin typeface="Times New Roman" panose="02020603050405020304" pitchFamily="18" charset="0"/>
              </a:rPr>
              <a:t>Câu 2: Khi dùng búa đập vào các vật thể bằng đồng, gỗ, vàng, nhôm, cao su, sứ, vật thể nào bị biến dạng (vỡ vụn, dát mỏng,...)?</a:t>
            </a:r>
          </a:p>
          <a:p>
            <a:pPr algn="just">
              <a:spcAft>
                <a:spcPts val="0"/>
              </a:spcAft>
            </a:pPr>
            <a:r>
              <a:rPr lang="vi-VN" sz="3800">
                <a:solidFill>
                  <a:srgbClr val="000000"/>
                </a:solidFill>
                <a:latin typeface="Times New Roman" panose="02020603050405020304" pitchFamily="18" charset="0"/>
              </a:rPr>
              <a:t>Câu 3: Khi nhúng thìa nhôm vào cốc nước sôi, tay cầm cán thìa sẽ thấy nóng. Hiện tượng này chứng tỏ tính chất gì của nhôm?</a:t>
            </a:r>
          </a:p>
          <a:p>
            <a:pPr algn="just">
              <a:spcAft>
                <a:spcPts val="0"/>
              </a:spcAft>
            </a:pPr>
            <a:r>
              <a:rPr lang="vi-VN" sz="3800">
                <a:solidFill>
                  <a:srgbClr val="000000"/>
                </a:solidFill>
                <a:latin typeface="Times New Roman" panose="02020603050405020304" pitchFamily="18" charset="0"/>
              </a:rPr>
              <a:t>Câu 4: Dựa vào các số liệu trong Bảng 11.3 (trang 57), hãy giải thích vì sao dây dẫn điện thường làm bằng đồng và nhôm mà không làm bằng sắt.</a:t>
            </a:r>
          </a:p>
          <a:p>
            <a:pPr algn="just">
              <a:spcAft>
                <a:spcPts val="0"/>
              </a:spcAft>
            </a:pPr>
            <a:r>
              <a:rPr lang="vi-VN" sz="3800">
                <a:solidFill>
                  <a:srgbClr val="000000"/>
                </a:solidFill>
                <a:latin typeface="Times New Roman" panose="02020603050405020304" pitchFamily="18" charset="0"/>
              </a:rPr>
              <a:t>Câu 5: Quan sát bề mặt viên gạch, mảnh nhôm, mảnh đồng, bể mặt nào có vẻ sáng lấp lánh (ánh kim)?</a:t>
            </a:r>
          </a:p>
        </p:txBody>
      </p:sp>
    </p:spTree>
    <p:extLst>
      <p:ext uri="{BB962C8B-B14F-4D97-AF65-F5344CB8AC3E}">
        <p14:creationId xmlns:p14="http://schemas.microsoft.com/office/powerpoint/2010/main" val="46215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266700"/>
            <a:ext cx="914400" cy="10816784"/>
          </a:xfrm>
          <a:prstGeom prst="roundRect">
            <a:avLst/>
          </a:prstGeom>
          <a:solidFill>
            <a:srgbClr val="FFCCCC">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117" t="3312" r="12542" b="6611"/>
          <a:stretch>
            <a:fillRect/>
          </a:stretch>
        </p:blipFill>
        <p:spPr>
          <a:xfrm>
            <a:off x="-304800" y="7446705"/>
            <a:ext cx="2743199" cy="2989385"/>
          </a:xfrm>
          <a:prstGeom prst="rect">
            <a:avLst/>
          </a:prstGeom>
        </p:spPr>
      </p:pic>
      <p:sp>
        <p:nvSpPr>
          <p:cNvPr id="4" name="TextBox 3"/>
          <p:cNvSpPr txBox="1"/>
          <p:nvPr/>
        </p:nvSpPr>
        <p:spPr>
          <a:xfrm>
            <a:off x="3133317" y="597767"/>
            <a:ext cx="13258800" cy="1261884"/>
          </a:xfrm>
          <a:prstGeom prst="rect">
            <a:avLst/>
          </a:prstGeom>
          <a:noFill/>
        </p:spPr>
        <p:txBody>
          <a:bodyPr wrap="square" rtlCol="0">
            <a:spAutoFit/>
          </a:bodyPr>
          <a:lstStyle/>
          <a:p>
            <a:pPr algn="just"/>
            <a:r>
              <a:rPr lang="en-US" sz="3800">
                <a:latin typeface="Times New Roman" panose="02020603050405020304" pitchFamily="18" charset="0"/>
                <a:ea typeface="Roboto" panose="02000000000000000000" pitchFamily="2" charset="0"/>
              </a:rPr>
              <a:t>Một số kim loại tác dụng với nước ở nhiệt độ cao như Fe, Zn, Mg…tạo thành oxide và hydrogen</a:t>
            </a:r>
          </a:p>
        </p:txBody>
      </p:sp>
      <mc:AlternateContent xmlns:mc="http://schemas.openxmlformats.org/markup-compatibility/2006" xmlns:a14="http://schemas.microsoft.com/office/drawing/2010/main">
        <mc:Choice Requires="a14">
          <p:sp>
            <p:nvSpPr>
              <p:cNvPr id="5" name="TextBox 4"/>
              <p:cNvSpPr txBox="1"/>
              <p:nvPr/>
            </p:nvSpPr>
            <p:spPr>
              <a:xfrm>
                <a:off x="3917089" y="2239792"/>
                <a:ext cx="10287000" cy="888833"/>
              </a:xfrm>
              <a:prstGeom prst="rect">
                <a:avLst/>
              </a:prstGeom>
              <a:noFill/>
            </p:spPr>
            <p:txBody>
              <a:bodyPr wrap="square" rtlCol="0">
                <a:spAutoFit/>
              </a:bodyPr>
              <a:lstStyle/>
              <a:p>
                <a:pPr algn="ctr"/>
                <a:r>
                  <a:rPr lang="en-US" sz="3600">
                    <a:latin typeface="Times New Roman" panose="02020603050405020304" pitchFamily="18" charset="0"/>
                    <a:ea typeface="Roboto" panose="02000000000000000000" pitchFamily="2" charset="0"/>
                  </a:rPr>
                  <a:t>Zn    +    H</a:t>
                </a:r>
                <a:r>
                  <a:rPr lang="en-US" sz="3600" baseline="-25000">
                    <a:latin typeface="Times New Roman" panose="02020603050405020304" pitchFamily="18" charset="0"/>
                    <a:ea typeface="Roboto" panose="02000000000000000000" pitchFamily="2" charset="0"/>
                  </a:rPr>
                  <a:t>2</a:t>
                </a:r>
                <a:r>
                  <a:rPr lang="en-US" sz="3600">
                    <a:latin typeface="Times New Roman" panose="02020603050405020304" pitchFamily="18" charset="0"/>
                    <a:ea typeface="Roboto" panose="02000000000000000000" pitchFamily="2" charset="0"/>
                  </a:rPr>
                  <a:t>O </a:t>
                </a:r>
                <a:r>
                  <a:rPr lang="en-US" sz="3600" baseline="-25000">
                    <a:latin typeface="Times New Roman" panose="02020603050405020304" pitchFamily="18" charset="0"/>
                    <a:ea typeface="Roboto" panose="02000000000000000000" pitchFamily="2" charset="0"/>
                  </a:rPr>
                  <a:t>(hơi)</a:t>
                </a:r>
                <a:r>
                  <a:rPr lang="en-US" sz="360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600" i="1" smtClean="0">
                            <a:latin typeface="Cambria Math" panose="02040503050406030204" pitchFamily="18" charset="0"/>
                            <a:ea typeface="Roboto" panose="02000000000000000000" pitchFamily="2" charset="0"/>
                          </a:rPr>
                        </m:ctrlPr>
                      </m:groupChrPr>
                      <m:e>
                        <m:sSup>
                          <m:sSupPr>
                            <m:ctrlPr>
                              <a:rPr lang="en-US" sz="3600" i="1" smtClean="0">
                                <a:latin typeface="Cambria Math" panose="02040503050406030204" pitchFamily="18" charset="0"/>
                                <a:ea typeface="Roboto" panose="02000000000000000000" pitchFamily="2" charset="0"/>
                              </a:rPr>
                            </m:ctrlPr>
                          </m:sSupPr>
                          <m:e>
                            <m:r>
                              <a:rPr lang="en-US" sz="3600" b="0" i="1" smtClean="0">
                                <a:latin typeface="Cambria Math" panose="02040503050406030204" pitchFamily="18" charset="0"/>
                                <a:ea typeface="Roboto" panose="02000000000000000000" pitchFamily="2" charset="0"/>
                              </a:rPr>
                              <m:t>𝑡</m:t>
                            </m:r>
                          </m:e>
                          <m:sup>
                            <m:r>
                              <a:rPr lang="en-US" sz="3600" b="0" i="1" smtClean="0">
                                <a:latin typeface="Cambria Math" panose="02040503050406030204" pitchFamily="18" charset="0"/>
                                <a:ea typeface="Roboto" panose="02000000000000000000" pitchFamily="2" charset="0"/>
                              </a:rPr>
                              <m:t>𝑜</m:t>
                            </m:r>
                          </m:sup>
                        </m:sSup>
                      </m:e>
                    </m:groupChr>
                  </m:oMath>
                </a14:m>
                <a:r>
                  <a:rPr lang="en-US" sz="3600">
                    <a:latin typeface="Times New Roman" panose="02020603050405020304" pitchFamily="18" charset="0"/>
                    <a:ea typeface="Roboto" panose="02000000000000000000" pitchFamily="2" charset="0"/>
                  </a:rPr>
                  <a:t>  ZnO    +   H</a:t>
                </a:r>
                <a:r>
                  <a:rPr lang="en-US" sz="3600" baseline="-25000">
                    <a:latin typeface="Times New Roman" panose="02020603050405020304" pitchFamily="18" charset="0"/>
                    <a:ea typeface="Roboto" panose="02000000000000000000" pitchFamily="2" charset="0"/>
                  </a:rPr>
                  <a:t>2</a:t>
                </a:r>
                <a:endParaRPr lang="en-US" sz="3600">
                  <a:latin typeface="Times New Roman" panose="02020603050405020304" pitchFamily="18" charset="0"/>
                  <a:ea typeface="Roboto" panose="02000000000000000000" pitchFamily="2"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917089" y="2239792"/>
                <a:ext cx="10287000" cy="888833"/>
              </a:xfrm>
              <a:prstGeom prst="rect">
                <a:avLst/>
              </a:prstGeom>
              <a:blipFill rotWithShape="1">
                <a:blip r:embed="rId3"/>
                <a:stretch>
                  <a:fillRect l="-4" t="-17" r="4" b="69"/>
                </a:stretch>
              </a:blipFill>
            </p:spPr>
            <p:txBody>
              <a:bodyPr/>
              <a:lstStyle/>
              <a:p>
                <a:r>
                  <a:rPr lang="en-US" altLang="en-US">
                    <a:noFill/>
                  </a:rPr>
                  <a:t> </a:t>
                </a:r>
              </a:p>
            </p:txBody>
          </p:sp>
        </mc:Fallback>
      </mc:AlternateContent>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0000" t="12000" r="32666" b="40000"/>
          <a:stretch>
            <a:fillRect/>
          </a:stretch>
        </p:blipFill>
        <p:spPr>
          <a:xfrm>
            <a:off x="1273627" y="334792"/>
            <a:ext cx="1759952" cy="1508530"/>
          </a:xfrm>
          <a:prstGeom prst="triangle">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800" y="4532983"/>
            <a:ext cx="9592938" cy="5529263"/>
          </a:xfrm>
          <a:prstGeom prst="rect">
            <a:avLst/>
          </a:prstGeom>
          <a:ln>
            <a:solidFill>
              <a:srgbClr val="A6C7FB"/>
            </a:solidFill>
          </a:ln>
        </p:spPr>
      </p:pic>
      <p:sp>
        <p:nvSpPr>
          <p:cNvPr id="9" name="TextBox 8"/>
          <p:cNvSpPr txBox="1"/>
          <p:nvPr/>
        </p:nvSpPr>
        <p:spPr>
          <a:xfrm>
            <a:off x="1881902" y="4197048"/>
            <a:ext cx="5694997" cy="2308324"/>
          </a:xfrm>
          <a:prstGeom prst="rect">
            <a:avLst/>
          </a:prstGeom>
          <a:noFill/>
        </p:spPr>
        <p:txBody>
          <a:bodyPr wrap="square" rtlCol="0">
            <a:spAutoFit/>
          </a:bodyPr>
          <a:lstStyle/>
          <a:p>
            <a:pPr algn="just"/>
            <a:r>
              <a:rPr lang="en-US" sz="3600" dirty="0">
                <a:latin typeface="Times New Roman" panose="02020603050405020304" pitchFamily="18" charset="0"/>
                <a:ea typeface="Roboto" panose="02000000000000000000" pitchFamily="2" charset="0"/>
              </a:rPr>
              <a:t>Quan </a:t>
            </a:r>
            <a:r>
              <a:rPr lang="en-US" sz="3600" dirty="0" err="1">
                <a:latin typeface="Times New Roman" panose="02020603050405020304" pitchFamily="18" charset="0"/>
                <a:ea typeface="Roboto" panose="02000000000000000000" pitchFamily="2" charset="0"/>
              </a:rPr>
              <a:t>sát</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sơ</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đồ</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phản</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ứng</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giữa</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sắt</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và</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hơi</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nước</a:t>
            </a:r>
            <a:r>
              <a:rPr lang="en-US" sz="3600" dirty="0">
                <a:latin typeface="Times New Roman" panose="02020603050405020304" pitchFamily="18" charset="0"/>
                <a:ea typeface="Roboto" panose="02000000000000000000" pitchFamily="2" charset="0"/>
              </a:rPr>
              <a:t> ở </a:t>
            </a:r>
            <a:r>
              <a:rPr lang="en-US" sz="3600" dirty="0" err="1">
                <a:latin typeface="Times New Roman" panose="02020603050405020304" pitchFamily="18" charset="0"/>
                <a:ea typeface="Roboto" panose="02000000000000000000" pitchFamily="2" charset="0"/>
              </a:rPr>
              <a:t>nhiệt</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độ</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cao</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tạo</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thành</a:t>
            </a:r>
            <a:r>
              <a:rPr lang="en-US" sz="3600">
                <a:latin typeface="Times New Roman" panose="02020603050405020304" pitchFamily="18" charset="0"/>
                <a:ea typeface="Roboto" panose="02000000000000000000" pitchFamily="2" charset="0"/>
              </a:rPr>
              <a:t> Fe</a:t>
            </a:r>
            <a:r>
              <a:rPr lang="en-US" sz="3600" baseline="-25000">
                <a:latin typeface="Times New Roman" panose="02020603050405020304" pitchFamily="18" charset="0"/>
                <a:ea typeface="Roboto" panose="02000000000000000000" pitchFamily="2" charset="0"/>
              </a:rPr>
              <a:t>3</a:t>
            </a:r>
            <a:r>
              <a:rPr lang="en-US" sz="3600">
                <a:latin typeface="Times New Roman" panose="02020603050405020304" pitchFamily="18" charset="0"/>
                <a:ea typeface="Roboto" panose="02000000000000000000" pitchFamily="2" charset="0"/>
              </a:rPr>
              <a:t>O</a:t>
            </a:r>
            <a:r>
              <a:rPr lang="en-US" sz="3600" baseline="-25000">
                <a:latin typeface="Times New Roman" panose="02020603050405020304" pitchFamily="18" charset="0"/>
                <a:ea typeface="Roboto" panose="02000000000000000000" pitchFamily="2" charset="0"/>
              </a:rPr>
              <a:t>4, </a:t>
            </a:r>
            <a:r>
              <a:rPr lang="en-US" sz="360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viết</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phương</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trình</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phản</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ứng</a:t>
            </a:r>
            <a:r>
              <a:rPr lang="en-US" sz="3600" dirty="0">
                <a:latin typeface="Times New Roman" panose="02020603050405020304" pitchFamily="18" charset="0"/>
                <a:ea typeface="Roboto" panose="02000000000000000000" pitchFamily="2" charset="0"/>
              </a:rPr>
              <a:t>?</a:t>
            </a:r>
          </a:p>
        </p:txBody>
      </p:sp>
      <mc:AlternateContent xmlns:mc="http://schemas.openxmlformats.org/markup-compatibility/2006" xmlns:a14="http://schemas.microsoft.com/office/drawing/2010/main">
        <mc:Choice Requires="a14">
          <p:sp>
            <p:nvSpPr>
              <p:cNvPr id="10" name="TextBox 9"/>
              <p:cNvSpPr txBox="1"/>
              <p:nvPr/>
            </p:nvSpPr>
            <p:spPr>
              <a:xfrm>
                <a:off x="838200" y="6557872"/>
                <a:ext cx="7696200" cy="888833"/>
              </a:xfrm>
              <a:prstGeom prst="rect">
                <a:avLst/>
              </a:prstGeom>
              <a:noFill/>
            </p:spPr>
            <p:txBody>
              <a:bodyPr wrap="square" rtlCol="0">
                <a:spAutoFit/>
              </a:bodyPr>
              <a:lstStyle/>
              <a:p>
                <a:pPr algn="ctr"/>
                <a:r>
                  <a:rPr lang="en-US" sz="3600" dirty="0">
                    <a:latin typeface="Times New Roman" panose="02020603050405020304" pitchFamily="18" charset="0"/>
                    <a:ea typeface="Roboto" panose="02000000000000000000" pitchFamily="2" charset="0"/>
                  </a:rPr>
                  <a:t>3Fe   +   4 H</a:t>
                </a:r>
                <a:r>
                  <a:rPr lang="en-US" sz="3600" baseline="-25000" dirty="0">
                    <a:latin typeface="Times New Roman" panose="02020603050405020304" pitchFamily="18" charset="0"/>
                    <a:ea typeface="Roboto" panose="02000000000000000000" pitchFamily="2" charset="0"/>
                  </a:rPr>
                  <a:t>2</a:t>
                </a:r>
                <a:r>
                  <a:rPr lang="en-US" sz="3600" dirty="0">
                    <a:latin typeface="Times New Roman" panose="02020603050405020304" pitchFamily="18" charset="0"/>
                    <a:ea typeface="Roboto" panose="02000000000000000000" pitchFamily="2" charset="0"/>
                  </a:rPr>
                  <a:t>O</a:t>
                </a:r>
                <a:r>
                  <a:rPr lang="en-US" sz="3600" baseline="-25000" dirty="0">
                    <a:latin typeface="Times New Roman" panose="02020603050405020304" pitchFamily="18" charset="0"/>
                    <a:ea typeface="Roboto" panose="02000000000000000000" pitchFamily="2" charset="0"/>
                  </a:rPr>
                  <a:t>(</a:t>
                </a:r>
                <a:r>
                  <a:rPr lang="en-US" sz="3600" baseline="-25000" dirty="0" err="1">
                    <a:latin typeface="Times New Roman" panose="02020603050405020304" pitchFamily="18" charset="0"/>
                    <a:ea typeface="Roboto" panose="02000000000000000000" pitchFamily="2" charset="0"/>
                  </a:rPr>
                  <a:t>hơi</a:t>
                </a:r>
                <a:r>
                  <a:rPr lang="en-US" sz="3600" baseline="-25000" dirty="0">
                    <a:latin typeface="Times New Roman" panose="02020603050405020304" pitchFamily="18" charset="0"/>
                    <a:ea typeface="Roboto" panose="02000000000000000000" pitchFamily="2" charset="0"/>
                  </a:rPr>
                  <a:t>)</a:t>
                </a:r>
                <a:r>
                  <a:rPr lang="en-US" sz="3600" dirty="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600" i="1" smtClean="0">
                            <a:latin typeface="Cambria Math" panose="02040503050406030204" pitchFamily="18" charset="0"/>
                            <a:ea typeface="Roboto" panose="02000000000000000000" pitchFamily="2" charset="0"/>
                          </a:rPr>
                        </m:ctrlPr>
                      </m:groupChrPr>
                      <m:e>
                        <m:sSup>
                          <m:sSupPr>
                            <m:ctrlPr>
                              <a:rPr lang="en-US" sz="3600" i="1" smtClean="0">
                                <a:latin typeface="Cambria Math" panose="02040503050406030204" pitchFamily="18" charset="0"/>
                                <a:ea typeface="Roboto" panose="02000000000000000000" pitchFamily="2" charset="0"/>
                              </a:rPr>
                            </m:ctrlPr>
                          </m:sSupPr>
                          <m:e>
                            <m:r>
                              <a:rPr lang="en-US" sz="3600" b="0" i="1" smtClean="0">
                                <a:latin typeface="Cambria Math" panose="02040503050406030204" pitchFamily="18" charset="0"/>
                                <a:ea typeface="Roboto" panose="02000000000000000000" pitchFamily="2" charset="0"/>
                              </a:rPr>
                              <m:t>𝑡</m:t>
                            </m:r>
                          </m:e>
                          <m:sup>
                            <m:r>
                              <a:rPr lang="en-US" sz="3600" b="0" i="1" smtClean="0">
                                <a:latin typeface="Cambria Math" panose="02040503050406030204" pitchFamily="18" charset="0"/>
                                <a:ea typeface="Roboto" panose="02000000000000000000" pitchFamily="2" charset="0"/>
                              </a:rPr>
                              <m:t>𝑜</m:t>
                            </m:r>
                          </m:sup>
                        </m:sSup>
                      </m:e>
                    </m:groupChr>
                  </m:oMath>
                </a14:m>
                <a:r>
                  <a:rPr lang="en-US" sz="3600" dirty="0">
                    <a:latin typeface="Times New Roman" panose="02020603050405020304" pitchFamily="18" charset="0"/>
                    <a:ea typeface="Roboto" panose="02000000000000000000" pitchFamily="2" charset="0"/>
                  </a:rPr>
                  <a:t>  Fe</a:t>
                </a:r>
                <a:r>
                  <a:rPr lang="en-US" sz="3600" baseline="-25000" dirty="0">
                    <a:latin typeface="Times New Roman" panose="02020603050405020304" pitchFamily="18" charset="0"/>
                    <a:ea typeface="Roboto" panose="02000000000000000000" pitchFamily="2" charset="0"/>
                  </a:rPr>
                  <a:t>3</a:t>
                </a:r>
                <a:r>
                  <a:rPr lang="en-US" sz="3600" dirty="0">
                    <a:latin typeface="Times New Roman" panose="02020603050405020304" pitchFamily="18" charset="0"/>
                    <a:ea typeface="Roboto" panose="02000000000000000000" pitchFamily="2" charset="0"/>
                  </a:rPr>
                  <a:t>O</a:t>
                </a:r>
                <a:r>
                  <a:rPr lang="en-US" sz="3600" baseline="-25000" dirty="0">
                    <a:latin typeface="Times New Roman" panose="02020603050405020304" pitchFamily="18" charset="0"/>
                    <a:ea typeface="Roboto" panose="02000000000000000000" pitchFamily="2" charset="0"/>
                  </a:rPr>
                  <a:t>4</a:t>
                </a:r>
                <a:r>
                  <a:rPr lang="en-US" sz="3600" dirty="0">
                    <a:latin typeface="Times New Roman" panose="02020603050405020304" pitchFamily="18" charset="0"/>
                    <a:ea typeface="Roboto" panose="02000000000000000000" pitchFamily="2" charset="0"/>
                  </a:rPr>
                  <a:t>  +  4H</a:t>
                </a:r>
                <a:r>
                  <a:rPr lang="en-US" sz="3600" baseline="-25000" dirty="0">
                    <a:latin typeface="Times New Roman" panose="02020603050405020304" pitchFamily="18" charset="0"/>
                    <a:ea typeface="Roboto" panose="02000000000000000000" pitchFamily="2" charset="0"/>
                  </a:rPr>
                  <a:t>2</a:t>
                </a:r>
                <a:endParaRPr lang="en-US" sz="3600" dirty="0">
                  <a:latin typeface="Times New Roman" panose="02020603050405020304" pitchFamily="18" charset="0"/>
                  <a:ea typeface="Roboto" panose="02000000000000000000" pitchFamily="2"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38200" y="6557872"/>
                <a:ext cx="7696200" cy="888833"/>
              </a:xfrm>
              <a:prstGeom prst="rect">
                <a:avLst/>
              </a:prstGeom>
              <a:blipFill rotWithShape="1">
                <a:blip r:embed="rId6"/>
                <a:stretch>
                  <a:fillRect t="-26" b="7"/>
                </a:stretch>
              </a:blipFill>
            </p:spPr>
            <p:txBody>
              <a:bodyPr/>
              <a:lstStyle/>
              <a:p>
                <a:r>
                  <a:rPr lang="en-US" alt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9" grpId="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938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83399" y="5776453"/>
            <a:ext cx="14216402" cy="1567993"/>
          </a:xfrm>
          <a:prstGeom prst="rect">
            <a:avLst/>
          </a:prstGeom>
          <a:noFill/>
          <a:ln w="38100">
            <a:solidFill>
              <a:srgbClr val="FF0066"/>
            </a:solidFill>
            <a:prstDash val="sysDash"/>
          </a:ln>
        </p:spPr>
        <p:txBody>
          <a:bodyPr wrap="square" rtlCol="0">
            <a:spAutoFit/>
          </a:bodyPr>
          <a:lstStyle/>
          <a:p>
            <a:pPr algn="just">
              <a:lnSpc>
                <a:spcPct val="150000"/>
              </a:lnSpc>
            </a:pPr>
            <a:r>
              <a:rPr lang="en-US" sz="3400">
                <a:latin typeface="Times New Roman" panose="02020603050405020304" pitchFamily="18" charset="0"/>
                <a:ea typeface="Roboto" panose="02000000000000000000" pitchFamily="2" charset="0"/>
              </a:rPr>
              <a:t>Nhiều kim loại (trừ Cu, Ag, Hg, Au, Pt,…) tác dụng với hydrochloric acid tạo thành muối chloride và giải phóng ra khí H</a:t>
            </a:r>
            <a:r>
              <a:rPr lang="en-US" sz="3400" baseline="-25000">
                <a:latin typeface="Times New Roman" panose="02020603050405020304" pitchFamily="18" charset="0"/>
                <a:ea typeface="Roboto" panose="02000000000000000000" pitchFamily="2" charset="0"/>
              </a:rPr>
              <a:t>2</a:t>
            </a:r>
            <a:endParaRPr lang="en-US" sz="3400">
              <a:latin typeface="Times New Roman" panose="02020603050405020304" pitchFamily="18" charset="0"/>
              <a:ea typeface="Roboto" panose="02000000000000000000" pitchFamily="2" charset="0"/>
            </a:endParaRPr>
          </a:p>
        </p:txBody>
      </p:sp>
      <mc:AlternateContent xmlns:mc="http://schemas.openxmlformats.org/markup-compatibility/2006" xmlns:a14="http://schemas.microsoft.com/office/drawing/2010/main">
        <mc:Choice Requires="a14">
          <p:sp>
            <p:nvSpPr>
              <p:cNvPr id="10" name="TextBox 9"/>
              <p:cNvSpPr txBox="1"/>
              <p:nvPr/>
            </p:nvSpPr>
            <p:spPr>
              <a:xfrm>
                <a:off x="876300" y="8024605"/>
                <a:ext cx="16230600" cy="905056"/>
              </a:xfrm>
              <a:prstGeom prst="rect">
                <a:avLst/>
              </a:prstGeom>
              <a:noFill/>
              <a:ln w="38100">
                <a:solidFill>
                  <a:srgbClr val="FF0066"/>
                </a:solidFill>
                <a:prstDash val="sysDash"/>
              </a:ln>
            </p:spPr>
            <p:txBody>
              <a:bodyPr wrap="square" rtlCol="0">
                <a:spAutoFit/>
              </a:bodyPr>
              <a:lstStyle/>
              <a:p>
                <a:pPr algn="ctr">
                  <a:lnSpc>
                    <a:spcPct val="150000"/>
                  </a:lnSpc>
                </a:pPr>
                <a:r>
                  <a:rPr lang="en-US" sz="4000">
                    <a:latin typeface="Times New Roman" panose="02020603050405020304" pitchFamily="18" charset="0"/>
                    <a:ea typeface="Roboto" panose="02000000000000000000" pitchFamily="2" charset="0"/>
                  </a:rPr>
                  <a:t>KIM LOẠI   +   HYDROCHLORIC ACID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a:latin typeface="Times New Roman" panose="02020603050405020304" pitchFamily="18" charset="0"/>
                    <a:ea typeface="Roboto" panose="02000000000000000000" pitchFamily="2" charset="0"/>
                  </a:rPr>
                  <a:t> MUỐI CHLORIDE    +  H</a:t>
                </a:r>
                <a:r>
                  <a:rPr lang="en-US" sz="4000" baseline="-25000">
                    <a:latin typeface="Times New Roman" panose="02020603050405020304" pitchFamily="18" charset="0"/>
                    <a:ea typeface="Roboto" panose="02000000000000000000" pitchFamily="2" charset="0"/>
                  </a:rPr>
                  <a:t>2</a:t>
                </a:r>
                <a:r>
                  <a:rPr lang="en-US" sz="4000">
                    <a:latin typeface="Times New Roman" panose="02020603050405020304" pitchFamily="18" charset="0"/>
                    <a:ea typeface="Roboto" panose="02000000000000000000" pitchFamily="2"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endParaRPr lang="en-US" sz="4000">
                  <a:latin typeface="Times New Roman" panose="02020603050405020304" pitchFamily="18" charset="0"/>
                  <a:ea typeface="Roboto" panose="02000000000000000000" pitchFamily="2"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76300" y="8024605"/>
                <a:ext cx="16230600" cy="905056"/>
              </a:xfrm>
              <a:prstGeom prst="rect">
                <a:avLst/>
              </a:prstGeom>
              <a:blipFill rotWithShape="1">
                <a:blip r:embed="rId4"/>
                <a:stretch>
                  <a:fillRect l="-117" t="-2117" r="-117" b="-17298"/>
                </a:stretch>
              </a:blipFill>
              <a:ln w="38100">
                <a:solidFill>
                  <a:srgbClr val="FF0066"/>
                </a:solidFill>
                <a:prstDash val="sysDash"/>
              </a:ln>
            </p:spPr>
            <p:txBody>
              <a:bodyPr/>
              <a:lstStyle/>
              <a:p>
                <a:r>
                  <a:rPr lang="en-US" altLang="en-US">
                    <a:noFill/>
                  </a:rPr>
                  <a:t> </a:t>
                </a:r>
              </a:p>
            </p:txBody>
          </p:sp>
        </mc:Fallback>
      </mc:AlternateContent>
      <p:sp>
        <p:nvSpPr>
          <p:cNvPr id="2" name="TextBox 1"/>
          <p:cNvSpPr txBox="1"/>
          <p:nvPr/>
        </p:nvSpPr>
        <p:spPr>
          <a:xfrm>
            <a:off x="1600200" y="173847"/>
            <a:ext cx="14782800" cy="1322070"/>
          </a:xfrm>
          <a:prstGeom prst="rect">
            <a:avLst/>
          </a:prstGeom>
          <a:noFill/>
        </p:spPr>
        <p:txBody>
          <a:bodyPr wrap="square" rtlCol="0">
            <a:spAutoFit/>
          </a:bodyPr>
          <a:lstStyle/>
          <a:p>
            <a:pPr algn="ctr"/>
            <a:r>
              <a:rPr lang="en-US" sz="4000" b="1">
                <a:latin typeface="Times New Roman" panose="02020603050405020304" pitchFamily="18" charset="0"/>
                <a:ea typeface="Roboto" panose="02000000000000000000" pitchFamily="2" charset="0"/>
              </a:rPr>
              <a:t>PHẢN ỨNG CỦA MỘT SỐ KIM LOẠI VỚI </a:t>
            </a:r>
          </a:p>
          <a:p>
            <a:pPr algn="ctr"/>
            <a:r>
              <a:rPr lang="en-US" sz="4000" b="1">
                <a:latin typeface="Times New Roman" panose="02020603050405020304" pitchFamily="18" charset="0"/>
                <a:ea typeface="Roboto" panose="02000000000000000000" pitchFamily="2" charset="0"/>
              </a:rPr>
              <a:t>DUNG DỊCH HYDROCHLORIC ACID</a:t>
            </a:r>
          </a:p>
        </p:txBody>
      </p:sp>
      <p:sp>
        <p:nvSpPr>
          <p:cNvPr id="3" name="Rectangle 2"/>
          <p:cNvSpPr/>
          <p:nvPr/>
        </p:nvSpPr>
        <p:spPr>
          <a:xfrm>
            <a:off x="609600" y="1485900"/>
            <a:ext cx="16764000" cy="1076325"/>
          </a:xfrm>
          <a:prstGeom prst="rect">
            <a:avLst/>
          </a:prstGeom>
        </p:spPr>
        <p:txBody>
          <a:bodyPr wrap="square">
            <a:spAutoFit/>
          </a:bodyPr>
          <a:lstStyle/>
          <a:p>
            <a:pPr algn="just">
              <a:tabLst>
                <a:tab pos="4004945" algn="l"/>
              </a:tabLst>
            </a:pPr>
            <a:r>
              <a:rPr lang="en-US" sz="3200">
                <a:solidFill>
                  <a:schemeClr val="tx1">
                    <a:lumMod val="95000"/>
                    <a:lumOff val="5000"/>
                  </a:schemeClr>
                </a:solidFill>
                <a:latin typeface="Times New Roman" panose="02020603050405020304" pitchFamily="18" charset="0"/>
                <a:ea typeface="Roboto" panose="02000000000000000000" pitchFamily="2" charset="0"/>
              </a:rPr>
              <a:t>Quan sát </a:t>
            </a:r>
            <a:r>
              <a:rPr lang="en-US" sz="3200">
                <a:latin typeface="Times New Roman" panose="02020603050405020304" pitchFamily="18" charset="0"/>
                <a:ea typeface="Roboto" panose="02000000000000000000" pitchFamily="2" charset="0"/>
              </a:rPr>
              <a:t>thí nghiệm sau và nhận xét về khả năng phản ứng của kim loại Zinc với dung dịch hydrochloric acid. Viết phương trình phản ứng?</a:t>
            </a:r>
          </a:p>
        </p:txBody>
      </p:sp>
      <p:sp>
        <p:nvSpPr>
          <p:cNvPr id="6" name="TextBox 5"/>
          <p:cNvSpPr txBox="1"/>
          <p:nvPr/>
        </p:nvSpPr>
        <p:spPr>
          <a:xfrm>
            <a:off x="3790950" y="2775096"/>
            <a:ext cx="10401300" cy="875665"/>
          </a:xfrm>
          <a:prstGeom prst="rect">
            <a:avLst/>
          </a:prstGeom>
          <a:noFill/>
          <a:ln w="38100">
            <a:solidFill>
              <a:srgbClr val="FF0066"/>
            </a:solidFill>
            <a:prstDash val="sysDash"/>
          </a:ln>
        </p:spPr>
        <p:txBody>
          <a:bodyPr wrap="square" rtlCol="0">
            <a:spAutoFit/>
          </a:bodyPr>
          <a:lstStyle/>
          <a:p>
            <a:pPr algn="just">
              <a:lnSpc>
                <a:spcPct val="150000"/>
              </a:lnSpc>
            </a:pPr>
            <a:r>
              <a:rPr lang="en-US" sz="3400">
                <a:latin typeface="Times New Roman" panose="02020603050405020304" pitchFamily="18" charset="0"/>
                <a:ea typeface="Roboto" panose="02000000000000000000" pitchFamily="2" charset="0"/>
              </a:rPr>
              <a:t>Hiện tượng: Mẩu Zinc tan dần và xuất hiện bọt khí.</a:t>
            </a:r>
          </a:p>
        </p:txBody>
      </p:sp>
      <mc:AlternateContent xmlns:mc="http://schemas.openxmlformats.org/markup-compatibility/2006" xmlns:a14="http://schemas.microsoft.com/office/drawing/2010/main">
        <mc:Choice Requires="a14">
          <p:sp>
            <p:nvSpPr>
              <p:cNvPr id="7" name="TextBox 6"/>
              <p:cNvSpPr txBox="1"/>
              <p:nvPr/>
            </p:nvSpPr>
            <p:spPr>
              <a:xfrm>
                <a:off x="4876800" y="4110457"/>
                <a:ext cx="8229601" cy="905056"/>
              </a:xfrm>
              <a:prstGeom prst="rect">
                <a:avLst/>
              </a:prstGeom>
              <a:noFill/>
              <a:ln w="38100">
                <a:solidFill>
                  <a:srgbClr val="FF0066"/>
                </a:solidFill>
                <a:prstDash val="sysDash"/>
              </a:ln>
            </p:spPr>
            <p:txBody>
              <a:bodyPr wrap="square" rtlCol="0">
                <a:spAutoFit/>
              </a:bodyPr>
              <a:lstStyle/>
              <a:p>
                <a:pPr algn="ctr">
                  <a:lnSpc>
                    <a:spcPct val="150000"/>
                  </a:lnSpc>
                </a:pPr>
                <a:r>
                  <a:rPr lang="en-US" sz="4000">
                    <a:latin typeface="Times New Roman" panose="02020603050405020304" pitchFamily="18" charset="0"/>
                    <a:ea typeface="Roboto" panose="02000000000000000000" pitchFamily="2" charset="0"/>
                  </a:rPr>
                  <a:t>Zn   +   HCl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a:latin typeface="Times New Roman" panose="02020603050405020304" pitchFamily="18" charset="0"/>
                    <a:ea typeface="Roboto" panose="02000000000000000000" pitchFamily="2" charset="0"/>
                  </a:rPr>
                  <a:t> ZnCl</a:t>
                </a:r>
                <a:r>
                  <a:rPr lang="en-US" sz="4000" baseline="-25000">
                    <a:latin typeface="Times New Roman" panose="02020603050405020304" pitchFamily="18" charset="0"/>
                    <a:ea typeface="Roboto" panose="02000000000000000000" pitchFamily="2" charset="0"/>
                  </a:rPr>
                  <a:t>2</a:t>
                </a:r>
                <a:r>
                  <a:rPr lang="en-US" sz="4000">
                    <a:latin typeface="Times New Roman" panose="02020603050405020304" pitchFamily="18" charset="0"/>
                    <a:ea typeface="Roboto" panose="02000000000000000000" pitchFamily="2" charset="0"/>
                  </a:rPr>
                  <a:t>    +  H</a:t>
                </a:r>
                <a:r>
                  <a:rPr lang="en-US" sz="4000" baseline="-25000">
                    <a:latin typeface="Times New Roman" panose="02020603050405020304" pitchFamily="18" charset="0"/>
                    <a:ea typeface="Roboto" panose="02000000000000000000" pitchFamily="2" charset="0"/>
                  </a:rPr>
                  <a:t>2</a:t>
                </a:r>
                <a:r>
                  <a:rPr lang="en-US" sz="4000">
                    <a:latin typeface="Times New Roman" panose="02020603050405020304" pitchFamily="18" charset="0"/>
                    <a:ea typeface="Roboto" panose="02000000000000000000" pitchFamily="2"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endParaRPr lang="en-US" sz="4000">
                  <a:latin typeface="Times New Roman" panose="02020603050405020304" pitchFamily="18" charset="0"/>
                  <a:ea typeface="Roboto" panose="02000000000000000000" pitchFamily="2"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876800" y="4110457"/>
                <a:ext cx="8229601" cy="905056"/>
              </a:xfrm>
              <a:prstGeom prst="rect">
                <a:avLst/>
              </a:prstGeom>
              <a:blipFill rotWithShape="1">
                <a:blip r:embed="rId5"/>
                <a:stretch>
                  <a:fillRect l="-231" t="-2116" r="-231" b="-17299"/>
                </a:stretch>
              </a:blipFill>
              <a:ln w="38100">
                <a:solidFill>
                  <a:srgbClr val="FF0066"/>
                </a:solidFill>
                <a:prstDash val="sysDash"/>
              </a:ln>
            </p:spPr>
            <p:txBody>
              <a:bodyPr/>
              <a:lstStyle/>
              <a:p>
                <a:r>
                  <a:rPr lang="en-US" altLang="en-US">
                    <a:noFill/>
                  </a:rPr>
                  <a:t> </a:t>
                </a:r>
              </a:p>
            </p:txBody>
          </p:sp>
        </mc:Fallback>
      </mc:AlternateContent>
      <p:pic>
        <p:nvPicPr>
          <p:cNvPr id="5" name="Điều chế Hidro từ Zn tác dụng với dung dịch HCl">
            <a:hlinkClick r:id="" action="ppaction://media"/>
          </p:cNvPr>
          <p:cNvPicPr>
            <a:picLocks noChangeAspect="1"/>
          </p:cNvPicPr>
          <p:nvPr>
            <a:videoFile r:link="rId1"/>
            <p:extLst>
              <p:ext uri="{DAA4B4D4-6D71-4841-9C94-3DE7FCFB9230}">
                <p14:media xmlns:p14="http://schemas.microsoft.com/office/powerpoint/2010/main" r:embed="rId2">
                  <p14:trim st="3576" end="147040"/>
                </p14:media>
              </p:ext>
            </p:extLst>
          </p:nvPr>
        </p:nvPicPr>
        <p:blipFill>
          <a:blip r:embed="rId6"/>
          <a:stretch>
            <a:fillRect/>
          </a:stretch>
        </p:blipFill>
        <p:spPr>
          <a:xfrm>
            <a:off x="1733380" y="2613938"/>
            <a:ext cx="13944600" cy="753338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78602" y="8420100"/>
            <a:ext cx="1676741" cy="1676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md type="call" cmd="stop">
                                      <p:cBhvr>
                                        <p:cTn id="20" dur="1">
                                          <p:stCondLst>
                                            <p:cond delay="499"/>
                                          </p:stCondLst>
                                        </p:cTn>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5"/>
                </p:tgtEl>
              </p:cMediaNode>
            </p:video>
          </p:childTnLst>
        </p:cTn>
      </p:par>
    </p:tnLst>
    <p:bldLst>
      <p:bldP spid="9" grpId="0" animBg="1"/>
      <p:bldP spid="10" grpId="0" animBg="1"/>
      <p:bldP spid="3" grpId="0"/>
      <p:bldP spid="6" grpId="0" bldLvl="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8600" y="-266700"/>
            <a:ext cx="914400" cy="10816784"/>
          </a:xfrm>
          <a:prstGeom prst="roundRect">
            <a:avLst/>
          </a:prstGeom>
          <a:solidFill>
            <a:srgbClr val="FFCCCC">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36" b="99408" l="0" r="100000">
                        <a14:foregroundMark x1="41853" y1="71746" x2="42812" y2="71746"/>
                        <a14:foregroundMark x1="42332" y1="69970" x2="47284" y2="73077"/>
                      </a14:backgroundRemoval>
                    </a14:imgEffect>
                  </a14:imgLayer>
                </a14:imgProps>
              </a:ext>
              <a:ext uri="{28A0092B-C50C-407E-A947-70E740481C1C}">
                <a14:useLocalDpi xmlns:a14="http://schemas.microsoft.com/office/drawing/2010/main" val="0"/>
              </a:ext>
            </a:extLst>
          </a:blip>
          <a:stretch>
            <a:fillRect/>
          </a:stretch>
        </p:blipFill>
        <p:spPr>
          <a:xfrm>
            <a:off x="32657" y="6353588"/>
            <a:ext cx="3657600" cy="3949741"/>
          </a:xfrm>
          <a:prstGeom prst="rect">
            <a:avLst/>
          </a:prstGeom>
        </p:spPr>
      </p:pic>
      <p:sp>
        <p:nvSpPr>
          <p:cNvPr id="4" name="TextBox 3"/>
          <p:cNvSpPr txBox="1"/>
          <p:nvPr/>
        </p:nvSpPr>
        <p:spPr>
          <a:xfrm>
            <a:off x="2819400" y="883711"/>
            <a:ext cx="14673943" cy="1200329"/>
          </a:xfrm>
          <a:prstGeom prst="rect">
            <a:avLst/>
          </a:prstGeom>
          <a:noFill/>
        </p:spPr>
        <p:txBody>
          <a:bodyPr wrap="square" rtlCol="0">
            <a:spAutoFit/>
          </a:bodyPr>
          <a:lstStyle/>
          <a:p>
            <a:pPr algn="just"/>
            <a:r>
              <a:rPr lang="en-US" sz="3600">
                <a:latin typeface="Times New Roman" panose="02020603050405020304" pitchFamily="18" charset="0"/>
                <a:ea typeface="Roboto" panose="02000000000000000000" pitchFamily="2" charset="0"/>
              </a:rPr>
              <a:t>Hãy cho biết sản phẩm tạo thành khi cho Aluminium tác dụng với dung dịch hydrochloric acid.  Viết phương trình phản ứng hóa học xảy ra?</a:t>
            </a:r>
          </a:p>
        </p:txBody>
      </p:sp>
      <p:sp>
        <p:nvSpPr>
          <p:cNvPr id="5" name="TextBox 4"/>
          <p:cNvSpPr txBox="1"/>
          <p:nvPr/>
        </p:nvSpPr>
        <p:spPr>
          <a:xfrm>
            <a:off x="2667000" y="2556820"/>
            <a:ext cx="14673943" cy="1654748"/>
          </a:xfrm>
          <a:prstGeom prst="rect">
            <a:avLst/>
          </a:prstGeom>
          <a:noFill/>
          <a:ln w="38100">
            <a:solidFill>
              <a:srgbClr val="FFCCCC"/>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pPr>
            <a:r>
              <a:rPr lang="vi-VN" sz="3600" dirty="0">
                <a:latin typeface="Times New Roman" panose="02020603050405020304" pitchFamily="18" charset="0"/>
                <a:ea typeface="Roboto" panose="02000000000000000000" pitchFamily="2" charset="0"/>
              </a:rPr>
              <a:t>Khi cho kim loại aluminium vào dung dịch hydrochloric acid thu được sản phẩm là muối chloride và khí hydrogen.</a:t>
            </a:r>
            <a:endParaRPr lang="en-US" sz="3600" dirty="0">
              <a:latin typeface="Times New Roman" panose="02020603050405020304" pitchFamily="18" charset="0"/>
              <a:ea typeface="Roboto" panose="02000000000000000000" pitchFamily="2" charset="0"/>
            </a:endParaRPr>
          </a:p>
        </p:txBody>
      </p:sp>
      <p:sp>
        <p:nvSpPr>
          <p:cNvPr id="6" name="Rectangle 5"/>
          <p:cNvSpPr/>
          <p:nvPr/>
        </p:nvSpPr>
        <p:spPr>
          <a:xfrm>
            <a:off x="4800600" y="5025081"/>
            <a:ext cx="9144000" cy="1754326"/>
          </a:xfrm>
          <a:prstGeom prst="rect">
            <a:avLst/>
          </a:prstGeom>
          <a:noFill/>
          <a:ln w="38100">
            <a:solidFill>
              <a:srgbClr val="FFCCCC"/>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just">
              <a:lnSpc>
                <a:spcPct val="150000"/>
              </a:lnSpc>
              <a:spcAft>
                <a:spcPts val="0"/>
              </a:spcAft>
            </a:pPr>
            <a:r>
              <a:rPr lang="vi-VN" sz="3600">
                <a:solidFill>
                  <a:srgbClr val="000000"/>
                </a:solidFill>
                <a:latin typeface="Times New Roman" panose="02020603050405020304" pitchFamily="18" charset="0"/>
                <a:ea typeface="Roboto" panose="02000000000000000000" pitchFamily="2" charset="0"/>
              </a:rPr>
              <a:t>Phương trình hoá học của phản ứng:</a:t>
            </a:r>
          </a:p>
          <a:p>
            <a:pPr algn="ctr">
              <a:lnSpc>
                <a:spcPct val="150000"/>
              </a:lnSpc>
              <a:spcAft>
                <a:spcPts val="0"/>
              </a:spcAft>
            </a:pPr>
            <a:r>
              <a:rPr lang="vi-VN" sz="3600">
                <a:solidFill>
                  <a:srgbClr val="000000"/>
                </a:solidFill>
                <a:latin typeface="Times New Roman" panose="02020603050405020304" pitchFamily="18" charset="0"/>
                <a:ea typeface="Roboto" panose="02000000000000000000" pitchFamily="2" charset="0"/>
              </a:rPr>
              <a:t>2Al + 6HCl → 2AlCl</a:t>
            </a:r>
            <a:r>
              <a:rPr lang="vi-VN" sz="3600" baseline="-25000">
                <a:solidFill>
                  <a:srgbClr val="000000"/>
                </a:solidFill>
                <a:latin typeface="Times New Roman" panose="02020603050405020304" pitchFamily="18" charset="0"/>
                <a:ea typeface="Roboto" panose="02000000000000000000" pitchFamily="2" charset="0"/>
              </a:rPr>
              <a:t>3</a:t>
            </a:r>
            <a:r>
              <a:rPr lang="vi-VN" sz="3600">
                <a:solidFill>
                  <a:srgbClr val="000000"/>
                </a:solidFill>
                <a:latin typeface="Times New Roman" panose="02020603050405020304" pitchFamily="18" charset="0"/>
                <a:ea typeface="Roboto" panose="02000000000000000000" pitchFamily="2" charset="0"/>
              </a:rPr>
              <a:t> + 3H</a:t>
            </a:r>
            <a:r>
              <a:rPr lang="vi-VN" sz="3600" baseline="-25000">
                <a:solidFill>
                  <a:srgbClr val="000000"/>
                </a:solidFill>
                <a:latin typeface="Times New Roman" panose="02020603050405020304" pitchFamily="18" charset="0"/>
                <a:ea typeface="Roboto" panose="02000000000000000000" pitchFamily="2" charset="0"/>
              </a:rPr>
              <a:t>2</a:t>
            </a:r>
            <a:endParaRPr lang="vi-VN" sz="3600" b="0" i="0">
              <a:solidFill>
                <a:srgbClr val="000000"/>
              </a:solidFill>
              <a:effectLst/>
              <a:latin typeface="Times New Roman" panose="02020603050405020304" pitchFamily="18" charset="0"/>
              <a:ea typeface="Roboto" panose="02000000000000000000" pitchFamily="2"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4569" y1="67262" x2="55618" y2="79960"/>
                      </a14:backgroundRemoval>
                    </a14:imgEffect>
                  </a14:imgLayer>
                </a14:imgProps>
              </a:ext>
              <a:ext uri="{28A0092B-C50C-407E-A947-70E740481C1C}">
                <a14:useLocalDpi xmlns:a14="http://schemas.microsoft.com/office/drawing/2010/main" val="0"/>
              </a:ext>
            </a:extLst>
          </a:blip>
          <a:srcRect l="25468" t="7345" r="23595" b="10115"/>
          <a:stretch>
            <a:fillRect/>
          </a:stretch>
        </p:blipFill>
        <p:spPr>
          <a:xfrm>
            <a:off x="1371600" y="342538"/>
            <a:ext cx="1447800" cy="221428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192" y="790344"/>
            <a:ext cx="14782800" cy="707886"/>
          </a:xfrm>
          <a:prstGeom prst="rect">
            <a:avLst/>
          </a:prstGeom>
          <a:noFill/>
        </p:spPr>
        <p:txBody>
          <a:bodyPr wrap="square" rtlCol="0">
            <a:spAutoFit/>
          </a:bodyPr>
          <a:lstStyle/>
          <a:p>
            <a:pPr algn="ctr"/>
            <a:r>
              <a:rPr lang="en-US" sz="4000" b="1" dirty="0">
                <a:latin typeface="Times New Roman" panose="02020603050405020304" pitchFamily="18" charset="0"/>
                <a:ea typeface="Roboto" panose="02000000000000000000" pitchFamily="2" charset="0"/>
              </a:rPr>
              <a:t>PHẢN ỨNG CỦA MỘT SỐ KIM LOẠI VỚI DUNG DỊCH MUỐI</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126" y="190805"/>
            <a:ext cx="1752295" cy="1752295"/>
          </a:xfrm>
          <a:prstGeom prst="rect">
            <a:avLst/>
          </a:prstGeom>
        </p:spPr>
      </p:pic>
    </p:spTree>
    <p:extLst>
      <p:ext uri="{BB962C8B-B14F-4D97-AF65-F5344CB8AC3E}">
        <p14:creationId xmlns:p14="http://schemas.microsoft.com/office/powerpoint/2010/main" val="3292605264"/>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4" action="ppaction://hlinkfile"/>
            <a:extLst>
              <a:ext uri="{FF2B5EF4-FFF2-40B4-BE49-F238E27FC236}">
                <a16:creationId xmlns:a16="http://schemas.microsoft.com/office/drawing/2014/main" id="{2326B0BF-52F1-79F9-57E1-C9C7A11C7868}"/>
              </a:ext>
            </a:extLst>
          </p:cNvPr>
          <p:cNvSpPr/>
          <p:nvPr/>
        </p:nvSpPr>
        <p:spPr>
          <a:xfrm>
            <a:off x="838200" y="1943100"/>
            <a:ext cx="2667000" cy="5509200"/>
          </a:xfrm>
          <a:prstGeom prst="rect">
            <a:avLst/>
          </a:prstGeom>
        </p:spPr>
        <p:txBody>
          <a:bodyPr wrap="square">
            <a:spAutoFit/>
          </a:bodyPr>
          <a:lstStyle/>
          <a:p>
            <a:pPr algn="just">
              <a:tabLst>
                <a:tab pos="4004945" algn="l"/>
              </a:tabLst>
            </a:pPr>
            <a:r>
              <a:rPr lang="en-US" sz="3200" dirty="0">
                <a:solidFill>
                  <a:schemeClr val="tx1">
                    <a:lumMod val="95000"/>
                    <a:lumOff val="5000"/>
                  </a:schemeClr>
                </a:solidFill>
                <a:latin typeface="Times New Roman" panose="02020603050405020304" pitchFamily="18" charset="0"/>
                <a:ea typeface="Roboto" panose="02000000000000000000" pitchFamily="2" charset="0"/>
              </a:rPr>
              <a:t>Quan </a:t>
            </a:r>
            <a:r>
              <a:rPr lang="en-US" sz="3200" dirty="0" err="1">
                <a:solidFill>
                  <a:schemeClr val="tx1">
                    <a:lumMod val="95000"/>
                    <a:lumOff val="5000"/>
                  </a:schemeClr>
                </a:solidFill>
                <a:latin typeface="Times New Roman" panose="02020603050405020304" pitchFamily="18" charset="0"/>
                <a:ea typeface="Roboto" panose="02000000000000000000" pitchFamily="2" charset="0"/>
              </a:rPr>
              <a:t>sát</a:t>
            </a:r>
            <a:r>
              <a:rPr lang="en-US" sz="3200" dirty="0">
                <a:solidFill>
                  <a:schemeClr val="tx1">
                    <a:lumMod val="95000"/>
                    <a:lumOff val="5000"/>
                  </a:schemeClr>
                </a:solidFill>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thí</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nghiệm</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sau</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và</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nhận</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xét</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về</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khả</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năng</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phản</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ứng</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của</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kim</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loại</a:t>
            </a:r>
            <a:r>
              <a:rPr lang="en-US" sz="3200" dirty="0">
                <a:latin typeface="Times New Roman" panose="02020603050405020304" pitchFamily="18" charset="0"/>
                <a:ea typeface="Roboto" panose="02000000000000000000" pitchFamily="2" charset="0"/>
              </a:rPr>
              <a:t> Zinc </a:t>
            </a:r>
            <a:r>
              <a:rPr lang="en-US" sz="3200" dirty="0" err="1">
                <a:latin typeface="Times New Roman" panose="02020603050405020304" pitchFamily="18" charset="0"/>
                <a:ea typeface="Roboto" panose="02000000000000000000" pitchFamily="2" charset="0"/>
              </a:rPr>
              <a:t>với</a:t>
            </a:r>
            <a:r>
              <a:rPr lang="en-US" sz="3200" dirty="0">
                <a:latin typeface="Times New Roman" panose="02020603050405020304" pitchFamily="18" charset="0"/>
                <a:ea typeface="Roboto" panose="02000000000000000000" pitchFamily="2" charset="0"/>
              </a:rPr>
              <a:t> dung </a:t>
            </a:r>
            <a:r>
              <a:rPr lang="en-US" sz="3200" dirty="0" err="1">
                <a:latin typeface="Times New Roman" panose="02020603050405020304" pitchFamily="18" charset="0"/>
                <a:ea typeface="Roboto" panose="02000000000000000000" pitchFamily="2" charset="0"/>
              </a:rPr>
              <a:t>dịch</a:t>
            </a:r>
            <a:r>
              <a:rPr lang="en-US" sz="3200" dirty="0">
                <a:latin typeface="Times New Roman" panose="02020603050405020304" pitchFamily="18" charset="0"/>
                <a:ea typeface="Roboto" panose="02000000000000000000" pitchFamily="2" charset="0"/>
              </a:rPr>
              <a:t> Copper(II) Sulfate. </a:t>
            </a:r>
            <a:r>
              <a:rPr lang="en-US" sz="3200" dirty="0" err="1">
                <a:latin typeface="Times New Roman" panose="02020603050405020304" pitchFamily="18" charset="0"/>
                <a:ea typeface="Roboto" panose="02000000000000000000" pitchFamily="2" charset="0"/>
              </a:rPr>
              <a:t>Viết</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phương</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trình</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phản</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ứng</a:t>
            </a:r>
            <a:r>
              <a:rPr lang="en-US" sz="3200" dirty="0">
                <a:latin typeface="Times New Roman" panose="02020603050405020304" pitchFamily="18" charset="0"/>
                <a:ea typeface="Roboto" panose="02000000000000000000" pitchFamily="2" charset="0"/>
              </a:rPr>
              <a:t>?</a:t>
            </a:r>
          </a:p>
        </p:txBody>
      </p:sp>
      <p:pic>
        <p:nvPicPr>
          <p:cNvPr id="4" name="Kẽm tác dụng với đồng II sunfat Zn + CuSO4">
            <a:hlinkClick r:id="" action="ppaction://media"/>
            <a:extLst>
              <a:ext uri="{FF2B5EF4-FFF2-40B4-BE49-F238E27FC236}">
                <a16:creationId xmlns:a16="http://schemas.microsoft.com/office/drawing/2014/main" id="{3E19698B-1A84-6BDA-AA64-D851D08EB4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0" y="-419100"/>
            <a:ext cx="12420600" cy="10439205"/>
          </a:xfrm>
          <a:prstGeom prst="rect">
            <a:avLst/>
          </a:prstGeom>
        </p:spPr>
      </p:pic>
    </p:spTree>
    <p:extLst>
      <p:ext uri="{BB962C8B-B14F-4D97-AF65-F5344CB8AC3E}">
        <p14:creationId xmlns:p14="http://schemas.microsoft.com/office/powerpoint/2010/main" val="68370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192" y="790344"/>
            <a:ext cx="14782800" cy="707886"/>
          </a:xfrm>
          <a:prstGeom prst="rect">
            <a:avLst/>
          </a:prstGeom>
          <a:noFill/>
        </p:spPr>
        <p:txBody>
          <a:bodyPr wrap="square" rtlCol="0">
            <a:spAutoFit/>
          </a:bodyPr>
          <a:lstStyle/>
          <a:p>
            <a:pPr algn="ctr"/>
            <a:r>
              <a:rPr lang="en-US" sz="4000" b="1">
                <a:latin typeface="Times New Roman" panose="02020603050405020304" pitchFamily="18" charset="0"/>
                <a:ea typeface="Roboto" panose="02000000000000000000" pitchFamily="2" charset="0"/>
              </a:rPr>
              <a:t>PHẢN ỨNG CỦA MỘT SỐ KIM LOẠI VỚI DUNG DỊCH MUỐI</a:t>
            </a:r>
          </a:p>
        </p:txBody>
      </p:sp>
      <p:sp>
        <p:nvSpPr>
          <p:cNvPr id="3" name="Rectangle 2">
            <a:hlinkClick r:id="rId2" action="ppaction://hlinkfile"/>
          </p:cNvPr>
          <p:cNvSpPr/>
          <p:nvPr/>
        </p:nvSpPr>
        <p:spPr>
          <a:xfrm>
            <a:off x="838200" y="1943100"/>
            <a:ext cx="16764000" cy="1076325"/>
          </a:xfrm>
          <a:prstGeom prst="rect">
            <a:avLst/>
          </a:prstGeom>
        </p:spPr>
        <p:txBody>
          <a:bodyPr wrap="square">
            <a:spAutoFit/>
          </a:bodyPr>
          <a:lstStyle/>
          <a:p>
            <a:pPr algn="just">
              <a:tabLst>
                <a:tab pos="4004945" algn="l"/>
              </a:tabLst>
            </a:pPr>
            <a:r>
              <a:rPr lang="en-US" sz="3200" dirty="0">
                <a:solidFill>
                  <a:schemeClr val="tx1">
                    <a:lumMod val="95000"/>
                    <a:lumOff val="5000"/>
                  </a:schemeClr>
                </a:solidFill>
                <a:latin typeface="Times New Roman" panose="02020603050405020304" pitchFamily="18" charset="0"/>
                <a:ea typeface="Roboto" panose="02000000000000000000" pitchFamily="2" charset="0"/>
              </a:rPr>
              <a:t>Quan </a:t>
            </a:r>
            <a:r>
              <a:rPr lang="en-US" sz="3200" dirty="0" err="1">
                <a:solidFill>
                  <a:schemeClr val="tx1">
                    <a:lumMod val="95000"/>
                    <a:lumOff val="5000"/>
                  </a:schemeClr>
                </a:solidFill>
                <a:latin typeface="Times New Roman" panose="02020603050405020304" pitchFamily="18" charset="0"/>
                <a:ea typeface="Roboto" panose="02000000000000000000" pitchFamily="2" charset="0"/>
              </a:rPr>
              <a:t>sát</a:t>
            </a:r>
            <a:r>
              <a:rPr lang="en-US" sz="3200" dirty="0">
                <a:solidFill>
                  <a:schemeClr val="tx1">
                    <a:lumMod val="95000"/>
                    <a:lumOff val="5000"/>
                  </a:schemeClr>
                </a:solidFill>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thí</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nghiệm</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sau</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và</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nhận</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xét</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về</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khả</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năng</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phản</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ứng</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của</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kim</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loại</a:t>
            </a:r>
            <a:r>
              <a:rPr lang="en-US" sz="3200" dirty="0">
                <a:latin typeface="Times New Roman" panose="02020603050405020304" pitchFamily="18" charset="0"/>
                <a:ea typeface="Roboto" panose="02000000000000000000" pitchFamily="2" charset="0"/>
              </a:rPr>
              <a:t> Zinc </a:t>
            </a:r>
            <a:r>
              <a:rPr lang="en-US" sz="3200" dirty="0" err="1">
                <a:latin typeface="Times New Roman" panose="02020603050405020304" pitchFamily="18" charset="0"/>
                <a:ea typeface="Roboto" panose="02000000000000000000" pitchFamily="2" charset="0"/>
              </a:rPr>
              <a:t>với</a:t>
            </a:r>
            <a:r>
              <a:rPr lang="en-US" sz="3200" dirty="0">
                <a:latin typeface="Times New Roman" panose="02020603050405020304" pitchFamily="18" charset="0"/>
                <a:ea typeface="Roboto" panose="02000000000000000000" pitchFamily="2" charset="0"/>
              </a:rPr>
              <a:t> dung </a:t>
            </a:r>
            <a:r>
              <a:rPr lang="en-US" sz="3200" dirty="0" err="1">
                <a:latin typeface="Times New Roman" panose="02020603050405020304" pitchFamily="18" charset="0"/>
                <a:ea typeface="Roboto" panose="02000000000000000000" pitchFamily="2" charset="0"/>
              </a:rPr>
              <a:t>dịch</a:t>
            </a:r>
            <a:r>
              <a:rPr lang="en-US" sz="3200" dirty="0">
                <a:latin typeface="Times New Roman" panose="02020603050405020304" pitchFamily="18" charset="0"/>
                <a:ea typeface="Roboto" panose="02000000000000000000" pitchFamily="2" charset="0"/>
              </a:rPr>
              <a:t> Copper(II) Sulfate. </a:t>
            </a:r>
            <a:r>
              <a:rPr lang="en-US" sz="3200" dirty="0" err="1">
                <a:latin typeface="Times New Roman" panose="02020603050405020304" pitchFamily="18" charset="0"/>
                <a:ea typeface="Roboto" panose="02000000000000000000" pitchFamily="2" charset="0"/>
              </a:rPr>
              <a:t>Viết</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phương</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trình</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phản</a:t>
            </a:r>
            <a:r>
              <a:rPr lang="en-US" sz="3200" dirty="0">
                <a:latin typeface="Times New Roman" panose="02020603050405020304" pitchFamily="18" charset="0"/>
                <a:ea typeface="Roboto" panose="02000000000000000000" pitchFamily="2" charset="0"/>
              </a:rPr>
              <a:t> </a:t>
            </a:r>
            <a:r>
              <a:rPr lang="en-US" sz="3200" dirty="0" err="1">
                <a:latin typeface="Times New Roman" panose="02020603050405020304" pitchFamily="18" charset="0"/>
                <a:ea typeface="Roboto" panose="02000000000000000000" pitchFamily="2" charset="0"/>
              </a:rPr>
              <a:t>ứng</a:t>
            </a:r>
            <a:r>
              <a:rPr lang="en-US" sz="3200" dirty="0">
                <a:latin typeface="Times New Roman" panose="02020603050405020304" pitchFamily="18" charset="0"/>
                <a:ea typeface="Roboto" panose="02000000000000000000" pitchFamily="2" charset="0"/>
              </a:rPr>
              <a:t>?</a:t>
            </a:r>
          </a:p>
        </p:txBody>
      </p:sp>
      <p:sp>
        <p:nvSpPr>
          <p:cNvPr id="5" name="TextBox 4"/>
          <p:cNvSpPr txBox="1"/>
          <p:nvPr/>
        </p:nvSpPr>
        <p:spPr>
          <a:xfrm>
            <a:off x="2033078" y="7185174"/>
            <a:ext cx="14216402" cy="1567993"/>
          </a:xfrm>
          <a:prstGeom prst="rect">
            <a:avLst/>
          </a:prstGeom>
          <a:noFill/>
          <a:ln w="38100">
            <a:solidFill>
              <a:srgbClr val="FF0066"/>
            </a:solidFill>
            <a:prstDash val="sysDash"/>
          </a:ln>
        </p:spPr>
        <p:txBody>
          <a:bodyPr wrap="square" rtlCol="0">
            <a:spAutoFit/>
          </a:bodyPr>
          <a:lstStyle/>
          <a:p>
            <a:pPr algn="just">
              <a:lnSpc>
                <a:spcPct val="150000"/>
              </a:lnSpc>
            </a:pPr>
            <a:r>
              <a:rPr lang="en-US" sz="3400">
                <a:latin typeface="Times New Roman" panose="02020603050405020304" pitchFamily="18" charset="0"/>
                <a:ea typeface="Roboto" panose="02000000000000000000" pitchFamily="2" charset="0"/>
              </a:rPr>
              <a:t>Nhiều kim loại không tan trong nước tác dụng với dung dịch muối tạo thành muối mới và kim loại mới</a:t>
            </a:r>
          </a:p>
        </p:txBody>
      </p:sp>
      <p:sp>
        <p:nvSpPr>
          <p:cNvPr id="6" name="TextBox 5"/>
          <p:cNvSpPr txBox="1"/>
          <p:nvPr/>
        </p:nvSpPr>
        <p:spPr>
          <a:xfrm>
            <a:off x="2609680" y="3333734"/>
            <a:ext cx="13639800" cy="1660525"/>
          </a:xfrm>
          <a:prstGeom prst="rect">
            <a:avLst/>
          </a:prstGeom>
          <a:noFill/>
          <a:ln w="38100">
            <a:solidFill>
              <a:srgbClr val="FF0066"/>
            </a:solidFill>
            <a:prstDash val="sysDash"/>
          </a:ln>
        </p:spPr>
        <p:txBody>
          <a:bodyPr wrap="square" rtlCol="0">
            <a:spAutoFit/>
          </a:bodyPr>
          <a:lstStyle/>
          <a:p>
            <a:pPr algn="just">
              <a:lnSpc>
                <a:spcPct val="150000"/>
              </a:lnSpc>
            </a:pPr>
            <a:r>
              <a:rPr lang="en-US" sz="3400" dirty="0" err="1">
                <a:latin typeface="Times New Roman" panose="02020603050405020304" pitchFamily="18" charset="0"/>
                <a:ea typeface="Roboto" panose="02000000000000000000" pitchFamily="2" charset="0"/>
              </a:rPr>
              <a:t>Hiện</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tượng</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Trên</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bề</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mặt</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thanh</a:t>
            </a:r>
            <a:r>
              <a:rPr lang="en-US" sz="3400" dirty="0">
                <a:latin typeface="Times New Roman" panose="02020603050405020304" pitchFamily="18" charset="0"/>
                <a:ea typeface="Roboto" panose="02000000000000000000" pitchFamily="2" charset="0"/>
              </a:rPr>
              <a:t> Zinc </a:t>
            </a:r>
            <a:r>
              <a:rPr lang="en-US" sz="3400" dirty="0" err="1">
                <a:latin typeface="Times New Roman" panose="02020603050405020304" pitchFamily="18" charset="0"/>
                <a:ea typeface="Roboto" panose="02000000000000000000" pitchFamily="2" charset="0"/>
              </a:rPr>
              <a:t>có</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lớp</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kim</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loại</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có</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lớp</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kim</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loại</a:t>
            </a:r>
            <a:r>
              <a:rPr lang="en-US" sz="3400" dirty="0">
                <a:latin typeface="Times New Roman" panose="02020603050405020304" pitchFamily="18" charset="0"/>
                <a:ea typeface="Roboto" panose="02000000000000000000" pitchFamily="2" charset="0"/>
              </a:rPr>
              <a:t> Copper </a:t>
            </a:r>
            <a:r>
              <a:rPr lang="en-US" sz="3400" dirty="0" err="1">
                <a:latin typeface="Times New Roman" panose="02020603050405020304" pitchFamily="18" charset="0"/>
                <a:ea typeface="Roboto" panose="02000000000000000000" pitchFamily="2" charset="0"/>
              </a:rPr>
              <a:t>bám</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vào</a:t>
            </a:r>
            <a:r>
              <a:rPr lang="en-US" sz="3400" dirty="0">
                <a:latin typeface="Times New Roman" panose="02020603050405020304" pitchFamily="18" charset="0"/>
                <a:ea typeface="Roboto" panose="02000000000000000000" pitchFamily="2" charset="0"/>
              </a:rPr>
              <a:t>, dung </a:t>
            </a:r>
            <a:r>
              <a:rPr lang="en-US" sz="3400" dirty="0" err="1">
                <a:latin typeface="Times New Roman" panose="02020603050405020304" pitchFamily="18" charset="0"/>
                <a:ea typeface="Roboto" panose="02000000000000000000" pitchFamily="2" charset="0"/>
              </a:rPr>
              <a:t>dịch</a:t>
            </a:r>
            <a:r>
              <a:rPr lang="en-US" sz="3400" dirty="0">
                <a:latin typeface="Times New Roman" panose="02020603050405020304" pitchFamily="18" charset="0"/>
                <a:ea typeface="Roboto" panose="02000000000000000000" pitchFamily="2" charset="0"/>
              </a:rPr>
              <a:t> CuSO</a:t>
            </a:r>
            <a:r>
              <a:rPr lang="en-US" sz="3400" baseline="-25000" dirty="0">
                <a:latin typeface="Times New Roman" panose="02020603050405020304" pitchFamily="18" charset="0"/>
                <a:ea typeface="Roboto" panose="02000000000000000000" pitchFamily="2" charset="0"/>
              </a:rPr>
              <a:t>4</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nhạt</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màu</a:t>
            </a:r>
            <a:r>
              <a:rPr lang="en-US" sz="3400" dirty="0">
                <a:latin typeface="Times New Roman" panose="02020603050405020304" pitchFamily="18" charset="0"/>
                <a:ea typeface="Roboto" panose="02000000000000000000" pitchFamily="2" charset="0"/>
              </a:rPr>
              <a:t> </a:t>
            </a:r>
            <a:r>
              <a:rPr lang="en-US" sz="3400" dirty="0" err="1">
                <a:latin typeface="Times New Roman" panose="02020603050405020304" pitchFamily="18" charset="0"/>
                <a:ea typeface="Roboto" panose="02000000000000000000" pitchFamily="2" charset="0"/>
              </a:rPr>
              <a:t>dần</a:t>
            </a:r>
            <a:r>
              <a:rPr lang="en-US" sz="3400" dirty="0">
                <a:latin typeface="Times New Roman" panose="02020603050405020304" pitchFamily="18" charset="0"/>
                <a:ea typeface="Roboto" panose="02000000000000000000" pitchFamily="2" charset="0"/>
              </a:rPr>
              <a:t>.</a:t>
            </a:r>
          </a:p>
        </p:txBody>
      </p:sp>
      <mc:AlternateContent xmlns:mc="http://schemas.openxmlformats.org/markup-compatibility/2006" xmlns:a14="http://schemas.microsoft.com/office/drawing/2010/main">
        <mc:Choice Requires="a14">
          <p:sp>
            <p:nvSpPr>
              <p:cNvPr id="7" name="TextBox 6"/>
              <p:cNvSpPr txBox="1"/>
              <p:nvPr/>
            </p:nvSpPr>
            <p:spPr>
              <a:xfrm>
                <a:off x="5105399" y="5567477"/>
                <a:ext cx="8229601" cy="905056"/>
              </a:xfrm>
              <a:prstGeom prst="rect">
                <a:avLst/>
              </a:prstGeom>
              <a:noFill/>
              <a:ln w="38100">
                <a:solidFill>
                  <a:srgbClr val="FF0066"/>
                </a:solidFill>
                <a:prstDash val="sysDash"/>
              </a:ln>
            </p:spPr>
            <p:txBody>
              <a:bodyPr wrap="square" rtlCol="0">
                <a:spAutoFit/>
              </a:bodyPr>
              <a:lstStyle/>
              <a:p>
                <a:pPr algn="ctr">
                  <a:lnSpc>
                    <a:spcPct val="150000"/>
                  </a:lnSpc>
                </a:pPr>
                <a:r>
                  <a:rPr lang="en-US" sz="4000">
                    <a:latin typeface="Times New Roman" panose="02020603050405020304" pitchFamily="18" charset="0"/>
                    <a:ea typeface="Roboto" panose="02000000000000000000" pitchFamily="2" charset="0"/>
                  </a:rPr>
                  <a:t>Zn   +   CuSO</a:t>
                </a:r>
                <a:r>
                  <a:rPr lang="en-US" sz="4000" baseline="-25000">
                    <a:latin typeface="Times New Roman" panose="02020603050405020304" pitchFamily="18" charset="0"/>
                    <a:ea typeface="Roboto" panose="02000000000000000000" pitchFamily="2" charset="0"/>
                  </a:rPr>
                  <a:t>4</a:t>
                </a:r>
                <a:r>
                  <a:rPr lang="en-US" sz="4000">
                    <a:latin typeface="Times New Roman" panose="02020603050405020304" pitchFamily="18" charset="0"/>
                    <a:ea typeface="Roboto" panose="02000000000000000000" pitchFamily="2"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a:latin typeface="Times New Roman" panose="02020603050405020304" pitchFamily="18" charset="0"/>
                    <a:ea typeface="Roboto" panose="02000000000000000000" pitchFamily="2" charset="0"/>
                  </a:rPr>
                  <a:t> ZnSO</a:t>
                </a:r>
                <a:r>
                  <a:rPr lang="en-US" sz="4000" baseline="-25000">
                    <a:latin typeface="Times New Roman" panose="02020603050405020304" pitchFamily="18" charset="0"/>
                    <a:ea typeface="Roboto" panose="02000000000000000000" pitchFamily="2" charset="0"/>
                  </a:rPr>
                  <a:t>4</a:t>
                </a:r>
                <a:r>
                  <a:rPr lang="en-US" sz="4000">
                    <a:latin typeface="Times New Roman" panose="02020603050405020304" pitchFamily="18" charset="0"/>
                    <a:ea typeface="Roboto" panose="02000000000000000000" pitchFamily="2" charset="0"/>
                  </a:rPr>
                  <a:t>    +  Cu</a:t>
                </a:r>
              </a:p>
            </p:txBody>
          </p:sp>
        </mc:Choice>
        <mc:Fallback xmlns="">
          <p:sp>
            <p:nvSpPr>
              <p:cNvPr id="7" name="TextBox 6"/>
              <p:cNvSpPr txBox="1">
                <a:spLocks noRot="1" noChangeAspect="1" noMove="1" noResize="1" noEditPoints="1" noAdjustHandles="1" noChangeArrowheads="1" noChangeShapeType="1" noTextEdit="1"/>
              </p:cNvSpPr>
              <p:nvPr/>
            </p:nvSpPr>
            <p:spPr>
              <a:xfrm>
                <a:off x="5105399" y="5567477"/>
                <a:ext cx="8229601" cy="905056"/>
              </a:xfrm>
              <a:prstGeom prst="rect">
                <a:avLst/>
              </a:prstGeom>
              <a:blipFill rotWithShape="1">
                <a:blip r:embed="rId3"/>
                <a:stretch>
                  <a:fillRect l="-239" t="-2153" r="-231" b="-17262"/>
                </a:stretch>
              </a:blipFill>
              <a:ln w="38100">
                <a:solidFill>
                  <a:srgbClr val="FF0066"/>
                </a:solidFill>
                <a:prstDash val="sysDash"/>
              </a:ln>
            </p:spPr>
            <p:txBody>
              <a:bodyPr/>
              <a:lstStyle/>
              <a:p>
                <a:r>
                  <a:rPr lang="en-US" altLang="en-US">
                    <a:noFill/>
                  </a:rPr>
                  <a:t> </a:t>
                </a:r>
              </a:p>
            </p:txBody>
          </p:sp>
        </mc:Fallback>
      </mc:AlternateContent>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126" y="190805"/>
            <a:ext cx="1752295" cy="175229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ldLvl="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495300"/>
            <a:ext cx="3733800" cy="4524315"/>
          </a:xfrm>
          <a:prstGeom prst="rect">
            <a:avLst/>
          </a:prstGeom>
          <a:noFill/>
        </p:spPr>
        <p:txBody>
          <a:bodyPr wrap="square" rtlCol="0">
            <a:spAutoFit/>
          </a:bodyPr>
          <a:lstStyle/>
          <a:p>
            <a:pPr algn="just"/>
            <a:r>
              <a:rPr lang="en-US" sz="3600" dirty="0" err="1">
                <a:latin typeface="Times New Roman" panose="02020603050405020304" pitchFamily="18" charset="0"/>
                <a:ea typeface="Roboto" panose="02000000000000000000" pitchFamily="2" charset="0"/>
              </a:rPr>
              <a:t>Hãy</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dự</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đoán</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sản</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phẩm</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khi</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cho</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kim</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loại</a:t>
            </a:r>
            <a:r>
              <a:rPr lang="en-US" sz="3600" dirty="0">
                <a:latin typeface="Times New Roman" panose="02020603050405020304" pitchFamily="18" charset="0"/>
                <a:ea typeface="Roboto" panose="02000000000000000000" pitchFamily="2" charset="0"/>
              </a:rPr>
              <a:t> Copper </a:t>
            </a:r>
            <a:r>
              <a:rPr lang="en-US" sz="3600" dirty="0" err="1">
                <a:latin typeface="Times New Roman" panose="02020603050405020304" pitchFamily="18" charset="0"/>
                <a:ea typeface="Roboto" panose="02000000000000000000" pitchFamily="2" charset="0"/>
              </a:rPr>
              <a:t>vào</a:t>
            </a:r>
            <a:r>
              <a:rPr lang="en-US" sz="3600" dirty="0">
                <a:latin typeface="Times New Roman" panose="02020603050405020304" pitchFamily="18" charset="0"/>
                <a:ea typeface="Roboto" panose="02000000000000000000" pitchFamily="2" charset="0"/>
              </a:rPr>
              <a:t> dung </a:t>
            </a:r>
            <a:r>
              <a:rPr lang="en-US" sz="3600" dirty="0" err="1">
                <a:latin typeface="Times New Roman" panose="02020603050405020304" pitchFamily="18" charset="0"/>
                <a:ea typeface="Roboto" panose="02000000000000000000" pitchFamily="2" charset="0"/>
              </a:rPr>
              <a:t>dịch</a:t>
            </a:r>
            <a:r>
              <a:rPr lang="en-US" sz="3600" dirty="0">
                <a:latin typeface="Times New Roman" panose="02020603050405020304" pitchFamily="18" charset="0"/>
                <a:ea typeface="Roboto" panose="02000000000000000000" pitchFamily="2" charset="0"/>
              </a:rPr>
              <a:t> Sliver nitrate (AgNO</a:t>
            </a:r>
            <a:r>
              <a:rPr lang="en-US" sz="3600" baseline="-25000" dirty="0">
                <a:latin typeface="Times New Roman" panose="02020603050405020304" pitchFamily="18" charset="0"/>
                <a:ea typeface="Roboto" panose="02000000000000000000" pitchFamily="2" charset="0"/>
              </a:rPr>
              <a:t>3</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Viết</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phương</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trình</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phản</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ứng</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hóa</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học</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xảy</a:t>
            </a:r>
            <a:r>
              <a:rPr lang="en-US" sz="3600" dirty="0">
                <a:latin typeface="Times New Roman" panose="02020603050405020304" pitchFamily="18" charset="0"/>
                <a:ea typeface="Roboto" panose="02000000000000000000" pitchFamily="2" charset="0"/>
              </a:rPr>
              <a:t> </a:t>
            </a:r>
            <a:r>
              <a:rPr lang="en-US" sz="3600" dirty="0" err="1">
                <a:latin typeface="Times New Roman" panose="02020603050405020304" pitchFamily="18" charset="0"/>
                <a:ea typeface="Roboto" panose="02000000000000000000" pitchFamily="2" charset="0"/>
              </a:rPr>
              <a:t>ra</a:t>
            </a:r>
            <a:r>
              <a:rPr lang="en-US" sz="3600" dirty="0">
                <a:latin typeface="Times New Roman" panose="02020603050405020304" pitchFamily="18" charset="0"/>
                <a:ea typeface="Roboto" panose="02000000000000000000" pitchFamily="2" charset="0"/>
              </a:rPr>
              <a:t>?</a:t>
            </a:r>
          </a:p>
        </p:txBody>
      </p:sp>
      <p:pic>
        <p:nvPicPr>
          <p:cNvPr id="2" name="Thí nghiệm hoá học- Cu + AgNO3">
            <a:hlinkClick r:id="" action="ppaction://media"/>
            <a:extLst>
              <a:ext uri="{FF2B5EF4-FFF2-40B4-BE49-F238E27FC236}">
                <a16:creationId xmlns:a16="http://schemas.microsoft.com/office/drawing/2014/main" id="{EB88BBB6-CB04-F6DB-0360-03841F58D5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00700" y="6145"/>
            <a:ext cx="7086600" cy="9543531"/>
          </a:xfrm>
          <a:prstGeom prst="rect">
            <a:avLst/>
          </a:prstGeom>
        </p:spPr>
      </p:pic>
    </p:spTree>
    <p:extLst>
      <p:ext uri="{BB962C8B-B14F-4D97-AF65-F5344CB8AC3E}">
        <p14:creationId xmlns:p14="http://schemas.microsoft.com/office/powerpoint/2010/main" val="384156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8600" y="-266700"/>
            <a:ext cx="914400" cy="10816784"/>
          </a:xfrm>
          <a:prstGeom prst="roundRect">
            <a:avLst/>
          </a:prstGeom>
          <a:solidFill>
            <a:srgbClr val="47C681">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36" b="99408" l="0" r="100000">
                        <a14:foregroundMark x1="41853" y1="71746" x2="42812" y2="71746"/>
                        <a14:foregroundMark x1="42332" y1="69970" x2="47284" y2="73077"/>
                      </a14:backgroundRemoval>
                    </a14:imgEffect>
                  </a14:imgLayer>
                </a14:imgProps>
              </a:ext>
              <a:ext uri="{28A0092B-C50C-407E-A947-70E740481C1C}">
                <a14:useLocalDpi xmlns:a14="http://schemas.microsoft.com/office/drawing/2010/main" val="0"/>
              </a:ext>
            </a:extLst>
          </a:blip>
          <a:stretch>
            <a:fillRect/>
          </a:stretch>
        </p:blipFill>
        <p:spPr>
          <a:xfrm>
            <a:off x="32657" y="6353588"/>
            <a:ext cx="3657600" cy="3949741"/>
          </a:xfrm>
          <a:prstGeom prst="rect">
            <a:avLst/>
          </a:prstGeom>
        </p:spPr>
      </p:pic>
      <p:sp>
        <p:nvSpPr>
          <p:cNvPr id="7" name="Rectangle 6"/>
          <p:cNvSpPr/>
          <p:nvPr/>
        </p:nvSpPr>
        <p:spPr>
          <a:xfrm>
            <a:off x="2786743" y="4599262"/>
            <a:ext cx="9144000" cy="1754326"/>
          </a:xfrm>
          <a:prstGeom prst="rect">
            <a:avLst/>
          </a:prstGeom>
        </p:spPr>
        <p:txBody>
          <a:bodyPr>
            <a:spAutoFit/>
          </a:bodyPr>
          <a:lstStyle/>
          <a:p>
            <a:pPr algn="just">
              <a:lnSpc>
                <a:spcPct val="150000"/>
              </a:lnSpc>
            </a:pPr>
            <a:r>
              <a:rPr lang="vi-VN" sz="3600">
                <a:solidFill>
                  <a:srgbClr val="000000"/>
                </a:solidFill>
                <a:latin typeface="Times New Roman" panose="02020603050405020304" pitchFamily="18" charset="0"/>
                <a:ea typeface="Roboto" panose="02000000000000000000" pitchFamily="2" charset="0"/>
              </a:rPr>
              <a:t> Phương trình hoá học:</a:t>
            </a:r>
          </a:p>
          <a:p>
            <a:pPr algn="ctr">
              <a:lnSpc>
                <a:spcPct val="150000"/>
              </a:lnSpc>
            </a:pPr>
            <a:r>
              <a:rPr lang="vi-VN" sz="3600">
                <a:solidFill>
                  <a:srgbClr val="000000"/>
                </a:solidFill>
                <a:latin typeface="Times New Roman" panose="02020603050405020304" pitchFamily="18" charset="0"/>
                <a:ea typeface="Roboto" panose="02000000000000000000" pitchFamily="2" charset="0"/>
              </a:rPr>
              <a:t>Cu + 2AgNO</a:t>
            </a:r>
            <a:r>
              <a:rPr lang="vi-VN" sz="3600" baseline="-25000">
                <a:solidFill>
                  <a:srgbClr val="000000"/>
                </a:solidFill>
                <a:latin typeface="Times New Roman" panose="02020603050405020304" pitchFamily="18" charset="0"/>
                <a:ea typeface="Roboto" panose="02000000000000000000" pitchFamily="2" charset="0"/>
              </a:rPr>
              <a:t>3</a:t>
            </a:r>
            <a:r>
              <a:rPr lang="vi-VN" sz="3600">
                <a:solidFill>
                  <a:srgbClr val="000000"/>
                </a:solidFill>
                <a:latin typeface="Times New Roman" panose="02020603050405020304" pitchFamily="18" charset="0"/>
                <a:ea typeface="Roboto" panose="02000000000000000000" pitchFamily="2" charset="0"/>
              </a:rPr>
              <a:t> → Cu(NO</a:t>
            </a:r>
            <a:r>
              <a:rPr lang="vi-VN" sz="3600" baseline="-25000">
                <a:solidFill>
                  <a:srgbClr val="000000"/>
                </a:solidFill>
                <a:latin typeface="Times New Roman" panose="02020603050405020304" pitchFamily="18" charset="0"/>
                <a:ea typeface="Roboto" panose="02000000000000000000" pitchFamily="2" charset="0"/>
              </a:rPr>
              <a:t>3</a:t>
            </a:r>
            <a:r>
              <a:rPr lang="vi-VN" sz="3600">
                <a:solidFill>
                  <a:srgbClr val="000000"/>
                </a:solidFill>
                <a:latin typeface="Times New Roman" panose="02020603050405020304" pitchFamily="18" charset="0"/>
                <a:ea typeface="Roboto" panose="02000000000000000000" pitchFamily="2" charset="0"/>
              </a:rPr>
              <a:t>)</a:t>
            </a:r>
            <a:r>
              <a:rPr lang="vi-VN" sz="3600" baseline="-25000">
                <a:solidFill>
                  <a:srgbClr val="000000"/>
                </a:solidFill>
                <a:latin typeface="Times New Roman" panose="02020603050405020304" pitchFamily="18" charset="0"/>
                <a:ea typeface="Roboto" panose="02000000000000000000" pitchFamily="2" charset="0"/>
              </a:rPr>
              <a:t>2</a:t>
            </a:r>
            <a:r>
              <a:rPr lang="vi-VN" sz="3600">
                <a:solidFill>
                  <a:srgbClr val="000000"/>
                </a:solidFill>
                <a:latin typeface="Times New Roman" panose="02020603050405020304" pitchFamily="18" charset="0"/>
                <a:ea typeface="Roboto" panose="02000000000000000000" pitchFamily="2" charset="0"/>
              </a:rPr>
              <a:t> + 2Ag</a:t>
            </a:r>
            <a:endParaRPr lang="vi-VN" sz="3600" b="0" i="0">
              <a:solidFill>
                <a:srgbClr val="000000"/>
              </a:solidFill>
              <a:effectLst/>
              <a:latin typeface="Times New Roman" panose="02020603050405020304" pitchFamily="18" charset="0"/>
              <a:ea typeface="Roboto" panose="02000000000000000000" pitchFamily="2" charset="0"/>
            </a:endParaRPr>
          </a:p>
        </p:txBody>
      </p:sp>
      <p:sp>
        <p:nvSpPr>
          <p:cNvPr id="8" name="Rectangle 7"/>
          <p:cNvSpPr/>
          <p:nvPr/>
        </p:nvSpPr>
        <p:spPr>
          <a:xfrm>
            <a:off x="2460171" y="2653469"/>
            <a:ext cx="15392400" cy="1753235"/>
          </a:xfrm>
          <a:prstGeom prst="rect">
            <a:avLst/>
          </a:prstGeom>
        </p:spPr>
        <p:txBody>
          <a:bodyPr wrap="square">
            <a:spAutoFit/>
          </a:bodyPr>
          <a:lstStyle/>
          <a:p>
            <a:pPr algn="just">
              <a:lnSpc>
                <a:spcPct val="150000"/>
              </a:lnSpc>
            </a:pPr>
            <a:r>
              <a:rPr lang="vi-VN" sz="3600">
                <a:solidFill>
                  <a:srgbClr val="000000"/>
                </a:solidFill>
                <a:latin typeface="Times New Roman" panose="02020603050405020304" pitchFamily="18" charset="0"/>
                <a:ea typeface="Roboto" panose="02000000000000000000" pitchFamily="2" charset="0"/>
              </a:rPr>
              <a:t>Hiện tượng: Bề mặt thanh Copper có lớp kim loại trắng sáng bám lên bề mặt. Màu của dung dịch chuyển dần từ không màu sang xanh.</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385" t="2049" r="6203" b="17683"/>
          <a:stretch>
            <a:fillRect/>
          </a:stretch>
        </p:blipFill>
        <p:spPr>
          <a:xfrm>
            <a:off x="11690985" y="5494020"/>
            <a:ext cx="6193790" cy="4297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594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rot="5400000">
            <a:off x="-2857500" y="3238500"/>
            <a:ext cx="10287000" cy="3810000"/>
            <a:chOff x="0" y="0"/>
            <a:chExt cx="1481396" cy="1713125"/>
          </a:xfrm>
        </p:grpSpPr>
        <p:sp>
          <p:nvSpPr>
            <p:cNvPr id="3" name="Freeform 6"/>
            <p:cNvSpPr/>
            <p:nvPr/>
          </p:nvSpPr>
          <p:spPr>
            <a:xfrm>
              <a:off x="0" y="0"/>
              <a:ext cx="1481396" cy="1713125"/>
            </a:xfrm>
            <a:custGeom>
              <a:avLst/>
              <a:gdLst/>
              <a:ahLst/>
              <a:cxnLst/>
              <a:rect l="l" t="t" r="r" b="b"/>
              <a:pathLst>
                <a:path w="1481396" h="1713125">
                  <a:moveTo>
                    <a:pt x="70197" y="0"/>
                  </a:moveTo>
                  <a:lnTo>
                    <a:pt x="1411199" y="0"/>
                  </a:lnTo>
                  <a:cubicBezTo>
                    <a:pt x="1429816" y="0"/>
                    <a:pt x="1447671" y="7396"/>
                    <a:pt x="1460836" y="20560"/>
                  </a:cubicBezTo>
                  <a:cubicBezTo>
                    <a:pt x="1474000" y="33725"/>
                    <a:pt x="1481396" y="51580"/>
                    <a:pt x="1481396" y="70197"/>
                  </a:cubicBezTo>
                  <a:lnTo>
                    <a:pt x="1481396" y="1642928"/>
                  </a:lnTo>
                  <a:cubicBezTo>
                    <a:pt x="1481396" y="1661545"/>
                    <a:pt x="1474000" y="1679400"/>
                    <a:pt x="1460836" y="1692565"/>
                  </a:cubicBezTo>
                  <a:cubicBezTo>
                    <a:pt x="1447671" y="1705729"/>
                    <a:pt x="1429816" y="1713125"/>
                    <a:pt x="1411199" y="1713125"/>
                  </a:cubicBezTo>
                  <a:lnTo>
                    <a:pt x="70197" y="1713125"/>
                  </a:lnTo>
                  <a:cubicBezTo>
                    <a:pt x="51580" y="1713125"/>
                    <a:pt x="33725" y="1705729"/>
                    <a:pt x="20560" y="1692565"/>
                  </a:cubicBezTo>
                  <a:cubicBezTo>
                    <a:pt x="7396" y="1679400"/>
                    <a:pt x="0" y="1661545"/>
                    <a:pt x="0" y="1642928"/>
                  </a:cubicBezTo>
                  <a:lnTo>
                    <a:pt x="0" y="70197"/>
                  </a:lnTo>
                  <a:cubicBezTo>
                    <a:pt x="0" y="51580"/>
                    <a:pt x="7396" y="33725"/>
                    <a:pt x="20560" y="20560"/>
                  </a:cubicBezTo>
                  <a:cubicBezTo>
                    <a:pt x="33725" y="7396"/>
                    <a:pt x="51580" y="0"/>
                    <a:pt x="70197" y="0"/>
                  </a:cubicBezTo>
                  <a:close/>
                </a:path>
              </a:pathLst>
            </a:custGeom>
            <a:solidFill>
              <a:srgbClr val="7FAFF9">
                <a:alpha val="69804"/>
              </a:srgbClr>
            </a:solidFill>
          </p:spPr>
        </p:sp>
        <p:sp>
          <p:nvSpPr>
            <p:cNvPr id="4" name="TextBox 7"/>
            <p:cNvSpPr txBox="1"/>
            <p:nvPr/>
          </p:nvSpPr>
          <p:spPr>
            <a:xfrm>
              <a:off x="0" y="-57150"/>
              <a:ext cx="1481396" cy="1770275"/>
            </a:xfrm>
            <a:prstGeom prst="rect">
              <a:avLst/>
            </a:prstGeom>
          </p:spPr>
          <p:txBody>
            <a:bodyPr lIns="50800" tIns="50800" rIns="50800" bIns="50800" rtlCol="0" anchor="ctr"/>
            <a:lstStyle/>
            <a:p>
              <a:pPr algn="ctr">
                <a:lnSpc>
                  <a:spcPts val="2660"/>
                </a:lnSpc>
              </a:pPr>
              <a:endParaRPr/>
            </a:p>
          </p:txBody>
        </p:sp>
      </p:grpSp>
      <p:pic>
        <p:nvPicPr>
          <p:cNvPr id="5" name="Picture Placeholder 5"/>
          <p:cNvPicPr>
            <a:picLocks noChangeAspect="1"/>
          </p:cNvPicPr>
          <p:nvPr/>
        </p:nvPicPr>
        <p:blipFill>
          <a:blip r:embed="rId2" cstate="print">
            <a:extLst>
              <a:ext uri="{28A0092B-C50C-407E-A947-70E740481C1C}">
                <a14:useLocalDpi xmlns:a14="http://schemas.microsoft.com/office/drawing/2010/main" val="0"/>
              </a:ext>
            </a:extLst>
          </a:blip>
          <a:srcRect t="450" b="450"/>
          <a:stretch>
            <a:fillRect/>
          </a:stretch>
        </p:blipFill>
        <p:spPr>
          <a:xfrm>
            <a:off x="492854" y="3543300"/>
            <a:ext cx="3554605" cy="2667000"/>
          </a:xfrm>
          <a:prstGeom prst="rect">
            <a:avLst/>
          </a:prstGeom>
        </p:spPr>
      </p:pic>
      <p:pic>
        <p:nvPicPr>
          <p:cNvPr id="6" name="Picture Placeholder 18"/>
          <p:cNvPicPr>
            <a:picLocks noChangeAspect="1"/>
          </p:cNvPicPr>
          <p:nvPr/>
        </p:nvPicPr>
        <p:blipFill>
          <a:blip r:embed="rId3">
            <a:extLst>
              <a:ext uri="{28A0092B-C50C-407E-A947-70E740481C1C}">
                <a14:useLocalDpi xmlns:a14="http://schemas.microsoft.com/office/drawing/2010/main" val="0"/>
              </a:ext>
            </a:extLst>
          </a:blip>
          <a:srcRect t="16238" b="16238"/>
          <a:stretch>
            <a:fillRect/>
          </a:stretch>
        </p:blipFill>
        <p:spPr>
          <a:xfrm>
            <a:off x="524540" y="6743700"/>
            <a:ext cx="3522919" cy="2620736"/>
          </a:xfrm>
          <a:prstGeom prst="rect">
            <a:avLst/>
          </a:prstGeom>
        </p:spPr>
      </p:pic>
      <p:sp>
        <p:nvSpPr>
          <p:cNvPr id="7" name="Freeform 29"/>
          <p:cNvSpPr/>
          <p:nvPr/>
        </p:nvSpPr>
        <p:spPr>
          <a:xfrm flipH="1">
            <a:off x="1447800" y="38100"/>
            <a:ext cx="3615810" cy="3238500"/>
          </a:xfrm>
          <a:custGeom>
            <a:avLst/>
            <a:gdLst/>
            <a:ahLst/>
            <a:cxnLst/>
            <a:rect l="l" t="t" r="r" b="b"/>
            <a:pathLst>
              <a:path w="6234545" h="5486400">
                <a:moveTo>
                  <a:pt x="0" y="0"/>
                </a:moveTo>
                <a:lnTo>
                  <a:pt x="6234545" y="0"/>
                </a:lnTo>
                <a:lnTo>
                  <a:pt x="6234545" y="5486400"/>
                </a:lnTo>
                <a:lnTo>
                  <a:pt x="0" y="5486400"/>
                </a:lnTo>
                <a:lnTo>
                  <a:pt x="0" y="0"/>
                </a:lnTo>
                <a:close/>
              </a:path>
            </a:pathLst>
          </a:custGeom>
          <a:blipFill>
            <a:blip r:embed="rId4"/>
            <a:stretch>
              <a:fillRect/>
            </a:stretch>
          </a:blipFill>
        </p:spPr>
      </p:sp>
      <p:sp>
        <p:nvSpPr>
          <p:cNvPr id="8" name="TextBox 7"/>
          <p:cNvSpPr txBox="1"/>
          <p:nvPr/>
        </p:nvSpPr>
        <p:spPr>
          <a:xfrm>
            <a:off x="5142770" y="389962"/>
            <a:ext cx="12652375" cy="706755"/>
          </a:xfrm>
          <a:prstGeom prst="rect">
            <a:avLst/>
          </a:prstGeom>
          <a:noFill/>
          <a:ln w="57150">
            <a:prstDash val="sysDash"/>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000" b="1">
                <a:latin typeface="Times New Roman" panose="02020603050405020304" pitchFamily="18" charset="0"/>
                <a:ea typeface="Roboto" panose="02000000000000000000" pitchFamily="2" charset="0"/>
              </a:rPr>
              <a:t>Phiếu học tập số 1</a:t>
            </a:r>
          </a:p>
        </p:txBody>
      </p:sp>
      <p:sp>
        <p:nvSpPr>
          <p:cNvPr id="9" name="Rectangle 8"/>
          <p:cNvSpPr/>
          <p:nvPr/>
        </p:nvSpPr>
        <p:spPr>
          <a:xfrm>
            <a:off x="5142771" y="1448120"/>
            <a:ext cx="12652375" cy="4495800"/>
          </a:xfrm>
          <a:prstGeom prst="rect">
            <a:avLst/>
          </a:prstGeom>
          <a:ln w="57150">
            <a:solidFill>
              <a:srgbClr val="A6C7FB"/>
            </a:solidFill>
            <a:prstDash val="sysDash"/>
          </a:ln>
        </p:spPr>
        <p:txBody>
          <a:bodyPr wrap="square">
            <a:noAutofit/>
          </a:bodyPr>
          <a:lstStyle/>
          <a:p>
            <a:pPr algn="just">
              <a:spcAft>
                <a:spcPts val="0"/>
              </a:spcAft>
            </a:pPr>
            <a:r>
              <a:rPr lang="vi-VN" sz="3800" dirty="0">
                <a:solidFill>
                  <a:srgbClr val="000000"/>
                </a:solidFill>
                <a:latin typeface="Times New Roman" panose="02020603050405020304" pitchFamily="18" charset="0"/>
              </a:rPr>
              <a:t>Câu 1: Nhôm, thép có thể bị uốn cong mà không gãy</a:t>
            </a:r>
          </a:p>
          <a:p>
            <a:pPr algn="just">
              <a:spcAft>
                <a:spcPts val="0"/>
              </a:spcAft>
            </a:pPr>
            <a:r>
              <a:rPr lang="vi-VN" sz="3800" dirty="0">
                <a:solidFill>
                  <a:srgbClr val="000000"/>
                </a:solidFill>
                <a:latin typeface="Times New Roman" panose="02020603050405020304" pitchFamily="18" charset="0"/>
              </a:rPr>
              <a:t>Câu 2: Gỗ, sứ bị vỡ vụn; đồng, vàng, nhôm bị dát mỏng (cao su không vỡ vụn và không bị biến dạng) </a:t>
            </a:r>
            <a:endParaRPr lang="en-US" sz="3800" dirty="0">
              <a:solidFill>
                <a:srgbClr val="000000"/>
              </a:solidFill>
              <a:latin typeface="Times New Roman" panose="02020603050405020304" pitchFamily="18" charset="0"/>
            </a:endParaRPr>
          </a:p>
          <a:p>
            <a:pPr algn="just">
              <a:spcAft>
                <a:spcPts val="0"/>
              </a:spcAft>
            </a:pPr>
            <a:r>
              <a:rPr lang="vi-VN" sz="3800" dirty="0">
                <a:solidFill>
                  <a:srgbClr val="000000"/>
                </a:solidFill>
                <a:latin typeface="Times New Roman" panose="02020603050405020304" pitchFamily="18" charset="0"/>
              </a:rPr>
              <a:t>Câu 3: Nhúng thìa nhôm vào cốc nước sôi, cán thìa cũng thấy nóng, chứng tỏ nhôm có thể dẫn nhiệt </a:t>
            </a:r>
            <a:endParaRPr lang="en-US" sz="3800" dirty="0">
              <a:solidFill>
                <a:srgbClr val="000000"/>
              </a:solidFill>
              <a:latin typeface="Times New Roman" panose="02020603050405020304" pitchFamily="18" charset="0"/>
            </a:endParaRPr>
          </a:p>
          <a:p>
            <a:pPr algn="just">
              <a:spcAft>
                <a:spcPts val="0"/>
              </a:spcAft>
            </a:pPr>
            <a:r>
              <a:rPr lang="vi-VN" sz="3800" dirty="0">
                <a:solidFill>
                  <a:srgbClr val="000000"/>
                </a:solidFill>
                <a:latin typeface="Times New Roman" panose="02020603050405020304" pitchFamily="18" charset="0"/>
              </a:rPr>
              <a:t>Câu </a:t>
            </a:r>
            <a:r>
              <a:rPr lang="en-US" sz="3800" dirty="0">
                <a:solidFill>
                  <a:srgbClr val="000000"/>
                </a:solidFill>
                <a:latin typeface="Times New Roman" panose="02020603050405020304" pitchFamily="18" charset="0"/>
              </a:rPr>
              <a:t>4</a:t>
            </a:r>
            <a:r>
              <a:rPr lang="vi-VN" sz="3800" dirty="0">
                <a:solidFill>
                  <a:srgbClr val="000000"/>
                </a:solidFill>
                <a:latin typeface="Times New Roman" panose="02020603050405020304" pitchFamily="18" charset="0"/>
              </a:rPr>
              <a:t>: Nhôm và đồng có khả năng dẫn điện tốt hơn sắt </a:t>
            </a:r>
          </a:p>
          <a:p>
            <a:pPr algn="just">
              <a:spcAft>
                <a:spcPts val="0"/>
              </a:spcAft>
            </a:pPr>
            <a:r>
              <a:rPr lang="vi-VN" sz="3800" dirty="0">
                <a:solidFill>
                  <a:srgbClr val="000000"/>
                </a:solidFill>
                <a:latin typeface="Times New Roman" panose="02020603050405020304" pitchFamily="18" charset="0"/>
              </a:rPr>
              <a:t>Câu 5: Bề mặt mảnh nhôm, đồng có vẻ sáng lấp lánh</a:t>
            </a:r>
          </a:p>
        </p:txBody>
      </p:sp>
      <p:sp>
        <p:nvSpPr>
          <p:cNvPr id="11" name="TextBox 10">
            <a:extLst>
              <a:ext uri="{FF2B5EF4-FFF2-40B4-BE49-F238E27FC236}">
                <a16:creationId xmlns:a16="http://schemas.microsoft.com/office/drawing/2014/main" id="{B46F09DD-4529-6BF1-C789-D6FD0AE36F02}"/>
              </a:ext>
            </a:extLst>
          </p:cNvPr>
          <p:cNvSpPr txBox="1"/>
          <p:nvPr/>
        </p:nvSpPr>
        <p:spPr>
          <a:xfrm>
            <a:off x="5392276" y="6510133"/>
            <a:ext cx="9144000" cy="646331"/>
          </a:xfrm>
          <a:prstGeom prst="rect">
            <a:avLst/>
          </a:prstGeom>
          <a:noFill/>
        </p:spPr>
        <p:txBody>
          <a:bodyPr wrap="square">
            <a:spAutoFit/>
          </a:bodyPr>
          <a:lstStyle/>
          <a:p>
            <a:pPr algn="just">
              <a:spcAft>
                <a:spcPts val="0"/>
              </a:spcAft>
            </a:pPr>
            <a:r>
              <a:rPr lang="vi-VN" sz="3600" dirty="0">
                <a:solidFill>
                  <a:srgbClr val="000000"/>
                </a:solidFill>
                <a:latin typeface="Times New Roman" panose="02020603050405020304" pitchFamily="18" charset="0"/>
              </a:rPr>
              <a:t>→ Kim loại có tính dẻo.</a:t>
            </a:r>
          </a:p>
        </p:txBody>
      </p:sp>
      <p:sp>
        <p:nvSpPr>
          <p:cNvPr id="15" name="TextBox 14">
            <a:extLst>
              <a:ext uri="{FF2B5EF4-FFF2-40B4-BE49-F238E27FC236}">
                <a16:creationId xmlns:a16="http://schemas.microsoft.com/office/drawing/2014/main" id="{CE8EAEA1-9D76-70CE-99FB-9AD310DF88B2}"/>
              </a:ext>
            </a:extLst>
          </p:cNvPr>
          <p:cNvSpPr txBox="1"/>
          <p:nvPr/>
        </p:nvSpPr>
        <p:spPr>
          <a:xfrm>
            <a:off x="5486400" y="7231452"/>
            <a:ext cx="9144000" cy="646331"/>
          </a:xfrm>
          <a:prstGeom prst="rect">
            <a:avLst/>
          </a:prstGeom>
          <a:noFill/>
        </p:spPr>
        <p:txBody>
          <a:bodyPr wrap="square">
            <a:spAutoFit/>
          </a:bodyPr>
          <a:lstStyle/>
          <a:p>
            <a:pPr algn="just">
              <a:spcAft>
                <a:spcPts val="0"/>
              </a:spcAft>
            </a:pPr>
            <a:r>
              <a:rPr lang="vi-VN" sz="3600" dirty="0">
                <a:solidFill>
                  <a:srgbClr val="000000"/>
                </a:solidFill>
                <a:latin typeface="Times New Roman" panose="02020603050405020304" pitchFamily="18" charset="0"/>
              </a:rPr>
              <a:t>→ Kim loại dẫn nhiệt.</a:t>
            </a:r>
          </a:p>
        </p:txBody>
      </p:sp>
      <p:sp>
        <p:nvSpPr>
          <p:cNvPr id="17" name="TextBox 16">
            <a:extLst>
              <a:ext uri="{FF2B5EF4-FFF2-40B4-BE49-F238E27FC236}">
                <a16:creationId xmlns:a16="http://schemas.microsoft.com/office/drawing/2014/main" id="{7E4DB2AC-B2FC-5509-8340-EB88569CEF56}"/>
              </a:ext>
            </a:extLst>
          </p:cNvPr>
          <p:cNvSpPr txBox="1"/>
          <p:nvPr/>
        </p:nvSpPr>
        <p:spPr>
          <a:xfrm>
            <a:off x="5387360" y="7900996"/>
            <a:ext cx="9144000" cy="646331"/>
          </a:xfrm>
          <a:prstGeom prst="rect">
            <a:avLst/>
          </a:prstGeom>
          <a:noFill/>
        </p:spPr>
        <p:txBody>
          <a:bodyPr wrap="square">
            <a:spAutoFit/>
          </a:bodyPr>
          <a:lstStyle/>
          <a:p>
            <a:r>
              <a:rPr lang="vi-VN" sz="3600" dirty="0">
                <a:solidFill>
                  <a:srgbClr val="000000"/>
                </a:solidFill>
                <a:latin typeface="Times New Roman" panose="02020603050405020304" pitchFamily="18" charset="0"/>
              </a:rPr>
              <a:t>→ Kim loại dẫn điện.</a:t>
            </a:r>
            <a:endParaRPr lang="vi-VN" sz="3600" dirty="0"/>
          </a:p>
        </p:txBody>
      </p:sp>
      <p:sp>
        <p:nvSpPr>
          <p:cNvPr id="19" name="TextBox 18">
            <a:extLst>
              <a:ext uri="{FF2B5EF4-FFF2-40B4-BE49-F238E27FC236}">
                <a16:creationId xmlns:a16="http://schemas.microsoft.com/office/drawing/2014/main" id="{BD9008E7-0DC7-F430-E379-DA442A5354D8}"/>
              </a:ext>
            </a:extLst>
          </p:cNvPr>
          <p:cNvSpPr txBox="1"/>
          <p:nvPr/>
        </p:nvSpPr>
        <p:spPr>
          <a:xfrm>
            <a:off x="5459361" y="8720517"/>
            <a:ext cx="9144000" cy="646331"/>
          </a:xfrm>
          <a:prstGeom prst="rect">
            <a:avLst/>
          </a:prstGeom>
          <a:noFill/>
        </p:spPr>
        <p:txBody>
          <a:bodyPr wrap="square">
            <a:spAutoFit/>
          </a:bodyPr>
          <a:lstStyle/>
          <a:p>
            <a:r>
              <a:rPr lang="vi-VN" sz="3600" dirty="0">
                <a:solidFill>
                  <a:srgbClr val="000000"/>
                </a:solidFill>
                <a:latin typeface="Times New Roman" panose="02020603050405020304" pitchFamily="18" charset="0"/>
              </a:rPr>
              <a:t>→ Kim loại có ánh kim.</a:t>
            </a:r>
            <a:endParaRPr lang="vi-VN"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1" grpId="0"/>
      <p:bldP spid="15" grpId="0"/>
      <p:bldP spid="17"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10200" cy="10287000"/>
          </a:xfrm>
          <a:prstGeom prst="rect">
            <a:avLst/>
          </a:prstGeom>
        </p:spPr>
      </p:pic>
      <p:sp>
        <p:nvSpPr>
          <p:cNvPr id="3" name="Rectangle 2"/>
          <p:cNvSpPr/>
          <p:nvPr/>
        </p:nvSpPr>
        <p:spPr>
          <a:xfrm>
            <a:off x="6324600" y="647700"/>
            <a:ext cx="10668000" cy="2585323"/>
          </a:xfrm>
          <a:prstGeom prst="rect">
            <a:avLst/>
          </a:prstGeom>
          <a:ln w="57150">
            <a:solidFill>
              <a:srgbClr val="47C681"/>
            </a:solidFill>
            <a:prstDash val="sysDash"/>
          </a:ln>
        </p:spPr>
        <p:txBody>
          <a:bodyPr wrap="square">
            <a:spAutoFit/>
          </a:bodyPr>
          <a:lstStyle/>
          <a:p>
            <a:pPr algn="just">
              <a:lnSpc>
                <a:spcPct val="150000"/>
              </a:lnSpc>
            </a:pPr>
            <a:r>
              <a:rPr lang="en-US" sz="3600" b="1" dirty="0" err="1">
                <a:solidFill>
                  <a:srgbClr val="000000"/>
                </a:solidFill>
                <a:latin typeface="Times New Roman" panose="02020603050405020304" pitchFamily="18" charset="0"/>
                <a:ea typeface="Roboto" panose="02000000000000000000" pitchFamily="2" charset="0"/>
              </a:rPr>
              <a:t>Bài</a:t>
            </a:r>
            <a:r>
              <a:rPr lang="en-US" sz="3600" b="1" dirty="0">
                <a:solidFill>
                  <a:srgbClr val="000000"/>
                </a:solidFill>
                <a:latin typeface="Times New Roman" panose="02020603050405020304" pitchFamily="18" charset="0"/>
                <a:ea typeface="Roboto" panose="02000000000000000000" pitchFamily="2" charset="0"/>
              </a:rPr>
              <a:t> 1:</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Hiện</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tượng</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xảy</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ra</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khi</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lấy</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một</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ít</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bột</a:t>
            </a:r>
            <a:r>
              <a:rPr lang="en-US" sz="3600" dirty="0">
                <a:solidFill>
                  <a:srgbClr val="000000"/>
                </a:solidFill>
                <a:latin typeface="Times New Roman" panose="02020603050405020304" pitchFamily="18" charset="0"/>
                <a:ea typeface="Roboto" panose="02000000000000000000" pitchFamily="2" charset="0"/>
              </a:rPr>
              <a:t> Fe </a:t>
            </a:r>
            <a:r>
              <a:rPr lang="en-US" sz="3600" dirty="0" err="1">
                <a:solidFill>
                  <a:srgbClr val="000000"/>
                </a:solidFill>
                <a:latin typeface="Times New Roman" panose="02020603050405020304" pitchFamily="18" charset="0"/>
                <a:ea typeface="Roboto" panose="02000000000000000000" pitchFamily="2" charset="0"/>
              </a:rPr>
              <a:t>cho</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vào</a:t>
            </a:r>
            <a:r>
              <a:rPr lang="en-US" sz="3600" dirty="0">
                <a:solidFill>
                  <a:srgbClr val="000000"/>
                </a:solidFill>
                <a:latin typeface="Times New Roman" panose="02020603050405020304" pitchFamily="18" charset="0"/>
                <a:ea typeface="Roboto" panose="02000000000000000000" pitchFamily="2" charset="0"/>
              </a:rPr>
              <a:t> dung </a:t>
            </a:r>
            <a:r>
              <a:rPr lang="en-US" sz="3600" dirty="0" err="1">
                <a:solidFill>
                  <a:srgbClr val="000000"/>
                </a:solidFill>
                <a:latin typeface="Times New Roman" panose="02020603050405020304" pitchFamily="18" charset="0"/>
                <a:ea typeface="Roboto" panose="02000000000000000000" pitchFamily="2" charset="0"/>
              </a:rPr>
              <a:t>dịch</a:t>
            </a:r>
            <a:r>
              <a:rPr lang="en-US" sz="3600" dirty="0">
                <a:solidFill>
                  <a:srgbClr val="000000"/>
                </a:solidFill>
                <a:latin typeface="Times New Roman" panose="02020603050405020304" pitchFamily="18" charset="0"/>
                <a:ea typeface="Roboto" panose="02000000000000000000" pitchFamily="2" charset="0"/>
              </a:rPr>
              <a:t> HCl </a:t>
            </a:r>
            <a:r>
              <a:rPr lang="en-US" sz="3600" dirty="0" err="1">
                <a:solidFill>
                  <a:srgbClr val="000000"/>
                </a:solidFill>
                <a:latin typeface="Times New Roman" panose="02020603050405020304" pitchFamily="18" charset="0"/>
                <a:ea typeface="Roboto" panose="02000000000000000000" pitchFamily="2" charset="0"/>
              </a:rPr>
              <a:t>vừa</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đủ</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rồi</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nhỏ</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từ</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từ</a:t>
            </a:r>
            <a:r>
              <a:rPr lang="en-US" sz="3600" dirty="0">
                <a:solidFill>
                  <a:srgbClr val="000000"/>
                </a:solidFill>
                <a:latin typeface="Times New Roman" panose="02020603050405020304" pitchFamily="18" charset="0"/>
                <a:ea typeface="Roboto" panose="02000000000000000000" pitchFamily="2" charset="0"/>
              </a:rPr>
              <a:t> dung </a:t>
            </a:r>
            <a:r>
              <a:rPr lang="en-US" sz="3600" dirty="0" err="1">
                <a:solidFill>
                  <a:srgbClr val="000000"/>
                </a:solidFill>
                <a:latin typeface="Times New Roman" panose="02020603050405020304" pitchFamily="18" charset="0"/>
                <a:ea typeface="Roboto" panose="02000000000000000000" pitchFamily="2" charset="0"/>
              </a:rPr>
              <a:t>dịch</a:t>
            </a:r>
            <a:r>
              <a:rPr lang="en-US" sz="3600" dirty="0">
                <a:solidFill>
                  <a:srgbClr val="000000"/>
                </a:solidFill>
                <a:latin typeface="Times New Roman" panose="02020603050405020304" pitchFamily="18" charset="0"/>
                <a:ea typeface="Roboto" panose="02000000000000000000" pitchFamily="2" charset="0"/>
              </a:rPr>
              <a:t> NaOH </a:t>
            </a:r>
            <a:r>
              <a:rPr lang="en-US" sz="3600" dirty="0" err="1">
                <a:solidFill>
                  <a:srgbClr val="000000"/>
                </a:solidFill>
                <a:latin typeface="Times New Roman" panose="02020603050405020304" pitchFamily="18" charset="0"/>
                <a:ea typeface="Roboto" panose="02000000000000000000" pitchFamily="2" charset="0"/>
              </a:rPr>
              <a:t>đến</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dư</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vào</a:t>
            </a:r>
            <a:r>
              <a:rPr lang="en-US" sz="3600" dirty="0">
                <a:solidFill>
                  <a:srgbClr val="000000"/>
                </a:solidFill>
                <a:latin typeface="Times New Roman" panose="02020603050405020304" pitchFamily="18" charset="0"/>
                <a:ea typeface="Roboto" panose="02000000000000000000" pitchFamily="2" charset="0"/>
              </a:rPr>
              <a:t> dung </a:t>
            </a:r>
            <a:r>
              <a:rPr lang="en-US" sz="3600" dirty="0" err="1">
                <a:solidFill>
                  <a:srgbClr val="000000"/>
                </a:solidFill>
                <a:latin typeface="Times New Roman" panose="02020603050405020304" pitchFamily="18" charset="0"/>
                <a:ea typeface="Roboto" panose="02000000000000000000" pitchFamily="2" charset="0"/>
              </a:rPr>
              <a:t>dịch</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Viết</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phương</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trình</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phản</a:t>
            </a:r>
            <a:r>
              <a:rPr lang="en-US" sz="3600" dirty="0">
                <a:solidFill>
                  <a:srgbClr val="000000"/>
                </a:solidFill>
                <a:latin typeface="Times New Roman" panose="02020603050405020304" pitchFamily="18" charset="0"/>
                <a:ea typeface="Roboto" panose="02000000000000000000" pitchFamily="2" charset="0"/>
              </a:rPr>
              <a:t> </a:t>
            </a:r>
            <a:r>
              <a:rPr lang="en-US" sz="3600" dirty="0" err="1">
                <a:solidFill>
                  <a:srgbClr val="000000"/>
                </a:solidFill>
                <a:latin typeface="Times New Roman" panose="02020603050405020304" pitchFamily="18" charset="0"/>
                <a:ea typeface="Roboto" panose="02000000000000000000" pitchFamily="2" charset="0"/>
              </a:rPr>
              <a:t>ứng</a:t>
            </a:r>
            <a:r>
              <a:rPr lang="en-US" sz="3600" dirty="0">
                <a:solidFill>
                  <a:srgbClr val="000000"/>
                </a:solidFill>
                <a:latin typeface="Times New Roman" panose="02020603050405020304" pitchFamily="18" charset="0"/>
                <a:ea typeface="Roboto" panose="02000000000000000000" pitchFamily="2" charset="0"/>
              </a:rPr>
              <a:t>?</a:t>
            </a:r>
            <a:endParaRPr lang="en-US" sz="3600" dirty="0">
              <a:latin typeface="Times New Roman" panose="02020603050405020304" pitchFamily="18" charset="0"/>
              <a:ea typeface="Roboto" panose="02000000000000000000" pitchFamily="2" charset="0"/>
            </a:endParaRPr>
          </a:p>
        </p:txBody>
      </p:sp>
      <p:sp>
        <p:nvSpPr>
          <p:cNvPr id="4" name="Rectangle 3"/>
          <p:cNvSpPr/>
          <p:nvPr/>
        </p:nvSpPr>
        <p:spPr>
          <a:xfrm>
            <a:off x="6851042" y="4152900"/>
            <a:ext cx="9615116" cy="1200329"/>
          </a:xfrm>
          <a:prstGeom prst="rect">
            <a:avLst/>
          </a:prstGeom>
          <a:ln>
            <a:solidFill>
              <a:srgbClr val="47C681"/>
            </a:solidFill>
            <a:prstDash val="sysDash"/>
          </a:ln>
        </p:spPr>
        <p:txBody>
          <a:bodyPr wrap="square">
            <a:spAutoFit/>
          </a:bodyPr>
          <a:lstStyle/>
          <a:p>
            <a:pPr algn="just"/>
            <a:r>
              <a:rPr lang="en-US" sz="3600">
                <a:solidFill>
                  <a:srgbClr val="000000"/>
                </a:solidFill>
                <a:latin typeface="Times New Roman" panose="02020603050405020304" pitchFamily="18" charset="0"/>
                <a:ea typeface="Roboto" panose="02000000000000000000" pitchFamily="2" charset="0"/>
              </a:rPr>
              <a:t>Ban đầu có khí thoát ra và dd có kết tủa trắng xanh rồi chuyển dần thành màu nâu đỏ.</a:t>
            </a:r>
            <a:endParaRPr lang="en-US" sz="3600">
              <a:latin typeface="Times New Roman" panose="02020603050405020304" pitchFamily="18" charset="0"/>
              <a:ea typeface="Roboto" panose="02000000000000000000" pitchFamily="2" charset="0"/>
            </a:endParaRPr>
          </a:p>
        </p:txBody>
      </p:sp>
      <p:sp>
        <p:nvSpPr>
          <p:cNvPr id="6" name="Rectangle 5"/>
          <p:cNvSpPr/>
          <p:nvPr/>
        </p:nvSpPr>
        <p:spPr>
          <a:xfrm>
            <a:off x="5791200" y="5829300"/>
            <a:ext cx="10951029" cy="2585323"/>
          </a:xfrm>
          <a:prstGeom prst="rect">
            <a:avLst/>
          </a:prstGeom>
          <a:ln>
            <a:solidFill>
              <a:srgbClr val="47C681"/>
            </a:solidFill>
            <a:prstDash val="sysDash"/>
          </a:ln>
        </p:spPr>
        <p:txBody>
          <a:bodyPr wrap="square">
            <a:spAutoFit/>
          </a:bodyPr>
          <a:lstStyle/>
          <a:p>
            <a:pPr algn="ctr">
              <a:lnSpc>
                <a:spcPct val="150000"/>
              </a:lnSpc>
            </a:pPr>
            <a:r>
              <a:rPr lang="en-US" sz="3600">
                <a:solidFill>
                  <a:srgbClr val="000000"/>
                </a:solidFill>
                <a:latin typeface="Times New Roman" panose="02020603050405020304" pitchFamily="18" charset="0"/>
                <a:ea typeface="Roboto" panose="02000000000000000000" pitchFamily="2" charset="0"/>
              </a:rPr>
              <a:t>Fe + 2HCl → FeCl</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 + H</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a:t>
            </a:r>
          </a:p>
          <a:p>
            <a:pPr algn="ctr">
              <a:lnSpc>
                <a:spcPct val="150000"/>
              </a:lnSpc>
            </a:pPr>
            <a:r>
              <a:rPr lang="en-US" sz="3600">
                <a:solidFill>
                  <a:srgbClr val="000000"/>
                </a:solidFill>
                <a:latin typeface="Times New Roman" panose="02020603050405020304" pitchFamily="18" charset="0"/>
                <a:ea typeface="Roboto" panose="02000000000000000000" pitchFamily="2" charset="0"/>
              </a:rPr>
              <a:t>  FeCl</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 + 2NaOH → Fe(OH)</a:t>
            </a:r>
            <a:r>
              <a:rPr lang="en-US" sz="3600" baseline="-25000">
                <a:solidFill>
                  <a:srgbClr val="000000"/>
                </a:solidFill>
                <a:latin typeface="Times New Roman" panose="02020603050405020304" pitchFamily="18" charset="0"/>
                <a:ea typeface="Roboto" panose="02000000000000000000" pitchFamily="2" charset="0"/>
              </a:rPr>
              <a:t>2 (↓ trắng xanh)</a:t>
            </a:r>
            <a:r>
              <a:rPr lang="en-US" sz="3600">
                <a:solidFill>
                  <a:srgbClr val="000000"/>
                </a:solidFill>
                <a:latin typeface="Times New Roman" panose="02020603050405020304" pitchFamily="18" charset="0"/>
                <a:ea typeface="Roboto" panose="02000000000000000000" pitchFamily="2" charset="0"/>
              </a:rPr>
              <a:t> + 2NaCl</a:t>
            </a:r>
          </a:p>
          <a:p>
            <a:pPr algn="ctr">
              <a:lnSpc>
                <a:spcPct val="150000"/>
              </a:lnSpc>
            </a:pPr>
            <a:r>
              <a:rPr lang="en-US" sz="3600">
                <a:solidFill>
                  <a:srgbClr val="000000"/>
                </a:solidFill>
                <a:latin typeface="Times New Roman" panose="02020603050405020304" pitchFamily="18" charset="0"/>
                <a:ea typeface="Roboto" panose="02000000000000000000" pitchFamily="2" charset="0"/>
              </a:rPr>
              <a:t>  4Fe(OH)</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 (↓) + O</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 + 2H</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O → 4Fe(OH)</a:t>
            </a:r>
            <a:r>
              <a:rPr lang="en-US" sz="3600" baseline="-25000">
                <a:solidFill>
                  <a:srgbClr val="000000"/>
                </a:solidFill>
                <a:latin typeface="Times New Roman" panose="02020603050405020304" pitchFamily="18" charset="0"/>
                <a:ea typeface="Roboto" panose="02000000000000000000" pitchFamily="2" charset="0"/>
              </a:rPr>
              <a:t>3 (↓ nâu đỏ)</a:t>
            </a:r>
            <a:endParaRPr lang="en-US" sz="3600" b="0" i="0">
              <a:solidFill>
                <a:srgbClr val="000000"/>
              </a:solidFill>
              <a:effectLst/>
              <a:latin typeface="Times New Roman" panose="02020603050405020304" pitchFamily="18" charset="0"/>
              <a:ea typeface="Roboto" panose="02000000000000000000" pitchFamily="2"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419100"/>
            <a:ext cx="15240000" cy="1753235"/>
          </a:xfrm>
          <a:prstGeom prst="rect">
            <a:avLst/>
          </a:prstGeom>
          <a:noFill/>
          <a:ln w="5715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0480" marR="30480" algn="just">
              <a:lnSpc>
                <a:spcPct val="150000"/>
              </a:lnSpc>
              <a:spcAft>
                <a:spcPts val="1200"/>
              </a:spcAft>
            </a:pPr>
            <a:r>
              <a:rPr lang="en-US" sz="3600" b="1">
                <a:solidFill>
                  <a:srgbClr val="000000"/>
                </a:solidFill>
                <a:latin typeface="Times New Roman" panose="02020603050405020304" pitchFamily="18" charset="0"/>
                <a:ea typeface="Roboto" panose="02000000000000000000" pitchFamily="2" charset="0"/>
                <a:cs typeface="Times New Roman" panose="02020603050405020304" pitchFamily="18" charset="0"/>
              </a:rPr>
              <a:t>Bài 2:</a:t>
            </a:r>
            <a:r>
              <a:rPr lang="en-US" sz="3600">
                <a:solidFill>
                  <a:srgbClr val="000000"/>
                </a:solidFill>
                <a:latin typeface="Times New Roman" panose="02020603050405020304" pitchFamily="18" charset="0"/>
                <a:ea typeface="Roboto" panose="02000000000000000000" pitchFamily="2" charset="0"/>
                <a:cs typeface="Times New Roman" panose="02020603050405020304" pitchFamily="18" charset="0"/>
              </a:rPr>
              <a:t> Cho vào dung dịch HCl một cây đinh sắt, sau một thời gian thu được 12,395 lít khí hydrogen (đkc). Tính khối lượng Iron đã phản ứng?</a:t>
            </a:r>
            <a:endParaRPr lang="en-US" sz="3600">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9889" b="100000" l="2674" r="90000">
                        <a14:foregroundMark x1="37791" y1="64895" x2="36163" y2="76514"/>
                        <a14:foregroundMark x1="27442" y1="85290" x2="47093" y2="84672"/>
                        <a14:foregroundMark x1="36395" y1="55871" x2="41279" y2="67985"/>
                        <a14:foregroundMark x1="8023" y1="89740" x2="58721" y2="88628"/>
                        <a14:foregroundMark x1="63023" y1="40049" x2="68023" y2="38072"/>
                      </a14:backgroundRemoval>
                    </a14:imgEffect>
                  </a14:imgLayer>
                </a14:imgProps>
              </a:ext>
              <a:ext uri="{28A0092B-C50C-407E-A947-70E740481C1C}">
                <a14:useLocalDpi xmlns:a14="http://schemas.microsoft.com/office/drawing/2010/main" val="0"/>
              </a:ext>
            </a:extLst>
          </a:blip>
          <a:srcRect l="6279" t="7478" r="10000"/>
          <a:stretch>
            <a:fillRect/>
          </a:stretch>
        </p:blipFill>
        <p:spPr>
          <a:xfrm>
            <a:off x="11582400" y="3157538"/>
            <a:ext cx="6858000" cy="712946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667000" y="3157538"/>
                <a:ext cx="7848600" cy="5287153"/>
              </a:xfrm>
              <a:prstGeom prst="rect">
                <a:avLst/>
              </a:prstGeom>
              <a:noFill/>
              <a:ln w="5715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0480" marR="30480" algn="just">
                  <a:lnSpc>
                    <a:spcPct val="150000"/>
                  </a:lnSpc>
                  <a:spcAft>
                    <a:spcPts val="1200"/>
                  </a:spcAft>
                </a:pPr>
                <a:r>
                  <a:rPr lang="en-US" sz="3600">
                    <a:effectLst/>
                    <a:latin typeface="Times New Roman" panose="02020603050405020304" pitchFamily="18" charset="0"/>
                    <a:ea typeface="Roboto" panose="02000000000000000000" pitchFamily="2" charset="0"/>
                    <a:cs typeface="Times New Roman" panose="02020603050405020304" pitchFamily="18" charset="0"/>
                  </a:rPr>
                  <a:t>n</a:t>
                </a:r>
                <a14:m>
                  <m:oMath xmlns:m="http://schemas.openxmlformats.org/officeDocument/2006/math">
                    <m:sSub>
                      <m:sSubPr>
                        <m:ctrlPr>
                          <a:rPr lang="en-US" sz="3600" i="1" smtClean="0">
                            <a:effectLst/>
                            <a:latin typeface="Cambria Math" panose="02040503050406030204" pitchFamily="18" charset="0"/>
                            <a:ea typeface="Roboto" panose="02000000000000000000" pitchFamily="2" charset="0"/>
                            <a:cs typeface="Times New Roman" panose="02020603050405020304" pitchFamily="18" charset="0"/>
                          </a:rPr>
                        </m:ctrlPr>
                      </m:sSubPr>
                      <m:e>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𝐻</m:t>
                        </m:r>
                      </m:e>
                      <m:sub>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2</m:t>
                        </m:r>
                      </m:sub>
                    </m:sSub>
                  </m:oMath>
                </a14:m>
                <a:r>
                  <a:rPr lang="en-US" sz="3600">
                    <a:effectLst/>
                    <a:latin typeface="Times New Roman" panose="02020603050405020304" pitchFamily="18" charset="0"/>
                    <a:ea typeface="Roboto" panose="02000000000000000000" pitchFamily="2" charset="0"/>
                    <a:cs typeface="Times New Roman" panose="02020603050405020304" pitchFamily="18" charset="0"/>
                  </a:rPr>
                  <a:t> = </a:t>
                </a:r>
                <a14:m>
                  <m:oMath xmlns:m="http://schemas.openxmlformats.org/officeDocument/2006/math">
                    <m:f>
                      <m:fPr>
                        <m:ctrlPr>
                          <a:rPr lang="en-US" sz="3600" i="1" smtClean="0">
                            <a:effectLst/>
                            <a:latin typeface="Cambria Math" panose="02040503050406030204" pitchFamily="18" charset="0"/>
                            <a:ea typeface="Roboto" panose="02000000000000000000" pitchFamily="2" charset="0"/>
                            <a:cs typeface="Times New Roman" panose="02020603050405020304" pitchFamily="18" charset="0"/>
                          </a:rPr>
                        </m:ctrlPr>
                      </m:fPr>
                      <m:num>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12,395 </m:t>
                        </m:r>
                      </m:num>
                      <m:den>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24,79</m:t>
                        </m:r>
                      </m:den>
                    </m:f>
                  </m:oMath>
                </a14:m>
                <a:r>
                  <a:rPr lang="en-US" sz="3600">
                    <a:effectLst/>
                    <a:latin typeface="Times New Roman" panose="02020603050405020304" pitchFamily="18" charset="0"/>
                    <a:ea typeface="Roboto" panose="02000000000000000000" pitchFamily="2" charset="0"/>
                    <a:cs typeface="Times New Roman" panose="02020603050405020304" pitchFamily="18" charset="0"/>
                  </a:rPr>
                  <a:t>   =  0,5 mol</a:t>
                </a:r>
              </a:p>
              <a:p>
                <a:pPr marL="30480" marR="30480" algn="just">
                  <a:lnSpc>
                    <a:spcPct val="150000"/>
                  </a:lnSpc>
                  <a:spcAft>
                    <a:spcPts val="1200"/>
                  </a:spcAft>
                </a:pPr>
                <a:r>
                  <a:rPr lang="en-US" sz="3600">
                    <a:latin typeface="Times New Roman" panose="02020603050405020304" pitchFamily="18" charset="0"/>
                    <a:ea typeface="Roboto" panose="02000000000000000000" pitchFamily="2" charset="0"/>
                    <a:cs typeface="Times New Roman" panose="02020603050405020304" pitchFamily="18" charset="0"/>
                  </a:rPr>
                  <a:t> Fe   +   HCl    </a:t>
                </a:r>
                <a14:m>
                  <m:oMath xmlns:m="http://schemas.openxmlformats.org/officeDocument/2006/math">
                    <m:r>
                      <a:rPr lang="en-US" sz="36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a:effectLst/>
                    <a:latin typeface="Times New Roman" panose="02020603050405020304" pitchFamily="18" charset="0"/>
                    <a:ea typeface="Roboto" panose="02000000000000000000" pitchFamily="2" charset="0"/>
                    <a:cs typeface="Times New Roman" panose="02020603050405020304" pitchFamily="18" charset="0"/>
                  </a:rPr>
                  <a:t>   FeCl</a:t>
                </a:r>
                <a:r>
                  <a:rPr lang="en-US" sz="3600" baseline="-25000">
                    <a:effectLst/>
                    <a:latin typeface="Times New Roman" panose="02020603050405020304" pitchFamily="18" charset="0"/>
                    <a:ea typeface="Roboto" panose="02000000000000000000" pitchFamily="2" charset="0"/>
                    <a:cs typeface="Times New Roman" panose="02020603050405020304" pitchFamily="18" charset="0"/>
                  </a:rPr>
                  <a:t>2</a:t>
                </a:r>
                <a:r>
                  <a:rPr lang="en-US" sz="3600">
                    <a:effectLst/>
                    <a:latin typeface="Times New Roman" panose="02020603050405020304" pitchFamily="18" charset="0"/>
                    <a:ea typeface="Roboto" panose="02000000000000000000" pitchFamily="2" charset="0"/>
                    <a:cs typeface="Times New Roman" panose="02020603050405020304" pitchFamily="18" charset="0"/>
                  </a:rPr>
                  <a:t>    +   H</a:t>
                </a:r>
                <a:r>
                  <a:rPr lang="en-US" sz="3600" baseline="-25000">
                    <a:effectLst/>
                    <a:latin typeface="Times New Roman" panose="02020603050405020304" pitchFamily="18" charset="0"/>
                    <a:ea typeface="Roboto" panose="02000000000000000000" pitchFamily="2" charset="0"/>
                    <a:cs typeface="Times New Roman" panose="02020603050405020304" pitchFamily="18" charset="0"/>
                  </a:rPr>
                  <a:t>2</a:t>
                </a:r>
                <a:r>
                  <a:rPr lang="en-US" sz="3600">
                    <a:effectLst/>
                    <a:latin typeface="Times New Roman" panose="02020603050405020304" pitchFamily="18" charset="0"/>
                    <a:ea typeface="Roboto" panose="02000000000000000000" pitchFamily="2" charset="0"/>
                    <a:cs typeface="Times New Roman" panose="02020603050405020304" pitchFamily="18" charset="0"/>
                  </a:rPr>
                  <a:t>  (1)</a:t>
                </a:r>
              </a:p>
              <a:p>
                <a:pPr marL="30480" marR="30480" algn="just">
                  <a:lnSpc>
                    <a:spcPct val="150000"/>
                  </a:lnSpc>
                  <a:spcAft>
                    <a:spcPts val="1200"/>
                  </a:spcAft>
                </a:pPr>
                <a:r>
                  <a:rPr lang="en-US" sz="3600">
                    <a:latin typeface="Times New Roman" panose="02020603050405020304" pitchFamily="18" charset="0"/>
                    <a:ea typeface="Roboto" panose="02000000000000000000" pitchFamily="2" charset="0"/>
                    <a:cs typeface="Times New Roman" panose="02020603050405020304" pitchFamily="18" charset="0"/>
                  </a:rPr>
                  <a:t>Theo phương trình (1)</a:t>
                </a:r>
              </a:p>
              <a:p>
                <a:pPr marL="30480" marR="30480" algn="just">
                  <a:lnSpc>
                    <a:spcPct val="150000"/>
                  </a:lnSpc>
                  <a:spcAft>
                    <a:spcPts val="1200"/>
                  </a:spcAft>
                </a:pPr>
                <a:r>
                  <a:rPr lang="en-US" sz="3600">
                    <a:effectLst/>
                    <a:latin typeface="Times New Roman" panose="02020603050405020304" pitchFamily="18" charset="0"/>
                    <a:ea typeface="Roboto" panose="02000000000000000000" pitchFamily="2" charset="0"/>
                    <a:cs typeface="Times New Roman" panose="02020603050405020304" pitchFamily="18" charset="0"/>
                  </a:rPr>
                  <a:t>n</a:t>
                </a:r>
                <a:r>
                  <a:rPr lang="en-US" sz="3600" baseline="-25000">
                    <a:effectLst/>
                    <a:latin typeface="Times New Roman" panose="02020603050405020304" pitchFamily="18" charset="0"/>
                    <a:ea typeface="Roboto" panose="02000000000000000000" pitchFamily="2" charset="0"/>
                    <a:cs typeface="Times New Roman" panose="02020603050405020304" pitchFamily="18" charset="0"/>
                  </a:rPr>
                  <a:t>Fe</a:t>
                </a:r>
                <a:r>
                  <a:rPr lang="en-US" sz="3600">
                    <a:effectLst/>
                    <a:latin typeface="Times New Roman" panose="02020603050405020304" pitchFamily="18" charset="0"/>
                    <a:ea typeface="Roboto" panose="02000000000000000000" pitchFamily="2" charset="0"/>
                    <a:cs typeface="Times New Roman" panose="02020603050405020304" pitchFamily="18" charset="0"/>
                  </a:rPr>
                  <a:t>  = </a:t>
                </a:r>
                <a:r>
                  <a:rPr lang="en-US" sz="3600">
                    <a:latin typeface="Times New Roman" panose="02020603050405020304" pitchFamily="18" charset="0"/>
                    <a:ea typeface="Roboto" panose="02000000000000000000" pitchFamily="2" charset="0"/>
                    <a:cs typeface="Times New Roman" panose="02020603050405020304" pitchFamily="18" charset="0"/>
                  </a:rPr>
                  <a:t>n</a:t>
                </a:r>
                <a14:m>
                  <m:oMath xmlns:m="http://schemas.openxmlformats.org/officeDocument/2006/math">
                    <m:sSub>
                      <m:sSubPr>
                        <m:ctrlPr>
                          <a:rPr lang="en-US" sz="3600" i="1">
                            <a:latin typeface="Cambria Math" panose="02040503050406030204" pitchFamily="18" charset="0"/>
                            <a:ea typeface="Roboto" panose="02000000000000000000" pitchFamily="2" charset="0"/>
                            <a:cs typeface="Times New Roman" panose="02020603050405020304" pitchFamily="18" charset="0"/>
                          </a:rPr>
                        </m:ctrlPr>
                      </m:sSubPr>
                      <m:e>
                        <m:r>
                          <a:rPr lang="en-US" sz="3600" i="1">
                            <a:latin typeface="Cambria Math" panose="02040503050406030204" pitchFamily="18" charset="0"/>
                            <a:ea typeface="Roboto" panose="02000000000000000000" pitchFamily="2" charset="0"/>
                            <a:cs typeface="Times New Roman" panose="02020603050405020304" pitchFamily="18" charset="0"/>
                          </a:rPr>
                          <m:t>𝐻</m:t>
                        </m:r>
                      </m:e>
                      <m:sub>
                        <m:r>
                          <a:rPr lang="en-US" sz="3600" i="1">
                            <a:latin typeface="Cambria Math" panose="02040503050406030204" pitchFamily="18" charset="0"/>
                            <a:ea typeface="Roboto" panose="02000000000000000000" pitchFamily="2" charset="0"/>
                            <a:cs typeface="Times New Roman" panose="02020603050405020304" pitchFamily="18" charset="0"/>
                          </a:rPr>
                          <m:t>2</m:t>
                        </m:r>
                      </m:sub>
                    </m:sSub>
                  </m:oMath>
                </a14:m>
                <a:r>
                  <a:rPr lang="en-US" sz="3600">
                    <a:effectLst/>
                    <a:latin typeface="Times New Roman" panose="02020603050405020304" pitchFamily="18" charset="0"/>
                    <a:ea typeface="Roboto" panose="02000000000000000000" pitchFamily="2" charset="0"/>
                    <a:cs typeface="Times New Roman" panose="02020603050405020304" pitchFamily="18" charset="0"/>
                  </a:rPr>
                  <a:t> = 0,5 mol</a:t>
                </a:r>
              </a:p>
              <a:p>
                <a:pPr marL="30480" marR="30480" algn="just">
                  <a:lnSpc>
                    <a:spcPct val="150000"/>
                  </a:lnSpc>
                  <a:spcAft>
                    <a:spcPts val="1200"/>
                  </a:spcAft>
                </a:pPr>
                <a:r>
                  <a:rPr lang="en-US" sz="3600">
                    <a:latin typeface="Times New Roman" panose="02020603050405020304" pitchFamily="18" charset="0"/>
                    <a:ea typeface="Roboto" panose="02000000000000000000" pitchFamily="2" charset="0"/>
                    <a:cs typeface="Times New Roman" panose="02020603050405020304" pitchFamily="18" charset="0"/>
                  </a:rPr>
                  <a:t>=&gt; m</a:t>
                </a:r>
                <a:r>
                  <a:rPr lang="en-US" sz="3600" baseline="-25000">
                    <a:latin typeface="Times New Roman" panose="02020603050405020304" pitchFamily="18" charset="0"/>
                    <a:ea typeface="Roboto" panose="02000000000000000000" pitchFamily="2" charset="0"/>
                    <a:cs typeface="Times New Roman" panose="02020603050405020304" pitchFamily="18" charset="0"/>
                  </a:rPr>
                  <a:t>Fe</a:t>
                </a:r>
                <a:r>
                  <a:rPr lang="en-US" sz="3600">
                    <a:latin typeface="Times New Roman" panose="02020603050405020304" pitchFamily="18" charset="0"/>
                    <a:ea typeface="Roboto" panose="02000000000000000000" pitchFamily="2" charset="0"/>
                    <a:cs typeface="Times New Roman" panose="02020603050405020304" pitchFamily="18" charset="0"/>
                  </a:rPr>
                  <a:t> = 0,5 . 56  = 28 gam</a:t>
                </a:r>
                <a:endParaRPr lang="en-US" sz="3600">
                  <a:effectLst/>
                  <a:latin typeface="Times New Roman" panose="02020603050405020304" pitchFamily="18" charset="0"/>
                  <a:ea typeface="Roboto" panose="02000000000000000000" pitchFamily="2"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667000" y="3157538"/>
                <a:ext cx="7848600" cy="5287153"/>
              </a:xfrm>
              <a:prstGeom prst="rect">
                <a:avLst/>
              </a:prstGeom>
              <a:blipFill rotWithShape="1">
                <a:blip r:embed="rId4"/>
                <a:stretch>
                  <a:fillRect l="-364" t="-546" r="-364" b="-532"/>
                </a:stretch>
              </a:blipFill>
              <a:ln w="57150">
                <a:prstDash val="sysDash"/>
              </a:ln>
            </p:spPr>
            <p:style>
              <a:lnRef idx="2">
                <a:schemeClr val="accent1"/>
              </a:lnRef>
              <a:fillRef idx="1">
                <a:schemeClr val="lt1"/>
              </a:fillRef>
              <a:effectRef idx="0">
                <a:schemeClr val="accent1"/>
              </a:effectRef>
              <a:fontRef idx="minor">
                <a:schemeClr val="dk1"/>
              </a:fontRef>
            </p:style>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1094" y1="73906" x2="63906" y2="74531"/>
                        <a14:foregroundMark x1="71719" y1="74531" x2="72500" y2="72813"/>
                      </a14:backgroundRemoval>
                    </a14:imgEffect>
                  </a14:imgLayer>
                </a14:imgProps>
              </a:ext>
              <a:ext uri="{28A0092B-C50C-407E-A947-70E740481C1C}">
                <a14:useLocalDpi xmlns:a14="http://schemas.microsoft.com/office/drawing/2010/main" val="0"/>
              </a:ext>
            </a:extLst>
          </a:blip>
          <a:srcRect l="25000" t="11250" r="26250" b="20000"/>
          <a:stretch>
            <a:fillRect/>
          </a:stretch>
        </p:blipFill>
        <p:spPr>
          <a:xfrm>
            <a:off x="0" y="3946769"/>
            <a:ext cx="4495800" cy="6340231"/>
          </a:xfrm>
          <a:prstGeom prst="rect">
            <a:avLst/>
          </a:prstGeom>
        </p:spPr>
      </p:pic>
      <p:sp>
        <p:nvSpPr>
          <p:cNvPr id="3" name="Rectangle 2"/>
          <p:cNvSpPr/>
          <p:nvPr/>
        </p:nvSpPr>
        <p:spPr>
          <a:xfrm>
            <a:off x="990600" y="419100"/>
            <a:ext cx="15240000" cy="1753235"/>
          </a:xfrm>
          <a:prstGeom prst="rect">
            <a:avLst/>
          </a:prstGeom>
          <a:noFill/>
          <a:ln w="5715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0480" marR="30480" algn="just">
              <a:lnSpc>
                <a:spcPct val="150000"/>
              </a:lnSpc>
              <a:spcAft>
                <a:spcPts val="1200"/>
              </a:spcAft>
            </a:pPr>
            <a:r>
              <a:rPr lang="en-US" sz="3600" b="1">
                <a:solidFill>
                  <a:srgbClr val="000000"/>
                </a:solidFill>
                <a:latin typeface="Times New Roman" panose="02020603050405020304" pitchFamily="18" charset="0"/>
                <a:ea typeface="Roboto" panose="02000000000000000000" pitchFamily="2" charset="0"/>
                <a:cs typeface="Times New Roman" panose="02020603050405020304" pitchFamily="18" charset="0"/>
              </a:rPr>
              <a:t>Bài 3:</a:t>
            </a:r>
            <a:r>
              <a:rPr lang="en-US" sz="360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Hoà tan hết 12g một kim loại ( hoá trị II) bằng dung dịch H</a:t>
            </a:r>
            <a:r>
              <a:rPr lang="en-US" sz="3600" baseline="-25000">
                <a:latin typeface="Times New Roman" panose="02020603050405020304" pitchFamily="18" charset="0"/>
                <a:cs typeface="Times New Roman" panose="02020603050405020304" pitchFamily="18" charset="0"/>
              </a:rPr>
              <a:t>2</a:t>
            </a:r>
            <a:r>
              <a:rPr lang="en-US" sz="3600">
                <a:latin typeface="Times New Roman" panose="02020603050405020304" pitchFamily="18" charset="0"/>
                <a:cs typeface="Times New Roman" panose="02020603050405020304" pitchFamily="18" charset="0"/>
              </a:rPr>
              <a:t>SO</a:t>
            </a:r>
            <a:r>
              <a:rPr lang="en-US" sz="3600" baseline="-25000">
                <a:latin typeface="Times New Roman" panose="02020603050405020304" pitchFamily="18" charset="0"/>
                <a:cs typeface="Times New Roman" panose="02020603050405020304" pitchFamily="18" charset="0"/>
              </a:rPr>
              <a:t>4</a:t>
            </a:r>
            <a:r>
              <a:rPr lang="en-US" sz="3600">
                <a:latin typeface="Times New Roman" panose="02020603050405020304" pitchFamily="18" charset="0"/>
                <a:cs typeface="Times New Roman" panose="02020603050405020304" pitchFamily="18" charset="0"/>
              </a:rPr>
              <a:t> loãng thu được 7,437 lít khí H</a:t>
            </a:r>
            <a:r>
              <a:rPr lang="en-US" sz="3600" baseline="-25000">
                <a:latin typeface="Times New Roman" panose="02020603050405020304" pitchFamily="18" charset="0"/>
                <a:cs typeface="Times New Roman" panose="02020603050405020304" pitchFamily="18" charset="0"/>
              </a:rPr>
              <a:t>2</a:t>
            </a:r>
            <a:r>
              <a:rPr lang="en-US" sz="3600">
                <a:latin typeface="Times New Roman" panose="02020603050405020304" pitchFamily="18" charset="0"/>
                <a:cs typeface="Times New Roman" panose="02020603050405020304" pitchFamily="18" charset="0"/>
              </a:rPr>
              <a:t> (đkc). Xác định kim loại?</a:t>
            </a:r>
            <a:endParaRPr lang="en-US" sz="3600">
              <a:effectLst/>
              <a:latin typeface="Times New Roman" panose="02020603050405020304" pitchFamily="18" charset="0"/>
              <a:ea typeface="Roboto" panose="02000000000000000000" pitchFamily="2"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6019800" y="2933700"/>
                <a:ext cx="9753600" cy="6684394"/>
              </a:xfrm>
              <a:prstGeom prst="rect">
                <a:avLst/>
              </a:prstGeom>
              <a:noFill/>
              <a:ln w="5715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0480" marR="30480" algn="just">
                  <a:lnSpc>
                    <a:spcPct val="150000"/>
                  </a:lnSpc>
                  <a:spcAft>
                    <a:spcPts val="1200"/>
                  </a:spcAft>
                </a:pPr>
                <a:r>
                  <a:rPr lang="en-US" sz="3600">
                    <a:effectLst/>
                    <a:latin typeface="Times New Roman" panose="02020603050405020304" pitchFamily="18" charset="0"/>
                    <a:ea typeface="Roboto" panose="02000000000000000000" pitchFamily="2" charset="0"/>
                    <a:cs typeface="Times New Roman" panose="02020603050405020304" pitchFamily="18" charset="0"/>
                  </a:rPr>
                  <a:t>n</a:t>
                </a:r>
                <a:r>
                  <a:rPr lang="en-US" sz="3600" baseline="-25000">
                    <a:effectLst/>
                    <a:latin typeface="Times New Roman" panose="02020603050405020304" pitchFamily="18" charset="0"/>
                    <a:ea typeface="Roboto" panose="02000000000000000000" pitchFamily="2" charset="0"/>
                    <a:cs typeface="Times New Roman" panose="02020603050405020304" pitchFamily="18" charset="0"/>
                  </a:rPr>
                  <a:t>H2</a:t>
                </a:r>
                <a:r>
                  <a:rPr lang="en-US" sz="3600">
                    <a:effectLst/>
                    <a:latin typeface="Times New Roman" panose="02020603050405020304" pitchFamily="18" charset="0"/>
                    <a:ea typeface="Roboto" panose="02000000000000000000" pitchFamily="2" charset="0"/>
                    <a:cs typeface="Times New Roman" panose="02020603050405020304" pitchFamily="18" charset="0"/>
                  </a:rPr>
                  <a:t>  = </a:t>
                </a:r>
                <a14:m>
                  <m:oMath xmlns:m="http://schemas.openxmlformats.org/officeDocument/2006/math">
                    <m:f>
                      <m:fPr>
                        <m:ctrlPr>
                          <a:rPr lang="en-US" sz="3600" i="1">
                            <a:latin typeface="Cambria Math" panose="02040503050406030204" pitchFamily="18" charset="0"/>
                            <a:ea typeface="Roboto" panose="02000000000000000000" pitchFamily="2" charset="0"/>
                            <a:cs typeface="Times New Roman" panose="02020603050405020304" pitchFamily="18" charset="0"/>
                          </a:rPr>
                        </m:ctrlPr>
                      </m:fPr>
                      <m:num>
                        <m:r>
                          <a:rPr lang="en-US" sz="3600" i="1">
                            <a:latin typeface="Cambria Math" panose="02040503050406030204" pitchFamily="18" charset="0"/>
                            <a:ea typeface="Roboto" panose="02000000000000000000" pitchFamily="2" charset="0"/>
                            <a:cs typeface="Times New Roman" panose="02020603050405020304" pitchFamily="18" charset="0"/>
                          </a:rPr>
                          <m:t>12,395 </m:t>
                        </m:r>
                      </m:num>
                      <m:den>
                        <m:r>
                          <a:rPr lang="en-US" sz="3600" i="1">
                            <a:latin typeface="Cambria Math" panose="02040503050406030204" pitchFamily="18" charset="0"/>
                            <a:ea typeface="Roboto" panose="02000000000000000000" pitchFamily="2" charset="0"/>
                            <a:cs typeface="Times New Roman" panose="02020603050405020304" pitchFamily="18" charset="0"/>
                          </a:rPr>
                          <m:t>24,79</m:t>
                        </m:r>
                      </m:den>
                    </m:f>
                  </m:oMath>
                </a14:m>
                <a:r>
                  <a:rPr lang="en-US" sz="3600">
                    <a:latin typeface="Times New Roman" panose="02020603050405020304" pitchFamily="18" charset="0"/>
                    <a:ea typeface="Roboto" panose="02000000000000000000" pitchFamily="2" charset="0"/>
                    <a:cs typeface="Times New Roman" panose="02020603050405020304" pitchFamily="18" charset="0"/>
                  </a:rPr>
                  <a:t>   =  0,5 mol</a:t>
                </a:r>
              </a:p>
              <a:p>
                <a:pPr marL="30480" marR="30480" algn="just">
                  <a:lnSpc>
                    <a:spcPct val="150000"/>
                  </a:lnSpc>
                  <a:spcAft>
                    <a:spcPts val="1200"/>
                  </a:spcAft>
                </a:pPr>
                <a:r>
                  <a:rPr lang="en-US" sz="3600">
                    <a:latin typeface="Times New Roman" panose="02020603050405020304" pitchFamily="18" charset="0"/>
                    <a:ea typeface="Roboto" panose="02000000000000000000" pitchFamily="2" charset="0"/>
                    <a:cs typeface="Times New Roman" panose="02020603050405020304" pitchFamily="18" charset="0"/>
                  </a:rPr>
                  <a:t>Gọi R là kim loại hóa trị II</a:t>
                </a:r>
              </a:p>
              <a:p>
                <a:pPr marL="30480" marR="30480" algn="just">
                  <a:lnSpc>
                    <a:spcPct val="150000"/>
                  </a:lnSpc>
                  <a:spcAft>
                    <a:spcPts val="1200"/>
                  </a:spcAft>
                </a:pPr>
                <a:r>
                  <a:rPr lang="en-US" sz="3600">
                    <a:effectLst/>
                    <a:latin typeface="Times New Roman" panose="02020603050405020304" pitchFamily="18" charset="0"/>
                    <a:ea typeface="Roboto" panose="02000000000000000000" pitchFamily="2" charset="0"/>
                    <a:cs typeface="Times New Roman" panose="02020603050405020304" pitchFamily="18" charset="0"/>
                  </a:rPr>
                  <a:t> R  +   H</a:t>
                </a:r>
                <a:r>
                  <a:rPr lang="en-US" sz="3600" baseline="-25000">
                    <a:effectLst/>
                    <a:latin typeface="Times New Roman" panose="02020603050405020304" pitchFamily="18" charset="0"/>
                    <a:ea typeface="Roboto" panose="02000000000000000000" pitchFamily="2" charset="0"/>
                    <a:cs typeface="Times New Roman" panose="02020603050405020304" pitchFamily="18" charset="0"/>
                  </a:rPr>
                  <a:t>2</a:t>
                </a:r>
                <a:r>
                  <a:rPr lang="en-US" sz="3600">
                    <a:effectLst/>
                    <a:latin typeface="Times New Roman" panose="02020603050405020304" pitchFamily="18" charset="0"/>
                    <a:ea typeface="Roboto" panose="02000000000000000000" pitchFamily="2" charset="0"/>
                    <a:cs typeface="Times New Roman" panose="02020603050405020304" pitchFamily="18" charset="0"/>
                  </a:rPr>
                  <a:t>SO</a:t>
                </a:r>
                <a:r>
                  <a:rPr lang="en-US" sz="3600" baseline="-25000">
                    <a:effectLst/>
                    <a:latin typeface="Times New Roman" panose="02020603050405020304" pitchFamily="18" charset="0"/>
                    <a:ea typeface="Roboto" panose="02000000000000000000" pitchFamily="2" charset="0"/>
                    <a:cs typeface="Times New Roman" panose="02020603050405020304" pitchFamily="18" charset="0"/>
                  </a:rPr>
                  <a:t>4</a:t>
                </a:r>
                <a:r>
                  <a:rPr lang="en-US" sz="3600">
                    <a:effectLst/>
                    <a:latin typeface="Times New Roman" panose="02020603050405020304" pitchFamily="18" charset="0"/>
                    <a:ea typeface="Roboto" panose="02000000000000000000" pitchFamily="2" charset="0"/>
                    <a:cs typeface="Times New Roman" panose="02020603050405020304" pitchFamily="18" charset="0"/>
                  </a:rPr>
                  <a:t>   </a:t>
                </a:r>
                <a14:m>
                  <m:oMath xmlns:m="http://schemas.openxmlformats.org/officeDocument/2006/math">
                    <m:r>
                      <a:rPr lang="en-US" sz="360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0" i="1" smtClean="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3600">
                    <a:effectLst/>
                    <a:latin typeface="Times New Roman" panose="02020603050405020304" pitchFamily="18" charset="0"/>
                    <a:ea typeface="Roboto" panose="02000000000000000000" pitchFamily="2" charset="0"/>
                    <a:cs typeface="Times New Roman" panose="02020603050405020304" pitchFamily="18" charset="0"/>
                  </a:rPr>
                  <a:t> RSO</a:t>
                </a:r>
                <a:r>
                  <a:rPr lang="en-US" sz="3600" baseline="-25000">
                    <a:effectLst/>
                    <a:latin typeface="Times New Roman" panose="02020603050405020304" pitchFamily="18" charset="0"/>
                    <a:ea typeface="Roboto" panose="02000000000000000000" pitchFamily="2" charset="0"/>
                    <a:cs typeface="Times New Roman" panose="02020603050405020304" pitchFamily="18" charset="0"/>
                  </a:rPr>
                  <a:t>4</a:t>
                </a:r>
                <a:r>
                  <a:rPr lang="en-US" sz="3600">
                    <a:effectLst/>
                    <a:latin typeface="Times New Roman" panose="02020603050405020304" pitchFamily="18" charset="0"/>
                    <a:ea typeface="Roboto" panose="02000000000000000000" pitchFamily="2" charset="0"/>
                    <a:cs typeface="Times New Roman" panose="02020603050405020304" pitchFamily="18" charset="0"/>
                  </a:rPr>
                  <a:t>  +   H</a:t>
                </a:r>
                <a:r>
                  <a:rPr lang="en-US" sz="3600" baseline="-25000">
                    <a:latin typeface="Times New Roman" panose="02020603050405020304" pitchFamily="18" charset="0"/>
                    <a:ea typeface="Roboto" panose="02000000000000000000" pitchFamily="2" charset="0"/>
                    <a:cs typeface="Times New Roman" panose="02020603050405020304" pitchFamily="18" charset="0"/>
                  </a:rPr>
                  <a:t>2</a:t>
                </a:r>
                <a:r>
                  <a:rPr lang="en-US" sz="3600">
                    <a:latin typeface="Times New Roman" panose="02020603050405020304" pitchFamily="18" charset="0"/>
                    <a:ea typeface="Roboto" panose="02000000000000000000" pitchFamily="2" charset="0"/>
                    <a:cs typeface="Times New Roman" panose="02020603050405020304" pitchFamily="18" charset="0"/>
                  </a:rPr>
                  <a:t>  </a:t>
                </a:r>
              </a:p>
              <a:p>
                <a:pPr marL="30480" marR="30480" algn="just">
                  <a:lnSpc>
                    <a:spcPct val="150000"/>
                  </a:lnSpc>
                  <a:spcAft>
                    <a:spcPts val="1200"/>
                  </a:spcAft>
                </a:pPr>
                <a:r>
                  <a:rPr lang="en-US" sz="3600">
                    <a:effectLst/>
                    <a:latin typeface="Times New Roman" panose="02020603050405020304" pitchFamily="18" charset="0"/>
                    <a:ea typeface="Roboto" panose="02000000000000000000" pitchFamily="2" charset="0"/>
                    <a:cs typeface="Times New Roman" panose="02020603050405020304" pitchFamily="18" charset="0"/>
                  </a:rPr>
                  <a:t>Theo phương trình (1) : </a:t>
                </a:r>
                <a:r>
                  <a:rPr lang="en-US" sz="3600">
                    <a:latin typeface="Times New Roman" panose="02020603050405020304" pitchFamily="18" charset="0"/>
                    <a:ea typeface="Roboto" panose="02000000000000000000" pitchFamily="2" charset="0"/>
                    <a:cs typeface="Times New Roman" panose="02020603050405020304" pitchFamily="18" charset="0"/>
                  </a:rPr>
                  <a:t>n</a:t>
                </a:r>
                <a:r>
                  <a:rPr lang="en-US" sz="3600" baseline="-25000">
                    <a:latin typeface="Times New Roman" panose="02020603050405020304" pitchFamily="18" charset="0"/>
                    <a:ea typeface="Roboto" panose="02000000000000000000" pitchFamily="2" charset="0"/>
                    <a:cs typeface="Times New Roman" panose="02020603050405020304" pitchFamily="18" charset="0"/>
                  </a:rPr>
                  <a:t>R</a:t>
                </a:r>
                <a:r>
                  <a:rPr lang="en-US" sz="3600">
                    <a:latin typeface="Times New Roman" panose="02020603050405020304" pitchFamily="18" charset="0"/>
                    <a:ea typeface="Roboto" panose="02000000000000000000" pitchFamily="2" charset="0"/>
                    <a:cs typeface="Times New Roman" panose="02020603050405020304" pitchFamily="18" charset="0"/>
                  </a:rPr>
                  <a:t>  =  n</a:t>
                </a:r>
                <a:r>
                  <a:rPr lang="en-US" sz="3600" baseline="-25000">
                    <a:latin typeface="Times New Roman" panose="02020603050405020304" pitchFamily="18" charset="0"/>
                    <a:ea typeface="Roboto" panose="02000000000000000000" pitchFamily="2" charset="0"/>
                    <a:cs typeface="Times New Roman" panose="02020603050405020304" pitchFamily="18" charset="0"/>
                  </a:rPr>
                  <a:t>H2</a:t>
                </a:r>
                <a:r>
                  <a:rPr lang="en-US" sz="3600">
                    <a:latin typeface="Times New Roman" panose="02020603050405020304" pitchFamily="18" charset="0"/>
                    <a:ea typeface="Roboto" panose="02000000000000000000" pitchFamily="2" charset="0"/>
                    <a:cs typeface="Times New Roman" panose="02020603050405020304" pitchFamily="18" charset="0"/>
                  </a:rPr>
                  <a:t>  =  0,3 mol</a:t>
                </a:r>
              </a:p>
              <a:p>
                <a:pPr marL="30480" marR="30480" algn="just">
                  <a:lnSpc>
                    <a:spcPct val="150000"/>
                  </a:lnSpc>
                  <a:spcAft>
                    <a:spcPts val="1200"/>
                  </a:spcAft>
                </a:pPr>
                <a:r>
                  <a:rPr lang="en-US" sz="3600">
                    <a:effectLst/>
                    <a:latin typeface="Times New Roman" panose="02020603050405020304" pitchFamily="18" charset="0"/>
                    <a:ea typeface="Roboto" panose="02000000000000000000" pitchFamily="2" charset="0"/>
                    <a:cs typeface="Times New Roman" panose="02020603050405020304" pitchFamily="18" charset="0"/>
                  </a:rPr>
                  <a:t>M</a:t>
                </a:r>
                <a:r>
                  <a:rPr lang="en-US" sz="3600" baseline="-25000">
                    <a:effectLst/>
                    <a:latin typeface="Times New Roman" panose="02020603050405020304" pitchFamily="18" charset="0"/>
                    <a:ea typeface="Roboto" panose="02000000000000000000" pitchFamily="2" charset="0"/>
                    <a:cs typeface="Times New Roman" panose="02020603050405020304" pitchFamily="18" charset="0"/>
                  </a:rPr>
                  <a:t>R</a:t>
                </a:r>
                <a:r>
                  <a:rPr lang="en-US" sz="3600">
                    <a:effectLst/>
                    <a:latin typeface="Times New Roman" panose="02020603050405020304" pitchFamily="18" charset="0"/>
                    <a:ea typeface="Roboto" panose="02000000000000000000" pitchFamily="2" charset="0"/>
                    <a:cs typeface="Times New Roman" panose="02020603050405020304" pitchFamily="18" charset="0"/>
                  </a:rPr>
                  <a:t>  =  </a:t>
                </a:r>
                <a14:m>
                  <m:oMath xmlns:m="http://schemas.openxmlformats.org/officeDocument/2006/math">
                    <m:f>
                      <m:fPr>
                        <m:ctrlPr>
                          <a:rPr lang="en-US" sz="3600" i="1">
                            <a:latin typeface="Cambria Math" panose="02040503050406030204" pitchFamily="18" charset="0"/>
                            <a:ea typeface="Roboto" panose="02000000000000000000" pitchFamily="2" charset="0"/>
                            <a:cs typeface="Times New Roman" panose="02020603050405020304" pitchFamily="18" charset="0"/>
                          </a:rPr>
                        </m:ctrlPr>
                      </m:fPr>
                      <m:num>
                        <m:r>
                          <a:rPr lang="en-US" sz="3600" b="0" i="1" smtClean="0">
                            <a:latin typeface="Cambria Math" panose="02040503050406030204" pitchFamily="18" charset="0"/>
                            <a:ea typeface="Roboto" panose="02000000000000000000" pitchFamily="2" charset="0"/>
                            <a:cs typeface="Times New Roman" panose="02020603050405020304" pitchFamily="18" charset="0"/>
                          </a:rPr>
                          <m:t>12</m:t>
                        </m:r>
                      </m:num>
                      <m:den>
                        <m:r>
                          <a:rPr lang="en-US" sz="3600" b="0" i="1" smtClean="0">
                            <a:latin typeface="Cambria Math" panose="02040503050406030204" pitchFamily="18" charset="0"/>
                            <a:ea typeface="Roboto" panose="02000000000000000000" pitchFamily="2" charset="0"/>
                            <a:cs typeface="Times New Roman" panose="02020603050405020304" pitchFamily="18" charset="0"/>
                          </a:rPr>
                          <m:t>0,3</m:t>
                        </m:r>
                      </m:den>
                    </m:f>
                  </m:oMath>
                </a14:m>
                <a:r>
                  <a:rPr lang="en-US" sz="3600">
                    <a:effectLst/>
                    <a:latin typeface="Times New Roman" panose="02020603050405020304" pitchFamily="18" charset="0"/>
                    <a:ea typeface="Roboto" panose="02000000000000000000" pitchFamily="2" charset="0"/>
                    <a:cs typeface="Times New Roman" panose="02020603050405020304" pitchFamily="18" charset="0"/>
                  </a:rPr>
                  <a:t> = 40 (g/mol)</a:t>
                </a:r>
              </a:p>
              <a:p>
                <a:pPr marL="30480" marR="30480" algn="just">
                  <a:lnSpc>
                    <a:spcPct val="150000"/>
                  </a:lnSpc>
                  <a:spcAft>
                    <a:spcPts val="1200"/>
                  </a:spcAft>
                </a:pPr>
                <a:r>
                  <a:rPr lang="en-US" sz="3600">
                    <a:latin typeface="Times New Roman" panose="02020603050405020304" pitchFamily="18" charset="0"/>
                    <a:ea typeface="Roboto" panose="02000000000000000000" pitchFamily="2" charset="0"/>
                    <a:cs typeface="Times New Roman" panose="02020603050405020304" pitchFamily="18" charset="0"/>
                  </a:rPr>
                  <a:t>R là Calcium (Ca)</a:t>
                </a:r>
                <a:endParaRPr lang="en-US" sz="3600">
                  <a:effectLst/>
                  <a:latin typeface="Times New Roman" panose="02020603050405020304" pitchFamily="18" charset="0"/>
                  <a:ea typeface="Roboto" panose="02000000000000000000" pitchFamily="2"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19800" y="2933700"/>
                <a:ext cx="9753600" cy="6684394"/>
              </a:xfrm>
              <a:prstGeom prst="rect">
                <a:avLst/>
              </a:prstGeom>
              <a:blipFill rotWithShape="1">
                <a:blip r:embed="rId4"/>
                <a:stretch>
                  <a:fillRect l="-293" t="-427" r="-293" b="-422"/>
                </a:stretch>
              </a:blipFill>
              <a:ln w="57150">
                <a:prstDash val="sysDash"/>
              </a:ln>
            </p:spPr>
            <p:style>
              <a:lnRef idx="2">
                <a:schemeClr val="accent1"/>
              </a:lnRef>
              <a:fillRef idx="1">
                <a:schemeClr val="lt1"/>
              </a:fillRef>
              <a:effectRef idx="0">
                <a:schemeClr val="accent1"/>
              </a:effectRef>
              <a:fontRef idx="minor">
                <a:schemeClr val="dk1"/>
              </a:fontRef>
            </p:style>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62400" y="342900"/>
            <a:ext cx="10210800" cy="675640"/>
          </a:xfrm>
          <a:prstGeom prst="rect">
            <a:avLst/>
          </a:prstGeom>
          <a:noFill/>
          <a:ln w="57150">
            <a:solidFill>
              <a:srgbClr val="F0BE09"/>
            </a:solidFill>
            <a:prstDash val="sysDash"/>
          </a:ln>
        </p:spPr>
        <p:txBody>
          <a:bodyPr wrap="square" rtlCol="0">
            <a:spAutoFit/>
          </a:bodyPr>
          <a:lstStyle/>
          <a:p>
            <a:pPr algn="ctr"/>
            <a:r>
              <a:rPr lang="en-US" sz="3800" b="1">
                <a:latin typeface="Times New Roman" panose="02020603050405020304" pitchFamily="18" charset="0"/>
                <a:cs typeface="Times New Roman" panose="02020603050405020304" pitchFamily="18" charset="0"/>
              </a:rPr>
              <a:t>PHIẾU HỌC TẬP SỐ 5</a:t>
            </a:r>
          </a:p>
        </p:txBody>
      </p:sp>
      <p:sp>
        <p:nvSpPr>
          <p:cNvPr id="9" name="Rectangle 8"/>
          <p:cNvSpPr/>
          <p:nvPr/>
        </p:nvSpPr>
        <p:spPr>
          <a:xfrm>
            <a:off x="350520" y="1590675"/>
            <a:ext cx="17738725" cy="8278495"/>
          </a:xfrm>
          <a:prstGeom prst="rect">
            <a:avLst/>
          </a:prstGeom>
          <a:ln w="38100">
            <a:solidFill>
              <a:srgbClr val="F0BE09"/>
            </a:solidFill>
            <a:prstDash val="sysDash"/>
          </a:ln>
        </p:spPr>
        <p:txBody>
          <a:bodyPr wrap="square">
            <a:spAutoFit/>
          </a:bodyPr>
          <a:lstStyle/>
          <a:p>
            <a:pPr algn="just"/>
            <a:r>
              <a:rPr lang="vi-VN" sz="3800">
                <a:latin typeface="+mj-lt"/>
              </a:rPr>
              <a:t>Câu 1. Cho CTHH các đơn chất sau: Al, S, Fe, Cu, Cl</a:t>
            </a:r>
            <a:r>
              <a:rPr lang="vi-VN" sz="3800" baseline="-25000">
                <a:latin typeface="+mj-lt"/>
              </a:rPr>
              <a:t>2</a:t>
            </a:r>
            <a:r>
              <a:rPr lang="vi-VN" sz="3800">
                <a:latin typeface="+mj-lt"/>
              </a:rPr>
              <a:t>, Na, Ba, Ca, Mg, O</a:t>
            </a:r>
            <a:r>
              <a:rPr lang="vi-VN" sz="3800" baseline="-25000">
                <a:latin typeface="+mj-lt"/>
              </a:rPr>
              <a:t>2</a:t>
            </a:r>
            <a:r>
              <a:rPr lang="vi-VN" sz="3800">
                <a:latin typeface="+mj-lt"/>
              </a:rPr>
              <a:t>, Zn, Ag, Cr, K. Hãy cho biết chất nào thuộc đơn chất kim loại?</a:t>
            </a:r>
          </a:p>
          <a:p>
            <a:pPr algn="just"/>
            <a:r>
              <a:rPr lang="vi-VN" sz="3800">
                <a:latin typeface="+mj-lt"/>
              </a:rPr>
              <a:t>Câu 2. Hoàn thành các PTHH sau:</a:t>
            </a:r>
          </a:p>
          <a:p>
            <a:pPr algn="just"/>
            <a:r>
              <a:rPr lang="vi-VN" sz="3800">
                <a:latin typeface="+mj-lt"/>
              </a:rPr>
              <a:t>a) Fe   +   O</a:t>
            </a:r>
            <a:r>
              <a:rPr lang="vi-VN" sz="3800" baseline="-25000">
                <a:latin typeface="+mj-lt"/>
              </a:rPr>
              <a:t>2</a:t>
            </a:r>
            <a:r>
              <a:rPr lang="vi-VN" sz="3800">
                <a:latin typeface="+mj-lt"/>
              </a:rPr>
              <a:t>    →                                    g) Zn  +  H</a:t>
            </a:r>
            <a:r>
              <a:rPr lang="vi-VN" sz="3800" baseline="-25000">
                <a:latin typeface="+mj-lt"/>
              </a:rPr>
              <a:t>2</a:t>
            </a:r>
            <a:r>
              <a:rPr lang="vi-VN" sz="3800">
                <a:latin typeface="+mj-lt"/>
              </a:rPr>
              <a:t>SO</a:t>
            </a:r>
            <a:r>
              <a:rPr lang="vi-VN" sz="3800" baseline="-25000">
                <a:latin typeface="+mj-lt"/>
              </a:rPr>
              <a:t>4</a:t>
            </a:r>
            <a:r>
              <a:rPr lang="vi-VN" sz="3800">
                <a:latin typeface="+mj-lt"/>
              </a:rPr>
              <a:t> (loãng) →</a:t>
            </a:r>
          </a:p>
          <a:p>
            <a:pPr algn="just"/>
            <a:r>
              <a:rPr lang="vi-VN" sz="3800">
                <a:latin typeface="+mj-lt"/>
              </a:rPr>
              <a:t>b) Al   +   O</a:t>
            </a:r>
            <a:r>
              <a:rPr lang="vi-VN" sz="3800" baseline="-25000">
                <a:latin typeface="+mj-lt"/>
              </a:rPr>
              <a:t>2</a:t>
            </a:r>
            <a:r>
              <a:rPr lang="vi-VN" sz="3800">
                <a:latin typeface="+mj-lt"/>
              </a:rPr>
              <a:t>   →                                     h) Al  +  H</a:t>
            </a:r>
            <a:r>
              <a:rPr lang="vi-VN" sz="3800" baseline="-25000">
                <a:latin typeface="+mj-lt"/>
              </a:rPr>
              <a:t>2</a:t>
            </a:r>
            <a:r>
              <a:rPr lang="vi-VN" sz="3800">
                <a:latin typeface="+mj-lt"/>
              </a:rPr>
              <a:t>SO</a:t>
            </a:r>
            <a:r>
              <a:rPr lang="vi-VN" sz="3800" baseline="-25000">
                <a:latin typeface="+mj-lt"/>
              </a:rPr>
              <a:t>4</a:t>
            </a:r>
            <a:r>
              <a:rPr lang="vi-VN" sz="3800">
                <a:latin typeface="+mj-lt"/>
              </a:rPr>
              <a:t> (loãng) →</a:t>
            </a:r>
          </a:p>
          <a:p>
            <a:pPr algn="just"/>
            <a:r>
              <a:rPr lang="vi-VN" sz="3800">
                <a:latin typeface="+mj-lt"/>
              </a:rPr>
              <a:t>c) Cu   +   O</a:t>
            </a:r>
            <a:r>
              <a:rPr lang="vi-VN" sz="3800" baseline="-25000">
                <a:latin typeface="+mj-lt"/>
              </a:rPr>
              <a:t>2</a:t>
            </a:r>
            <a:r>
              <a:rPr lang="vi-VN" sz="3800">
                <a:latin typeface="+mj-lt"/>
              </a:rPr>
              <a:t>   →                                    i) Fe  +  HCl   →</a:t>
            </a:r>
          </a:p>
          <a:p>
            <a:pPr algn="just"/>
            <a:r>
              <a:rPr lang="vi-VN" sz="3800">
                <a:latin typeface="+mj-lt"/>
              </a:rPr>
              <a:t>d) Na   +   Cl</a:t>
            </a:r>
            <a:r>
              <a:rPr lang="vi-VN" sz="3800" baseline="-25000">
                <a:latin typeface="+mj-lt"/>
              </a:rPr>
              <a:t>2</a:t>
            </a:r>
            <a:r>
              <a:rPr lang="vi-VN" sz="3800">
                <a:latin typeface="+mj-lt"/>
              </a:rPr>
              <a:t>   →                                   k) Cu   +  AgNO</a:t>
            </a:r>
            <a:r>
              <a:rPr lang="vi-VN" sz="3800" baseline="-25000">
                <a:latin typeface="+mj-lt"/>
              </a:rPr>
              <a:t>3</a:t>
            </a:r>
            <a:r>
              <a:rPr lang="vi-VN" sz="3800">
                <a:latin typeface="+mj-lt"/>
              </a:rPr>
              <a:t>   →</a:t>
            </a:r>
          </a:p>
          <a:p>
            <a:pPr algn="just"/>
            <a:r>
              <a:rPr lang="vi-VN" sz="3800">
                <a:latin typeface="+mj-lt"/>
              </a:rPr>
              <a:t>e) Fe   +   S   →     				   l) Zn  +   CuSO</a:t>
            </a:r>
            <a:r>
              <a:rPr lang="vi-VN" sz="3800" baseline="-25000">
                <a:latin typeface="+mj-lt"/>
              </a:rPr>
              <a:t>4</a:t>
            </a:r>
            <a:r>
              <a:rPr lang="vi-VN" sz="3800">
                <a:latin typeface="+mj-lt"/>
              </a:rPr>
              <a:t>   →</a:t>
            </a:r>
          </a:p>
          <a:p>
            <a:pPr algn="just"/>
            <a:r>
              <a:rPr lang="vi-VN" sz="3800">
                <a:latin typeface="+mj-lt"/>
              </a:rPr>
              <a:t>Câu 3: Hoà tan hết 12g một kim loại (hoá trị II) bằng dung dịch </a:t>
            </a:r>
            <a:r>
              <a:rPr lang="vi-VN" sz="3800">
                <a:latin typeface="+mj-lt"/>
                <a:sym typeface="+mn-ea"/>
              </a:rPr>
              <a:t>H</a:t>
            </a:r>
            <a:r>
              <a:rPr lang="vi-VN" sz="3800" baseline="-25000">
                <a:latin typeface="+mj-lt"/>
                <a:sym typeface="+mn-ea"/>
              </a:rPr>
              <a:t>2</a:t>
            </a:r>
            <a:r>
              <a:rPr lang="vi-VN" sz="3800">
                <a:latin typeface="+mj-lt"/>
                <a:sym typeface="+mn-ea"/>
              </a:rPr>
              <a:t>SO</a:t>
            </a:r>
            <a:r>
              <a:rPr lang="vi-VN" sz="3800" baseline="-25000">
                <a:latin typeface="+mj-lt"/>
                <a:sym typeface="+mn-ea"/>
              </a:rPr>
              <a:t>4</a:t>
            </a:r>
            <a:r>
              <a:rPr lang="vi-VN" sz="3800">
                <a:latin typeface="+mj-lt"/>
              </a:rPr>
              <a:t> loãng thu được 7,437 lít khí H</a:t>
            </a:r>
            <a:r>
              <a:rPr lang="vi-VN" sz="3800" baseline="-25000">
                <a:latin typeface="+mj-lt"/>
              </a:rPr>
              <a:t>2</a:t>
            </a:r>
            <a:r>
              <a:rPr lang="vi-VN" sz="3800">
                <a:latin typeface="+mj-lt"/>
              </a:rPr>
              <a:t> (đkc). Xác định tên kim loại và CTHH?</a:t>
            </a:r>
          </a:p>
          <a:p>
            <a:pPr algn="just"/>
            <a:r>
              <a:rPr lang="vi-VN" sz="3800">
                <a:latin typeface="+mj-lt"/>
              </a:rPr>
              <a:t>Câu 5: Cho 10 gam hỗn hợp gồm Fe và Cu tác dụng với dung dịch </a:t>
            </a:r>
            <a:r>
              <a:rPr lang="vi-VN" sz="3800">
                <a:latin typeface="+mj-lt"/>
                <a:sym typeface="+mn-ea"/>
              </a:rPr>
              <a:t>H</a:t>
            </a:r>
            <a:r>
              <a:rPr lang="vi-VN" sz="3800" baseline="-25000">
                <a:latin typeface="+mj-lt"/>
                <a:sym typeface="+mn-ea"/>
              </a:rPr>
              <a:t>2</a:t>
            </a:r>
            <a:r>
              <a:rPr lang="vi-VN" sz="3800">
                <a:latin typeface="+mj-lt"/>
                <a:sym typeface="+mn-ea"/>
              </a:rPr>
              <a:t>SO</a:t>
            </a:r>
            <a:r>
              <a:rPr lang="vi-VN" sz="3800" baseline="-25000">
                <a:latin typeface="+mj-lt"/>
                <a:sym typeface="+mn-ea"/>
              </a:rPr>
              <a:t>4</a:t>
            </a:r>
            <a:r>
              <a:rPr lang="vi-VN" sz="3800">
                <a:latin typeface="+mj-lt"/>
              </a:rPr>
              <a:t> loãng dư. Sau phản ứng thu được 2,479 lít khí hidro (đkc), dung dịch X và m gam kim loại không tan.</a:t>
            </a:r>
          </a:p>
          <a:p>
            <a:pPr algn="just"/>
            <a:r>
              <a:rPr lang="vi-VN" sz="3800">
                <a:latin typeface="+mj-lt"/>
              </a:rPr>
              <a:t>a) Viết phương trình hóa học xảy ra?</a:t>
            </a:r>
          </a:p>
          <a:p>
            <a:pPr algn="just"/>
            <a:r>
              <a:rPr lang="vi-VN" sz="3800">
                <a:latin typeface="+mj-lt"/>
              </a:rPr>
              <a:t>b) Xác định giá trị của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1094" y1="73906" x2="63906" y2="74531"/>
                        <a14:foregroundMark x1="71719" y1="74531" x2="72500" y2="72813"/>
                      </a14:backgroundRemoval>
                    </a14:imgEffect>
                  </a14:imgLayer>
                </a14:imgProps>
              </a:ext>
              <a:ext uri="{28A0092B-C50C-407E-A947-70E740481C1C}">
                <a14:useLocalDpi xmlns:a14="http://schemas.microsoft.com/office/drawing/2010/main" val="0"/>
              </a:ext>
            </a:extLst>
          </a:blip>
          <a:srcRect l="25000" t="11250" r="26250" b="20000"/>
          <a:stretch>
            <a:fillRect/>
          </a:stretch>
        </p:blipFill>
        <p:spPr>
          <a:xfrm>
            <a:off x="0" y="3946769"/>
            <a:ext cx="4495800" cy="6340231"/>
          </a:xfrm>
          <a:prstGeom prst="rect">
            <a:avLst/>
          </a:prstGeom>
        </p:spPr>
      </p:pic>
      <p:sp>
        <p:nvSpPr>
          <p:cNvPr id="3" name="Rectangle 2"/>
          <p:cNvSpPr/>
          <p:nvPr/>
        </p:nvSpPr>
        <p:spPr>
          <a:xfrm>
            <a:off x="990600" y="419100"/>
            <a:ext cx="15240000" cy="922020"/>
          </a:xfrm>
          <a:prstGeom prst="rect">
            <a:avLst/>
          </a:prstGeom>
          <a:noFill/>
          <a:ln w="5715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0480" marR="30480" algn="ctr">
              <a:lnSpc>
                <a:spcPct val="150000"/>
              </a:lnSpc>
              <a:spcAft>
                <a:spcPts val="1200"/>
              </a:spcAft>
            </a:pPr>
            <a:r>
              <a:rPr lang="en-US" sz="3600" dirty="0" err="1">
                <a:effectLst/>
                <a:latin typeface="Times New Roman" panose="02020603050405020304" pitchFamily="18" charset="0"/>
                <a:ea typeface="Roboto" panose="02000000000000000000" pitchFamily="2" charset="0"/>
                <a:cs typeface="Times New Roman" panose="02020603050405020304" pitchFamily="18" charset="0"/>
              </a:rPr>
              <a:t>Bài</a:t>
            </a:r>
            <a:r>
              <a:rPr lang="en-US" sz="3600" dirty="0">
                <a:effectLst/>
                <a:latin typeface="Times New Roman" panose="02020603050405020304" pitchFamily="18" charset="0"/>
                <a:ea typeface="Roboto" panose="02000000000000000000" pitchFamily="2" charset="0"/>
                <a:cs typeface="Times New Roman" panose="02020603050405020304" pitchFamily="18" charset="0"/>
              </a:rPr>
              <a:t> </a:t>
            </a:r>
            <a:r>
              <a:rPr lang="en-US" sz="3600" dirty="0" err="1">
                <a:effectLst/>
                <a:latin typeface="Times New Roman" panose="02020603050405020304" pitchFamily="18" charset="0"/>
                <a:ea typeface="Roboto" panose="02000000000000000000" pitchFamily="2" charset="0"/>
                <a:cs typeface="Times New Roman" panose="02020603050405020304" pitchFamily="18" charset="0"/>
              </a:rPr>
              <a:t>tập</a:t>
            </a:r>
            <a:r>
              <a:rPr lang="en-US" sz="3600" dirty="0">
                <a:effectLst/>
                <a:latin typeface="Times New Roman" panose="02020603050405020304" pitchFamily="18" charset="0"/>
                <a:ea typeface="Roboto" panose="02000000000000000000" pitchFamily="2" charset="0"/>
                <a:cs typeface="Times New Roman" panose="02020603050405020304" pitchFamily="18" charset="0"/>
              </a:rPr>
              <a:t>: https://quizizz.com/join?gc=595807</a:t>
            </a:r>
          </a:p>
        </p:txBody>
      </p:sp>
    </p:spTree>
    <p:extLst>
      <p:ext uri="{BB962C8B-B14F-4D97-AF65-F5344CB8AC3E}">
        <p14:creationId xmlns:p14="http://schemas.microsoft.com/office/powerpoint/2010/main" val="33473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922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33132" y="2519416"/>
            <a:ext cx="14421737" cy="6738884"/>
          </a:xfrm>
          <a:custGeom>
            <a:avLst/>
            <a:gdLst/>
            <a:ahLst/>
            <a:cxnLst/>
            <a:rect l="l" t="t" r="r" b="b"/>
            <a:pathLst>
              <a:path w="14421737" h="6738884">
                <a:moveTo>
                  <a:pt x="0" y="0"/>
                </a:moveTo>
                <a:lnTo>
                  <a:pt x="14421736" y="0"/>
                </a:lnTo>
                <a:lnTo>
                  <a:pt x="14421736" y="6738884"/>
                </a:lnTo>
                <a:lnTo>
                  <a:pt x="0" y="6738884"/>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123748" y="3373849"/>
            <a:ext cx="3449782" cy="3539301"/>
            <a:chOff x="0" y="0"/>
            <a:chExt cx="4599709" cy="4719068"/>
          </a:xfrm>
        </p:grpSpPr>
        <p:grpSp>
          <p:nvGrpSpPr>
            <p:cNvPr id="4" name="Group 4"/>
            <p:cNvGrpSpPr/>
            <p:nvPr/>
          </p:nvGrpSpPr>
          <p:grpSpPr>
            <a:xfrm rot="5400000">
              <a:off x="-823117" y="823117"/>
              <a:ext cx="4719068" cy="3072835"/>
              <a:chOff x="0" y="0"/>
              <a:chExt cx="932162" cy="606980"/>
            </a:xfrm>
          </p:grpSpPr>
          <p:sp>
            <p:nvSpPr>
              <p:cNvPr id="5" name="Freeform 5"/>
              <p:cNvSpPr/>
              <p:nvPr/>
            </p:nvSpPr>
            <p:spPr>
              <a:xfrm>
                <a:off x="0" y="0"/>
                <a:ext cx="932162" cy="606980"/>
              </a:xfrm>
              <a:custGeom>
                <a:avLst/>
                <a:gdLst/>
                <a:ahLst/>
                <a:cxnLst/>
                <a:rect l="l" t="t" r="r" b="b"/>
                <a:pathLst>
                  <a:path w="932162" h="606980">
                    <a:moveTo>
                      <a:pt x="111558" y="0"/>
                    </a:moveTo>
                    <a:lnTo>
                      <a:pt x="820604" y="0"/>
                    </a:lnTo>
                    <a:cubicBezTo>
                      <a:pt x="882215" y="0"/>
                      <a:pt x="932162" y="49946"/>
                      <a:pt x="932162" y="111558"/>
                    </a:cubicBezTo>
                    <a:lnTo>
                      <a:pt x="932162" y="495422"/>
                    </a:lnTo>
                    <a:cubicBezTo>
                      <a:pt x="932162" y="557033"/>
                      <a:pt x="882215" y="606980"/>
                      <a:pt x="820604" y="606980"/>
                    </a:cubicBezTo>
                    <a:lnTo>
                      <a:pt x="111558" y="606980"/>
                    </a:lnTo>
                    <a:cubicBezTo>
                      <a:pt x="49946" y="606980"/>
                      <a:pt x="0" y="557033"/>
                      <a:pt x="0" y="495422"/>
                    </a:cubicBezTo>
                    <a:lnTo>
                      <a:pt x="0" y="111558"/>
                    </a:lnTo>
                    <a:cubicBezTo>
                      <a:pt x="0" y="49946"/>
                      <a:pt x="49946" y="0"/>
                      <a:pt x="111558" y="0"/>
                    </a:cubicBezTo>
                    <a:close/>
                  </a:path>
                </a:pathLst>
              </a:custGeom>
              <a:solidFill>
                <a:srgbClr val="7FAFF9">
                  <a:alpha val="69804"/>
                </a:srgbClr>
              </a:solidFill>
            </p:spPr>
          </p:sp>
          <p:sp>
            <p:nvSpPr>
              <p:cNvPr id="6" name="TextBox 6"/>
              <p:cNvSpPr txBox="1"/>
              <p:nvPr/>
            </p:nvSpPr>
            <p:spPr>
              <a:xfrm>
                <a:off x="0" y="-57150"/>
                <a:ext cx="932162" cy="664130"/>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rot="-5399155">
              <a:off x="2838828" y="1412294"/>
              <a:ext cx="1626884" cy="1894480"/>
            </a:xfrm>
            <a:custGeom>
              <a:avLst/>
              <a:gdLst/>
              <a:ahLst/>
              <a:cxnLst/>
              <a:rect l="l" t="t" r="r" b="b"/>
              <a:pathLst>
                <a:path w="1626884" h="1894480">
                  <a:moveTo>
                    <a:pt x="0" y="0"/>
                  </a:moveTo>
                  <a:lnTo>
                    <a:pt x="1626884" y="0"/>
                  </a:lnTo>
                  <a:lnTo>
                    <a:pt x="1626884" y="1894480"/>
                  </a:lnTo>
                  <a:lnTo>
                    <a:pt x="0" y="1894480"/>
                  </a:lnTo>
                  <a:lnTo>
                    <a:pt x="0" y="0"/>
                  </a:lnTo>
                  <a:close/>
                </a:path>
              </a:pathLst>
            </a:custGeom>
            <a:blipFill>
              <a:blip r:embed="rId4"/>
              <a:stretch>
                <a:fillRect/>
              </a:stretch>
            </a:blipFill>
          </p:spPr>
        </p:sp>
      </p:grpSp>
      <p:grpSp>
        <p:nvGrpSpPr>
          <p:cNvPr id="8" name="Group 8"/>
          <p:cNvGrpSpPr/>
          <p:nvPr/>
        </p:nvGrpSpPr>
        <p:grpSpPr>
          <a:xfrm>
            <a:off x="16031036" y="3373849"/>
            <a:ext cx="3380711" cy="6106199"/>
            <a:chOff x="0" y="0"/>
            <a:chExt cx="4507615" cy="8141598"/>
          </a:xfrm>
        </p:grpSpPr>
        <p:sp>
          <p:nvSpPr>
            <p:cNvPr id="9" name="Freeform 9"/>
            <p:cNvSpPr/>
            <p:nvPr/>
          </p:nvSpPr>
          <p:spPr>
            <a:xfrm rot="-5399155">
              <a:off x="133997" y="6380684"/>
              <a:ext cx="1626884" cy="1894480"/>
            </a:xfrm>
            <a:custGeom>
              <a:avLst/>
              <a:gdLst/>
              <a:ahLst/>
              <a:cxnLst/>
              <a:rect l="l" t="t" r="r" b="b"/>
              <a:pathLst>
                <a:path w="1626884" h="1894480">
                  <a:moveTo>
                    <a:pt x="0" y="0"/>
                  </a:moveTo>
                  <a:lnTo>
                    <a:pt x="1626885" y="0"/>
                  </a:lnTo>
                  <a:lnTo>
                    <a:pt x="1626885" y="1894479"/>
                  </a:lnTo>
                  <a:lnTo>
                    <a:pt x="0" y="1894479"/>
                  </a:lnTo>
                  <a:lnTo>
                    <a:pt x="0" y="0"/>
                  </a:lnTo>
                  <a:close/>
                </a:path>
              </a:pathLst>
            </a:custGeom>
            <a:blipFill>
              <a:blip r:embed="rId4"/>
              <a:stretch>
                <a:fillRect/>
              </a:stretch>
            </a:blipFill>
          </p:spPr>
        </p:sp>
        <p:grpSp>
          <p:nvGrpSpPr>
            <p:cNvPr id="10" name="Group 10"/>
            <p:cNvGrpSpPr/>
            <p:nvPr/>
          </p:nvGrpSpPr>
          <p:grpSpPr>
            <a:xfrm rot="5400000">
              <a:off x="611663" y="823117"/>
              <a:ext cx="4719068" cy="3072835"/>
              <a:chOff x="0" y="0"/>
              <a:chExt cx="932162" cy="606980"/>
            </a:xfrm>
          </p:grpSpPr>
          <p:sp>
            <p:nvSpPr>
              <p:cNvPr id="11" name="Freeform 11"/>
              <p:cNvSpPr/>
              <p:nvPr/>
            </p:nvSpPr>
            <p:spPr>
              <a:xfrm>
                <a:off x="0" y="0"/>
                <a:ext cx="932162" cy="606980"/>
              </a:xfrm>
              <a:custGeom>
                <a:avLst/>
                <a:gdLst/>
                <a:ahLst/>
                <a:cxnLst/>
                <a:rect l="l" t="t" r="r" b="b"/>
                <a:pathLst>
                  <a:path w="932162" h="606980">
                    <a:moveTo>
                      <a:pt x="111558" y="0"/>
                    </a:moveTo>
                    <a:lnTo>
                      <a:pt x="820604" y="0"/>
                    </a:lnTo>
                    <a:cubicBezTo>
                      <a:pt x="882215" y="0"/>
                      <a:pt x="932162" y="49946"/>
                      <a:pt x="932162" y="111558"/>
                    </a:cubicBezTo>
                    <a:lnTo>
                      <a:pt x="932162" y="495422"/>
                    </a:lnTo>
                    <a:cubicBezTo>
                      <a:pt x="932162" y="557033"/>
                      <a:pt x="882215" y="606980"/>
                      <a:pt x="820604" y="606980"/>
                    </a:cubicBezTo>
                    <a:lnTo>
                      <a:pt x="111558" y="606980"/>
                    </a:lnTo>
                    <a:cubicBezTo>
                      <a:pt x="49946" y="606980"/>
                      <a:pt x="0" y="557033"/>
                      <a:pt x="0" y="495422"/>
                    </a:cubicBezTo>
                    <a:lnTo>
                      <a:pt x="0" y="111558"/>
                    </a:lnTo>
                    <a:cubicBezTo>
                      <a:pt x="0" y="49946"/>
                      <a:pt x="49946" y="0"/>
                      <a:pt x="111558" y="0"/>
                    </a:cubicBezTo>
                    <a:close/>
                  </a:path>
                </a:pathLst>
              </a:custGeom>
              <a:solidFill>
                <a:srgbClr val="7FAFF9">
                  <a:alpha val="69804"/>
                </a:srgbClr>
              </a:solidFill>
            </p:spPr>
          </p:sp>
          <p:sp>
            <p:nvSpPr>
              <p:cNvPr id="12" name="TextBox 12"/>
              <p:cNvSpPr txBox="1"/>
              <p:nvPr/>
            </p:nvSpPr>
            <p:spPr>
              <a:xfrm>
                <a:off x="0" y="-57150"/>
                <a:ext cx="932162" cy="664130"/>
              </a:xfrm>
              <a:prstGeom prst="rect">
                <a:avLst/>
              </a:prstGeom>
            </p:spPr>
            <p:txBody>
              <a:bodyPr lIns="50800" tIns="50800" rIns="50800" bIns="50800" rtlCol="0" anchor="ctr"/>
              <a:lstStyle/>
              <a:p>
                <a:pPr algn="ctr">
                  <a:lnSpc>
                    <a:spcPts val="2660"/>
                  </a:lnSpc>
                </a:pPr>
                <a:endParaRPr/>
              </a:p>
            </p:txBody>
          </p:sp>
        </p:grpSp>
      </p:grpSp>
      <p:sp>
        <p:nvSpPr>
          <p:cNvPr id="13" name="Freeform 13"/>
          <p:cNvSpPr/>
          <p:nvPr/>
        </p:nvSpPr>
        <p:spPr>
          <a:xfrm>
            <a:off x="3118700" y="3831458"/>
            <a:ext cx="4054948" cy="4114800"/>
          </a:xfrm>
          <a:custGeom>
            <a:avLst/>
            <a:gdLst/>
            <a:ahLst/>
            <a:cxnLst/>
            <a:rect l="l" t="t" r="r" b="b"/>
            <a:pathLst>
              <a:path w="4054948" h="4114800">
                <a:moveTo>
                  <a:pt x="0" y="0"/>
                </a:moveTo>
                <a:lnTo>
                  <a:pt x="4054949" y="0"/>
                </a:lnTo>
                <a:lnTo>
                  <a:pt x="405494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4885242" y="2761536"/>
            <a:ext cx="876699" cy="1618068"/>
          </a:xfrm>
          <a:custGeom>
            <a:avLst/>
            <a:gdLst/>
            <a:ahLst/>
            <a:cxnLst/>
            <a:rect l="l" t="t" r="r" b="b"/>
            <a:pathLst>
              <a:path w="876699" h="1618068">
                <a:moveTo>
                  <a:pt x="0" y="0"/>
                </a:moveTo>
                <a:lnTo>
                  <a:pt x="876699" y="0"/>
                </a:lnTo>
                <a:lnTo>
                  <a:pt x="876699" y="1618068"/>
                </a:lnTo>
                <a:lnTo>
                  <a:pt x="0" y="16180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14653097" y="5390254"/>
            <a:ext cx="1340989" cy="997208"/>
          </a:xfrm>
          <a:custGeom>
            <a:avLst/>
            <a:gdLst/>
            <a:ahLst/>
            <a:cxnLst/>
            <a:rect l="l" t="t" r="r" b="b"/>
            <a:pathLst>
              <a:path w="1340989" h="997208">
                <a:moveTo>
                  <a:pt x="0" y="0"/>
                </a:moveTo>
                <a:lnTo>
                  <a:pt x="1340989" y="0"/>
                </a:lnTo>
                <a:lnTo>
                  <a:pt x="1340989" y="997208"/>
                </a:lnTo>
                <a:lnTo>
                  <a:pt x="0" y="9972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4953242" y="7680258"/>
            <a:ext cx="846799" cy="1158556"/>
          </a:xfrm>
          <a:custGeom>
            <a:avLst/>
            <a:gdLst/>
            <a:ahLst/>
            <a:cxnLst/>
            <a:rect l="l" t="t" r="r" b="b"/>
            <a:pathLst>
              <a:path w="846799" h="1158556">
                <a:moveTo>
                  <a:pt x="0" y="0"/>
                </a:moveTo>
                <a:lnTo>
                  <a:pt x="846799" y="0"/>
                </a:lnTo>
                <a:lnTo>
                  <a:pt x="846799" y="1158555"/>
                </a:lnTo>
                <a:lnTo>
                  <a:pt x="0" y="11585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TextBox 17"/>
          <p:cNvSpPr txBox="1"/>
          <p:nvPr/>
        </p:nvSpPr>
        <p:spPr>
          <a:xfrm>
            <a:off x="2007648" y="1238098"/>
            <a:ext cx="14272705" cy="859210"/>
          </a:xfrm>
          <a:prstGeom prst="rect">
            <a:avLst/>
          </a:prstGeom>
        </p:spPr>
        <p:txBody>
          <a:bodyPr lIns="0" tIns="0" rIns="0" bIns="0" rtlCol="0" anchor="t">
            <a:spAutoFit/>
          </a:bodyPr>
          <a:lstStyle/>
          <a:p>
            <a:pPr algn="ctr">
              <a:lnSpc>
                <a:spcPts val="6720"/>
              </a:lnSpc>
            </a:pPr>
            <a:r>
              <a:rPr lang="en-US" sz="6000" b="1" spc="273">
                <a:solidFill>
                  <a:srgbClr val="000000"/>
                </a:solidFill>
                <a:latin typeface="Times New Roman" panose="02020603050405020304" pitchFamily="18" charset="0"/>
                <a:ea typeface="Roboto" panose="02000000000000000000" pitchFamily="2" charset="0"/>
              </a:rPr>
              <a:t>HƯỚNG DẪN HỌC BÀI Ở NHÀ</a:t>
            </a:r>
          </a:p>
        </p:txBody>
      </p:sp>
      <p:sp>
        <p:nvSpPr>
          <p:cNvPr id="19" name="TextBox 19"/>
          <p:cNvSpPr txBox="1"/>
          <p:nvPr/>
        </p:nvSpPr>
        <p:spPr>
          <a:xfrm>
            <a:off x="9474582" y="7188197"/>
            <a:ext cx="4726408" cy="1728615"/>
          </a:xfrm>
          <a:prstGeom prst="rect">
            <a:avLst/>
          </a:prstGeom>
        </p:spPr>
        <p:txBody>
          <a:bodyPr wrap="square" lIns="0" tIns="0" rIns="0" bIns="0" rtlCol="0" anchor="t">
            <a:spAutoFit/>
          </a:bodyPr>
          <a:lstStyle/>
          <a:p>
            <a:pPr algn="just">
              <a:lnSpc>
                <a:spcPct val="150000"/>
              </a:lnSpc>
            </a:pPr>
            <a:r>
              <a:rPr lang="en-US" sz="2600" b="1" spc="-64">
                <a:solidFill>
                  <a:srgbClr val="000000"/>
                </a:solidFill>
                <a:latin typeface="Times New Roman" panose="02020603050405020304" pitchFamily="18" charset="0"/>
                <a:ea typeface="Roboto" panose="02000000000000000000" pitchFamily="2" charset="0"/>
              </a:rPr>
              <a:t>Chuẩn bị bài 17: Dãy hoạt động của kim loại. Một số phương pháp tách kim loại</a:t>
            </a:r>
          </a:p>
        </p:txBody>
      </p:sp>
      <p:sp>
        <p:nvSpPr>
          <p:cNvPr id="22" name="TextBox 22"/>
          <p:cNvSpPr txBox="1"/>
          <p:nvPr/>
        </p:nvSpPr>
        <p:spPr>
          <a:xfrm>
            <a:off x="9544135" y="5188502"/>
            <a:ext cx="4726408" cy="1128450"/>
          </a:xfrm>
          <a:prstGeom prst="rect">
            <a:avLst/>
          </a:prstGeom>
        </p:spPr>
        <p:txBody>
          <a:bodyPr wrap="square" lIns="0" tIns="0" rIns="0" bIns="0" rtlCol="0" anchor="t">
            <a:spAutoFit/>
          </a:bodyPr>
          <a:lstStyle/>
          <a:p>
            <a:pPr algn="just">
              <a:lnSpc>
                <a:spcPct val="150000"/>
              </a:lnSpc>
            </a:pPr>
            <a:r>
              <a:rPr lang="en-US" sz="2600" b="1" spc="-64">
                <a:solidFill>
                  <a:srgbClr val="000000"/>
                </a:solidFill>
                <a:latin typeface="Times New Roman" panose="02020603050405020304" pitchFamily="18" charset="0"/>
                <a:ea typeface="Roboto" panose="02000000000000000000" pitchFamily="2" charset="0"/>
              </a:rPr>
              <a:t>Thiết kế sơ đồ tư duy tổng hợp lại các tính chất của kim loại</a:t>
            </a:r>
          </a:p>
        </p:txBody>
      </p:sp>
      <p:sp>
        <p:nvSpPr>
          <p:cNvPr id="25" name="TextBox 25"/>
          <p:cNvSpPr txBox="1"/>
          <p:nvPr/>
        </p:nvSpPr>
        <p:spPr>
          <a:xfrm>
            <a:off x="9544135" y="2988326"/>
            <a:ext cx="4726408" cy="1128450"/>
          </a:xfrm>
          <a:prstGeom prst="rect">
            <a:avLst/>
          </a:prstGeom>
        </p:spPr>
        <p:txBody>
          <a:bodyPr wrap="square" lIns="0" tIns="0" rIns="0" bIns="0" rtlCol="0" anchor="t">
            <a:spAutoFit/>
          </a:bodyPr>
          <a:lstStyle/>
          <a:p>
            <a:pPr algn="just">
              <a:lnSpc>
                <a:spcPct val="150000"/>
              </a:lnSpc>
            </a:pPr>
            <a:r>
              <a:rPr lang="en-US" sz="2600" b="1" spc="-64">
                <a:solidFill>
                  <a:srgbClr val="000000"/>
                </a:solidFill>
                <a:latin typeface="Times New Roman" panose="02020603050405020304" pitchFamily="18" charset="0"/>
                <a:ea typeface="Roboto" panose="02000000000000000000" pitchFamily="2" charset="0"/>
              </a:rPr>
              <a:t>Ghi nhớ tính chất vật lí, hóa học của kim loại</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067840" y="495300"/>
            <a:ext cx="6480720" cy="1728192"/>
          </a:xfrm>
        </p:spPr>
        <p:txBody>
          <a:bodyPr/>
          <a:lstStyle/>
          <a:p>
            <a:r>
              <a:rPr lang="en-US" sz="9600" b="1">
                <a:latin typeface="Times New Roman" panose="02020603050405020304" pitchFamily="18" charset="0"/>
                <a:ea typeface="Roboto" panose="02000000000000000000" pitchFamily="2" charset="0"/>
              </a:rPr>
              <a:t>TÍNH DẺO</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0820" y="4244668"/>
            <a:ext cx="4032448" cy="32766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548" y="4286479"/>
            <a:ext cx="4752528" cy="319298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200" y="4306856"/>
            <a:ext cx="4464496" cy="315222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7502"/>
          <a:stretch>
            <a:fillRect/>
          </a:stretch>
        </p:blipFill>
        <p:spPr>
          <a:xfrm>
            <a:off x="0" y="4286479"/>
            <a:ext cx="3959424" cy="3192982"/>
          </a:xfrm>
          <a:prstGeom prst="rect">
            <a:avLst/>
          </a:prstGeom>
        </p:spPr>
      </p:pic>
      <p:sp>
        <p:nvSpPr>
          <p:cNvPr id="11" name="TextBox 10"/>
          <p:cNvSpPr txBox="1"/>
          <p:nvPr/>
        </p:nvSpPr>
        <p:spPr>
          <a:xfrm>
            <a:off x="179705" y="7777480"/>
            <a:ext cx="4086860" cy="645160"/>
          </a:xfrm>
          <a:prstGeom prst="rect">
            <a:avLst/>
          </a:prstGeom>
          <a:noFill/>
        </p:spPr>
        <p:txBody>
          <a:bodyPr wrap="square" rtlCol="0">
            <a:spAutoFit/>
          </a:bodyPr>
          <a:lstStyle/>
          <a:p>
            <a:pPr algn="ctr"/>
            <a:r>
              <a:rPr lang="en-US" sz="3600" b="1">
                <a:latin typeface="Times New Roman" panose="02020603050405020304" pitchFamily="18" charset="0"/>
                <a:ea typeface="Roboto" panose="02000000000000000000" pitchFamily="2" charset="0"/>
              </a:rPr>
              <a:t>Cuộn dây Copper</a:t>
            </a:r>
          </a:p>
        </p:txBody>
      </p:sp>
      <p:sp>
        <p:nvSpPr>
          <p:cNvPr id="12" name="TextBox 11"/>
          <p:cNvSpPr txBox="1"/>
          <p:nvPr/>
        </p:nvSpPr>
        <p:spPr>
          <a:xfrm>
            <a:off x="4953964" y="7777172"/>
            <a:ext cx="3600400" cy="646331"/>
          </a:xfrm>
          <a:prstGeom prst="rect">
            <a:avLst/>
          </a:prstGeom>
          <a:noFill/>
        </p:spPr>
        <p:txBody>
          <a:bodyPr wrap="square" rtlCol="0">
            <a:spAutoFit/>
          </a:bodyPr>
          <a:lstStyle/>
          <a:p>
            <a:pPr algn="ctr"/>
            <a:r>
              <a:rPr lang="en-US" sz="3600" b="1">
                <a:latin typeface="Times New Roman" panose="02020603050405020304" pitchFamily="18" charset="0"/>
                <a:ea typeface="Roboto" panose="02000000000000000000" pitchFamily="2" charset="0"/>
              </a:rPr>
              <a:t>Vỏ hộp kim loại</a:t>
            </a:r>
          </a:p>
        </p:txBody>
      </p:sp>
      <p:sp>
        <p:nvSpPr>
          <p:cNvPr id="13" name="TextBox 12"/>
          <p:cNvSpPr txBox="1"/>
          <p:nvPr/>
        </p:nvSpPr>
        <p:spPr>
          <a:xfrm>
            <a:off x="9728416" y="7777173"/>
            <a:ext cx="3600400" cy="646331"/>
          </a:xfrm>
          <a:prstGeom prst="rect">
            <a:avLst/>
          </a:prstGeom>
          <a:noFill/>
        </p:spPr>
        <p:txBody>
          <a:bodyPr wrap="square" rtlCol="0">
            <a:spAutoFit/>
          </a:bodyPr>
          <a:lstStyle/>
          <a:p>
            <a:pPr algn="ctr"/>
            <a:r>
              <a:rPr lang="en-US" sz="3600" b="1">
                <a:latin typeface="Times New Roman" panose="02020603050405020304" pitchFamily="18" charset="0"/>
                <a:ea typeface="Roboto" panose="02000000000000000000" pitchFamily="2" charset="0"/>
              </a:rPr>
              <a:t>Ống thép</a:t>
            </a:r>
          </a:p>
        </p:txBody>
      </p:sp>
      <p:sp>
        <p:nvSpPr>
          <p:cNvPr id="14" name="TextBox 13"/>
          <p:cNvSpPr txBox="1"/>
          <p:nvPr/>
        </p:nvSpPr>
        <p:spPr>
          <a:xfrm>
            <a:off x="14502868" y="7777173"/>
            <a:ext cx="3600400" cy="646331"/>
          </a:xfrm>
          <a:prstGeom prst="rect">
            <a:avLst/>
          </a:prstGeom>
          <a:noFill/>
        </p:spPr>
        <p:txBody>
          <a:bodyPr wrap="square" rtlCol="0">
            <a:spAutoFit/>
          </a:bodyPr>
          <a:lstStyle/>
          <a:p>
            <a:pPr algn="ctr"/>
            <a:r>
              <a:rPr lang="en-US" sz="3600" b="1">
                <a:latin typeface="Times New Roman" panose="02020603050405020304" pitchFamily="18" charset="0"/>
                <a:ea typeface="Roboto" panose="02000000000000000000" pitchFamily="2" charset="0"/>
              </a:rPr>
              <a:t>Trang sức</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393861" y="67542"/>
            <a:ext cx="10287000" cy="2027957"/>
          </a:xfrm>
          <a:prstGeom prst="flowChartTerminator">
            <a:avLst/>
          </a:prstGeom>
          <a:solidFill>
            <a:srgbClr val="A6C7F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C7FB"/>
              </a:solidFill>
            </a:endParaRPr>
          </a:p>
        </p:txBody>
      </p:sp>
      <p:pic>
        <p:nvPicPr>
          <p:cNvPr id="6" name="Picture Placeholder 5"/>
          <p:cNvPicPr>
            <a:picLocks noGrp="1" noChangeAspect="1"/>
          </p:cNvPicPr>
          <p:nvPr>
            <p:ph type="pic" idx="4294967295"/>
          </p:nvPr>
        </p:nvPicPr>
        <p:blipFill>
          <a:blip r:embed="rId2" cstate="print">
            <a:extLst>
              <a:ext uri="{28A0092B-C50C-407E-A947-70E740481C1C}">
                <a14:useLocalDpi xmlns:a14="http://schemas.microsoft.com/office/drawing/2010/main" val="0"/>
              </a:ext>
            </a:extLst>
          </a:blip>
          <a:srcRect t="450" b="450"/>
          <a:stretch>
            <a:fillRect/>
          </a:stretch>
        </p:blipFill>
        <p:spPr>
          <a:xfrm>
            <a:off x="1367136" y="2942647"/>
            <a:ext cx="4824413" cy="3587750"/>
          </a:xfrm>
        </p:spPr>
      </p:pic>
      <p:pic>
        <p:nvPicPr>
          <p:cNvPr id="19" name="Picture Placeholder 18"/>
          <p:cNvPicPr>
            <a:picLocks noGrp="1" noChangeAspect="1"/>
          </p:cNvPicPr>
          <p:nvPr>
            <p:ph type="pic" idx="4294967295"/>
          </p:nvPr>
        </p:nvPicPr>
        <p:blipFill>
          <a:blip r:embed="rId3">
            <a:extLst>
              <a:ext uri="{28A0092B-C50C-407E-A947-70E740481C1C}">
                <a14:useLocalDpi xmlns:a14="http://schemas.microsoft.com/office/drawing/2010/main" val="0"/>
              </a:ext>
            </a:extLst>
          </a:blip>
          <a:srcRect t="16238" b="16238"/>
          <a:stretch>
            <a:fillRect/>
          </a:stretch>
        </p:blipFill>
        <p:spPr>
          <a:xfrm>
            <a:off x="6738163" y="2942647"/>
            <a:ext cx="4822825" cy="3587750"/>
          </a:xfrm>
        </p:spPr>
      </p:pic>
      <p:pic>
        <p:nvPicPr>
          <p:cNvPr id="21" name="Picture Placeholder 20"/>
          <p:cNvPicPr>
            <a:picLocks noGrp="1" noChangeAspect="1"/>
          </p:cNvPicPr>
          <p:nvPr>
            <p:ph type="pic" idx="4294967295"/>
          </p:nvPr>
        </p:nvPicPr>
        <p:blipFill>
          <a:blip r:embed="rId4" cstate="print">
            <a:extLst>
              <a:ext uri="{28A0092B-C50C-407E-A947-70E740481C1C}">
                <a14:useLocalDpi xmlns:a14="http://schemas.microsoft.com/office/drawing/2010/main" val="0"/>
              </a:ext>
            </a:extLst>
          </a:blip>
          <a:srcRect t="12837" b="12837"/>
          <a:stretch>
            <a:fillRect/>
          </a:stretch>
        </p:blipFill>
        <p:spPr>
          <a:xfrm>
            <a:off x="12107603" y="2942647"/>
            <a:ext cx="4824412" cy="3587750"/>
          </a:xfrm>
        </p:spPr>
      </p:pic>
      <p:sp>
        <p:nvSpPr>
          <p:cNvPr id="2" name="Text Placeholder 1"/>
          <p:cNvSpPr>
            <a:spLocks noGrp="1"/>
          </p:cNvSpPr>
          <p:nvPr>
            <p:ph type="body" sz="quarter" idx="4294967295"/>
          </p:nvPr>
        </p:nvSpPr>
        <p:spPr>
          <a:xfrm>
            <a:off x="1119993" y="500164"/>
            <a:ext cx="8834736" cy="1137509"/>
          </a:xfrm>
        </p:spPr>
        <p:txBody>
          <a:bodyPr>
            <a:noAutofit/>
          </a:bodyPr>
          <a:lstStyle/>
          <a:p>
            <a:pPr marL="0" indent="0" algn="ctr">
              <a:buNone/>
            </a:pPr>
            <a:r>
              <a:rPr lang="en-US" altLang="ko-KR" sz="8000" b="1">
                <a:latin typeface="Times New Roman" panose="02020603050405020304" pitchFamily="18" charset="0"/>
                <a:ea typeface="Roboto" panose="02000000000000000000" pitchFamily="2" charset="0"/>
              </a:rPr>
              <a:t>TÍNH DẪN ĐIỆN</a:t>
            </a:r>
            <a:endParaRPr lang="ko-KR" altLang="en-US" sz="8000" b="1" dirty="0">
              <a:latin typeface="Times New Roman" panose="02020603050405020304" pitchFamily="18" charset="0"/>
            </a:endParaRPr>
          </a:p>
        </p:txBody>
      </p:sp>
      <p:sp>
        <p:nvSpPr>
          <p:cNvPr id="8" name="Text Placeholder 17"/>
          <p:cNvSpPr txBox="1"/>
          <p:nvPr/>
        </p:nvSpPr>
        <p:spPr>
          <a:xfrm>
            <a:off x="1367136" y="6833906"/>
            <a:ext cx="4824000" cy="720000"/>
          </a:xfrm>
          <a:prstGeom prst="rect">
            <a:avLst/>
          </a:prstGeom>
          <a:solidFill>
            <a:schemeClr val="accent2"/>
          </a:solidFill>
          <a:ln w="19050">
            <a:noFill/>
          </a:ln>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a:solidFill>
                  <a:schemeClr val="bg1"/>
                </a:solidFill>
                <a:cs typeface="Arial" panose="020B0604020202020204" pitchFamily="34" charset="0"/>
              </a:rPr>
              <a:t>Dây điện lõi Copper</a:t>
            </a:r>
          </a:p>
        </p:txBody>
      </p:sp>
      <p:sp>
        <p:nvSpPr>
          <p:cNvPr id="12" name="Text Placeholder 17"/>
          <p:cNvSpPr txBox="1"/>
          <p:nvPr/>
        </p:nvSpPr>
        <p:spPr>
          <a:xfrm>
            <a:off x="6732000" y="6833906"/>
            <a:ext cx="4824000" cy="720000"/>
          </a:xfrm>
          <a:prstGeom prst="rect">
            <a:avLst/>
          </a:prstGeom>
          <a:solidFill>
            <a:schemeClr val="accent3"/>
          </a:solidFill>
          <a:ln w="19050">
            <a:noFill/>
          </a:ln>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a:solidFill>
                  <a:schemeClr val="bg1"/>
                </a:solidFill>
                <a:cs typeface="Arial" panose="020B0604020202020204" pitchFamily="34" charset="0"/>
              </a:rPr>
              <a:t>Dây lõi Aluminium</a:t>
            </a:r>
          </a:p>
        </p:txBody>
      </p:sp>
      <p:sp>
        <p:nvSpPr>
          <p:cNvPr id="16" name="Text Placeholder 17"/>
          <p:cNvSpPr txBox="1"/>
          <p:nvPr/>
        </p:nvSpPr>
        <p:spPr>
          <a:xfrm>
            <a:off x="12096864" y="6833906"/>
            <a:ext cx="4824000" cy="720000"/>
          </a:xfrm>
          <a:prstGeom prst="rect">
            <a:avLst/>
          </a:prstGeom>
          <a:solidFill>
            <a:schemeClr val="accent4"/>
          </a:solidFill>
          <a:ln w="19050">
            <a:noFill/>
          </a:ln>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a:solidFill>
                  <a:schemeClr val="bg1"/>
                </a:solidFill>
                <a:cs typeface="Arial" panose="020B0604020202020204" pitchFamily="34" charset="0"/>
              </a:rPr>
              <a:t>Dây lõi Copper mạ Silver</a:t>
            </a:r>
          </a:p>
        </p:txBody>
      </p:sp>
      <p:sp>
        <p:nvSpPr>
          <p:cNvPr id="22" name="TextBox 21"/>
          <p:cNvSpPr txBox="1"/>
          <p:nvPr/>
        </p:nvSpPr>
        <p:spPr>
          <a:xfrm>
            <a:off x="431032" y="7817715"/>
            <a:ext cx="17425936" cy="2175596"/>
          </a:xfrm>
          <a:prstGeom prst="rect">
            <a:avLst/>
          </a:prstGeom>
          <a:noFill/>
        </p:spPr>
        <p:txBody>
          <a:bodyPr wrap="square" rtlCol="0">
            <a:spAutoFit/>
          </a:bodyPr>
          <a:lstStyle/>
          <a:p>
            <a:pPr algn="just">
              <a:lnSpc>
                <a:spcPct val="150000"/>
              </a:lnSpc>
            </a:pPr>
            <a:r>
              <a:rPr lang="en-US" sz="4800" b="1" i="1">
                <a:latin typeface="Times New Roman" panose="02020603050405020304" pitchFamily="18" charset="0"/>
                <a:ea typeface="Roboto" panose="02000000000000000000" pitchFamily="2" charset="0"/>
              </a:rPr>
              <a:t>Chú ý:</a:t>
            </a:r>
            <a:r>
              <a:rPr lang="en-US" sz="4800">
                <a:latin typeface="Times New Roman" panose="02020603050405020304" pitchFamily="18" charset="0"/>
                <a:ea typeface="Roboto" panose="02000000000000000000" pitchFamily="2" charset="0"/>
              </a:rPr>
              <a:t> Không nên sử dụng dây điện trần hoặc dây điện bị hỏng lớp bọc cách điện để tránh bị điện giật hoặc chập cháy.</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400800" y="92529"/>
            <a:ext cx="12344400" cy="1915319"/>
            <a:chOff x="1600200" y="83811"/>
            <a:chExt cx="12344400" cy="1915319"/>
          </a:xfrm>
        </p:grpSpPr>
        <p:grpSp>
          <p:nvGrpSpPr>
            <p:cNvPr id="3" name="Group 5"/>
            <p:cNvGrpSpPr/>
            <p:nvPr/>
          </p:nvGrpSpPr>
          <p:grpSpPr>
            <a:xfrm rot="5400000">
              <a:off x="6624240" y="-4940229"/>
              <a:ext cx="1915319" cy="11963400"/>
              <a:chOff x="0" y="0"/>
              <a:chExt cx="1481396" cy="1713125"/>
            </a:xfrm>
          </p:grpSpPr>
          <p:sp>
            <p:nvSpPr>
              <p:cNvPr id="4" name="Freeform 6"/>
              <p:cNvSpPr/>
              <p:nvPr/>
            </p:nvSpPr>
            <p:spPr>
              <a:xfrm>
                <a:off x="0" y="0"/>
                <a:ext cx="1481396" cy="1713125"/>
              </a:xfrm>
              <a:custGeom>
                <a:avLst/>
                <a:gdLst/>
                <a:ahLst/>
                <a:cxnLst/>
                <a:rect l="l" t="t" r="r" b="b"/>
                <a:pathLst>
                  <a:path w="1481396" h="1713125">
                    <a:moveTo>
                      <a:pt x="70197" y="0"/>
                    </a:moveTo>
                    <a:lnTo>
                      <a:pt x="1411199" y="0"/>
                    </a:lnTo>
                    <a:cubicBezTo>
                      <a:pt x="1429816" y="0"/>
                      <a:pt x="1447671" y="7396"/>
                      <a:pt x="1460836" y="20560"/>
                    </a:cubicBezTo>
                    <a:cubicBezTo>
                      <a:pt x="1474000" y="33725"/>
                      <a:pt x="1481396" y="51580"/>
                      <a:pt x="1481396" y="70197"/>
                    </a:cubicBezTo>
                    <a:lnTo>
                      <a:pt x="1481396" y="1642928"/>
                    </a:lnTo>
                    <a:cubicBezTo>
                      <a:pt x="1481396" y="1661545"/>
                      <a:pt x="1474000" y="1679400"/>
                      <a:pt x="1460836" y="1692565"/>
                    </a:cubicBezTo>
                    <a:cubicBezTo>
                      <a:pt x="1447671" y="1705729"/>
                      <a:pt x="1429816" y="1713125"/>
                      <a:pt x="1411199" y="1713125"/>
                    </a:cubicBezTo>
                    <a:lnTo>
                      <a:pt x="70197" y="1713125"/>
                    </a:lnTo>
                    <a:cubicBezTo>
                      <a:pt x="51580" y="1713125"/>
                      <a:pt x="33725" y="1705729"/>
                      <a:pt x="20560" y="1692565"/>
                    </a:cubicBezTo>
                    <a:cubicBezTo>
                      <a:pt x="7396" y="1679400"/>
                      <a:pt x="0" y="1661545"/>
                      <a:pt x="0" y="1642928"/>
                    </a:cubicBezTo>
                    <a:lnTo>
                      <a:pt x="0" y="70197"/>
                    </a:lnTo>
                    <a:cubicBezTo>
                      <a:pt x="0" y="51580"/>
                      <a:pt x="7396" y="33725"/>
                      <a:pt x="20560" y="20560"/>
                    </a:cubicBezTo>
                    <a:cubicBezTo>
                      <a:pt x="33725" y="7396"/>
                      <a:pt x="51580" y="0"/>
                      <a:pt x="70197" y="0"/>
                    </a:cubicBezTo>
                    <a:close/>
                  </a:path>
                </a:pathLst>
              </a:custGeom>
              <a:solidFill>
                <a:srgbClr val="7FAFF9">
                  <a:alpha val="69804"/>
                </a:srgbClr>
              </a:solidFill>
            </p:spPr>
          </p:sp>
          <p:sp>
            <p:nvSpPr>
              <p:cNvPr id="5" name="TextBox 7"/>
              <p:cNvSpPr txBox="1"/>
              <p:nvPr/>
            </p:nvSpPr>
            <p:spPr>
              <a:xfrm>
                <a:off x="0" y="-57150"/>
                <a:ext cx="1481396" cy="1770275"/>
              </a:xfrm>
              <a:prstGeom prst="rect">
                <a:avLst/>
              </a:prstGeom>
            </p:spPr>
            <p:txBody>
              <a:bodyPr lIns="50800" tIns="50800" rIns="50800" bIns="50800" rtlCol="0" anchor="ctr"/>
              <a:lstStyle/>
              <a:p>
                <a:pPr algn="ctr">
                  <a:lnSpc>
                    <a:spcPts val="2660"/>
                  </a:lnSpc>
                </a:pPr>
                <a:endParaRPr/>
              </a:p>
            </p:txBody>
          </p:sp>
        </p:grpSp>
        <p:sp>
          <p:nvSpPr>
            <p:cNvPr id="2" name="Text Placeholder 1"/>
            <p:cNvSpPr txBox="1"/>
            <p:nvPr/>
          </p:nvSpPr>
          <p:spPr>
            <a:xfrm>
              <a:off x="2408564" y="251809"/>
              <a:ext cx="11536036" cy="157932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9600" b="1">
                  <a:solidFill>
                    <a:schemeClr val="tx1"/>
                  </a:solidFill>
                  <a:latin typeface="Times New Roman" panose="02020603050405020304" pitchFamily="18" charset="0"/>
                  <a:ea typeface="Roboto" panose="02000000000000000000" pitchFamily="2" charset="0"/>
                </a:rPr>
                <a:t>TÍNH DẪN NHIỆT</a:t>
              </a:r>
              <a:endParaRPr lang="ko-KR" altLang="en-US" sz="9600" b="1" dirty="0">
                <a:solidFill>
                  <a:schemeClr val="tx1"/>
                </a:solidFill>
                <a:latin typeface="Times New Roman" panose="02020603050405020304" pitchFamily="18" charset="0"/>
              </a:endParaRPr>
            </a:p>
          </p:txBody>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2628899"/>
            <a:ext cx="7039762" cy="46577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628900"/>
            <a:ext cx="6953250" cy="4657725"/>
          </a:xfrm>
          <a:prstGeom prst="rect">
            <a:avLst/>
          </a:prstGeom>
        </p:spPr>
      </p:pic>
      <p:sp>
        <p:nvSpPr>
          <p:cNvPr id="10" name="TextBox 9"/>
          <p:cNvSpPr txBox="1"/>
          <p:nvPr/>
        </p:nvSpPr>
        <p:spPr>
          <a:xfrm>
            <a:off x="1219200" y="7734300"/>
            <a:ext cx="15989696" cy="2308324"/>
          </a:xfrm>
          <a:prstGeom prst="rect">
            <a:avLst/>
          </a:prstGeom>
          <a:noFill/>
        </p:spPr>
        <p:txBody>
          <a:bodyPr wrap="square" rtlCol="0">
            <a:spAutoFit/>
          </a:bodyPr>
          <a:lstStyle/>
          <a:p>
            <a:pPr algn="just"/>
            <a:r>
              <a:rPr lang="en-US" sz="4800">
                <a:latin typeface="Times New Roman" panose="02020603050405020304" pitchFamily="18" charset="0"/>
                <a:ea typeface="Roboto" panose="02000000000000000000" pitchFamily="2" charset="0"/>
              </a:rPr>
              <a:t>Kim loại có tính dẫn nhiệt, các kim loại khác nhau có tính dẫn nhiệt khác nhau. Kim loại nào dẫn điện tốt thường cũng dẫn nhiệt tốt</a:t>
            </a:r>
            <a:r>
              <a:rPr lang="vi-VN" sz="4800">
                <a:latin typeface="Times New Roman" panose="02020603050405020304" pitchFamily="18" charset="0"/>
                <a:ea typeface="Roboto" panose="02000000000000000000" pitchFamily="2" charset="0"/>
              </a:rPr>
              <a:t>.</a:t>
            </a:r>
            <a:endParaRPr lang="en-US" sz="4800">
              <a:latin typeface="Times New Roman" panose="02020603050405020304" pitchFamily="18"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p:nvPr/>
        </p:nvSpPr>
        <p:spPr>
          <a:xfrm>
            <a:off x="6915785" y="127635"/>
            <a:ext cx="10910570" cy="172847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600" b="1">
                <a:solidFill>
                  <a:schemeClr val="tx1"/>
                </a:solidFill>
                <a:latin typeface="Times New Roman" panose="02020603050405020304" pitchFamily="18" charset="0"/>
                <a:ea typeface="Roboto" panose="02000000000000000000" pitchFamily="2" charset="0"/>
              </a:rPr>
              <a:t>TÍNH ÁNH KIM</a:t>
            </a:r>
          </a:p>
        </p:txBody>
      </p:sp>
      <p:sp>
        <p:nvSpPr>
          <p:cNvPr id="3" name="TextBox 2"/>
          <p:cNvSpPr txBox="1"/>
          <p:nvPr/>
        </p:nvSpPr>
        <p:spPr>
          <a:xfrm>
            <a:off x="6477000" y="1807749"/>
            <a:ext cx="11419114" cy="1569660"/>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4800">
                <a:latin typeface="Times New Roman" panose="02020603050405020304" pitchFamily="18" charset="0"/>
                <a:ea typeface="Roboto" panose="02000000000000000000" pitchFamily="2" charset="0"/>
              </a:rPr>
              <a:t>Kim loại có tính ánh kim, là khả năng phản xạ lại  ánh sáng.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747"/>
            <a:ext cx="4495800" cy="776500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943" y="6149432"/>
            <a:ext cx="6334198" cy="348663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6941" y="6149433"/>
            <a:ext cx="5849166" cy="3486637"/>
          </a:xfrm>
          <a:prstGeom prst="rect">
            <a:avLst/>
          </a:prstGeom>
        </p:spPr>
      </p:pic>
      <p:sp>
        <p:nvSpPr>
          <p:cNvPr id="10" name="Rectangle 9"/>
          <p:cNvSpPr/>
          <p:nvPr/>
        </p:nvSpPr>
        <p:spPr>
          <a:xfrm>
            <a:off x="6477000" y="3843132"/>
            <a:ext cx="11419114" cy="1569660"/>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800">
                <a:latin typeface="Times New Roman" panose="02020603050405020304" pitchFamily="18" charset="0"/>
                <a:ea typeface="Roboto" panose="02000000000000000000" pitchFamily="2" charset="0"/>
              </a:rPr>
              <a:t>Do đó một số kim loại được dùng làm đồ trang sức</a:t>
            </a:r>
            <a:r>
              <a:rPr lang="vi-VN" sz="4800">
                <a:latin typeface="Times New Roman" panose="02020603050405020304" pitchFamily="18" charset="0"/>
                <a:ea typeface="Roboto" panose="02000000000000000000" pitchFamily="2" charset="0"/>
              </a:rPr>
              <a:t>.</a:t>
            </a:r>
            <a:endParaRPr lang="en-US" sz="4800">
              <a:latin typeface="Times New Roman" panose="02020603050405020304" pitchFamily="18" charset="0"/>
              <a:ea typeface="Roboto" panose="02000000000000000000" pitchFamily="2"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261" y="1930312"/>
            <a:ext cx="1208277" cy="120827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9620" y="4010249"/>
            <a:ext cx="1171804" cy="1171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2670</Words>
  <Application>Microsoft Office PowerPoint</Application>
  <PresentationFormat>Custom</PresentationFormat>
  <Paragraphs>291</Paragraphs>
  <Slides>57</Slides>
  <Notes>1</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Cambria Math</vt:lpstr>
      <vt:lpstr>Impact</vt:lpstr>
      <vt:lpstr>Arial</vt:lpstr>
      <vt:lpstr>Calibri</vt:lpstr>
      <vt:lpstr>Times New Roman</vt:lpstr>
      <vt:lpstr>Arial Rounded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Windows 11</cp:lastModifiedBy>
  <cp:revision>12</cp:revision>
  <dcterms:created xsi:type="dcterms:W3CDTF">2006-08-16T00:00:00Z</dcterms:created>
  <dcterms:modified xsi:type="dcterms:W3CDTF">2025-09-11T03:41:36Z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ABE76BA6EC3A48B58BEA93219E62F8E8_12</vt:lpwstr>
  </property>
  <property fmtid="{D5CDD505-2E9C-101B-9397-08002B2CF9AE}" pid="3" name="KSOProductBuildVer">
    <vt:lpwstr>1033-12.2.0.17153</vt:lpwstr>
  </property>
</Properties>
</file>