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08" r:id="rId2"/>
    <p:sldId id="387" r:id="rId3"/>
    <p:sldId id="388" r:id="rId4"/>
    <p:sldId id="270" r:id="rId5"/>
    <p:sldId id="271" r:id="rId6"/>
    <p:sldId id="273" r:id="rId7"/>
    <p:sldId id="272" r:id="rId8"/>
    <p:sldId id="389" r:id="rId9"/>
    <p:sldId id="390" r:id="rId10"/>
    <p:sldId id="409" r:id="rId11"/>
    <p:sldId id="467" r:id="rId12"/>
    <p:sldId id="468" r:id="rId13"/>
    <p:sldId id="471" r:id="rId14"/>
    <p:sldId id="470" r:id="rId15"/>
    <p:sldId id="473" r:id="rId16"/>
    <p:sldId id="475" r:id="rId17"/>
    <p:sldId id="476" r:id="rId18"/>
    <p:sldId id="469" r:id="rId19"/>
    <p:sldId id="448" r:id="rId20"/>
    <p:sldId id="456" r:id="rId21"/>
    <p:sldId id="405" r:id="rId22"/>
    <p:sldId id="403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865A2-FA9A-4C3B-9154-705EE45F66D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8E120-D41F-4026-8DA0-C6620364A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9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8E120-D41F-4026-8DA0-C6620364AD3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5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89A12-CFDC-4BA7-B24C-ADE30BA1B3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1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8574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4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2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02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1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7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71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15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7DD7D-B2BE-48D7-A6CB-89EC37DEC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7839AA-F4F8-42C7-BE39-7685B6D31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6ECB40-5C49-4E67-856F-E7885467C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85BB26-9FF5-467B-84B8-38ECFE25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DF35F9-5A93-48D9-A6D9-C2CDEAB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79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090257-BB53-4438-9E1D-7092E9EE0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67DB0F-17CB-452D-9C92-135325706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CEAE9D-C95E-4B10-A1FE-42B784C68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928FC5-8B26-4AAC-AC76-AD3A359D7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FCB98D-B27A-49D3-9ECD-7153996C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B23B17-F9CE-4866-9479-B4DB919A3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1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4CE6A3-E72E-4B03-A132-34FACD12F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2BE787-3F6B-4253-A741-AAAE6EDBA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9A6D11-5001-42FF-A1C3-EC422F2D8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555C0E-0B10-4E37-BCD2-2D3ADE6A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1842952-A9D7-4C78-820D-5AE5B71D4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E323D86-28DF-47BF-993B-65AEB6C5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24D7D1E-52E5-473D-8EC5-116BD2A02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443F9BC-9C4A-4C06-A385-EBCBE2A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79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C980AB-33A7-42E6-A775-868E50E7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B5C31C-AB79-4EB3-8DE1-BCC1B1AA6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B754481-8D39-40BC-9022-C9522571E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83FA27D-ED62-4CFD-9160-FCAEEEC0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7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09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17343B9-EC71-4D7B-8A35-7301FCC02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E52072-8992-4394-B982-9254F08A6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90AEC8F-A990-45DA-A08C-07689A61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29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CB6417-911B-4443-8D68-34B4280EB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4AFD47-BB1F-4793-B92A-A62F9F95D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EE043C0-D580-4D62-A2E1-E36CC8E8F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1027DF-7464-4950-80B4-74668679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330B224-8E04-48C3-8C24-7FC90150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BA7208-E1D2-4D8C-9F52-D976B47F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94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9026F1-8168-4429-996B-DB7EEAC6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0668EEA-0DDE-43F2-B26D-E02164086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B7DB32-5032-4A9B-9E00-BE8137371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83165F-6611-4E9B-97CA-336520AF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6D4D4BD-0A65-4A1D-AA67-54AF5B27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EF9DB8-A0CD-49A5-BCAD-72ED3C328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78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318DA-229E-4634-B0B1-DBF73FF7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F7A140-A753-47F6-97E1-D2057ECB7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36A2C1-18FD-4ADF-AA85-4480F4577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430FA8-AB43-4464-9E2C-08096E0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614D57-C99A-47A7-A504-302AFA307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638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C642FF8-5B77-4FE2-99E9-C95C41737E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FADDE2-4DAD-4C08-8917-59E84AB6A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A221B5-1DF9-4E39-9042-A0AC90D06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7193E5-B258-4025-8DED-7E826E52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BF6213-030D-4E33-AA3D-61A2CC40F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33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1" y="5778057"/>
            <a:ext cx="13323599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37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0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6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79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6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E60B80-4DEB-446C-A2D8-F00B08FAC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F4F8E6-E572-4977-8573-BC2EF14A0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D7D9DF-842B-4761-94E7-EA3535B3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48520-AD54-4BCC-A674-FC8870C8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DE52AA-CBEF-49A1-A317-37F6A5E31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8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8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83F726-CD2E-47E8-A9BD-C00BFC76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796B96-F7B8-4754-AB09-621DFF47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4A2501-DD1E-43E9-97AE-C63BB3CD9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CA26CD-33D1-441C-BF5F-358F21C9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9DB826E-64B1-4F18-AFBE-ACB25E4BF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7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689E381-2ECB-47AF-8AF6-CA5AE8766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E5153-F159-4AE6-AD3F-11A187CFF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F92933-64E7-4B3C-80A0-BF0C50D45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97F5D-7162-4CE8-A948-0D15E82AA11A}" type="datetimeFigureOut">
              <a:rPr lang="en-US" smtClean="0"/>
              <a:pPr/>
              <a:t>10/27/2024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CF6825-7347-4769-9B23-D69AC8CA6C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39AF3A-D095-4512-A677-98B60C597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5529A-CB26-47B3-96F2-7A09D0FB70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8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50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  <p:sldLayoutId id="2147483675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0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8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audio" Target="../media/media1.wav"/><Relationship Id="rId16" Type="http://schemas.openxmlformats.org/officeDocument/2006/relationships/image" Target="../media/image8.png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11" Type="http://schemas.openxmlformats.org/officeDocument/2006/relationships/slide" Target="slide6.xml"/><Relationship Id="rId5" Type="http://schemas.openxmlformats.org/officeDocument/2006/relationships/image" Target="../media/image3.png"/><Relationship Id="rId15" Type="http://schemas.openxmlformats.org/officeDocument/2006/relationships/image" Target="../media/image7.gif"/><Relationship Id="rId10" Type="http://schemas.openxmlformats.org/officeDocument/2006/relationships/slide" Target="slide7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Relationship Id="rId1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28" y="-259080"/>
            <a:ext cx="12706773" cy="7147560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="" xmlns:a16="http://schemas.microsoft.com/office/drawing/2014/main" id="{4EBD89AB-E8E3-4B2B-A34E-B946030D5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F75B955-4329-4754-86B0-99FDACF648E4}"/>
              </a:ext>
            </a:extLst>
          </p:cNvPr>
          <p:cNvSpPr/>
          <p:nvPr/>
        </p:nvSpPr>
        <p:spPr>
          <a:xfrm>
            <a:off x="2692400" y="2514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2" name="Bike Rides - The Green Orbs">
            <a:hlinkClick r:id="" action="ppaction://media"/>
            <a:extLst>
              <a:ext uri="{FF2B5EF4-FFF2-40B4-BE49-F238E27FC236}">
                <a16:creationId xmlns="" xmlns:a16="http://schemas.microsoft.com/office/drawing/2014/main" id="{A39B2B10-AAEB-40F1-88FE-DF43FC10D48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089" y="48067"/>
            <a:ext cx="12073810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A37"/>
                </a:solidFill>
                <a:cs typeface="Arial" pitchFamily="34" charset="0"/>
              </a:rPr>
              <a:t>Bài 13. Thực hành: TÌM HIỂU VỀ VÙNG KINH TẾ TRỌNG ĐIỂM BẮC BỘ</a:t>
            </a:r>
            <a:endParaRPr lang="en-US" sz="32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5260" y="651193"/>
            <a:ext cx="11826823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1. Tìm hiểu khái quát về diện tích, dân số và các tỉnh, thành phố của vùng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64685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62855" y="1985865"/>
            <a:ext cx="6036905" cy="307962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lvl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000" b="1" i="1" smtClean="0">
                <a:solidFill>
                  <a:srgbClr val="0000FF"/>
                </a:solidFill>
                <a:cs typeface="Times New Roman" pitchFamily="18" charset="0"/>
              </a:rPr>
              <a:t>Dựa vào hình bên và kiến thức đã học, hãy:</a:t>
            </a:r>
          </a:p>
          <a:p>
            <a:pPr lvl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i="1" smtClean="0">
                <a:solidFill>
                  <a:srgbClr val="0000FF"/>
                </a:solidFill>
                <a:cs typeface="Times New Roman" pitchFamily="18" charset="0"/>
              </a:rPr>
              <a:t>+ Xá</a:t>
            </a:r>
            <a:r>
              <a:rPr lang="en-US" sz="3000" b="1" i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c định các </a:t>
            </a:r>
            <a:r>
              <a:rPr lang="en-US" sz="3000" b="1" i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tỉnh, thành </a:t>
            </a:r>
            <a:r>
              <a:rPr lang="en-US" sz="3000" b="1" i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phố;</a:t>
            </a:r>
          </a:p>
          <a:p>
            <a:pPr lvl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i="1" smtClean="0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+ Diện tích và dân số của vùng tế </a:t>
            </a:r>
            <a:r>
              <a:rPr lang="en-US" sz="3000" b="1" i="1">
                <a:solidFill>
                  <a:srgbClr val="0000FF"/>
                </a:solidFill>
                <a:ea typeface="Calibri" pitchFamily="34" charset="0"/>
                <a:cs typeface="Times New Roman" pitchFamily="18" charset="0"/>
              </a:rPr>
              <a:t>trọng điểm Bắc Bộ.</a:t>
            </a:r>
            <a:endParaRPr lang="en-US" sz="3000" b="1" i="1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5192" t="22288" r="52690" b="31973"/>
          <a:stretch/>
        </p:blipFill>
        <p:spPr>
          <a:xfrm>
            <a:off x="148898" y="1200571"/>
            <a:ext cx="1000545" cy="1086608"/>
          </a:xfrm>
          <a:prstGeom prst="rect">
            <a:avLst/>
          </a:prstGeom>
        </p:spPr>
      </p:pic>
      <p:pic>
        <p:nvPicPr>
          <p:cNvPr id="1026" name="Picture 2" descr="C:\Users\Administrator\Desktop\Ảnh GS 9\z5964431648401_2678d81013440b2080a89ac771b40d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96" y="1408385"/>
            <a:ext cx="5509279" cy="51305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2507351" y="1480843"/>
            <a:ext cx="4080164" cy="76794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b="1" dirty="0">
                <a:cs typeface="Times New Roman" panose="02020603050405020304" pitchFamily="18" charset="0"/>
              </a:rPr>
              <a:t>Gồm</a:t>
            </a:r>
            <a:r>
              <a:rPr lang="en-US" sz="3000" b="1">
                <a:cs typeface="Times New Roman" panose="02020603050405020304" pitchFamily="18" charset="0"/>
              </a:rPr>
              <a:t>: </a:t>
            </a:r>
            <a:r>
              <a:rPr lang="en-US" sz="3000" b="1" smtClean="0">
                <a:cs typeface="Times New Roman" panose="02020603050405020304" pitchFamily="18" charset="0"/>
              </a:rPr>
              <a:t>7 tỉnh, </a:t>
            </a:r>
            <a:r>
              <a:rPr lang="en-US" sz="3000" b="1" dirty="0">
                <a:cs typeface="Times New Roman" panose="02020603050405020304" pitchFamily="18" charset="0"/>
              </a:rPr>
              <a:t>thành phố</a:t>
            </a:r>
            <a:endParaRPr lang="id-ID" sz="3000" b="1" dirty="0"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96252" y="2464513"/>
            <a:ext cx="4631712" cy="83820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b="1" dirty="0">
                <a:cs typeface="Times New Roman" panose="02020603050405020304" pitchFamily="18" charset="0"/>
              </a:rPr>
              <a:t>Diện tích</a:t>
            </a:r>
            <a:r>
              <a:rPr lang="en-US" sz="3000" b="1">
                <a:cs typeface="Times New Roman" panose="02020603050405020304" pitchFamily="18" charset="0"/>
              </a:rPr>
              <a:t>: </a:t>
            </a:r>
            <a:r>
              <a:rPr lang="en-US" sz="3000" b="1" smtClean="0">
                <a:cs typeface="Times New Roman" panose="02020603050405020304" pitchFamily="18" charset="0"/>
              </a:rPr>
              <a:t>15,8 </a:t>
            </a:r>
            <a:r>
              <a:rPr lang="en-US" sz="3000" b="1">
                <a:cs typeface="Times New Roman" panose="02020603050405020304" pitchFamily="18" charset="0"/>
              </a:rPr>
              <a:t>nghìn </a:t>
            </a:r>
            <a:r>
              <a:rPr lang="en-US" sz="3000" b="1" smtClean="0">
                <a:cs typeface="Times New Roman" panose="02020603050405020304" pitchFamily="18" charset="0"/>
              </a:rPr>
              <a:t>km</a:t>
            </a:r>
            <a:r>
              <a:rPr lang="en-US" sz="3000" b="1" baseline="30000" smtClean="0">
                <a:cs typeface="Times New Roman" panose="02020603050405020304" pitchFamily="18" charset="0"/>
              </a:rPr>
              <a:t>2</a:t>
            </a:r>
            <a:r>
              <a:rPr lang="en-US" sz="3000" b="1" smtClean="0">
                <a:cs typeface="Times New Roman" panose="02020603050405020304" pitchFamily="18" charset="0"/>
              </a:rPr>
              <a:t> </a:t>
            </a:r>
            <a:r>
              <a:rPr lang="en-US" sz="3000" b="1" baseline="30000" smtClean="0">
                <a:cs typeface="Times New Roman" panose="02020603050405020304" pitchFamily="18" charset="0"/>
              </a:rPr>
              <a:t> </a:t>
            </a:r>
            <a:endParaRPr lang="id-ID" sz="3000" b="1" dirty="0"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2855" y="3525675"/>
            <a:ext cx="4680200" cy="7745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b="1" dirty="0" err="1">
                <a:cs typeface="Times New Roman" panose="02020603050405020304" pitchFamily="18" charset="0"/>
              </a:rPr>
              <a:t>Dân</a:t>
            </a:r>
            <a:r>
              <a:rPr lang="en-US" sz="3000" b="1" dirty="0"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cs typeface="Times New Roman" panose="02020603050405020304" pitchFamily="18" charset="0"/>
              </a:rPr>
              <a:t>số</a:t>
            </a:r>
            <a:r>
              <a:rPr lang="en-US" sz="3000" b="1">
                <a:cs typeface="Times New Roman" panose="02020603050405020304" pitchFamily="18" charset="0"/>
              </a:rPr>
              <a:t>: </a:t>
            </a:r>
            <a:r>
              <a:rPr lang="en-US" sz="3000" b="1" smtClean="0">
                <a:cs typeface="Times New Roman" panose="02020603050405020304" pitchFamily="18" charset="0"/>
              </a:rPr>
              <a:t>17,6 </a:t>
            </a:r>
            <a:r>
              <a:rPr lang="en-US" sz="3000" b="1" err="1">
                <a:cs typeface="Times New Roman" panose="02020603050405020304" pitchFamily="18" charset="0"/>
              </a:rPr>
              <a:t>triệu</a:t>
            </a:r>
            <a:r>
              <a:rPr lang="en-US" sz="3000" b="1">
                <a:cs typeface="Times New Roman" panose="02020603050405020304" pitchFamily="18" charset="0"/>
              </a:rPr>
              <a:t> </a:t>
            </a:r>
            <a:r>
              <a:rPr lang="en-US" sz="3000" b="1" smtClean="0">
                <a:cs typeface="Times New Roman" panose="02020603050405020304" pitchFamily="18" charset="0"/>
              </a:rPr>
              <a:t>người</a:t>
            </a:r>
            <a:endParaRPr lang="id-ID" sz="30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968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089" y="48067"/>
            <a:ext cx="12073810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A37"/>
                </a:solidFill>
                <a:cs typeface="Arial" pitchFamily="34" charset="0"/>
              </a:rPr>
              <a:t>Bài 13. Thực hành: TÌM HIỂU VỀ VÙNG KINH TẾ TRỌNG ĐIỂM BẮC BỘ</a:t>
            </a:r>
            <a:endParaRPr lang="en-US" sz="32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089" y="757248"/>
            <a:ext cx="7607271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. Trình bày một số thế mạnh nổi trội của vùng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64685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dministrator\Desktop\Ảnh GS 9\z5964431648401_2678d81013440b2080a89ac771b40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96" y="1408385"/>
            <a:ext cx="5509279" cy="51305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53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7">
            <a:extLst>
              <a:ext uri="{FF2B5EF4-FFF2-40B4-BE49-F238E27FC236}">
                <a16:creationId xmlns="" xmlns:a16="http://schemas.microsoft.com/office/drawing/2014/main" id="{67EE3694-8414-4DFD-926A-EB30DD533E39}"/>
              </a:ext>
            </a:extLst>
          </p:cNvPr>
          <p:cNvSpPr/>
          <p:nvPr/>
        </p:nvSpPr>
        <p:spPr>
          <a:xfrm>
            <a:off x="3612444" y="1397832"/>
            <a:ext cx="8250699" cy="1183492"/>
          </a:xfrm>
          <a:prstGeom prst="roundRect">
            <a:avLst/>
          </a:prstGeom>
          <a:solidFill>
            <a:srgbClr val="00B050"/>
          </a:solidFill>
          <a:ln w="3175">
            <a:solidFill>
              <a:schemeClr val="tx1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75A117D4-06D7-6F60-9104-59C3AD3D6889}"/>
              </a:ext>
            </a:extLst>
          </p:cNvPr>
          <p:cNvGrpSpPr/>
          <p:nvPr/>
        </p:nvGrpSpPr>
        <p:grpSpPr>
          <a:xfrm>
            <a:off x="4502003" y="37503"/>
            <a:ext cx="5420928" cy="944171"/>
            <a:chOff x="506882" y="1093553"/>
            <a:chExt cx="5420928" cy="944171"/>
          </a:xfrm>
        </p:grpSpPr>
        <p:sp>
          <p:nvSpPr>
            <p:cNvPr id="14" name="Lưu đồ: Điểm Kết Thúc 147">
              <a:extLst>
                <a:ext uri="{FF2B5EF4-FFF2-40B4-BE49-F238E27FC236}">
                  <a16:creationId xmlns="" xmlns:a16="http://schemas.microsoft.com/office/drawing/2014/main" id="{B5183A6E-3055-43C9-996A-2D190FFB60FF}"/>
                </a:ext>
              </a:extLst>
            </p:cNvPr>
            <p:cNvSpPr/>
            <p:nvPr/>
          </p:nvSpPr>
          <p:spPr>
            <a:xfrm>
              <a:off x="861613" y="1195268"/>
              <a:ext cx="5066197" cy="744065"/>
            </a:xfrm>
            <a:prstGeom prst="flowChartTerminator">
              <a:avLst/>
            </a:prstGeom>
            <a:solidFill>
              <a:srgbClr val="00647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FF00"/>
                  </a:solidFill>
                </a:rPr>
                <a:t>Các</a:t>
              </a:r>
              <a:r>
                <a:rPr lang="en-US" sz="3600" b="1" dirty="0">
                  <a:solidFill>
                    <a:srgbClr val="FFFF00"/>
                  </a:solidFill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</a:rPr>
                <a:t>bước</a:t>
              </a:r>
              <a:r>
                <a:rPr lang="en-US" sz="3600" b="1" dirty="0">
                  <a:solidFill>
                    <a:srgbClr val="FFFF00"/>
                  </a:solidFill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</a:rPr>
                <a:t>thực</a:t>
              </a:r>
              <a:r>
                <a:rPr lang="en-US" sz="3600" b="1" dirty="0">
                  <a:solidFill>
                    <a:srgbClr val="FFFF00"/>
                  </a:solidFill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</a:rPr>
                <a:t>hiện</a:t>
              </a:r>
              <a:endParaRPr lang="en-US" sz="3600" b="1" dirty="0">
                <a:solidFill>
                  <a:srgbClr val="FFFF00"/>
                </a:solidFill>
              </a:endParaRPr>
            </a:p>
          </p:txBody>
        </p:sp>
        <p:pic>
          <p:nvPicPr>
            <p:cNvPr id="25" name="Picture 2" descr="Copyediting | AnnaProofing">
              <a:extLst>
                <a:ext uri="{FF2B5EF4-FFF2-40B4-BE49-F238E27FC236}">
                  <a16:creationId xmlns="" xmlns:a16="http://schemas.microsoft.com/office/drawing/2014/main" id="{8C2C0F88-ED36-4737-A139-308D36F1F7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82" y="1093553"/>
              <a:ext cx="886691" cy="944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: Rounded Corners 7">
            <a:extLst>
              <a:ext uri="{FF2B5EF4-FFF2-40B4-BE49-F238E27FC236}">
                <a16:creationId xmlns="" xmlns:a16="http://schemas.microsoft.com/office/drawing/2014/main" id="{72D86CA9-8BD0-AD1D-A700-E191E61D22AA}"/>
              </a:ext>
            </a:extLst>
          </p:cNvPr>
          <p:cNvSpPr/>
          <p:nvPr/>
        </p:nvSpPr>
        <p:spPr>
          <a:xfrm>
            <a:off x="2258291" y="967819"/>
            <a:ext cx="1534061" cy="97552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154D4"/>
                </a:solidFill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154D4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9EA2613-B98E-F5E3-EADB-60D726EB17F2}"/>
              </a:ext>
            </a:extLst>
          </p:cNvPr>
          <p:cNvSpPr txBox="1"/>
          <p:nvPr/>
        </p:nvSpPr>
        <p:spPr>
          <a:xfrm>
            <a:off x="3936272" y="1423654"/>
            <a:ext cx="78732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Tìm kiếm </a:t>
            </a:r>
            <a:r>
              <a:rPr lang="vi-VN" sz="3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thông </a:t>
            </a:r>
            <a:r>
              <a:rPr lang="vi-VN" sz="3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tin liên </a:t>
            </a:r>
            <a:r>
              <a:rPr lang="vi-VN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quan về Vùng kinh tế trọng điểm Bắc Bộ</a:t>
            </a:r>
            <a:r>
              <a:rPr lang="vi-VN" sz="3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3000" b="1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: Rounded Corners 7">
            <a:extLst>
              <a:ext uri="{FF2B5EF4-FFF2-40B4-BE49-F238E27FC236}">
                <a16:creationId xmlns="" xmlns:a16="http://schemas.microsoft.com/office/drawing/2014/main" id="{335C67FF-775F-9914-65A7-E3431BE71443}"/>
              </a:ext>
            </a:extLst>
          </p:cNvPr>
          <p:cNvSpPr/>
          <p:nvPr/>
        </p:nvSpPr>
        <p:spPr>
          <a:xfrm>
            <a:off x="3612444" y="2943169"/>
            <a:ext cx="8250699" cy="1558972"/>
          </a:xfrm>
          <a:prstGeom prst="roundRect">
            <a:avLst/>
          </a:prstGeom>
          <a:solidFill>
            <a:srgbClr val="00B050"/>
          </a:solidFill>
          <a:ln w="3175">
            <a:solidFill>
              <a:schemeClr val="tx1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: Rounded Corners 7">
            <a:extLst>
              <a:ext uri="{FF2B5EF4-FFF2-40B4-BE49-F238E27FC236}">
                <a16:creationId xmlns="" xmlns:a16="http://schemas.microsoft.com/office/drawing/2014/main" id="{55DB69A5-ECBD-D6B1-33C5-3922F85B4FA4}"/>
              </a:ext>
            </a:extLst>
          </p:cNvPr>
          <p:cNvSpPr/>
          <p:nvPr/>
        </p:nvSpPr>
        <p:spPr>
          <a:xfrm>
            <a:off x="2258291" y="2693271"/>
            <a:ext cx="1534061" cy="97552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154D4"/>
                </a:solidFill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154D4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5513187-3F1E-A7D5-C0EB-E4E9E3DB5AB8}"/>
              </a:ext>
            </a:extLst>
          </p:cNvPr>
          <p:cNvSpPr txBox="1"/>
          <p:nvPr/>
        </p:nvSpPr>
        <p:spPr>
          <a:xfrm>
            <a:off x="3922874" y="2957024"/>
            <a:ext cx="7495822" cy="147732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vi-VN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Xử lí thông tin: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Chọn lọc </a:t>
            </a:r>
            <a:r>
              <a:rPr lang="vi-VN" sz="3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tư </a:t>
            </a:r>
            <a:r>
              <a:rPr lang="vi-VN" sz="3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liệu</a:t>
            </a:r>
            <a:r>
              <a:rPr lang="en-US" sz="3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vi-VN" sz="3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thông tin tìm kiếm được. </a:t>
            </a:r>
            <a:endParaRPr lang="en-US" sz="3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Sắp xếp, xử lí các </a:t>
            </a:r>
            <a:r>
              <a:rPr lang="vi-VN" sz="3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thông </a:t>
            </a:r>
            <a:r>
              <a:rPr lang="vi-VN" sz="3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tin </a:t>
            </a:r>
            <a:r>
              <a:rPr lang="vi-VN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cho </a:t>
            </a:r>
            <a:r>
              <a:rPr lang="vi-VN" sz="3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phù </a:t>
            </a:r>
            <a:r>
              <a:rPr lang="vi-VN" sz="3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hợp</a:t>
            </a:r>
            <a:endParaRPr lang="vi-VN" sz="3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: Rounded Corners 7">
            <a:extLst>
              <a:ext uri="{FF2B5EF4-FFF2-40B4-BE49-F238E27FC236}">
                <a16:creationId xmlns="" xmlns:a16="http://schemas.microsoft.com/office/drawing/2014/main" id="{956631E2-B2D3-90D1-DC77-1C6CC9D84F21}"/>
              </a:ext>
            </a:extLst>
          </p:cNvPr>
          <p:cNvSpPr/>
          <p:nvPr/>
        </p:nvSpPr>
        <p:spPr>
          <a:xfrm>
            <a:off x="3612444" y="4864050"/>
            <a:ext cx="8250699" cy="1439781"/>
          </a:xfrm>
          <a:prstGeom prst="roundRect">
            <a:avLst/>
          </a:prstGeom>
          <a:solidFill>
            <a:srgbClr val="00B050"/>
          </a:solidFill>
          <a:ln w="3175">
            <a:solidFill>
              <a:schemeClr val="tx1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: Rounded Corners 7">
            <a:extLst>
              <a:ext uri="{FF2B5EF4-FFF2-40B4-BE49-F238E27FC236}">
                <a16:creationId xmlns="" xmlns:a16="http://schemas.microsoft.com/office/drawing/2014/main" id="{41C31FA2-F79A-E91C-B88A-441E327C08BE}"/>
              </a:ext>
            </a:extLst>
          </p:cNvPr>
          <p:cNvSpPr/>
          <p:nvPr/>
        </p:nvSpPr>
        <p:spPr>
          <a:xfrm>
            <a:off x="2244436" y="4544876"/>
            <a:ext cx="1534061" cy="97552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  <a:prstDash val="sys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154D4"/>
                </a:solidFill>
                <a:cs typeface="Arial" panose="020B0604020202020204" pitchFamily="34" charset="0"/>
              </a:rPr>
              <a:t>Bước</a:t>
            </a:r>
            <a:r>
              <a:rPr lang="en-US" sz="3200" b="1" dirty="0">
                <a:solidFill>
                  <a:srgbClr val="0154D4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06C44EE-E401-BBEF-BB89-A9A1CAA7FCC2}"/>
              </a:ext>
            </a:extLst>
          </p:cNvPr>
          <p:cNvSpPr txBox="1"/>
          <p:nvPr/>
        </p:nvSpPr>
        <p:spPr>
          <a:xfrm>
            <a:off x="3989882" y="5151117"/>
            <a:ext cx="7495822" cy="1015663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Hoàn thành nội dung trình bày </a:t>
            </a:r>
            <a:r>
              <a:rPr lang="vi-VN" sz="30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theo </a:t>
            </a:r>
            <a:r>
              <a:rPr lang="vi-VN" sz="3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30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ợi ý nội dung trong SGK.</a:t>
            </a:r>
            <a:endParaRPr lang="en-US" sz="3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42920" y="1582682"/>
            <a:ext cx="1730931" cy="148751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</a:pPr>
              <a:endParaRPr sz="3000" b="1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520544" y="2243357"/>
            <a:ext cx="2554382" cy="3437007"/>
            <a:chOff x="0" y="0"/>
            <a:chExt cx="698500" cy="12750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8500" cy="1275046"/>
            </a:xfrm>
            <a:custGeom>
              <a:avLst/>
              <a:gdLst/>
              <a:ahLst/>
              <a:cxnLst/>
              <a:rect l="l" t="t" r="r" b="b"/>
              <a:pathLst>
                <a:path w="698500" h="1275046">
                  <a:moveTo>
                    <a:pt x="349250" y="0"/>
                  </a:moveTo>
                  <a:lnTo>
                    <a:pt x="698500" y="203200"/>
                  </a:lnTo>
                  <a:lnTo>
                    <a:pt x="698500" y="1071846"/>
                  </a:lnTo>
                  <a:lnTo>
                    <a:pt x="349250" y="1275046"/>
                  </a:lnTo>
                  <a:lnTo>
                    <a:pt x="0" y="1071846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43109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101600"/>
              <a:ext cx="698500" cy="1033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 sz="3000" b="1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230535" y="1582682"/>
            <a:ext cx="1730931" cy="1487519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</a:pPr>
              <a:endParaRPr sz="3000" b="1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793667" y="2125791"/>
            <a:ext cx="2615738" cy="3554573"/>
            <a:chOff x="0" y="0"/>
            <a:chExt cx="698500" cy="127504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8500" cy="1275046"/>
            </a:xfrm>
            <a:custGeom>
              <a:avLst/>
              <a:gdLst/>
              <a:ahLst/>
              <a:cxnLst/>
              <a:rect l="l" t="t" r="r" b="b"/>
              <a:pathLst>
                <a:path w="698500" h="1275046">
                  <a:moveTo>
                    <a:pt x="349250" y="0"/>
                  </a:moveTo>
                  <a:lnTo>
                    <a:pt x="698500" y="203200"/>
                  </a:lnTo>
                  <a:lnTo>
                    <a:pt x="698500" y="1071846"/>
                  </a:lnTo>
                  <a:lnTo>
                    <a:pt x="349250" y="1275046"/>
                  </a:lnTo>
                  <a:lnTo>
                    <a:pt x="0" y="1071846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43109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101600"/>
              <a:ext cx="698500" cy="1033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 sz="3000" b="1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17941" y="1582682"/>
            <a:ext cx="1730931" cy="1487519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</a:pPr>
              <a:endParaRPr sz="3000" b="1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163775" y="2164979"/>
            <a:ext cx="2495006" cy="3934568"/>
            <a:chOff x="0" y="0"/>
            <a:chExt cx="698500" cy="113534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98500" cy="1014388"/>
            </a:xfrm>
            <a:custGeom>
              <a:avLst/>
              <a:gdLst/>
              <a:ahLst/>
              <a:cxnLst/>
              <a:rect l="l" t="t" r="r" b="b"/>
              <a:pathLst>
                <a:path w="698500" h="1275046">
                  <a:moveTo>
                    <a:pt x="349250" y="0"/>
                  </a:moveTo>
                  <a:lnTo>
                    <a:pt x="698500" y="203200"/>
                  </a:lnTo>
                  <a:lnTo>
                    <a:pt x="698500" y="1071846"/>
                  </a:lnTo>
                  <a:lnTo>
                    <a:pt x="349250" y="1275046"/>
                  </a:lnTo>
                  <a:lnTo>
                    <a:pt x="0" y="1071846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43109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101600"/>
              <a:ext cx="698500" cy="1033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 sz="3000" b="1"/>
            </a:p>
          </p:txBody>
        </p:sp>
      </p:grpSp>
      <p:sp>
        <p:nvSpPr>
          <p:cNvPr id="20" name="Freeform 20"/>
          <p:cNvSpPr/>
          <p:nvPr/>
        </p:nvSpPr>
        <p:spPr>
          <a:xfrm>
            <a:off x="1655474" y="1687726"/>
            <a:ext cx="1455867" cy="1264178"/>
          </a:xfrm>
          <a:custGeom>
            <a:avLst/>
            <a:gdLst/>
            <a:ahLst/>
            <a:cxnLst/>
            <a:rect l="l" t="t" r="r" b="b"/>
            <a:pathLst>
              <a:path w="2183801" h="1896267">
                <a:moveTo>
                  <a:pt x="0" y="0"/>
                </a:moveTo>
                <a:lnTo>
                  <a:pt x="2183800" y="0"/>
                </a:lnTo>
                <a:lnTo>
                  <a:pt x="2183800" y="1896267"/>
                </a:lnTo>
                <a:lnTo>
                  <a:pt x="0" y="1896267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359400" y="1686826"/>
            <a:ext cx="1473202" cy="1279230"/>
          </a:xfrm>
          <a:custGeom>
            <a:avLst/>
            <a:gdLst/>
            <a:ahLst/>
            <a:cxnLst/>
            <a:rect l="l" t="t" r="r" b="b"/>
            <a:pathLst>
              <a:path w="2209803" h="1918845">
                <a:moveTo>
                  <a:pt x="0" y="0"/>
                </a:moveTo>
                <a:lnTo>
                  <a:pt x="2209802" y="0"/>
                </a:lnTo>
                <a:lnTo>
                  <a:pt x="2209802" y="1918845"/>
                </a:lnTo>
                <a:lnTo>
                  <a:pt x="0" y="191884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866350" y="1708660"/>
            <a:ext cx="3034113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</a:pPr>
            <a:endParaRPr lang="en-US" sz="3000" b="1" smtClean="0">
              <a:solidFill>
                <a:srgbClr val="FF0000"/>
              </a:solidFill>
            </a:endParaRPr>
          </a:p>
          <a:p>
            <a:pPr algn="ctr">
              <a:lnSpc>
                <a:spcPts val="2476"/>
              </a:lnSpc>
            </a:pPr>
            <a:r>
              <a:rPr lang="en-US" sz="3000" b="1" smtClean="0">
                <a:solidFill>
                  <a:srgbClr val="FF0000"/>
                </a:solidFill>
              </a:rPr>
              <a:t>NHÓM</a:t>
            </a:r>
          </a:p>
          <a:p>
            <a:pPr algn="ctr">
              <a:lnSpc>
                <a:spcPts val="2476"/>
              </a:lnSpc>
            </a:pPr>
            <a:r>
              <a:rPr lang="en-US" sz="3000" b="1" smtClean="0">
                <a:solidFill>
                  <a:srgbClr val="FF0000"/>
                </a:solidFill>
              </a:rPr>
              <a:t>1,4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4706002" y="1701532"/>
            <a:ext cx="2779997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</a:pPr>
            <a:endParaRPr lang="en-US" sz="3000" b="1" smtClean="0">
              <a:solidFill>
                <a:srgbClr val="FF0000"/>
              </a:solidFill>
            </a:endParaRPr>
          </a:p>
          <a:p>
            <a:pPr algn="ctr">
              <a:lnSpc>
                <a:spcPts val="2476"/>
              </a:lnSpc>
            </a:pPr>
            <a:r>
              <a:rPr lang="en-US" sz="3000" b="1" smtClean="0">
                <a:solidFill>
                  <a:srgbClr val="FF0000"/>
                </a:solidFill>
              </a:rPr>
              <a:t>NHÓM </a:t>
            </a:r>
          </a:p>
          <a:p>
            <a:pPr algn="ctr">
              <a:lnSpc>
                <a:spcPts val="2476"/>
              </a:lnSpc>
            </a:pPr>
            <a:r>
              <a:rPr lang="en-US" sz="3000" b="1" smtClean="0">
                <a:solidFill>
                  <a:srgbClr val="FF0000"/>
                </a:solidFill>
              </a:rPr>
              <a:t>2,5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1040921" y="2990685"/>
            <a:ext cx="276512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en-US" sz="3000" b="1" smtClean="0">
                <a:solidFill>
                  <a:srgbClr val="FFFFFF"/>
                </a:solidFill>
              </a:rPr>
              <a:t> Vị trí địa lí; </a:t>
            </a:r>
          </a:p>
          <a:p>
            <a:pPr lvl="0" algn="ctr"/>
            <a:r>
              <a:rPr lang="en-US" sz="3000" b="1" smtClean="0">
                <a:solidFill>
                  <a:srgbClr val="FFFFFF"/>
                </a:solidFill>
              </a:rPr>
              <a:t>khoa học công nghệ; </a:t>
            </a:r>
          </a:p>
          <a:p>
            <a:pPr lvl="0" algn="ctr"/>
            <a:r>
              <a:rPr lang="en-US" sz="3000" b="1" smtClean="0">
                <a:solidFill>
                  <a:srgbClr val="FFFFFF"/>
                </a:solidFill>
              </a:rPr>
              <a:t>hạ tầng</a:t>
            </a:r>
            <a:endParaRPr lang="en-US" sz="3000" b="1" dirty="0">
              <a:solidFill>
                <a:srgbClr val="FFFF00"/>
              </a:solidFill>
            </a:endParaRPr>
          </a:p>
          <a:p>
            <a:pPr lvl="0" algn="ctr"/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4644257" y="3251578"/>
            <a:ext cx="303411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smtClean="0">
                <a:solidFill>
                  <a:srgbClr val="FFFFFF"/>
                </a:solidFill>
              </a:rPr>
              <a:t> </a:t>
            </a:r>
            <a:r>
              <a:rPr lang="en-US" sz="3000" b="1" smtClean="0">
                <a:solidFill>
                  <a:srgbClr val="FFFF00"/>
                </a:solidFill>
              </a:rPr>
              <a:t>Tài nguyên </a:t>
            </a:r>
          </a:p>
          <a:p>
            <a:pPr algn="ctr"/>
            <a:r>
              <a:rPr lang="en-US" sz="3000" b="1" smtClean="0">
                <a:solidFill>
                  <a:srgbClr val="FFFF00"/>
                </a:solidFill>
              </a:rPr>
              <a:t>thiên nhiên</a:t>
            </a:r>
            <a:endParaRPr lang="en-US" sz="3000" b="1" dirty="0">
              <a:solidFill>
                <a:srgbClr val="FFFF00"/>
              </a:solidFill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8461148" y="3254721"/>
            <a:ext cx="260309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000" b="1">
                <a:solidFill>
                  <a:srgbClr val="FFFF00"/>
                </a:solidFill>
              </a:rPr>
              <a:t> </a:t>
            </a:r>
            <a:r>
              <a:rPr lang="en-US" sz="3000" b="1" smtClean="0">
                <a:solidFill>
                  <a:srgbClr val="FFFF00"/>
                </a:solidFill>
              </a:rPr>
              <a:t>Dân cư, nguồn lao động; </a:t>
            </a:r>
          </a:p>
          <a:p>
            <a:pPr algn="ctr"/>
            <a:r>
              <a:rPr lang="en-US" sz="3000" b="1" smtClean="0">
                <a:solidFill>
                  <a:srgbClr val="FFFF00"/>
                </a:solidFill>
              </a:rPr>
              <a:t>vốn đầu tư</a:t>
            </a:r>
            <a:endParaRPr lang="en-US" sz="3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Freeform 21"/>
          <p:cNvSpPr/>
          <p:nvPr/>
        </p:nvSpPr>
        <p:spPr>
          <a:xfrm>
            <a:off x="9077959" y="1630221"/>
            <a:ext cx="1473202" cy="1279230"/>
          </a:xfrm>
          <a:custGeom>
            <a:avLst/>
            <a:gdLst/>
            <a:ahLst/>
            <a:cxnLst/>
            <a:rect l="l" t="t" r="r" b="b"/>
            <a:pathLst>
              <a:path w="2209803" h="1918845">
                <a:moveTo>
                  <a:pt x="0" y="0"/>
                </a:moveTo>
                <a:lnTo>
                  <a:pt x="2209802" y="0"/>
                </a:lnTo>
                <a:lnTo>
                  <a:pt x="2209802" y="1918845"/>
                </a:lnTo>
                <a:lnTo>
                  <a:pt x="0" y="191884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a:blipFill>
        </p:spPr>
      </p:sp>
      <p:sp>
        <p:nvSpPr>
          <p:cNvPr id="48" name="TextBox 40"/>
          <p:cNvSpPr txBox="1"/>
          <p:nvPr/>
        </p:nvSpPr>
        <p:spPr>
          <a:xfrm>
            <a:off x="8418387" y="1646112"/>
            <a:ext cx="2779997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6"/>
              </a:lnSpc>
            </a:pPr>
            <a:endParaRPr lang="en-US" sz="3000" b="1" smtClean="0">
              <a:solidFill>
                <a:srgbClr val="FF0000"/>
              </a:solidFill>
            </a:endParaRPr>
          </a:p>
          <a:p>
            <a:pPr algn="ctr">
              <a:lnSpc>
                <a:spcPts val="2476"/>
              </a:lnSpc>
            </a:pPr>
            <a:r>
              <a:rPr lang="en-US" sz="3000" b="1" smtClean="0">
                <a:solidFill>
                  <a:srgbClr val="FF0000"/>
                </a:solidFill>
              </a:rPr>
              <a:t>NHÓM </a:t>
            </a:r>
          </a:p>
          <a:p>
            <a:pPr algn="ctr">
              <a:lnSpc>
                <a:spcPts val="2476"/>
              </a:lnSpc>
            </a:pPr>
            <a:r>
              <a:rPr lang="en-US" sz="3000" b="1" smtClean="0">
                <a:solidFill>
                  <a:srgbClr val="FF0000"/>
                </a:solidFill>
              </a:rPr>
              <a:t>3,6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34" y="65312"/>
            <a:ext cx="1198973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smtClean="0">
                <a:solidFill>
                  <a:srgbClr val="002060"/>
                </a:solidFill>
              </a:rPr>
              <a:t>THẢO LUẬN NHÓM</a:t>
            </a:r>
          </a:p>
          <a:p>
            <a:pPr algn="ctr"/>
            <a:r>
              <a:rPr lang="en-US" sz="2800" b="1" i="1" smtClean="0">
                <a:solidFill>
                  <a:srgbClr val="002060"/>
                </a:solidFill>
              </a:rPr>
              <a:t>Các </a:t>
            </a:r>
            <a:r>
              <a:rPr lang="en-US" sz="2800" b="1" i="1">
                <a:solidFill>
                  <a:srgbClr val="002060"/>
                </a:solidFill>
              </a:rPr>
              <a:t>nhóm chuẩn bị trước nội dung theo phân công ở tiết </a:t>
            </a:r>
            <a:r>
              <a:rPr lang="en-US" sz="2800" b="1" i="1" smtClean="0">
                <a:solidFill>
                  <a:srgbClr val="002060"/>
                </a:solidFill>
              </a:rPr>
              <a:t>trước</a:t>
            </a:r>
            <a:endParaRPr lang="en-US" sz="2800" b="1" i="1">
              <a:solidFill>
                <a:srgbClr val="00206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5244" y="5745374"/>
            <a:ext cx="11207985" cy="77456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000" b="1" i="1">
                <a:solidFill>
                  <a:schemeClr val="bg1"/>
                </a:solidFill>
              </a:rPr>
              <a:t>Trình bày một số thế mạnh nổi trội của </a:t>
            </a:r>
            <a:r>
              <a:rPr lang="en-US" sz="3000" b="1" i="1" smtClean="0">
                <a:solidFill>
                  <a:schemeClr val="bg1"/>
                </a:solidFill>
              </a:rPr>
              <a:t>vùng KTTĐ Bắc Bộ</a:t>
            </a:r>
            <a:endParaRPr lang="id-ID" sz="3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36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3" grpId="0"/>
      <p:bldP spid="48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18"/>
          <p:cNvSpPr/>
          <p:nvPr/>
        </p:nvSpPr>
        <p:spPr>
          <a:xfrm rot="5400000">
            <a:off x="3686164" y="1316291"/>
            <a:ext cx="1305217" cy="5103899"/>
          </a:xfrm>
          <a:custGeom>
            <a:avLst/>
            <a:gdLst/>
            <a:ahLst/>
            <a:cxnLst/>
            <a:rect l="l" t="t" r="r" b="b"/>
            <a:pathLst>
              <a:path w="698500" h="1275046">
                <a:moveTo>
                  <a:pt x="349250" y="0"/>
                </a:moveTo>
                <a:lnTo>
                  <a:pt x="698500" y="203200"/>
                </a:lnTo>
                <a:lnTo>
                  <a:pt x="698500" y="1071846"/>
                </a:lnTo>
                <a:lnTo>
                  <a:pt x="349250" y="1275046"/>
                </a:lnTo>
                <a:lnTo>
                  <a:pt x="0" y="1071846"/>
                </a:lnTo>
                <a:lnTo>
                  <a:pt x="0" y="203200"/>
                </a:lnTo>
                <a:lnTo>
                  <a:pt x="34925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431096"/>
            </a:solidFill>
            <a:prstDash val="lgDash"/>
          </a:ln>
        </p:spPr>
      </p:sp>
      <p:sp>
        <p:nvSpPr>
          <p:cNvPr id="42" name="Freeform 18"/>
          <p:cNvSpPr/>
          <p:nvPr/>
        </p:nvSpPr>
        <p:spPr>
          <a:xfrm rot="5400000">
            <a:off x="3686164" y="3031917"/>
            <a:ext cx="1305217" cy="5103899"/>
          </a:xfrm>
          <a:custGeom>
            <a:avLst/>
            <a:gdLst/>
            <a:ahLst/>
            <a:cxnLst/>
            <a:rect l="l" t="t" r="r" b="b"/>
            <a:pathLst>
              <a:path w="698500" h="1275046">
                <a:moveTo>
                  <a:pt x="349250" y="0"/>
                </a:moveTo>
                <a:lnTo>
                  <a:pt x="698500" y="203200"/>
                </a:lnTo>
                <a:lnTo>
                  <a:pt x="698500" y="1071846"/>
                </a:lnTo>
                <a:lnTo>
                  <a:pt x="349250" y="1275046"/>
                </a:lnTo>
                <a:lnTo>
                  <a:pt x="0" y="1071846"/>
                </a:lnTo>
                <a:lnTo>
                  <a:pt x="0" y="203200"/>
                </a:lnTo>
                <a:lnTo>
                  <a:pt x="34925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431096"/>
            </a:solidFill>
            <a:prstDash val="lgDash"/>
          </a:ln>
        </p:spPr>
      </p:sp>
      <p:sp>
        <p:nvSpPr>
          <p:cNvPr id="39" name="Freeform 18"/>
          <p:cNvSpPr/>
          <p:nvPr/>
        </p:nvSpPr>
        <p:spPr>
          <a:xfrm rot="5400000">
            <a:off x="3584564" y="-370717"/>
            <a:ext cx="1305217" cy="5103899"/>
          </a:xfrm>
          <a:custGeom>
            <a:avLst/>
            <a:gdLst/>
            <a:ahLst/>
            <a:cxnLst/>
            <a:rect l="l" t="t" r="r" b="b"/>
            <a:pathLst>
              <a:path w="698500" h="1275046">
                <a:moveTo>
                  <a:pt x="349250" y="0"/>
                </a:moveTo>
                <a:lnTo>
                  <a:pt x="698500" y="203200"/>
                </a:lnTo>
                <a:lnTo>
                  <a:pt x="698500" y="1071846"/>
                </a:lnTo>
                <a:lnTo>
                  <a:pt x="349250" y="1275046"/>
                </a:lnTo>
                <a:lnTo>
                  <a:pt x="0" y="1071846"/>
                </a:lnTo>
                <a:lnTo>
                  <a:pt x="0" y="203200"/>
                </a:lnTo>
                <a:lnTo>
                  <a:pt x="34925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431096"/>
            </a:solidFill>
            <a:prstDash val="lgDash"/>
          </a:ln>
        </p:spPr>
      </p:sp>
      <p:grpSp>
        <p:nvGrpSpPr>
          <p:cNvPr id="2" name="Group 2"/>
          <p:cNvGrpSpPr/>
          <p:nvPr/>
        </p:nvGrpSpPr>
        <p:grpSpPr>
          <a:xfrm>
            <a:off x="577104" y="1600635"/>
            <a:ext cx="1378506" cy="1184653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sz="3000" b="1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8409" y="1649188"/>
            <a:ext cx="1255895" cy="1087549"/>
            <a:chOff x="0" y="0"/>
            <a:chExt cx="4282440" cy="3708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7730" r="-7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85800" y="3279209"/>
            <a:ext cx="1378506" cy="1184653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sz="3000" b="1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47106" y="3327762"/>
            <a:ext cx="1255895" cy="1087549"/>
            <a:chOff x="0" y="0"/>
            <a:chExt cx="4282440" cy="3708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 cstate="print"/>
              <a:stretch>
                <a:fillRect l="-87448" t="-11847" b="-11847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685800" y="5005008"/>
            <a:ext cx="1378506" cy="1184653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sz="3000" b="1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47106" y="5053560"/>
            <a:ext cx="1255895" cy="1087549"/>
            <a:chOff x="0" y="0"/>
            <a:chExt cx="4282440" cy="3708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 cstate="print"/>
              <a:stretch>
                <a:fillRect t="-7739" b="-7739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>
            <a:off x="8981405" y="637248"/>
            <a:ext cx="2943116" cy="294311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sz="3000" b="1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515705" y="3443080"/>
            <a:ext cx="2698029" cy="2698029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sz="3000" b="1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405330" y="2884555"/>
            <a:ext cx="2381587" cy="238158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sz="3000" b="1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8196578" y="1932882"/>
            <a:ext cx="1208753" cy="1208753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sz="3000" b="1"/>
            </a:p>
          </p:txBody>
        </p:sp>
      </p:grpSp>
      <p:sp>
        <p:nvSpPr>
          <p:cNvPr id="32" name="Freeform 32"/>
          <p:cNvSpPr/>
          <p:nvPr/>
        </p:nvSpPr>
        <p:spPr>
          <a:xfrm flipH="1">
            <a:off x="8430126" y="5250419"/>
            <a:ext cx="551279" cy="588744"/>
          </a:xfrm>
          <a:custGeom>
            <a:avLst/>
            <a:gdLst/>
            <a:ahLst/>
            <a:cxnLst/>
            <a:rect l="l" t="t" r="r" b="b"/>
            <a:pathLst>
              <a:path w="826918" h="883116">
                <a:moveTo>
                  <a:pt x="826918" y="0"/>
                </a:moveTo>
                <a:lnTo>
                  <a:pt x="0" y="0"/>
                </a:lnTo>
                <a:lnTo>
                  <a:pt x="0" y="883117"/>
                </a:lnTo>
                <a:lnTo>
                  <a:pt x="826918" y="883117"/>
                </a:lnTo>
                <a:lnTo>
                  <a:pt x="826918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685800" y="1676839"/>
            <a:ext cx="1063349" cy="980940"/>
          </a:xfrm>
          <a:custGeom>
            <a:avLst/>
            <a:gdLst/>
            <a:ahLst/>
            <a:cxnLst/>
            <a:rect l="l" t="t" r="r" b="b"/>
            <a:pathLst>
              <a:path w="1595024" h="1471410">
                <a:moveTo>
                  <a:pt x="0" y="0"/>
                </a:moveTo>
                <a:lnTo>
                  <a:pt x="1595024" y="0"/>
                </a:lnTo>
                <a:lnTo>
                  <a:pt x="1595024" y="1471410"/>
                </a:lnTo>
                <a:lnTo>
                  <a:pt x="0" y="1471410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837532" y="3385421"/>
            <a:ext cx="1056772" cy="972230"/>
          </a:xfrm>
          <a:custGeom>
            <a:avLst/>
            <a:gdLst/>
            <a:ahLst/>
            <a:cxnLst/>
            <a:rect l="l" t="t" r="r" b="b"/>
            <a:pathLst>
              <a:path w="1585158" h="1458345">
                <a:moveTo>
                  <a:pt x="0" y="0"/>
                </a:moveTo>
                <a:lnTo>
                  <a:pt x="1585158" y="0"/>
                </a:lnTo>
                <a:lnTo>
                  <a:pt x="1585158" y="1458345"/>
                </a:lnTo>
                <a:lnTo>
                  <a:pt x="0" y="145834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2322105" y="1762220"/>
            <a:ext cx="390580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 dirty="0" err="1">
                <a:solidFill>
                  <a:srgbClr val="000000"/>
                </a:solidFill>
              </a:rPr>
              <a:t>Mỗi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nhóm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6E38BF"/>
                </a:solidFill>
              </a:rPr>
              <a:t>báo</a:t>
            </a:r>
            <a:r>
              <a:rPr lang="en-US" sz="3000" b="1" dirty="0">
                <a:solidFill>
                  <a:srgbClr val="6E38BF"/>
                </a:solidFill>
              </a:rPr>
              <a:t> </a:t>
            </a:r>
            <a:r>
              <a:rPr lang="en-US" sz="3000" b="1" dirty="0" err="1">
                <a:solidFill>
                  <a:srgbClr val="6E38BF"/>
                </a:solidFill>
              </a:rPr>
              <a:t>cáo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sản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phẩm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err="1">
                <a:solidFill>
                  <a:srgbClr val="000000"/>
                </a:solidFill>
              </a:rPr>
              <a:t>trong</a:t>
            </a:r>
            <a:r>
              <a:rPr lang="en-US" sz="3000" b="1">
                <a:solidFill>
                  <a:srgbClr val="000000"/>
                </a:solidFill>
              </a:rPr>
              <a:t> </a:t>
            </a:r>
            <a:r>
              <a:rPr lang="en-US" sz="3000" b="1" smtClean="0">
                <a:solidFill>
                  <a:srgbClr val="6E38BF"/>
                </a:solidFill>
              </a:rPr>
              <a:t>5 phút</a:t>
            </a:r>
            <a:endParaRPr lang="en-US" sz="3000" b="1" dirty="0">
              <a:solidFill>
                <a:srgbClr val="000000"/>
              </a:solidFill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2722799" y="337502"/>
            <a:ext cx="8132647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500" b="1" dirty="0">
                <a:solidFill>
                  <a:srgbClr val="431096"/>
                </a:solidFill>
              </a:rPr>
              <a:t>BÁO CÁO SẢN PHẨM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430802" y="3414668"/>
            <a:ext cx="390580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000" b="1">
                <a:solidFill>
                  <a:srgbClr val="000000"/>
                </a:solidFill>
              </a:rPr>
              <a:t>Các nhóm </a:t>
            </a:r>
            <a:r>
              <a:rPr lang="en-US" sz="3000" b="1">
                <a:solidFill>
                  <a:srgbClr val="6E38BF"/>
                </a:solidFill>
              </a:rPr>
              <a:t>lắng nghe</a:t>
            </a:r>
            <a:r>
              <a:rPr lang="en-US" sz="3000" b="1">
                <a:solidFill>
                  <a:srgbClr val="000000"/>
                </a:solidFill>
              </a:rPr>
              <a:t>, </a:t>
            </a:r>
            <a:r>
              <a:rPr lang="en-US" sz="3000" b="1">
                <a:solidFill>
                  <a:srgbClr val="6E38BF"/>
                </a:solidFill>
              </a:rPr>
              <a:t>ghi chép</a:t>
            </a:r>
            <a:r>
              <a:rPr lang="en-US" sz="3000" b="1">
                <a:solidFill>
                  <a:srgbClr val="000000"/>
                </a:solidFill>
              </a:rPr>
              <a:t> và </a:t>
            </a:r>
            <a:r>
              <a:rPr lang="en-US" sz="3000" b="1">
                <a:solidFill>
                  <a:srgbClr val="6E38BF"/>
                </a:solidFill>
              </a:rPr>
              <a:t>đặt câu </a:t>
            </a:r>
            <a:r>
              <a:rPr lang="en-US" sz="3000" b="1" smtClean="0">
                <a:solidFill>
                  <a:srgbClr val="6E38BF"/>
                </a:solidFill>
              </a:rPr>
              <a:t>hỏi</a:t>
            </a:r>
            <a:endParaRPr lang="en-US" sz="3000" b="1">
              <a:solidFill>
                <a:srgbClr val="000000"/>
              </a:solidFill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455292" y="5101346"/>
            <a:ext cx="3905801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000" b="1" dirty="0" err="1">
                <a:solidFill>
                  <a:srgbClr val="6E38BF"/>
                </a:solidFill>
              </a:rPr>
              <a:t>Điểm</a:t>
            </a:r>
            <a:r>
              <a:rPr lang="en-US" sz="3000" b="1" dirty="0">
                <a:solidFill>
                  <a:srgbClr val="6E38BF"/>
                </a:solidFill>
              </a:rPr>
              <a:t> </a:t>
            </a:r>
            <a:r>
              <a:rPr lang="en-US" sz="3000" b="1" dirty="0" err="1">
                <a:solidFill>
                  <a:srgbClr val="6E38BF"/>
                </a:solidFill>
              </a:rPr>
              <a:t>cộng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cho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các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000000"/>
                </a:solidFill>
              </a:rPr>
              <a:t>câu</a:t>
            </a:r>
            <a:r>
              <a:rPr lang="en-US" sz="3000" b="1" dirty="0">
                <a:solidFill>
                  <a:srgbClr val="000000"/>
                </a:solidFill>
              </a:rPr>
              <a:t> </a:t>
            </a:r>
            <a:r>
              <a:rPr lang="en-US" sz="3000" b="1" dirty="0" err="1">
                <a:solidFill>
                  <a:srgbClr val="6E38BF"/>
                </a:solidFill>
              </a:rPr>
              <a:t>hỏi</a:t>
            </a:r>
            <a:r>
              <a:rPr lang="en-US" sz="3000" b="1" dirty="0">
                <a:solidFill>
                  <a:srgbClr val="6E38BF"/>
                </a:solidFill>
              </a:rPr>
              <a:t>/ </a:t>
            </a:r>
            <a:r>
              <a:rPr lang="en-US" sz="3000" b="1" dirty="0" err="1">
                <a:solidFill>
                  <a:srgbClr val="6E38BF"/>
                </a:solidFill>
              </a:rPr>
              <a:t>trả</a:t>
            </a:r>
            <a:r>
              <a:rPr lang="en-US" sz="3000" b="1" dirty="0">
                <a:solidFill>
                  <a:srgbClr val="6E38BF"/>
                </a:solidFill>
              </a:rPr>
              <a:t> </a:t>
            </a:r>
            <a:r>
              <a:rPr lang="en-US" sz="3000" b="1" dirty="0" err="1">
                <a:solidFill>
                  <a:srgbClr val="6E38BF"/>
                </a:solidFill>
              </a:rPr>
              <a:t>lời</a:t>
            </a:r>
            <a:r>
              <a:rPr lang="en-US" sz="3000" b="1" dirty="0">
                <a:solidFill>
                  <a:srgbClr val="6E38BF"/>
                </a:solidFill>
              </a:rPr>
              <a:t> hay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D66A3F54-B952-9593-7640-23E227EE9F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1889" y1="27333" x2="58111" y2="52222"/>
                        <a14:foregroundMark x1="67000" y1="28000" x2="77444" y2="44778"/>
                        <a14:foregroundMark x1="81111" y1="40444" x2="73333" y2="56444"/>
                        <a14:foregroundMark x1="26000" y1="75222" x2="29444" y2="76333"/>
                        <a14:foregroundMark x1="33222" y1="76333" x2="35889" y2="76333"/>
                        <a14:foregroundMark x1="31222" y1="33778" x2="29222" y2="36889"/>
                        <a14:foregroundMark x1="62222" y1="36889" x2="60333" y2="50222"/>
                        <a14:foregroundMark x1="64778" y1="47556" x2="56778" y2="50556"/>
                        <a14:foregroundMark x1="69222" y1="32111" x2="66333" y2="47222"/>
                        <a14:foregroundMark x1="55778" y1="28667" x2="65444" y2="36000"/>
                      </a14:backgroundRemoval>
                    </a14:imgEffect>
                  </a14:imgLayer>
                </a14:imgProps>
              </a:ext>
            </a:extLst>
          </a:blip>
          <a:srcRect r="-2" b="632"/>
          <a:stretch/>
        </p:blipFill>
        <p:spPr>
          <a:xfrm>
            <a:off x="6227906" y="737341"/>
            <a:ext cx="6480271" cy="643922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275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089" y="48067"/>
            <a:ext cx="12073810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A37"/>
                </a:solidFill>
                <a:cs typeface="Arial" pitchFamily="34" charset="0"/>
              </a:rPr>
              <a:t>Bài 13. Thực hành: TÌM HIỂU VỀ VÙNG KINH TẾ TRỌNG ĐIỂM BẮC BỘ</a:t>
            </a:r>
            <a:endParaRPr lang="en-US" sz="3200" b="1">
              <a:solidFill>
                <a:srgbClr val="007A37"/>
              </a:solidFill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089" y="757248"/>
            <a:ext cx="7607271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algn="just"/>
            <a:r>
              <a:rPr lang="en-US" sz="3000" b="1">
                <a:solidFill>
                  <a:srgbClr val="002060"/>
                </a:solidFill>
                <a:cs typeface="Arial" pitchFamily="34" charset="0"/>
              </a:rPr>
              <a:t>2</a:t>
            </a:r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. Trình bày một số thế mạnh nổi trội của vùng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64685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dministrator\Desktop\Ảnh GS 9\z5964431648401_2678d81013440b2080a89ac771b40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96" y="1408385"/>
            <a:ext cx="5509279" cy="51305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21"/>
          <p:cNvGrpSpPr/>
          <p:nvPr/>
        </p:nvGrpSpPr>
        <p:grpSpPr>
          <a:xfrm>
            <a:off x="433667" y="1408385"/>
            <a:ext cx="1792941" cy="1540808"/>
            <a:chOff x="0" y="0"/>
            <a:chExt cx="812800" cy="698500"/>
          </a:xfrm>
        </p:grpSpPr>
        <p:sp>
          <p:nvSpPr>
            <p:cNvPr id="18" name="Freeform 2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  <a:ln w="104775" cap="sq">
              <a:solidFill>
                <a:srgbClr val="431096"/>
              </a:solidFill>
              <a:prstDash val="solid"/>
              <a:miter/>
            </a:ln>
          </p:spPr>
        </p:sp>
        <p:sp>
          <p:nvSpPr>
            <p:cNvPr id="19" name="TextBox 23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</a:pPr>
              <a:endParaRPr sz="3000" b="1"/>
            </a:p>
          </p:txBody>
        </p:sp>
      </p:grpSp>
      <p:grpSp>
        <p:nvGrpSpPr>
          <p:cNvPr id="20" name="Group 24"/>
          <p:cNvGrpSpPr/>
          <p:nvPr/>
        </p:nvGrpSpPr>
        <p:grpSpPr>
          <a:xfrm>
            <a:off x="510684" y="1469179"/>
            <a:ext cx="1638907" cy="1419219"/>
            <a:chOff x="0" y="0"/>
            <a:chExt cx="4282440" cy="3708400"/>
          </a:xfrm>
        </p:grpSpPr>
        <p:sp>
          <p:nvSpPr>
            <p:cNvPr id="21" name="Freeform 25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l="-7730" r="-7730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7164925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01768" y="2134837"/>
            <a:ext cx="2284574" cy="1963305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</a:pPr>
              <a:endParaRPr/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175658" y="2201838"/>
            <a:ext cx="2081374" cy="1802376"/>
            <a:chOff x="0" y="684168"/>
            <a:chExt cx="4282440" cy="3708400"/>
          </a:xfrm>
        </p:grpSpPr>
        <p:sp>
          <p:nvSpPr>
            <p:cNvPr id="9" name="Freeform 9"/>
            <p:cNvSpPr/>
            <p:nvPr/>
          </p:nvSpPr>
          <p:spPr>
            <a:xfrm>
              <a:off x="0" y="684168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15264" r="-15264"/>
              </a:stretch>
            </a:blipFill>
          </p:spPr>
        </p:sp>
      </p:grpSp>
      <p:grpSp>
        <p:nvGrpSpPr>
          <p:cNvPr id="4" name="Group 10"/>
          <p:cNvGrpSpPr/>
          <p:nvPr/>
        </p:nvGrpSpPr>
        <p:grpSpPr>
          <a:xfrm>
            <a:off x="2142095" y="3278882"/>
            <a:ext cx="2284574" cy="1963305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2" name="TextBox 12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</a:pPr>
              <a:endParaRPr/>
            </a:p>
          </p:txBody>
        </p:sp>
      </p:grpSp>
      <p:grpSp>
        <p:nvGrpSpPr>
          <p:cNvPr id="5" name="Group 13"/>
          <p:cNvGrpSpPr/>
          <p:nvPr/>
        </p:nvGrpSpPr>
        <p:grpSpPr>
          <a:xfrm>
            <a:off x="2243695" y="3387057"/>
            <a:ext cx="2081374" cy="1802376"/>
            <a:chOff x="0" y="0"/>
            <a:chExt cx="4282440" cy="3708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15064" r="-15064"/>
              </a:stretch>
            </a:blipFill>
          </p:spPr>
        </p:sp>
      </p:grpSp>
      <p:grpSp>
        <p:nvGrpSpPr>
          <p:cNvPr id="8" name="Group 32"/>
          <p:cNvGrpSpPr/>
          <p:nvPr/>
        </p:nvGrpSpPr>
        <p:grpSpPr>
          <a:xfrm>
            <a:off x="546897" y="4894002"/>
            <a:ext cx="2284574" cy="1963305"/>
            <a:chOff x="0" y="0"/>
            <a:chExt cx="812800" cy="6985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34" name="TextBox 34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</a:pPr>
              <a:endParaRPr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648497" y="4974467"/>
            <a:ext cx="2081374" cy="1802376"/>
            <a:chOff x="0" y="0"/>
            <a:chExt cx="4282440" cy="37084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l="-7669" r="-7669"/>
              </a:stretch>
            </a:blipFill>
          </p:spPr>
        </p:sp>
      </p:grpSp>
      <p:sp>
        <p:nvSpPr>
          <p:cNvPr id="38" name="TextBox 38"/>
          <p:cNvSpPr txBox="1"/>
          <p:nvPr/>
        </p:nvSpPr>
        <p:spPr>
          <a:xfrm>
            <a:off x="2462791" y="2099557"/>
            <a:ext cx="9330071" cy="1151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3000" b="1" smtClean="0">
                <a:solidFill>
                  <a:srgbClr val="000000"/>
                </a:solidFill>
              </a:rPr>
              <a:t>Qui mô dân số lớn, mức sống cao, chất lượng lao động tốt nhất cả nước</a:t>
            </a:r>
            <a:endParaRPr lang="en-US" sz="3000" b="1" dirty="0">
              <a:solidFill>
                <a:srgbClr val="000000"/>
              </a:solidFill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4545874" y="3708650"/>
            <a:ext cx="7084124" cy="1151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3000" b="1" smtClean="0">
                <a:solidFill>
                  <a:srgbClr val="000000"/>
                </a:solidFill>
              </a:rPr>
              <a:t>- Cơ sở hạ tầng tốt và đồng bộ nhất cả nước.</a:t>
            </a:r>
          </a:p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3000" b="1" smtClean="0">
                <a:solidFill>
                  <a:srgbClr val="000000"/>
                </a:solidFill>
              </a:rPr>
              <a:t>- Thu hút vốn đầu tư rất lớn.</a:t>
            </a:r>
            <a:endParaRPr lang="en-US" sz="3000" b="1" dirty="0">
              <a:solidFill>
                <a:srgbClr val="000000"/>
              </a:solidFill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3262706" y="5746172"/>
            <a:ext cx="8414696" cy="600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30000"/>
              </a:lnSpc>
              <a:spcBef>
                <a:spcPct val="0"/>
              </a:spcBef>
            </a:pPr>
            <a:r>
              <a:rPr lang="en-US" sz="3000" b="1" smtClean="0">
                <a:solidFill>
                  <a:srgbClr val="000000"/>
                </a:solidFill>
              </a:rPr>
              <a:t>Trình độ KHCN hiện đại và hoàn thiện nhất cả nước.</a:t>
            </a:r>
            <a:endParaRPr lang="en-US" sz="3000" b="1" smtClean="0">
              <a:solidFill>
                <a:srgbClr val="000000"/>
              </a:solidFill>
            </a:endParaRPr>
          </a:p>
        </p:txBody>
      </p:sp>
      <p:sp>
        <p:nvSpPr>
          <p:cNvPr id="44" name="TextBox 5"/>
          <p:cNvSpPr txBox="1"/>
          <p:nvPr/>
        </p:nvSpPr>
        <p:spPr>
          <a:xfrm>
            <a:off x="1651733" y="126055"/>
            <a:ext cx="10141130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500" b="1" smtClean="0">
                <a:solidFill>
                  <a:srgbClr val="431096"/>
                </a:solidFill>
              </a:rPr>
              <a:t>Thế mạnh về tài nguyên thiên nhiên và kinh tế - xã hội</a:t>
            </a:r>
            <a:endParaRPr lang="en-US" sz="3500" b="1" dirty="0">
              <a:solidFill>
                <a:srgbClr val="431096"/>
              </a:solidFill>
            </a:endParaRPr>
          </a:p>
        </p:txBody>
      </p:sp>
      <p:grpSp>
        <p:nvGrpSpPr>
          <p:cNvPr id="13" name="Group 14"/>
          <p:cNvGrpSpPr/>
          <p:nvPr/>
        </p:nvGrpSpPr>
        <p:grpSpPr>
          <a:xfrm>
            <a:off x="310770" y="378925"/>
            <a:ext cx="1730931" cy="1487519"/>
            <a:chOff x="0" y="0"/>
            <a:chExt cx="812800" cy="698500"/>
          </a:xfrm>
        </p:grpSpPr>
        <p:sp>
          <p:nvSpPr>
            <p:cNvPr id="46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gradFill rotWithShape="1">
              <a:gsLst>
                <a:gs pos="0">
                  <a:srgbClr val="51048D">
                    <a:alpha val="100000"/>
                  </a:srgbClr>
                </a:gs>
                <a:gs pos="50000">
                  <a:srgbClr val="054CC4">
                    <a:alpha val="100000"/>
                  </a:srgbClr>
                </a:gs>
                <a:gs pos="100000">
                  <a:srgbClr val="C405B7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7" name="TextBox 16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72"/>
                </a:lnSpc>
              </a:pPr>
              <a:endParaRPr sz="3000" b="1"/>
            </a:p>
          </p:txBody>
        </p:sp>
      </p:grpSp>
      <p:sp>
        <p:nvSpPr>
          <p:cNvPr id="26" name="TextBox 38"/>
          <p:cNvSpPr txBox="1"/>
          <p:nvPr/>
        </p:nvSpPr>
        <p:spPr>
          <a:xfrm>
            <a:off x="2358632" y="889035"/>
            <a:ext cx="9271367" cy="11518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just" fontAlgn="base">
              <a:lnSpc>
                <a:spcPct val="130000"/>
              </a:lnSpc>
              <a:spcBef>
                <a:spcPct val="0"/>
              </a:spcBef>
            </a:pPr>
            <a:r>
              <a:rPr lang="pt-BR" sz="3000" b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- Vị trí địa lí rất thuận </a:t>
            </a:r>
            <a:r>
              <a:rPr lang="pt-BR" sz="3000" b="1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lợi cho phát triển kinh tế.</a:t>
            </a:r>
            <a:endParaRPr lang="en-US" sz="3000" b="1" smtClean="0">
              <a:solidFill>
                <a:srgbClr val="000000"/>
              </a:solidFill>
            </a:endParaRPr>
          </a:p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3000" b="1" smtClean="0">
                <a:solidFill>
                  <a:srgbClr val="000000"/>
                </a:solidFill>
              </a:rPr>
              <a:t>- Tài nguyên khoáng sản, nông, lâm, thủy sản dồi dào</a:t>
            </a:r>
            <a:endParaRPr lang="en-US" sz="3000" b="1" dirty="0">
              <a:solidFill>
                <a:srgbClr val="000000"/>
              </a:solidFill>
            </a:endParaRPr>
          </a:p>
        </p:txBody>
      </p:sp>
      <p:grpSp>
        <p:nvGrpSpPr>
          <p:cNvPr id="27" name="Group 39"/>
          <p:cNvGrpSpPr/>
          <p:nvPr/>
        </p:nvGrpSpPr>
        <p:grpSpPr>
          <a:xfrm>
            <a:off x="501553" y="585995"/>
            <a:ext cx="1299126" cy="1156700"/>
            <a:chOff x="0" y="0"/>
            <a:chExt cx="7131857" cy="6349975"/>
          </a:xfrm>
        </p:grpSpPr>
        <p:sp>
          <p:nvSpPr>
            <p:cNvPr id="28" name="Freeform 40"/>
            <p:cNvSpPr/>
            <p:nvPr/>
          </p:nvSpPr>
          <p:spPr>
            <a:xfrm>
              <a:off x="0" y="0"/>
              <a:ext cx="7131857" cy="6349975"/>
            </a:xfrm>
            <a:custGeom>
              <a:avLst/>
              <a:gdLst/>
              <a:ahLst/>
              <a:cxnLst/>
              <a:rect l="l" t="t" r="r" b="b"/>
              <a:pathLst>
                <a:path w="7131857" h="6349975">
                  <a:moveTo>
                    <a:pt x="7131857" y="3175025"/>
                  </a:moveTo>
                  <a:cubicBezTo>
                    <a:pt x="7131857" y="4928451"/>
                    <a:pt x="5535305" y="6349975"/>
                    <a:pt x="3565928" y="6349975"/>
                  </a:cubicBezTo>
                  <a:cubicBezTo>
                    <a:pt x="1596523" y="6349975"/>
                    <a:pt x="0" y="4928451"/>
                    <a:pt x="0" y="3175025"/>
                  </a:cubicBezTo>
                  <a:cubicBezTo>
                    <a:pt x="0" y="1421511"/>
                    <a:pt x="1596523" y="0"/>
                    <a:pt x="3565928" y="0"/>
                  </a:cubicBezTo>
                  <a:cubicBezTo>
                    <a:pt x="5535334" y="0"/>
                    <a:pt x="7131857" y="1421511"/>
                    <a:pt x="7131857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6819" r="-16819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325768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/>
      <p:bldP spid="4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7089" y="48067"/>
            <a:ext cx="12073810" cy="58477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7A37"/>
                </a:solidFill>
                <a:cs typeface="Arial" pitchFamily="34" charset="0"/>
              </a:rPr>
              <a:t>Bài 13. Thực hành: TÌM HIỂU VỀ VÙNG KINH TẾ TRỌNG ĐIỂM BẮC BỘ</a:t>
            </a:r>
            <a:endParaRPr lang="en-US" sz="3200" b="1">
              <a:solidFill>
                <a:srgbClr val="007A37"/>
              </a:solidFill>
              <a:cs typeface="Arial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64685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dministrator\Desktop\Ảnh GS 9\z5964431648401_2678d81013440b2080a89ac771b40d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896" y="1408385"/>
            <a:ext cx="5509279" cy="513051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Ảnh GS 9\z5964431640558_70d6a433f585437cbe86263c049bb0f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" y="2902452"/>
            <a:ext cx="6589865" cy="37988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4538" y="728940"/>
            <a:ext cx="957446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 smtClean="0">
                <a:solidFill>
                  <a:srgbClr val="002060"/>
                </a:solidFill>
                <a:cs typeface="Arial" pitchFamily="34" charset="0"/>
              </a:rPr>
              <a:t>3. </a:t>
            </a:r>
            <a:r>
              <a:rPr lang="vi-VN" sz="30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Vai </a:t>
            </a:r>
            <a:r>
              <a:rPr lang="vi-VN" sz="30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trò, đóng góp của vùng đối với nền kinh tế cả nước.</a:t>
            </a:r>
            <a:endParaRPr lang="vi-VN" sz="3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051" y="1293051"/>
            <a:ext cx="63314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b="1">
                <a:solidFill>
                  <a:srgbClr val="0000FF"/>
                </a:solidFill>
                <a:cs typeface="Arial" pitchFamily="34" charset="0"/>
              </a:rPr>
              <a:t>Là </a:t>
            </a:r>
            <a:r>
              <a:rPr lang="vi-VN" sz="30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trung tâm kinh tế năng động và là đầu tàu kinh tế quan trọng của miền Bắc và cả nước</a:t>
            </a:r>
            <a:endParaRPr lang="en-US" sz="30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91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Ảnh GS 9\z5964431648401_2678d81013440b2080a89ac771b40d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37" y="38295"/>
            <a:ext cx="7203684" cy="67084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6">
            <a:extLst>
              <a:ext uri="{FF2B5EF4-FFF2-40B4-BE49-F238E27FC236}">
                <a16:creationId xmlns="" xmlns:a16="http://schemas.microsoft.com/office/drawing/2014/main" id="{B4F0B00A-4C71-AA27-4F1B-EB5290440FE2}"/>
              </a:ext>
            </a:extLst>
          </p:cNvPr>
          <p:cNvSpPr/>
          <p:nvPr/>
        </p:nvSpPr>
        <p:spPr>
          <a:xfrm>
            <a:off x="9424369" y="1894675"/>
            <a:ext cx="2280689" cy="372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154D4"/>
                </a:solidFill>
              </a:rPr>
              <a:t>Quảng</a:t>
            </a:r>
            <a:r>
              <a:rPr lang="en-US" sz="2600" b="1" dirty="0">
                <a:solidFill>
                  <a:srgbClr val="0154D4"/>
                </a:solidFill>
              </a:rPr>
              <a:t> Ninh</a:t>
            </a:r>
          </a:p>
        </p:txBody>
      </p:sp>
      <p:sp>
        <p:nvSpPr>
          <p:cNvPr id="6" name="Rectangle: Rounded Corners 8">
            <a:extLst>
              <a:ext uri="{FF2B5EF4-FFF2-40B4-BE49-F238E27FC236}">
                <a16:creationId xmlns="" xmlns:a16="http://schemas.microsoft.com/office/drawing/2014/main" id="{E1C9BEA3-CBBC-118C-E5F6-88B6A37F4125}"/>
              </a:ext>
            </a:extLst>
          </p:cNvPr>
          <p:cNvSpPr/>
          <p:nvPr/>
        </p:nvSpPr>
        <p:spPr>
          <a:xfrm>
            <a:off x="7289996" y="2868422"/>
            <a:ext cx="2003624" cy="372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rgbClr val="0154D4"/>
                </a:solidFill>
              </a:rPr>
              <a:t>Hải</a:t>
            </a:r>
            <a:r>
              <a:rPr lang="en-US" sz="2600" b="1" dirty="0">
                <a:solidFill>
                  <a:srgbClr val="0154D4"/>
                </a:solidFill>
              </a:rPr>
              <a:t> </a:t>
            </a:r>
            <a:r>
              <a:rPr lang="en-US" sz="2600" b="1" dirty="0" err="1">
                <a:solidFill>
                  <a:srgbClr val="0154D4"/>
                </a:solidFill>
              </a:rPr>
              <a:t>Phòng</a:t>
            </a:r>
            <a:endParaRPr lang="en-US" sz="2600" b="1" dirty="0">
              <a:solidFill>
                <a:srgbClr val="0154D4"/>
              </a:solidFill>
            </a:endParaRPr>
          </a:p>
        </p:txBody>
      </p:sp>
      <p:sp>
        <p:nvSpPr>
          <p:cNvPr id="7" name="Rectangle: Rounded Corners 10">
            <a:extLst>
              <a:ext uri="{FF2B5EF4-FFF2-40B4-BE49-F238E27FC236}">
                <a16:creationId xmlns="" xmlns:a16="http://schemas.microsoft.com/office/drawing/2014/main" id="{51BA01C3-C562-5B8E-CAC4-E6AE718D3B5D}"/>
              </a:ext>
            </a:extLst>
          </p:cNvPr>
          <p:cNvSpPr/>
          <p:nvPr/>
        </p:nvSpPr>
        <p:spPr>
          <a:xfrm>
            <a:off x="4987638" y="1508818"/>
            <a:ext cx="1706690" cy="3725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154D4"/>
                </a:solidFill>
              </a:rPr>
              <a:t>Hà </a:t>
            </a:r>
            <a:r>
              <a:rPr lang="en-US" sz="2600" b="1" dirty="0" err="1">
                <a:solidFill>
                  <a:srgbClr val="0154D4"/>
                </a:solidFill>
              </a:rPr>
              <a:t>Nội</a:t>
            </a:r>
            <a:endParaRPr lang="en-US" sz="2600" b="1" dirty="0">
              <a:solidFill>
                <a:srgbClr val="0154D4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0F45E75C-69C7-3E12-ECE5-99047276FD7F}"/>
              </a:ext>
            </a:extLst>
          </p:cNvPr>
          <p:cNvGrpSpPr/>
          <p:nvPr/>
        </p:nvGrpSpPr>
        <p:grpSpPr>
          <a:xfrm>
            <a:off x="6694328" y="1695085"/>
            <a:ext cx="2730041" cy="1173337"/>
            <a:chOff x="2003443" y="2096682"/>
            <a:chExt cx="2730041" cy="1173337"/>
          </a:xfrm>
        </p:grpSpPr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7CF365FB-3968-4E0E-590E-820C03F67347}"/>
                </a:ext>
              </a:extLst>
            </p:cNvPr>
            <p:cNvCxnSpPr>
              <a:stCxn id="7" idx="3"/>
              <a:endCxn id="5" idx="1"/>
            </p:cNvCxnSpPr>
            <p:nvPr/>
          </p:nvCxnSpPr>
          <p:spPr>
            <a:xfrm>
              <a:off x="2003443" y="2096682"/>
              <a:ext cx="2730041" cy="3858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467B18BE-A071-BCD5-37AB-C9AB5E07872F}"/>
                </a:ext>
              </a:extLst>
            </p:cNvPr>
            <p:cNvCxnSpPr>
              <a:cxnSpLocks/>
              <a:stCxn id="7" idx="3"/>
              <a:endCxn id="6" idx="0"/>
            </p:cNvCxnSpPr>
            <p:nvPr/>
          </p:nvCxnSpPr>
          <p:spPr>
            <a:xfrm>
              <a:off x="2003443" y="2096682"/>
              <a:ext cx="1597480" cy="117333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7C436FAC-8430-8D1A-B632-C8C5EB5E6F77}"/>
                </a:ext>
              </a:extLst>
            </p:cNvPr>
            <p:cNvCxnSpPr>
              <a:cxnSpLocks/>
              <a:stCxn id="6" idx="0"/>
              <a:endCxn id="5" idx="1"/>
            </p:cNvCxnSpPr>
            <p:nvPr/>
          </p:nvCxnSpPr>
          <p:spPr>
            <a:xfrm flipV="1">
              <a:off x="3600923" y="2482539"/>
              <a:ext cx="1132561" cy="78748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1"/>
          <p:cNvSpPr txBox="1"/>
          <p:nvPr/>
        </p:nvSpPr>
        <p:spPr>
          <a:xfrm>
            <a:off x="193964" y="2888616"/>
            <a:ext cx="4793674" cy="1292662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marL="259080" lvl="1" algn="ctr"/>
            <a:r>
              <a:rPr lang="en-US" sz="2800" b="1" smtClean="0">
                <a:solidFill>
                  <a:srgbClr val="0000FF"/>
                </a:solidFill>
              </a:rPr>
              <a:t>Tam giác tăng trưởng Kinh tế</a:t>
            </a:r>
          </a:p>
          <a:p>
            <a:pPr marL="259080" lvl="1" algn="just"/>
            <a:r>
              <a:rPr lang="en-US" sz="2800" b="1" smtClean="0">
                <a:solidFill>
                  <a:srgbClr val="0000FF"/>
                </a:solidFill>
              </a:rPr>
              <a:t>Hà Nội - Hải Phòng - Quảng Ninh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4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A55BAB53-F2A5-4408-9862-F215DBF37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80" y="348311"/>
            <a:ext cx="9652288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9FFD48-4586-4F86-B36E-6DAF159AD8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11" t="23071" r="8399" b="9930"/>
          <a:stretch/>
        </p:blipFill>
        <p:spPr>
          <a:xfrm>
            <a:off x="0" y="0"/>
            <a:ext cx="12269972" cy="6858000"/>
          </a:xfrm>
          <a:prstGeom prst="rect">
            <a:avLst/>
          </a:prstGeom>
        </p:spPr>
      </p:pic>
      <p:grpSp>
        <p:nvGrpSpPr>
          <p:cNvPr id="54" name="vong quay">
            <a:extLst>
              <a:ext uri="{FF2B5EF4-FFF2-40B4-BE49-F238E27FC236}">
                <a16:creationId xmlns:a16="http://schemas.microsoft.com/office/drawing/2014/main" xmlns="" id="{C3681784-B81E-4B3F-B9DB-47BACA12E47C}"/>
              </a:ext>
            </a:extLst>
          </p:cNvPr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1B653DD5-7BA0-4F85-9876-CAE74D8EE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C5C5D033-13BE-422A-A89B-46FD899CC47F}"/>
                </a:ext>
              </a:extLst>
            </p:cNvPr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96659178-567E-4E74-9FBB-C36C12FA92F7}"/>
                </a:ext>
              </a:extLst>
            </p:cNvPr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163C45EF-A3A2-4B72-9B34-F763F66EA123}"/>
                </a:ext>
              </a:extLst>
            </p:cNvPr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2CE3DBF5-821F-44AD-B7F9-8453E3CEDACC}"/>
                </a:ext>
              </a:extLst>
            </p:cNvPr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3F5C2A1C-2193-4212-859B-34C8A64FC2A7}"/>
                </a:ext>
              </a:extLst>
            </p:cNvPr>
            <p:cNvSpPr txBox="1"/>
            <p:nvPr/>
          </p:nvSpPr>
          <p:spPr>
            <a:xfrm rot="9501114">
              <a:off x="5698230" y="340948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Phần th</a:t>
              </a:r>
              <a:r>
                <a:rPr kumimoji="0" 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ư</a:t>
              </a:r>
              <a:r>
                <a:rPr lang="en-US" sz="2800" b="1">
                  <a:solidFill>
                    <a:srgbClr val="0070C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A9ED525B-3C4D-46D9-9EE7-4B7ACC4A8E0F}"/>
                </a:ext>
              </a:extLst>
            </p:cNvPr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452A5591-8FBD-49B9-A368-AD46140F8324}"/>
                </a:ext>
              </a:extLst>
            </p:cNvPr>
            <p:cNvSpPr txBox="1"/>
            <p:nvPr/>
          </p:nvSpPr>
          <p:spPr>
            <a:xfrm rot="3829829">
              <a:off x="8019634" y="4215327"/>
              <a:ext cx="2025648" cy="1246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Mất l</a:t>
              </a:r>
              <a:r>
                <a:rPr kumimoji="0" lang="vi-VN" sz="3200" b="1" i="0" u="none" strike="noStrike" kern="120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ư</a:t>
              </a:r>
              <a:r>
                <a:rPr lang="en-US" sz="3200" b="1">
                  <a:solidFill>
                    <a:srgbClr val="0070C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ợt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99DFD9E3-1A6D-429B-8FEB-04D474C00E76}"/>
                </a:ext>
              </a:extLst>
            </p:cNvPr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xmlns="" id="{75421831-A5AB-45D8-8294-B3608FF364D2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quay dung">
            <a:extLst>
              <a:ext uri="{FF2B5EF4-FFF2-40B4-BE49-F238E27FC236}">
                <a16:creationId xmlns:a16="http://schemas.microsoft.com/office/drawing/2014/main" xmlns="" id="{ABC2C2A4-321B-4778-AB8E-1CBC2063C5C6}"/>
              </a:ext>
            </a:extLst>
          </p:cNvPr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ounded Rectangle 25">
            <a:hlinkClick r:id="rId7" action="ppaction://hlinksldjump"/>
            <a:extLst>
              <a:ext uri="{FF2B5EF4-FFF2-40B4-BE49-F238E27FC236}">
                <a16:creationId xmlns:a16="http://schemas.microsoft.com/office/drawing/2014/main" xmlns="" id="{02A6DAA4-D06D-41DA-B857-2E1497582A59}"/>
              </a:ext>
            </a:extLst>
          </p:cNvPr>
          <p:cNvSpPr/>
          <p:nvPr/>
        </p:nvSpPr>
        <p:spPr>
          <a:xfrm>
            <a:off x="697240" y="272659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ounded Rectangle 26">
            <a:hlinkClick r:id="rId8" action="ppaction://hlinksldjump"/>
            <a:extLst>
              <a:ext uri="{FF2B5EF4-FFF2-40B4-BE49-F238E27FC236}">
                <a16:creationId xmlns:a16="http://schemas.microsoft.com/office/drawing/2014/main" xmlns="" id="{CBD0C41C-F5DF-4094-A219-DDFDD6CE867B}"/>
              </a:ext>
            </a:extLst>
          </p:cNvPr>
          <p:cNvSpPr/>
          <p:nvPr/>
        </p:nvSpPr>
        <p:spPr>
          <a:xfrm>
            <a:off x="2195157" y="272659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ounded Rectangle 27">
            <a:hlinkClick r:id="rId9" action="ppaction://hlinksldjump"/>
            <a:extLst>
              <a:ext uri="{FF2B5EF4-FFF2-40B4-BE49-F238E27FC236}">
                <a16:creationId xmlns:a16="http://schemas.microsoft.com/office/drawing/2014/main" xmlns="" id="{BF489B1B-D27B-48EB-961E-5327BAA858B3}"/>
              </a:ext>
            </a:extLst>
          </p:cNvPr>
          <p:cNvSpPr/>
          <p:nvPr/>
        </p:nvSpPr>
        <p:spPr>
          <a:xfrm>
            <a:off x="3714136" y="27013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ounded Rectangle 34">
            <a:hlinkClick r:id="rId10" action="ppaction://hlinksldjump"/>
            <a:extLst>
              <a:ext uri="{FF2B5EF4-FFF2-40B4-BE49-F238E27FC236}">
                <a16:creationId xmlns:a16="http://schemas.microsoft.com/office/drawing/2014/main" xmlns="" id="{6239B1F4-6159-488F-8218-45B6F7B039BC}"/>
              </a:ext>
            </a:extLst>
          </p:cNvPr>
          <p:cNvSpPr/>
          <p:nvPr/>
        </p:nvSpPr>
        <p:spPr>
          <a:xfrm>
            <a:off x="697240" y="473436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ounded Rectangle 35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64A9371-2ECF-44D3-B427-0B5272AD177B}"/>
              </a:ext>
            </a:extLst>
          </p:cNvPr>
          <p:cNvSpPr/>
          <p:nvPr/>
        </p:nvSpPr>
        <p:spPr>
          <a:xfrm>
            <a:off x="2195157" y="473436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ounded Rectangle 36">
            <a:hlinkClick r:id="rId12" action="ppaction://hlinksldjump"/>
            <a:extLst>
              <a:ext uri="{FF2B5EF4-FFF2-40B4-BE49-F238E27FC236}">
                <a16:creationId xmlns:a16="http://schemas.microsoft.com/office/drawing/2014/main" xmlns="" id="{4E82D49F-0B78-433A-9986-30C422BEBAF1}"/>
              </a:ext>
            </a:extLst>
          </p:cNvPr>
          <p:cNvSpPr/>
          <p:nvPr/>
        </p:nvSpPr>
        <p:spPr>
          <a:xfrm>
            <a:off x="3693073" y="473436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664451FA-4CD2-4B13-B25A-D83FDD09CE5E}"/>
              </a:ext>
            </a:extLst>
          </p:cNvPr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B52EDF15-86C4-41D9-87D6-77C85A5F9B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2395DEBA-868E-43C1-8FEF-702107BC73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84792F8F-DDB0-4D5D-9ECF-74CA4985DE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BCE860F3-2015-486C-8DDC-D314519352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2F471819-4C4D-4046-8856-F54BE9940C2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81" name="vongquay">
            <a:hlinkClick r:id="" action="ppaction://media"/>
            <a:extLst>
              <a:ext uri="{FF2B5EF4-FFF2-40B4-BE49-F238E27FC236}">
                <a16:creationId xmlns:a16="http://schemas.microsoft.com/office/drawing/2014/main" xmlns="" id="{2BA9BF9F-EE03-425B-900D-44A5A48938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82" name="Isosceles Triangle 81">
            <a:extLst>
              <a:ext uri="{FF2B5EF4-FFF2-40B4-BE49-F238E27FC236}">
                <a16:creationId xmlns:a16="http://schemas.microsoft.com/office/drawing/2014/main" xmlns="" id="{A3C50472-02CC-4056-9112-08AAC3F49D94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xmlns="" id="{5875BE44-BFE6-432C-B04A-1850A1BB2268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xmlns="" id="{3175A65E-A1E7-4284-B43C-01711CE14F50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xmlns="" id="{2B8A835D-4512-41EE-B4FD-981E6EEFF1E7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xmlns="" id="{4061ADDD-D7F7-453F-A2D1-AC446798187D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xmlns="" id="{706EDEFF-22F8-4D4D-B27B-446DFFCE5347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xmlns="" id="{ED801563-F8CD-4CA6-AB6F-BF99CA54D34C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xmlns="" id="{6946D98D-AE9C-4398-97D7-191F395DE15F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xmlns="" id="{8F266BA7-4BD8-4098-AD37-F3E61CCB1F78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1" name="Isosceles Triangle 90">
            <a:extLst>
              <a:ext uri="{FF2B5EF4-FFF2-40B4-BE49-F238E27FC236}">
                <a16:creationId xmlns:a16="http://schemas.microsoft.com/office/drawing/2014/main" xmlns="" id="{45582D79-0C0C-4398-9C53-F6191B08F056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xmlns="" id="{153236FA-8DF7-4E09-A56B-37B9BFE0526D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3" name="Isosceles Triangle 92">
            <a:extLst>
              <a:ext uri="{FF2B5EF4-FFF2-40B4-BE49-F238E27FC236}">
                <a16:creationId xmlns:a16="http://schemas.microsoft.com/office/drawing/2014/main" xmlns="" id="{9B326026-DF44-4E0D-BE37-6F828E2C3962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4" name="Isosceles Triangle 93">
            <a:extLst>
              <a:ext uri="{FF2B5EF4-FFF2-40B4-BE49-F238E27FC236}">
                <a16:creationId xmlns:a16="http://schemas.microsoft.com/office/drawing/2014/main" xmlns="" id="{C24B1367-B490-49CE-8DE0-E28BAA00F0C1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" name="Isosceles Triangle 94">
            <a:extLst>
              <a:ext uri="{FF2B5EF4-FFF2-40B4-BE49-F238E27FC236}">
                <a16:creationId xmlns:a16="http://schemas.microsoft.com/office/drawing/2014/main" xmlns="" id="{B3619E5B-C24A-483D-9B49-545D6D246006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6" name="Isosceles Triangle 95">
            <a:extLst>
              <a:ext uri="{FF2B5EF4-FFF2-40B4-BE49-F238E27FC236}">
                <a16:creationId xmlns:a16="http://schemas.microsoft.com/office/drawing/2014/main" xmlns="" id="{F327DDB0-D152-44E7-81CA-2D57E0C8CC0E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7" name="Isosceles Triangle 96">
            <a:extLst>
              <a:ext uri="{FF2B5EF4-FFF2-40B4-BE49-F238E27FC236}">
                <a16:creationId xmlns:a16="http://schemas.microsoft.com/office/drawing/2014/main" xmlns="" id="{2353A4D8-A246-4424-AE40-27D46E87CB11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8" name="Isosceles Triangle 97">
            <a:extLst>
              <a:ext uri="{FF2B5EF4-FFF2-40B4-BE49-F238E27FC236}">
                <a16:creationId xmlns:a16="http://schemas.microsoft.com/office/drawing/2014/main" xmlns="" id="{A435AB01-2D72-4F2B-B692-EB43C477A8BA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9" name="Isosceles Triangle 98">
            <a:extLst>
              <a:ext uri="{FF2B5EF4-FFF2-40B4-BE49-F238E27FC236}">
                <a16:creationId xmlns:a16="http://schemas.microsoft.com/office/drawing/2014/main" xmlns="" id="{B83CEFF6-65D2-4883-85B2-1B68EC764C39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xmlns="" id="{4CB8C84E-B8A4-4339-B7E3-BD128908E089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xmlns="" id="{9773FC63-3E12-419D-B408-EC5B3051C64C}"/>
              </a:ext>
            </a:extLst>
          </p:cNvPr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" name="Heart 101">
            <a:hlinkClick r:id="rId10" action="ppaction://hlinksldjump"/>
            <a:extLst>
              <a:ext uri="{FF2B5EF4-FFF2-40B4-BE49-F238E27FC236}">
                <a16:creationId xmlns:a16="http://schemas.microsoft.com/office/drawing/2014/main" xmlns="" id="{F180652A-056E-4FF8-BEBC-70A8F2D28D26}"/>
              </a:ext>
            </a:extLst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73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75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DF95C0F-F358-448E-AD0A-F2021FE33EB7}"/>
              </a:ext>
            </a:extLst>
          </p:cNvPr>
          <p:cNvSpPr/>
          <p:nvPr/>
        </p:nvSpPr>
        <p:spPr>
          <a:xfrm>
            <a:off x="2133600" y="2775839"/>
            <a:ext cx="385043" cy="523220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2CAB06-C717-43F4-8A99-69D4642BD834}"/>
              </a:ext>
            </a:extLst>
          </p:cNvPr>
          <p:cNvSpPr/>
          <p:nvPr/>
        </p:nvSpPr>
        <p:spPr>
          <a:xfrm>
            <a:off x="3310598" y="4129671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A75DEE-4535-4AAE-A750-7A82F782E6E4}"/>
              </a:ext>
            </a:extLst>
          </p:cNvPr>
          <p:cNvSpPr/>
          <p:nvPr/>
        </p:nvSpPr>
        <p:spPr>
          <a:xfrm>
            <a:off x="2518642" y="4816922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598022B-D793-41BC-AC66-D3BB519D8032}"/>
              </a:ext>
            </a:extLst>
          </p:cNvPr>
          <p:cNvSpPr/>
          <p:nvPr/>
        </p:nvSpPr>
        <p:spPr>
          <a:xfrm>
            <a:off x="4345361" y="4347627"/>
            <a:ext cx="412292" cy="58477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8454211-A9AA-4A2B-A88E-3FA87485C659}"/>
              </a:ext>
            </a:extLst>
          </p:cNvPr>
          <p:cNvSpPr/>
          <p:nvPr/>
        </p:nvSpPr>
        <p:spPr>
          <a:xfrm>
            <a:off x="692727" y="1341296"/>
            <a:ext cx="10390909" cy="2192906"/>
          </a:xfrm>
          <a:prstGeom prst="rect">
            <a:avLst/>
          </a:prstGeom>
          <a:ln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</a:rPr>
              <a:t>- Các nhóm thảo luận, nhận xẻ các nhóm khác; chấm chéo sản phẩm</a:t>
            </a:r>
          </a:p>
          <a:p>
            <a:pPr algn="just">
              <a:lnSpc>
                <a:spcPct val="130000"/>
              </a:lnSpc>
            </a:pPr>
            <a:r>
              <a:rPr lang="en-US" sz="3500" b="1" i="1" smtClean="0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sz="3500" b="1" i="1">
                <a:solidFill>
                  <a:srgbClr val="7030A0"/>
                </a:solidFill>
              </a:rPr>
              <a:t>Giáo viên chốt nội dung.</a:t>
            </a:r>
            <a:endParaRPr lang="en-US" sz="3500" b="1" i="1" dirty="0">
              <a:solidFill>
                <a:srgbClr val="7030A0"/>
              </a:solidFill>
            </a:endParaRPr>
          </a:p>
        </p:txBody>
      </p:sp>
      <p:pic>
        <p:nvPicPr>
          <p:cNvPr id="10" name="Picture 4" descr="đào tạo hướng dẫn png | PNGEgg">
            <a:extLst>
              <a:ext uri="{FF2B5EF4-FFF2-40B4-BE49-F238E27FC236}">
                <a16:creationId xmlns="" xmlns:a16="http://schemas.microsoft.com/office/drawing/2014/main" id="{0EC1CBCC-68B6-3613-314A-7D1D9AFF7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0" b="97654" l="0" r="99138">
                        <a14:foregroundMark x1="29023" y1="15836" x2="28448" y2="23754"/>
                        <a14:foregroundMark x1="45115" y1="6452" x2="70977" y2="6452"/>
                        <a14:foregroundMark x1="58621" y1="1173" x2="58621" y2="2053"/>
                        <a14:foregroundMark x1="63218" y1="67449" x2="64943" y2="80352"/>
                        <a14:foregroundMark x1="93966" y1="44575" x2="93966" y2="45748"/>
                        <a14:foregroundMark x1="84770" y1="61290" x2="87356" y2="70968"/>
                        <a14:foregroundMark x1="97701" y1="62170" x2="97701" y2="62170"/>
                        <a14:foregroundMark x1="80747" y1="82405" x2="98276" y2="83871"/>
                        <a14:foregroundMark x1="98276" y1="83871" x2="99425" y2="83284"/>
                        <a14:foregroundMark x1="76149" y1="82698" x2="85920" y2="85924"/>
                        <a14:foregroundMark x1="55172" y1="94428" x2="71264" y2="98240"/>
                        <a14:foregroundMark x1="71264" y1="98240" x2="70115" y2="90029"/>
                        <a14:foregroundMark x1="64655" y1="88856" x2="72414" y2="95015"/>
                        <a14:foregroundMark x1="71264" y1="90323" x2="73851" y2="94428"/>
                        <a14:foregroundMark x1="38218" y1="89150" x2="30747" y2="92082"/>
                        <a14:foregroundMark x1="11207" y1="81232" x2="11207" y2="81232"/>
                        <a14:foregroundMark x1="11207" y1="47214" x2="11207" y2="47214"/>
                        <a14:foregroundMark x1="9770" y1="46628" x2="13218" y2="57771"/>
                        <a14:foregroundMark x1="5747" y1="62170" x2="8621" y2="75367"/>
                        <a14:foregroundMark x1="0" y1="66862" x2="0" y2="66862"/>
                        <a14:foregroundMark x1="42241" y1="54545" x2="43103" y2="577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94" y="2119745"/>
            <a:ext cx="4744985" cy="464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A09605F-E2E3-4F1B-A0BC-5AE08974F79D}"/>
              </a:ext>
            </a:extLst>
          </p:cNvPr>
          <p:cNvSpPr txBox="1"/>
          <p:nvPr/>
        </p:nvSpPr>
        <p:spPr>
          <a:xfrm>
            <a:off x="1395530" y="417982"/>
            <a:ext cx="9400939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LUYỆN TẬP – VẬN DỤNG</a:t>
            </a:r>
            <a:endParaRPr lang="en-US" sz="4000" dirty="0">
              <a:solidFill>
                <a:srgbClr val="0070C0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2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570021" y="1081952"/>
            <a:ext cx="11131649" cy="186906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900" b="1" i="1" smtClean="0">
                <a:solidFill>
                  <a:srgbClr val="0000FF"/>
                </a:solidFill>
                <a:cs typeface="Arial" pitchFamily="34" charset="0"/>
              </a:rPr>
              <a:t> HS về nhà dựa vào Bảng 13, trang 168, vẽ biểu đồ thể hiện cơ cấu và nhận xét tỉ trọng tổng sản phẩm của vùng KTTTĐ Bắc Bộ; so sánh với cả nước, giai đoạn 2010 - 2021</a:t>
            </a: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293" y="315976"/>
            <a:ext cx="1215391" cy="110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533925"/>
              </p:ext>
            </p:extLst>
          </p:nvPr>
        </p:nvGraphicFramePr>
        <p:xfrm>
          <a:off x="832988" y="4290138"/>
          <a:ext cx="10555491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72305"/>
                <a:gridCol w="1660717"/>
                <a:gridCol w="1660717"/>
                <a:gridCol w="166175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3000">
                          <a:effectLst/>
                          <a:latin typeface="Calibri" pitchFamily="34" charset="0"/>
                          <a:cs typeface="Calibri" pitchFamily="34" charset="0"/>
                        </a:rPr>
                        <a:t>Năm</a:t>
                      </a:r>
                      <a:endParaRPr lang="en-US" sz="3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Calibri" pitchFamily="34" charset="0"/>
                          <a:cs typeface="Calibri" pitchFamily="34" charset="0"/>
                        </a:rPr>
                        <a:t>2010</a:t>
                      </a:r>
                      <a:endParaRPr lang="en-US" sz="3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3000">
                          <a:effectLst/>
                          <a:latin typeface="Calibri" pitchFamily="34" charset="0"/>
                          <a:cs typeface="Calibri" pitchFamily="34" charset="0"/>
                        </a:rPr>
                        <a:t>2015</a:t>
                      </a:r>
                      <a:endParaRPr lang="en-US" sz="3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  <a:latin typeface="Calibri" pitchFamily="34" charset="0"/>
                          <a:cs typeface="Calibri" pitchFamily="34" charset="0"/>
                        </a:rPr>
                        <a:t>2021</a:t>
                      </a:r>
                      <a:endParaRPr lang="en-US" sz="3000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30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Vùng kinh tế trọng điểm Bắc Bộ</a:t>
                      </a:r>
                      <a:endParaRPr lang="en-US" sz="3000" b="1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30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23,7</a:t>
                      </a:r>
                      <a:endParaRPr lang="en-US" sz="3000" b="1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30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24,4</a:t>
                      </a:r>
                      <a:endParaRPr lang="en-US" sz="3000" b="1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30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26,6</a:t>
                      </a:r>
                      <a:endParaRPr lang="en-US" sz="3000" b="1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vi-VN" sz="30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Cả nước</a:t>
                      </a:r>
                      <a:endParaRPr lang="en-US" sz="3000" b="1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30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en-US" sz="3000" b="1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30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en-US" sz="3000" b="1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vi-VN" sz="3000" b="1">
                          <a:effectLst/>
                          <a:latin typeface="Calibri" pitchFamily="34" charset="0"/>
                          <a:cs typeface="Calibri" pitchFamily="34" charset="0"/>
                        </a:rPr>
                        <a:t>100,0</a:t>
                      </a:r>
                      <a:endParaRPr lang="en-US" sz="3000" b="1">
                        <a:effectLst/>
                        <a:latin typeface="Calibri" pitchFamily="34" charset="0"/>
                        <a:ea typeface="Calibri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0020" y="3271794"/>
            <a:ext cx="1113164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Bảng 13. TỈ TRỌNG TỔNG SẢN PHẨM (GI</a:t>
            </a:r>
            <a:r>
              <a:rPr kumimoji="0" lang="en-US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Á</a:t>
            </a:r>
            <a:r>
              <a:rPr kumimoji="0" lang="vi-VN" sz="2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HIỆN HÀNH) CỦA VÙNG KINH TẾ TRỌNG ĐIỂM BẮC BỘ SO VỚI CẢ NƯỚC GIAI ĐOẠN 2010 – 2021(Đơn vị: %)</a:t>
            </a:r>
            <a:endParaRPr kumimoji="0" lang="vi-VN" sz="2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6829" y="5866826"/>
            <a:ext cx="1004473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300" b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vi-VN" sz="2300" b="1">
                <a:latin typeface="Calibri" pitchFamily="34" charset="0"/>
                <a:ea typeface="Calibri" pitchFamily="34" charset="0"/>
                <a:cs typeface="Calibri" pitchFamily="34" charset="0"/>
              </a:rPr>
              <a:t>Nguồn: Niên giám thống kê các tỉnh, thành phố năm 2011, 2016, 2022)</a:t>
            </a:r>
            <a:endParaRPr lang="vi-VN" sz="2300" b="1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hình nền cảm ơn Thank You đẹp dễ thương và ý nghĩa nhất">
            <a:extLst>
              <a:ext uri="{FF2B5EF4-FFF2-40B4-BE49-F238E27FC236}">
                <a16:creationId xmlns:a16="http://schemas.microsoft.com/office/drawing/2014/main" xmlns="" id="{7470B3FC-4552-47C7-B20C-86252B3D1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7" r="-1" b="2603"/>
          <a:stretch/>
        </p:blipFill>
        <p:spPr bwMode="auto">
          <a:xfrm>
            <a:off x="321734" y="321734"/>
            <a:ext cx="11548535" cy="621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91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07963" y="352698"/>
            <a:ext cx="11001763" cy="1630848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300" b="1">
                <a:ea typeface="Tahoma" panose="020B0604030504040204" pitchFamily="34" charset="0"/>
                <a:cs typeface="Arial" panose="020B0604020202020204" pitchFamily="34" charset="0"/>
              </a:rPr>
              <a:t>Câu 1. </a:t>
            </a:r>
            <a:r>
              <a:rPr lang="en-US" sz="3300" b="1" smtClean="0">
                <a:ea typeface="Tahoma" panose="020B0604030504040204" pitchFamily="34" charset="0"/>
                <a:cs typeface="Arial" panose="020B0604020202020204" pitchFamily="34" charset="0"/>
              </a:rPr>
              <a:t>Một trong hai thành phố cảng lớn nhất cả nước; là động lực phát triển của cả Miền Bắc là...</a:t>
            </a:r>
            <a:endParaRPr lang="vi-VN" sz="33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799" y="2996755"/>
            <a:ext cx="4635331" cy="127982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en-US" sz="33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TP cảng Hải Phòng</a:t>
            </a:r>
            <a:endParaRPr lang="vi-VN" sz="33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2768494" y="2982687"/>
            <a:ext cx="1814473" cy="1293891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5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lang="vi-VN" sz="35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BB50C60D-B9E0-4781-A9EB-F013A3A2A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515" y="352697"/>
            <a:ext cx="11465959" cy="140576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just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b="1">
                <a:ea typeface="Tahoma" panose="020B0604030504040204" pitchFamily="34" charset="0"/>
                <a:cs typeface="Arial" panose="020B0604020202020204" pitchFamily="34" charset="0"/>
              </a:rPr>
              <a:t>Câu </a:t>
            </a:r>
            <a:r>
              <a:rPr lang="en-US" sz="3300" b="1" smtClean="0">
                <a:ea typeface="Tahoma" panose="020B0604030504040204" pitchFamily="34" charset="0"/>
                <a:cs typeface="Arial" panose="020B0604020202020204" pitchFamily="34" charset="0"/>
              </a:rPr>
              <a:t>2. Trong các tuyến quốc lộ sau: 1, 2, 3, 6, 18; tuyến quốc lộ nào đi hoàn toàn trong vùng Đồng bằng sông Hồng?</a:t>
            </a:r>
            <a:endParaRPr lang="vi-VN" sz="33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85998" y="3350746"/>
            <a:ext cx="5205996" cy="119311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3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 lộ số 18.</a:t>
            </a:r>
            <a:endParaRPr lang="vi-VN" sz="33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656680" y="3350746"/>
            <a:ext cx="1696720" cy="1180535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lang="vi-VN" sz="35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B82B0A09-8936-4770-AF49-D36035776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2275" y="352698"/>
            <a:ext cx="10627451" cy="1602712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3300" b="1">
                <a:ea typeface="Tahoma" panose="020B0604030504040204" pitchFamily="34" charset="0"/>
                <a:cs typeface="Arial" panose="020B0604020202020204" pitchFamily="34" charset="0"/>
              </a:rPr>
              <a:t>Câu </a:t>
            </a:r>
            <a:r>
              <a:rPr lang="en-US" sz="3300" b="1" smtClean="0">
                <a:ea typeface="Tahoma" panose="020B0604030504040204" pitchFamily="34" charset="0"/>
                <a:cs typeface="Arial" panose="020B0604020202020204" pitchFamily="34" charset="0"/>
              </a:rPr>
              <a:t>3. Tam giác công nghiệp mạnh ở miền Bắc gồm các tỉnh, thành phố nào?</a:t>
            </a:r>
            <a:endParaRPr lang="vi-VN" sz="33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63419" y="3598815"/>
            <a:ext cx="7464799" cy="15211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>
              <a:lnSpc>
                <a:spcPct val="150000"/>
              </a:lnSpc>
              <a:defRPr/>
            </a:pPr>
            <a:r>
              <a:rPr lang="en-US" sz="33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 Nội - Hải Phòng - Quảng Ninh</a:t>
            </a:r>
            <a:endParaRPr lang="vi-VN" sz="33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876860" y="3598813"/>
            <a:ext cx="2004417" cy="1521100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500" b="1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lang="vi-VN" sz="35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0D44CBD0-DC78-4A78-8AC6-DEE52847E1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3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4911" y="352698"/>
            <a:ext cx="11169747" cy="1532374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defRPr/>
            </a:pPr>
            <a:r>
              <a:rPr lang="en-US" sz="3300" b="1">
                <a:ea typeface="Tahoma" panose="020B0604030504040204" pitchFamily="34" charset="0"/>
                <a:cs typeface="Arial" panose="020B0604020202020204" pitchFamily="34" charset="0"/>
              </a:rPr>
              <a:t>Câu </a:t>
            </a:r>
            <a:r>
              <a:rPr lang="en-US" sz="3300" b="1" smtClean="0">
                <a:ea typeface="Tahoma" panose="020B0604030504040204" pitchFamily="34" charset="0"/>
                <a:cs typeface="Arial" panose="020B0604020202020204" pitchFamily="34" charset="0"/>
              </a:rPr>
              <a:t>5. Từ tháng 5 đến tháng 9, trên vùng biển Việt Nam có hướng gió mào thịnh hành?</a:t>
            </a:r>
            <a:endParaRPr lang="vi-VN" sz="33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7651" y="3232333"/>
            <a:ext cx="6074484" cy="14100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Gió hướng đông nam</a:t>
            </a:r>
            <a:endParaRPr lang="vi-VN" sz="33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06698" y="3232332"/>
            <a:ext cx="2147477" cy="1410006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Đáp án</a:t>
            </a:r>
            <a:endParaRPr lang="vi-VN" sz="32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6CCA0C16-234A-44E2-B8EB-58F26FCC1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2275" y="352697"/>
            <a:ext cx="11192011" cy="164491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300" b="1">
                <a:ea typeface="Tahoma" panose="020B0604030504040204" pitchFamily="34" charset="0"/>
                <a:cs typeface="Arial" panose="020B0604020202020204" pitchFamily="34" charset="0"/>
              </a:rPr>
              <a:t>Câu </a:t>
            </a:r>
            <a:r>
              <a:rPr lang="en-US" sz="3300" b="1" smtClean="0">
                <a:ea typeface="Tahoma" panose="020B0604030504040204" pitchFamily="34" charset="0"/>
                <a:cs typeface="Arial" panose="020B0604020202020204" pitchFamily="34" charset="0"/>
              </a:rPr>
              <a:t>4. Đoạn bờ biển nào ở nước ta có chế độ thủy triều cao nhất?</a:t>
            </a:r>
            <a:endParaRPr lang="vi-VN" sz="3300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3429" y="3290911"/>
            <a:ext cx="5721599" cy="126274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Quảng Ninh - Thanh Hóa</a:t>
            </a:r>
            <a:endParaRPr lang="vi-VN" sz="33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745588" y="3290911"/>
            <a:ext cx="1447188" cy="1262742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lang="vi-VN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xmlns="" id="{6B8F5BAF-0CE4-4CAD-BE2A-831BECE82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7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building, window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xmlns="" id="{44B6407D-8D71-4100-AE8E-9A97672BE9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F1909B-27AC-4B3E-A2E4-44F0FC488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85" y="2463939"/>
            <a:ext cx="4750372" cy="4206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EAB261-C699-4A56-B1ED-4EC6139657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82" y="1806292"/>
            <a:ext cx="4832381" cy="3245415"/>
          </a:xfrm>
          <a:prstGeom prst="rect">
            <a:avLst/>
          </a:prstGeom>
        </p:spPr>
      </p:pic>
      <p:sp>
        <p:nvSpPr>
          <p:cNvPr id="12" name="Rectangle: Folded Corner 11">
            <a:extLst>
              <a:ext uri="{FF2B5EF4-FFF2-40B4-BE49-F238E27FC236}">
                <a16:creationId xmlns:a16="http://schemas.microsoft.com/office/drawing/2014/main" xmlns="" id="{89CB5C1B-842D-431D-8CEE-D9580B540891}"/>
              </a:ext>
            </a:extLst>
          </p:cNvPr>
          <p:cNvSpPr/>
          <p:nvPr/>
        </p:nvSpPr>
        <p:spPr>
          <a:xfrm>
            <a:off x="4470961" y="839855"/>
            <a:ext cx="3070271" cy="208827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Chúc bạn may mắn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7030A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lần sau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59441AB-FE82-447C-A20E-3F0AE9139D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8A0F0F3-7A04-441A-A5B0-2E4A98FF6C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1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7" y="1283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="" xmlns:am3d="http://schemas.microsoft.com/office/drawing/2017/model3d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 r:embed=""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 r:embed=""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="" xmlns:a16="http://schemas.microsoft.com/office/drawing/2014/main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553" y="4597885"/>
                <a:ext cx="2071755" cy="20717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953589" y="1138319"/>
            <a:ext cx="10189028" cy="263148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5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13. </a:t>
            </a:r>
          </a:p>
          <a:p>
            <a:pPr algn="ctr"/>
            <a:r>
              <a:rPr lang="en-US" sz="5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Thực hành: tìm hiểu về </a:t>
            </a:r>
          </a:p>
          <a:p>
            <a:pPr algn="ctr"/>
            <a:r>
              <a:rPr lang="en-US" sz="5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Vùng kinh tế trọng điểm Bắc Bộ</a:t>
            </a:r>
            <a:endParaRPr lang="en-US" sz="55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4912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1363978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</TotalTime>
  <Words>841</Words>
  <Application>Microsoft Office PowerPoint</Application>
  <PresentationFormat>Custom</PresentationFormat>
  <Paragraphs>127</Paragraphs>
  <Slides>22</Slides>
  <Notes>7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Nguyen </cp:lastModifiedBy>
  <cp:revision>237</cp:revision>
  <dcterms:created xsi:type="dcterms:W3CDTF">2021-07-10T13:01:32Z</dcterms:created>
  <dcterms:modified xsi:type="dcterms:W3CDTF">2024-10-27T12:48:00Z</dcterms:modified>
</cp:coreProperties>
</file>