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sldIdLst>
    <p:sldId id="256" r:id="rId2"/>
    <p:sldId id="291" r:id="rId3"/>
    <p:sldId id="266" r:id="rId4"/>
    <p:sldId id="267" r:id="rId5"/>
    <p:sldId id="268" r:id="rId6"/>
    <p:sldId id="269" r:id="rId7"/>
    <p:sldId id="271" r:id="rId8"/>
    <p:sldId id="270" r:id="rId9"/>
    <p:sldId id="272" r:id="rId10"/>
    <p:sldId id="275" r:id="rId11"/>
    <p:sldId id="274" r:id="rId12"/>
    <p:sldId id="262" r:id="rId13"/>
    <p:sldId id="276" r:id="rId14"/>
    <p:sldId id="278" r:id="rId15"/>
    <p:sldId id="279" r:id="rId16"/>
    <p:sldId id="280" r:id="rId17"/>
    <p:sldId id="292" r:id="rId18"/>
    <p:sldId id="283" r:id="rId19"/>
    <p:sldId id="284" r:id="rId20"/>
    <p:sldId id="285" r:id="rId21"/>
    <p:sldId id="293" r:id="rId22"/>
    <p:sldId id="265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rial-SGK-TV" pitchFamily="2" charset="0"/>
      <p:regular r:id="rId29"/>
      <p:bold r:id="rId30"/>
      <p:italic r:id="rId31"/>
    </p:embeddedFont>
    <p:embeddedFont>
      <p:font typeface="Arial Rounded MT Bold" panose="020F0704030504030204" pitchFamily="34" charset="0"/>
      <p:regular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2C0"/>
    <a:srgbClr val="DE2A00"/>
    <a:srgbClr val="FF3300"/>
    <a:srgbClr val="BEE0C0"/>
    <a:srgbClr val="D3EAD4"/>
    <a:srgbClr val="FFFFFF"/>
    <a:srgbClr val="1D90D0"/>
    <a:srgbClr val="0CAE4C"/>
    <a:srgbClr val="F7931C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77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86E92-D0E3-49BC-9357-8114420DD95D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9577D-59F3-4AF9-831D-D23E0A5D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78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5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52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1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3D864D30-42DC-4542-81D3-4F58E777823E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3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241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14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26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74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0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8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2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0190"/>
            <a:ext cx="3133134" cy="19653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366" y="2344583"/>
            <a:ext cx="2392199" cy="2470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48" y="3466702"/>
            <a:ext cx="2585904" cy="23054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160045" y="1554567"/>
            <a:ext cx="914400" cy="45579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hái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69555" y="1566759"/>
            <a:ext cx="914400" cy="45579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2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ưỡi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60045" y="1566759"/>
            <a:ext cx="914400" cy="455792"/>
          </a:xfrm>
          <a:prstGeom prst="roundRect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14800" y="1566759"/>
            <a:ext cx="914400" cy="455792"/>
          </a:xfrm>
          <a:prstGeom prst="roundRect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69555" y="1566759"/>
            <a:ext cx="914400" cy="455792"/>
          </a:xfrm>
          <a:prstGeom prst="roundRect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904" y="4519236"/>
            <a:ext cx="1897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Thợ     gỗ.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28677" y="5856563"/>
            <a:ext cx="2395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Cô Ba       bưởi.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84596" y="4814690"/>
            <a:ext cx="2632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Chú hề        ngựa.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14800" y="1554567"/>
            <a:ext cx="914400" cy="455792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2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ẻ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55853" y="4641401"/>
            <a:ext cx="274320" cy="237744"/>
          </a:xfrm>
          <a:prstGeom prst="roundRect">
            <a:avLst/>
          </a:prstGeom>
          <a:solidFill>
            <a:srgbClr val="0CAE4C"/>
          </a:solidFill>
          <a:ln>
            <a:solidFill>
              <a:srgbClr val="0CAE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441402" y="5977232"/>
            <a:ext cx="274320" cy="237744"/>
          </a:xfrm>
          <a:prstGeom prst="roundRect">
            <a:avLst/>
          </a:prstGeom>
          <a:solidFill>
            <a:srgbClr val="0CAE4C"/>
          </a:solidFill>
          <a:ln>
            <a:solidFill>
              <a:srgbClr val="0CAE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300822" y="4926650"/>
            <a:ext cx="274320" cy="237744"/>
          </a:xfrm>
          <a:prstGeom prst="roundRect">
            <a:avLst/>
          </a:prstGeom>
          <a:solidFill>
            <a:srgbClr val="0CAE4C"/>
          </a:solidFill>
          <a:ln>
            <a:solidFill>
              <a:srgbClr val="0CAE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28017" y="330159"/>
            <a:ext cx="7401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h)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ô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trống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câu</a:t>
            </a:r>
            <a:r>
              <a:rPr lang="vi-VN" sz="2400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80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0.21337 0.6273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0" y="3136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AE4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32587 0.4351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2175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" presetClass="emph" presetSubtype="2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AE4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0967 0.47362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6" y="236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mph" presetSubtype="2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AE4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7" grpId="3"/>
      <p:bldP spid="19" grpId="0"/>
      <p:bldP spid="19" grpId="1"/>
      <p:bldP spid="19" grpId="2"/>
      <p:bldP spid="19" grpId="3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6" grpId="0"/>
      <p:bldP spid="15" grpId="0"/>
      <p:bldP spid="16" grpId="0"/>
      <p:bldP spid="18" grpId="0"/>
      <p:bldP spid="18" grpId="1"/>
      <p:bldP spid="18" grpId="2"/>
      <p:bldP spid="18" grpId="3"/>
      <p:bldP spid="7" grpId="0" animBg="1"/>
      <p:bldP spid="7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30451" y="1818628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-SGK-TV" pitchFamily="2" charset="0"/>
                <a:cs typeface="Arial-SGK-TV" pitchFamily="2" charset="0"/>
              </a:rPr>
              <a:t>Hà </a:t>
            </a:r>
            <a:r>
              <a:rPr lang="en-US" sz="2800" smtClean="0">
                <a:latin typeface="Arial-SGK-TV" pitchFamily="2" charset="0"/>
                <a:cs typeface="Arial-SGK-TV" pitchFamily="2" charset="0"/>
              </a:rPr>
              <a:t>Nội </a:t>
            </a: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9731" y="2699658"/>
            <a:ext cx="1725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-SGK-TV" pitchFamily="2" charset="0"/>
                <a:cs typeface="Arial-SGK-TV" pitchFamily="2" charset="0"/>
              </a:rPr>
              <a:t>Lai Châu </a:t>
            </a: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413" y="3580688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-SGK-TV" pitchFamily="2" charset="0"/>
                <a:cs typeface="Arial-SGK-TV" pitchFamily="2" charset="0"/>
              </a:rPr>
              <a:t>Gia Lai</a:t>
            </a: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8017" y="330159"/>
            <a:ext cx="7401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)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: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96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301" y="349872"/>
            <a:ext cx="76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Viết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6" y="107322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341" y="931817"/>
            <a:ext cx="784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a) Viết một số vần, từ ngữ đã học từ bài 5C đến bài 8E.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 </a:t>
            </a: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0341" y="1637211"/>
            <a:ext cx="6801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b) Viết một câu đã hoàn thành ở hoạt động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1h.  </a:t>
            </a: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49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1818" y="236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23243" y="394386"/>
            <a:ext cx="2190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Nghe – nói.</a:t>
            </a: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Kể chuyện</a:t>
            </a:r>
            <a:r>
              <a:rPr lang="en-US" sz="2400" i="1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6" y="1303374"/>
            <a:ext cx="3816162" cy="2417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60" y="1379355"/>
            <a:ext cx="3555728" cy="26675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20884" y="624929"/>
            <a:ext cx="23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Ai </a:t>
            </a:r>
            <a:r>
              <a:rPr lang="en-US" sz="2400" b="1" i="1" dirty="0" err="1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2400" b="1" i="1" dirty="0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khen</a:t>
            </a:r>
            <a:r>
              <a:rPr lang="en-US" sz="2400" b="1" i="1" dirty="0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i="1" dirty="0">
              <a:solidFill>
                <a:srgbClr val="1D90D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836" y="3582087"/>
            <a:ext cx="3276452" cy="299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8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273"/>
            <a:ext cx="8731336" cy="5531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1818" y="236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23243" y="394386"/>
            <a:ext cx="2190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Nghe – nói.</a:t>
            </a: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Kể chuyện</a:t>
            </a:r>
            <a:r>
              <a:rPr lang="en-US" sz="2400" i="1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1818" y="236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16" y="1225383"/>
            <a:ext cx="6566969" cy="4926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3243" y="394386"/>
            <a:ext cx="2190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Nghe – nói.</a:t>
            </a: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Kể chuyện</a:t>
            </a:r>
            <a:r>
              <a:rPr lang="en-US" sz="2400" i="1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2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1818" y="236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30" y="1027606"/>
            <a:ext cx="5762541" cy="5259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3243" y="394386"/>
            <a:ext cx="2190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Nghe – nói.</a:t>
            </a: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Kể chuyện</a:t>
            </a:r>
            <a:r>
              <a:rPr lang="en-US" sz="2400" i="1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5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6" y="1303374"/>
            <a:ext cx="3816162" cy="2417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60" y="1379355"/>
            <a:ext cx="3555728" cy="26675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3243" y="394386"/>
            <a:ext cx="2190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Nghe – nói.</a:t>
            </a: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Kể chuyện</a:t>
            </a:r>
            <a:r>
              <a:rPr lang="en-US" sz="2400" i="1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0884" y="624929"/>
            <a:ext cx="23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Ai đáng khen?</a:t>
            </a:r>
            <a:endParaRPr lang="en-US" sz="2400" b="1" i="1" dirty="0">
              <a:solidFill>
                <a:srgbClr val="1D90D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836" y="3582087"/>
            <a:ext cx="3276452" cy="299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00" y="1225383"/>
            <a:ext cx="6427000" cy="4071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1818" y="236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75978" y="5349043"/>
            <a:ext cx="6133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1. Cô 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giáo dặn các 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bạn lớp 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1B làm việc gì?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243" y="394386"/>
            <a:ext cx="2190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Nghe – nói.</a:t>
            </a: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Kể chuyện</a:t>
            </a:r>
            <a:r>
              <a:rPr lang="en-US" sz="2400" i="1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4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30" y="976745"/>
            <a:ext cx="6270740" cy="4704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1818" y="236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46207" y="5787339"/>
            <a:ext cx="3793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2. Bạn </a:t>
            </a:r>
            <a:r>
              <a:rPr lang="en-US" sz="2400">
                <a:latin typeface="Arial-SGK-TV" pitchFamily="2" charset="0"/>
                <a:cs typeface="Arial-SGK-TV" pitchFamily="2" charset="0"/>
              </a:rPr>
              <a:t>Du làm việc gì tốt?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243" y="394386"/>
            <a:ext cx="2190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Nghe – nói.</a:t>
            </a: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Kể chuyện</a:t>
            </a:r>
            <a:r>
              <a:rPr lang="en-US" sz="2400" i="1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2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9118" y="984068"/>
            <a:ext cx="9973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Bài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9B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5783" y="2671582"/>
            <a:ext cx="56124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7200" b="1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7200" b="1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ctr"/>
            <a:r>
              <a:rPr lang="en-US" sz="7200" b="1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giữa</a:t>
            </a:r>
            <a:r>
              <a:rPr lang="en-US" sz="7200" b="1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7200" b="1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7200" b="1" dirty="0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I</a:t>
            </a:r>
            <a:endParaRPr lang="en-US" sz="7200" b="1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17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1818" y="236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50" y="964051"/>
            <a:ext cx="5262501" cy="4803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7517" y="5706261"/>
            <a:ext cx="4530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3. </a:t>
            </a:r>
            <a:r>
              <a:rPr lang="vi-VN" sz="2400" smtClean="0">
                <a:latin typeface="Arial-SGK-TV" pitchFamily="2" charset="0"/>
                <a:cs typeface="Arial-SGK-TV" pitchFamily="2" charset="0"/>
              </a:rPr>
              <a:t>Vì </a:t>
            </a:r>
            <a:r>
              <a:rPr lang="vi-VN" sz="2400">
                <a:latin typeface="Arial-SGK-TV" pitchFamily="2" charset="0"/>
                <a:cs typeface="Arial-SGK-TV" pitchFamily="2" charset="0"/>
              </a:rPr>
              <a:t>sao bạn Độ được thưởng? </a:t>
            </a: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243" y="394386"/>
            <a:ext cx="2190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Nghe – nói.</a:t>
            </a: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Kể chuyện</a:t>
            </a:r>
            <a:r>
              <a:rPr lang="en-US" sz="2400" i="1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1818" y="236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23243" y="394386"/>
            <a:ext cx="2190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Nghe – nói.</a:t>
            </a: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Kể chuyện</a:t>
            </a:r>
            <a:r>
              <a:rPr lang="en-US" sz="2400" i="1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6" y="1303374"/>
            <a:ext cx="3816162" cy="2417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60" y="1379355"/>
            <a:ext cx="3555728" cy="26675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20884" y="624929"/>
            <a:ext cx="23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Ai </a:t>
            </a:r>
            <a:r>
              <a:rPr lang="en-US" sz="2400" b="1" i="1" dirty="0" err="1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2400" b="1" i="1" dirty="0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khen</a:t>
            </a:r>
            <a:r>
              <a:rPr lang="en-US" sz="2400" b="1" i="1" dirty="0" smtClean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i="1" dirty="0">
              <a:solidFill>
                <a:srgbClr val="1D90D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836" y="3582087"/>
            <a:ext cx="3276452" cy="299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8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3" y="9000"/>
            <a:ext cx="914031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4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447074"/>
              </p:ext>
            </p:extLst>
          </p:nvPr>
        </p:nvGraphicFramePr>
        <p:xfrm>
          <a:off x="4406535" y="1768374"/>
          <a:ext cx="4267203" cy="3369680"/>
        </p:xfrm>
        <a:graphic>
          <a:graphicData uri="http://schemas.openxmlformats.org/drawingml/2006/table">
            <a:tbl>
              <a:tblPr firstRow="1" firstCol="1" lastCol="1" bandRow="1">
                <a:tableStyleId>{5940675A-B579-460E-94D1-54222C63F5DA}</a:tableStyleId>
              </a:tblPr>
              <a:tblGrid>
                <a:gridCol w="1422401">
                  <a:extLst>
                    <a:ext uri="{9D8B030D-6E8A-4147-A177-3AD203B41FA5}">
                      <a16:colId xmlns:a16="http://schemas.microsoft.com/office/drawing/2014/main" xmlns="" val="3473007942"/>
                    </a:ext>
                  </a:extLst>
                </a:gridCol>
                <a:gridCol w="1422401">
                  <a:extLst>
                    <a:ext uri="{9D8B030D-6E8A-4147-A177-3AD203B41FA5}">
                      <a16:colId xmlns:a16="http://schemas.microsoft.com/office/drawing/2014/main" xmlns="" val="2717985324"/>
                    </a:ext>
                  </a:extLst>
                </a:gridCol>
                <a:gridCol w="1422401">
                  <a:extLst>
                    <a:ext uri="{9D8B030D-6E8A-4147-A177-3AD203B41FA5}">
                      <a16:colId xmlns:a16="http://schemas.microsoft.com/office/drawing/2014/main" xmlns="" val="650920050"/>
                    </a:ext>
                  </a:extLst>
                </a:gridCol>
              </a:tblGrid>
              <a:tr h="1684840">
                <a:tc>
                  <a:txBody>
                    <a:bodyPr/>
                    <a:lstStyle/>
                    <a:p>
                      <a:endParaRPr lang="en-US" sz="230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14504" marR="114504" marT="57252" marB="57252"/>
                </a:tc>
                <a:tc>
                  <a:txBody>
                    <a:bodyPr/>
                    <a:lstStyle/>
                    <a:p>
                      <a:endParaRPr lang="en-US" sz="230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14504" marR="114504" marT="57252" marB="57252"/>
                </a:tc>
                <a:tc>
                  <a:txBody>
                    <a:bodyPr/>
                    <a:lstStyle/>
                    <a:p>
                      <a:endParaRPr lang="en-US" sz="230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14504" marR="114504" marT="57252" marB="57252"/>
                </a:tc>
                <a:extLst>
                  <a:ext uri="{0D108BD9-81ED-4DB2-BD59-A6C34878D82A}">
                    <a16:rowId xmlns:a16="http://schemas.microsoft.com/office/drawing/2014/main" xmlns="" val="3676358271"/>
                  </a:ext>
                </a:extLst>
              </a:tr>
              <a:tr h="1684840">
                <a:tc>
                  <a:txBody>
                    <a:bodyPr/>
                    <a:lstStyle/>
                    <a:p>
                      <a:endParaRPr lang="en-US" sz="230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14504" marR="114504" marT="57252" marB="57252"/>
                </a:tc>
                <a:tc>
                  <a:txBody>
                    <a:bodyPr/>
                    <a:lstStyle/>
                    <a:p>
                      <a:endParaRPr lang="en-US" sz="230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14504" marR="114504" marT="57252" marB="57252"/>
                </a:tc>
                <a:tc>
                  <a:txBody>
                    <a:bodyPr/>
                    <a:lstStyle/>
                    <a:p>
                      <a:endParaRPr lang="en-US" sz="230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114504" marR="114504" marT="57252" marB="57252"/>
                </a:tc>
                <a:extLst>
                  <a:ext uri="{0D108BD9-81ED-4DB2-BD59-A6C34878D82A}">
                    <a16:rowId xmlns:a16="http://schemas.microsoft.com/office/drawing/2014/main" xmlns="" val="1453300469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219274" y="342900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27" y="3560916"/>
            <a:ext cx="897012" cy="88108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14723" y="3437709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066626" y="2414705"/>
            <a:ext cx="2773958" cy="3133098"/>
            <a:chOff x="2112427" y="2579587"/>
            <a:chExt cx="2773958" cy="3133098"/>
          </a:xfrm>
        </p:grpSpPr>
        <p:sp>
          <p:nvSpPr>
            <p:cNvPr id="32" name="Freeform 31"/>
            <p:cNvSpPr/>
            <p:nvPr/>
          </p:nvSpPr>
          <p:spPr>
            <a:xfrm>
              <a:off x="2112427" y="2751045"/>
              <a:ext cx="2616200" cy="2961640"/>
            </a:xfrm>
            <a:custGeom>
              <a:avLst/>
              <a:gdLst>
                <a:gd name="connsiteX0" fmla="*/ 0 w 2616200"/>
                <a:gd name="connsiteY0" fmla="*/ 1615440 h 2961640"/>
                <a:gd name="connsiteX1" fmla="*/ 5080 w 2616200"/>
                <a:gd name="connsiteY1" fmla="*/ 1788160 h 2961640"/>
                <a:gd name="connsiteX2" fmla="*/ 0 w 2616200"/>
                <a:gd name="connsiteY2" fmla="*/ 1910080 h 2961640"/>
                <a:gd name="connsiteX3" fmla="*/ 5080 w 2616200"/>
                <a:gd name="connsiteY3" fmla="*/ 2722880 h 2961640"/>
                <a:gd name="connsiteX4" fmla="*/ 35560 w 2616200"/>
                <a:gd name="connsiteY4" fmla="*/ 2783840 h 2961640"/>
                <a:gd name="connsiteX5" fmla="*/ 60960 w 2616200"/>
                <a:gd name="connsiteY5" fmla="*/ 2829560 h 2961640"/>
                <a:gd name="connsiteX6" fmla="*/ 101600 w 2616200"/>
                <a:gd name="connsiteY6" fmla="*/ 2890520 h 2961640"/>
                <a:gd name="connsiteX7" fmla="*/ 111760 w 2616200"/>
                <a:gd name="connsiteY7" fmla="*/ 2905760 h 2961640"/>
                <a:gd name="connsiteX8" fmla="*/ 132080 w 2616200"/>
                <a:gd name="connsiteY8" fmla="*/ 2936240 h 2961640"/>
                <a:gd name="connsiteX9" fmla="*/ 147320 w 2616200"/>
                <a:gd name="connsiteY9" fmla="*/ 2941320 h 2961640"/>
                <a:gd name="connsiteX10" fmla="*/ 167640 w 2616200"/>
                <a:gd name="connsiteY10" fmla="*/ 2951480 h 2961640"/>
                <a:gd name="connsiteX11" fmla="*/ 203200 w 2616200"/>
                <a:gd name="connsiteY11" fmla="*/ 2961640 h 2961640"/>
                <a:gd name="connsiteX12" fmla="*/ 1762760 w 2616200"/>
                <a:gd name="connsiteY12" fmla="*/ 2956560 h 2961640"/>
                <a:gd name="connsiteX13" fmla="*/ 1838960 w 2616200"/>
                <a:gd name="connsiteY13" fmla="*/ 2941320 h 2961640"/>
                <a:gd name="connsiteX14" fmla="*/ 1854200 w 2616200"/>
                <a:gd name="connsiteY14" fmla="*/ 2926080 h 2961640"/>
                <a:gd name="connsiteX15" fmla="*/ 1859280 w 2616200"/>
                <a:gd name="connsiteY15" fmla="*/ 2910840 h 2961640"/>
                <a:gd name="connsiteX16" fmla="*/ 1894840 w 2616200"/>
                <a:gd name="connsiteY16" fmla="*/ 2860040 h 2961640"/>
                <a:gd name="connsiteX17" fmla="*/ 1910080 w 2616200"/>
                <a:gd name="connsiteY17" fmla="*/ 2829560 h 2961640"/>
                <a:gd name="connsiteX18" fmla="*/ 1920240 w 2616200"/>
                <a:gd name="connsiteY18" fmla="*/ 2799080 h 2961640"/>
                <a:gd name="connsiteX19" fmla="*/ 1930400 w 2616200"/>
                <a:gd name="connsiteY19" fmla="*/ 2768600 h 2961640"/>
                <a:gd name="connsiteX20" fmla="*/ 1935480 w 2616200"/>
                <a:gd name="connsiteY20" fmla="*/ 2753360 h 2961640"/>
                <a:gd name="connsiteX21" fmla="*/ 1940560 w 2616200"/>
                <a:gd name="connsiteY21" fmla="*/ 2727960 h 2961640"/>
                <a:gd name="connsiteX22" fmla="*/ 1950720 w 2616200"/>
                <a:gd name="connsiteY22" fmla="*/ 2682240 h 2961640"/>
                <a:gd name="connsiteX23" fmla="*/ 1955800 w 2616200"/>
                <a:gd name="connsiteY23" fmla="*/ 2484120 h 2961640"/>
                <a:gd name="connsiteX24" fmla="*/ 1965960 w 2616200"/>
                <a:gd name="connsiteY24" fmla="*/ 2407920 h 2961640"/>
                <a:gd name="connsiteX25" fmla="*/ 1976120 w 2616200"/>
                <a:gd name="connsiteY25" fmla="*/ 2377440 h 2961640"/>
                <a:gd name="connsiteX26" fmla="*/ 1986280 w 2616200"/>
                <a:gd name="connsiteY26" fmla="*/ 2331720 h 2961640"/>
                <a:gd name="connsiteX27" fmla="*/ 2001520 w 2616200"/>
                <a:gd name="connsiteY27" fmla="*/ 1407160 h 2961640"/>
                <a:gd name="connsiteX28" fmla="*/ 2006600 w 2616200"/>
                <a:gd name="connsiteY28" fmla="*/ 121920 h 2961640"/>
                <a:gd name="connsiteX29" fmla="*/ 2032000 w 2616200"/>
                <a:gd name="connsiteY29" fmla="*/ 81280 h 2961640"/>
                <a:gd name="connsiteX30" fmla="*/ 2047240 w 2616200"/>
                <a:gd name="connsiteY30" fmla="*/ 66040 h 2961640"/>
                <a:gd name="connsiteX31" fmla="*/ 2092960 w 2616200"/>
                <a:gd name="connsiteY31" fmla="*/ 45720 h 2961640"/>
                <a:gd name="connsiteX32" fmla="*/ 2108200 w 2616200"/>
                <a:gd name="connsiteY32" fmla="*/ 40640 h 2961640"/>
                <a:gd name="connsiteX33" fmla="*/ 2153920 w 2616200"/>
                <a:gd name="connsiteY33" fmla="*/ 25400 h 2961640"/>
                <a:gd name="connsiteX34" fmla="*/ 2169160 w 2616200"/>
                <a:gd name="connsiteY34" fmla="*/ 20320 h 2961640"/>
                <a:gd name="connsiteX35" fmla="*/ 2189480 w 2616200"/>
                <a:gd name="connsiteY35" fmla="*/ 15240 h 2961640"/>
                <a:gd name="connsiteX36" fmla="*/ 2240280 w 2616200"/>
                <a:gd name="connsiteY36" fmla="*/ 0 h 2961640"/>
                <a:gd name="connsiteX37" fmla="*/ 2575560 w 2616200"/>
                <a:gd name="connsiteY37" fmla="*/ 5080 h 2961640"/>
                <a:gd name="connsiteX38" fmla="*/ 2616200 w 2616200"/>
                <a:gd name="connsiteY38" fmla="*/ 10160 h 296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616200" h="2961640">
                  <a:moveTo>
                    <a:pt x="0" y="1615440"/>
                  </a:moveTo>
                  <a:cubicBezTo>
                    <a:pt x="1693" y="1673013"/>
                    <a:pt x="5080" y="1730562"/>
                    <a:pt x="5080" y="1788160"/>
                  </a:cubicBezTo>
                  <a:cubicBezTo>
                    <a:pt x="5080" y="1828835"/>
                    <a:pt x="0" y="1869405"/>
                    <a:pt x="0" y="1910080"/>
                  </a:cubicBezTo>
                  <a:cubicBezTo>
                    <a:pt x="0" y="2181019"/>
                    <a:pt x="184" y="2451986"/>
                    <a:pt x="5080" y="2722880"/>
                  </a:cubicBezTo>
                  <a:cubicBezTo>
                    <a:pt x="5740" y="2759409"/>
                    <a:pt x="24534" y="2750761"/>
                    <a:pt x="35560" y="2783840"/>
                  </a:cubicBezTo>
                  <a:cubicBezTo>
                    <a:pt x="44501" y="2810664"/>
                    <a:pt x="37670" y="2794625"/>
                    <a:pt x="60960" y="2829560"/>
                  </a:cubicBezTo>
                  <a:lnTo>
                    <a:pt x="101600" y="2890520"/>
                  </a:lnTo>
                  <a:cubicBezTo>
                    <a:pt x="104987" y="2895600"/>
                    <a:pt x="109829" y="2899968"/>
                    <a:pt x="111760" y="2905760"/>
                  </a:cubicBezTo>
                  <a:cubicBezTo>
                    <a:pt x="117086" y="2921738"/>
                    <a:pt x="115772" y="2925368"/>
                    <a:pt x="132080" y="2936240"/>
                  </a:cubicBezTo>
                  <a:cubicBezTo>
                    <a:pt x="136535" y="2939210"/>
                    <a:pt x="142398" y="2939211"/>
                    <a:pt x="147320" y="2941320"/>
                  </a:cubicBezTo>
                  <a:cubicBezTo>
                    <a:pt x="154281" y="2944303"/>
                    <a:pt x="160679" y="2948497"/>
                    <a:pt x="167640" y="2951480"/>
                  </a:cubicBezTo>
                  <a:cubicBezTo>
                    <a:pt x="177843" y="2955853"/>
                    <a:pt x="192889" y="2959062"/>
                    <a:pt x="203200" y="2961640"/>
                  </a:cubicBezTo>
                  <a:lnTo>
                    <a:pt x="1762760" y="2956560"/>
                  </a:lnTo>
                  <a:cubicBezTo>
                    <a:pt x="1801882" y="2956315"/>
                    <a:pt x="1815115" y="2961191"/>
                    <a:pt x="1838960" y="2941320"/>
                  </a:cubicBezTo>
                  <a:cubicBezTo>
                    <a:pt x="1844479" y="2936721"/>
                    <a:pt x="1849120" y="2931160"/>
                    <a:pt x="1854200" y="2926080"/>
                  </a:cubicBezTo>
                  <a:cubicBezTo>
                    <a:pt x="1855893" y="2921000"/>
                    <a:pt x="1856679" y="2915521"/>
                    <a:pt x="1859280" y="2910840"/>
                  </a:cubicBezTo>
                  <a:cubicBezTo>
                    <a:pt x="1868214" y="2894758"/>
                    <a:pt x="1883424" y="2875261"/>
                    <a:pt x="1894840" y="2860040"/>
                  </a:cubicBezTo>
                  <a:cubicBezTo>
                    <a:pt x="1913367" y="2804460"/>
                    <a:pt x="1883819" y="2888646"/>
                    <a:pt x="1910080" y="2829560"/>
                  </a:cubicBezTo>
                  <a:cubicBezTo>
                    <a:pt x="1914430" y="2819773"/>
                    <a:pt x="1916853" y="2809240"/>
                    <a:pt x="1920240" y="2799080"/>
                  </a:cubicBezTo>
                  <a:lnTo>
                    <a:pt x="1930400" y="2768600"/>
                  </a:lnTo>
                  <a:cubicBezTo>
                    <a:pt x="1932093" y="2763520"/>
                    <a:pt x="1934430" y="2758611"/>
                    <a:pt x="1935480" y="2753360"/>
                  </a:cubicBezTo>
                  <a:cubicBezTo>
                    <a:pt x="1937173" y="2744893"/>
                    <a:pt x="1938687" y="2736389"/>
                    <a:pt x="1940560" y="2727960"/>
                  </a:cubicBezTo>
                  <a:cubicBezTo>
                    <a:pt x="1954908" y="2663393"/>
                    <a:pt x="1935399" y="2758847"/>
                    <a:pt x="1950720" y="2682240"/>
                  </a:cubicBezTo>
                  <a:cubicBezTo>
                    <a:pt x="1952413" y="2616200"/>
                    <a:pt x="1952991" y="2550122"/>
                    <a:pt x="1955800" y="2484120"/>
                  </a:cubicBezTo>
                  <a:cubicBezTo>
                    <a:pt x="1955944" y="2480740"/>
                    <a:pt x="1964581" y="2413895"/>
                    <a:pt x="1965960" y="2407920"/>
                  </a:cubicBezTo>
                  <a:cubicBezTo>
                    <a:pt x="1968368" y="2397485"/>
                    <a:pt x="1973043" y="2387698"/>
                    <a:pt x="1976120" y="2377440"/>
                  </a:cubicBezTo>
                  <a:cubicBezTo>
                    <a:pt x="1980424" y="2363092"/>
                    <a:pt x="1983380" y="2346222"/>
                    <a:pt x="1986280" y="2331720"/>
                  </a:cubicBezTo>
                  <a:cubicBezTo>
                    <a:pt x="2014948" y="1987705"/>
                    <a:pt x="1995635" y="2236973"/>
                    <a:pt x="2001520" y="1407160"/>
                  </a:cubicBezTo>
                  <a:cubicBezTo>
                    <a:pt x="2004558" y="978754"/>
                    <a:pt x="2001638" y="550308"/>
                    <a:pt x="2006600" y="121920"/>
                  </a:cubicBezTo>
                  <a:cubicBezTo>
                    <a:pt x="2006989" y="88339"/>
                    <a:pt x="2014520" y="95847"/>
                    <a:pt x="2032000" y="81280"/>
                  </a:cubicBezTo>
                  <a:cubicBezTo>
                    <a:pt x="2037519" y="76681"/>
                    <a:pt x="2041721" y="70639"/>
                    <a:pt x="2047240" y="66040"/>
                  </a:cubicBezTo>
                  <a:cubicBezTo>
                    <a:pt x="2063341" y="52623"/>
                    <a:pt x="2070809" y="53104"/>
                    <a:pt x="2092960" y="45720"/>
                  </a:cubicBezTo>
                  <a:lnTo>
                    <a:pt x="2108200" y="40640"/>
                  </a:lnTo>
                  <a:lnTo>
                    <a:pt x="2153920" y="25400"/>
                  </a:lnTo>
                  <a:cubicBezTo>
                    <a:pt x="2159000" y="23707"/>
                    <a:pt x="2163965" y="21619"/>
                    <a:pt x="2169160" y="20320"/>
                  </a:cubicBezTo>
                  <a:cubicBezTo>
                    <a:pt x="2175933" y="18627"/>
                    <a:pt x="2182793" y="17246"/>
                    <a:pt x="2189480" y="15240"/>
                  </a:cubicBezTo>
                  <a:cubicBezTo>
                    <a:pt x="2251319" y="-3312"/>
                    <a:pt x="2193444" y="11709"/>
                    <a:pt x="2240280" y="0"/>
                  </a:cubicBezTo>
                  <a:lnTo>
                    <a:pt x="2575560" y="5080"/>
                  </a:lnTo>
                  <a:cubicBezTo>
                    <a:pt x="2589207" y="5449"/>
                    <a:pt x="2616200" y="10160"/>
                    <a:pt x="2616200" y="10160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75695" y="2579587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00B0F0"/>
                  </a:solidFill>
                  <a:sym typeface="Wingdings" panose="05000000000000000000" pitchFamily="2" charset="2"/>
                </a:rPr>
                <a:t></a:t>
              </a:r>
              <a:endParaRPr lang="en-US">
                <a:solidFill>
                  <a:srgbClr val="00B0F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80" y="3584789"/>
            <a:ext cx="971321" cy="897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76" y="2208707"/>
            <a:ext cx="934166" cy="966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058" y="2208707"/>
            <a:ext cx="918243" cy="9553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7" y="330159"/>
            <a:ext cx="740187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a)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quân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cờ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Đặt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quân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cờ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ô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cờ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6" y="2208707"/>
            <a:ext cx="944782" cy="8917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6" y="3560916"/>
            <a:ext cx="918243" cy="93416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14723" y="1777083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</a:t>
            </a:r>
            <a:endParaRPr lang="en-US" sz="36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19274" y="1768374"/>
            <a:ext cx="625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endParaRPr lang="en-US" sz="36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99045" y="1777083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</a:t>
            </a:r>
            <a:endParaRPr lang="en-US" sz="3600" b="1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98105" y="3437709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53987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32934 -0.1731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75903 0.0277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51" y="138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333E-6 L 0.3257 0.2793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5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0.50937 0.2766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0.59948 0.0773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3658 -0.1655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1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0"/>
      <p:bldP spid="3" grpId="0" uiExpand="1" build="p"/>
      <p:bldP spid="20" grpId="0"/>
      <p:bldP spid="21" grpId="0"/>
      <p:bldP spid="22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7" y="330159"/>
            <a:ext cx="7401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) Tạo tiếng. 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155903"/>
              </p:ext>
            </p:extLst>
          </p:nvPr>
        </p:nvGraphicFramePr>
        <p:xfrm>
          <a:off x="382316" y="1702818"/>
          <a:ext cx="8296870" cy="3326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87">
                  <a:extLst>
                    <a:ext uri="{9D8B030D-6E8A-4147-A177-3AD203B41FA5}">
                      <a16:colId xmlns:a16="http://schemas.microsoft.com/office/drawing/2014/main" xmlns="" val="3237811110"/>
                    </a:ext>
                  </a:extLst>
                </a:gridCol>
                <a:gridCol w="829687">
                  <a:extLst>
                    <a:ext uri="{9D8B030D-6E8A-4147-A177-3AD203B41FA5}">
                      <a16:colId xmlns:a16="http://schemas.microsoft.com/office/drawing/2014/main" xmlns="" val="3363376806"/>
                    </a:ext>
                  </a:extLst>
                </a:gridCol>
                <a:gridCol w="829687">
                  <a:extLst>
                    <a:ext uri="{9D8B030D-6E8A-4147-A177-3AD203B41FA5}">
                      <a16:colId xmlns:a16="http://schemas.microsoft.com/office/drawing/2014/main" xmlns="" val="1564485129"/>
                    </a:ext>
                  </a:extLst>
                </a:gridCol>
                <a:gridCol w="829687">
                  <a:extLst>
                    <a:ext uri="{9D8B030D-6E8A-4147-A177-3AD203B41FA5}">
                      <a16:colId xmlns:a16="http://schemas.microsoft.com/office/drawing/2014/main" xmlns="" val="4146210510"/>
                    </a:ext>
                  </a:extLst>
                </a:gridCol>
                <a:gridCol w="829687">
                  <a:extLst>
                    <a:ext uri="{9D8B030D-6E8A-4147-A177-3AD203B41FA5}">
                      <a16:colId xmlns:a16="http://schemas.microsoft.com/office/drawing/2014/main" xmlns="" val="1253010192"/>
                    </a:ext>
                  </a:extLst>
                </a:gridCol>
                <a:gridCol w="829687">
                  <a:extLst>
                    <a:ext uri="{9D8B030D-6E8A-4147-A177-3AD203B41FA5}">
                      <a16:colId xmlns:a16="http://schemas.microsoft.com/office/drawing/2014/main" xmlns="" val="1022578280"/>
                    </a:ext>
                  </a:extLst>
                </a:gridCol>
                <a:gridCol w="829687">
                  <a:extLst>
                    <a:ext uri="{9D8B030D-6E8A-4147-A177-3AD203B41FA5}">
                      <a16:colId xmlns:a16="http://schemas.microsoft.com/office/drawing/2014/main" xmlns="" val="1517690376"/>
                    </a:ext>
                  </a:extLst>
                </a:gridCol>
                <a:gridCol w="829687">
                  <a:extLst>
                    <a:ext uri="{9D8B030D-6E8A-4147-A177-3AD203B41FA5}">
                      <a16:colId xmlns:a16="http://schemas.microsoft.com/office/drawing/2014/main" xmlns="" val="1663457470"/>
                    </a:ext>
                  </a:extLst>
                </a:gridCol>
                <a:gridCol w="829687">
                  <a:extLst>
                    <a:ext uri="{9D8B030D-6E8A-4147-A177-3AD203B41FA5}">
                      <a16:colId xmlns:a16="http://schemas.microsoft.com/office/drawing/2014/main" xmlns="" val="2332409131"/>
                    </a:ext>
                  </a:extLst>
                </a:gridCol>
                <a:gridCol w="829687">
                  <a:extLst>
                    <a:ext uri="{9D8B030D-6E8A-4147-A177-3AD203B41FA5}">
                      <a16:colId xmlns:a16="http://schemas.microsoft.com/office/drawing/2014/main" xmlns="" val="2007607115"/>
                    </a:ext>
                  </a:extLst>
                </a:gridCol>
              </a:tblGrid>
              <a:tr h="665276"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  <a:endParaRPr lang="en-US" sz="2400" b="1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u</a:t>
                      </a:r>
                      <a:endParaRPr lang="en-US" sz="2400" b="1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ư</a:t>
                      </a:r>
                      <a:endParaRPr lang="en-US" sz="2400" b="1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  <a:endParaRPr lang="en-US" sz="2400" b="1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ô</a:t>
                      </a:r>
                      <a:endParaRPr lang="en-US" sz="2400" b="1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  <a:endParaRPr lang="en-US" sz="2400" b="1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en-US" sz="2400" b="1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  <a:endParaRPr lang="en-US" sz="2400" b="1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err="1" smtClean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en-US" sz="2400" b="1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4447033"/>
                  </a:ext>
                </a:extLst>
              </a:tr>
              <a:tr h="665276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</a:t>
                      </a:r>
                      <a:endParaRPr lang="en-US" sz="2400" b="1">
                        <a:solidFill>
                          <a:srgbClr val="0070C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gà</a:t>
                      </a:r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gụ</a:t>
                      </a:r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gừ</a:t>
                      </a:r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>
                        <a:solidFill>
                          <a:schemeClr val="tx1"/>
                        </a:solidFill>
                        <a:latin typeface="Arial-SGK-TV" pitchFamily="2" charset="0"/>
                        <a:ea typeface="+mn-ea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400" b="0" kern="1200">
                        <a:solidFill>
                          <a:schemeClr val="tx1"/>
                        </a:solidFill>
                        <a:latin typeface="Arial-SGK-TV" pitchFamily="2" charset="0"/>
                        <a:ea typeface="+mn-ea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8071429"/>
                  </a:ext>
                </a:extLst>
              </a:tr>
              <a:tr h="665276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gh</a:t>
                      </a:r>
                      <a:endParaRPr lang="en-US" sz="2400" b="1">
                        <a:solidFill>
                          <a:srgbClr val="0070C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ghi</a:t>
                      </a:r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0516679"/>
                  </a:ext>
                </a:extLst>
              </a:tr>
              <a:tr h="665276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</a:t>
                      </a:r>
                      <a:endParaRPr lang="en-US" sz="2400" b="1">
                        <a:solidFill>
                          <a:srgbClr val="0070C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ngã</a:t>
                      </a:r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ngủ</a:t>
                      </a:r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ngự</a:t>
                      </a:r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0078749"/>
                  </a:ext>
                </a:extLst>
              </a:tr>
              <a:tr h="665276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0070C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ngh</a:t>
                      </a:r>
                      <a:endParaRPr lang="en-US" sz="2400" b="1">
                        <a:solidFill>
                          <a:srgbClr val="0070C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EE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nghĩ</a:t>
                      </a:r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07174" marR="107174" marT="53587" marB="535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9938918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3777577" y="244784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gõ</a:t>
            </a:r>
            <a:endParaRPr lang="en-US" sz="240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53643" y="244784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240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ỗ</a:t>
            </a:r>
            <a:endParaRPr lang="en-US" sz="240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17219" y="2426800"/>
            <a:ext cx="538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240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ỡ</a:t>
            </a:r>
            <a:endParaRPr lang="en-US" sz="240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99348" y="3135175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ghe</a:t>
            </a:r>
            <a:endParaRPr lang="en-US" sz="240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89267" y="3135175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240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hế</a:t>
            </a:r>
            <a:endParaRPr lang="en-US" sz="240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00288" y="4466765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nghe</a:t>
            </a:r>
            <a:endParaRPr lang="en-US" sz="240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38818" y="4466765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240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ghệ</a:t>
            </a:r>
            <a:endParaRPr lang="en-US" sz="240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68321" y="3799461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ngõ</a:t>
            </a:r>
            <a:endParaRPr lang="en-US" sz="240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74190" y="380817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ngô</a:t>
            </a:r>
            <a:endParaRPr lang="en-US" sz="240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448639" y="3808170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240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gỡ</a:t>
            </a:r>
            <a:endParaRPr lang="en-US" sz="240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99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6" grpId="0"/>
      <p:bldP spid="37" grpId="0"/>
      <p:bldP spid="38" grpId="0"/>
      <p:bldP spid="39" grpId="0"/>
      <p:bldP spid="40" grpId="0"/>
      <p:bldP spid="44" grpId="0"/>
      <p:bldP spid="45" grpId="0"/>
      <p:bldP spid="52" grpId="0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7" y="207394"/>
            <a:ext cx="740187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c)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0" y="1520418"/>
            <a:ext cx="8354933" cy="34970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90" y="3375660"/>
            <a:ext cx="8354933" cy="1729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5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28017" y="213531"/>
            <a:ext cx="740187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d)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3090491"/>
            <a:ext cx="2808568" cy="2835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788" y="468085"/>
            <a:ext cx="2774913" cy="262240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86194" y="2756711"/>
            <a:ext cx="3771612" cy="638628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Mẹ có đĩa có kho.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1420" y="5706084"/>
            <a:ext cx="2221486" cy="638628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Bố pha trà.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37" y="2982702"/>
            <a:ext cx="3848565" cy="313942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37069" y="5753715"/>
            <a:ext cx="3041473" cy="638628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Bà đưa mía cho bé.</a:t>
            </a:r>
            <a:endParaRPr lang="en-US" sz="2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9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24" y="1823568"/>
            <a:ext cx="6017553" cy="4669584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7" y="330159"/>
            <a:ext cx="7401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smtClean="0">
                <a:latin typeface="Arial-SGK-TV" pitchFamily="2" charset="0"/>
                <a:cs typeface="Arial-SGK-TV" pitchFamily="2" charset="0"/>
              </a:rPr>
              <a:t>e) Đọc câu chuyện. 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2189" y="1345822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0097CC"/>
                </a:solidFill>
                <a:latin typeface="Arial-SGK-TV" pitchFamily="2" charset="0"/>
                <a:cs typeface="Arial-SGK-TV" pitchFamily="2" charset="0"/>
              </a:rPr>
              <a:t>Gà lôi và sói</a:t>
            </a:r>
            <a:endParaRPr lang="en-US" sz="2400" b="1" i="1">
              <a:solidFill>
                <a:srgbClr val="0097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8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37" y="1310424"/>
            <a:ext cx="4470485" cy="3469069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7" y="330159"/>
            <a:ext cx="7401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smtClean="0">
                <a:latin typeface="Arial-SGK-TV" pitchFamily="2" charset="0"/>
                <a:cs typeface="Arial-SGK-TV" pitchFamily="2" charset="0"/>
              </a:rPr>
              <a:t>e) Đọc câu chuyện. 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056" y="2005824"/>
            <a:ext cx="4081605" cy="146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lnSpc>
                <a:spcPts val="3700"/>
              </a:lnSpc>
            </a:pPr>
            <a:r>
              <a:rPr lang="en-US" sz="2400" smtClean="0">
                <a:latin typeface="Arial-SGK-TV" pitchFamily="2" charset="0"/>
                <a:cs typeface="Arial-SGK-TV" pitchFamily="2" charset="0"/>
              </a:rPr>
              <a:t>Mẹ mới dạy gà lôi bay. Bữa nay, gà lôi bay đi chơi. Thấy thế, sói dụ dỗ: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1237" y="1394891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0097CC"/>
                </a:solidFill>
                <a:latin typeface="Arial-SGK-TV" pitchFamily="2" charset="0"/>
                <a:cs typeface="Arial-SGK-TV" pitchFamily="2" charset="0"/>
              </a:rPr>
              <a:t>Gà lôi và sói</a:t>
            </a:r>
            <a:endParaRPr lang="en-US" sz="2400" b="1" i="1">
              <a:solidFill>
                <a:srgbClr val="0097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398" y="4371486"/>
            <a:ext cx="803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400" smtClean="0">
                <a:latin typeface="Arial-SGK-TV" pitchFamily="2" charset="0"/>
                <a:cs typeface="Arial-SGK-TV" pitchFamily="2" charset="0"/>
              </a:rPr>
              <a:t>– Thế à! Sói cho gà lôi đi với.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398" y="4828196"/>
            <a:ext cx="803814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lnSpc>
                <a:spcPct val="150000"/>
              </a:lnSpc>
            </a:pPr>
            <a:r>
              <a:rPr lang="en-US" sz="2400" smtClean="0">
                <a:latin typeface="Arial-SGK-TV" pitchFamily="2" charset="0"/>
                <a:cs typeface="Arial-SGK-TV" pitchFamily="2" charset="0"/>
              </a:rPr>
              <a:t>Thấy sói cười, gà lôi sợ. Nó nhớ lời mẹ: “ Sói là kẻ thù của họ nhà gà.” Nó vội bay về với mẹ.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398" y="3505502"/>
            <a:ext cx="4081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400" smtClean="0">
                <a:latin typeface="Arial-SGK-TV" pitchFamily="2" charset="0"/>
                <a:cs typeface="Arial-SGK-TV" pitchFamily="2" charset="0"/>
              </a:rPr>
              <a:t>– Gà lôi đi với tôi. Tôi chỉ chỗ có mồi cho.</a:t>
            </a:r>
          </a:p>
        </p:txBody>
      </p:sp>
    </p:spTree>
    <p:extLst>
      <p:ext uri="{BB962C8B-B14F-4D97-AF65-F5344CB8AC3E}">
        <p14:creationId xmlns:p14="http://schemas.microsoft.com/office/powerpoint/2010/main" val="191156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8" grpId="0" build="p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" y="224244"/>
            <a:ext cx="8940301" cy="47831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844221" y="4712223"/>
            <a:ext cx="1202336" cy="507036"/>
          </a:xfrm>
          <a:prstGeom prst="roundRect">
            <a:avLst>
              <a:gd name="adj" fmla="val 30193"/>
            </a:avLst>
          </a:prstGeom>
          <a:solidFill>
            <a:srgbClr val="FCD2C0"/>
          </a:solidFill>
          <a:ln>
            <a:solidFill>
              <a:srgbClr val="FC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CD2C0"/>
                </a:solidFill>
                <a:latin typeface="Arial-SGK-TV" pitchFamily="2" charset="0"/>
                <a:cs typeface="Arial-SGK-TV" pitchFamily="2" charset="0"/>
              </a:rPr>
              <a:t>đá xẻ</a:t>
            </a:r>
            <a:endParaRPr lang="en-US" sz="2400">
              <a:solidFill>
                <a:srgbClr val="FCD2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427156" y="4704170"/>
            <a:ext cx="1202336" cy="507036"/>
          </a:xfrm>
          <a:prstGeom prst="roundRect">
            <a:avLst>
              <a:gd name="adj" fmla="val 30193"/>
            </a:avLst>
          </a:prstGeom>
          <a:solidFill>
            <a:srgbClr val="FCD2C0"/>
          </a:solidFill>
          <a:ln>
            <a:solidFill>
              <a:srgbClr val="FC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CD2C0"/>
                </a:solidFill>
                <a:latin typeface="Arial-SGK-TV" pitchFamily="2" charset="0"/>
                <a:cs typeface="Arial-SGK-TV" pitchFamily="2" charset="0"/>
              </a:rPr>
              <a:t>mía</a:t>
            </a:r>
            <a:endParaRPr lang="en-US" sz="2400">
              <a:solidFill>
                <a:srgbClr val="FCD2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556254" y="4696739"/>
            <a:ext cx="1290436" cy="507036"/>
          </a:xfrm>
          <a:prstGeom prst="roundRect">
            <a:avLst>
              <a:gd name="adj" fmla="val 30193"/>
            </a:avLst>
          </a:prstGeom>
          <a:solidFill>
            <a:srgbClr val="FCD2C0"/>
          </a:solidFill>
          <a:ln>
            <a:solidFill>
              <a:srgbClr val="FC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CD2C0"/>
                </a:solidFill>
                <a:latin typeface="Arial-SGK-TV" pitchFamily="2" charset="0"/>
                <a:cs typeface="Arial-SGK-TV" pitchFamily="2" charset="0"/>
              </a:rPr>
              <a:t>d</a:t>
            </a:r>
            <a:r>
              <a:rPr lang="en-US" sz="2400" smtClean="0">
                <a:solidFill>
                  <a:srgbClr val="FCD2C0"/>
                </a:solidFill>
                <a:latin typeface="Arial-SGK-TV" pitchFamily="2" charset="0"/>
                <a:cs typeface="Arial-SGK-TV" pitchFamily="2" charset="0"/>
              </a:rPr>
              <a:t>a bò</a:t>
            </a:r>
            <a:endParaRPr lang="en-US" sz="2400">
              <a:solidFill>
                <a:srgbClr val="FCD2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229776" y="4696739"/>
            <a:ext cx="1202336" cy="507036"/>
          </a:xfrm>
          <a:prstGeom prst="roundRect">
            <a:avLst>
              <a:gd name="adj" fmla="val 30193"/>
            </a:avLst>
          </a:prstGeom>
          <a:solidFill>
            <a:srgbClr val="FCD2C0"/>
          </a:solidFill>
          <a:ln>
            <a:solidFill>
              <a:srgbClr val="FC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CD2C0"/>
                </a:solidFill>
                <a:latin typeface="Arial-SGK-TV" pitchFamily="2" charset="0"/>
                <a:cs typeface="Arial-SGK-TV" pitchFamily="2" charset="0"/>
              </a:rPr>
              <a:t>nứa</a:t>
            </a:r>
            <a:endParaRPr lang="en-US" sz="2400">
              <a:solidFill>
                <a:srgbClr val="FCD2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007605" y="4704170"/>
            <a:ext cx="1202336" cy="507036"/>
          </a:xfrm>
          <a:prstGeom prst="roundRect">
            <a:avLst>
              <a:gd name="adj" fmla="val 30193"/>
            </a:avLst>
          </a:prstGeom>
          <a:solidFill>
            <a:srgbClr val="FCD2C0"/>
          </a:solidFill>
          <a:ln>
            <a:solidFill>
              <a:srgbClr val="FC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CD2C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2400" smtClean="0">
                <a:solidFill>
                  <a:srgbClr val="FCD2C0"/>
                </a:solidFill>
                <a:latin typeface="Arial-SGK-TV" pitchFamily="2" charset="0"/>
                <a:cs typeface="Arial-SGK-TV" pitchFamily="2" charset="0"/>
              </a:rPr>
              <a:t>ưởi</a:t>
            </a:r>
            <a:endParaRPr lang="en-US" sz="2400">
              <a:solidFill>
                <a:srgbClr val="FCD2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07448" y="5449996"/>
            <a:ext cx="1202336" cy="507036"/>
          </a:xfrm>
          <a:prstGeom prst="roundRect">
            <a:avLst>
              <a:gd name="adj" fmla="val 30193"/>
            </a:avLst>
          </a:prstGeom>
          <a:solidFill>
            <a:srgbClr val="FCD2C0"/>
          </a:solidFill>
          <a:ln>
            <a:solidFill>
              <a:srgbClr val="FC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CD2C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2400" smtClean="0">
                <a:solidFill>
                  <a:srgbClr val="FCD2C0"/>
                </a:solidFill>
                <a:latin typeface="Arial-SGK-TV" pitchFamily="2" charset="0"/>
                <a:cs typeface="Arial-SGK-TV" pitchFamily="2" charset="0"/>
              </a:rPr>
              <a:t>ủi</a:t>
            </a:r>
            <a:endParaRPr lang="en-US" sz="2400">
              <a:solidFill>
                <a:srgbClr val="FCD2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390383" y="5476779"/>
            <a:ext cx="1202336" cy="507036"/>
          </a:xfrm>
          <a:prstGeom prst="roundRect">
            <a:avLst>
              <a:gd name="adj" fmla="val 30193"/>
            </a:avLst>
          </a:prstGeom>
          <a:solidFill>
            <a:srgbClr val="FCD2C0"/>
          </a:solidFill>
          <a:ln>
            <a:solidFill>
              <a:srgbClr val="FC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CD2C0"/>
                </a:solidFill>
                <a:latin typeface="Arial-SGK-TV" pitchFamily="2" charset="0"/>
                <a:cs typeface="Arial-SGK-TV" pitchFamily="2" charset="0"/>
              </a:rPr>
              <a:t>lúa</a:t>
            </a:r>
            <a:endParaRPr lang="en-US" sz="2400">
              <a:solidFill>
                <a:srgbClr val="FCD2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556253" y="5469348"/>
            <a:ext cx="1384991" cy="507036"/>
          </a:xfrm>
          <a:prstGeom prst="roundRect">
            <a:avLst>
              <a:gd name="adj" fmla="val 30193"/>
            </a:avLst>
          </a:prstGeom>
          <a:solidFill>
            <a:srgbClr val="FCD2C0"/>
          </a:solidFill>
          <a:ln>
            <a:solidFill>
              <a:srgbClr val="FC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pc="-100">
                <a:solidFill>
                  <a:srgbClr val="FCD2C0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en-US" sz="2400" spc="-100" smtClean="0">
                <a:solidFill>
                  <a:srgbClr val="FCD2C0"/>
                </a:solidFill>
                <a:latin typeface="Arial-SGK-TV" pitchFamily="2" charset="0"/>
                <a:cs typeface="Arial-SGK-TV" pitchFamily="2" charset="0"/>
              </a:rPr>
              <a:t>uả tươi</a:t>
            </a:r>
            <a:endParaRPr lang="en-US" sz="2400" spc="-100">
              <a:solidFill>
                <a:srgbClr val="FCD2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229776" y="5469348"/>
            <a:ext cx="1202336" cy="507036"/>
          </a:xfrm>
          <a:prstGeom prst="roundRect">
            <a:avLst>
              <a:gd name="adj" fmla="val 30193"/>
            </a:avLst>
          </a:prstGeom>
          <a:solidFill>
            <a:srgbClr val="FCD2C0"/>
          </a:solidFill>
          <a:ln>
            <a:solidFill>
              <a:srgbClr val="FC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CD2C0"/>
                </a:solidFill>
                <a:latin typeface="Arial-SGK-TV" pitchFamily="2" charset="0"/>
                <a:cs typeface="Arial-SGK-TV" pitchFamily="2" charset="0"/>
              </a:rPr>
              <a:t>sữa</a:t>
            </a:r>
            <a:endParaRPr lang="en-US" sz="2400">
              <a:solidFill>
                <a:srgbClr val="FCD2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970832" y="5476779"/>
            <a:ext cx="1202336" cy="507036"/>
          </a:xfrm>
          <a:prstGeom prst="roundRect">
            <a:avLst>
              <a:gd name="adj" fmla="val 30193"/>
            </a:avLst>
          </a:prstGeom>
          <a:solidFill>
            <a:srgbClr val="FCD2C0"/>
          </a:solidFill>
          <a:ln>
            <a:solidFill>
              <a:srgbClr val="FCD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CD2C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2400" smtClean="0">
                <a:solidFill>
                  <a:srgbClr val="FCD2C0"/>
                </a:solidFill>
                <a:latin typeface="Arial-SGK-TV" pitchFamily="2" charset="0"/>
                <a:cs typeface="Arial-SGK-TV" pitchFamily="2" charset="0"/>
              </a:rPr>
              <a:t>hế</a:t>
            </a:r>
            <a:endParaRPr lang="en-US" sz="2400">
              <a:solidFill>
                <a:srgbClr val="FCD2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7" y="330159"/>
            <a:ext cx="7401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-SGK-TV" pitchFamily="2" charset="0"/>
                <a:cs typeface="Arial-SGK-TV" pitchFamily="2" charset="0"/>
              </a:rPr>
              <a:t>g) </a:t>
            </a:r>
            <a:r>
              <a:rPr lang="vi-VN" sz="2400" dirty="0">
                <a:latin typeface="Arial-SGK-TV" pitchFamily="2" charset="0"/>
                <a:cs typeface="Arial-SGK-TV" pitchFamily="2" charset="0"/>
              </a:rPr>
              <a:t>Đưa hàng vào đúng toa tàu. 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8170" y="3466011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DE2A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 rot="20791767">
            <a:off x="2537105" y="3400348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solidFill>
                  <a:srgbClr val="DE2A0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3000">
              <a:solidFill>
                <a:srgbClr val="DE2A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1975" y="322785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DE2A00"/>
                </a:solidFill>
                <a:latin typeface="Arial-SGK-TV" pitchFamily="2" charset="0"/>
                <a:cs typeface="Arial-SGK-TV" pitchFamily="2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1570" y="2924726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solidFill>
                  <a:srgbClr val="DE2A00"/>
                </a:solidFill>
                <a:latin typeface="Arial-SGK-TV" pitchFamily="2" charset="0"/>
                <a:cs typeface="Arial-SGK-TV" pitchFamily="2" charset="0"/>
              </a:rPr>
              <a:t>đ</a:t>
            </a:r>
            <a:endParaRPr lang="en-US" sz="3000">
              <a:solidFill>
                <a:srgbClr val="DE2A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168006">
            <a:off x="4635230" y="2512075"/>
            <a:ext cx="5902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solidFill>
                  <a:srgbClr val="DE2A00"/>
                </a:solidFill>
                <a:latin typeface="Arial-SGK-TV" pitchFamily="2" charset="0"/>
                <a:cs typeface="Arial-SGK-TV" pitchFamily="2" charset="0"/>
              </a:rPr>
              <a:t>kh</a:t>
            </a:r>
            <a:endParaRPr lang="en-US" sz="3000">
              <a:solidFill>
                <a:srgbClr val="DE2A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5413" y="2139357"/>
            <a:ext cx="2696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solidFill>
                  <a:srgbClr val="DE2A00"/>
                </a:solidFill>
                <a:latin typeface="Arial-SGK-TV" pitchFamily="2" charset="0"/>
                <a:cs typeface="Arial-SGK-TV" pitchFamily="2" charset="0"/>
              </a:rPr>
              <a:t>l</a:t>
            </a:r>
            <a:endParaRPr lang="en-US" sz="3000">
              <a:solidFill>
                <a:srgbClr val="DE2A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90131" y="1870989"/>
            <a:ext cx="5052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solidFill>
                  <a:srgbClr val="DE2A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3000">
              <a:solidFill>
                <a:srgbClr val="DE2A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0490" y="1732839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DE2A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25858" y="1715421"/>
            <a:ext cx="6110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solidFill>
                  <a:srgbClr val="DE2A0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000">
              <a:solidFill>
                <a:srgbClr val="DE2A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15256" y="1866363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solidFill>
                  <a:srgbClr val="DE2A00"/>
                </a:solidFill>
                <a:latin typeface="Arial-SGK-TV" pitchFamily="2" charset="0"/>
                <a:cs typeface="Arial-SGK-TV" pitchFamily="2" charset="0"/>
              </a:rPr>
              <a:t>s</a:t>
            </a:r>
            <a:endParaRPr lang="en-US" sz="3000">
              <a:solidFill>
                <a:srgbClr val="DE2A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23244" y="4779917"/>
            <a:ext cx="1086540" cy="365760"/>
          </a:xfrm>
          <a:prstGeom prst="roundRect">
            <a:avLst>
              <a:gd name="adj" fmla="val 3019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đá xẻ</a:t>
            </a:r>
            <a:endParaRPr lang="en-US" sz="2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605541" y="4782549"/>
            <a:ext cx="789510" cy="365760"/>
          </a:xfrm>
          <a:prstGeom prst="roundRect">
            <a:avLst>
              <a:gd name="adj" fmla="val 3019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mía</a:t>
            </a:r>
            <a:endParaRPr lang="en-US" sz="2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694992" y="4758585"/>
            <a:ext cx="1049733" cy="365760"/>
          </a:xfrm>
          <a:prstGeom prst="roundRect">
            <a:avLst>
              <a:gd name="adj" fmla="val 3019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d</a:t>
            </a:r>
            <a:r>
              <a:rPr lang="en-US" sz="2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 bò</a:t>
            </a:r>
            <a:endParaRPr lang="en-US" sz="2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433596" y="4768205"/>
            <a:ext cx="794695" cy="365760"/>
          </a:xfrm>
          <a:prstGeom prst="roundRect">
            <a:avLst>
              <a:gd name="adj" fmla="val 3019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nứa</a:t>
            </a:r>
            <a:endParaRPr lang="en-US" sz="2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191177" y="4767321"/>
            <a:ext cx="871134" cy="365760"/>
          </a:xfrm>
          <a:prstGeom prst="roundRect">
            <a:avLst>
              <a:gd name="adj" fmla="val 3019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2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ưởi</a:t>
            </a:r>
            <a:endParaRPr lang="en-US" sz="2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68702" y="5521822"/>
            <a:ext cx="688997" cy="365760"/>
          </a:xfrm>
          <a:prstGeom prst="roundRect">
            <a:avLst>
              <a:gd name="adj" fmla="val 3019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2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ủi</a:t>
            </a:r>
            <a:endParaRPr lang="en-US" sz="2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660350" y="5548605"/>
            <a:ext cx="753411" cy="365760"/>
          </a:xfrm>
          <a:prstGeom prst="roundRect">
            <a:avLst>
              <a:gd name="adj" fmla="val 3019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lúa</a:t>
            </a:r>
            <a:endParaRPr lang="en-US" sz="2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582788" y="5541174"/>
            <a:ext cx="1297496" cy="365760"/>
          </a:xfrm>
          <a:prstGeom prst="roundRect">
            <a:avLst>
              <a:gd name="adj" fmla="val 3019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pc="-1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en-US" sz="2400" spc="-1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uả tươi</a:t>
            </a:r>
            <a:endParaRPr lang="en-US" sz="2400" spc="-1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411824" y="5534545"/>
            <a:ext cx="838238" cy="365760"/>
          </a:xfrm>
          <a:prstGeom prst="roundRect">
            <a:avLst>
              <a:gd name="adj" fmla="val 3019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sữa</a:t>
            </a:r>
            <a:endParaRPr lang="en-US" sz="2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171131" y="5548605"/>
            <a:ext cx="810174" cy="365760"/>
          </a:xfrm>
          <a:prstGeom prst="roundRect">
            <a:avLst>
              <a:gd name="adj" fmla="val 3019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2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hế</a:t>
            </a:r>
            <a:endParaRPr lang="en-US" sz="2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5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27777 -0.318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9" y="-1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33438 -0.471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-235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-0.2993 -0.244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5" y="-1222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162 L -0.32014 -0.272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9" y="-1370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L -0.0993 -0.4870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5" y="-2435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0.12535 -0.35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7" y="-175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0.26337 -0.5435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0" y="-2717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L 0.01996 -0.5020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-2511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15834 -0.4423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2213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81481E-6 L 0.0658 -0.5807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-2905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4" grpId="0"/>
      <p:bldP spid="24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2171</TotalTime>
  <Words>426</Words>
  <Application>Microsoft Office PowerPoint</Application>
  <PresentationFormat>On-screen Show (4:3)</PresentationFormat>
  <Paragraphs>136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Arial-SGK-TV</vt:lpstr>
      <vt:lpstr>Wingdings</vt:lpstr>
      <vt:lpstr>Arial Rounded MT Bold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TrangDTT</cp:lastModifiedBy>
  <cp:revision>117</cp:revision>
  <dcterms:created xsi:type="dcterms:W3CDTF">2019-12-10T02:20:27Z</dcterms:created>
  <dcterms:modified xsi:type="dcterms:W3CDTF">2020-08-03T02:56:51Z</dcterms:modified>
</cp:coreProperties>
</file>