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07" r:id="rId3"/>
    <p:sldId id="408" r:id="rId4"/>
    <p:sldId id="427" r:id="rId5"/>
    <p:sldId id="428" r:id="rId6"/>
    <p:sldId id="426" r:id="rId7"/>
    <p:sldId id="436" r:id="rId8"/>
    <p:sldId id="437" r:id="rId9"/>
    <p:sldId id="438" r:id="rId10"/>
    <p:sldId id="431" r:id="rId11"/>
    <p:sldId id="433" r:id="rId12"/>
    <p:sldId id="434" r:id="rId13"/>
    <p:sldId id="435"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28709F"/>
    <a:srgbClr val="FFFCFA"/>
    <a:srgbClr val="9DD8F3"/>
    <a:srgbClr val="88C8E4"/>
    <a:srgbClr val="5CBDE4"/>
    <a:srgbClr val="BADDE1"/>
    <a:srgbClr val="9FDAF1"/>
    <a:srgbClr val="3333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4" d="100"/>
          <a:sy n="64" d="100"/>
        </p:scale>
        <p:origin x="84" y="7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Khoi%20dong/cau%202.pptx"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Khoi%20dong/cau%204.pptx" TargetMode="External"/><Relationship Id="rId5" Type="http://schemas.openxmlformats.org/officeDocument/2006/relationships/hyperlink" Target="Khoi%20dong/cau%203.pptx" TargetMode="External"/><Relationship Id="rId4"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SỐ $ VÕ LAO</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13719" y="4343401"/>
            <a:ext cx="13182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26: RÔ -BỐT Ở QUANH TA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Lê</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Thị</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Thuý</a:t>
            </a:r>
            <a:r>
              <a:rPr lang="en-US" altLang="en-US" sz="2400" b="1" i="1" dirty="0" smtClean="0">
                <a:solidFill>
                  <a:srgbClr val="FF0066"/>
                </a:solidFill>
                <a:latin typeface="Times New Roman" pitchFamily="18" charset="0"/>
              </a:rPr>
              <a:t> </a:t>
            </a:r>
            <a:r>
              <a:rPr lang="en-US" altLang="en-US" sz="2400" b="1" i="1" dirty="0" err="1" smtClean="0">
                <a:solidFill>
                  <a:srgbClr val="FF0066"/>
                </a:solidFill>
                <a:latin typeface="Times New Roman" pitchFamily="18" charset="0"/>
              </a:rPr>
              <a:t>Hà</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05519" y="5726876"/>
            <a:ext cx="3167858" cy="247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Rectangle 43"/>
          <p:cNvSpPr/>
          <p:nvPr/>
        </p:nvSpPr>
        <p:spPr>
          <a:xfrm>
            <a:off x="191563" y="2917090"/>
            <a:ext cx="3212694"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ô</a:t>
            </a:r>
            <a:r>
              <a:rPr lang="en-US" sz="3600" b="1" i="1" dirty="0">
                <a:solidFill>
                  <a:srgbClr val="0000CC"/>
                </a:solidFill>
                <a:latin typeface="Times New Roman" pitchFamily="18" charset="0"/>
                <a:cs typeface="Times New Roman" pitchFamily="18" charset="0"/>
              </a:rPr>
              <a:t> – </a:t>
            </a:r>
            <a:r>
              <a:rPr lang="en-US" sz="3600" b="1" i="1" dirty="0" err="1">
                <a:solidFill>
                  <a:srgbClr val="0000CC"/>
                </a:solidFill>
                <a:latin typeface="Times New Roman" pitchFamily="18" charset="0"/>
                <a:cs typeface="Times New Roman" pitchFamily="18" charset="0"/>
              </a:rPr>
              <a:t>bốt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2040907" y="2914571"/>
            <a:ext cx="3185316"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kịch</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viễn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tưởng</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243986" y="3547692"/>
            <a:ext cx="3505200"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nguy</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hiểm</a:t>
            </a:r>
            <a:endParaRPr lang="en-US" sz="3600" b="1" dirty="0">
              <a:solidFill>
                <a:srgbClr val="FF0000"/>
              </a:solidFill>
              <a:latin typeface="Times New Roman" pitchFamily="18" charset="0"/>
              <a:cs typeface="Times New Roman" pitchFamily="18" charset="0"/>
            </a:endParaRPr>
          </a:p>
        </p:txBody>
      </p:sp>
      <p:sp>
        <p:nvSpPr>
          <p:cNvPr id="48" name="Rectangle 47"/>
          <p:cNvSpPr/>
          <p:nvPr/>
        </p:nvSpPr>
        <p:spPr>
          <a:xfrm>
            <a:off x="2761584" y="3618213"/>
            <a:ext cx="2262982" cy="646331"/>
          </a:xfrm>
          <a:prstGeom prst="rect">
            <a:avLst/>
          </a:prstGeom>
        </p:spPr>
        <p:txBody>
          <a:bodyPr wrap="square">
            <a:spAutoFit/>
          </a:bodyPr>
          <a:lstStyle/>
          <a:p>
            <a:pPr algn="just"/>
            <a:r>
              <a:rPr lang="en-US" sz="3600" b="1" i="1" dirty="0">
                <a:solidFill>
                  <a:srgbClr val="FF0000"/>
                </a:solidFill>
                <a:latin typeface="Times New Roman" pitchFamily="18" charset="0"/>
                <a:cs typeface="Times New Roman" pitchFamily="18" charset="0"/>
              </a:rPr>
              <a:t>D</a:t>
            </a:r>
            <a:r>
              <a:rPr lang="en-US" sz="3600" b="1" i="1" dirty="0">
                <a:solidFill>
                  <a:srgbClr val="0000CC"/>
                </a:solidFill>
                <a:latin typeface="Times New Roman" pitchFamily="18" charset="0"/>
                <a:cs typeface="Times New Roman" pitchFamily="18" charset="0"/>
              </a:rPr>
              <a:t>i </a:t>
            </a:r>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uyển</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376896" y="4119947"/>
            <a:ext cx="3921908"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quét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nhà</a:t>
            </a:r>
            <a:endParaRPr lang="en-US" sz="3600" b="1" dirty="0">
              <a:solidFill>
                <a:srgbClr val="0000CC"/>
              </a:solidFill>
              <a:latin typeface="Times New Roman" pitchFamily="18" charset="0"/>
              <a:cs typeface="Times New Roman" pitchFamily="18" charset="0"/>
            </a:endParaRPr>
          </a:p>
        </p:txBody>
      </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5546107" y="3533764"/>
            <a:ext cx="10311485" cy="5275642"/>
            <a:chOff x="5855677" y="3536863"/>
            <a:chExt cx="9991748" cy="4724429"/>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489336" y="903204"/>
              <a:ext cx="4724429" cy="999174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6554007" y="4027420"/>
              <a:ext cx="8372651" cy="3610612"/>
            </a:xfrm>
            <a:prstGeom prst="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just"/>
              <a:r>
                <a:rPr lang="nl-NL" sz="3200" b="1" i="1"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Việc trình bày về một con rô-bốt theo mong muốn cho thấy các em rất sáng tạo. Trong tương lai, mong muốn ấy rất có khả năng sẽ trở thành hiện thực. Có bạn thích rô-bốt hình một chú mèo/ rô-bốt hình khủng long, siêu nhân,... Có bạn thích rô-bốt biết quét nhà/ biết đánh răng cho người khác/ biết giải đáp thắc mắc/ biết dạy tiếng Anh...).</a:t>
              </a:r>
              <a:endParaRPr lang="en-US" sz="3200" b="1" dirty="0">
                <a:solidFill>
                  <a:srgbClr val="0000CC"/>
                </a:solidFill>
                <a:latin typeface="Times New Roman" panose="02020603050405020304" pitchFamily="18" charset="0"/>
                <a:cs typeface="Times New Roman" pitchFamily="18" charset="0"/>
              </a:endParaRPr>
            </a:p>
          </p:txBody>
        </p:sp>
      </p:grpSp>
      <p:sp>
        <p:nvSpPr>
          <p:cNvPr id="25" name="Text Box 14">
            <a:extLst>
              <a:ext uri="{FF2B5EF4-FFF2-40B4-BE49-F238E27FC236}">
                <a16:creationId xmlns:a16="http://schemas.microsoft.com/office/drawing/2014/main" id="{A7A6AF52-5ED7-5BC1-171B-5FA9BC698A20}"/>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
        <p:nvSpPr>
          <p:cNvPr id="33" name="Rectangle 32">
            <a:extLst>
              <a:ext uri="{FF2B5EF4-FFF2-40B4-BE49-F238E27FC236}">
                <a16:creationId xmlns:a16="http://schemas.microsoft.com/office/drawing/2014/main" id="{0C100F53-9FAD-E334-D537-0EE2E5E9AAAC}"/>
              </a:ext>
            </a:extLst>
          </p:cNvPr>
          <p:cNvSpPr/>
          <p:nvPr/>
        </p:nvSpPr>
        <p:spPr>
          <a:xfrm>
            <a:off x="419045" y="4889185"/>
            <a:ext cx="4876799"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Rồi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nghiên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cứu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chế</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tạo</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rô-bốt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thật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thường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biết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mệt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mỏi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nguy</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42672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a:solidFill>
                  <a:srgbClr val="0000CC"/>
                </a:solidFill>
                <a:effectLst>
                  <a:outerShdw blurRad="38100" dist="38100" dir="2700000" algn="tl">
                    <a:srgbClr val="000000">
                      <a:alpha val="43137"/>
                    </a:srgbClr>
                  </a:outerShdw>
                </a:effectLst>
                <a:latin typeface="Times New Roman" pitchFamily="18" charset="0"/>
              </a:rPr>
              <a:t>VỀ THĂM QUÊ</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Ôn chữ viết hoa.</a:t>
              </a: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5721521" y="2406334"/>
            <a:ext cx="6781801" cy="646331"/>
          </a:xfrm>
          <a:prstGeom prst="rect">
            <a:avLst/>
          </a:prstGeom>
        </p:spPr>
        <p:txBody>
          <a:bodyPr wrap="square">
            <a:spAutoFit/>
          </a:bodyPr>
          <a:lstStyle/>
          <a:p>
            <a:pPr algn="ctr"/>
            <a:r>
              <a:rPr lang="en-US" sz="3600" b="1" i="1" dirty="0" err="1">
                <a:solidFill>
                  <a:srgbClr val="0000CC"/>
                </a:solidFill>
                <a:latin typeface="Times New Roman" pitchFamily="18" charset="0"/>
                <a:cs typeface="Times New Roman" pitchFamily="18" charset="0"/>
              </a:rPr>
              <a:t>Viết</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chữ</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hoa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HP001 4H" panose="020B0603050302020204" pitchFamily="34" charset="0"/>
                <a:cs typeface="Times New Roman" pitchFamily="18" charset="0"/>
              </a:rPr>
              <a:t>ƴ,ƶ</a:t>
            </a:r>
            <a:r>
              <a:rPr lang="en-US" sz="3600" b="1" i="1" dirty="0">
                <a:solidFill>
                  <a:srgbClr val="0000CC"/>
                </a:solidFill>
                <a:latin typeface="HP001 4H" panose="020B0603050302020204" pitchFamily="34" charset="0"/>
                <a:cs typeface="Times New Roman" pitchFamily="18" charset="0"/>
              </a:rPr>
              <a:t> </a:t>
            </a:r>
            <a:r>
              <a:rPr lang="en-US" sz="3600" b="1" i="1" dirty="0" err="1">
                <a:solidFill>
                  <a:srgbClr val="0000CC"/>
                </a:solidFill>
                <a:latin typeface="HP001 4H" panose="020B0603050302020204" pitchFamily="34" charset="0"/>
                <a:cs typeface="Times New Roman" pitchFamily="18" charset="0"/>
              </a:rPr>
              <a:t>ƻ,Q</a:t>
            </a:r>
            <a:r>
              <a:rPr lang="en-US" sz="3600" b="1" i="1" dirty="0">
                <a:solidFill>
                  <a:srgbClr val="0000CC"/>
                </a:solidFill>
                <a:latin typeface="HP001 4H" panose="020B0603050302020204" pitchFamily="34" charset="0"/>
                <a:cs typeface="Times New Roman" pitchFamily="18" charset="0"/>
              </a:rPr>
              <a:t> (</a:t>
            </a:r>
            <a:r>
              <a:rPr lang="en-US" sz="3600" b="1" i="1" dirty="0" err="1">
                <a:solidFill>
                  <a:srgbClr val="0000CC"/>
                </a:solidFill>
                <a:latin typeface="Times New Roman" pitchFamily="18" charset="0"/>
                <a:cs typeface="Times New Roman" pitchFamily="18" charset="0"/>
              </a:rPr>
              <a:t>kiểu</a:t>
            </a:r>
            <a:r>
              <a:rPr lang="en-US" sz="3600" b="1" i="1" dirty="0">
                <a:solidFill>
                  <a:srgbClr val="0000CC"/>
                </a:solidFill>
                <a:latin typeface="Times New Roman" pitchFamily="18" charset="0"/>
                <a:cs typeface="Times New Roman" pitchFamily="18" charset="0"/>
              </a:rPr>
              <a:t> 2)</a:t>
            </a:r>
            <a:endParaRPr lang="en-US" sz="3600" b="1" dirty="0">
              <a:solidFill>
                <a:srgbClr val="0000CC"/>
              </a:solidFill>
              <a:latin typeface="Times New Roman" pitchFamily="18" charset="0"/>
              <a:cs typeface="Times New Roman" pitchFamily="18" charset="0"/>
            </a:endParaRPr>
          </a:p>
        </p:txBody>
      </p:sp>
      <p:sp>
        <p:nvSpPr>
          <p:cNvPr id="2" name="Oval 1">
            <a:extLst>
              <a:ext uri="{FF2B5EF4-FFF2-40B4-BE49-F238E27FC236}">
                <a16:creationId xmlns:a16="http://schemas.microsoft.com/office/drawing/2014/main" id="{4BB7A96C-9C51-CD66-88BE-E0DE1373DD0D}"/>
              </a:ext>
            </a:extLst>
          </p:cNvPr>
          <p:cNvSpPr/>
          <p:nvPr/>
        </p:nvSpPr>
        <p:spPr>
          <a:xfrm>
            <a:off x="8900319" y="2079879"/>
            <a:ext cx="275298" cy="289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68037ED-6E1B-EFA6-EA11-8C6ECC537283}"/>
              </a:ext>
            </a:extLst>
          </p:cNvPr>
          <p:cNvSpPr/>
          <p:nvPr/>
        </p:nvSpPr>
        <p:spPr>
          <a:xfrm>
            <a:off x="9580344" y="2040242"/>
            <a:ext cx="275298" cy="289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C4A809C-B29E-3EB2-789E-FE4677E18EE0}"/>
              </a:ext>
            </a:extLst>
          </p:cNvPr>
          <p:cNvSpPr/>
          <p:nvPr/>
        </p:nvSpPr>
        <p:spPr>
          <a:xfrm>
            <a:off x="10208369" y="1996785"/>
            <a:ext cx="275298" cy="289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hu a.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65917" y="3058072"/>
            <a:ext cx="10787173" cy="6061865"/>
          </a:xfrm>
          <a:prstGeom prst="rect">
            <a:avLst/>
          </a:prstGeom>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4" y="2895600"/>
            <a:ext cx="33909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a. Viết tên riêng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2623944" y="4856550"/>
            <a:ext cx="3390900" cy="769441"/>
          </a:xfrm>
          <a:prstGeom prst="rect">
            <a:avLst/>
          </a:prstGeom>
        </p:spPr>
        <p:txBody>
          <a:bodyPr wrap="square">
            <a:spAutoFit/>
          </a:bodyPr>
          <a:lstStyle/>
          <a:p>
            <a:pPr algn="just"/>
            <a:r>
              <a:rPr lang="en-US" sz="4400" b="1" dirty="0">
                <a:solidFill>
                  <a:srgbClr val="0000CC"/>
                </a:solidFill>
                <a:latin typeface="HP001 4 hàng" pitchFamily="34" charset="0"/>
                <a:cs typeface="Times New Roman" pitchFamily="18" charset="0"/>
              </a:rPr>
              <a:t>HĖ An</a:t>
            </a:r>
          </a:p>
        </p:txBody>
      </p:sp>
      <p:sp>
        <p:nvSpPr>
          <p:cNvPr id="22" name="Text Box 14">
            <a:extLst>
              <a:ext uri="{FF2B5EF4-FFF2-40B4-BE49-F238E27FC236}">
                <a16:creationId xmlns:a16="http://schemas.microsoft.com/office/drawing/2014/main" id="{00515122-1E30-1B81-0DE2-4FD0E70248E5}"/>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Tree>
    <p:extLst>
      <p:ext uri="{BB962C8B-B14F-4D97-AF65-F5344CB8AC3E}">
        <p14:creationId xmlns:p14="http://schemas.microsoft.com/office/powerpoint/2010/main" val="1636936384"/>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3" y="2895600"/>
            <a:ext cx="6121805"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b. Viết câu ứng dụng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1889919" y="4725510"/>
            <a:ext cx="11915176" cy="1706108"/>
          </a:xfrm>
          <a:prstGeom prst="rect">
            <a:avLst/>
          </a:prstGeom>
        </p:spPr>
        <p:txBody>
          <a:bodyPr wrap="square">
            <a:spAutoFit/>
          </a:bodyPr>
          <a:lstStyle/>
          <a:p>
            <a:pPr algn="ctr">
              <a:lnSpc>
                <a:spcPct val="129000"/>
              </a:lnSpc>
              <a:spcBef>
                <a:spcPts val="200"/>
              </a:spcBef>
            </a:pPr>
            <a:r>
              <a:rPr lang="nl-NL" sz="4000" b="1" dirty="0">
                <a:solidFill>
                  <a:srgbClr val="3333FF"/>
                </a:solidFill>
                <a:effectLst/>
                <a:latin typeface="HP001 4 hàng" pitchFamily="34" charset="0"/>
                <a:ea typeface="Times New Roman" panose="02020603050405020304" pitchFamily="18" charset="0"/>
              </a:rPr>
              <a:t>Ai về phố cổ HĖ An</a:t>
            </a:r>
          </a:p>
          <a:p>
            <a:pPr algn="ctr">
              <a:lnSpc>
                <a:spcPct val="129000"/>
              </a:lnSpc>
              <a:spcBef>
                <a:spcPts val="200"/>
              </a:spcBef>
            </a:pPr>
            <a:r>
              <a:rPr lang="nl-NL" sz="4000" b="1" dirty="0">
                <a:solidFill>
                  <a:srgbClr val="3333FF"/>
                </a:solidFill>
                <a:effectLst/>
                <a:latin typeface="HP001 4 hàng" pitchFamily="34" charset="0"/>
                <a:ea typeface="Times New Roman" panose="02020603050405020304" pitchFamily="18" charset="0"/>
              </a:rPr>
              <a:t>Thêm yêu, thêm nhớ Quảng Nam quê mình.</a:t>
            </a:r>
            <a:endParaRPr lang="en-US" sz="4000" b="1" dirty="0">
              <a:solidFill>
                <a:srgbClr val="3333FF"/>
              </a:solidFill>
              <a:latin typeface="HP001 4 hàng" pitchFamily="34" charset="0"/>
              <a:cs typeface="Times New Roman" pitchFamily="18" charset="0"/>
            </a:endParaRPr>
          </a:p>
        </p:txBody>
      </p:sp>
      <p:sp>
        <p:nvSpPr>
          <p:cNvPr id="22" name="Text Box 14">
            <a:extLst>
              <a:ext uri="{FF2B5EF4-FFF2-40B4-BE49-F238E27FC236}">
                <a16:creationId xmlns:a16="http://schemas.microsoft.com/office/drawing/2014/main" id="{45C34398-F0A6-4287-7B42-923F7C66BF61}"/>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Tree>
    <p:extLst>
      <p:ext uri="{BB962C8B-B14F-4D97-AF65-F5344CB8AC3E}">
        <p14:creationId xmlns:p14="http://schemas.microsoft.com/office/powerpoint/2010/main" val="1650289125"/>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8" name="Text Box 14"/>
          <p:cNvSpPr txBox="1">
            <a:spLocks noChangeArrowheads="1"/>
          </p:cNvSpPr>
          <p:nvPr/>
        </p:nvSpPr>
        <p:spPr bwMode="auto">
          <a:xfrm>
            <a:off x="4054703" y="1310092"/>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VIỆT NAM THÂN YÊU</a:t>
            </a: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40400"/>
          <a:stretch/>
        </p:blipFill>
        <p:spPr>
          <a:xfrm>
            <a:off x="10271919" y="2081651"/>
            <a:ext cx="5462164" cy="6757550"/>
          </a:xfrm>
          <a:prstGeom prst="rect">
            <a:avLst/>
          </a:prstGeom>
        </p:spPr>
      </p:pic>
      <p:sp>
        <p:nvSpPr>
          <p:cNvPr id="22" name="Rounded Rectangle 21">
            <a:hlinkClick r:id="rId3" action="ppaction://hlinkpres?slideindex=1&amp;slidetitle="/>
          </p:cNvPr>
          <p:cNvSpPr/>
          <p:nvPr/>
        </p:nvSpPr>
        <p:spPr>
          <a:xfrm>
            <a:off x="5549866" y="3505200"/>
            <a:ext cx="2787051" cy="1219200"/>
          </a:xfrm>
          <a:prstGeom prst="roundRect">
            <a:avLst/>
          </a:prstGeom>
          <a:solidFill>
            <a:srgbClr val="2DC8FF"/>
          </a:solidFill>
          <a:ln>
            <a:solidFill>
              <a:srgbClr val="2DC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FF00"/>
                </a:solidFill>
              </a:rPr>
              <a:t>Tây Bắc Bộ</a:t>
            </a:r>
          </a:p>
        </p:txBody>
      </p:sp>
      <p:sp>
        <p:nvSpPr>
          <p:cNvPr id="23" name="Rounded Rectangle 22">
            <a:hlinkClick r:id="rId4" action="ppaction://hlinkpres?slideindex=1&amp;slidetitle="/>
          </p:cNvPr>
          <p:cNvSpPr/>
          <p:nvPr/>
        </p:nvSpPr>
        <p:spPr>
          <a:xfrm>
            <a:off x="1585278" y="3505200"/>
            <a:ext cx="2787051" cy="1219200"/>
          </a:xfrm>
          <a:prstGeom prst="roundRect">
            <a:avLst/>
          </a:prstGeom>
          <a:solidFill>
            <a:srgbClr val="FFD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rgbClr val="FF0000"/>
                </a:solidFill>
              </a:rPr>
              <a:t>Đông Bắc Bộ</a:t>
            </a:r>
          </a:p>
        </p:txBody>
      </p:sp>
      <p:sp>
        <p:nvSpPr>
          <p:cNvPr id="24" name="Rounded Rectangle 23">
            <a:hlinkClick r:id="rId5" action="ppaction://hlinkpres?slideindex=1&amp;slidetitle="/>
          </p:cNvPr>
          <p:cNvSpPr/>
          <p:nvPr/>
        </p:nvSpPr>
        <p:spPr>
          <a:xfrm>
            <a:off x="1585119" y="6096000"/>
            <a:ext cx="2787051" cy="12192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t>Đồng bằng sông hồng</a:t>
            </a:r>
          </a:p>
        </p:txBody>
      </p:sp>
      <p:sp>
        <p:nvSpPr>
          <p:cNvPr id="25" name="Rounded Rectangle 24">
            <a:hlinkClick r:id="rId6" action="ppaction://hlinkpres?slideindex=1&amp;slidetitle="/>
          </p:cNvPr>
          <p:cNvSpPr/>
          <p:nvPr/>
        </p:nvSpPr>
        <p:spPr>
          <a:xfrm>
            <a:off x="5549865" y="6096000"/>
            <a:ext cx="2787051" cy="1219200"/>
          </a:xfrm>
          <a:prstGeom prst="roundRect">
            <a:avLst/>
          </a:prstGeom>
          <a:solidFill>
            <a:srgbClr val="18B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t>Bắc Trung Bộ</a:t>
            </a: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3" name="Picture 2">
            <a:extLst>
              <a:ext uri="{FF2B5EF4-FFF2-40B4-BE49-F238E27FC236}">
                <a16:creationId xmlns:a16="http://schemas.microsoft.com/office/drawing/2014/main" id="{B50BDAE5-0F69-F3F6-700D-A815FBE815E6}"/>
              </a:ext>
            </a:extLst>
          </p:cNvPr>
          <p:cNvPicPr>
            <a:picLocks noChangeAspect="1"/>
          </p:cNvPicPr>
          <p:nvPr/>
        </p:nvPicPr>
        <p:blipFill>
          <a:blip r:embed="rId2"/>
          <a:stretch>
            <a:fillRect/>
          </a:stretch>
        </p:blipFill>
        <p:spPr>
          <a:xfrm>
            <a:off x="328052" y="2272524"/>
            <a:ext cx="15620533" cy="5698308"/>
          </a:xfrm>
          <a:prstGeom prst="rect">
            <a:avLst/>
          </a:prstGeom>
          <a:solidFill>
            <a:srgbClr val="FFFCFA"/>
          </a:solidFill>
        </p:spPr>
      </p:pic>
      <p:sp>
        <p:nvSpPr>
          <p:cNvPr id="2" name="Oval 1">
            <a:extLst>
              <a:ext uri="{FF2B5EF4-FFF2-40B4-BE49-F238E27FC236}">
                <a16:creationId xmlns:a16="http://schemas.microsoft.com/office/drawing/2014/main" id="{D3B76256-D0F7-7C66-2712-F7F4826F84B2}"/>
              </a:ext>
            </a:extLst>
          </p:cNvPr>
          <p:cNvSpPr/>
          <p:nvPr/>
        </p:nvSpPr>
        <p:spPr>
          <a:xfrm>
            <a:off x="10119519" y="2020669"/>
            <a:ext cx="4343401" cy="646331"/>
          </a:xfrm>
          <a:prstGeom prst="ellipse">
            <a:avLst/>
          </a:prstGeom>
          <a:solidFill>
            <a:srgbClr val="9DD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CBDE4"/>
              </a:solidFill>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
        <p:nvSpPr>
          <p:cNvPr id="2" name="Rectangle 1"/>
          <p:cNvSpPr/>
          <p:nvPr/>
        </p:nvSpPr>
        <p:spPr>
          <a:xfrm>
            <a:off x="594519" y="2828092"/>
            <a:ext cx="14935200" cy="1323439"/>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nhấn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giọng</a:t>
            </a:r>
            <a:r>
              <a:rPr lang="en-US" sz="4000" b="1" dirty="0">
                <a:solidFill>
                  <a:srgbClr val="0000CC"/>
                </a:solidFill>
                <a:latin typeface="Times New Roman" pitchFamily="18" charset="0"/>
                <a:cs typeface="Times New Roman" pitchFamily="18" charset="0"/>
              </a:rPr>
              <a:t> ở </a:t>
            </a:r>
            <a:r>
              <a:rPr lang="en-US" sz="4000" b="1" dirty="0" err="1">
                <a:solidFill>
                  <a:srgbClr val="0000CC"/>
                </a:solidFill>
                <a:latin typeface="Times New Roman" pitchFamily="18" charset="0"/>
                <a:cs typeface="Times New Roman" pitchFamily="18" charset="0"/>
              </a:rPr>
              <a:t>những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từ</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ngữ</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giàu</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sức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gợi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tả</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gợi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cảm</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N</a:t>
            </a:r>
            <a:r>
              <a:rPr lang="en-US" sz="3800" b="1" dirty="0" err="1">
                <a:solidFill>
                  <a:srgbClr val="0000CC"/>
                </a:solidFill>
                <a:latin typeface="Times New Roman" pitchFamily="18" charset="0"/>
                <a:cs typeface="Times New Roman" pitchFamily="18" charset="0"/>
              </a:rPr>
              <a:t>ghỉ</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hơi</a:t>
            </a:r>
            <a:r>
              <a:rPr lang="en-US" sz="3800" b="1" dirty="0">
                <a:solidFill>
                  <a:srgbClr val="0000CC"/>
                </a:solidFill>
                <a:latin typeface="Times New Roman" pitchFamily="18" charset="0"/>
                <a:cs typeface="Times New Roman" pitchFamily="18" charset="0"/>
              </a:rPr>
              <a:t> ở </a:t>
            </a:r>
            <a:r>
              <a:rPr lang="en-US" sz="3800" b="1" dirty="0" err="1">
                <a:solidFill>
                  <a:srgbClr val="0000CC"/>
                </a:solidFill>
                <a:latin typeface="Times New Roman" pitchFamily="18" charset="0"/>
                <a:cs typeface="Times New Roman" pitchFamily="18" charset="0"/>
              </a:rPr>
              <a:t>chỗ</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dấu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câu.Chú</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lấy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hơi</a:t>
            </a:r>
            <a:r>
              <a:rPr lang="en-US" sz="3800" b="1" dirty="0">
                <a:solidFill>
                  <a:srgbClr val="0000CC"/>
                </a:solidFill>
                <a:latin typeface="Times New Roman" pitchFamily="18" charset="0"/>
                <a:cs typeface="Times New Roman" pitchFamily="18" charset="0"/>
              </a:rPr>
              <a:t> ở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dài</a:t>
            </a:r>
            <a:r>
              <a:rPr lang="en-US" sz="3800" b="1" dirty="0">
                <a:solidFill>
                  <a:srgbClr val="0000CC"/>
                </a:solidFill>
                <a:latin typeface="Times New Roman" pitchFamily="18" charset="0"/>
                <a:cs typeface="Times New Roman" pitchFamily="18" charset="0"/>
              </a:rPr>
              <a:t>.</a:t>
            </a:r>
          </a:p>
        </p:txBody>
      </p:sp>
      <p:sp>
        <p:nvSpPr>
          <p:cNvPr id="3" name="Rectangle 2"/>
          <p:cNvSpPr/>
          <p:nvPr/>
        </p:nvSpPr>
        <p:spPr>
          <a:xfrm>
            <a:off x="1493838" y="5399452"/>
            <a:ext cx="13578681" cy="1471557"/>
          </a:xfrm>
          <a:prstGeom prst="rect">
            <a:avLst/>
          </a:prstGeom>
        </p:spPr>
        <p:txBody>
          <a:bodyPr wrap="square">
            <a:spAutoFit/>
          </a:bodyPr>
          <a:lstStyle/>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khám</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phá</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đại</a:t>
            </a:r>
            <a:r>
              <a:rPr lang="en-US" sz="4000" b="1" i="1" dirty="0">
                <a:solidFill>
                  <a:srgbClr val="0000FF"/>
                </a:solidFill>
                <a:latin typeface="Times New Roman" panose="02020603050405020304" pitchFamily="18" charset="0"/>
                <a:cs typeface="Times New Roman" panose="02020603050405020304" pitchFamily="18" charset="0"/>
              </a:rPr>
              <a:t> </a:t>
            </a:r>
            <a:r>
              <a:rPr lang="en-US" sz="4000" b="1" i="1" dirty="0" err="1">
                <a:solidFill>
                  <a:srgbClr val="0000FF"/>
                </a:solidFill>
                <a:latin typeface="Times New Roman" panose="02020603050405020304" pitchFamily="18" charset="0"/>
                <a:cs typeface="Times New Roman" panose="02020603050405020304" pitchFamily="18" charset="0"/>
              </a:rPr>
              <a:t>dương</a:t>
            </a:r>
            <a:r>
              <a:rPr lang="en-US" i="1" dirty="0"/>
              <a:t> </a:t>
            </a:r>
            <a:r>
              <a:rPr lang="en-US" sz="3800" b="1" dirty="0">
                <a:solidFill>
                  <a:srgbClr val="0000CC"/>
                </a:solidFill>
                <a:latin typeface="Times New Roman" pitchFamily="18" charset="0"/>
                <a:cs typeface="Times New Roman" pitchFamily="18" charset="0"/>
              </a:rPr>
              <a:t>.</a:t>
            </a:r>
          </a:p>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Phần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625766" y="3267220"/>
            <a:ext cx="2262981" cy="646331"/>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ô-bốt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975519" y="4438380"/>
            <a:ext cx="14401800" cy="1200329"/>
          </a:xfrm>
          <a:prstGeom prst="rect">
            <a:avLst/>
          </a:prstGeom>
        </p:spPr>
        <p:txBody>
          <a:bodyPr wrap="square">
            <a:spAutoFit/>
          </a:bodyPr>
          <a:lstStyle/>
          <a:p>
            <a:r>
              <a:rPr lang="en-US" sz="3600" b="1" dirty="0" err="1">
                <a:solidFill>
                  <a:srgbClr val="0000FF"/>
                </a:solidFill>
                <a:latin typeface="Times New Roman" panose="02020603050405020304" pitchFamily="18" charset="0"/>
                <a:cs typeface="Times New Roman" panose="02020603050405020304" pitchFamily="18" charset="0"/>
              </a:rPr>
              <a:t>Rồi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 ta </a:t>
            </a:r>
            <a:r>
              <a:rPr lang="en-US" sz="3600" b="1" dirty="0" err="1">
                <a:solidFill>
                  <a:srgbClr val="0000FF"/>
                </a:solidFill>
                <a:latin typeface="Times New Roman" panose="02020603050405020304" pitchFamily="18" charset="0"/>
                <a:cs typeface="Times New Roman" panose="02020603050405020304" pitchFamily="18" charset="0"/>
              </a:rPr>
              <a:t>bắt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đầu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cứu</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chế</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tạo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rô-bốt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thật</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thường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có</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hình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dạng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như</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việc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chẳng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mỏi</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chẳng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hiểm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nguy</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2137017" y="3238086"/>
            <a:ext cx="3278705"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kịch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viễn</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tưởng</a:t>
            </a:r>
            <a:r>
              <a:rPr lang="en-US" sz="3200" b="1" i="1" dirty="0">
                <a:solidFill>
                  <a:srgbClr val="0000CC"/>
                </a:solidFill>
                <a:latin typeface="Times New Roman" pitchFamily="18" charset="0"/>
                <a:cs typeface="Times New Roman" pitchFamily="18" charset="0"/>
              </a:rPr>
              <a:t>, </a:t>
            </a:r>
          </a:p>
        </p:txBody>
      </p:sp>
      <p:sp>
        <p:nvSpPr>
          <p:cNvPr id="22" name="Rectangle 21"/>
          <p:cNvSpPr/>
          <p:nvPr/>
        </p:nvSpPr>
        <p:spPr>
          <a:xfrm>
            <a:off x="5434688" y="3223771"/>
            <a:ext cx="3215867"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ng</a:t>
            </a:r>
            <a:r>
              <a:rPr lang="en-US" sz="3600" b="1" i="1" dirty="0" err="1">
                <a:solidFill>
                  <a:srgbClr val="FF0066"/>
                </a:solidFill>
                <a:latin typeface="Times New Roman" panose="02020603050405020304" pitchFamily="18" charset="0"/>
                <a:cs typeface="Times New Roman" panose="02020603050405020304" pitchFamily="18" charset="0"/>
              </a:rPr>
              <a:t>uy</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hiểm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7741513" y="3299494"/>
            <a:ext cx="2262982" cy="646331"/>
          </a:xfrm>
          <a:prstGeom prst="rect">
            <a:avLst/>
          </a:prstGeom>
        </p:spPr>
        <p:txBody>
          <a:bodyPr wrap="square">
            <a:spAutoFit/>
          </a:bodyPr>
          <a:lstStyle/>
          <a:p>
            <a:pPr algn="just"/>
            <a:r>
              <a:rPr lang="en-US" sz="3600" b="1" i="1" dirty="0">
                <a:solidFill>
                  <a:srgbClr val="FF0066"/>
                </a:solidFill>
                <a:latin typeface="Times New Roman" panose="02020603050405020304" pitchFamily="18" charset="0"/>
                <a:cs typeface="Times New Roman" panose="02020603050405020304" pitchFamily="18" charset="0"/>
              </a:rPr>
              <a:t>d</a:t>
            </a:r>
            <a:r>
              <a:rPr lang="en-US" sz="3600" b="1" i="1" dirty="0">
                <a:solidFill>
                  <a:srgbClr val="0000CC"/>
                </a:solidFill>
                <a:latin typeface="Times New Roman" panose="02020603050405020304" pitchFamily="18" charset="0"/>
                <a:cs typeface="Times New Roman" panose="02020603050405020304" pitchFamily="18" charset="0"/>
              </a:rPr>
              <a:t>i </a:t>
            </a:r>
            <a:r>
              <a:rPr lang="en-US" sz="3600" b="1" i="1" dirty="0" err="1">
                <a:solidFill>
                  <a:srgbClr val="FF0066"/>
                </a:solidFill>
                <a:latin typeface="Times New Roman" panose="02020603050405020304" pitchFamily="18" charset="0"/>
                <a:cs typeface="Times New Roman" panose="02020603050405020304" pitchFamily="18" charset="0"/>
              </a:rPr>
              <a:t>ch</a:t>
            </a:r>
            <a:r>
              <a:rPr lang="en-US" sz="3600" b="1" i="1" dirty="0" err="1">
                <a:solidFill>
                  <a:srgbClr val="0000CC"/>
                </a:solidFill>
                <a:latin typeface="Times New Roman" panose="02020603050405020304" pitchFamily="18" charset="0"/>
                <a:cs typeface="Times New Roman" panose="02020603050405020304" pitchFamily="18" charset="0"/>
              </a:rPr>
              <a:t>uyển</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9998032" y="3299494"/>
            <a:ext cx="2262982" cy="646331"/>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quét</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nhà</a:t>
            </a:r>
            <a:endParaRPr lang="en-US" sz="3600" b="1" dirty="0">
              <a:solidFill>
                <a:srgbClr val="0000CC"/>
              </a:solidFill>
              <a:latin typeface="Times New Roman" pitchFamily="18" charset="0"/>
              <a:cs typeface="Times New Roman" pitchFamily="18" charset="0"/>
            </a:endParaRPr>
          </a:p>
        </p:txBody>
      </p:sp>
      <p:sp>
        <p:nvSpPr>
          <p:cNvPr id="20" name="Text Box 14">
            <a:extLst>
              <a:ext uri="{FF2B5EF4-FFF2-40B4-BE49-F238E27FC236}">
                <a16:creationId xmlns:a16="http://schemas.microsoft.com/office/drawing/2014/main" id="{7B58BCD9-5D28-1963-A6E5-52FE8C7DA679}"/>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77671" y="2682444"/>
            <a:ext cx="10233818" cy="1200329"/>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rô-bốt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xuất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itchFamily="18" charset="0"/>
                <a:cs typeface="Times New Roman" pitchFamily="18" charset="0"/>
              </a:rPr>
              <a:t>?</a:t>
            </a:r>
          </a:p>
        </p:txBody>
      </p:sp>
      <p:sp>
        <p:nvSpPr>
          <p:cNvPr id="44" name="Rectangle 43"/>
          <p:cNvSpPr/>
          <p:nvPr/>
        </p:nvSpPr>
        <p:spPr>
          <a:xfrm>
            <a:off x="133822" y="2898316"/>
            <a:ext cx="1984696"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R</a:t>
            </a:r>
            <a:r>
              <a:rPr lang="en-US" sz="3600" b="1" i="1" dirty="0" err="1">
                <a:solidFill>
                  <a:srgbClr val="0000CC"/>
                </a:solidFill>
                <a:latin typeface="Times New Roman" pitchFamily="18" charset="0"/>
                <a:cs typeface="Times New Roman" pitchFamily="18" charset="0"/>
              </a:rPr>
              <a:t>ô</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bốt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1966120" y="2917091"/>
            <a:ext cx="3505200"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kịch</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viễn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tưởng</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302419" y="3624977"/>
            <a:ext cx="2578097"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nguy</a:t>
            </a:r>
            <a:r>
              <a:rPr lang="en-US" sz="3600" b="1" i="1" dirty="0">
                <a:solidFill>
                  <a:srgbClr val="0000CC"/>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hiểm</a:t>
            </a:r>
            <a:r>
              <a:rPr lang="en-US" sz="3600" b="1" i="1" dirty="0">
                <a:solidFill>
                  <a:srgbClr val="FF0000"/>
                </a:solidFill>
                <a:latin typeface="Times New Roman" pitchFamily="18" charset="0"/>
                <a:cs typeface="Times New Roman" pitchFamily="18" charset="0"/>
              </a:rPr>
              <a: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833298" y="3737679"/>
            <a:ext cx="2262982" cy="646331"/>
          </a:xfrm>
          <a:prstGeom prst="rect">
            <a:avLst/>
          </a:prstGeom>
        </p:spPr>
        <p:txBody>
          <a:bodyPr wrap="square">
            <a:spAutoFit/>
          </a:bodyPr>
          <a:lstStyle/>
          <a:p>
            <a:pPr algn="just"/>
            <a:r>
              <a:rPr lang="en-US" sz="3600" b="1" i="1" dirty="0">
                <a:solidFill>
                  <a:srgbClr val="FF0000"/>
                </a:solidFill>
                <a:latin typeface="Times New Roman" pitchFamily="18" charset="0"/>
                <a:cs typeface="Times New Roman" pitchFamily="18" charset="0"/>
              </a:rPr>
              <a:t>d</a:t>
            </a:r>
            <a:r>
              <a:rPr lang="en-US" sz="3600" b="1" i="1" dirty="0">
                <a:solidFill>
                  <a:srgbClr val="0000CC"/>
                </a:solidFill>
                <a:latin typeface="Times New Roman" pitchFamily="18" charset="0"/>
                <a:cs typeface="Times New Roman" pitchFamily="18" charset="0"/>
              </a:rPr>
              <a:t>i </a:t>
            </a:r>
            <a:r>
              <a:rPr lang="en-US" sz="3600" b="1" i="1" dirty="0" err="1">
                <a:solidFill>
                  <a:srgbClr val="FF0000"/>
                </a:solidFill>
                <a:latin typeface="Times New Roman" pitchFamily="18" charset="0"/>
                <a:cs typeface="Times New Roman" pitchFamily="18" charset="0"/>
              </a:rPr>
              <a:t>ch</a:t>
            </a:r>
            <a:r>
              <a:rPr lang="en-US" sz="3600" b="1" i="1" dirty="0" err="1">
                <a:solidFill>
                  <a:srgbClr val="0000CC"/>
                </a:solidFill>
                <a:latin typeface="Times New Roman" pitchFamily="18" charset="0"/>
                <a:cs typeface="Times New Roman" pitchFamily="18" charset="0"/>
              </a:rPr>
              <a:t>uyển</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442119" y="4377722"/>
            <a:ext cx="3921908"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quét</a:t>
            </a:r>
            <a:r>
              <a:rPr lang="en-US" sz="3600" b="1" i="1" dirty="0">
                <a:solidFill>
                  <a:srgbClr val="FF0000"/>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nhà</a:t>
            </a:r>
            <a:endParaRPr lang="en-US" sz="3600" b="1" dirty="0">
              <a:solidFill>
                <a:srgbClr val="0000CC"/>
              </a:solidFill>
              <a:latin typeface="Times New Roman" pitchFamily="18" charset="0"/>
              <a:cs typeface="Times New Roman" pitchFamily="18" charset="0"/>
            </a:endParaRPr>
          </a:p>
        </p:txBody>
      </p:sp>
      <p:sp>
        <p:nvSpPr>
          <p:cNvPr id="12" name="Rectangle 11"/>
          <p:cNvSpPr/>
          <p:nvPr/>
        </p:nvSpPr>
        <p:spPr>
          <a:xfrm>
            <a:off x="5600700" y="3868560"/>
            <a:ext cx="10104437" cy="1138773"/>
          </a:xfrm>
          <a:prstGeom prst="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  </a:t>
            </a:r>
            <a:r>
              <a:rPr lang="nl-NL" sz="3200" b="1" dirty="0">
                <a:solidFill>
                  <a:srgbClr val="0000CC"/>
                </a:solidFill>
                <a:latin typeface="Times New Roman" panose="02020603050405020304" pitchFamily="18" charset="0"/>
                <a:cs typeface="Times New Roman" panose="02020603050405020304" pitchFamily="18" charset="0"/>
              </a:rPr>
              <a:t>Nhân vật người máy (rô-bốt) xuất hiện lần đầu tiên vào năm 1920.</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480236" y="4953705"/>
            <a:ext cx="10377302" cy="1631216"/>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Sự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xuất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rô-bốt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vở</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kịch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đến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thay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đổi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suy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nghĩ</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hành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động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con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50" name="Rectangle 49"/>
          <p:cNvSpPr/>
          <p:nvPr/>
        </p:nvSpPr>
        <p:spPr>
          <a:xfrm>
            <a:off x="5448300" y="6399115"/>
            <a:ext cx="10233818" cy="2862322"/>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3600" b="1" dirty="0">
                <a:solidFill>
                  <a:srgbClr val="0000CC"/>
                </a:solidFill>
                <a:latin typeface="Times New Roman" pitchFamily="18" charset="0"/>
                <a:cs typeface="Times New Roman" pitchFamily="18" charset="0"/>
              </a:rPr>
              <a:t>    Sự xuất hiện của rô-bốt khiến con người nghĩ tới việc giao hết việc nặng nhọc, nguy hiểm cho rô-bốt; bắt đầu nghiên cứu, chế tạo rô-bốt thật, thường có hình dạng như người, làm việc chẳng biết mệt mỏi, chẳng sợ hiểm nguy.</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id="{2B31D050-F91D-EC3B-22A9-06B7ED339BC0}"/>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BÀI 26 :RÔ –BỐT Ở QUANH TA</a:t>
            </a:r>
          </a:p>
        </p:txBody>
      </p:sp>
      <p:sp>
        <p:nvSpPr>
          <p:cNvPr id="33" name="Rectangle 32">
            <a:extLst>
              <a:ext uri="{FF2B5EF4-FFF2-40B4-BE49-F238E27FC236}">
                <a16:creationId xmlns:a16="http://schemas.microsoft.com/office/drawing/2014/main" id="{641994D9-27EF-B7E9-7825-23738363AE2E}"/>
              </a:ext>
            </a:extLst>
          </p:cNvPr>
          <p:cNvSpPr/>
          <p:nvPr/>
        </p:nvSpPr>
        <p:spPr>
          <a:xfrm>
            <a:off x="419100" y="5024053"/>
            <a:ext cx="4876799" cy="3970318"/>
          </a:xfrm>
          <a:prstGeom prst="rect">
            <a:avLst/>
          </a:prstGeom>
        </p:spPr>
        <p:txBody>
          <a:bodyPr wrap="square">
            <a:spAutoFit/>
          </a:bodyPr>
          <a:lstStyle/>
          <a:p>
            <a:pPr algn="just"/>
            <a:r>
              <a:rPr lang="en-US" sz="3600" b="1" dirty="0" err="1">
                <a:solidFill>
                  <a:srgbClr val="0000FF"/>
                </a:solidFill>
                <a:latin typeface="Times New Roman" panose="02020603050405020304" pitchFamily="18" charset="0"/>
                <a:cs typeface="Times New Roman" panose="02020603050405020304" pitchFamily="18" charset="0"/>
              </a:rPr>
              <a:t>Rồi</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 ta </a:t>
            </a:r>
            <a:r>
              <a:rPr lang="en-US" sz="3600" b="1" dirty="0" err="1">
                <a:solidFill>
                  <a:srgbClr val="0000FF"/>
                </a:solidFill>
                <a:latin typeface="Times New Roman" panose="02020603050405020304" pitchFamily="18" charset="0"/>
                <a:cs typeface="Times New Roman" panose="02020603050405020304" pitchFamily="18" charset="0"/>
              </a:rPr>
              <a:t>bắt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đầu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cứu</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chế</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tạo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rô-bốt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thật</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thường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có</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hình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dạng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như</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người</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việc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chẳng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mỏi</a:t>
            </a:r>
            <a:r>
              <a:rPr lang="en-US" sz="3600" b="1" dirty="0">
                <a:solidFill>
                  <a:srgbClr val="0000FF"/>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chẳng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hiểm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nguy</a:t>
            </a:r>
            <a:r>
              <a:rPr lang="en-US" sz="36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xEl>
                                              <p:pRg st="0" end="0"/>
                                            </p:txEl>
                                          </p:spTgt>
                                        </p:tgtEl>
                                        <p:attrNameLst>
                                          <p:attrName>style.visibility</p:attrName>
                                        </p:attrNameLst>
                                      </p:cBhvr>
                                      <p:to>
                                        <p:strVal val="visible"/>
                                      </p:to>
                                    </p:set>
                                    <p:animEffect transition="in" filter="fade">
                                      <p:cBhvr>
                                        <p:cTn id="22"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3: </a:t>
            </a:r>
            <a:r>
              <a:rPr lang="en-US" dirty="0"/>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rô-bốt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năng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44" name="Rectangle 43"/>
          <p:cNvSpPr/>
          <p:nvPr/>
        </p:nvSpPr>
        <p:spPr>
          <a:xfrm>
            <a:off x="133822" y="2898316"/>
            <a:ext cx="1984696"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ô</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bốt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p:cNvSpPr/>
          <p:nvPr/>
        </p:nvSpPr>
        <p:spPr>
          <a:xfrm>
            <a:off x="1966120" y="2917091"/>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kịch</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viễn</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tưởng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p:cNvSpPr/>
          <p:nvPr/>
        </p:nvSpPr>
        <p:spPr>
          <a:xfrm>
            <a:off x="302419" y="3624977"/>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nguy</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hiểm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p:cNvSpPr/>
          <p:nvPr/>
        </p:nvSpPr>
        <p:spPr>
          <a:xfrm>
            <a:off x="3090262" y="3634454"/>
            <a:ext cx="2262982"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d</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i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uyển</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p:cNvSpPr/>
          <p:nvPr/>
        </p:nvSpPr>
        <p:spPr>
          <a:xfrm>
            <a:off x="442119" y="4377722"/>
            <a:ext cx="3921908"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quét</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nhà</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12" name="Rectangle 11"/>
          <p:cNvSpPr/>
          <p:nvPr/>
        </p:nvSpPr>
        <p:spPr>
          <a:xfrm>
            <a:off x="5600701" y="4094237"/>
            <a:ext cx="10538618" cy="4524315"/>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3600" b="1" dirty="0">
                <a:solidFill>
                  <a:srgbClr val="3333FF"/>
                </a:solidFill>
                <a:latin typeface="Times New Roman" panose="02020603050405020304" pitchFamily="18" charset="0"/>
                <a:cs typeface="Times New Roman" panose="02020603050405020304" pitchFamily="18" charset="0"/>
              </a:rPr>
              <a:t>Di chuyển vật nặng, chữa cháy, cứu nạn, thăm dò vũ trụ, khám phá đại dương,... đều là những công việc vất vả, nguy hiểm đến tính mạng của con người. Giờ đây, rô-bốt đã thay con người thực hiện những công việc đó. Rô-bốt ban đầu chỉ là sự tưởng tượng, sẽ có trong tương lai xa xôi. Tuy nhiên nhờ sự sáng tạo của con người, rô-bốt đã xuất hiện trong đời sống của chúng ta.).</a:t>
            </a:r>
            <a:endParaRPr lang="en-US" sz="3600" b="1" dirty="0">
              <a:solidFill>
                <a:srgbClr val="3333FF"/>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id="{2B31D050-F91D-EC3B-22A9-06B7ED339BC0}"/>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26 :RÔ –BỐT Ở QUANH TA</a:t>
            </a:r>
          </a:p>
        </p:txBody>
      </p:sp>
      <p:sp>
        <p:nvSpPr>
          <p:cNvPr id="33" name="Rectangle 32">
            <a:extLst>
              <a:ext uri="{FF2B5EF4-FFF2-40B4-BE49-F238E27FC236}">
                <a16:creationId xmlns:a16="http://schemas.microsoft.com/office/drawing/2014/main" id="{641994D9-27EF-B7E9-7825-23738363AE2E}"/>
              </a:ext>
            </a:extLst>
          </p:cNvPr>
          <p:cNvSpPr/>
          <p:nvPr/>
        </p:nvSpPr>
        <p:spPr>
          <a:xfrm>
            <a:off x="419100" y="5024053"/>
            <a:ext cx="4876799"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Rồi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nghiên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cứu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chế</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tạo</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rô-bốt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thật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thường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biết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mệt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mỏi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nguy</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23648398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lvl="0"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4</a:t>
            </a:r>
            <a:r>
              <a:rPr kumimoji="0" lang="en-US" sz="3600" b="1" i="0" u="none" strike="noStrike" kern="1200" cap="none" spc="0" normalizeH="0" baseline="0" noProof="0" dirty="0">
                <a:ln>
                  <a:noFill/>
                </a:ln>
                <a:solidFill>
                  <a:srgbClr val="FF6600"/>
                </a:solidFill>
                <a:effectLst/>
                <a:uLnTx/>
                <a:uFillTx/>
                <a:latin typeface="Times New Roman" panose="02020603050405020304" pitchFamily="18" charset="0"/>
                <a:cs typeface="Times New Roman" pitchFamily="18" charset="0"/>
              </a:rPr>
              <a:t>: </a:t>
            </a:r>
            <a:r>
              <a:rPr lang="en-US" sz="3600" b="1" dirty="0">
                <a:solidFill>
                  <a:srgbClr val="FF6600"/>
                </a:solidFill>
                <a:latin typeface="Times New Roman" panose="02020603050405020304" pitchFamily="18" charset="0"/>
                <a:cs typeface="Times New Roman" panose="02020603050405020304" pitchFamily="18" charset="0"/>
              </a:rPr>
              <a:t>Theo </a:t>
            </a:r>
            <a:r>
              <a:rPr lang="en-US" sz="3600" b="1" dirty="0" err="1">
                <a:solidFill>
                  <a:srgbClr val="FF6600"/>
                </a:solidFill>
                <a:latin typeface="Times New Roman" panose="02020603050405020304" pitchFamily="18" charset="0"/>
                <a:cs typeface="Times New Roman" panose="02020603050405020304" pitchFamily="18" charset="0"/>
              </a:rPr>
              <a:t>em</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vì</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sao</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không</a:t>
            </a:r>
            <a:r>
              <a:rPr lang="en-US" sz="3600" b="1" dirty="0">
                <a:solidFill>
                  <a:srgbClr val="FF6600"/>
                </a:solidFill>
                <a:latin typeface="Times New Roman" panose="02020603050405020304" pitchFamily="18" charset="0"/>
                <a:cs typeface="Times New Roman" panose="02020603050405020304" pitchFamily="18" charset="0"/>
              </a:rPr>
              <a:t> bao </a:t>
            </a:r>
            <a:r>
              <a:rPr lang="en-US" sz="3600" b="1" dirty="0" err="1">
                <a:solidFill>
                  <a:srgbClr val="FF6600"/>
                </a:solidFill>
                <a:latin typeface="Times New Roman" panose="02020603050405020304" pitchFamily="18" charset="0"/>
                <a:cs typeface="Times New Roman" panose="02020603050405020304" pitchFamily="18" charset="0"/>
              </a:rPr>
              <a:t>lâu</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nữa</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rô-bốt</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sẽ</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được</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sử</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dụng</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rộng</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rãi</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trong</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đời</a:t>
            </a:r>
            <a:r>
              <a:rPr lang="en-US" sz="3600" b="1" dirty="0">
                <a:solidFill>
                  <a:srgbClr val="FF6600"/>
                </a:solidFill>
                <a:latin typeface="Times New Roman" panose="02020603050405020304" pitchFamily="18" charset="0"/>
                <a:cs typeface="Times New Roman" panose="02020603050405020304" pitchFamily="18" charset="0"/>
              </a:rPr>
              <a:t> </a:t>
            </a:r>
            <a:r>
              <a:rPr lang="en-US" sz="3600" b="1" dirty="0" err="1">
                <a:solidFill>
                  <a:srgbClr val="FF6600"/>
                </a:solidFill>
                <a:latin typeface="Times New Roman" panose="02020603050405020304" pitchFamily="18" charset="0"/>
                <a:cs typeface="Times New Roman" panose="02020603050405020304" pitchFamily="18" charset="0"/>
              </a:rPr>
              <a:t>sống</a:t>
            </a:r>
            <a:r>
              <a:rPr lang="en-US" sz="3600" b="1" dirty="0">
                <a:solidFill>
                  <a:srgbClr val="FF6600"/>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FF6600"/>
              </a:solidFill>
              <a:effectLst/>
              <a:uLnTx/>
              <a:uFillTx/>
              <a:latin typeface="Times New Roman" pitchFamily="18" charset="0"/>
              <a:cs typeface="Times New Roman" pitchFamily="18" charset="0"/>
            </a:endParaRPr>
          </a:p>
        </p:txBody>
      </p:sp>
      <p:sp>
        <p:nvSpPr>
          <p:cNvPr id="44" name="Rectangle 43"/>
          <p:cNvSpPr/>
          <p:nvPr/>
        </p:nvSpPr>
        <p:spPr>
          <a:xfrm>
            <a:off x="133822" y="2898316"/>
            <a:ext cx="1984696"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ô</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bốt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p:cNvSpPr/>
          <p:nvPr/>
        </p:nvSpPr>
        <p:spPr>
          <a:xfrm>
            <a:off x="1966120" y="2917091"/>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kịch</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viễn</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tưởng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p:cNvSpPr/>
          <p:nvPr/>
        </p:nvSpPr>
        <p:spPr>
          <a:xfrm>
            <a:off x="302419" y="3624977"/>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nguy</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hiểm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p:cNvSpPr/>
          <p:nvPr/>
        </p:nvSpPr>
        <p:spPr>
          <a:xfrm>
            <a:off x="2995526" y="3650720"/>
            <a:ext cx="2262982"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d</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i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uyển</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p:cNvSpPr/>
          <p:nvPr/>
        </p:nvSpPr>
        <p:spPr>
          <a:xfrm>
            <a:off x="442119" y="4377722"/>
            <a:ext cx="3921908"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quét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nhà</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12" name="Rectangle 11"/>
          <p:cNvSpPr/>
          <p:nvPr/>
        </p:nvSpPr>
        <p:spPr>
          <a:xfrm>
            <a:off x="5638093" y="4172058"/>
            <a:ext cx="10233818" cy="4401205"/>
          </a:xfrm>
          <a:prstGeom prst="rect">
            <a:avLst/>
          </a:prstGeom>
          <a:solidFill>
            <a:srgbClr val="BDFA2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Không bao lâu nữa, rô-bốt sẽ được sử dụng rộng rãi trong đời sống vì cùng với sự phát triển của khoa học kĩ thuật và công nghệ con người có thể chế tạo nhiều loại rô-bốt khác nhau. Rô-bốt có khả năng thay thế con người trong mọi việc, nhất là những việc thường ngày.)</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id="{2B31D050-F91D-EC3B-22A9-06B7ED339BC0}"/>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26 :RÔ –BỐT Ở QUANH TA</a:t>
            </a:r>
          </a:p>
        </p:txBody>
      </p:sp>
      <p:sp>
        <p:nvSpPr>
          <p:cNvPr id="33" name="Rectangle 32">
            <a:extLst>
              <a:ext uri="{FF2B5EF4-FFF2-40B4-BE49-F238E27FC236}">
                <a16:creationId xmlns:a16="http://schemas.microsoft.com/office/drawing/2014/main" id="{641994D9-27EF-B7E9-7825-23738363AE2E}"/>
              </a:ext>
            </a:extLst>
          </p:cNvPr>
          <p:cNvSpPr/>
          <p:nvPr/>
        </p:nvSpPr>
        <p:spPr>
          <a:xfrm>
            <a:off x="419100" y="5024053"/>
            <a:ext cx="4876799"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Rồi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nghiên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cứu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chế</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tạo</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rô-bốt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thật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thường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biết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mệt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mỏi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nguy</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4763817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877437"/>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5: </a:t>
            </a:r>
            <a:r>
              <a:rPr lang="en-US" sz="4000" b="1" dirty="0" err="1">
                <a:solidFill>
                  <a:srgbClr val="FF6600"/>
                </a:solidFill>
                <a:latin typeface="Times New Roman" panose="02020603050405020304" pitchFamily="18" charset="0"/>
                <a:cs typeface="Times New Roman" panose="02020603050405020304" pitchFamily="18" charset="0"/>
              </a:rPr>
              <a:t>Em</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mong</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muốn</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có</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một</a:t>
            </a:r>
            <a:r>
              <a:rPr lang="en-US" sz="4000" b="1" dirty="0">
                <a:solidFill>
                  <a:srgbClr val="FF6600"/>
                </a:solidFill>
                <a:latin typeface="Times New Roman" panose="02020603050405020304" pitchFamily="18" charset="0"/>
                <a:cs typeface="Times New Roman" panose="02020603050405020304" pitchFamily="18" charset="0"/>
              </a:rPr>
              <a:t> con </a:t>
            </a:r>
            <a:r>
              <a:rPr lang="en-US" sz="4000" b="1" dirty="0" err="1">
                <a:solidFill>
                  <a:srgbClr val="FF6600"/>
                </a:solidFill>
                <a:latin typeface="Times New Roman" panose="02020603050405020304" pitchFamily="18" charset="0"/>
                <a:cs typeface="Times New Roman" panose="02020603050405020304" pitchFamily="18" charset="0"/>
              </a:rPr>
              <a:t>rô-bốt</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như</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thế</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nào</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cho</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riêng</a:t>
            </a:r>
            <a:r>
              <a:rPr lang="en-US" sz="4000" b="1" dirty="0">
                <a:solidFill>
                  <a:srgbClr val="FF6600"/>
                </a:solidFill>
                <a:latin typeface="Times New Roman" panose="02020603050405020304" pitchFamily="18" charset="0"/>
                <a:cs typeface="Times New Roman" panose="02020603050405020304" pitchFamily="18" charset="0"/>
              </a:rPr>
              <a:t> </a:t>
            </a:r>
            <a:r>
              <a:rPr lang="en-US" sz="4000" b="1" dirty="0" err="1">
                <a:solidFill>
                  <a:srgbClr val="FF6600"/>
                </a:solidFill>
                <a:latin typeface="Times New Roman" panose="02020603050405020304" pitchFamily="18" charset="0"/>
                <a:cs typeface="Times New Roman" panose="02020603050405020304" pitchFamily="18" charset="0"/>
              </a:rPr>
              <a:t>mình</a:t>
            </a:r>
            <a:r>
              <a:rPr lang="en-US" sz="4000" b="1" dirty="0">
                <a:solidFill>
                  <a:srgbClr val="FF6600"/>
                </a:solidFill>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4" name="Rectangle 43"/>
          <p:cNvSpPr/>
          <p:nvPr/>
        </p:nvSpPr>
        <p:spPr>
          <a:xfrm>
            <a:off x="133822" y="2898316"/>
            <a:ext cx="1984696"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Rô</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bốt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p:cNvSpPr/>
          <p:nvPr/>
        </p:nvSpPr>
        <p:spPr>
          <a:xfrm>
            <a:off x="1966120" y="2917091"/>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kịch</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viễn</a:t>
            </a:r>
            <a:r>
              <a:rPr kumimoji="0" lang="en-US" sz="36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tưởng</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p:cNvSpPr/>
          <p:nvPr/>
        </p:nvSpPr>
        <p:spPr>
          <a:xfrm>
            <a:off x="302419" y="3624977"/>
            <a:ext cx="35052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nguy</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hiểm</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p:cNvSpPr/>
          <p:nvPr/>
        </p:nvSpPr>
        <p:spPr>
          <a:xfrm>
            <a:off x="3337719" y="3631597"/>
            <a:ext cx="2262982"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di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chuyển</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p:cNvSpPr/>
          <p:nvPr/>
        </p:nvSpPr>
        <p:spPr>
          <a:xfrm>
            <a:off x="442119" y="4377722"/>
            <a:ext cx="3921908"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quét</a:t>
            </a:r>
            <a:r>
              <a:rPr kumimoji="0" lang="en-US" sz="36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nhà</a:t>
            </a:r>
            <a:endParaRPr kumimoji="0" lang="en-US"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12" name="Rectangle 11"/>
          <p:cNvSpPr/>
          <p:nvPr/>
        </p:nvSpPr>
        <p:spPr>
          <a:xfrm>
            <a:off x="5928521" y="5382637"/>
            <a:ext cx="9677398" cy="3785652"/>
          </a:xfrm>
          <a:prstGeom prst="rect">
            <a:avLst/>
          </a:prstGeom>
          <a:solidFill>
            <a:srgbClr val="00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nl-NL" sz="4000" b="1" dirty="0">
                <a:solidFill>
                  <a:srgbClr val="0000CC"/>
                </a:solidFill>
                <a:latin typeface="Times New Roman" panose="02020603050405020304" pitchFamily="18" charset="0"/>
                <a:cs typeface="Times New Roman" panose="02020603050405020304" pitchFamily="18" charset="0"/>
              </a:rPr>
              <a:t>HS nối tiếp trả lời theo ý thích: </a:t>
            </a:r>
          </a:p>
          <a:p>
            <a:pPr marL="571500" indent="-571500">
              <a:buFontTx/>
              <a:buChar char="-"/>
            </a:pPr>
            <a:r>
              <a:rPr lang="nl-NL" sz="4000" b="1" dirty="0">
                <a:solidFill>
                  <a:srgbClr val="0000CC"/>
                </a:solidFill>
                <a:latin typeface="Times New Roman" panose="02020603050405020304" pitchFamily="18" charset="0"/>
                <a:cs typeface="Times New Roman" panose="02020603050405020304" pitchFamily="18" charset="0"/>
              </a:rPr>
              <a:t>Rô –bốt có thể giúp em nhắc việc cần làm trong ngày</a:t>
            </a:r>
          </a:p>
          <a:p>
            <a:pPr marL="571500" indent="-571500">
              <a:buFontTx/>
              <a:buChar char="-"/>
            </a:pPr>
            <a:r>
              <a:rPr lang="nl-NL" sz="4000" b="1" dirty="0">
                <a:solidFill>
                  <a:srgbClr val="0000CC"/>
                </a:solidFill>
                <a:latin typeface="Times New Roman" panose="02020603050405020304" pitchFamily="18" charset="0"/>
                <a:cs typeface="Times New Roman" panose="02020603050405020304" pitchFamily="18" charset="0"/>
              </a:rPr>
              <a:t>- Rô bốt có thể trao đổi, tranh luận cùng em khi học </a:t>
            </a:r>
          </a:p>
          <a:p>
            <a:pPr marL="571500" indent="-571500">
              <a:buFontTx/>
              <a:buChar char="-"/>
            </a:pPr>
            <a:r>
              <a:rPr lang="nl-NL" sz="4000" b="1" dirty="0">
                <a:solidFill>
                  <a:srgbClr val="0000CC"/>
                </a:solidFill>
                <a:latin typeface="Times New Roman" panose="02020603050405020304" pitchFamily="18" charset="0"/>
                <a:cs typeface="Times New Roman" panose="02020603050405020304" pitchFamily="18" charset="0"/>
              </a:rPr>
              <a:t>....</a:t>
            </a:r>
            <a:endParaRPr lang="en-US" sz="40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id="{2B31D050-F91D-EC3B-22A9-06B7ED339BC0}"/>
              </a:ext>
            </a:extLst>
          </p:cNvPr>
          <p:cNvSpPr txBox="1">
            <a:spLocks noChangeArrowheads="1"/>
          </p:cNvSpPr>
          <p:nvPr/>
        </p:nvSpPr>
        <p:spPr bwMode="auto">
          <a:xfrm>
            <a:off x="5699919" y="1343666"/>
            <a:ext cx="625906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2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26 :RÔ –BỐT Ở QUANH TA</a:t>
            </a:r>
          </a:p>
        </p:txBody>
      </p:sp>
      <p:sp>
        <p:nvSpPr>
          <p:cNvPr id="33" name="Rectangle 32">
            <a:extLst>
              <a:ext uri="{FF2B5EF4-FFF2-40B4-BE49-F238E27FC236}">
                <a16:creationId xmlns:a16="http://schemas.microsoft.com/office/drawing/2014/main" id="{641994D9-27EF-B7E9-7825-23738363AE2E}"/>
              </a:ext>
            </a:extLst>
          </p:cNvPr>
          <p:cNvSpPr/>
          <p:nvPr/>
        </p:nvSpPr>
        <p:spPr>
          <a:xfrm>
            <a:off x="419100" y="5024053"/>
            <a:ext cx="4876799" cy="3970318"/>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Rồi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ta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bắt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nghiên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cứu</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chế</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tạo</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rô-bốt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thật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thường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dạng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biết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mệt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mỏi</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chẳng</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sợ</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hiểm</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nguy</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7520948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9467</TotalTime>
  <Words>1175</Words>
  <Application>Microsoft Office PowerPoint</Application>
  <PresentationFormat>Custom</PresentationFormat>
  <Paragraphs>125</Paragraphs>
  <Slides>14</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HP001 4 hàng</vt:lpstr>
      <vt:lpstr>HP001 4H</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Administrator</cp:lastModifiedBy>
  <cp:revision>994</cp:revision>
  <dcterms:created xsi:type="dcterms:W3CDTF">2008-09-09T22:52:10Z</dcterms:created>
  <dcterms:modified xsi:type="dcterms:W3CDTF">2025-05-15T01:03:48Z</dcterms:modified>
</cp:coreProperties>
</file>