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86" r:id="rId3"/>
    <p:sldMasterId id="2147483712" r:id="rId4"/>
  </p:sldMasterIdLst>
  <p:notesMasterIdLst>
    <p:notesMasterId r:id="rId23"/>
  </p:notesMasterIdLst>
  <p:sldIdLst>
    <p:sldId id="573" r:id="rId5"/>
    <p:sldId id="574" r:id="rId6"/>
    <p:sldId id="546" r:id="rId7"/>
    <p:sldId id="538" r:id="rId8"/>
    <p:sldId id="564" r:id="rId9"/>
    <p:sldId id="565" r:id="rId10"/>
    <p:sldId id="566" r:id="rId11"/>
    <p:sldId id="567" r:id="rId12"/>
    <p:sldId id="572" r:id="rId13"/>
    <p:sldId id="569" r:id="rId14"/>
    <p:sldId id="570" r:id="rId15"/>
    <p:sldId id="571" r:id="rId16"/>
    <p:sldId id="557" r:id="rId17"/>
    <p:sldId id="559" r:id="rId18"/>
    <p:sldId id="560" r:id="rId19"/>
    <p:sldId id="562" r:id="rId20"/>
    <p:sldId id="563" r:id="rId21"/>
    <p:sldId id="282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1" autoAdjust="0"/>
    <p:restoredTop sz="94660"/>
  </p:normalViewPr>
  <p:slideViewPr>
    <p:cSldViewPr snapToGrid="0">
      <p:cViewPr varScale="1">
        <p:scale>
          <a:sx n="63" d="100"/>
          <a:sy n="63" d="100"/>
        </p:scale>
        <p:origin x="972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C6B7E2-0617-4AC1-993F-2E58B2FF18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65887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7851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</a:pPr>
            <a:fld id="{5837D047-3371-4E89-9F7E-1FD467D6867B}" type="slidenum">
              <a:rPr lang="en-US" altLang="zh-CN"/>
              <a:pPr>
                <a:spcBef>
                  <a:spcPct val="0"/>
                </a:spcBef>
              </a:pPr>
              <a:t>9</a:t>
            </a:fld>
            <a:endParaRPr lang="en-US" altLang="zh-CN"/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zh-CN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6857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>
                <a:sym typeface="+mn-ea"/>
              </a:rPr>
              <a:t> - tranthao121006@gmail.com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7027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2023/11/6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2023/11/6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2023/11/6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2023/11/6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2023/11/6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2023/11/6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2023/11/6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2023/11/6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2023/11/6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2023/11/6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2023/11/6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268BB-C1B0-4A07-841E-B140DAEE97CE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B716F-5A96-4A9A-BE33-5D9C969214D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8FA92-DCEB-416D-A3AA-345BE494323E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7AED0-1251-46AC-8102-BF35D3C7A77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pPr/>
              <a:t>2023/11/6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3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2.GIF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14.GIF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2.GIF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14.GIF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3.gif"/><Relationship Id="rId18" Type="http://schemas.openxmlformats.org/officeDocument/2006/relationships/image" Target="../media/image26.png"/><Relationship Id="rId26" Type="http://schemas.microsoft.com/office/2007/relationships/hdphoto" Target="../media/hdphoto9.wdp"/><Relationship Id="rId3" Type="http://schemas.openxmlformats.org/officeDocument/2006/relationships/image" Target="../media/image17.gif"/><Relationship Id="rId21" Type="http://schemas.openxmlformats.org/officeDocument/2006/relationships/image" Target="../media/image29.png"/><Relationship Id="rId7" Type="http://schemas.microsoft.com/office/2007/relationships/hdphoto" Target="../media/hdphoto2.wdp"/><Relationship Id="rId12" Type="http://schemas.openxmlformats.org/officeDocument/2006/relationships/image" Target="../media/image22.gif"/><Relationship Id="rId17" Type="http://schemas.microsoft.com/office/2007/relationships/hdphoto" Target="../media/hdphoto6.wdp"/><Relationship Id="rId25" Type="http://schemas.openxmlformats.org/officeDocument/2006/relationships/image" Target="../media/image31.png"/><Relationship Id="rId33" Type="http://schemas.microsoft.com/office/2007/relationships/hdphoto" Target="../media/hdphoto12.wdp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5.png"/><Relationship Id="rId20" Type="http://schemas.openxmlformats.org/officeDocument/2006/relationships/image" Target="../media/image28.gif"/><Relationship Id="rId29" Type="http://schemas.openxmlformats.org/officeDocument/2006/relationships/image" Target="../media/image3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11" Type="http://schemas.microsoft.com/office/2007/relationships/hdphoto" Target="../media/hdphoto4.wdp"/><Relationship Id="rId24" Type="http://schemas.microsoft.com/office/2007/relationships/hdphoto" Target="../media/hdphoto8.wdp"/><Relationship Id="rId32" Type="http://schemas.openxmlformats.org/officeDocument/2006/relationships/image" Target="../media/image35.png"/><Relationship Id="rId5" Type="http://schemas.microsoft.com/office/2007/relationships/hdphoto" Target="../media/hdphoto1.wdp"/><Relationship Id="rId15" Type="http://schemas.microsoft.com/office/2007/relationships/hdphoto" Target="../media/hdphoto5.wdp"/><Relationship Id="rId23" Type="http://schemas.openxmlformats.org/officeDocument/2006/relationships/image" Target="../media/image30.png"/><Relationship Id="rId28" Type="http://schemas.microsoft.com/office/2007/relationships/hdphoto" Target="../media/hdphoto10.wdp"/><Relationship Id="rId10" Type="http://schemas.openxmlformats.org/officeDocument/2006/relationships/image" Target="../media/image21.png"/><Relationship Id="rId19" Type="http://schemas.openxmlformats.org/officeDocument/2006/relationships/image" Target="../media/image27.png"/><Relationship Id="rId31" Type="http://schemas.openxmlformats.org/officeDocument/2006/relationships/image" Target="../media/image34.gif"/><Relationship Id="rId4" Type="http://schemas.openxmlformats.org/officeDocument/2006/relationships/image" Target="../media/image18.png"/><Relationship Id="rId9" Type="http://schemas.microsoft.com/office/2007/relationships/hdphoto" Target="../media/hdphoto3.wdp"/><Relationship Id="rId14" Type="http://schemas.openxmlformats.org/officeDocument/2006/relationships/image" Target="../media/image24.png"/><Relationship Id="rId22" Type="http://schemas.microsoft.com/office/2007/relationships/hdphoto" Target="../media/hdphoto7.wdp"/><Relationship Id="rId27" Type="http://schemas.openxmlformats.org/officeDocument/2006/relationships/image" Target="../media/image32.png"/><Relationship Id="rId30" Type="http://schemas.microsoft.com/office/2007/relationships/hdphoto" Target="../media/hdphoto11.wdp"/><Relationship Id="rId8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TextBox 159"/>
          <p:cNvSpPr txBox="1"/>
          <p:nvPr/>
        </p:nvSpPr>
        <p:spPr>
          <a:xfrm>
            <a:off x="9596193" y="4108463"/>
            <a:ext cx="184731" cy="1107996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>
              <a:defRPr/>
            </a:pPr>
            <a:endParaRPr lang="en-GB" sz="6600">
              <a:ln>
                <a:solidFill>
                  <a:sysClr val="windowText" lastClr="000000"/>
                </a:solidFill>
              </a:ln>
              <a:solidFill>
                <a:prstClr val="white"/>
              </a:solidFill>
              <a:latin typeface="iCiel Cadena" panose="02000503000000020004" pitchFamily="2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0" y="-25444"/>
            <a:ext cx="12179300" cy="6850856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5605371" y="2537701"/>
            <a:ext cx="123175" cy="615553"/>
          </a:xfrm>
          <a:prstGeom prst="rect">
            <a:avLst/>
          </a:prstGeom>
          <a:noFill/>
        </p:spPr>
        <p:txBody>
          <a:bodyPr wrap="none" lIns="60960" tIns="30480" rIns="60960" bIns="30480">
            <a:spAutoFit/>
          </a:bodyPr>
          <a:lstStyle/>
          <a:p>
            <a:pPr algn="ctr"/>
            <a:endParaRPr lang="en-US" sz="3600" b="1" dirty="0">
              <a:ln w="0"/>
              <a:solidFill>
                <a:srgbClr val="0000CC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HP001 5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705714" y="3816232"/>
            <a:ext cx="8384924" cy="882421"/>
          </a:xfrm>
          <a:prstGeom prst="rect">
            <a:avLst/>
          </a:prstGeom>
          <a:noFill/>
        </p:spPr>
        <p:txBody>
          <a:bodyPr wrap="none" lIns="60960" tIns="30480" rIns="60960" bIns="30480">
            <a:spAutoFit/>
          </a:bodyPr>
          <a:lstStyle/>
          <a:p>
            <a:r>
              <a:rPr lang="en-US" sz="2667" b="1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667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667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67" b="1" dirty="0" err="1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sz="2667" b="1" dirty="0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667" b="1" dirty="0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Tuyết</a:t>
            </a:r>
            <a:endParaRPr lang="en-US" sz="2667" b="1" dirty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67" b="1" dirty="0" err="1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667" b="1" dirty="0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667" b="1" dirty="0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67" b="1" dirty="0" err="1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667" b="1" dirty="0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2667" b="1" dirty="0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667" b="1" dirty="0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667" b="1" dirty="0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667" b="1" dirty="0" err="1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Võ</a:t>
            </a:r>
            <a:r>
              <a:rPr lang="en-US" sz="2667" b="1" dirty="0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Lao- </a:t>
            </a:r>
            <a:r>
              <a:rPr lang="en-US" sz="2667" b="1" dirty="0" err="1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667" b="1" dirty="0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667" b="1" dirty="0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67" b="1" dirty="0" err="1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Lào</a:t>
            </a:r>
            <a:r>
              <a:rPr lang="en-US" sz="2667" b="1" dirty="0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Cai</a:t>
            </a:r>
            <a:endParaRPr lang="en-US" sz="2667" b="1" dirty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6160941" y="2363005"/>
            <a:ext cx="123175" cy="553998"/>
          </a:xfrm>
          <a:prstGeom prst="rect">
            <a:avLst/>
          </a:prstGeom>
          <a:noFill/>
        </p:spPr>
        <p:txBody>
          <a:bodyPr wrap="none" lIns="60960" tIns="30480" rIns="60960" bIns="30480">
            <a:spAutoFit/>
          </a:bodyPr>
          <a:lstStyle/>
          <a:p>
            <a:pPr algn="ctr"/>
            <a:endParaRPr lang="en-US" sz="3200" b="1" dirty="0">
              <a:ln w="0"/>
              <a:solidFill>
                <a:srgbClr val="0000CC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Box 17"/>
          <p:cNvSpPr txBox="1">
            <a:spLocks noChangeArrowheads="1"/>
          </p:cNvSpPr>
          <p:nvPr/>
        </p:nvSpPr>
        <p:spPr bwMode="auto">
          <a:xfrm>
            <a:off x="1112520" y="1374986"/>
            <a:ext cx="10363200" cy="5269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5793" tIns="47896" rIns="95793" bIns="47896">
            <a:prstTxWarp prst="textArchUp">
              <a:avLst>
                <a:gd name="adj" fmla="val 9930974"/>
              </a:avLst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CÔ VỀ 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DỰ GIỜ THĂM 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LỚP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07594" y="2106507"/>
            <a:ext cx="8210586" cy="882421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algn="ctr"/>
            <a:r>
              <a:rPr lang="en-US" sz="2667" b="1" dirty="0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 ĐỌC THƯ VIỆN</a:t>
            </a:r>
          </a:p>
          <a:p>
            <a:pPr algn="ctr"/>
            <a:r>
              <a:rPr lang="en-US" sz="2667" b="1" dirty="0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ĐỌC TO NGHE CHUNG</a:t>
            </a:r>
          </a:p>
        </p:txBody>
      </p:sp>
    </p:spTree>
    <p:extLst>
      <p:ext uri="{BB962C8B-B14F-4D97-AF65-F5344CB8AC3E}">
        <p14:creationId xmlns:p14="http://schemas.microsoft.com/office/powerpoint/2010/main" val="1688597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729" y="883919"/>
            <a:ext cx="2857500" cy="2857500"/>
          </a:xfrm>
          <a:prstGeom prst="rect">
            <a:avLst/>
          </a:prstGeom>
        </p:spPr>
      </p:pic>
      <p:sp>
        <p:nvSpPr>
          <p:cNvPr id="8" name="Hexagon 7"/>
          <p:cNvSpPr/>
          <p:nvPr/>
        </p:nvSpPr>
        <p:spPr>
          <a:xfrm>
            <a:off x="315850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Ong</a:t>
            </a:r>
            <a:endParaRPr lang="en-US" sz="6600" dirty="0"/>
          </a:p>
        </p:txBody>
      </p:sp>
      <p:sp>
        <p:nvSpPr>
          <p:cNvPr id="9" name="Hexagon 8"/>
          <p:cNvSpPr/>
          <p:nvPr/>
        </p:nvSpPr>
        <p:spPr>
          <a:xfrm>
            <a:off x="2471927" y="1981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non</a:t>
            </a:r>
            <a:endParaRPr lang="en-US" sz="6600" dirty="0"/>
          </a:p>
        </p:txBody>
      </p:sp>
      <p:sp>
        <p:nvSpPr>
          <p:cNvPr id="10" name="Hexagon 9"/>
          <p:cNvSpPr/>
          <p:nvPr/>
        </p:nvSpPr>
        <p:spPr>
          <a:xfrm>
            <a:off x="6784081" y="25603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g</a:t>
            </a:r>
            <a:r>
              <a:rPr lang="en-US" sz="66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iỏi</a:t>
            </a:r>
            <a:endParaRPr lang="en-US" sz="6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3" name="Hexagon 12"/>
          <p:cNvSpPr/>
          <p:nvPr/>
        </p:nvSpPr>
        <p:spPr>
          <a:xfrm>
            <a:off x="4628004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học</a:t>
            </a:r>
            <a:endParaRPr lang="en-US" sz="660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952" y="3436622"/>
            <a:ext cx="2650039" cy="2661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039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bldLvl="0" animBg="1"/>
      <p:bldP spid="9" grpId="0" bldLvl="0" animBg="1"/>
      <p:bldP spid="9" grpId="1" bldLvl="0" animBg="1"/>
      <p:bldP spid="10" grpId="0" bldLvl="0" animBg="1"/>
      <p:bldP spid="10" grpId="1" bldLvl="0" animBg="1"/>
      <p:bldP spid="13" grpId="0" bldLvl="0" animBg="1"/>
      <p:bldP spid="13" grpId="1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359" y="2143025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4004442" y="343173"/>
            <a:ext cx="6330760" cy="1607820"/>
          </a:xfrm>
          <a:prstGeom prst="wedgeRoundRectCallout">
            <a:avLst>
              <a:gd name="adj1" fmla="val 62537"/>
              <a:gd name="adj2" fmla="val 29826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: Rounded Corners 18"/>
          <p:cNvSpPr/>
          <p:nvPr/>
        </p:nvSpPr>
        <p:spPr>
          <a:xfrm>
            <a:off x="228600" y="5003297"/>
            <a:ext cx="3499222" cy="848863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A. </a:t>
            </a:r>
            <a:r>
              <a:rPr lang="en-US" sz="20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Tích</a:t>
            </a:r>
            <a:r>
              <a:rPr lang="en-US" sz="20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Chu, </a:t>
            </a:r>
            <a:r>
              <a:rPr lang="en-US" sz="20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bà</a:t>
            </a:r>
            <a:r>
              <a:rPr lang="en-US" sz="20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, con </a:t>
            </a:r>
            <a:r>
              <a:rPr lang="en-US" sz="20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chim</a:t>
            </a:r>
            <a:r>
              <a:rPr lang="en-US" sz="20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0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bà</a:t>
            </a:r>
            <a:r>
              <a:rPr lang="en-US" sz="20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tiên</a:t>
            </a:r>
            <a:endParaRPr lang="en-US" sz="20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127" y="2091965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887813" y="4882233"/>
            <a:ext cx="2313342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B. </a:t>
            </a:r>
            <a:r>
              <a:rPr lang="en-US" sz="20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Tích</a:t>
            </a:r>
            <a:r>
              <a:rPr lang="en-US" sz="20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Chu, </a:t>
            </a:r>
            <a:r>
              <a:rPr lang="en-US" sz="20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bà</a:t>
            </a:r>
            <a:endParaRPr lang="en-US" sz="20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9421" y="206896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361146" y="488223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C. </a:t>
            </a:r>
            <a:r>
              <a:rPr lang="en-US" sz="20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Bà</a:t>
            </a:r>
            <a:r>
              <a:rPr lang="en-US" sz="20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, con </a:t>
            </a:r>
            <a:r>
              <a:rPr lang="en-US" sz="20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chim</a:t>
            </a:r>
            <a:endParaRPr lang="en-US" sz="20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9715" y="2111098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9200361" y="4882234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D. </a:t>
            </a:r>
            <a:r>
              <a:rPr lang="en-US" sz="20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Bà</a:t>
            </a:r>
            <a:r>
              <a:rPr lang="en-US" sz="20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tiên</a:t>
            </a:r>
            <a:endParaRPr lang="en-US" sz="20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33" name="ĐỒNG HỒ CHUẨ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63417" y="430551"/>
            <a:ext cx="2549661" cy="1433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201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2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video>
              <p:cMediaNode vol="80000">
                <p:cTn id="83" fill="hold" display="0">
                  <p:stCondLst>
                    <p:cond delay="indefinite"/>
                  </p:stCondLst>
                </p:cTn>
                <p:tgtEl>
                  <p:spTgt spid="33"/>
                </p:tgtEl>
              </p:cMediaNode>
            </p:video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  <p:bldP spid="25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2859" y="2812731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4355605" y="471552"/>
            <a:ext cx="624510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hóa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Rectangle: Rounded Corners 18"/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8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A. </a:t>
            </a:r>
            <a:r>
              <a:rPr lang="en-US" sz="28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Con </a:t>
            </a:r>
            <a:r>
              <a:rPr lang="en-US" sz="28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ve</a:t>
            </a:r>
            <a:endParaRPr lang="en-US" sz="28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Con </a:t>
            </a:r>
            <a:r>
              <a:rPr lang="en-US" sz="28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chim</a:t>
            </a:r>
            <a:endParaRPr lang="en-US" sz="28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C. </a:t>
            </a:r>
            <a:r>
              <a:rPr lang="en-US" sz="28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Con </a:t>
            </a:r>
            <a:r>
              <a:rPr lang="en-US" sz="28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ong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D.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Con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bướm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3" name="ĐỒNG HỒ CHUẨ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94948" y="313897"/>
            <a:ext cx="2549661" cy="1433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795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8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  <p:bldP spid="25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Cloud 3"/>
          <p:cNvSpPr/>
          <p:nvPr/>
        </p:nvSpPr>
        <p:spPr>
          <a:xfrm>
            <a:off x="1798320" y="376503"/>
            <a:ext cx="5303520" cy="1767840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00B0F0"/>
                </a:solidFill>
                <a:latin typeface="Arial-SGK-TV" pitchFamily="2" charset="0"/>
                <a:cs typeface="Arial-SGK-TV" pitchFamily="2" charset="0"/>
              </a:rPr>
              <a:t>Điều</a:t>
            </a:r>
            <a:r>
              <a:rPr lang="en-US" sz="2400" dirty="0" smtClean="0">
                <a:solidFill>
                  <a:srgbClr val="00B0F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B0F0"/>
                </a:solidFill>
                <a:latin typeface="Arial-SGK-TV" pitchFamily="2" charset="0"/>
                <a:cs typeface="Arial-SGK-TV" pitchFamily="2" charset="0"/>
              </a:rPr>
              <a:t>gì</a:t>
            </a:r>
            <a:r>
              <a:rPr lang="en-US" sz="2400" dirty="0" smtClean="0">
                <a:solidFill>
                  <a:srgbClr val="00B0F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B0F0"/>
                </a:solidFill>
                <a:latin typeface="Arial-SGK-TV" pitchFamily="2" charset="0"/>
                <a:cs typeface="Arial-SGK-TV" pitchFamily="2" charset="0"/>
              </a:rPr>
              <a:t>xảy</a:t>
            </a:r>
            <a:r>
              <a:rPr lang="en-US" sz="2400" dirty="0" smtClean="0">
                <a:solidFill>
                  <a:srgbClr val="00B0F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B0F0"/>
                </a:solidFill>
                <a:latin typeface="Arial-SGK-TV" pitchFamily="2" charset="0"/>
                <a:cs typeface="Arial-SGK-TV" pitchFamily="2" charset="0"/>
              </a:rPr>
              <a:t>ra</a:t>
            </a:r>
            <a:r>
              <a:rPr lang="en-US" sz="2400" dirty="0" smtClean="0">
                <a:solidFill>
                  <a:srgbClr val="00B0F0"/>
                </a:solidFill>
                <a:latin typeface="Arial-SGK-TV" pitchFamily="2" charset="0"/>
                <a:cs typeface="Arial-SGK-TV" pitchFamily="2" charset="0"/>
              </a:rPr>
              <a:t> ở </a:t>
            </a:r>
            <a:r>
              <a:rPr lang="en-US" sz="2400" dirty="0" err="1" smtClean="0">
                <a:solidFill>
                  <a:srgbClr val="00B0F0"/>
                </a:solidFill>
                <a:latin typeface="Arial-SGK-TV" pitchFamily="2" charset="0"/>
                <a:cs typeface="Arial-SGK-TV" pitchFamily="2" charset="0"/>
              </a:rPr>
              <a:t>phần</a:t>
            </a:r>
            <a:r>
              <a:rPr lang="en-US" sz="2400" dirty="0" smtClean="0">
                <a:solidFill>
                  <a:srgbClr val="00B0F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B0F0"/>
                </a:solidFill>
                <a:latin typeface="Arial-SGK-TV" pitchFamily="2" charset="0"/>
                <a:cs typeface="Arial-SGK-TV" pitchFamily="2" charset="0"/>
              </a:rPr>
              <a:t>đầu</a:t>
            </a:r>
            <a:r>
              <a:rPr lang="en-US" sz="2400" dirty="0" smtClean="0">
                <a:solidFill>
                  <a:srgbClr val="00B0F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B0F0"/>
                </a:solidFill>
                <a:latin typeface="Arial-SGK-TV" pitchFamily="2" charset="0"/>
                <a:cs typeface="Arial-SGK-TV" pitchFamily="2" charset="0"/>
              </a:rPr>
              <a:t>câu</a:t>
            </a:r>
            <a:r>
              <a:rPr lang="en-US" sz="2400" dirty="0" smtClean="0">
                <a:solidFill>
                  <a:srgbClr val="00B0F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B0F0"/>
                </a:solidFill>
                <a:latin typeface="Arial-SGK-TV" pitchFamily="2" charset="0"/>
                <a:cs typeface="Arial-SGK-TV" pitchFamily="2" charset="0"/>
              </a:rPr>
              <a:t>chuyện</a:t>
            </a:r>
            <a:r>
              <a:rPr lang="en-US" sz="2400" dirty="0" smtClean="0">
                <a:solidFill>
                  <a:srgbClr val="00B0F0"/>
                </a:solidFill>
                <a:latin typeface="Arial-SGK-TV" pitchFamily="2" charset="0"/>
                <a:cs typeface="Arial-SGK-TV" pitchFamily="2" charset="0"/>
              </a:rPr>
              <a:t>?</a:t>
            </a:r>
            <a:endParaRPr lang="en-US" sz="2400" dirty="0">
              <a:solidFill>
                <a:srgbClr val="0070C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5875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2212"/>
          </a:xfrm>
          <a:prstGeom prst="rect">
            <a:avLst/>
          </a:prstGeom>
        </p:spPr>
      </p:pic>
      <p:sp>
        <p:nvSpPr>
          <p:cNvPr id="4" name="Cloud 3"/>
          <p:cNvSpPr/>
          <p:nvPr/>
        </p:nvSpPr>
        <p:spPr>
          <a:xfrm>
            <a:off x="2759189" y="434715"/>
            <a:ext cx="5303520" cy="1767840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Bức</a:t>
            </a:r>
            <a:r>
              <a:rPr lang="en-US" sz="2400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tranh</a:t>
            </a:r>
            <a:r>
              <a:rPr lang="en-US" sz="2400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cho</a:t>
            </a:r>
            <a:r>
              <a:rPr lang="en-US" sz="2400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chúng </a:t>
            </a:r>
            <a:r>
              <a:rPr lang="en-US" sz="2400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ta </a:t>
            </a:r>
            <a:r>
              <a:rPr lang="en-US" sz="2400" dirty="0" err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thấy</a:t>
            </a:r>
            <a:r>
              <a:rPr lang="en-US" sz="2400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điều</a:t>
            </a:r>
            <a:r>
              <a:rPr lang="en-US" sz="2400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gì</a:t>
            </a:r>
            <a:r>
              <a:rPr lang="en-US" sz="2400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?</a:t>
            </a:r>
            <a:endParaRPr lang="en-US" sz="2400" dirty="0">
              <a:solidFill>
                <a:srgbClr val="0070C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3360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94" y="1"/>
            <a:ext cx="12154706" cy="6858000"/>
          </a:xfrm>
          <a:prstGeom prst="rect">
            <a:avLst/>
          </a:prstGeom>
        </p:spPr>
      </p:pic>
      <p:sp>
        <p:nvSpPr>
          <p:cNvPr id="4" name="Cloud 3"/>
          <p:cNvSpPr/>
          <p:nvPr/>
        </p:nvSpPr>
        <p:spPr>
          <a:xfrm>
            <a:off x="2103120" y="4813316"/>
            <a:ext cx="5638800" cy="1767840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Bà</a:t>
            </a:r>
            <a:r>
              <a:rPr lang="en-US" sz="2400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tiên</a:t>
            </a:r>
            <a:r>
              <a:rPr lang="en-US" sz="24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bảo</a:t>
            </a:r>
            <a:r>
              <a:rPr lang="en-US" sz="2400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Tích</a:t>
            </a:r>
            <a:r>
              <a:rPr lang="en-US" sz="2400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Chu </a:t>
            </a:r>
            <a:r>
              <a:rPr lang="en-US" sz="2400" dirty="0" err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đi</a:t>
            </a:r>
            <a:r>
              <a:rPr lang="en-US" sz="2400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tìm</a:t>
            </a:r>
            <a:r>
              <a:rPr lang="en-US" sz="2400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gì</a:t>
            </a:r>
            <a:r>
              <a:rPr lang="en-US" sz="2400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để</a:t>
            </a:r>
            <a:r>
              <a:rPr lang="en-US" sz="2400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cứu</a:t>
            </a:r>
            <a:r>
              <a:rPr lang="en-US" sz="2400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bà</a:t>
            </a:r>
            <a:r>
              <a:rPr lang="en-US" sz="2400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?</a:t>
            </a:r>
            <a:endParaRPr lang="en-US" sz="2400" dirty="0">
              <a:solidFill>
                <a:srgbClr val="0070C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5998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6999" y="-2666999"/>
            <a:ext cx="6858000" cy="12192001"/>
          </a:xfrm>
          <a:prstGeom prst="rect">
            <a:avLst/>
          </a:prstGeom>
        </p:spPr>
      </p:pic>
      <p:sp>
        <p:nvSpPr>
          <p:cNvPr id="4" name="Cloud 3"/>
          <p:cNvSpPr/>
          <p:nvPr/>
        </p:nvSpPr>
        <p:spPr>
          <a:xfrm>
            <a:off x="2377440" y="254834"/>
            <a:ext cx="5303520" cy="1767840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Câu</a:t>
            </a:r>
            <a:r>
              <a:rPr lang="en-US" sz="2400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chuyện</a:t>
            </a:r>
            <a:r>
              <a:rPr lang="en-US" sz="2400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kết</a:t>
            </a:r>
            <a:r>
              <a:rPr lang="en-US" sz="2400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thúc</a:t>
            </a:r>
            <a:r>
              <a:rPr lang="en-US" sz="2400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thế</a:t>
            </a:r>
            <a:r>
              <a:rPr lang="en-US" sz="2400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nào</a:t>
            </a:r>
            <a:r>
              <a:rPr lang="en-US" sz="2400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?</a:t>
            </a:r>
            <a:endParaRPr lang="en-US" sz="2400" dirty="0">
              <a:solidFill>
                <a:srgbClr val="0070C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5402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53" t="21386" r="23292" b="13928"/>
          <a:stretch/>
        </p:blipFill>
        <p:spPr bwMode="auto">
          <a:xfrm>
            <a:off x="-13612" y="0"/>
            <a:ext cx="12192000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Oval 6"/>
          <p:cNvSpPr/>
          <p:nvPr/>
        </p:nvSpPr>
        <p:spPr>
          <a:xfrm>
            <a:off x="6576629" y="1898540"/>
            <a:ext cx="5173412" cy="2592288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/>
            <a:r>
              <a:rPr lang="en-US" sz="28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Nhóm</a:t>
            </a:r>
            <a:r>
              <a:rPr lang="en-US" sz="28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họa</a:t>
            </a:r>
            <a:r>
              <a:rPr lang="en-US" sz="28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sĩ</a:t>
            </a:r>
            <a:r>
              <a:rPr lang="en-US" sz="28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:</a:t>
            </a:r>
          </a:p>
          <a:p>
            <a:pPr algn="ctr"/>
            <a:r>
              <a:rPr lang="en-US" sz="28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Làm</a:t>
            </a:r>
            <a:r>
              <a:rPr lang="en-US" sz="28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thiệp</a:t>
            </a:r>
            <a:r>
              <a:rPr lang="en-US" sz="28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viết</a:t>
            </a:r>
            <a:r>
              <a:rPr lang="en-US" sz="28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lời</a:t>
            </a:r>
            <a:r>
              <a:rPr lang="en-US" sz="28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chúc</a:t>
            </a:r>
            <a:r>
              <a:rPr lang="en-US" sz="28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8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nhắn</a:t>
            </a:r>
            <a:r>
              <a:rPr lang="en-US" sz="28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nhủ</a:t>
            </a:r>
            <a:r>
              <a:rPr lang="en-US" sz="28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một</a:t>
            </a:r>
            <a:r>
              <a:rPr lang="en-US" sz="28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điều</a:t>
            </a:r>
            <a:r>
              <a:rPr lang="en-US" sz="28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tới</a:t>
            </a:r>
            <a:r>
              <a:rPr lang="en-US" sz="28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bà</a:t>
            </a:r>
            <a:endParaRPr lang="en-US" sz="28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-26305" y="1648919"/>
            <a:ext cx="5400600" cy="2706748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1439" tIns="45719" rIns="91439" bIns="45719" rtlCol="0" anchor="ctr"/>
          <a:lstStyle/>
          <a:p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dirty="0" err="1" smtClean="0">
                <a:solidFill>
                  <a:schemeClr val="accent5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Nhóm</a:t>
            </a:r>
            <a:r>
              <a:rPr lang="en-US" sz="3200" dirty="0" smtClean="0">
                <a:solidFill>
                  <a:schemeClr val="accent5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nhà</a:t>
            </a:r>
            <a:r>
              <a:rPr lang="en-US" sz="3200" dirty="0" smtClean="0">
                <a:solidFill>
                  <a:schemeClr val="accent5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văn</a:t>
            </a:r>
            <a:endParaRPr lang="en-US" sz="3200" dirty="0" smtClean="0">
              <a:solidFill>
                <a:schemeClr val="accent5">
                  <a:lumMod val="50000"/>
                </a:schemeClr>
              </a:solidFill>
              <a:latin typeface="Arial-SGK-TV" pitchFamily="2" charset="0"/>
              <a:cs typeface="Arial-SGK-TV" pitchFamily="2" charset="0"/>
            </a:endParaRPr>
          </a:p>
          <a:p>
            <a:r>
              <a:rPr lang="en-US" sz="3200" dirty="0" err="1" smtClean="0">
                <a:solidFill>
                  <a:schemeClr val="accent5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Viết</a:t>
            </a:r>
            <a:r>
              <a:rPr lang="en-US" sz="3200" dirty="0" smtClean="0">
                <a:solidFill>
                  <a:schemeClr val="accent5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2-3 </a:t>
            </a:r>
            <a:r>
              <a:rPr lang="en-US" sz="3200" dirty="0" err="1" smtClean="0">
                <a:solidFill>
                  <a:schemeClr val="accent5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câu</a:t>
            </a:r>
            <a:r>
              <a:rPr lang="en-US" sz="3200" dirty="0" smtClean="0">
                <a:solidFill>
                  <a:schemeClr val="accent5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kể</a:t>
            </a:r>
            <a:r>
              <a:rPr lang="en-US" sz="3200" dirty="0" smtClean="0">
                <a:solidFill>
                  <a:schemeClr val="accent5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về</a:t>
            </a:r>
            <a:r>
              <a:rPr lang="en-US" sz="3200" dirty="0" smtClean="0">
                <a:solidFill>
                  <a:schemeClr val="accent5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bà</a:t>
            </a:r>
            <a:r>
              <a:rPr lang="en-US" sz="3200" dirty="0" smtClean="0">
                <a:solidFill>
                  <a:schemeClr val="accent5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của</a:t>
            </a:r>
            <a:r>
              <a:rPr lang="en-US" sz="3200" dirty="0" smtClean="0">
                <a:solidFill>
                  <a:schemeClr val="accent5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chemeClr val="accent5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em</a:t>
            </a:r>
            <a:r>
              <a:rPr lang="en-US" sz="3200" dirty="0" smtClean="0">
                <a:solidFill>
                  <a:schemeClr val="accent5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.</a:t>
            </a:r>
            <a:endParaRPr lang="en-US" sz="3200" dirty="0">
              <a:solidFill>
                <a:schemeClr val="accent5">
                  <a:lumMod val="50000"/>
                </a:schemeClr>
              </a:solidFill>
              <a:latin typeface="Arial-SGK-TV" pitchFamily="2" charset="0"/>
              <a:cs typeface="Arial-SGK-TV" pitchFamily="2" charset="0"/>
            </a:endParaRPr>
          </a:p>
          <a:p>
            <a:pPr algn="ctr"/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4800816" y="1648919"/>
            <a:ext cx="2724246" cy="2422356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/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HOẠT ĐỘNG MỞ RỘNG</a:t>
            </a:r>
            <a:endParaRPr lang="en-US" sz="28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  <a:p>
            <a:r>
              <a:rPr lang="en-US" sz="2400" b="1" dirty="0">
                <a:latin typeface="Arial-SGK-TV" pitchFamily="2" charset="0"/>
                <a:cs typeface="Arial-SGK-TV" pitchFamily="2" charset="0"/>
              </a:rPr>
              <a:t>	</a:t>
            </a:r>
            <a:endParaRPr lang="en-US" sz="2400" dirty="0">
              <a:latin typeface="Arial-SGK-TV" pitchFamily="2" charset="0"/>
              <a:cs typeface="Arial-SGK-TV" pitchFamily="2" charset="0"/>
            </a:endParaRPr>
          </a:p>
          <a:p>
            <a:pPr algn="ctr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28425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949" y="-126077"/>
            <a:ext cx="3143250" cy="23812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5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1447800"/>
            <a:ext cx="4648200" cy="20764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3917" l="3750" r="98667">
                        <a14:foregroundMark x1="44333" y1="17167" x2="45167" y2="20583"/>
                        <a14:foregroundMark x1="50167" y1="19167" x2="49833" y2="22250"/>
                        <a14:foregroundMark x1="39917" y1="30917" x2="40083" y2="34750"/>
                        <a14:foregroundMark x1="42750" y1="36583" x2="45333" y2="36583"/>
                        <a14:foregroundMark x1="49583" y1="40000" x2="48583" y2="42667"/>
                        <a14:foregroundMark x1="43500" y1="24667" x2="47167" y2="23000"/>
                        <a14:foregroundMark x1="61333" y1="19417" x2="62500" y2="23000"/>
                        <a14:foregroundMark x1="69000" y1="17583" x2="66750" y2="21833"/>
                        <a14:foregroundMark x1="72667" y1="21417" x2="71000" y2="25083"/>
                        <a14:foregroundMark x1="65167" y1="24250" x2="68000" y2="26250"/>
                        <a14:foregroundMark x1="72417" y1="27667" x2="74417" y2="27667"/>
                        <a14:foregroundMark x1="84167" y1="40167" x2="82083" y2="44667"/>
                        <a14:foregroundMark x1="82083" y1="47667" x2="85333" y2="48250"/>
                        <a14:foregroundMark x1="75833" y1="46250" x2="77250" y2="48500"/>
                        <a14:foregroundMark x1="65333" y1="60000" x2="68417" y2="61000"/>
                        <a14:foregroundMark x1="20500" y1="32333" x2="21083" y2="35750"/>
                        <a14:foregroundMark x1="10833" y1="34167" x2="16500" y2="34917"/>
                        <a14:foregroundMark x1="16833" y1="38583" x2="18250" y2="42250"/>
                        <a14:foregroundMark x1="18500" y1="46833" x2="21333" y2="45833"/>
                        <a14:foregroundMark x1="29000" y1="55167" x2="30000" y2="52917"/>
                        <a14:foregroundMark x1="25167" y1="62833" x2="27750" y2="66250"/>
                        <a14:foregroundMark x1="35833" y1="76000" x2="38250" y2="76000"/>
                        <a14:foregroundMark x1="38083" y1="83417" x2="36083" y2="87250"/>
                        <a14:foregroundMark x1="21750" y1="88500" x2="26000" y2="88500"/>
                        <a14:foregroundMark x1="11833" y1="83667" x2="12250" y2="86667"/>
                        <a14:foregroundMark x1="43750" y1="89500" x2="46750" y2="90500"/>
                        <a14:foregroundMark x1="70583" y1="79833" x2="70000" y2="83833"/>
                        <a14:foregroundMark x1="73250" y1="86667" x2="70833" y2="88083"/>
                        <a14:foregroundMark x1="78083" y1="76000" x2="81333" y2="77333"/>
                        <a14:foregroundMark x1="72833" y1="68250" x2="75250" y2="71333"/>
                        <a14:foregroundMark x1="81500" y1="88667" x2="83333" y2="9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4" t="15000" r="13235" b="5000"/>
          <a:stretch>
            <a:fillRect/>
          </a:stretch>
        </p:blipFill>
        <p:spPr>
          <a:xfrm>
            <a:off x="7886700" y="34636"/>
            <a:ext cx="4038600" cy="3657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692" b="99769" l="10000" r="957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36" r="4762"/>
          <a:stretch>
            <a:fillRect/>
          </a:stretch>
        </p:blipFill>
        <p:spPr>
          <a:xfrm>
            <a:off x="0" y="457200"/>
            <a:ext cx="2625436" cy="23673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250" y="2772301"/>
            <a:ext cx="1048683" cy="81273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11" y="2209800"/>
            <a:ext cx="1039920" cy="9144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58" y="2180359"/>
            <a:ext cx="1039920" cy="124864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761" y="2115469"/>
            <a:ext cx="1039920" cy="100873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199" y="2313474"/>
            <a:ext cx="1257300" cy="182533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272" y="2646730"/>
            <a:ext cx="1137329" cy="91521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199" y="4458566"/>
            <a:ext cx="1753077" cy="12192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4492161"/>
            <a:ext cx="1753077" cy="12192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0" r="32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2" t="35185" r="63490" b="31482"/>
          <a:stretch>
            <a:fillRect/>
          </a:stretch>
        </p:blipFill>
        <p:spPr>
          <a:xfrm>
            <a:off x="7769814" y="4881631"/>
            <a:ext cx="1426110" cy="13716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778" b="96000" l="0" r="100000">
                        <a14:foregroundMark x1="42000" y1="55111" x2="48000" y2="66222"/>
                        <a14:foregroundMark x1="47556" y1="51111" x2="51111" y2="64667"/>
                        <a14:foregroundMark x1="55778" y1="48222" x2="55333" y2="6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56" t="33318" r="33663" b="31496"/>
          <a:stretch>
            <a:fillRect/>
          </a:stretch>
        </p:blipFill>
        <p:spPr>
          <a:xfrm>
            <a:off x="11049000" y="4728834"/>
            <a:ext cx="1295400" cy="14478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4018" y="3524250"/>
            <a:ext cx="2438400" cy="24384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550" y="29350"/>
            <a:ext cx="1581150" cy="15547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5692" b="96000" l="9963" r="89851">
                        <a14:foregroundMark x1="35196" y1="28154" x2="39385" y2="29231"/>
                        <a14:foregroundMark x1="55121" y1="30615" x2="58845" y2="32692"/>
                        <a14:foregroundMark x1="69088" y1="20077" x2="69088" y2="23923"/>
                        <a14:foregroundMark x1="35196" y1="13462" x2="35196" y2="17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1511" y="3858491"/>
            <a:ext cx="2357489" cy="241935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0000" l="0" r="90000">
                        <a14:foregroundMark x1="39538" y1="17248" x2="37769" y2="288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79" t="11468" r="52891" b="10549"/>
          <a:stretch>
            <a:fillRect/>
          </a:stretch>
        </p:blipFill>
        <p:spPr>
          <a:xfrm>
            <a:off x="1677769" y="4409208"/>
            <a:ext cx="1398310" cy="155170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10000" r="98231">
                        <a14:foregroundMark x1="78692" y1="13119" x2="66462" y2="610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45" t="8716" r="5770" b="2294"/>
          <a:stretch>
            <a:fillRect/>
          </a:stretch>
        </p:blipFill>
        <p:spPr>
          <a:xfrm>
            <a:off x="3829413" y="4458566"/>
            <a:ext cx="1228718" cy="164590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400" b="99600" l="9664" r="899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3105" y="2139775"/>
            <a:ext cx="2406492" cy="2442441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6619" y="6015373"/>
            <a:ext cx="12150436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 prstMaterial="dkEdge">
              <a:bevelT w="38100" h="38100" prst="angle"/>
            </a:sp3d>
          </a:bodyPr>
          <a:lstStyle/>
          <a:p>
            <a:pPr algn="ctr"/>
            <a:r>
              <a:rPr 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H</a:t>
            </a:r>
            <a:r>
              <a:rPr lang="en-US" sz="54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ẹn</a:t>
            </a:r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gặp lại </a:t>
            </a:r>
            <a:r>
              <a:rPr lang="en-US" sz="54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các</a:t>
            </a:r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5400" b="1" dirty="0" err="1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em</a:t>
            </a:r>
            <a:r>
              <a:rPr lang="en-US" sz="54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ở bài sau nhé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0000" b="90000" l="4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129" y="-41757"/>
            <a:ext cx="2153327" cy="157207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5385" y="1033966"/>
            <a:ext cx="1070829" cy="117583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2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0" b="99517" l="0" r="99180">
                        <a14:foregroundMark x1="30328" y1="42512" x2="22131" y2="93720"/>
                        <a14:foregroundMark x1="23361" y1="42029" x2="15984" y2="62319"/>
                        <a14:foregroundMark x1="27869" y1="31401" x2="34016" y2="31401"/>
                        <a14:foregroundMark x1="54918" y1="40580" x2="61885" y2="41063"/>
                        <a14:foregroundMark x1="86066" y1="57488" x2="86475" y2="695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655" y="2083458"/>
            <a:ext cx="1628244" cy="1389127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2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12700" y="7144"/>
            <a:ext cx="12179300" cy="685085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983865" y="1018385"/>
            <a:ext cx="7181850" cy="38320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solidFill>
                  <a:srgbClr val="0070C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NỘI QUY THƯ VIỆN</a:t>
            </a:r>
            <a:endParaRPr lang="en-US" dirty="0">
              <a:solidFill>
                <a:srgbClr val="0070C0"/>
              </a:solidFill>
              <a:latin typeface="Arial-SGK-TV" pitchFamily="2" charset="0"/>
              <a:ea typeface="Calibri" panose="020F0502020204030204" pitchFamily="34" charset="0"/>
              <a:cs typeface="Arial-SGK-TV" pitchFamily="2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2400" dirty="0" err="1">
                <a:solidFill>
                  <a:srgbClr val="0070C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Giữ</a:t>
            </a:r>
            <a:r>
              <a:rPr lang="en-US" sz="2400" dirty="0">
                <a:solidFill>
                  <a:srgbClr val="0070C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gìn</a:t>
            </a:r>
            <a:r>
              <a:rPr lang="en-US" sz="2400" dirty="0">
                <a:solidFill>
                  <a:srgbClr val="0070C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sách</a:t>
            </a:r>
            <a:r>
              <a:rPr lang="en-US" sz="2400" dirty="0">
                <a:solidFill>
                  <a:srgbClr val="0070C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cẩn</a:t>
            </a:r>
            <a:r>
              <a:rPr lang="en-US" sz="2400" dirty="0">
                <a:solidFill>
                  <a:srgbClr val="0070C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thận</a:t>
            </a:r>
            <a:r>
              <a:rPr lang="en-US" sz="2400" dirty="0">
                <a:solidFill>
                  <a:srgbClr val="0070C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không</a:t>
            </a:r>
            <a:r>
              <a:rPr lang="en-US" sz="2400" dirty="0">
                <a:solidFill>
                  <a:srgbClr val="0070C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làm</a:t>
            </a:r>
            <a:r>
              <a:rPr lang="en-US" sz="2400" dirty="0">
                <a:solidFill>
                  <a:srgbClr val="0070C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rách</a:t>
            </a:r>
            <a:r>
              <a:rPr lang="en-US" sz="2400" dirty="0">
                <a:solidFill>
                  <a:srgbClr val="0070C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, </a:t>
            </a:r>
            <a:r>
              <a:rPr lang="en-US" sz="2400" dirty="0" err="1">
                <a:solidFill>
                  <a:srgbClr val="0070C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viết</a:t>
            </a:r>
            <a:r>
              <a:rPr lang="en-US" sz="2400" dirty="0">
                <a:solidFill>
                  <a:srgbClr val="0070C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vẽ</a:t>
            </a:r>
            <a:r>
              <a:rPr lang="en-US" sz="2400" dirty="0">
                <a:solidFill>
                  <a:srgbClr val="0070C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lên</a:t>
            </a:r>
            <a:r>
              <a:rPr lang="en-US" sz="2400" dirty="0">
                <a:solidFill>
                  <a:srgbClr val="0070C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sách</a:t>
            </a:r>
            <a:r>
              <a:rPr lang="en-US" sz="2400" dirty="0">
                <a:solidFill>
                  <a:srgbClr val="0070C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.</a:t>
            </a:r>
            <a:endParaRPr lang="en-US" dirty="0">
              <a:solidFill>
                <a:srgbClr val="0070C0"/>
              </a:solidFill>
              <a:latin typeface="Arial-SGK-TV" pitchFamily="2" charset="0"/>
              <a:ea typeface="Calibri" panose="020F0502020204030204" pitchFamily="34" charset="0"/>
              <a:cs typeface="Arial-SGK-TV" pitchFamily="2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2400" dirty="0" err="1">
                <a:solidFill>
                  <a:srgbClr val="0070C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Đi</a:t>
            </a:r>
            <a:r>
              <a:rPr lang="en-US" sz="2400" dirty="0">
                <a:solidFill>
                  <a:srgbClr val="0070C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nhẹ</a:t>
            </a:r>
            <a:r>
              <a:rPr lang="en-US" sz="2400" dirty="0">
                <a:solidFill>
                  <a:srgbClr val="0070C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, </a:t>
            </a:r>
            <a:r>
              <a:rPr lang="en-US" sz="2400" dirty="0" err="1">
                <a:solidFill>
                  <a:srgbClr val="0070C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nói</a:t>
            </a:r>
            <a:r>
              <a:rPr lang="en-US" sz="2400" dirty="0">
                <a:solidFill>
                  <a:srgbClr val="0070C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khẽ</a:t>
            </a:r>
            <a:r>
              <a:rPr lang="en-US" sz="2400" dirty="0">
                <a:solidFill>
                  <a:srgbClr val="0070C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.</a:t>
            </a:r>
            <a:endParaRPr lang="en-US" dirty="0">
              <a:solidFill>
                <a:srgbClr val="0070C0"/>
              </a:solidFill>
              <a:latin typeface="Arial-SGK-TV" pitchFamily="2" charset="0"/>
              <a:ea typeface="Calibri" panose="020F0502020204030204" pitchFamily="34" charset="0"/>
              <a:cs typeface="Arial-SGK-TV" pitchFamily="2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2400" dirty="0" err="1">
                <a:solidFill>
                  <a:srgbClr val="0070C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Mượn</a:t>
            </a:r>
            <a:r>
              <a:rPr lang="en-US" sz="2400" dirty="0">
                <a:solidFill>
                  <a:srgbClr val="0070C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trả</a:t>
            </a:r>
            <a:r>
              <a:rPr lang="en-US" sz="2400" dirty="0">
                <a:solidFill>
                  <a:srgbClr val="0070C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sách</a:t>
            </a:r>
            <a:r>
              <a:rPr lang="en-US" sz="2400" dirty="0">
                <a:solidFill>
                  <a:srgbClr val="0070C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đúng</a:t>
            </a:r>
            <a:r>
              <a:rPr lang="en-US" sz="2400" dirty="0">
                <a:solidFill>
                  <a:srgbClr val="0070C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quy</a:t>
            </a:r>
            <a:r>
              <a:rPr lang="en-US" sz="2400" dirty="0">
                <a:solidFill>
                  <a:srgbClr val="0070C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định</a:t>
            </a:r>
            <a:r>
              <a:rPr lang="en-US" sz="2400" dirty="0">
                <a:solidFill>
                  <a:srgbClr val="0070C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.</a:t>
            </a:r>
            <a:endParaRPr lang="en-US" dirty="0">
              <a:solidFill>
                <a:srgbClr val="0070C0"/>
              </a:solidFill>
              <a:latin typeface="Arial-SGK-TV" pitchFamily="2" charset="0"/>
              <a:ea typeface="Calibri" panose="020F0502020204030204" pitchFamily="34" charset="0"/>
              <a:cs typeface="Arial-SGK-TV" pitchFamily="2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US" sz="2400" dirty="0" err="1">
                <a:solidFill>
                  <a:srgbClr val="0070C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Không</a:t>
            </a:r>
            <a:r>
              <a:rPr lang="en-US" sz="2400" dirty="0">
                <a:solidFill>
                  <a:srgbClr val="0070C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mang</a:t>
            </a:r>
            <a:r>
              <a:rPr lang="en-US" sz="2400" dirty="0">
                <a:solidFill>
                  <a:srgbClr val="0070C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đồ</a:t>
            </a:r>
            <a:r>
              <a:rPr lang="en-US" sz="2400" dirty="0">
                <a:solidFill>
                  <a:srgbClr val="0070C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ăn</a:t>
            </a:r>
            <a:r>
              <a:rPr lang="en-US" sz="2400" dirty="0">
                <a:solidFill>
                  <a:srgbClr val="0070C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thức</a:t>
            </a:r>
            <a:r>
              <a:rPr lang="en-US" sz="2400" dirty="0">
                <a:solidFill>
                  <a:srgbClr val="0070C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uống</a:t>
            </a:r>
            <a:r>
              <a:rPr lang="en-US" sz="2400" dirty="0">
                <a:solidFill>
                  <a:srgbClr val="0070C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vào</a:t>
            </a:r>
            <a:r>
              <a:rPr lang="en-US" sz="2400" dirty="0">
                <a:solidFill>
                  <a:srgbClr val="0070C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thư</a:t>
            </a:r>
            <a:r>
              <a:rPr lang="en-US" sz="2400" dirty="0">
                <a:solidFill>
                  <a:srgbClr val="0070C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viện</a:t>
            </a:r>
            <a:r>
              <a:rPr lang="en-US" sz="2400" dirty="0">
                <a:solidFill>
                  <a:srgbClr val="0070C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.</a:t>
            </a:r>
            <a:endParaRPr lang="en-US" dirty="0">
              <a:solidFill>
                <a:srgbClr val="0070C0"/>
              </a:solidFill>
              <a:latin typeface="Arial-SGK-TV" pitchFamily="2" charset="0"/>
              <a:ea typeface="Calibri" panose="020F0502020204030204" pitchFamily="34" charset="0"/>
              <a:cs typeface="Arial-SGK-TV" pitchFamily="2" charset="0"/>
            </a:endParaRPr>
          </a:p>
          <a:p>
            <a:r>
              <a:rPr lang="en-US" sz="2400" dirty="0" err="1">
                <a:solidFill>
                  <a:srgbClr val="0070C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Để</a:t>
            </a:r>
            <a:r>
              <a:rPr lang="en-US" sz="2400" dirty="0">
                <a:solidFill>
                  <a:srgbClr val="0070C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giày</a:t>
            </a:r>
            <a:r>
              <a:rPr lang="en-US" sz="2400" dirty="0">
                <a:solidFill>
                  <a:srgbClr val="0070C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dép</a:t>
            </a:r>
            <a:r>
              <a:rPr lang="en-US" sz="2400" dirty="0">
                <a:solidFill>
                  <a:srgbClr val="0070C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bên</a:t>
            </a:r>
            <a:r>
              <a:rPr lang="en-US" sz="2400" dirty="0">
                <a:solidFill>
                  <a:srgbClr val="0070C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-SGK-TV" pitchFamily="2" charset="0"/>
                <a:ea typeface="Calibri" panose="020F0502020204030204" pitchFamily="34" charset="0"/>
                <a:cs typeface="Arial-SGK-TV" pitchFamily="2" charset="0"/>
              </a:rPr>
              <a:t>ngoài</a:t>
            </a:r>
            <a:endParaRPr lang="en-US" sz="2400" dirty="0">
              <a:solidFill>
                <a:srgbClr val="0070C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649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3840" y="0"/>
            <a:ext cx="11841480" cy="6096000"/>
          </a:xfrm>
          <a:prstGeom prst="rect">
            <a:avLst/>
          </a:prstGeom>
        </p:spPr>
      </p:pic>
      <p:sp>
        <p:nvSpPr>
          <p:cNvPr id="4" name="Cloud 3"/>
          <p:cNvSpPr/>
          <p:nvPr/>
        </p:nvSpPr>
        <p:spPr>
          <a:xfrm>
            <a:off x="0" y="0"/>
            <a:ext cx="3489960" cy="1661160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Khởi</a:t>
            </a:r>
            <a:r>
              <a:rPr lang="en-US" sz="4000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động</a:t>
            </a:r>
            <a:endParaRPr lang="en-US" sz="4000" dirty="0">
              <a:solidFill>
                <a:srgbClr val="0070C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1524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5439" y="285885"/>
            <a:ext cx="5306519" cy="6325849"/>
          </a:xfrm>
          <a:prstGeom prst="rect">
            <a:avLst/>
          </a:prstGeom>
        </p:spPr>
      </p:pic>
      <p:sp>
        <p:nvSpPr>
          <p:cNvPr id="3" name="Double Wave 2"/>
          <p:cNvSpPr/>
          <p:nvPr/>
        </p:nvSpPr>
        <p:spPr>
          <a:xfrm>
            <a:off x="3457609" y="1004341"/>
            <a:ext cx="4302177" cy="1783830"/>
          </a:xfrm>
          <a:prstGeom prst="double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9255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960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2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386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70" y="134911"/>
            <a:ext cx="12010111" cy="6595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905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75678" y="-2558323"/>
            <a:ext cx="6610666" cy="12072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0167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7" name="Picture 9" descr="1-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91" y="1047829"/>
            <a:ext cx="12140809" cy="580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0" descr="1-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2405" y="458426"/>
            <a:ext cx="1412042" cy="657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1" descr="1-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660" y="406723"/>
            <a:ext cx="1412042" cy="657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13" descr="1-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086" y="719234"/>
            <a:ext cx="1412042" cy="657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39">
            <a:extLst>
              <a:ext uri="{FF2B5EF4-FFF2-40B4-BE49-F238E27FC236}">
                <a16:creationId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2913097" y="4254992"/>
            <a:ext cx="6517204" cy="1300346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8000" b="1" noProof="0" dirty="0" err="1" smtClean="0">
                <a:solidFill>
                  <a:schemeClr val="accent1">
                    <a:lumMod val="50000"/>
                  </a:schemeClr>
                </a:solidFill>
                <a:latin typeface="Arial-SGK-TV" pitchFamily="2" charset="0"/>
                <a:ea typeface="Microsoft YaHei" panose="020B0503020204020204" pitchFamily="34" charset="-122"/>
                <a:cs typeface="Arial-SGK-TV" pitchFamily="2" charset="0"/>
                <a:sym typeface="微软雅黑"/>
              </a:rPr>
              <a:t>Trò</a:t>
            </a:r>
            <a:r>
              <a:rPr lang="en-US" altLang="zh-CN" sz="8000" b="1" noProof="0" dirty="0" smtClean="0">
                <a:solidFill>
                  <a:schemeClr val="accent1">
                    <a:lumMod val="50000"/>
                  </a:schemeClr>
                </a:solidFill>
                <a:latin typeface="Arial-SGK-TV" pitchFamily="2" charset="0"/>
                <a:ea typeface="Microsoft YaHei" panose="020B0503020204020204" pitchFamily="34" charset="-122"/>
                <a:cs typeface="Arial-SGK-TV" pitchFamily="2" charset="0"/>
                <a:sym typeface="微软雅黑"/>
              </a:rPr>
              <a:t> </a:t>
            </a:r>
            <a:r>
              <a:rPr lang="en-US" altLang="zh-CN" sz="8000" b="1" noProof="0" dirty="0" err="1" smtClean="0">
                <a:solidFill>
                  <a:schemeClr val="accent1">
                    <a:lumMod val="50000"/>
                  </a:schemeClr>
                </a:solidFill>
                <a:latin typeface="Arial-SGK-TV" pitchFamily="2" charset="0"/>
                <a:ea typeface="Microsoft YaHei" panose="020B0503020204020204" pitchFamily="34" charset="-122"/>
                <a:cs typeface="Arial-SGK-TV" pitchFamily="2" charset="0"/>
                <a:sym typeface="微软雅黑"/>
              </a:rPr>
              <a:t>chơi</a:t>
            </a:r>
            <a:endParaRPr kumimoji="0" lang="zh-CN" altLang="en-US" sz="80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Arial-SGK-TV" pitchFamily="2" charset="0"/>
              <a:ea typeface="Microsoft YaHei" panose="020B0503020204020204" pitchFamily="34" charset="-122"/>
              <a:cs typeface="Arial-SGK-TV" pitchFamily="2" charset="0"/>
              <a:sym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4000732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1052</TotalTime>
  <Words>248</Words>
  <Application>Microsoft Office PowerPoint</Application>
  <PresentationFormat>Widescreen</PresentationFormat>
  <Paragraphs>45</Paragraphs>
  <Slides>18</Slides>
  <Notes>4</Notes>
  <HiddenSlides>0</HiddenSlides>
  <MMClips>3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18</vt:i4>
      </vt:variant>
    </vt:vector>
  </HeadingPairs>
  <TitlesOfParts>
    <vt:vector size="35" baseType="lpstr">
      <vt:lpstr>Microsoft YaHei</vt:lpstr>
      <vt:lpstr>Microsoft YaHei</vt:lpstr>
      <vt:lpstr>宋体</vt:lpstr>
      <vt:lpstr>Arial</vt:lpstr>
      <vt:lpstr>Arial-Rounded</vt:lpstr>
      <vt:lpstr>Arial-SGK-TV</vt:lpstr>
      <vt:lpstr>Calibri</vt:lpstr>
      <vt:lpstr>Calibri Light</vt:lpstr>
      <vt:lpstr>等线</vt:lpstr>
      <vt:lpstr>HP001 5 hàng</vt:lpstr>
      <vt:lpstr>iCiel Cadena</vt:lpstr>
      <vt:lpstr>黑体</vt:lpstr>
      <vt:lpstr>Times New Roman</vt:lpstr>
      <vt:lpstr>1_Office Theme</vt:lpstr>
      <vt:lpstr>5_Office Theme</vt:lpstr>
      <vt:lpstr>2_Office 主题​​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em đến với tiết Tiếng Việt - Lớp 2</dc:title>
  <dc:creator/>
  <cp:lastModifiedBy>CT</cp:lastModifiedBy>
  <cp:revision>194</cp:revision>
  <dcterms:created xsi:type="dcterms:W3CDTF">2021-05-25T05:02:22Z</dcterms:created>
  <dcterms:modified xsi:type="dcterms:W3CDTF">2023-11-06T14:58:44Z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