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27" r:id="rId2"/>
    <p:sldId id="427" r:id="rId3"/>
    <p:sldId id="457" r:id="rId4"/>
    <p:sldId id="440" r:id="rId5"/>
    <p:sldId id="452" r:id="rId6"/>
    <p:sldId id="454" r:id="rId7"/>
    <p:sldId id="456" r:id="rId8"/>
    <p:sldId id="446" r:id="rId9"/>
    <p:sldId id="340" r:id="rId10"/>
  </p:sldIdLst>
  <p:sldSz cx="16276638" cy="9144000"/>
  <p:notesSz cx="6858000" cy="9144000"/>
  <p:custDataLst>
    <p:tags r:id="rId1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0066"/>
    <a:srgbClr val="0000CC"/>
    <a:srgbClr val="FF7C80"/>
    <a:srgbClr val="FF6600"/>
    <a:srgbClr val="6600CC"/>
    <a:srgbClr val="3333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47" d="100"/>
          <a:sy n="47" d="100"/>
        </p:scale>
        <p:origin x="-120" y="-1404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9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TRƯỜNG TIỂU HỌC </a:t>
            </a:r>
            <a:r>
              <a:rPr lang="en-US" altLang="en-US" sz="3500" b="1" dirty="0" smtClean="0">
                <a:solidFill>
                  <a:srgbClr val="FF0066"/>
                </a:solidFill>
                <a:latin typeface="Times New Roman" pitchFamily="18" charset="0"/>
              </a:rPr>
              <a:t>SỐ 3 </a:t>
            </a:r>
            <a:r>
              <a:rPr lang="en-US" altLang="en-US" sz="3500" b="1" smtClean="0">
                <a:solidFill>
                  <a:srgbClr val="FF0066"/>
                </a:solidFill>
                <a:latin typeface="Times New Roman" pitchFamily="18" charset="0"/>
              </a:rPr>
              <a:t>VÕ LAO</a:t>
            </a:r>
            <a:endParaRPr lang="en-US" altLang="en-US" sz="35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1471438" y="4188129"/>
            <a:ext cx="11898703" cy="182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29: NGÔI NHÀ TRONG CỎ (T3)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</a:t>
            </a:r>
            <a:r>
              <a:rPr lang="en-US" sz="60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</a:t>
            </a: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557757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Giáo viên</a:t>
            </a:r>
            <a:r>
              <a:rPr lang="en-US" altLang="en-US" sz="2400" b="1" i="1" smtClean="0">
                <a:solidFill>
                  <a:srgbClr val="FF0066"/>
                </a:solidFill>
                <a:latin typeface="Times New Roman" pitchFamily="18" charset="0"/>
              </a:rPr>
              <a:t>:</a:t>
            </a:r>
            <a:endParaRPr lang="en-US" altLang="en-US" sz="2400" b="1" i="1">
              <a:solidFill>
                <a:srgbClr val="FF0066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18919" y="5992873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4" y="5964239"/>
            <a:ext cx="1416132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53119" y="5447593"/>
            <a:ext cx="3320258" cy="2756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6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4107913" y="1164913"/>
            <a:ext cx="8138320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TRÒ CHƠI: 5 CÁNH HOA VUI</a:t>
            </a:r>
          </a:p>
        </p:txBody>
      </p:sp>
      <p:pic>
        <p:nvPicPr>
          <p:cNvPr id="2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724" t="44247" r="3551" b="30215"/>
          <a:stretch>
            <a:fillRect/>
          </a:stretch>
        </p:blipFill>
        <p:spPr bwMode="auto">
          <a:xfrm>
            <a:off x="11873446" y="6681790"/>
            <a:ext cx="3466859" cy="235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Oval 25"/>
          <p:cNvSpPr/>
          <p:nvPr/>
        </p:nvSpPr>
        <p:spPr bwMode="auto">
          <a:xfrm rot="18434799">
            <a:off x="11479143" y="2346637"/>
            <a:ext cx="1846262" cy="2032964"/>
          </a:xfrm>
          <a:prstGeom prst="ellipse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Oval 26"/>
          <p:cNvSpPr/>
          <p:nvPr/>
        </p:nvSpPr>
        <p:spPr bwMode="auto">
          <a:xfrm rot="2288708">
            <a:off x="13275045" y="2376488"/>
            <a:ext cx="1876334" cy="1998662"/>
          </a:xfrm>
          <a:prstGeom prst="ellipse">
            <a:avLst/>
          </a:prstGeom>
          <a:solidFill>
            <a:srgbClr val="FF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 bwMode="auto">
          <a:xfrm rot="6931476">
            <a:off x="13877027" y="3880150"/>
            <a:ext cx="1844675" cy="2034580"/>
          </a:xfrm>
          <a:prstGeom prst="ellipse">
            <a:avLst/>
          </a:prstGeom>
          <a:solidFill>
            <a:srgbClr val="0000CC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Oval 28"/>
          <p:cNvSpPr/>
          <p:nvPr/>
        </p:nvSpPr>
        <p:spPr bwMode="auto">
          <a:xfrm rot="10602285">
            <a:off x="12380475" y="4935538"/>
            <a:ext cx="1877949" cy="1998662"/>
          </a:xfrm>
          <a:prstGeom prst="ellips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Oval 29"/>
          <p:cNvSpPr/>
          <p:nvPr/>
        </p:nvSpPr>
        <p:spPr bwMode="auto">
          <a:xfrm rot="15159014">
            <a:off x="10924479" y="3923806"/>
            <a:ext cx="1846262" cy="2034580"/>
          </a:xfrm>
          <a:prstGeom prst="ellipse">
            <a:avLst/>
          </a:prstGeom>
          <a:solidFill>
            <a:srgbClr val="6600CC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Oval 30"/>
          <p:cNvSpPr/>
          <p:nvPr/>
        </p:nvSpPr>
        <p:spPr bwMode="auto">
          <a:xfrm>
            <a:off x="12493509" y="3876675"/>
            <a:ext cx="1650270" cy="161925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rot="2140650">
            <a:off x="13563120" y="2821412"/>
            <a:ext cx="1426413" cy="861774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000" b="1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</a:p>
        </p:txBody>
      </p:sp>
      <p:sp>
        <p:nvSpPr>
          <p:cNvPr id="33" name="Rectangle 32"/>
          <p:cNvSpPr/>
          <p:nvPr/>
        </p:nvSpPr>
        <p:spPr>
          <a:xfrm rot="7124483">
            <a:off x="14211650" y="4612424"/>
            <a:ext cx="1478120" cy="8765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000" b="1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</a:p>
        </p:txBody>
      </p:sp>
      <p:sp>
        <p:nvSpPr>
          <p:cNvPr id="34" name="Rectangle 33"/>
          <p:cNvSpPr/>
          <p:nvPr/>
        </p:nvSpPr>
        <p:spPr>
          <a:xfrm rot="10800000">
            <a:off x="12666285" y="5706666"/>
            <a:ext cx="1477492" cy="861774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000" b="1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</a:p>
        </p:txBody>
      </p:sp>
      <p:sp>
        <p:nvSpPr>
          <p:cNvPr id="35" name="Rectangle 34"/>
          <p:cNvSpPr/>
          <p:nvPr/>
        </p:nvSpPr>
        <p:spPr>
          <a:xfrm rot="15198060">
            <a:off x="10956292" y="4582188"/>
            <a:ext cx="1429009" cy="8765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000" b="1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</a:p>
        </p:txBody>
      </p:sp>
      <p:sp>
        <p:nvSpPr>
          <p:cNvPr id="36" name="Rectangle 35"/>
          <p:cNvSpPr/>
          <p:nvPr/>
        </p:nvSpPr>
        <p:spPr>
          <a:xfrm rot="19257912">
            <a:off x="11565509" y="2821718"/>
            <a:ext cx="1323453" cy="861774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000" b="1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</a:p>
        </p:txBody>
      </p:sp>
      <p:sp>
        <p:nvSpPr>
          <p:cNvPr id="37" name="Text Box 14"/>
          <p:cNvSpPr txBox="1">
            <a:spLocks noChangeArrowheads="1"/>
          </p:cNvSpPr>
          <p:nvPr/>
        </p:nvSpPr>
        <p:spPr bwMode="auto">
          <a:xfrm>
            <a:off x="1081099" y="2514600"/>
            <a:ext cx="3323419" cy="1376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4000" b="1" smtClean="0">
                <a:solidFill>
                  <a:srgbClr val="0000CC"/>
                </a:solidFill>
                <a:latin typeface="Times New Roman" pitchFamily="18" charset="0"/>
              </a:rPr>
              <a:t>Điền d gay gi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4000" smtClean="0">
                <a:solidFill>
                  <a:srgbClr val="0000CC"/>
                </a:solidFill>
                <a:latin typeface="Times New Roman" pitchFamily="18" charset="0"/>
              </a:rPr>
              <a:t>…..</a:t>
            </a:r>
            <a:r>
              <a:rPr lang="en-US" sz="4000" b="1" smtClean="0">
                <a:solidFill>
                  <a:srgbClr val="0000CC"/>
                </a:solidFill>
                <a:latin typeface="Times New Roman" pitchFamily="18" charset="0"/>
              </a:rPr>
              <a:t>ó</a:t>
            </a:r>
          </a:p>
        </p:txBody>
      </p:sp>
      <p:sp>
        <p:nvSpPr>
          <p:cNvPr id="38" name="Text Box 14"/>
          <p:cNvSpPr txBox="1">
            <a:spLocks noChangeArrowheads="1"/>
          </p:cNvSpPr>
          <p:nvPr/>
        </p:nvSpPr>
        <p:spPr bwMode="auto">
          <a:xfrm>
            <a:off x="2404599" y="3108565"/>
            <a:ext cx="700512" cy="760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  <a:defRPr/>
            </a:pP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</a:rPr>
              <a:t>gi</a:t>
            </a:r>
          </a:p>
        </p:txBody>
      </p:sp>
      <p:sp>
        <p:nvSpPr>
          <p:cNvPr id="39" name="Text Box 14"/>
          <p:cNvSpPr txBox="1">
            <a:spLocks noChangeArrowheads="1"/>
          </p:cNvSpPr>
          <p:nvPr/>
        </p:nvSpPr>
        <p:spPr bwMode="auto">
          <a:xfrm>
            <a:off x="5869668" y="2514600"/>
            <a:ext cx="3868851" cy="1376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4000" b="1" smtClean="0">
                <a:solidFill>
                  <a:srgbClr val="0000CC"/>
                </a:solidFill>
                <a:latin typeface="Times New Roman" pitchFamily="18" charset="0"/>
              </a:rPr>
              <a:t>Điềm tr hay ch: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4000" smtClean="0">
                <a:solidFill>
                  <a:srgbClr val="0000CC"/>
                </a:solidFill>
                <a:latin typeface="Times New Roman" pitchFamily="18" charset="0"/>
              </a:rPr>
              <a:t>….</a:t>
            </a:r>
            <a:r>
              <a:rPr lang="en-US" sz="4000" b="1" smtClean="0">
                <a:solidFill>
                  <a:srgbClr val="0000CC"/>
                </a:solidFill>
                <a:latin typeface="Times New Roman" pitchFamily="18" charset="0"/>
              </a:rPr>
              <a:t>úc xanh</a:t>
            </a:r>
          </a:p>
        </p:txBody>
      </p:sp>
      <p:sp>
        <p:nvSpPr>
          <p:cNvPr id="40" name="Text Box 14"/>
          <p:cNvSpPr txBox="1">
            <a:spLocks noChangeArrowheads="1"/>
          </p:cNvSpPr>
          <p:nvPr/>
        </p:nvSpPr>
        <p:spPr bwMode="auto">
          <a:xfrm>
            <a:off x="6716470" y="3103298"/>
            <a:ext cx="896473" cy="760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  <a:defRPr/>
            </a:pP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</a:rPr>
              <a:t>tr</a:t>
            </a:r>
          </a:p>
        </p:txBody>
      </p: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3182636" y="4517620"/>
            <a:ext cx="3533833" cy="1376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4000" b="1" smtClean="0">
                <a:solidFill>
                  <a:srgbClr val="0000CC"/>
                </a:solidFill>
                <a:latin typeface="Times New Roman" pitchFamily="18" charset="0"/>
              </a:rPr>
              <a:t>Điền s hay x: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4000" b="1" smtClean="0">
                <a:solidFill>
                  <a:srgbClr val="0000CC"/>
                </a:solidFill>
                <a:latin typeface="Times New Roman" pitchFamily="18" charset="0"/>
              </a:rPr>
              <a:t>Chiếc </a:t>
            </a:r>
            <a:r>
              <a:rPr lang="en-US" sz="4000" smtClean="0">
                <a:solidFill>
                  <a:srgbClr val="0000CC"/>
                </a:solidFill>
                <a:latin typeface="Times New Roman" pitchFamily="18" charset="0"/>
              </a:rPr>
              <a:t>….</a:t>
            </a:r>
            <a:r>
              <a:rPr lang="en-US" sz="4000" b="1" smtClean="0">
                <a:solidFill>
                  <a:srgbClr val="0000CC"/>
                </a:solidFill>
                <a:latin typeface="Times New Roman" pitchFamily="18" charset="0"/>
              </a:rPr>
              <a:t>áo</a:t>
            </a:r>
          </a:p>
        </p:txBody>
      </p:sp>
      <p:sp>
        <p:nvSpPr>
          <p:cNvPr id="42" name="Text Box 14"/>
          <p:cNvSpPr txBox="1">
            <a:spLocks noChangeArrowheads="1"/>
          </p:cNvSpPr>
          <p:nvPr/>
        </p:nvSpPr>
        <p:spPr bwMode="auto">
          <a:xfrm>
            <a:off x="5344335" y="5109109"/>
            <a:ext cx="477232" cy="760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  <a:defRPr/>
            </a:pP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43" name="Text Box 14"/>
          <p:cNvSpPr txBox="1">
            <a:spLocks noChangeArrowheads="1"/>
          </p:cNvSpPr>
          <p:nvPr/>
        </p:nvSpPr>
        <p:spPr bwMode="auto">
          <a:xfrm>
            <a:off x="1081099" y="6497707"/>
            <a:ext cx="3502563" cy="1376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  <a:defRPr/>
            </a:pPr>
            <a:r>
              <a:rPr lang="en-US" sz="4000" b="1" smtClean="0">
                <a:solidFill>
                  <a:srgbClr val="0000CC"/>
                </a:solidFill>
                <a:latin typeface="Times New Roman" pitchFamily="18" charset="0"/>
              </a:rPr>
              <a:t>Điền ? Hay ~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4000" b="1" smtClean="0">
                <a:solidFill>
                  <a:srgbClr val="0000CC"/>
                </a:solidFill>
                <a:latin typeface="Times New Roman" pitchFamily="18" charset="0"/>
              </a:rPr>
              <a:t>Săn sàng</a:t>
            </a:r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2114511" y="6815328"/>
            <a:ext cx="566785" cy="760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  <a:defRPr/>
            </a:pP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</a:rPr>
              <a:t>~</a:t>
            </a:r>
          </a:p>
        </p:txBody>
      </p: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6007705" y="6501831"/>
            <a:ext cx="3730813" cy="1376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4000" b="1" smtClean="0">
                <a:solidFill>
                  <a:srgbClr val="0000CC"/>
                </a:solidFill>
                <a:latin typeface="Times New Roman" pitchFamily="18" charset="0"/>
              </a:rPr>
              <a:t>Điền ut hay uc: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4000" b="1" smtClean="0">
                <a:solidFill>
                  <a:srgbClr val="0000CC"/>
                </a:solidFill>
                <a:latin typeface="Times New Roman" pitchFamily="18" charset="0"/>
              </a:rPr>
              <a:t>Vi v</a:t>
            </a:r>
            <a:r>
              <a:rPr lang="en-US" sz="4000" smtClean="0">
                <a:solidFill>
                  <a:srgbClr val="0000CC"/>
                </a:solidFill>
                <a:latin typeface="Times New Roman" pitchFamily="18" charset="0"/>
              </a:rPr>
              <a:t>…..</a:t>
            </a:r>
            <a:r>
              <a:rPr lang="en-US" sz="4000" b="1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7804093" y="7100658"/>
            <a:ext cx="821466" cy="760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  <a:defRPr/>
            </a:pP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</a:rPr>
              <a:t>út</a:t>
            </a:r>
          </a:p>
        </p:txBody>
      </p:sp>
    </p:spTree>
    <p:extLst>
      <p:ext uri="{BB962C8B-B14F-4D97-AF65-F5344CB8AC3E}">
        <p14:creationId xmlns:p14="http://schemas.microsoft.com/office/powerpoint/2010/main" xmlns="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/>
      <p:bldP spid="38" grpId="0"/>
      <p:bldP spid="40" grpId="0"/>
      <p:bldP spid="40" grpId="1"/>
      <p:bldP spid="42" grpId="0"/>
      <p:bldP spid="42" grpId="1"/>
      <p:bldP spid="44" grpId="0"/>
      <p:bldP spid="44" grpId="1"/>
      <p:bldP spid="46" grpId="0"/>
      <p:bldP spid="4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6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266918"/>
            <a:ext cx="7086600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27: NGÔI NHÀ TRONG CỎ (T3)</a:t>
            </a:r>
          </a:p>
        </p:txBody>
      </p:sp>
      <p:sp>
        <p:nvSpPr>
          <p:cNvPr id="2" name="Rectangle 1"/>
          <p:cNvSpPr/>
          <p:nvPr/>
        </p:nvSpPr>
        <p:spPr>
          <a:xfrm>
            <a:off x="975519" y="2828092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endParaRPr lang="en-US" sz="40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trúc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endParaRPr lang="en-US" sz="40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bụng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lành</a:t>
            </a:r>
            <a:endParaRPr lang="en-US" sz="40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Tặng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sáo</a:t>
            </a:r>
            <a:endParaRPr lang="en-US" sz="40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dạo</a:t>
            </a:r>
            <a:endParaRPr lang="en-US" sz="40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Tặng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cầm</a:t>
            </a:r>
            <a:endParaRPr lang="en-US" sz="40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1200"/>
            <a:ext cx="8544427" cy="677108"/>
            <a:chOff x="1508919" y="1888664"/>
            <a:chExt cx="7612307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Nghe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–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Viết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6068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5387426" y="1888664"/>
              <a:ext cx="37338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GIÓ</a:t>
              </a:r>
              <a:endPara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5" name="Rectangle 24"/>
          <p:cNvSpPr/>
          <p:nvPr/>
        </p:nvSpPr>
        <p:spPr>
          <a:xfrm>
            <a:off x="8647950" y="2375466"/>
            <a:ext cx="596528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mầm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Tặng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endParaRPr lang="en-US" sz="36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endParaRPr lang="en-US" sz="36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Tặng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đàn</a:t>
            </a:r>
            <a:endParaRPr lang="en-US" sz="36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sẵn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sàng</a:t>
            </a:r>
            <a:endParaRPr lang="en-US" sz="36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6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1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1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nhọc</a:t>
            </a:r>
            <a:endParaRPr lang="en-US" sz="36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endParaRPr lang="en-US" sz="36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Thổi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endParaRPr lang="en-US" sz="36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reo vi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vút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Võ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Quảng</a:t>
            </a:r>
            <a:endParaRPr lang="vi-VN" sz="4000" b="1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900657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6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617134" y="1266918"/>
            <a:ext cx="7102585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27: NHỮNG CHIẾC ÁO ẤM (T3)</a:t>
            </a:r>
          </a:p>
        </p:txBody>
      </p:sp>
      <p:sp>
        <p:nvSpPr>
          <p:cNvPr id="2" name="Rectangle 1"/>
          <p:cNvSpPr/>
          <p:nvPr/>
        </p:nvSpPr>
        <p:spPr>
          <a:xfrm>
            <a:off x="1603628" y="2828390"/>
            <a:ext cx="93540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Trúc xanh, chiếc sáo, sẵn sàng, vi vút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12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2.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Viết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từ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khó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6068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1603628" y="4854714"/>
            <a:ext cx="102684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 bạn trong bàn đổi vở và soát lỗi cho nhau.</a:t>
            </a:r>
            <a:endParaRPr lang="vi-VN" sz="40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508919" y="4007524"/>
            <a:ext cx="7086600" cy="677108"/>
            <a:chOff x="1508919" y="1888664"/>
            <a:chExt cx="6313517" cy="677108"/>
          </a:xfrm>
        </p:grpSpPr>
        <p:sp>
          <p:nvSpPr>
            <p:cNvPr id="24" name="Rectangle 23"/>
            <p:cNvSpPr/>
            <p:nvPr/>
          </p:nvSpPr>
          <p:spPr>
            <a:xfrm>
              <a:off x="1508919" y="1888664"/>
              <a:ext cx="6313517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3. Đổi vở, soát lỗi cho nhau.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1673227" y="2519755"/>
              <a:ext cx="496934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85381804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6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345114" y="1266918"/>
            <a:ext cx="7527005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29: NGÔI NHÀ TRONG CỎ (T3)</a:t>
            </a:r>
          </a:p>
        </p:txBody>
      </p:sp>
      <p:sp>
        <p:nvSpPr>
          <p:cNvPr id="2" name="Rectangle 1"/>
          <p:cNvSpPr/>
          <p:nvPr/>
        </p:nvSpPr>
        <p:spPr>
          <a:xfrm>
            <a:off x="1603628" y="2828390"/>
            <a:ext cx="137736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Làm bài tập a hoặc b: </a:t>
            </a:r>
          </a:p>
          <a:p>
            <a:r>
              <a:rPr lang="nl-NL" sz="4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a. Chọn </a:t>
            </a:r>
            <a:r>
              <a:rPr lang="nl-NL" sz="4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nl-NL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hoặc </a:t>
            </a:r>
            <a:r>
              <a:rPr lang="nl-NL" sz="4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nl-NL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thay cho ô vuông.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12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36247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49784" y="4163211"/>
            <a:ext cx="7188848" cy="3304389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rơi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tí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tách</a:t>
            </a:r>
            <a:endParaRPr lang="en-US" sz="40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au</a:t>
            </a:r>
            <a:endParaRPr lang="en-US" sz="40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ô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đẩy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40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000" b="1" u="sng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b="1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ếp</a:t>
            </a:r>
            <a:r>
              <a:rPr lang="en-US" sz="4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hàng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874271" y="4151829"/>
            <a:ext cx="7188848" cy="3849171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ân</a:t>
            </a:r>
            <a:endParaRPr lang="en-US" sz="40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dàn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endParaRPr lang="en-US" sz="40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rơi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oá</a:t>
            </a:r>
            <a:endParaRPr lang="en-US" sz="40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Bong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phập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phồng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(</a:t>
            </a:r>
            <a:r>
              <a:rPr lang="en-US" sz="4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Diệu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96619" y="5105400"/>
            <a:ext cx="304800" cy="5334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236119" y="5791200"/>
            <a:ext cx="304800" cy="5334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616327" y="6489700"/>
            <a:ext cx="438691" cy="5334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1719719" y="4343400"/>
            <a:ext cx="304800" cy="5334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2240419" y="5791200"/>
            <a:ext cx="304800" cy="5334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529583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6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617134" y="1266918"/>
            <a:ext cx="7178785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29: NGÔI NHÀ TRONG CỎ (T3)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35402" y="2601820"/>
            <a:ext cx="137736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b.Chọn tiếng chứa </a:t>
            </a:r>
            <a:r>
              <a:rPr lang="nl-NL" sz="4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nl-NL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hoặc </a:t>
            </a:r>
            <a:r>
              <a:rPr lang="nl-NL" sz="4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au</a:t>
            </a:r>
            <a:r>
              <a:rPr lang="nl-NL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thay cho ô vuông.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8288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36247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85119" y="3538804"/>
            <a:ext cx="13639800" cy="5071796"/>
          </a:xfrm>
        </p:spPr>
        <p:txBody>
          <a:bodyPr/>
          <a:lstStyle/>
          <a:p>
            <a:pPr algn="just"/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dừa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toả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en-US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(tào/tàu)     </a:t>
            </a:r>
            <a:endParaRPr lang="en-US" sz="40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Dang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gật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endParaRPr lang="en-US" sz="40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dừa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bạc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phếch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endParaRPr lang="en-US" sz="40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dừa</a:t>
            </a:r>
            <a:r>
              <a:rPr lang="en-US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đàn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lợn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     </a:t>
            </a:r>
            <a:r>
              <a:rPr lang="en-US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(cao/cau)</a:t>
            </a:r>
            <a:endParaRPr lang="en-US" sz="40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                  </a:t>
            </a:r>
            <a:r>
              <a:rPr lang="en-US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(sao/sau)</a:t>
            </a:r>
            <a:endParaRPr lang="en-US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dừa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chải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mây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(tào/tàu)   (vào/vàu)</a:t>
            </a:r>
            <a:endParaRPr lang="en-US" sz="40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(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40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519319" y="3733800"/>
            <a:ext cx="854933" cy="5334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9374252" y="5867400"/>
            <a:ext cx="854933" cy="5334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765986" y="6629400"/>
            <a:ext cx="854933" cy="5334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111120" y="7315200"/>
            <a:ext cx="854933" cy="5334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389693" y="7366000"/>
            <a:ext cx="854933" cy="5334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604028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6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410791" y="1266918"/>
            <a:ext cx="7219801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27: NHỮNG CHIẾC ÁO ẤM(T3)</a:t>
            </a:r>
          </a:p>
        </p:txBody>
      </p:sp>
      <p:sp>
        <p:nvSpPr>
          <p:cNvPr id="2" name="Rectangle 1"/>
          <p:cNvSpPr/>
          <p:nvPr/>
        </p:nvSpPr>
        <p:spPr>
          <a:xfrm>
            <a:off x="1299874" y="2940746"/>
            <a:ext cx="137736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3: Tìm các tiếng ghép được với mỗi tiếng sau để tạo từ.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280319" y="2181994"/>
            <a:ext cx="4343400" cy="714534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4.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36247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1691796" y="3913533"/>
            <a:ext cx="1031636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xao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sào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xào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607083" y="5522655"/>
            <a:ext cx="1031636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Sao: </a:t>
            </a:r>
            <a:r>
              <a:rPr lang="en-US" sz="4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endParaRPr lang="en-US" sz="40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Xao</a:t>
            </a:r>
            <a:r>
              <a:rPr lang="en-US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xao</a:t>
            </a:r>
            <a:r>
              <a:rPr lang="en-US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xuyến</a:t>
            </a:r>
            <a:endParaRPr lang="en-US" sz="40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Sào</a:t>
            </a:r>
            <a:r>
              <a:rPr lang="en-US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yến</a:t>
            </a:r>
            <a:r>
              <a:rPr lang="en-US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sào</a:t>
            </a:r>
            <a:endParaRPr lang="en-US" sz="40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Xào</a:t>
            </a:r>
            <a:r>
              <a:rPr lang="en-US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xào</a:t>
            </a:r>
            <a:r>
              <a:rPr lang="en-US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xạc</a:t>
            </a:r>
            <a:endParaRPr lang="en-US" sz="40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977494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6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410791" y="1266918"/>
            <a:ext cx="7219801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29: NGÔI NHÀ TRONG CỎ (T3)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280319" y="1651888"/>
            <a:ext cx="4343400" cy="677108"/>
            <a:chOff x="1508919" y="1888664"/>
            <a:chExt cx="3733800" cy="641642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416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5. Vận dụng.</a:t>
              </a:r>
              <a:endPara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39930" y="2519755"/>
              <a:ext cx="2096168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Rectangle 22"/>
          <p:cNvSpPr/>
          <p:nvPr/>
        </p:nvSpPr>
        <p:spPr>
          <a:xfrm>
            <a:off x="1280319" y="2667000"/>
            <a:ext cx="14097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Kể lại cho người thân nghe câu chuyện Hàng xóm của tắc kè và nêu cảm nghĩ của em về câu chuyện.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887955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209917" y="3657600"/>
            <a:ext cx="15617822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9695</TotalTime>
  <Words>570</Words>
  <Application>Microsoft Office PowerPoint</Application>
  <PresentationFormat>Custom</PresentationFormat>
  <Paragraphs>107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SingPC</cp:lastModifiedBy>
  <cp:revision>1103</cp:revision>
  <dcterms:created xsi:type="dcterms:W3CDTF">2008-09-09T22:52:10Z</dcterms:created>
  <dcterms:modified xsi:type="dcterms:W3CDTF">2025-02-08T09:36:55Z</dcterms:modified>
</cp:coreProperties>
</file>