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78"/>
  </p:notesMasterIdLst>
  <p:sldIdLst>
    <p:sldId id="256" r:id="rId2"/>
    <p:sldId id="261" r:id="rId3"/>
    <p:sldId id="257" r:id="rId4"/>
    <p:sldId id="268" r:id="rId5"/>
    <p:sldId id="259" r:id="rId6"/>
    <p:sldId id="269" r:id="rId7"/>
    <p:sldId id="258" r:id="rId8"/>
    <p:sldId id="264" r:id="rId9"/>
    <p:sldId id="260" r:id="rId10"/>
    <p:sldId id="296" r:id="rId11"/>
    <p:sldId id="262" r:id="rId12"/>
    <p:sldId id="298" r:id="rId13"/>
    <p:sldId id="295" r:id="rId14"/>
    <p:sldId id="297" r:id="rId15"/>
    <p:sldId id="267" r:id="rId16"/>
    <p:sldId id="299" r:id="rId17"/>
    <p:sldId id="301" r:id="rId18"/>
    <p:sldId id="300" r:id="rId19"/>
    <p:sldId id="266" r:id="rId20"/>
    <p:sldId id="277" r:id="rId21"/>
    <p:sldId id="265" r:id="rId22"/>
    <p:sldId id="270" r:id="rId23"/>
    <p:sldId id="271" r:id="rId24"/>
    <p:sldId id="272" r:id="rId25"/>
    <p:sldId id="273" r:id="rId26"/>
    <p:sldId id="274" r:id="rId27"/>
    <p:sldId id="275" r:id="rId28"/>
    <p:sldId id="278" r:id="rId29"/>
    <p:sldId id="280" r:id="rId30"/>
    <p:sldId id="281" r:id="rId31"/>
    <p:sldId id="285" r:id="rId32"/>
    <p:sldId id="283" r:id="rId33"/>
    <p:sldId id="282" r:id="rId34"/>
    <p:sldId id="287" r:id="rId35"/>
    <p:sldId id="284" r:id="rId36"/>
    <p:sldId id="286" r:id="rId37"/>
    <p:sldId id="309" r:id="rId38"/>
    <p:sldId id="305" r:id="rId39"/>
    <p:sldId id="302" r:id="rId40"/>
    <p:sldId id="306" r:id="rId41"/>
    <p:sldId id="303" r:id="rId42"/>
    <p:sldId id="307" r:id="rId43"/>
    <p:sldId id="304" r:id="rId44"/>
    <p:sldId id="308" r:id="rId45"/>
    <p:sldId id="310" r:id="rId46"/>
    <p:sldId id="311" r:id="rId47"/>
    <p:sldId id="312" r:id="rId48"/>
    <p:sldId id="313" r:id="rId49"/>
    <p:sldId id="314" r:id="rId50"/>
    <p:sldId id="315" r:id="rId51"/>
    <p:sldId id="316" r:id="rId52"/>
    <p:sldId id="322" r:id="rId53"/>
    <p:sldId id="323" r:id="rId54"/>
    <p:sldId id="324" r:id="rId55"/>
    <p:sldId id="325" r:id="rId56"/>
    <p:sldId id="326" r:id="rId57"/>
    <p:sldId id="317" r:id="rId58"/>
    <p:sldId id="318" r:id="rId59"/>
    <p:sldId id="319" r:id="rId60"/>
    <p:sldId id="320" r:id="rId61"/>
    <p:sldId id="321" r:id="rId62"/>
    <p:sldId id="327" r:id="rId63"/>
    <p:sldId id="329" r:id="rId64"/>
    <p:sldId id="328" r:id="rId65"/>
    <p:sldId id="330" r:id="rId66"/>
    <p:sldId id="331" r:id="rId67"/>
    <p:sldId id="332" r:id="rId68"/>
    <p:sldId id="333" r:id="rId69"/>
    <p:sldId id="334" r:id="rId70"/>
    <p:sldId id="335" r:id="rId71"/>
    <p:sldId id="336" r:id="rId72"/>
    <p:sldId id="337" r:id="rId73"/>
    <p:sldId id="338" r:id="rId74"/>
    <p:sldId id="339" r:id="rId75"/>
    <p:sldId id="279" r:id="rId76"/>
    <p:sldId id="276" r:id="rId77"/>
  </p:sldIdLst>
  <p:sldSz cx="9144000" cy="5143500" type="screen16x9"/>
  <p:notesSz cx="6858000" cy="9144000"/>
  <p:embeddedFontLst>
    <p:embeddedFont>
      <p:font typeface="Bebas Neue" panose="020B0604020202020204" charset="0"/>
      <p:regular r:id="rId79"/>
    </p:embeddedFont>
    <p:embeddedFont>
      <p:font typeface="Calibri" panose="020F0502020204030204" pitchFamily="34" charset="0"/>
      <p:regular r:id="rId80"/>
      <p:bold r:id="rId81"/>
      <p:italic r:id="rId82"/>
      <p:boldItalic r:id="rId83"/>
    </p:embeddedFont>
    <p:embeddedFont>
      <p:font typeface="Cambria Math" panose="02040503050406030204" pitchFamily="18" charset="0"/>
      <p:regular r:id="rId84"/>
    </p:embeddedFont>
    <p:embeddedFont>
      <p:font typeface="Open Sans" panose="020B0606030504020204" pitchFamily="34" charset="0"/>
      <p:regular r:id="rId85"/>
      <p:bold r:id="rId86"/>
      <p:italic r:id="rId87"/>
      <p:boldItalic r:id="rId88"/>
    </p:embeddedFont>
    <p:embeddedFont>
      <p:font typeface="Open Sans SemiBold" panose="020B0706030804020204" pitchFamily="34" charset="0"/>
      <p:regular r:id="rId89"/>
      <p:bold r:id="rId90"/>
      <p:italic r:id="rId91"/>
      <p:boldItalic r:id="rId92"/>
    </p:embeddedFont>
    <p:embeddedFont>
      <p:font typeface="Oswald" panose="00000500000000000000" pitchFamily="2" charset="0"/>
      <p:regular r:id="rId93"/>
      <p:bold r:id="rId94"/>
    </p:embeddedFont>
    <p:embeddedFont>
      <p:font typeface="Oswald SemiBold" panose="00000700000000000000" pitchFamily="2" charset="0"/>
      <p:regular r:id="rId95"/>
      <p:bold r:id="rId96"/>
    </p:embeddedFont>
    <p:embeddedFont>
      <p:font typeface="Roboto Condensed Light" panose="02000000000000000000" pitchFamily="2" charset="0"/>
      <p:regular r:id="rId97"/>
      <p: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D288231-497E-4940-B692-78899D0053BF}">
  <a:tblStyle styleId="{0D288231-497E-4940-B692-78899D0053B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84" y="1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1.fntdata"/><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font" Target="fonts/font12.fntdata"/><Relationship Id="rId95" Type="http://schemas.openxmlformats.org/officeDocument/2006/relationships/font" Target="fonts/font17.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2.fntdata"/><Relationship Id="rId85" Type="http://schemas.openxmlformats.org/officeDocument/2006/relationships/font" Target="fonts/font7.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9.fntdata"/><Relationship Id="rId61" Type="http://schemas.openxmlformats.org/officeDocument/2006/relationships/slide" Target="slides/slide60.xml"/><Relationship Id="rId82"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5.fntdata"/><Relationship Id="rId98" Type="http://schemas.openxmlformats.org/officeDocument/2006/relationships/font" Target="fonts/font20.fntdata"/><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920747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e93d74d5fc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e93d74d5f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e95872d657_1_2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e95872d657_1_2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e1da39008e_0_9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e1da39008e_0_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e1da39008e_0_9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e1da39008e_0_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e95872d657_1_2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e95872d657_1_2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e95872d657_1_2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e95872d657_1_2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b6f45d4e6e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b6f45d4e6e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e95872d657_1_2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e95872d657_1_2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b6f45d4e6e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b6f45d4e6e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e95872d657_1_2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e95872d657_1_2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b6f45d4e6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b6f45d4e6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e1da39008e_0_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e1da39008e_0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gb6f45d4e6e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1" name="Google Shape;1791;gb6f45d4e6e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e1da39008e_0_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e1da39008e_0_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e25cd980bb_3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e25cd980bb_3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b6f45d4e6e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b6f45d4e6e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e25cd980bb_3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e25cd980bb_3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e95872d657_1_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8" name="Google Shape;1418;ge95872d657_1_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e1da39008e_0_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e1da39008e_0_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b6f45d4e6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7" name="Google Shape;1547;gb6f45d4e6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ge27894c969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8" name="Google Shape;1858;ge27894c969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e25cd980bb_4_188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1" name="Google Shape;1931;ge25cd980bb_4_18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1da39008e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1da39008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Google Shape;1977;ge392de34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8" name="Google Shape;1978;ge392de34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25cd980bb_4_18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25cd980bb_4_18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e25cd980bb_3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e25cd980bb_3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b6f45d4e6e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b6f45d4e6e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e95872d657_1_2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e95872d657_1_2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p:cNvGrpSpPr/>
        <p:nvPr/>
      </p:nvGrpSpPr>
      <p:grpSpPr>
        <a:xfrm>
          <a:off x="0" y="0"/>
          <a:ext cx="0" cy="0"/>
          <a:chOff x="0" y="0"/>
          <a:chExt cx="0" cy="0"/>
        </a:xfrm>
      </p:grpSpPr>
      <p:sp>
        <p:nvSpPr>
          <p:cNvPr id="2180" name="Google Shape;2180;gb6f45d4e6e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1" name="Google Shape;2181;gb6f45d4e6e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b6f45d4e6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b6f45d4e6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b6f45d4e6e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b6f45d4e6e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e25cd980bb_3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e25cd980bb_3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b6f45d4e6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b6f45d4e6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b6f45d4e6e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b6f45d4e6e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e25cd980bb_3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e25cd980bb_3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b6f45d4e6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b6f45d4e6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e25cd980bb_3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e25cd980bb_3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b6f45d4e6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b6f45d4e6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e25cd980bb_3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e25cd980bb_3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b6f45d4e6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b6f45d4e6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e25cd980bb_3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e25cd980bb_3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b6f45d4e6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b6f45d4e6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e25cd980bb_3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e25cd980bb_3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b6f45d4e6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b6f45d4e6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e1da39008e_0_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e1da39008e_0_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e25cd980bb_3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e25cd980bb_3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b6f45d4e6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b6f45d4e6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e25cd980bb_3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e25cd980bb_3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b6f45d4e6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b6f45d4e6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e25cd980bb_3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e25cd980bb_3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b6f45d4e6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b6f45d4e6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e25cd980bb_3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e25cd980bb_3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b6f45d4e6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b6f45d4e6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b6f45d4e6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b6f45d4e6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e25cd980bb_3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e25cd980bb_3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e95872d657_1_2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e95872d657_1_2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e25cd980bb_3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e25cd980bb_3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b6f45d4e6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b6f45d4e6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e25cd980bb_3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e25cd980bb_3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b6f45d4e6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b6f45d4e6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e25cd980bb_3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e25cd980bb_3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b6f45d4e6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b6f45d4e6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e25cd980bb_3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e25cd980bb_3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b6f45d4e6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b6f45d4e6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e25cd980bb_3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e25cd980bb_3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b6f45d4e6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b6f45d4e6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e95872d657_1_2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e95872d657_1_2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Google Shape;1889;gb6f45d4e6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0" name="Google Shape;1890;gb6f45d4e6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e229c23b0e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2" name="Google Shape;1582;ge229c23b0e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e1da39008e_0_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e1da39008e_0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e93d74d5f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e93d74d5f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5"/>
        </a:solidFill>
        <a:effectLst/>
      </p:bgPr>
    </p:bg>
    <p:spTree>
      <p:nvGrpSpPr>
        <p:cNvPr id="1" name="Shape 8"/>
        <p:cNvGrpSpPr/>
        <p:nvPr/>
      </p:nvGrpSpPr>
      <p:grpSpPr>
        <a:xfrm>
          <a:off x="0" y="0"/>
          <a:ext cx="0" cy="0"/>
          <a:chOff x="0" y="0"/>
          <a:chExt cx="0" cy="0"/>
        </a:xfrm>
      </p:grpSpPr>
      <p:sp>
        <p:nvSpPr>
          <p:cNvPr id="9" name="Google Shape;9;p2"/>
          <p:cNvSpPr/>
          <p:nvPr/>
        </p:nvSpPr>
        <p:spPr>
          <a:xfrm rot="181132">
            <a:off x="6677082" y="2025785"/>
            <a:ext cx="6852326" cy="6544997"/>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4893471" flipH="1">
            <a:off x="-1447464" y="-1209071"/>
            <a:ext cx="7395127" cy="6754631"/>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539500" y="538575"/>
            <a:ext cx="4421700" cy="27729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4600">
                <a:latin typeface="Oswald"/>
                <a:ea typeface="Oswald"/>
                <a:cs typeface="Oswald"/>
                <a:sym typeface="Oswal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539500" y="3311475"/>
            <a:ext cx="3721200" cy="837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solidFill>
                  <a:schemeClr val="dk1"/>
                </a:solidFill>
                <a:latin typeface="Open Sans SemiBold"/>
                <a:ea typeface="Open Sans SemiBold"/>
                <a:cs typeface="Open Sans SemiBold"/>
                <a:sym typeface="Open Sans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8"/>
        <p:cNvGrpSpPr/>
        <p:nvPr/>
      </p:nvGrpSpPr>
      <p:grpSpPr>
        <a:xfrm>
          <a:off x="0" y="0"/>
          <a:ext cx="0" cy="0"/>
          <a:chOff x="0" y="0"/>
          <a:chExt cx="0" cy="0"/>
        </a:xfrm>
      </p:grpSpPr>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9"/>
        <p:cNvGrpSpPr/>
        <p:nvPr/>
      </p:nvGrpSpPr>
      <p:grpSpPr>
        <a:xfrm>
          <a:off x="0" y="0"/>
          <a:ext cx="0" cy="0"/>
          <a:chOff x="0" y="0"/>
          <a:chExt cx="0" cy="0"/>
        </a:xfrm>
      </p:grpSpPr>
      <p:sp>
        <p:nvSpPr>
          <p:cNvPr id="60" name="Google Shape;60;p13"/>
          <p:cNvSpPr/>
          <p:nvPr/>
        </p:nvSpPr>
        <p:spPr>
          <a:xfrm rot="6919764">
            <a:off x="6838241" y="2392782"/>
            <a:ext cx="6852225" cy="6544901"/>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p:nvPr/>
        </p:nvSpPr>
        <p:spPr>
          <a:xfrm rot="4893479" flipH="1">
            <a:off x="-2875568" y="-3873427"/>
            <a:ext cx="11441672" cy="10450703"/>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txBox="1">
            <a:spLocks noGrp="1"/>
          </p:cNvSpPr>
          <p:nvPr>
            <p:ph type="title"/>
          </p:nvPr>
        </p:nvSpPr>
        <p:spPr>
          <a:xfrm>
            <a:off x="1472625" y="1503530"/>
            <a:ext cx="2745300" cy="415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3" name="Google Shape;63;p13"/>
          <p:cNvSpPr txBox="1">
            <a:spLocks noGrp="1"/>
          </p:cNvSpPr>
          <p:nvPr>
            <p:ph type="title" idx="2" hasCustomPrompt="1"/>
          </p:nvPr>
        </p:nvSpPr>
        <p:spPr>
          <a:xfrm>
            <a:off x="368729" y="1537763"/>
            <a:ext cx="941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 name="Google Shape;64;p13"/>
          <p:cNvSpPr txBox="1">
            <a:spLocks noGrp="1"/>
          </p:cNvSpPr>
          <p:nvPr>
            <p:ph type="subTitle" idx="1"/>
          </p:nvPr>
        </p:nvSpPr>
        <p:spPr>
          <a:xfrm>
            <a:off x="1472625" y="1920818"/>
            <a:ext cx="27453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 name="Google Shape;65;p13"/>
          <p:cNvSpPr txBox="1">
            <a:spLocks noGrp="1"/>
          </p:cNvSpPr>
          <p:nvPr>
            <p:ph type="title" idx="3"/>
          </p:nvPr>
        </p:nvSpPr>
        <p:spPr>
          <a:xfrm>
            <a:off x="5513825" y="1503530"/>
            <a:ext cx="2741700" cy="415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6" name="Google Shape;66;p13"/>
          <p:cNvSpPr txBox="1">
            <a:spLocks noGrp="1"/>
          </p:cNvSpPr>
          <p:nvPr>
            <p:ph type="title" idx="4" hasCustomPrompt="1"/>
          </p:nvPr>
        </p:nvSpPr>
        <p:spPr>
          <a:xfrm>
            <a:off x="4416259" y="1537763"/>
            <a:ext cx="941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 name="Google Shape;67;p13"/>
          <p:cNvSpPr txBox="1">
            <a:spLocks noGrp="1"/>
          </p:cNvSpPr>
          <p:nvPr>
            <p:ph type="subTitle" idx="5"/>
          </p:nvPr>
        </p:nvSpPr>
        <p:spPr>
          <a:xfrm>
            <a:off x="5513825" y="1920818"/>
            <a:ext cx="27417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 name="Google Shape;68;p13"/>
          <p:cNvSpPr txBox="1">
            <a:spLocks noGrp="1"/>
          </p:cNvSpPr>
          <p:nvPr>
            <p:ph type="title" idx="6"/>
          </p:nvPr>
        </p:nvSpPr>
        <p:spPr>
          <a:xfrm>
            <a:off x="1472625" y="3068023"/>
            <a:ext cx="2745300" cy="415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9" name="Google Shape;69;p13"/>
          <p:cNvSpPr txBox="1">
            <a:spLocks noGrp="1"/>
          </p:cNvSpPr>
          <p:nvPr>
            <p:ph type="title" idx="7" hasCustomPrompt="1"/>
          </p:nvPr>
        </p:nvSpPr>
        <p:spPr>
          <a:xfrm>
            <a:off x="368729" y="3109163"/>
            <a:ext cx="941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3"/>
          <p:cNvSpPr txBox="1">
            <a:spLocks noGrp="1"/>
          </p:cNvSpPr>
          <p:nvPr>
            <p:ph type="subTitle" idx="8"/>
          </p:nvPr>
        </p:nvSpPr>
        <p:spPr>
          <a:xfrm>
            <a:off x="1472625" y="3486168"/>
            <a:ext cx="27453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 name="Google Shape;71;p13"/>
          <p:cNvSpPr txBox="1">
            <a:spLocks noGrp="1"/>
          </p:cNvSpPr>
          <p:nvPr>
            <p:ph type="title" idx="9"/>
          </p:nvPr>
        </p:nvSpPr>
        <p:spPr>
          <a:xfrm>
            <a:off x="5513825" y="3068024"/>
            <a:ext cx="2741700" cy="415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2" name="Google Shape;72;p13"/>
          <p:cNvSpPr txBox="1">
            <a:spLocks noGrp="1"/>
          </p:cNvSpPr>
          <p:nvPr>
            <p:ph type="title" idx="13" hasCustomPrompt="1"/>
          </p:nvPr>
        </p:nvSpPr>
        <p:spPr>
          <a:xfrm>
            <a:off x="4416259" y="3143513"/>
            <a:ext cx="941400" cy="4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subTitle" idx="14"/>
          </p:nvPr>
        </p:nvSpPr>
        <p:spPr>
          <a:xfrm>
            <a:off x="5513825" y="3486168"/>
            <a:ext cx="27417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4" name="Google Shape;74;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75"/>
        <p:cNvGrpSpPr/>
        <p:nvPr/>
      </p:nvGrpSpPr>
      <p:grpSpPr>
        <a:xfrm>
          <a:off x="0" y="0"/>
          <a:ext cx="0" cy="0"/>
          <a:chOff x="0" y="0"/>
          <a:chExt cx="0" cy="0"/>
        </a:xfrm>
      </p:grpSpPr>
      <p:sp>
        <p:nvSpPr>
          <p:cNvPr id="76" name="Google Shape;76;p14"/>
          <p:cNvSpPr/>
          <p:nvPr/>
        </p:nvSpPr>
        <p:spPr>
          <a:xfrm rot="-10507403">
            <a:off x="-8206878" y="-6422467"/>
            <a:ext cx="11441857" cy="10450872"/>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p:nvPr/>
        </p:nvSpPr>
        <p:spPr>
          <a:xfrm rot="-4180851">
            <a:off x="5389041" y="-5112785"/>
            <a:ext cx="8199213" cy="7831476"/>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79"/>
        <p:cNvGrpSpPr/>
        <p:nvPr/>
      </p:nvGrpSpPr>
      <p:grpSpPr>
        <a:xfrm>
          <a:off x="0" y="0"/>
          <a:ext cx="0" cy="0"/>
          <a:chOff x="0" y="0"/>
          <a:chExt cx="0" cy="0"/>
        </a:xfrm>
      </p:grpSpPr>
      <p:sp>
        <p:nvSpPr>
          <p:cNvPr id="80" name="Google Shape;80;p15"/>
          <p:cNvSpPr/>
          <p:nvPr/>
        </p:nvSpPr>
        <p:spPr>
          <a:xfrm rot="-400624">
            <a:off x="6540900" y="5024"/>
            <a:ext cx="11441721" cy="10450748"/>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rot="-2259651">
            <a:off x="-4861852" y="-5511692"/>
            <a:ext cx="8199226" cy="7831488"/>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83"/>
        <p:cNvGrpSpPr/>
        <p:nvPr/>
      </p:nvGrpSpPr>
      <p:grpSpPr>
        <a:xfrm>
          <a:off x="0" y="0"/>
          <a:ext cx="0" cy="0"/>
          <a:chOff x="0" y="0"/>
          <a:chExt cx="0" cy="0"/>
        </a:xfrm>
      </p:grpSpPr>
      <p:sp>
        <p:nvSpPr>
          <p:cNvPr id="84" name="Google Shape;84;p16"/>
          <p:cNvSpPr/>
          <p:nvPr/>
        </p:nvSpPr>
        <p:spPr>
          <a:xfrm rot="10507403" flipH="1">
            <a:off x="5739947" y="-6879667"/>
            <a:ext cx="11441857" cy="10450872"/>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6"/>
          <p:cNvSpPr/>
          <p:nvPr/>
        </p:nvSpPr>
        <p:spPr>
          <a:xfrm rot="-1277360" flipH="1">
            <a:off x="-4946041" y="2953029"/>
            <a:ext cx="8199321" cy="7831579"/>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txBox="1">
            <a:spLocks noGrp="1"/>
          </p:cNvSpPr>
          <p:nvPr>
            <p:ph type="title"/>
          </p:nvPr>
        </p:nvSpPr>
        <p:spPr>
          <a:xfrm>
            <a:off x="539500" y="445025"/>
            <a:ext cx="80652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TITLE_ONLY_1_2_1">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539500" y="445025"/>
            <a:ext cx="8064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17"/>
          <p:cNvSpPr/>
          <p:nvPr/>
        </p:nvSpPr>
        <p:spPr>
          <a:xfrm rot="-10507403">
            <a:off x="-8206878" y="-6422467"/>
            <a:ext cx="11441857" cy="10450872"/>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7"/>
          <p:cNvSpPr/>
          <p:nvPr/>
        </p:nvSpPr>
        <p:spPr>
          <a:xfrm rot="1277360">
            <a:off x="5656547" y="3006554"/>
            <a:ext cx="8199321" cy="7831579"/>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1"/>
        <p:cNvGrpSpPr/>
        <p:nvPr/>
      </p:nvGrpSpPr>
      <p:grpSpPr>
        <a:xfrm>
          <a:off x="0" y="0"/>
          <a:ext cx="0" cy="0"/>
          <a:chOff x="0" y="0"/>
          <a:chExt cx="0" cy="0"/>
        </a:xfrm>
      </p:grpSpPr>
      <p:sp>
        <p:nvSpPr>
          <p:cNvPr id="92" name="Google Shape;92;p18"/>
          <p:cNvSpPr/>
          <p:nvPr/>
        </p:nvSpPr>
        <p:spPr>
          <a:xfrm rot="6919764">
            <a:off x="7221754" y="1958270"/>
            <a:ext cx="6852225" cy="6544901"/>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8"/>
          <p:cNvSpPr/>
          <p:nvPr/>
        </p:nvSpPr>
        <p:spPr>
          <a:xfrm rot="4893479" flipH="1">
            <a:off x="-7064393" y="-6982527"/>
            <a:ext cx="11441672" cy="10450703"/>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8"/>
          <p:cNvSpPr txBox="1">
            <a:spLocks noGrp="1"/>
          </p:cNvSpPr>
          <p:nvPr>
            <p:ph type="title"/>
          </p:nvPr>
        </p:nvSpPr>
        <p:spPr>
          <a:xfrm>
            <a:off x="3036775" y="3287113"/>
            <a:ext cx="3070500" cy="33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5" name="Google Shape;95;p18"/>
          <p:cNvSpPr txBox="1">
            <a:spLocks noGrp="1"/>
          </p:cNvSpPr>
          <p:nvPr>
            <p:ph type="subTitle" idx="1"/>
          </p:nvPr>
        </p:nvSpPr>
        <p:spPr>
          <a:xfrm>
            <a:off x="1591950" y="1745775"/>
            <a:ext cx="5960100" cy="1456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96"/>
        <p:cNvGrpSpPr/>
        <p:nvPr/>
      </p:nvGrpSpPr>
      <p:grpSpPr>
        <a:xfrm>
          <a:off x="0" y="0"/>
          <a:ext cx="0" cy="0"/>
          <a:chOff x="0" y="0"/>
          <a:chExt cx="0" cy="0"/>
        </a:xfrm>
      </p:grpSpPr>
      <p:sp>
        <p:nvSpPr>
          <p:cNvPr id="97" name="Google Shape;97;p19"/>
          <p:cNvSpPr/>
          <p:nvPr/>
        </p:nvSpPr>
        <p:spPr>
          <a:xfrm rot="4893479" flipH="1">
            <a:off x="-3682268" y="-5661377"/>
            <a:ext cx="11441672" cy="10450703"/>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9"/>
          <p:cNvSpPr txBox="1">
            <a:spLocks noGrp="1"/>
          </p:cNvSpPr>
          <p:nvPr>
            <p:ph type="subTitle" idx="1"/>
          </p:nvPr>
        </p:nvSpPr>
        <p:spPr>
          <a:xfrm>
            <a:off x="3604699" y="2582784"/>
            <a:ext cx="4554000" cy="9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9"/>
          <p:cNvSpPr txBox="1">
            <a:spLocks noGrp="1"/>
          </p:cNvSpPr>
          <p:nvPr>
            <p:ph type="title"/>
          </p:nvPr>
        </p:nvSpPr>
        <p:spPr>
          <a:xfrm>
            <a:off x="3604700" y="1965850"/>
            <a:ext cx="4554000" cy="6690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CUSTOM_1_1">
    <p:spTree>
      <p:nvGrpSpPr>
        <p:cNvPr id="1" name="Shape 100"/>
        <p:cNvGrpSpPr/>
        <p:nvPr/>
      </p:nvGrpSpPr>
      <p:grpSpPr>
        <a:xfrm>
          <a:off x="0" y="0"/>
          <a:ext cx="0" cy="0"/>
          <a:chOff x="0" y="0"/>
          <a:chExt cx="0" cy="0"/>
        </a:xfrm>
      </p:grpSpPr>
      <p:sp>
        <p:nvSpPr>
          <p:cNvPr id="101" name="Google Shape;101;p20"/>
          <p:cNvSpPr/>
          <p:nvPr/>
        </p:nvSpPr>
        <p:spPr>
          <a:xfrm rot="6919764">
            <a:off x="7221754" y="1958270"/>
            <a:ext cx="6852225" cy="6544901"/>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0"/>
          <p:cNvSpPr/>
          <p:nvPr/>
        </p:nvSpPr>
        <p:spPr>
          <a:xfrm rot="4893479" flipH="1">
            <a:off x="-7064393" y="-6982527"/>
            <a:ext cx="11441672" cy="10450703"/>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0"/>
          <p:cNvSpPr txBox="1">
            <a:spLocks noGrp="1"/>
          </p:cNvSpPr>
          <p:nvPr>
            <p:ph type="subTitle" idx="1"/>
          </p:nvPr>
        </p:nvSpPr>
        <p:spPr>
          <a:xfrm>
            <a:off x="4951653" y="2312233"/>
            <a:ext cx="3455700" cy="119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4" name="Google Shape;104;p20"/>
          <p:cNvSpPr txBox="1">
            <a:spLocks noGrp="1"/>
          </p:cNvSpPr>
          <p:nvPr>
            <p:ph type="title"/>
          </p:nvPr>
        </p:nvSpPr>
        <p:spPr>
          <a:xfrm>
            <a:off x="4951653" y="1772907"/>
            <a:ext cx="3455700" cy="684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CUSTOM_1_1_1_1">
    <p:spTree>
      <p:nvGrpSpPr>
        <p:cNvPr id="1" name="Shape 110"/>
        <p:cNvGrpSpPr/>
        <p:nvPr/>
      </p:nvGrpSpPr>
      <p:grpSpPr>
        <a:xfrm>
          <a:off x="0" y="0"/>
          <a:ext cx="0" cy="0"/>
          <a:chOff x="0" y="0"/>
          <a:chExt cx="0" cy="0"/>
        </a:xfrm>
      </p:grpSpPr>
      <p:sp>
        <p:nvSpPr>
          <p:cNvPr id="111" name="Google Shape;111;p22"/>
          <p:cNvSpPr/>
          <p:nvPr/>
        </p:nvSpPr>
        <p:spPr>
          <a:xfrm rot="-400624">
            <a:off x="5805750" y="-699601"/>
            <a:ext cx="11441721" cy="10450748"/>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2"/>
          <p:cNvSpPr/>
          <p:nvPr/>
        </p:nvSpPr>
        <p:spPr>
          <a:xfrm rot="-2259651">
            <a:off x="-4449402" y="-6051092"/>
            <a:ext cx="8199226" cy="7831488"/>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2"/>
          <p:cNvSpPr txBox="1">
            <a:spLocks noGrp="1"/>
          </p:cNvSpPr>
          <p:nvPr>
            <p:ph type="title"/>
          </p:nvPr>
        </p:nvSpPr>
        <p:spPr>
          <a:xfrm>
            <a:off x="539400" y="445025"/>
            <a:ext cx="80652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22"/>
          <p:cNvSpPr txBox="1">
            <a:spLocks noGrp="1"/>
          </p:cNvSpPr>
          <p:nvPr>
            <p:ph type="body" idx="1"/>
          </p:nvPr>
        </p:nvSpPr>
        <p:spPr>
          <a:xfrm>
            <a:off x="539400" y="1017725"/>
            <a:ext cx="8065200" cy="32619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Font typeface="Anaheim"/>
              <a:buChar char="●"/>
              <a:defRPr sz="1600"/>
            </a:lvl1pPr>
            <a:lvl2pPr marL="914400" lvl="1" indent="-330200" rtl="0">
              <a:lnSpc>
                <a:spcPct val="115000"/>
              </a:lnSpc>
              <a:spcBef>
                <a:spcPts val="0"/>
              </a:spcBef>
              <a:spcAft>
                <a:spcPts val="0"/>
              </a:spcAft>
              <a:buSzPts val="1600"/>
              <a:buFont typeface="Roboto Condensed Light"/>
              <a:buChar char="○"/>
              <a:defRPr sz="1600"/>
            </a:lvl2pPr>
            <a:lvl3pPr marL="1371600" lvl="2" indent="-330200" rtl="0">
              <a:lnSpc>
                <a:spcPct val="115000"/>
              </a:lnSpc>
              <a:spcBef>
                <a:spcPts val="0"/>
              </a:spcBef>
              <a:spcAft>
                <a:spcPts val="0"/>
              </a:spcAft>
              <a:buSzPts val="1600"/>
              <a:buFont typeface="Roboto Condensed Light"/>
              <a:buChar char="■"/>
              <a:defRPr sz="1600"/>
            </a:lvl3pPr>
            <a:lvl4pPr marL="1828800" lvl="3" indent="-330200" rtl="0">
              <a:lnSpc>
                <a:spcPct val="115000"/>
              </a:lnSpc>
              <a:spcBef>
                <a:spcPts val="0"/>
              </a:spcBef>
              <a:spcAft>
                <a:spcPts val="0"/>
              </a:spcAft>
              <a:buSzPts val="1600"/>
              <a:buFont typeface="Roboto Condensed Light"/>
              <a:buChar char="●"/>
              <a:defRPr sz="1600"/>
            </a:lvl4pPr>
            <a:lvl5pPr marL="2286000" lvl="4" indent="-330200" rtl="0">
              <a:lnSpc>
                <a:spcPct val="115000"/>
              </a:lnSpc>
              <a:spcBef>
                <a:spcPts val="0"/>
              </a:spcBef>
              <a:spcAft>
                <a:spcPts val="0"/>
              </a:spcAft>
              <a:buSzPts val="1600"/>
              <a:buFont typeface="Roboto Condensed Light"/>
              <a:buChar char="○"/>
              <a:defRPr sz="1600"/>
            </a:lvl5pPr>
            <a:lvl6pPr marL="2743200" lvl="5" indent="-330200" rtl="0">
              <a:lnSpc>
                <a:spcPct val="115000"/>
              </a:lnSpc>
              <a:spcBef>
                <a:spcPts val="0"/>
              </a:spcBef>
              <a:spcAft>
                <a:spcPts val="0"/>
              </a:spcAft>
              <a:buSzPts val="1600"/>
              <a:buFont typeface="Roboto Condensed Light"/>
              <a:buChar char="■"/>
              <a:defRPr sz="1600"/>
            </a:lvl6pPr>
            <a:lvl7pPr marL="3200400" lvl="6" indent="-330200" rtl="0">
              <a:lnSpc>
                <a:spcPct val="115000"/>
              </a:lnSpc>
              <a:spcBef>
                <a:spcPts val="0"/>
              </a:spcBef>
              <a:spcAft>
                <a:spcPts val="0"/>
              </a:spcAft>
              <a:buSzPts val="1600"/>
              <a:buFont typeface="Roboto Condensed Light"/>
              <a:buChar char="●"/>
              <a:defRPr sz="1600"/>
            </a:lvl7pPr>
            <a:lvl8pPr marL="3657600" lvl="7" indent="-330200" rtl="0">
              <a:lnSpc>
                <a:spcPct val="115000"/>
              </a:lnSpc>
              <a:spcBef>
                <a:spcPts val="0"/>
              </a:spcBef>
              <a:spcAft>
                <a:spcPts val="0"/>
              </a:spcAft>
              <a:buSzPts val="1600"/>
              <a:buFont typeface="Roboto Condensed Light"/>
              <a:buChar char="○"/>
              <a:defRPr sz="1600"/>
            </a:lvl8pPr>
            <a:lvl9pPr marL="4114800" lvl="8" indent="-330200" rtl="0">
              <a:lnSpc>
                <a:spcPct val="115000"/>
              </a:lnSpc>
              <a:spcBef>
                <a:spcPts val="0"/>
              </a:spcBef>
              <a:spcAft>
                <a:spcPts val="0"/>
              </a:spcAft>
              <a:buSzPts val="1600"/>
              <a:buFont typeface="Roboto Condensed Light"/>
              <a:buChar char="■"/>
              <a:defRPr sz="1600"/>
            </a:lvl9pPr>
          </a:lstStyle>
          <a:p>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p:nvPr/>
        </p:nvSpPr>
        <p:spPr>
          <a:xfrm rot="-2259651">
            <a:off x="-279677" y="-1118517"/>
            <a:ext cx="8199226" cy="7831488"/>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title"/>
          </p:nvPr>
        </p:nvSpPr>
        <p:spPr>
          <a:xfrm>
            <a:off x="4461246" y="1866175"/>
            <a:ext cx="4143300" cy="1054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2030590" y="1693075"/>
            <a:ext cx="1579800" cy="17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 name="Google Shape;17;p3"/>
          <p:cNvSpPr txBox="1">
            <a:spLocks noGrp="1"/>
          </p:cNvSpPr>
          <p:nvPr>
            <p:ph type="subTitle" idx="1"/>
          </p:nvPr>
        </p:nvSpPr>
        <p:spPr>
          <a:xfrm>
            <a:off x="4461246" y="2920371"/>
            <a:ext cx="3540600" cy="67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CUSTOM_1_1_1_1_1">
    <p:spTree>
      <p:nvGrpSpPr>
        <p:cNvPr id="1" name="Shape 115"/>
        <p:cNvGrpSpPr/>
        <p:nvPr/>
      </p:nvGrpSpPr>
      <p:grpSpPr>
        <a:xfrm>
          <a:off x="0" y="0"/>
          <a:ext cx="0" cy="0"/>
          <a:chOff x="0" y="0"/>
          <a:chExt cx="0" cy="0"/>
        </a:xfrm>
      </p:grpSpPr>
      <p:sp>
        <p:nvSpPr>
          <p:cNvPr id="116" name="Google Shape;116;p23"/>
          <p:cNvSpPr/>
          <p:nvPr/>
        </p:nvSpPr>
        <p:spPr>
          <a:xfrm rot="-400624">
            <a:off x="5805750" y="-699601"/>
            <a:ext cx="11441721" cy="10450748"/>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3"/>
          <p:cNvSpPr/>
          <p:nvPr/>
        </p:nvSpPr>
        <p:spPr>
          <a:xfrm rot="-2259651">
            <a:off x="-4449402" y="-6051092"/>
            <a:ext cx="8199226" cy="7831488"/>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3"/>
          <p:cNvSpPr txBox="1">
            <a:spLocks noGrp="1"/>
          </p:cNvSpPr>
          <p:nvPr>
            <p:ph type="title"/>
          </p:nvPr>
        </p:nvSpPr>
        <p:spPr>
          <a:xfrm>
            <a:off x="539400" y="445025"/>
            <a:ext cx="80652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23"/>
          <p:cNvSpPr txBox="1">
            <a:spLocks noGrp="1"/>
          </p:cNvSpPr>
          <p:nvPr>
            <p:ph type="subTitle" idx="1"/>
          </p:nvPr>
        </p:nvSpPr>
        <p:spPr>
          <a:xfrm>
            <a:off x="4093194" y="2524067"/>
            <a:ext cx="3382500" cy="133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31"/>
        <p:cNvGrpSpPr/>
        <p:nvPr/>
      </p:nvGrpSpPr>
      <p:grpSpPr>
        <a:xfrm>
          <a:off x="0" y="0"/>
          <a:ext cx="0" cy="0"/>
          <a:chOff x="0" y="0"/>
          <a:chExt cx="0" cy="0"/>
        </a:xfrm>
      </p:grpSpPr>
      <p:sp>
        <p:nvSpPr>
          <p:cNvPr id="132" name="Google Shape;132;p26"/>
          <p:cNvSpPr/>
          <p:nvPr/>
        </p:nvSpPr>
        <p:spPr>
          <a:xfrm rot="-2259651">
            <a:off x="-279677" y="-1118517"/>
            <a:ext cx="8199226" cy="7831488"/>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6"/>
          <p:cNvSpPr txBox="1">
            <a:spLocks noGrp="1"/>
          </p:cNvSpPr>
          <p:nvPr>
            <p:ph type="title"/>
          </p:nvPr>
        </p:nvSpPr>
        <p:spPr>
          <a:xfrm>
            <a:off x="4242497" y="3005938"/>
            <a:ext cx="3715500" cy="102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4" name="Google Shape;134;p26"/>
          <p:cNvSpPr txBox="1">
            <a:spLocks noGrp="1"/>
          </p:cNvSpPr>
          <p:nvPr>
            <p:ph type="title" idx="2" hasCustomPrompt="1"/>
          </p:nvPr>
        </p:nvSpPr>
        <p:spPr>
          <a:xfrm>
            <a:off x="4407950" y="1099400"/>
            <a:ext cx="1707300" cy="15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5" name="Google Shape;135;p26"/>
          <p:cNvSpPr txBox="1">
            <a:spLocks noGrp="1"/>
          </p:cNvSpPr>
          <p:nvPr>
            <p:ph type="subTitle" idx="1"/>
          </p:nvPr>
        </p:nvSpPr>
        <p:spPr>
          <a:xfrm>
            <a:off x="4242507" y="3877793"/>
            <a:ext cx="3597300" cy="69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136"/>
        <p:cNvGrpSpPr/>
        <p:nvPr/>
      </p:nvGrpSpPr>
      <p:grpSpPr>
        <a:xfrm>
          <a:off x="0" y="0"/>
          <a:ext cx="0" cy="0"/>
          <a:chOff x="0" y="0"/>
          <a:chExt cx="0" cy="0"/>
        </a:xfrm>
      </p:grpSpPr>
      <p:sp>
        <p:nvSpPr>
          <p:cNvPr id="137" name="Google Shape;137;p27"/>
          <p:cNvSpPr/>
          <p:nvPr/>
        </p:nvSpPr>
        <p:spPr>
          <a:xfrm rot="-2259651">
            <a:off x="-279677" y="-1118517"/>
            <a:ext cx="8199226" cy="7831488"/>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7"/>
          <p:cNvSpPr txBox="1">
            <a:spLocks noGrp="1"/>
          </p:cNvSpPr>
          <p:nvPr>
            <p:ph type="title"/>
          </p:nvPr>
        </p:nvSpPr>
        <p:spPr>
          <a:xfrm>
            <a:off x="1851000" y="2716112"/>
            <a:ext cx="5442000" cy="102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9" name="Google Shape;139;p27"/>
          <p:cNvSpPr txBox="1">
            <a:spLocks noGrp="1"/>
          </p:cNvSpPr>
          <p:nvPr>
            <p:ph type="title" idx="2" hasCustomPrompt="1"/>
          </p:nvPr>
        </p:nvSpPr>
        <p:spPr>
          <a:xfrm>
            <a:off x="3718350" y="806637"/>
            <a:ext cx="1707300" cy="15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0" name="Google Shape;140;p27"/>
          <p:cNvSpPr txBox="1">
            <a:spLocks noGrp="1"/>
          </p:cNvSpPr>
          <p:nvPr>
            <p:ph type="subTitle" idx="1"/>
          </p:nvPr>
        </p:nvSpPr>
        <p:spPr>
          <a:xfrm>
            <a:off x="2891850" y="3578410"/>
            <a:ext cx="3360300" cy="6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41"/>
        <p:cNvGrpSpPr/>
        <p:nvPr/>
      </p:nvGrpSpPr>
      <p:grpSpPr>
        <a:xfrm>
          <a:off x="0" y="0"/>
          <a:ext cx="0" cy="0"/>
          <a:chOff x="0" y="0"/>
          <a:chExt cx="0" cy="0"/>
        </a:xfrm>
      </p:grpSpPr>
      <p:sp>
        <p:nvSpPr>
          <p:cNvPr id="142" name="Google Shape;142;p28"/>
          <p:cNvSpPr/>
          <p:nvPr/>
        </p:nvSpPr>
        <p:spPr>
          <a:xfrm rot="10507403" flipH="1">
            <a:off x="5978725" y="-6561167"/>
            <a:ext cx="11441857" cy="10450872"/>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8"/>
          <p:cNvSpPr/>
          <p:nvPr/>
        </p:nvSpPr>
        <p:spPr>
          <a:xfrm rot="-1277360" flipH="1">
            <a:off x="-4654839" y="3091504"/>
            <a:ext cx="8199321" cy="7831579"/>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8"/>
          <p:cNvSpPr txBox="1">
            <a:spLocks noGrp="1"/>
          </p:cNvSpPr>
          <p:nvPr>
            <p:ph type="title"/>
          </p:nvPr>
        </p:nvSpPr>
        <p:spPr>
          <a:xfrm>
            <a:off x="542187" y="2644275"/>
            <a:ext cx="2567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5" name="Google Shape;145;p28"/>
          <p:cNvSpPr txBox="1">
            <a:spLocks noGrp="1"/>
          </p:cNvSpPr>
          <p:nvPr>
            <p:ph type="subTitle" idx="1"/>
          </p:nvPr>
        </p:nvSpPr>
        <p:spPr>
          <a:xfrm>
            <a:off x="542187" y="3111476"/>
            <a:ext cx="2567700" cy="8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28"/>
          <p:cNvSpPr txBox="1">
            <a:spLocks noGrp="1"/>
          </p:cNvSpPr>
          <p:nvPr>
            <p:ph type="title" idx="2"/>
          </p:nvPr>
        </p:nvSpPr>
        <p:spPr>
          <a:xfrm>
            <a:off x="3286637" y="2644275"/>
            <a:ext cx="2567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7" name="Google Shape;147;p28"/>
          <p:cNvSpPr txBox="1">
            <a:spLocks noGrp="1"/>
          </p:cNvSpPr>
          <p:nvPr>
            <p:ph type="subTitle" idx="3"/>
          </p:nvPr>
        </p:nvSpPr>
        <p:spPr>
          <a:xfrm>
            <a:off x="3286637" y="3111476"/>
            <a:ext cx="2567700" cy="8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28"/>
          <p:cNvSpPr txBox="1">
            <a:spLocks noGrp="1"/>
          </p:cNvSpPr>
          <p:nvPr>
            <p:ph type="title" idx="4"/>
          </p:nvPr>
        </p:nvSpPr>
        <p:spPr>
          <a:xfrm>
            <a:off x="6034113" y="2644275"/>
            <a:ext cx="2567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 name="Google Shape;149;p28"/>
          <p:cNvSpPr txBox="1">
            <a:spLocks noGrp="1"/>
          </p:cNvSpPr>
          <p:nvPr>
            <p:ph type="subTitle" idx="5"/>
          </p:nvPr>
        </p:nvSpPr>
        <p:spPr>
          <a:xfrm>
            <a:off x="6034113" y="3111476"/>
            <a:ext cx="2567700" cy="8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8"/>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1492106" y="1735575"/>
            <a:ext cx="1993800" cy="396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3" name="Google Shape;153;p29"/>
          <p:cNvSpPr txBox="1">
            <a:spLocks noGrp="1"/>
          </p:cNvSpPr>
          <p:nvPr>
            <p:ph type="subTitle" idx="1"/>
          </p:nvPr>
        </p:nvSpPr>
        <p:spPr>
          <a:xfrm>
            <a:off x="1492106" y="2093876"/>
            <a:ext cx="2619900" cy="67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29"/>
          <p:cNvSpPr txBox="1">
            <a:spLocks noGrp="1"/>
          </p:cNvSpPr>
          <p:nvPr>
            <p:ph type="title" idx="2"/>
          </p:nvPr>
        </p:nvSpPr>
        <p:spPr>
          <a:xfrm>
            <a:off x="5974458" y="1735575"/>
            <a:ext cx="1994100" cy="396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 name="Google Shape;155;p29"/>
          <p:cNvSpPr txBox="1">
            <a:spLocks noGrp="1"/>
          </p:cNvSpPr>
          <p:nvPr>
            <p:ph type="subTitle" idx="3"/>
          </p:nvPr>
        </p:nvSpPr>
        <p:spPr>
          <a:xfrm>
            <a:off x="5974458" y="2093876"/>
            <a:ext cx="2619900" cy="67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29"/>
          <p:cNvSpPr txBox="1">
            <a:spLocks noGrp="1"/>
          </p:cNvSpPr>
          <p:nvPr>
            <p:ph type="title" idx="4"/>
          </p:nvPr>
        </p:nvSpPr>
        <p:spPr>
          <a:xfrm>
            <a:off x="1492106" y="3550931"/>
            <a:ext cx="1993800" cy="396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7" name="Google Shape;157;p29"/>
          <p:cNvSpPr txBox="1">
            <a:spLocks noGrp="1"/>
          </p:cNvSpPr>
          <p:nvPr>
            <p:ph type="subTitle" idx="5"/>
          </p:nvPr>
        </p:nvSpPr>
        <p:spPr>
          <a:xfrm>
            <a:off x="1492106" y="3915553"/>
            <a:ext cx="2619900" cy="67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9"/>
          <p:cNvSpPr txBox="1">
            <a:spLocks noGrp="1"/>
          </p:cNvSpPr>
          <p:nvPr>
            <p:ph type="title" idx="6"/>
          </p:nvPr>
        </p:nvSpPr>
        <p:spPr>
          <a:xfrm>
            <a:off x="5974458" y="3550931"/>
            <a:ext cx="1994100" cy="396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9" name="Google Shape;159;p29"/>
          <p:cNvSpPr txBox="1">
            <a:spLocks noGrp="1"/>
          </p:cNvSpPr>
          <p:nvPr>
            <p:ph type="subTitle" idx="7"/>
          </p:nvPr>
        </p:nvSpPr>
        <p:spPr>
          <a:xfrm>
            <a:off x="5974458" y="3915553"/>
            <a:ext cx="2619900" cy="67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9"/>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61" name="Google Shape;161;p29"/>
          <p:cNvSpPr/>
          <p:nvPr/>
        </p:nvSpPr>
        <p:spPr>
          <a:xfrm rot="-1086170" flipH="1">
            <a:off x="-4025744" y="-5020607"/>
            <a:ext cx="6852293" cy="6544965"/>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rot="-4419279">
            <a:off x="5161815" y="-7273108"/>
            <a:ext cx="11441619" cy="10450654"/>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BLANK_1_1_1_1_1_2">
    <p:spTree>
      <p:nvGrpSpPr>
        <p:cNvPr id="1" name="Shape 163"/>
        <p:cNvGrpSpPr/>
        <p:nvPr/>
      </p:nvGrpSpPr>
      <p:grpSpPr>
        <a:xfrm>
          <a:off x="0" y="0"/>
          <a:ext cx="0" cy="0"/>
          <a:chOff x="0" y="0"/>
          <a:chExt cx="0" cy="0"/>
        </a:xfrm>
      </p:grpSpPr>
      <p:sp>
        <p:nvSpPr>
          <p:cNvPr id="164" name="Google Shape;164;p30"/>
          <p:cNvSpPr/>
          <p:nvPr/>
        </p:nvSpPr>
        <p:spPr>
          <a:xfrm rot="10507403" flipH="1">
            <a:off x="5978725" y="-6561167"/>
            <a:ext cx="11441857" cy="10450872"/>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0"/>
          <p:cNvSpPr/>
          <p:nvPr/>
        </p:nvSpPr>
        <p:spPr>
          <a:xfrm rot="-1277360" flipH="1">
            <a:off x="-4654839" y="3091504"/>
            <a:ext cx="8199321" cy="7831579"/>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0"/>
          <p:cNvSpPr txBox="1">
            <a:spLocks noGrp="1"/>
          </p:cNvSpPr>
          <p:nvPr>
            <p:ph type="title"/>
          </p:nvPr>
        </p:nvSpPr>
        <p:spPr>
          <a:xfrm>
            <a:off x="1058789" y="1274907"/>
            <a:ext cx="2208000" cy="396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7" name="Google Shape;167;p30"/>
          <p:cNvSpPr txBox="1">
            <a:spLocks noGrp="1"/>
          </p:cNvSpPr>
          <p:nvPr>
            <p:ph type="subTitle" idx="1"/>
          </p:nvPr>
        </p:nvSpPr>
        <p:spPr>
          <a:xfrm>
            <a:off x="1058789" y="1632972"/>
            <a:ext cx="2208000" cy="648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 name="Google Shape;168;p30"/>
          <p:cNvSpPr txBox="1">
            <a:spLocks noGrp="1"/>
          </p:cNvSpPr>
          <p:nvPr>
            <p:ph type="title" idx="2"/>
          </p:nvPr>
        </p:nvSpPr>
        <p:spPr>
          <a:xfrm>
            <a:off x="1061279" y="2438281"/>
            <a:ext cx="2208000" cy="396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9" name="Google Shape;169;p30"/>
          <p:cNvSpPr txBox="1">
            <a:spLocks noGrp="1"/>
          </p:cNvSpPr>
          <p:nvPr>
            <p:ph type="subTitle" idx="3"/>
          </p:nvPr>
        </p:nvSpPr>
        <p:spPr>
          <a:xfrm>
            <a:off x="1061279" y="2797085"/>
            <a:ext cx="2208000" cy="648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30"/>
          <p:cNvSpPr txBox="1">
            <a:spLocks noGrp="1"/>
          </p:cNvSpPr>
          <p:nvPr>
            <p:ph type="title" idx="4"/>
          </p:nvPr>
        </p:nvSpPr>
        <p:spPr>
          <a:xfrm>
            <a:off x="5888613" y="1274907"/>
            <a:ext cx="2196600" cy="396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1" name="Google Shape;171;p30"/>
          <p:cNvSpPr txBox="1">
            <a:spLocks noGrp="1"/>
          </p:cNvSpPr>
          <p:nvPr>
            <p:ph type="subTitle" idx="5"/>
          </p:nvPr>
        </p:nvSpPr>
        <p:spPr>
          <a:xfrm>
            <a:off x="5888613" y="1632972"/>
            <a:ext cx="2196600" cy="64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30"/>
          <p:cNvSpPr txBox="1">
            <a:spLocks noGrp="1"/>
          </p:cNvSpPr>
          <p:nvPr>
            <p:ph type="title" idx="6"/>
          </p:nvPr>
        </p:nvSpPr>
        <p:spPr>
          <a:xfrm>
            <a:off x="5886120" y="2438281"/>
            <a:ext cx="2196600" cy="396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3" name="Google Shape;173;p30"/>
          <p:cNvSpPr txBox="1">
            <a:spLocks noGrp="1"/>
          </p:cNvSpPr>
          <p:nvPr>
            <p:ph type="subTitle" idx="7"/>
          </p:nvPr>
        </p:nvSpPr>
        <p:spPr>
          <a:xfrm>
            <a:off x="5886120" y="2797085"/>
            <a:ext cx="2196600" cy="64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30"/>
          <p:cNvSpPr txBox="1">
            <a:spLocks noGrp="1"/>
          </p:cNvSpPr>
          <p:nvPr>
            <p:ph type="title" idx="8"/>
          </p:nvPr>
        </p:nvSpPr>
        <p:spPr>
          <a:xfrm>
            <a:off x="1058787" y="3601655"/>
            <a:ext cx="2208000" cy="396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5" name="Google Shape;175;p30"/>
          <p:cNvSpPr txBox="1">
            <a:spLocks noGrp="1"/>
          </p:cNvSpPr>
          <p:nvPr>
            <p:ph type="subTitle" idx="9"/>
          </p:nvPr>
        </p:nvSpPr>
        <p:spPr>
          <a:xfrm>
            <a:off x="1058787" y="3961197"/>
            <a:ext cx="2208000" cy="648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30"/>
          <p:cNvSpPr txBox="1">
            <a:spLocks noGrp="1"/>
          </p:cNvSpPr>
          <p:nvPr>
            <p:ph type="title" idx="13"/>
          </p:nvPr>
        </p:nvSpPr>
        <p:spPr>
          <a:xfrm>
            <a:off x="5877205" y="3601655"/>
            <a:ext cx="2196600" cy="396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7" name="Google Shape;177;p30"/>
          <p:cNvSpPr txBox="1">
            <a:spLocks noGrp="1"/>
          </p:cNvSpPr>
          <p:nvPr>
            <p:ph type="subTitle" idx="14"/>
          </p:nvPr>
        </p:nvSpPr>
        <p:spPr>
          <a:xfrm>
            <a:off x="5877205" y="3961197"/>
            <a:ext cx="2196600" cy="64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30"/>
          <p:cNvSpPr txBox="1">
            <a:spLocks noGrp="1"/>
          </p:cNvSpPr>
          <p:nvPr>
            <p:ph type="title" idx="15"/>
          </p:nvPr>
        </p:nvSpPr>
        <p:spPr>
          <a:xfrm>
            <a:off x="539500" y="465125"/>
            <a:ext cx="8064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79"/>
        <p:cNvGrpSpPr/>
        <p:nvPr/>
      </p:nvGrpSpPr>
      <p:grpSpPr>
        <a:xfrm>
          <a:off x="0" y="0"/>
          <a:ext cx="0" cy="0"/>
          <a:chOff x="0" y="0"/>
          <a:chExt cx="0" cy="0"/>
        </a:xfrm>
      </p:grpSpPr>
      <p:sp>
        <p:nvSpPr>
          <p:cNvPr id="180" name="Google Shape;180;p31"/>
          <p:cNvSpPr txBox="1">
            <a:spLocks noGrp="1"/>
          </p:cNvSpPr>
          <p:nvPr>
            <p:ph type="title" hasCustomPrompt="1"/>
          </p:nvPr>
        </p:nvSpPr>
        <p:spPr>
          <a:xfrm>
            <a:off x="2054100" y="540000"/>
            <a:ext cx="50358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81" name="Google Shape;181;p31"/>
          <p:cNvSpPr txBox="1">
            <a:spLocks noGrp="1"/>
          </p:cNvSpPr>
          <p:nvPr>
            <p:ph type="subTitle" idx="1"/>
          </p:nvPr>
        </p:nvSpPr>
        <p:spPr>
          <a:xfrm>
            <a:off x="1176600" y="1346375"/>
            <a:ext cx="6790800" cy="34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31"/>
          <p:cNvSpPr txBox="1">
            <a:spLocks noGrp="1"/>
          </p:cNvSpPr>
          <p:nvPr>
            <p:ph type="title" idx="2" hasCustomPrompt="1"/>
          </p:nvPr>
        </p:nvSpPr>
        <p:spPr>
          <a:xfrm>
            <a:off x="2054100" y="1996151"/>
            <a:ext cx="50358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83" name="Google Shape;183;p31"/>
          <p:cNvSpPr txBox="1">
            <a:spLocks noGrp="1"/>
          </p:cNvSpPr>
          <p:nvPr>
            <p:ph type="subTitle" idx="3"/>
          </p:nvPr>
        </p:nvSpPr>
        <p:spPr>
          <a:xfrm>
            <a:off x="1176600" y="2802600"/>
            <a:ext cx="6790800" cy="34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31"/>
          <p:cNvSpPr txBox="1">
            <a:spLocks noGrp="1"/>
          </p:cNvSpPr>
          <p:nvPr>
            <p:ph type="title" idx="4" hasCustomPrompt="1"/>
          </p:nvPr>
        </p:nvSpPr>
        <p:spPr>
          <a:xfrm>
            <a:off x="2054100" y="3452302"/>
            <a:ext cx="50358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85" name="Google Shape;185;p31"/>
          <p:cNvSpPr txBox="1">
            <a:spLocks noGrp="1"/>
          </p:cNvSpPr>
          <p:nvPr>
            <p:ph type="subTitle" idx="5"/>
          </p:nvPr>
        </p:nvSpPr>
        <p:spPr>
          <a:xfrm>
            <a:off x="1176600" y="4258825"/>
            <a:ext cx="6790800" cy="34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31"/>
          <p:cNvSpPr/>
          <p:nvPr/>
        </p:nvSpPr>
        <p:spPr>
          <a:xfrm rot="-10507403">
            <a:off x="-8206878" y="-6422467"/>
            <a:ext cx="11441857" cy="10450872"/>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1"/>
          <p:cNvSpPr/>
          <p:nvPr/>
        </p:nvSpPr>
        <p:spPr>
          <a:xfrm rot="-4180851">
            <a:off x="5389041" y="-5112785"/>
            <a:ext cx="8199213" cy="7831476"/>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94"/>
        <p:cNvGrpSpPr/>
        <p:nvPr/>
      </p:nvGrpSpPr>
      <p:grpSpPr>
        <a:xfrm>
          <a:off x="0" y="0"/>
          <a:ext cx="0" cy="0"/>
          <a:chOff x="0" y="0"/>
          <a:chExt cx="0" cy="0"/>
        </a:xfrm>
      </p:grpSpPr>
      <p:sp>
        <p:nvSpPr>
          <p:cNvPr id="195" name="Google Shape;195;p33"/>
          <p:cNvSpPr/>
          <p:nvPr/>
        </p:nvSpPr>
        <p:spPr>
          <a:xfrm rot="-10507403">
            <a:off x="-8206878" y="-6422467"/>
            <a:ext cx="11441857" cy="10450872"/>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p:nvPr/>
        </p:nvSpPr>
        <p:spPr>
          <a:xfrm rot="-4180851">
            <a:off x="5389041" y="-5112785"/>
            <a:ext cx="8199213" cy="7831476"/>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6919764">
            <a:off x="7559616" y="2468757"/>
            <a:ext cx="6852225" cy="6544901"/>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rot="4893471" flipH="1">
            <a:off x="-3872527" y="-4026421"/>
            <a:ext cx="7395127" cy="6754631"/>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539400" y="445025"/>
            <a:ext cx="80652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539400" y="1017725"/>
            <a:ext cx="8065200" cy="3590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4"/>
              </a:buClr>
              <a:buSzPts val="1200"/>
              <a:buFont typeface="Open Sans"/>
              <a:buAutoNum type="arabicPeriod"/>
              <a:defRPr sz="120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p:nvPr/>
        </p:nvSpPr>
        <p:spPr>
          <a:xfrm rot="6919764">
            <a:off x="7559616" y="2468757"/>
            <a:ext cx="6852225" cy="6544901"/>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p:nvPr/>
        </p:nvSpPr>
        <p:spPr>
          <a:xfrm rot="4893471" flipH="1">
            <a:off x="-3872527" y="-4026421"/>
            <a:ext cx="7395127" cy="6754631"/>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txBox="1">
            <a:spLocks noGrp="1"/>
          </p:cNvSpPr>
          <p:nvPr>
            <p:ph type="subTitle" idx="1"/>
          </p:nvPr>
        </p:nvSpPr>
        <p:spPr>
          <a:xfrm>
            <a:off x="1097075" y="2687050"/>
            <a:ext cx="3309600" cy="495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000">
                <a:solidFill>
                  <a:schemeClr val="dk1"/>
                </a:solidFill>
                <a:latin typeface="Oswald SemiBold"/>
                <a:ea typeface="Oswald SemiBold"/>
                <a:cs typeface="Oswald SemiBold"/>
                <a:sym typeface="Oswald SemiBold"/>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7" name="Google Shape;27;p5"/>
          <p:cNvSpPr txBox="1">
            <a:spLocks noGrp="1"/>
          </p:cNvSpPr>
          <p:nvPr>
            <p:ph type="subTitle" idx="2"/>
          </p:nvPr>
        </p:nvSpPr>
        <p:spPr>
          <a:xfrm>
            <a:off x="4737325" y="2687050"/>
            <a:ext cx="3309600" cy="49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000">
                <a:solidFill>
                  <a:schemeClr val="dk1"/>
                </a:solidFill>
                <a:latin typeface="Oswald SemiBold"/>
                <a:ea typeface="Oswald SemiBold"/>
                <a:cs typeface="Oswald SemiBold"/>
                <a:sym typeface="Oswald SemiBol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8" name="Google Shape;28;p5"/>
          <p:cNvSpPr txBox="1">
            <a:spLocks noGrp="1"/>
          </p:cNvSpPr>
          <p:nvPr>
            <p:ph type="subTitle" idx="3"/>
          </p:nvPr>
        </p:nvSpPr>
        <p:spPr>
          <a:xfrm>
            <a:off x="1097075" y="3098034"/>
            <a:ext cx="3309600" cy="111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 name="Google Shape;29;p5"/>
          <p:cNvSpPr txBox="1">
            <a:spLocks noGrp="1"/>
          </p:cNvSpPr>
          <p:nvPr>
            <p:ph type="subTitle" idx="4"/>
          </p:nvPr>
        </p:nvSpPr>
        <p:spPr>
          <a:xfrm>
            <a:off x="4737325" y="3098034"/>
            <a:ext cx="3309600" cy="111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400624">
            <a:off x="6741825" y="31799"/>
            <a:ext cx="11441721" cy="10450748"/>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rot="-2259651">
            <a:off x="-4861852" y="-5511692"/>
            <a:ext cx="8199226" cy="7831488"/>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
        <p:cNvGrpSpPr/>
        <p:nvPr/>
      </p:nvGrpSpPr>
      <p:grpSpPr>
        <a:xfrm>
          <a:off x="0" y="0"/>
          <a:ext cx="0" cy="0"/>
          <a:chOff x="0" y="0"/>
          <a:chExt cx="0" cy="0"/>
        </a:xfrm>
      </p:grpSpPr>
      <p:sp>
        <p:nvSpPr>
          <p:cNvPr id="36" name="Google Shape;36;p7"/>
          <p:cNvSpPr/>
          <p:nvPr/>
        </p:nvSpPr>
        <p:spPr>
          <a:xfrm rot="-400624">
            <a:off x="6206050" y="-262876"/>
            <a:ext cx="11441721" cy="10450748"/>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7"/>
          <p:cNvSpPr/>
          <p:nvPr/>
        </p:nvSpPr>
        <p:spPr>
          <a:xfrm rot="-2259651">
            <a:off x="-4861852" y="-5511692"/>
            <a:ext cx="8199226" cy="7831488"/>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2762556" y="1681384"/>
            <a:ext cx="3618900" cy="64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7"/>
          <p:cNvSpPr txBox="1">
            <a:spLocks noGrp="1"/>
          </p:cNvSpPr>
          <p:nvPr>
            <p:ph type="body" idx="1"/>
          </p:nvPr>
        </p:nvSpPr>
        <p:spPr>
          <a:xfrm>
            <a:off x="2762556" y="2209916"/>
            <a:ext cx="3618900" cy="12522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Clr>
                <a:srgbClr val="434343"/>
              </a:buClr>
              <a:buSzPts val="1400"/>
              <a:buChar char="●"/>
              <a:defRPr sz="16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
        <p:cNvGrpSpPr/>
        <p:nvPr/>
      </p:nvGrpSpPr>
      <p:grpSpPr>
        <a:xfrm>
          <a:off x="0" y="0"/>
          <a:ext cx="0" cy="0"/>
          <a:chOff x="0" y="0"/>
          <a:chExt cx="0" cy="0"/>
        </a:xfrm>
      </p:grpSpPr>
      <p:sp>
        <p:nvSpPr>
          <p:cNvPr id="41" name="Google Shape;41;p8"/>
          <p:cNvSpPr/>
          <p:nvPr/>
        </p:nvSpPr>
        <p:spPr>
          <a:xfrm rot="7229638">
            <a:off x="7056784" y="2645440"/>
            <a:ext cx="6852064" cy="6544747"/>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8"/>
          <p:cNvSpPr/>
          <p:nvPr/>
        </p:nvSpPr>
        <p:spPr>
          <a:xfrm rot="4893479" flipH="1">
            <a:off x="-1674593" y="-4128227"/>
            <a:ext cx="11441672" cy="10450703"/>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8"/>
          <p:cNvSpPr txBox="1">
            <a:spLocks noGrp="1"/>
          </p:cNvSpPr>
          <p:nvPr>
            <p:ph type="title"/>
          </p:nvPr>
        </p:nvSpPr>
        <p:spPr>
          <a:xfrm>
            <a:off x="2083850" y="1307100"/>
            <a:ext cx="49764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rot="6919753">
            <a:off x="16476" y="-2120981"/>
            <a:ext cx="13522690" cy="12916193"/>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p:nvPr/>
        </p:nvSpPr>
        <p:spPr>
          <a:xfrm rot="4893479" flipH="1">
            <a:off x="-7243243" y="-7806877"/>
            <a:ext cx="11441672" cy="10450703"/>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a:spLocks noGrp="1"/>
          </p:cNvSpPr>
          <p:nvPr>
            <p:ph type="title"/>
          </p:nvPr>
        </p:nvSpPr>
        <p:spPr>
          <a:xfrm>
            <a:off x="556413" y="1661463"/>
            <a:ext cx="5517000" cy="67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8" name="Google Shape;48;p9"/>
          <p:cNvSpPr txBox="1">
            <a:spLocks noGrp="1"/>
          </p:cNvSpPr>
          <p:nvPr>
            <p:ph type="subTitle" idx="1"/>
          </p:nvPr>
        </p:nvSpPr>
        <p:spPr>
          <a:xfrm>
            <a:off x="556413" y="2298516"/>
            <a:ext cx="5517000" cy="11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3"/>
        <p:cNvGrpSpPr/>
        <p:nvPr/>
      </p:nvGrpSpPr>
      <p:grpSpPr>
        <a:xfrm>
          <a:off x="0" y="0"/>
          <a:ext cx="0" cy="0"/>
          <a:chOff x="0" y="0"/>
          <a:chExt cx="0" cy="0"/>
        </a:xfrm>
      </p:grpSpPr>
      <p:sp>
        <p:nvSpPr>
          <p:cNvPr id="54" name="Google Shape;54;p11"/>
          <p:cNvSpPr txBox="1">
            <a:spLocks noGrp="1"/>
          </p:cNvSpPr>
          <p:nvPr>
            <p:ph type="title" hasCustomPrompt="1"/>
          </p:nvPr>
        </p:nvSpPr>
        <p:spPr>
          <a:xfrm>
            <a:off x="511050" y="1890475"/>
            <a:ext cx="8121900" cy="133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5" name="Google Shape;55;p11"/>
          <p:cNvSpPr txBox="1">
            <a:spLocks noGrp="1"/>
          </p:cNvSpPr>
          <p:nvPr>
            <p:ph type="subTitle" idx="1"/>
          </p:nvPr>
        </p:nvSpPr>
        <p:spPr>
          <a:xfrm>
            <a:off x="2233400" y="3222725"/>
            <a:ext cx="4620300" cy="48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6" name="Google Shape;56;p11"/>
          <p:cNvSpPr/>
          <p:nvPr/>
        </p:nvSpPr>
        <p:spPr>
          <a:xfrm rot="6919764">
            <a:off x="7559616" y="2468757"/>
            <a:ext cx="6852225" cy="6544901"/>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p:nvPr/>
        </p:nvSpPr>
        <p:spPr>
          <a:xfrm rot="4893471" flipH="1">
            <a:off x="-3872527" y="-4026421"/>
            <a:ext cx="7395127" cy="6754631"/>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Oswald"/>
              <a:buNone/>
              <a:defRPr sz="2500" b="1">
                <a:solidFill>
                  <a:schemeClr val="dk1"/>
                </a:solidFill>
                <a:latin typeface="Oswald"/>
                <a:ea typeface="Oswald"/>
                <a:cs typeface="Oswald"/>
                <a:sym typeface="Oswald"/>
              </a:defRPr>
            </a:lvl1pPr>
            <a:lvl2pPr lvl="1"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2pPr>
            <a:lvl3pPr lvl="2"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3pPr>
            <a:lvl4pPr lvl="3"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4pPr>
            <a:lvl5pPr lvl="4"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5pPr>
            <a:lvl6pPr lvl="5"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6pPr>
            <a:lvl7pPr lvl="6"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7pPr>
            <a:lvl8pPr lvl="7"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8pPr>
            <a:lvl9pPr lvl="8"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4332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1pPr>
            <a:lvl2pPr marL="914400" lvl="1" indent="-317500">
              <a:lnSpc>
                <a:spcPct val="100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2pPr>
            <a:lvl3pPr marL="1371600" lvl="2" indent="-317500">
              <a:lnSpc>
                <a:spcPct val="100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3pPr>
            <a:lvl4pPr marL="1828800" lvl="3" indent="-317500">
              <a:lnSpc>
                <a:spcPct val="100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4pPr>
            <a:lvl5pPr marL="2286000" lvl="4" indent="-317500">
              <a:lnSpc>
                <a:spcPct val="100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5pPr>
            <a:lvl6pPr marL="2743200" lvl="5" indent="-317500">
              <a:lnSpc>
                <a:spcPct val="100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6pPr>
            <a:lvl7pPr marL="3200400" lvl="6" indent="-317500">
              <a:lnSpc>
                <a:spcPct val="100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7pPr>
            <a:lvl8pPr marL="3657600" lvl="7" indent="-317500">
              <a:lnSpc>
                <a:spcPct val="100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8pPr>
            <a:lvl9pPr marL="4114800" lvl="8" indent="-317500">
              <a:lnSpc>
                <a:spcPct val="100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 id="2147483669" r:id="rId20"/>
    <p:sldLayoutId id="2147483672" r:id="rId21"/>
    <p:sldLayoutId id="2147483673" r:id="rId22"/>
    <p:sldLayoutId id="2147483674" r:id="rId23"/>
    <p:sldLayoutId id="2147483675" r:id="rId24"/>
    <p:sldLayoutId id="2147483676" r:id="rId25"/>
    <p:sldLayoutId id="2147483677" r:id="rId26"/>
    <p:sldLayoutId id="2147483679" r:id="rId27"/>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40">
          <p15:clr>
            <a:srgbClr val="EA4335"/>
          </p15:clr>
        </p15:guide>
        <p15:guide id="2" pos="5420">
          <p15:clr>
            <a:srgbClr val="EA4335"/>
          </p15:clr>
        </p15:guide>
        <p15:guide id="3" orient="horz" pos="339">
          <p15:clr>
            <a:srgbClr val="EA4335"/>
          </p15:clr>
        </p15:guide>
        <p15:guide id="4" orient="horz" pos="2901">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14.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2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9.xml"/><Relationship Id="rId24" Type="http://schemas.openxmlformats.org/officeDocument/2006/relationships/image" Target="../media/image200.png"/><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37.emf"/><Relationship Id="rId4" Type="http://schemas.openxmlformats.org/officeDocument/2006/relationships/package" Target="../embeddings/Microsoft_PowerPoint_Presentation.pptx"/></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18.sv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14.sv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59.sv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media" Target="../media/media2.mp3"/><Relationship Id="rId7" Type="http://schemas.openxmlformats.org/officeDocument/2006/relationships/image" Target="../media/image6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slideLayout" Target="../slideLayouts/slideLayout10.xml"/><Relationship Id="rId10" Type="http://schemas.openxmlformats.org/officeDocument/2006/relationships/image" Target="../media/image71.jpeg"/><Relationship Id="rId4" Type="http://schemas.openxmlformats.org/officeDocument/2006/relationships/audio" Target="../media/media2.mp3"/><Relationship Id="rId9" Type="http://schemas.openxmlformats.org/officeDocument/2006/relationships/image" Target="../media/image70.png"/></Relationships>
</file>

<file path=ppt/slides/_rels/slide53.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media" Target="../media/media2.mp3"/><Relationship Id="rId7" Type="http://schemas.openxmlformats.org/officeDocument/2006/relationships/image" Target="../media/image74.png"/><Relationship Id="rId12" Type="http://schemas.openxmlformats.org/officeDocument/2006/relationships/image" Target="../media/image6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3.png"/><Relationship Id="rId11" Type="http://schemas.openxmlformats.org/officeDocument/2006/relationships/image" Target="../media/image70.png"/><Relationship Id="rId5" Type="http://schemas.openxmlformats.org/officeDocument/2006/relationships/slideLayout" Target="../slideLayouts/slideLayout10.xml"/><Relationship Id="rId10" Type="http://schemas.openxmlformats.org/officeDocument/2006/relationships/image" Target="../media/image68.png"/><Relationship Id="rId4" Type="http://schemas.openxmlformats.org/officeDocument/2006/relationships/audio" Target="../media/media2.mp3"/><Relationship Id="rId9" Type="http://schemas.openxmlformats.org/officeDocument/2006/relationships/image" Target="../media/image76.png"/></Relationships>
</file>

<file path=ppt/slides/_rels/slide54.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media" Target="../media/media2.mp3"/><Relationship Id="rId7" Type="http://schemas.openxmlformats.org/officeDocument/2006/relationships/image" Target="../media/image78.png"/><Relationship Id="rId12" Type="http://schemas.openxmlformats.org/officeDocument/2006/relationships/image" Target="../media/image6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7.png"/><Relationship Id="rId11" Type="http://schemas.openxmlformats.org/officeDocument/2006/relationships/image" Target="../media/image70.png"/><Relationship Id="rId5" Type="http://schemas.openxmlformats.org/officeDocument/2006/relationships/slideLayout" Target="../slideLayouts/slideLayout10.xml"/><Relationship Id="rId10" Type="http://schemas.openxmlformats.org/officeDocument/2006/relationships/image" Target="../media/image68.png"/><Relationship Id="rId4" Type="http://schemas.openxmlformats.org/officeDocument/2006/relationships/audio" Target="../media/media2.mp3"/><Relationship Id="rId9" Type="http://schemas.openxmlformats.org/officeDocument/2006/relationships/image" Target="../media/image80.png"/></Relationships>
</file>

<file path=ppt/slides/_rels/slide55.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media" Target="../media/media2.mp3"/><Relationship Id="rId7" Type="http://schemas.openxmlformats.org/officeDocument/2006/relationships/image" Target="../media/image82.png"/><Relationship Id="rId12" Type="http://schemas.openxmlformats.org/officeDocument/2006/relationships/image" Target="../media/image6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1.png"/><Relationship Id="rId11" Type="http://schemas.openxmlformats.org/officeDocument/2006/relationships/image" Target="../media/image70.png"/><Relationship Id="rId5" Type="http://schemas.openxmlformats.org/officeDocument/2006/relationships/slideLayout" Target="../slideLayouts/slideLayout10.xml"/><Relationship Id="rId10" Type="http://schemas.openxmlformats.org/officeDocument/2006/relationships/image" Target="../media/image68.png"/><Relationship Id="rId4" Type="http://schemas.openxmlformats.org/officeDocument/2006/relationships/audio" Target="../media/media2.mp3"/><Relationship Id="rId9" Type="http://schemas.openxmlformats.org/officeDocument/2006/relationships/image" Target="../media/image84.png"/></Relationships>
</file>

<file path=ppt/slides/_rels/slide56.xml.rels><?xml version="1.0" encoding="UTF-8" standalone="yes"?>
<Relationships xmlns="http://schemas.openxmlformats.org/package/2006/relationships"><Relationship Id="rId8" Type="http://schemas.openxmlformats.org/officeDocument/2006/relationships/image" Target="../media/image70.png"/><Relationship Id="rId3" Type="http://schemas.microsoft.com/office/2007/relationships/media" Target="../media/media2.mp3"/><Relationship Id="rId7" Type="http://schemas.openxmlformats.org/officeDocument/2006/relationships/image" Target="../media/image6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5.png"/><Relationship Id="rId5" Type="http://schemas.openxmlformats.org/officeDocument/2006/relationships/slideLayout" Target="../slideLayouts/slideLayout10.xml"/><Relationship Id="rId4" Type="http://schemas.openxmlformats.org/officeDocument/2006/relationships/audio" Target="../media/media2.mp3"/><Relationship Id="rId9"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4.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14.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image" Target="../media/image990.pn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14.xml"/><Relationship Id="rId5" Type="http://schemas.openxmlformats.org/officeDocument/2006/relationships/image" Target="../media/image103.svg"/><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4.xml"/><Relationship Id="rId1" Type="http://schemas.openxmlformats.org/officeDocument/2006/relationships/slideLayout" Target="../slideLayouts/slideLayout14.xml"/><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image" Target="../media/image18.svg"/><Relationship Id="rId4" Type="http://schemas.openxmlformats.org/officeDocument/2006/relationships/image" Target="../media/image17.png"/></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70.xml"/><Relationship Id="rId1" Type="http://schemas.openxmlformats.org/officeDocument/2006/relationships/slideLayout" Target="../slideLayouts/slideLayout15.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grpSp>
        <p:nvGrpSpPr>
          <p:cNvPr id="209" name="Google Shape;209;p36"/>
          <p:cNvGrpSpPr/>
          <p:nvPr/>
        </p:nvGrpSpPr>
        <p:grpSpPr>
          <a:xfrm>
            <a:off x="279461" y="4474455"/>
            <a:ext cx="520092" cy="669040"/>
            <a:chOff x="4938450" y="2419450"/>
            <a:chExt cx="243900" cy="313750"/>
          </a:xfrm>
        </p:grpSpPr>
        <p:sp>
          <p:nvSpPr>
            <p:cNvPr id="210" name="Google Shape;210;p36"/>
            <p:cNvSpPr/>
            <p:nvPr/>
          </p:nvSpPr>
          <p:spPr>
            <a:xfrm>
              <a:off x="4988550" y="2432675"/>
              <a:ext cx="189850" cy="242075"/>
            </a:xfrm>
            <a:custGeom>
              <a:avLst/>
              <a:gdLst/>
              <a:ahLst/>
              <a:cxnLst/>
              <a:rect l="l" t="t" r="r" b="b"/>
              <a:pathLst>
                <a:path w="7594" h="9683" extrusionOk="0">
                  <a:moveTo>
                    <a:pt x="6788" y="0"/>
                  </a:moveTo>
                  <a:cubicBezTo>
                    <a:pt x="6773" y="47"/>
                    <a:pt x="6725" y="47"/>
                    <a:pt x="6694" y="79"/>
                  </a:cubicBezTo>
                  <a:cubicBezTo>
                    <a:pt x="6710" y="95"/>
                    <a:pt x="6741" y="142"/>
                    <a:pt x="6757" y="142"/>
                  </a:cubicBezTo>
                  <a:lnTo>
                    <a:pt x="6962" y="284"/>
                  </a:lnTo>
                  <a:cubicBezTo>
                    <a:pt x="7388" y="568"/>
                    <a:pt x="7483" y="1216"/>
                    <a:pt x="7136" y="1721"/>
                  </a:cubicBezTo>
                  <a:lnTo>
                    <a:pt x="2226" y="9029"/>
                  </a:lnTo>
                  <a:cubicBezTo>
                    <a:pt x="1989" y="9374"/>
                    <a:pt x="1619" y="9572"/>
                    <a:pt x="1273" y="9572"/>
                  </a:cubicBezTo>
                  <a:cubicBezTo>
                    <a:pt x="1112" y="9572"/>
                    <a:pt x="957" y="9530"/>
                    <a:pt x="822" y="9440"/>
                  </a:cubicBezTo>
                  <a:lnTo>
                    <a:pt x="616" y="9298"/>
                  </a:lnTo>
                  <a:cubicBezTo>
                    <a:pt x="190" y="9014"/>
                    <a:pt x="127" y="8366"/>
                    <a:pt x="474" y="7845"/>
                  </a:cubicBezTo>
                  <a:lnTo>
                    <a:pt x="2526" y="4799"/>
                  </a:lnTo>
                  <a:cubicBezTo>
                    <a:pt x="2561" y="4742"/>
                    <a:pt x="2529" y="4701"/>
                    <a:pt x="2490" y="4701"/>
                  </a:cubicBezTo>
                  <a:cubicBezTo>
                    <a:pt x="2476" y="4701"/>
                    <a:pt x="2461" y="4707"/>
                    <a:pt x="2447" y="4720"/>
                  </a:cubicBezTo>
                  <a:lnTo>
                    <a:pt x="380" y="7782"/>
                  </a:lnTo>
                  <a:cubicBezTo>
                    <a:pt x="1" y="8351"/>
                    <a:pt x="80" y="9077"/>
                    <a:pt x="537" y="9392"/>
                  </a:cubicBezTo>
                  <a:lnTo>
                    <a:pt x="743" y="9534"/>
                  </a:lnTo>
                  <a:cubicBezTo>
                    <a:pt x="893" y="9635"/>
                    <a:pt x="1067" y="9683"/>
                    <a:pt x="1245" y="9683"/>
                  </a:cubicBezTo>
                  <a:cubicBezTo>
                    <a:pt x="1626" y="9683"/>
                    <a:pt x="2031" y="9464"/>
                    <a:pt x="2290" y="9077"/>
                  </a:cubicBezTo>
                  <a:lnTo>
                    <a:pt x="7199" y="1784"/>
                  </a:lnTo>
                  <a:cubicBezTo>
                    <a:pt x="7593" y="1216"/>
                    <a:pt x="7515" y="489"/>
                    <a:pt x="7041" y="174"/>
                  </a:cubicBezTo>
                  <a:lnTo>
                    <a:pt x="6852" y="32"/>
                  </a:lnTo>
                  <a:cubicBezTo>
                    <a:pt x="6820" y="32"/>
                    <a:pt x="6804" y="16"/>
                    <a:pt x="6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6"/>
            <p:cNvSpPr/>
            <p:nvPr/>
          </p:nvSpPr>
          <p:spPr>
            <a:xfrm>
              <a:off x="4986575" y="2431075"/>
              <a:ext cx="194200" cy="245425"/>
            </a:xfrm>
            <a:custGeom>
              <a:avLst/>
              <a:gdLst/>
              <a:ahLst/>
              <a:cxnLst/>
              <a:rect l="l" t="t" r="r" b="b"/>
              <a:pathLst>
                <a:path w="7768" h="9817" extrusionOk="0">
                  <a:moveTo>
                    <a:pt x="7138" y="303"/>
                  </a:moveTo>
                  <a:lnTo>
                    <a:pt x="7138" y="303"/>
                  </a:lnTo>
                  <a:cubicBezTo>
                    <a:pt x="7200" y="365"/>
                    <a:pt x="7263" y="428"/>
                    <a:pt x="7325" y="506"/>
                  </a:cubicBezTo>
                  <a:lnTo>
                    <a:pt x="7309" y="506"/>
                  </a:lnTo>
                  <a:cubicBezTo>
                    <a:pt x="7263" y="428"/>
                    <a:pt x="7200" y="365"/>
                    <a:pt x="7138" y="303"/>
                  </a:cubicBezTo>
                  <a:close/>
                  <a:moveTo>
                    <a:pt x="6867" y="1"/>
                  </a:moveTo>
                  <a:cubicBezTo>
                    <a:pt x="6836" y="17"/>
                    <a:pt x="6820" y="17"/>
                    <a:pt x="6820" y="48"/>
                  </a:cubicBezTo>
                  <a:cubicBezTo>
                    <a:pt x="6804" y="48"/>
                    <a:pt x="6804" y="48"/>
                    <a:pt x="6789" y="64"/>
                  </a:cubicBezTo>
                  <a:cubicBezTo>
                    <a:pt x="6773" y="64"/>
                    <a:pt x="6757" y="80"/>
                    <a:pt x="6741" y="80"/>
                  </a:cubicBezTo>
                  <a:cubicBezTo>
                    <a:pt x="6741" y="96"/>
                    <a:pt x="6725" y="96"/>
                    <a:pt x="6725" y="111"/>
                  </a:cubicBezTo>
                  <a:cubicBezTo>
                    <a:pt x="6694" y="143"/>
                    <a:pt x="6710" y="190"/>
                    <a:pt x="6741" y="206"/>
                  </a:cubicBezTo>
                  <a:lnTo>
                    <a:pt x="6757" y="222"/>
                  </a:lnTo>
                  <a:cubicBezTo>
                    <a:pt x="6773" y="238"/>
                    <a:pt x="6789" y="254"/>
                    <a:pt x="6804" y="269"/>
                  </a:cubicBezTo>
                  <a:lnTo>
                    <a:pt x="6994" y="396"/>
                  </a:lnTo>
                  <a:cubicBezTo>
                    <a:pt x="7404" y="664"/>
                    <a:pt x="7467" y="1280"/>
                    <a:pt x="7152" y="1753"/>
                  </a:cubicBezTo>
                  <a:lnTo>
                    <a:pt x="2242" y="9046"/>
                  </a:lnTo>
                  <a:cubicBezTo>
                    <a:pt x="2027" y="9380"/>
                    <a:pt x="1680" y="9567"/>
                    <a:pt x="1355" y="9567"/>
                  </a:cubicBezTo>
                  <a:cubicBezTo>
                    <a:pt x="1204" y="9567"/>
                    <a:pt x="1058" y="9526"/>
                    <a:pt x="932" y="9441"/>
                  </a:cubicBezTo>
                  <a:lnTo>
                    <a:pt x="743" y="9299"/>
                  </a:lnTo>
                  <a:cubicBezTo>
                    <a:pt x="348" y="9030"/>
                    <a:pt x="285" y="8430"/>
                    <a:pt x="616" y="7957"/>
                  </a:cubicBezTo>
                  <a:lnTo>
                    <a:pt x="2669" y="4894"/>
                  </a:lnTo>
                  <a:cubicBezTo>
                    <a:pt x="2684" y="4863"/>
                    <a:pt x="2700" y="4831"/>
                    <a:pt x="2684" y="4800"/>
                  </a:cubicBezTo>
                  <a:cubicBezTo>
                    <a:pt x="2684" y="4752"/>
                    <a:pt x="2669" y="4737"/>
                    <a:pt x="2637" y="4721"/>
                  </a:cubicBezTo>
                  <a:cubicBezTo>
                    <a:pt x="2618" y="4702"/>
                    <a:pt x="2595" y="4693"/>
                    <a:pt x="2571" y="4693"/>
                  </a:cubicBezTo>
                  <a:cubicBezTo>
                    <a:pt x="2535" y="4693"/>
                    <a:pt x="2498" y="4714"/>
                    <a:pt x="2479" y="4752"/>
                  </a:cubicBezTo>
                  <a:lnTo>
                    <a:pt x="411" y="7815"/>
                  </a:lnTo>
                  <a:cubicBezTo>
                    <a:pt x="1" y="8415"/>
                    <a:pt x="96" y="9188"/>
                    <a:pt x="585" y="9520"/>
                  </a:cubicBezTo>
                  <a:lnTo>
                    <a:pt x="790" y="9662"/>
                  </a:lnTo>
                  <a:cubicBezTo>
                    <a:pt x="950" y="9767"/>
                    <a:pt x="1134" y="9816"/>
                    <a:pt x="1324" y="9816"/>
                  </a:cubicBezTo>
                  <a:cubicBezTo>
                    <a:pt x="1731" y="9816"/>
                    <a:pt x="2162" y="9587"/>
                    <a:pt x="2432" y="9188"/>
                  </a:cubicBezTo>
                  <a:lnTo>
                    <a:pt x="7357" y="1879"/>
                  </a:lnTo>
                  <a:cubicBezTo>
                    <a:pt x="7767" y="1280"/>
                    <a:pt x="7672" y="522"/>
                    <a:pt x="7167" y="175"/>
                  </a:cubicBezTo>
                  <a:lnTo>
                    <a:pt x="6978" y="48"/>
                  </a:lnTo>
                  <a:lnTo>
                    <a:pt x="6931" y="17"/>
                  </a:lnTo>
                  <a:cubicBezTo>
                    <a:pt x="6899" y="1"/>
                    <a:pt x="6883" y="1"/>
                    <a:pt x="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6"/>
            <p:cNvSpPr/>
            <p:nvPr/>
          </p:nvSpPr>
          <p:spPr>
            <a:xfrm>
              <a:off x="4986975" y="2428325"/>
              <a:ext cx="193800" cy="248175"/>
            </a:xfrm>
            <a:custGeom>
              <a:avLst/>
              <a:gdLst/>
              <a:ahLst/>
              <a:cxnLst/>
              <a:rect l="l" t="t" r="r" b="b"/>
              <a:pathLst>
                <a:path w="7752" h="9927" extrusionOk="0">
                  <a:moveTo>
                    <a:pt x="6662" y="0"/>
                  </a:moveTo>
                  <a:cubicBezTo>
                    <a:pt x="6630" y="64"/>
                    <a:pt x="6567" y="127"/>
                    <a:pt x="6504" y="158"/>
                  </a:cubicBezTo>
                  <a:lnTo>
                    <a:pt x="6946" y="458"/>
                  </a:lnTo>
                  <a:cubicBezTo>
                    <a:pt x="7357" y="806"/>
                    <a:pt x="7451" y="1405"/>
                    <a:pt x="7136" y="1863"/>
                  </a:cubicBezTo>
                  <a:lnTo>
                    <a:pt x="2226" y="9156"/>
                  </a:lnTo>
                  <a:cubicBezTo>
                    <a:pt x="2011" y="9490"/>
                    <a:pt x="1664" y="9677"/>
                    <a:pt x="1339" y="9677"/>
                  </a:cubicBezTo>
                  <a:cubicBezTo>
                    <a:pt x="1188" y="9677"/>
                    <a:pt x="1042" y="9636"/>
                    <a:pt x="916" y="9551"/>
                  </a:cubicBezTo>
                  <a:lnTo>
                    <a:pt x="727" y="9409"/>
                  </a:lnTo>
                  <a:cubicBezTo>
                    <a:pt x="332" y="9140"/>
                    <a:pt x="269" y="8540"/>
                    <a:pt x="600" y="8067"/>
                  </a:cubicBezTo>
                  <a:lnTo>
                    <a:pt x="2653" y="5004"/>
                  </a:lnTo>
                  <a:cubicBezTo>
                    <a:pt x="2668" y="4973"/>
                    <a:pt x="2684" y="4941"/>
                    <a:pt x="2668" y="4910"/>
                  </a:cubicBezTo>
                  <a:cubicBezTo>
                    <a:pt x="2668" y="4862"/>
                    <a:pt x="2653" y="4847"/>
                    <a:pt x="2621" y="4831"/>
                  </a:cubicBezTo>
                  <a:cubicBezTo>
                    <a:pt x="2601" y="4818"/>
                    <a:pt x="2579" y="4810"/>
                    <a:pt x="2556" y="4810"/>
                  </a:cubicBezTo>
                  <a:cubicBezTo>
                    <a:pt x="2524" y="4810"/>
                    <a:pt x="2491" y="4825"/>
                    <a:pt x="2463" y="4862"/>
                  </a:cubicBezTo>
                  <a:lnTo>
                    <a:pt x="411" y="7925"/>
                  </a:lnTo>
                  <a:cubicBezTo>
                    <a:pt x="1" y="8525"/>
                    <a:pt x="80" y="9282"/>
                    <a:pt x="585" y="9630"/>
                  </a:cubicBezTo>
                  <a:lnTo>
                    <a:pt x="790" y="9772"/>
                  </a:lnTo>
                  <a:cubicBezTo>
                    <a:pt x="950" y="9877"/>
                    <a:pt x="1134" y="9926"/>
                    <a:pt x="1323" y="9926"/>
                  </a:cubicBezTo>
                  <a:cubicBezTo>
                    <a:pt x="1731" y="9926"/>
                    <a:pt x="2162" y="9697"/>
                    <a:pt x="2432" y="9298"/>
                  </a:cubicBezTo>
                  <a:lnTo>
                    <a:pt x="7341" y="1989"/>
                  </a:lnTo>
                  <a:cubicBezTo>
                    <a:pt x="7751" y="1390"/>
                    <a:pt x="7656" y="663"/>
                    <a:pt x="7167" y="332"/>
                  </a:cubicBezTo>
                  <a:lnTo>
                    <a:pt x="6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6"/>
            <p:cNvSpPr/>
            <p:nvPr/>
          </p:nvSpPr>
          <p:spPr>
            <a:xfrm>
              <a:off x="4984600" y="2426325"/>
              <a:ext cx="197750" cy="251975"/>
            </a:xfrm>
            <a:custGeom>
              <a:avLst/>
              <a:gdLst/>
              <a:ahLst/>
              <a:cxnLst/>
              <a:rect l="l" t="t" r="r" b="b"/>
              <a:pathLst>
                <a:path w="7910" h="10079" extrusionOk="0">
                  <a:moveTo>
                    <a:pt x="6773" y="191"/>
                  </a:moveTo>
                  <a:lnTo>
                    <a:pt x="7199" y="475"/>
                  </a:lnTo>
                  <a:cubicBezTo>
                    <a:pt x="7673" y="791"/>
                    <a:pt x="7751" y="1470"/>
                    <a:pt x="7373" y="2038"/>
                  </a:cubicBezTo>
                  <a:lnTo>
                    <a:pt x="2463" y="9331"/>
                  </a:lnTo>
                  <a:cubicBezTo>
                    <a:pt x="2194" y="9718"/>
                    <a:pt x="1786" y="9937"/>
                    <a:pt x="1408" y="9937"/>
                  </a:cubicBezTo>
                  <a:cubicBezTo>
                    <a:pt x="1232" y="9937"/>
                    <a:pt x="1062" y="9889"/>
                    <a:pt x="916" y="9788"/>
                  </a:cubicBezTo>
                  <a:lnTo>
                    <a:pt x="711" y="9646"/>
                  </a:lnTo>
                  <a:cubicBezTo>
                    <a:pt x="238" y="9331"/>
                    <a:pt x="175" y="8620"/>
                    <a:pt x="553" y="8052"/>
                  </a:cubicBezTo>
                  <a:lnTo>
                    <a:pt x="2621" y="4990"/>
                  </a:lnTo>
                  <a:cubicBezTo>
                    <a:pt x="2628" y="4970"/>
                    <a:pt x="2643" y="4961"/>
                    <a:pt x="2658" y="4961"/>
                  </a:cubicBezTo>
                  <a:cubicBezTo>
                    <a:pt x="2679" y="4961"/>
                    <a:pt x="2700" y="4978"/>
                    <a:pt x="2700" y="5005"/>
                  </a:cubicBezTo>
                  <a:cubicBezTo>
                    <a:pt x="2716" y="5021"/>
                    <a:pt x="2700" y="5037"/>
                    <a:pt x="2684" y="5053"/>
                  </a:cubicBezTo>
                  <a:lnTo>
                    <a:pt x="632" y="8099"/>
                  </a:lnTo>
                  <a:cubicBezTo>
                    <a:pt x="285" y="8620"/>
                    <a:pt x="364" y="9268"/>
                    <a:pt x="790" y="9567"/>
                  </a:cubicBezTo>
                  <a:lnTo>
                    <a:pt x="980" y="9694"/>
                  </a:lnTo>
                  <a:cubicBezTo>
                    <a:pt x="1117" y="9785"/>
                    <a:pt x="1276" y="9830"/>
                    <a:pt x="1440" y="9830"/>
                  </a:cubicBezTo>
                  <a:cubicBezTo>
                    <a:pt x="1784" y="9830"/>
                    <a:pt x="2149" y="9636"/>
                    <a:pt x="2384" y="9283"/>
                  </a:cubicBezTo>
                  <a:lnTo>
                    <a:pt x="7294" y="1991"/>
                  </a:lnTo>
                  <a:cubicBezTo>
                    <a:pt x="7625" y="1485"/>
                    <a:pt x="7530" y="791"/>
                    <a:pt x="7073" y="491"/>
                  </a:cubicBezTo>
                  <a:lnTo>
                    <a:pt x="6725" y="254"/>
                  </a:lnTo>
                  <a:cubicBezTo>
                    <a:pt x="6741" y="238"/>
                    <a:pt x="6757" y="207"/>
                    <a:pt x="6773" y="191"/>
                  </a:cubicBezTo>
                  <a:close/>
                  <a:moveTo>
                    <a:pt x="6735" y="1"/>
                  </a:moveTo>
                  <a:cubicBezTo>
                    <a:pt x="6712" y="1"/>
                    <a:pt x="6688" y="18"/>
                    <a:pt x="6678" y="49"/>
                  </a:cubicBezTo>
                  <a:cubicBezTo>
                    <a:pt x="6647" y="112"/>
                    <a:pt x="6631" y="128"/>
                    <a:pt x="6568" y="175"/>
                  </a:cubicBezTo>
                  <a:cubicBezTo>
                    <a:pt x="6552" y="175"/>
                    <a:pt x="6536" y="207"/>
                    <a:pt x="6520" y="238"/>
                  </a:cubicBezTo>
                  <a:cubicBezTo>
                    <a:pt x="6520" y="254"/>
                    <a:pt x="6536" y="270"/>
                    <a:pt x="6552" y="286"/>
                  </a:cubicBezTo>
                  <a:lnTo>
                    <a:pt x="6994" y="601"/>
                  </a:lnTo>
                  <a:cubicBezTo>
                    <a:pt x="7373" y="854"/>
                    <a:pt x="7452" y="1470"/>
                    <a:pt x="7167" y="1896"/>
                  </a:cubicBezTo>
                  <a:lnTo>
                    <a:pt x="2258" y="9189"/>
                  </a:lnTo>
                  <a:cubicBezTo>
                    <a:pt x="2052" y="9504"/>
                    <a:pt x="1733" y="9677"/>
                    <a:pt x="1436" y="9677"/>
                  </a:cubicBezTo>
                  <a:cubicBezTo>
                    <a:pt x="1302" y="9677"/>
                    <a:pt x="1172" y="9641"/>
                    <a:pt x="1059" y="9567"/>
                  </a:cubicBezTo>
                  <a:lnTo>
                    <a:pt x="853" y="9425"/>
                  </a:lnTo>
                  <a:cubicBezTo>
                    <a:pt x="490" y="9189"/>
                    <a:pt x="443" y="8620"/>
                    <a:pt x="743" y="8178"/>
                  </a:cubicBezTo>
                  <a:lnTo>
                    <a:pt x="2795" y="5132"/>
                  </a:lnTo>
                  <a:cubicBezTo>
                    <a:pt x="2842" y="5084"/>
                    <a:pt x="2842" y="5037"/>
                    <a:pt x="2842" y="4974"/>
                  </a:cubicBezTo>
                  <a:cubicBezTo>
                    <a:pt x="2826" y="4927"/>
                    <a:pt x="2795" y="4879"/>
                    <a:pt x="2763" y="4848"/>
                  </a:cubicBezTo>
                  <a:cubicBezTo>
                    <a:pt x="2729" y="4831"/>
                    <a:pt x="2693" y="4822"/>
                    <a:pt x="2658" y="4822"/>
                  </a:cubicBezTo>
                  <a:cubicBezTo>
                    <a:pt x="2595" y="4822"/>
                    <a:pt x="2535" y="4850"/>
                    <a:pt x="2495" y="4911"/>
                  </a:cubicBezTo>
                  <a:lnTo>
                    <a:pt x="427" y="7973"/>
                  </a:lnTo>
                  <a:cubicBezTo>
                    <a:pt x="1" y="8605"/>
                    <a:pt x="96" y="9410"/>
                    <a:pt x="632" y="9773"/>
                  </a:cubicBezTo>
                  <a:lnTo>
                    <a:pt x="838" y="9915"/>
                  </a:lnTo>
                  <a:cubicBezTo>
                    <a:pt x="1009" y="10026"/>
                    <a:pt x="1207" y="10079"/>
                    <a:pt x="1410" y="10079"/>
                  </a:cubicBezTo>
                  <a:cubicBezTo>
                    <a:pt x="1842" y="10079"/>
                    <a:pt x="2300" y="9839"/>
                    <a:pt x="2590" y="9410"/>
                  </a:cubicBezTo>
                  <a:lnTo>
                    <a:pt x="7483" y="2101"/>
                  </a:lnTo>
                  <a:cubicBezTo>
                    <a:pt x="7909" y="1485"/>
                    <a:pt x="7815" y="696"/>
                    <a:pt x="7278" y="349"/>
                  </a:cubicBezTo>
                  <a:lnTo>
                    <a:pt x="6773" y="17"/>
                  </a:lnTo>
                  <a:cubicBezTo>
                    <a:pt x="6762" y="6"/>
                    <a:pt x="6748" y="1"/>
                    <a:pt x="6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6"/>
            <p:cNvSpPr/>
            <p:nvPr/>
          </p:nvSpPr>
          <p:spPr>
            <a:xfrm>
              <a:off x="4940800" y="2421300"/>
              <a:ext cx="224575" cy="310075"/>
            </a:xfrm>
            <a:custGeom>
              <a:avLst/>
              <a:gdLst/>
              <a:ahLst/>
              <a:cxnLst/>
              <a:rect l="l" t="t" r="r" b="b"/>
              <a:pathLst>
                <a:path w="8983" h="12403" extrusionOk="0">
                  <a:moveTo>
                    <a:pt x="7543" y="1"/>
                  </a:moveTo>
                  <a:cubicBezTo>
                    <a:pt x="7160" y="1"/>
                    <a:pt x="6836" y="166"/>
                    <a:pt x="6615" y="502"/>
                  </a:cubicBezTo>
                  <a:lnTo>
                    <a:pt x="459" y="9642"/>
                  </a:lnTo>
                  <a:cubicBezTo>
                    <a:pt x="1" y="10353"/>
                    <a:pt x="238" y="11347"/>
                    <a:pt x="1027" y="11868"/>
                  </a:cubicBezTo>
                  <a:lnTo>
                    <a:pt x="1358" y="12089"/>
                  </a:lnTo>
                  <a:cubicBezTo>
                    <a:pt x="1673" y="12301"/>
                    <a:pt x="2029" y="12403"/>
                    <a:pt x="2372" y="12403"/>
                  </a:cubicBezTo>
                  <a:cubicBezTo>
                    <a:pt x="2872" y="12403"/>
                    <a:pt x="3344" y="12185"/>
                    <a:pt x="3616" y="11773"/>
                  </a:cubicBezTo>
                  <a:lnTo>
                    <a:pt x="7278" y="6343"/>
                  </a:lnTo>
                  <a:cubicBezTo>
                    <a:pt x="7309" y="6296"/>
                    <a:pt x="7294" y="6217"/>
                    <a:pt x="7246" y="6185"/>
                  </a:cubicBezTo>
                  <a:cubicBezTo>
                    <a:pt x="7225" y="6171"/>
                    <a:pt x="7200" y="6163"/>
                    <a:pt x="7177" y="6163"/>
                  </a:cubicBezTo>
                  <a:cubicBezTo>
                    <a:pt x="7148" y="6163"/>
                    <a:pt x="7121" y="6175"/>
                    <a:pt x="7104" y="6201"/>
                  </a:cubicBezTo>
                  <a:lnTo>
                    <a:pt x="3426" y="11647"/>
                  </a:lnTo>
                  <a:cubicBezTo>
                    <a:pt x="3192" y="12002"/>
                    <a:pt x="2787" y="12191"/>
                    <a:pt x="2354" y="12191"/>
                  </a:cubicBezTo>
                  <a:cubicBezTo>
                    <a:pt x="2056" y="12191"/>
                    <a:pt x="1745" y="12102"/>
                    <a:pt x="1469" y="11915"/>
                  </a:cubicBezTo>
                  <a:lnTo>
                    <a:pt x="1153" y="11694"/>
                  </a:lnTo>
                  <a:cubicBezTo>
                    <a:pt x="474" y="11236"/>
                    <a:pt x="269" y="10368"/>
                    <a:pt x="664" y="9784"/>
                  </a:cubicBezTo>
                  <a:lnTo>
                    <a:pt x="6820" y="629"/>
                  </a:lnTo>
                  <a:cubicBezTo>
                    <a:pt x="6998" y="354"/>
                    <a:pt x="7262" y="216"/>
                    <a:pt x="7581" y="216"/>
                  </a:cubicBezTo>
                  <a:cubicBezTo>
                    <a:pt x="7886" y="216"/>
                    <a:pt x="8241" y="343"/>
                    <a:pt x="8620" y="597"/>
                  </a:cubicBezTo>
                  <a:lnTo>
                    <a:pt x="8856" y="771"/>
                  </a:lnTo>
                  <a:lnTo>
                    <a:pt x="8888" y="771"/>
                  </a:lnTo>
                  <a:cubicBezTo>
                    <a:pt x="8904" y="755"/>
                    <a:pt x="8904" y="755"/>
                    <a:pt x="8919" y="739"/>
                  </a:cubicBezTo>
                  <a:cubicBezTo>
                    <a:pt x="8919" y="708"/>
                    <a:pt x="8951" y="660"/>
                    <a:pt x="8983" y="629"/>
                  </a:cubicBezTo>
                  <a:cubicBezTo>
                    <a:pt x="8983" y="629"/>
                    <a:pt x="8983" y="613"/>
                    <a:pt x="8983" y="597"/>
                  </a:cubicBezTo>
                  <a:cubicBezTo>
                    <a:pt x="8983" y="597"/>
                    <a:pt x="8967" y="581"/>
                    <a:pt x="8967" y="581"/>
                  </a:cubicBezTo>
                  <a:lnTo>
                    <a:pt x="8730" y="424"/>
                  </a:lnTo>
                  <a:cubicBezTo>
                    <a:pt x="8305" y="143"/>
                    <a:pt x="7898" y="1"/>
                    <a:pt x="7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6"/>
            <p:cNvSpPr/>
            <p:nvPr/>
          </p:nvSpPr>
          <p:spPr>
            <a:xfrm>
              <a:off x="4938450" y="2419450"/>
              <a:ext cx="228500" cy="313750"/>
            </a:xfrm>
            <a:custGeom>
              <a:avLst/>
              <a:gdLst/>
              <a:ahLst/>
              <a:cxnLst/>
              <a:rect l="l" t="t" r="r" b="b"/>
              <a:pathLst>
                <a:path w="9140" h="12550" extrusionOk="0">
                  <a:moveTo>
                    <a:pt x="7635" y="146"/>
                  </a:moveTo>
                  <a:cubicBezTo>
                    <a:pt x="7978" y="146"/>
                    <a:pt x="8370" y="284"/>
                    <a:pt x="8777" y="561"/>
                  </a:cubicBezTo>
                  <a:lnTo>
                    <a:pt x="8982" y="687"/>
                  </a:lnTo>
                  <a:cubicBezTo>
                    <a:pt x="8966" y="703"/>
                    <a:pt x="8966" y="734"/>
                    <a:pt x="8950" y="750"/>
                  </a:cubicBezTo>
                  <a:lnTo>
                    <a:pt x="8745" y="608"/>
                  </a:lnTo>
                  <a:cubicBezTo>
                    <a:pt x="8354" y="347"/>
                    <a:pt x="7985" y="217"/>
                    <a:pt x="7664" y="217"/>
                  </a:cubicBezTo>
                  <a:cubicBezTo>
                    <a:pt x="7324" y="217"/>
                    <a:pt x="7038" y="363"/>
                    <a:pt x="6835" y="655"/>
                  </a:cubicBezTo>
                  <a:lnTo>
                    <a:pt x="679" y="9811"/>
                  </a:lnTo>
                  <a:cubicBezTo>
                    <a:pt x="253" y="10442"/>
                    <a:pt x="489" y="11342"/>
                    <a:pt x="1200" y="11816"/>
                  </a:cubicBezTo>
                  <a:lnTo>
                    <a:pt x="1515" y="12037"/>
                  </a:lnTo>
                  <a:cubicBezTo>
                    <a:pt x="1804" y="12235"/>
                    <a:pt x="2129" y="12330"/>
                    <a:pt x="2441" y="12330"/>
                  </a:cubicBezTo>
                  <a:cubicBezTo>
                    <a:pt x="2899" y="12330"/>
                    <a:pt x="3330" y="12128"/>
                    <a:pt x="3583" y="11752"/>
                  </a:cubicBezTo>
                  <a:lnTo>
                    <a:pt x="7245" y="6307"/>
                  </a:lnTo>
                  <a:cubicBezTo>
                    <a:pt x="7245" y="6307"/>
                    <a:pt x="7261" y="6307"/>
                    <a:pt x="7277" y="6322"/>
                  </a:cubicBezTo>
                  <a:cubicBezTo>
                    <a:pt x="7293" y="6322"/>
                    <a:pt x="7324" y="6354"/>
                    <a:pt x="7293" y="6385"/>
                  </a:cubicBezTo>
                  <a:lnTo>
                    <a:pt x="3646" y="11800"/>
                  </a:lnTo>
                  <a:cubicBezTo>
                    <a:pt x="3377" y="12200"/>
                    <a:pt x="2931" y="12408"/>
                    <a:pt x="2456" y="12408"/>
                  </a:cubicBezTo>
                  <a:cubicBezTo>
                    <a:pt x="2125" y="12408"/>
                    <a:pt x="1779" y="12307"/>
                    <a:pt x="1468" y="12100"/>
                  </a:cubicBezTo>
                  <a:lnTo>
                    <a:pt x="1152" y="11879"/>
                  </a:lnTo>
                  <a:cubicBezTo>
                    <a:pt x="410" y="11374"/>
                    <a:pt x="158" y="10427"/>
                    <a:pt x="600" y="9764"/>
                  </a:cubicBezTo>
                  <a:lnTo>
                    <a:pt x="6756" y="608"/>
                  </a:lnTo>
                  <a:cubicBezTo>
                    <a:pt x="6967" y="300"/>
                    <a:pt x="7273" y="146"/>
                    <a:pt x="7635" y="146"/>
                  </a:cubicBezTo>
                  <a:close/>
                  <a:moveTo>
                    <a:pt x="7649" y="1"/>
                  </a:moveTo>
                  <a:cubicBezTo>
                    <a:pt x="7239" y="1"/>
                    <a:pt x="6887" y="179"/>
                    <a:pt x="6646" y="529"/>
                  </a:cubicBezTo>
                  <a:lnTo>
                    <a:pt x="489" y="9685"/>
                  </a:lnTo>
                  <a:cubicBezTo>
                    <a:pt x="0" y="10427"/>
                    <a:pt x="268" y="11453"/>
                    <a:pt x="1073" y="12005"/>
                  </a:cubicBezTo>
                  <a:lnTo>
                    <a:pt x="1405" y="12226"/>
                  </a:lnTo>
                  <a:cubicBezTo>
                    <a:pt x="1731" y="12443"/>
                    <a:pt x="2098" y="12549"/>
                    <a:pt x="2454" y="12549"/>
                  </a:cubicBezTo>
                  <a:cubicBezTo>
                    <a:pt x="2976" y="12549"/>
                    <a:pt x="3472" y="12320"/>
                    <a:pt x="3773" y="11879"/>
                  </a:cubicBezTo>
                  <a:lnTo>
                    <a:pt x="7419" y="6449"/>
                  </a:lnTo>
                  <a:cubicBezTo>
                    <a:pt x="7466" y="6370"/>
                    <a:pt x="7451" y="6259"/>
                    <a:pt x="7356" y="6196"/>
                  </a:cubicBezTo>
                  <a:cubicBezTo>
                    <a:pt x="7331" y="6177"/>
                    <a:pt x="7299" y="6169"/>
                    <a:pt x="7266" y="6169"/>
                  </a:cubicBezTo>
                  <a:cubicBezTo>
                    <a:pt x="7215" y="6169"/>
                    <a:pt x="7164" y="6189"/>
                    <a:pt x="7135" y="6228"/>
                  </a:cubicBezTo>
                  <a:lnTo>
                    <a:pt x="3457" y="11674"/>
                  </a:lnTo>
                  <a:cubicBezTo>
                    <a:pt x="3233" y="12009"/>
                    <a:pt x="2850" y="12185"/>
                    <a:pt x="2440" y="12185"/>
                  </a:cubicBezTo>
                  <a:cubicBezTo>
                    <a:pt x="2156" y="12185"/>
                    <a:pt x="1859" y="12101"/>
                    <a:pt x="1594" y="11926"/>
                  </a:cubicBezTo>
                  <a:lnTo>
                    <a:pt x="1279" y="11705"/>
                  </a:lnTo>
                  <a:cubicBezTo>
                    <a:pt x="631" y="11279"/>
                    <a:pt x="426" y="10458"/>
                    <a:pt x="805" y="9890"/>
                  </a:cubicBezTo>
                  <a:lnTo>
                    <a:pt x="6961" y="734"/>
                  </a:lnTo>
                  <a:cubicBezTo>
                    <a:pt x="7128" y="488"/>
                    <a:pt x="7372" y="361"/>
                    <a:pt x="7667" y="361"/>
                  </a:cubicBezTo>
                  <a:cubicBezTo>
                    <a:pt x="7957" y="361"/>
                    <a:pt x="8298" y="484"/>
                    <a:pt x="8666" y="734"/>
                  </a:cubicBezTo>
                  <a:lnTo>
                    <a:pt x="8903" y="892"/>
                  </a:lnTo>
                  <a:cubicBezTo>
                    <a:pt x="8934" y="908"/>
                    <a:pt x="8966" y="908"/>
                    <a:pt x="8998" y="908"/>
                  </a:cubicBezTo>
                  <a:cubicBezTo>
                    <a:pt x="9029" y="892"/>
                    <a:pt x="9061" y="876"/>
                    <a:pt x="9061" y="845"/>
                  </a:cubicBezTo>
                  <a:cubicBezTo>
                    <a:pt x="9077" y="813"/>
                    <a:pt x="9092" y="782"/>
                    <a:pt x="9124" y="750"/>
                  </a:cubicBezTo>
                  <a:cubicBezTo>
                    <a:pt x="9140" y="734"/>
                    <a:pt x="9140" y="703"/>
                    <a:pt x="9140" y="671"/>
                  </a:cubicBezTo>
                  <a:cubicBezTo>
                    <a:pt x="9140" y="640"/>
                    <a:pt x="9124" y="608"/>
                    <a:pt x="9092" y="592"/>
                  </a:cubicBezTo>
                  <a:lnTo>
                    <a:pt x="8856" y="434"/>
                  </a:lnTo>
                  <a:cubicBezTo>
                    <a:pt x="8431" y="144"/>
                    <a:pt x="8016" y="1"/>
                    <a:pt x="7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36"/>
          <p:cNvGrpSpPr/>
          <p:nvPr/>
        </p:nvGrpSpPr>
        <p:grpSpPr>
          <a:xfrm rot="-1464382">
            <a:off x="4988209" y="890539"/>
            <a:ext cx="825540" cy="309244"/>
            <a:chOff x="5553275" y="2092625"/>
            <a:chExt cx="387150" cy="145025"/>
          </a:xfrm>
        </p:grpSpPr>
        <p:sp>
          <p:nvSpPr>
            <p:cNvPr id="217" name="Google Shape;217;p36"/>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6"/>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6"/>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6"/>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6"/>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6"/>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 name="Google Shape;223;p36"/>
          <p:cNvSpPr/>
          <p:nvPr/>
        </p:nvSpPr>
        <p:spPr>
          <a:xfrm>
            <a:off x="8360025" y="4296069"/>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6"/>
          <p:cNvSpPr/>
          <p:nvPr/>
        </p:nvSpPr>
        <p:spPr>
          <a:xfrm>
            <a:off x="15725" y="193442"/>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5;p36"/>
          <p:cNvGrpSpPr/>
          <p:nvPr/>
        </p:nvGrpSpPr>
        <p:grpSpPr>
          <a:xfrm>
            <a:off x="6784933" y="251342"/>
            <a:ext cx="384632" cy="574469"/>
            <a:chOff x="5896600" y="1746775"/>
            <a:chExt cx="180375" cy="269400"/>
          </a:xfrm>
        </p:grpSpPr>
        <p:sp>
          <p:nvSpPr>
            <p:cNvPr id="226" name="Google Shape;226;p36"/>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6"/>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6"/>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6"/>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6"/>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6"/>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36"/>
          <p:cNvGrpSpPr/>
          <p:nvPr/>
        </p:nvGrpSpPr>
        <p:grpSpPr>
          <a:xfrm>
            <a:off x="2694198" y="4397203"/>
            <a:ext cx="490612" cy="415445"/>
            <a:chOff x="5278225" y="2418025"/>
            <a:chExt cx="230075" cy="194825"/>
          </a:xfrm>
        </p:grpSpPr>
        <p:sp>
          <p:nvSpPr>
            <p:cNvPr id="233" name="Google Shape;233;p3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 name="Google Shape;239;p36"/>
          <p:cNvSpPr/>
          <p:nvPr/>
        </p:nvSpPr>
        <p:spPr>
          <a:xfrm>
            <a:off x="6898542" y="17112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6"/>
          <p:cNvSpPr/>
          <p:nvPr/>
        </p:nvSpPr>
        <p:spPr>
          <a:xfrm>
            <a:off x="4376742" y="40574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p36"/>
          <p:cNvGrpSpPr/>
          <p:nvPr/>
        </p:nvGrpSpPr>
        <p:grpSpPr>
          <a:xfrm rot="344688">
            <a:off x="7459748" y="2162556"/>
            <a:ext cx="536237" cy="1497784"/>
            <a:chOff x="820750" y="-8069487"/>
            <a:chExt cx="536225" cy="1497750"/>
          </a:xfrm>
        </p:grpSpPr>
        <p:sp>
          <p:nvSpPr>
            <p:cNvPr id="242" name="Google Shape;242;p36"/>
            <p:cNvSpPr/>
            <p:nvPr/>
          </p:nvSpPr>
          <p:spPr>
            <a:xfrm>
              <a:off x="871600" y="-8057862"/>
              <a:ext cx="485375" cy="1486125"/>
            </a:xfrm>
            <a:custGeom>
              <a:avLst/>
              <a:gdLst/>
              <a:ahLst/>
              <a:cxnLst/>
              <a:rect l="l" t="t" r="r" b="b"/>
              <a:pathLst>
                <a:path w="19415" h="59445" extrusionOk="0">
                  <a:moveTo>
                    <a:pt x="8565" y="1"/>
                  </a:moveTo>
                  <a:cubicBezTo>
                    <a:pt x="7598" y="1"/>
                    <a:pt x="6799" y="626"/>
                    <a:pt x="6539" y="1537"/>
                  </a:cubicBezTo>
                  <a:lnTo>
                    <a:pt x="6539" y="1570"/>
                  </a:lnTo>
                  <a:cubicBezTo>
                    <a:pt x="6139" y="3104"/>
                    <a:pt x="434" y="40865"/>
                    <a:pt x="434" y="40865"/>
                  </a:cubicBezTo>
                  <a:cubicBezTo>
                    <a:pt x="434" y="40865"/>
                    <a:pt x="401" y="41699"/>
                    <a:pt x="334" y="43000"/>
                  </a:cubicBezTo>
                  <a:cubicBezTo>
                    <a:pt x="301" y="43567"/>
                    <a:pt x="268" y="44234"/>
                    <a:pt x="234" y="44934"/>
                  </a:cubicBezTo>
                  <a:lnTo>
                    <a:pt x="234" y="45468"/>
                  </a:lnTo>
                  <a:cubicBezTo>
                    <a:pt x="234" y="45835"/>
                    <a:pt x="201" y="46235"/>
                    <a:pt x="201" y="46602"/>
                  </a:cubicBezTo>
                  <a:cubicBezTo>
                    <a:pt x="134" y="47936"/>
                    <a:pt x="101" y="49337"/>
                    <a:pt x="68" y="50638"/>
                  </a:cubicBezTo>
                  <a:cubicBezTo>
                    <a:pt x="34" y="51539"/>
                    <a:pt x="1" y="52406"/>
                    <a:pt x="1" y="53140"/>
                  </a:cubicBezTo>
                  <a:lnTo>
                    <a:pt x="1" y="54574"/>
                  </a:lnTo>
                  <a:cubicBezTo>
                    <a:pt x="1" y="55475"/>
                    <a:pt x="34" y="56342"/>
                    <a:pt x="134" y="57210"/>
                  </a:cubicBezTo>
                  <a:cubicBezTo>
                    <a:pt x="301" y="58277"/>
                    <a:pt x="668" y="58778"/>
                    <a:pt x="1602" y="58944"/>
                  </a:cubicBezTo>
                  <a:cubicBezTo>
                    <a:pt x="1835" y="58978"/>
                    <a:pt x="2169" y="59044"/>
                    <a:pt x="2569" y="59078"/>
                  </a:cubicBezTo>
                  <a:lnTo>
                    <a:pt x="2803" y="59111"/>
                  </a:lnTo>
                  <a:lnTo>
                    <a:pt x="3970" y="59245"/>
                  </a:lnTo>
                  <a:lnTo>
                    <a:pt x="4271" y="59278"/>
                  </a:lnTo>
                  <a:lnTo>
                    <a:pt x="5271" y="59345"/>
                  </a:lnTo>
                  <a:lnTo>
                    <a:pt x="5938" y="59378"/>
                  </a:lnTo>
                  <a:lnTo>
                    <a:pt x="6606" y="59411"/>
                  </a:lnTo>
                  <a:cubicBezTo>
                    <a:pt x="7073" y="59445"/>
                    <a:pt x="7506" y="59445"/>
                    <a:pt x="7940" y="59445"/>
                  </a:cubicBezTo>
                  <a:cubicBezTo>
                    <a:pt x="8540" y="59445"/>
                    <a:pt x="9141" y="59411"/>
                    <a:pt x="9774" y="59345"/>
                  </a:cubicBezTo>
                  <a:lnTo>
                    <a:pt x="9808" y="59345"/>
                  </a:lnTo>
                  <a:lnTo>
                    <a:pt x="9975" y="59311"/>
                  </a:lnTo>
                  <a:lnTo>
                    <a:pt x="10141" y="59278"/>
                  </a:lnTo>
                  <a:lnTo>
                    <a:pt x="10175" y="59278"/>
                  </a:lnTo>
                  <a:lnTo>
                    <a:pt x="10342" y="59211"/>
                  </a:lnTo>
                  <a:lnTo>
                    <a:pt x="10642" y="59111"/>
                  </a:lnTo>
                  <a:lnTo>
                    <a:pt x="10909" y="59011"/>
                  </a:lnTo>
                  <a:cubicBezTo>
                    <a:pt x="11242" y="58844"/>
                    <a:pt x="11576" y="58677"/>
                    <a:pt x="11909" y="58444"/>
                  </a:cubicBezTo>
                  <a:cubicBezTo>
                    <a:pt x="12009" y="58377"/>
                    <a:pt x="12109" y="58311"/>
                    <a:pt x="12176" y="58210"/>
                  </a:cubicBezTo>
                  <a:cubicBezTo>
                    <a:pt x="12276" y="58144"/>
                    <a:pt x="12376" y="58077"/>
                    <a:pt x="12443" y="57977"/>
                  </a:cubicBezTo>
                  <a:lnTo>
                    <a:pt x="12543" y="57844"/>
                  </a:lnTo>
                  <a:cubicBezTo>
                    <a:pt x="12710" y="57643"/>
                    <a:pt x="12843" y="57443"/>
                    <a:pt x="12977" y="57243"/>
                  </a:cubicBezTo>
                  <a:cubicBezTo>
                    <a:pt x="12977" y="57210"/>
                    <a:pt x="13010" y="57176"/>
                    <a:pt x="13010" y="57143"/>
                  </a:cubicBezTo>
                  <a:lnTo>
                    <a:pt x="13043" y="57076"/>
                  </a:lnTo>
                  <a:lnTo>
                    <a:pt x="13077" y="56976"/>
                  </a:lnTo>
                  <a:cubicBezTo>
                    <a:pt x="13110" y="56943"/>
                    <a:pt x="13110" y="56910"/>
                    <a:pt x="13110" y="56876"/>
                  </a:cubicBezTo>
                  <a:cubicBezTo>
                    <a:pt x="13110" y="56843"/>
                    <a:pt x="13144" y="56776"/>
                    <a:pt x="13144" y="56743"/>
                  </a:cubicBezTo>
                  <a:lnTo>
                    <a:pt x="13210" y="56609"/>
                  </a:lnTo>
                  <a:cubicBezTo>
                    <a:pt x="13210" y="56576"/>
                    <a:pt x="13210" y="56509"/>
                    <a:pt x="13244" y="56476"/>
                  </a:cubicBezTo>
                  <a:cubicBezTo>
                    <a:pt x="13244" y="56409"/>
                    <a:pt x="13277" y="56376"/>
                    <a:pt x="13277" y="56342"/>
                  </a:cubicBezTo>
                  <a:cubicBezTo>
                    <a:pt x="13310" y="56276"/>
                    <a:pt x="13310" y="56209"/>
                    <a:pt x="13344" y="56142"/>
                  </a:cubicBezTo>
                  <a:cubicBezTo>
                    <a:pt x="13344" y="56076"/>
                    <a:pt x="13377" y="56009"/>
                    <a:pt x="13377" y="55975"/>
                  </a:cubicBezTo>
                  <a:cubicBezTo>
                    <a:pt x="13410" y="55909"/>
                    <a:pt x="13410" y="55842"/>
                    <a:pt x="13444" y="55775"/>
                  </a:cubicBezTo>
                  <a:cubicBezTo>
                    <a:pt x="13444" y="55675"/>
                    <a:pt x="13477" y="55642"/>
                    <a:pt x="13477" y="55575"/>
                  </a:cubicBezTo>
                  <a:cubicBezTo>
                    <a:pt x="13510" y="55508"/>
                    <a:pt x="13510" y="55408"/>
                    <a:pt x="13544" y="55342"/>
                  </a:cubicBezTo>
                  <a:lnTo>
                    <a:pt x="13611" y="55142"/>
                  </a:lnTo>
                  <a:lnTo>
                    <a:pt x="13644" y="54875"/>
                  </a:lnTo>
                  <a:cubicBezTo>
                    <a:pt x="13644" y="54808"/>
                    <a:pt x="13711" y="54741"/>
                    <a:pt x="13711" y="54675"/>
                  </a:cubicBezTo>
                  <a:lnTo>
                    <a:pt x="13777" y="54408"/>
                  </a:lnTo>
                  <a:cubicBezTo>
                    <a:pt x="13811" y="54308"/>
                    <a:pt x="13811" y="54241"/>
                    <a:pt x="13844" y="54174"/>
                  </a:cubicBezTo>
                  <a:cubicBezTo>
                    <a:pt x="13844" y="54074"/>
                    <a:pt x="13877" y="53974"/>
                    <a:pt x="13911" y="53874"/>
                  </a:cubicBezTo>
                  <a:lnTo>
                    <a:pt x="13977" y="53607"/>
                  </a:lnTo>
                  <a:cubicBezTo>
                    <a:pt x="13977" y="53540"/>
                    <a:pt x="14011" y="53440"/>
                    <a:pt x="14044" y="53340"/>
                  </a:cubicBezTo>
                  <a:cubicBezTo>
                    <a:pt x="14044" y="53240"/>
                    <a:pt x="14078" y="53140"/>
                    <a:pt x="14111" y="53040"/>
                  </a:cubicBezTo>
                  <a:cubicBezTo>
                    <a:pt x="14111" y="52973"/>
                    <a:pt x="14144" y="52840"/>
                    <a:pt x="14178" y="52740"/>
                  </a:cubicBezTo>
                  <a:cubicBezTo>
                    <a:pt x="14178" y="52706"/>
                    <a:pt x="14178" y="52673"/>
                    <a:pt x="14178" y="52673"/>
                  </a:cubicBezTo>
                  <a:cubicBezTo>
                    <a:pt x="14178" y="52606"/>
                    <a:pt x="14211" y="52540"/>
                    <a:pt x="14211" y="52473"/>
                  </a:cubicBezTo>
                  <a:cubicBezTo>
                    <a:pt x="14211" y="52440"/>
                    <a:pt x="14244" y="52273"/>
                    <a:pt x="14278" y="52139"/>
                  </a:cubicBezTo>
                  <a:cubicBezTo>
                    <a:pt x="14311" y="52039"/>
                    <a:pt x="14311" y="51973"/>
                    <a:pt x="14344" y="51873"/>
                  </a:cubicBezTo>
                  <a:cubicBezTo>
                    <a:pt x="14378" y="51772"/>
                    <a:pt x="14411" y="51639"/>
                    <a:pt x="14411" y="51539"/>
                  </a:cubicBezTo>
                  <a:lnTo>
                    <a:pt x="14478" y="51272"/>
                  </a:lnTo>
                  <a:lnTo>
                    <a:pt x="14578" y="50905"/>
                  </a:lnTo>
                  <a:cubicBezTo>
                    <a:pt x="14578" y="50805"/>
                    <a:pt x="14611" y="50705"/>
                    <a:pt x="14645" y="50605"/>
                  </a:cubicBezTo>
                  <a:lnTo>
                    <a:pt x="14711" y="50271"/>
                  </a:lnTo>
                  <a:cubicBezTo>
                    <a:pt x="14711" y="50171"/>
                    <a:pt x="14745" y="50071"/>
                    <a:pt x="14778" y="49971"/>
                  </a:cubicBezTo>
                  <a:lnTo>
                    <a:pt x="14845" y="49638"/>
                  </a:lnTo>
                  <a:cubicBezTo>
                    <a:pt x="14845" y="49571"/>
                    <a:pt x="14845" y="49538"/>
                    <a:pt x="14878" y="49471"/>
                  </a:cubicBezTo>
                  <a:cubicBezTo>
                    <a:pt x="14911" y="49437"/>
                    <a:pt x="14911" y="49371"/>
                    <a:pt x="14911" y="49304"/>
                  </a:cubicBezTo>
                  <a:cubicBezTo>
                    <a:pt x="14945" y="49237"/>
                    <a:pt x="14978" y="49071"/>
                    <a:pt x="14978" y="48970"/>
                  </a:cubicBezTo>
                  <a:cubicBezTo>
                    <a:pt x="15012" y="48870"/>
                    <a:pt x="15045" y="48770"/>
                    <a:pt x="15045" y="48670"/>
                  </a:cubicBezTo>
                  <a:cubicBezTo>
                    <a:pt x="15078" y="48537"/>
                    <a:pt x="15112" y="48437"/>
                    <a:pt x="15112" y="48337"/>
                  </a:cubicBezTo>
                  <a:cubicBezTo>
                    <a:pt x="15145" y="48203"/>
                    <a:pt x="15178" y="48103"/>
                    <a:pt x="15212" y="48003"/>
                  </a:cubicBezTo>
                  <a:cubicBezTo>
                    <a:pt x="15212" y="47903"/>
                    <a:pt x="15245" y="47803"/>
                    <a:pt x="15278" y="47703"/>
                  </a:cubicBezTo>
                  <a:cubicBezTo>
                    <a:pt x="15278" y="47569"/>
                    <a:pt x="15312" y="47469"/>
                    <a:pt x="15345" y="47336"/>
                  </a:cubicBezTo>
                  <a:lnTo>
                    <a:pt x="15412" y="47036"/>
                  </a:lnTo>
                  <a:cubicBezTo>
                    <a:pt x="15412" y="46936"/>
                    <a:pt x="15445" y="46836"/>
                    <a:pt x="15479" y="46736"/>
                  </a:cubicBezTo>
                  <a:cubicBezTo>
                    <a:pt x="15479" y="46602"/>
                    <a:pt x="15512" y="46502"/>
                    <a:pt x="15545" y="46402"/>
                  </a:cubicBezTo>
                  <a:lnTo>
                    <a:pt x="15612" y="46068"/>
                  </a:lnTo>
                  <a:cubicBezTo>
                    <a:pt x="15612" y="45968"/>
                    <a:pt x="15645" y="45902"/>
                    <a:pt x="15645" y="45802"/>
                  </a:cubicBezTo>
                  <a:cubicBezTo>
                    <a:pt x="15679" y="45701"/>
                    <a:pt x="15679" y="45668"/>
                    <a:pt x="15712" y="45568"/>
                  </a:cubicBezTo>
                  <a:lnTo>
                    <a:pt x="15712" y="45468"/>
                  </a:lnTo>
                  <a:cubicBezTo>
                    <a:pt x="15712" y="45368"/>
                    <a:pt x="15779" y="45268"/>
                    <a:pt x="15779" y="45168"/>
                  </a:cubicBezTo>
                  <a:cubicBezTo>
                    <a:pt x="15812" y="45101"/>
                    <a:pt x="15812" y="44968"/>
                    <a:pt x="15845" y="44868"/>
                  </a:cubicBezTo>
                  <a:cubicBezTo>
                    <a:pt x="15879" y="44767"/>
                    <a:pt x="15879" y="44701"/>
                    <a:pt x="15912" y="44601"/>
                  </a:cubicBezTo>
                  <a:lnTo>
                    <a:pt x="15979" y="44267"/>
                  </a:lnTo>
                  <a:cubicBezTo>
                    <a:pt x="15979" y="44200"/>
                    <a:pt x="15979" y="44134"/>
                    <a:pt x="16012" y="44067"/>
                  </a:cubicBezTo>
                  <a:lnTo>
                    <a:pt x="16046" y="43833"/>
                  </a:lnTo>
                  <a:lnTo>
                    <a:pt x="16046" y="43733"/>
                  </a:lnTo>
                  <a:cubicBezTo>
                    <a:pt x="16046" y="43700"/>
                    <a:pt x="16079" y="43600"/>
                    <a:pt x="16112" y="43533"/>
                  </a:cubicBezTo>
                  <a:lnTo>
                    <a:pt x="16146" y="43233"/>
                  </a:lnTo>
                  <a:lnTo>
                    <a:pt x="16212" y="43000"/>
                  </a:lnTo>
                  <a:cubicBezTo>
                    <a:pt x="16212" y="42899"/>
                    <a:pt x="16246" y="42833"/>
                    <a:pt x="16246" y="42733"/>
                  </a:cubicBezTo>
                  <a:lnTo>
                    <a:pt x="16279" y="42533"/>
                  </a:lnTo>
                  <a:lnTo>
                    <a:pt x="16346" y="42266"/>
                  </a:lnTo>
                  <a:cubicBezTo>
                    <a:pt x="16346" y="42232"/>
                    <a:pt x="16346" y="42166"/>
                    <a:pt x="16379" y="42132"/>
                  </a:cubicBezTo>
                  <a:lnTo>
                    <a:pt x="16413" y="41865"/>
                  </a:lnTo>
                  <a:lnTo>
                    <a:pt x="16446" y="41732"/>
                  </a:lnTo>
                  <a:cubicBezTo>
                    <a:pt x="16446" y="41632"/>
                    <a:pt x="16479" y="41565"/>
                    <a:pt x="16479" y="41498"/>
                  </a:cubicBezTo>
                  <a:cubicBezTo>
                    <a:pt x="16479" y="41398"/>
                    <a:pt x="16513" y="41298"/>
                    <a:pt x="16546" y="41198"/>
                  </a:cubicBezTo>
                  <a:cubicBezTo>
                    <a:pt x="16613" y="40765"/>
                    <a:pt x="16713" y="39864"/>
                    <a:pt x="16813" y="38563"/>
                  </a:cubicBezTo>
                  <a:cubicBezTo>
                    <a:pt x="16880" y="38096"/>
                    <a:pt x="16913" y="37562"/>
                    <a:pt x="16946" y="36962"/>
                  </a:cubicBezTo>
                  <a:cubicBezTo>
                    <a:pt x="17146" y="34827"/>
                    <a:pt x="17347" y="32092"/>
                    <a:pt x="17580" y="29090"/>
                  </a:cubicBezTo>
                  <a:cubicBezTo>
                    <a:pt x="17580" y="28823"/>
                    <a:pt x="17613" y="28556"/>
                    <a:pt x="17613" y="28256"/>
                  </a:cubicBezTo>
                  <a:cubicBezTo>
                    <a:pt x="18447" y="16914"/>
                    <a:pt x="19381" y="2370"/>
                    <a:pt x="19381" y="2370"/>
                  </a:cubicBezTo>
                  <a:cubicBezTo>
                    <a:pt x="19415" y="2104"/>
                    <a:pt x="19315" y="1837"/>
                    <a:pt x="19114" y="1637"/>
                  </a:cubicBezTo>
                  <a:cubicBezTo>
                    <a:pt x="19048" y="1570"/>
                    <a:pt x="18948" y="1470"/>
                    <a:pt x="18848" y="1403"/>
                  </a:cubicBezTo>
                  <a:cubicBezTo>
                    <a:pt x="18581" y="1203"/>
                    <a:pt x="18314" y="1036"/>
                    <a:pt x="18014" y="903"/>
                  </a:cubicBezTo>
                  <a:lnTo>
                    <a:pt x="17814" y="836"/>
                  </a:lnTo>
                  <a:lnTo>
                    <a:pt x="17780" y="836"/>
                  </a:lnTo>
                  <a:cubicBezTo>
                    <a:pt x="16112" y="336"/>
                    <a:pt x="10508" y="69"/>
                    <a:pt x="8640" y="2"/>
                  </a:cubicBezTo>
                  <a:cubicBezTo>
                    <a:pt x="8615" y="1"/>
                    <a:pt x="8590" y="1"/>
                    <a:pt x="8565" y="1"/>
                  </a:cubicBezTo>
                  <a:close/>
                </a:path>
              </a:pathLst>
            </a:custGeom>
            <a:solidFill>
              <a:srgbClr val="E3E9ED">
                <a:alpha val="3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6"/>
            <p:cNvSpPr/>
            <p:nvPr/>
          </p:nvSpPr>
          <p:spPr>
            <a:xfrm>
              <a:off x="820750" y="-8068687"/>
              <a:ext cx="489525" cy="1486350"/>
            </a:xfrm>
            <a:custGeom>
              <a:avLst/>
              <a:gdLst/>
              <a:ahLst/>
              <a:cxnLst/>
              <a:rect l="l" t="t" r="r" b="b"/>
              <a:pathLst>
                <a:path w="19581" h="59454" extrusionOk="0">
                  <a:moveTo>
                    <a:pt x="8633" y="0"/>
                  </a:moveTo>
                  <a:cubicBezTo>
                    <a:pt x="7694" y="0"/>
                    <a:pt x="6832" y="625"/>
                    <a:pt x="6605" y="1536"/>
                  </a:cubicBezTo>
                  <a:lnTo>
                    <a:pt x="6605" y="1603"/>
                  </a:lnTo>
                  <a:cubicBezTo>
                    <a:pt x="6204" y="3137"/>
                    <a:pt x="500" y="40864"/>
                    <a:pt x="500" y="40864"/>
                  </a:cubicBezTo>
                  <a:cubicBezTo>
                    <a:pt x="500" y="40864"/>
                    <a:pt x="0" y="51605"/>
                    <a:pt x="67" y="54607"/>
                  </a:cubicBezTo>
                  <a:cubicBezTo>
                    <a:pt x="100" y="57576"/>
                    <a:pt x="200" y="58677"/>
                    <a:pt x="1668" y="58944"/>
                  </a:cubicBezTo>
                  <a:cubicBezTo>
                    <a:pt x="2679" y="59127"/>
                    <a:pt x="5699" y="59454"/>
                    <a:pt x="7994" y="59454"/>
                  </a:cubicBezTo>
                  <a:cubicBezTo>
                    <a:pt x="9031" y="59454"/>
                    <a:pt x="9919" y="59387"/>
                    <a:pt x="10407" y="59211"/>
                  </a:cubicBezTo>
                  <a:cubicBezTo>
                    <a:pt x="12009" y="58643"/>
                    <a:pt x="12509" y="58110"/>
                    <a:pt x="13043" y="57242"/>
                  </a:cubicBezTo>
                  <a:cubicBezTo>
                    <a:pt x="13576" y="56375"/>
                    <a:pt x="16078" y="44500"/>
                    <a:pt x="16645" y="41164"/>
                  </a:cubicBezTo>
                  <a:cubicBezTo>
                    <a:pt x="17212" y="37829"/>
                    <a:pt x="19514" y="2336"/>
                    <a:pt x="19514" y="2336"/>
                  </a:cubicBezTo>
                  <a:cubicBezTo>
                    <a:pt x="19514" y="2336"/>
                    <a:pt x="19581" y="1569"/>
                    <a:pt x="18080" y="902"/>
                  </a:cubicBezTo>
                  <a:cubicBezTo>
                    <a:pt x="16812" y="335"/>
                    <a:pt x="10674" y="68"/>
                    <a:pt x="8706" y="1"/>
                  </a:cubicBezTo>
                  <a:cubicBezTo>
                    <a:pt x="8682" y="1"/>
                    <a:pt x="8658" y="0"/>
                    <a:pt x="86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6"/>
            <p:cNvSpPr/>
            <p:nvPr/>
          </p:nvSpPr>
          <p:spPr>
            <a:xfrm>
              <a:off x="1060075" y="-8049487"/>
              <a:ext cx="250200" cy="1465250"/>
            </a:xfrm>
            <a:custGeom>
              <a:avLst/>
              <a:gdLst/>
              <a:ahLst/>
              <a:cxnLst/>
              <a:rect l="l" t="t" r="r" b="b"/>
              <a:pathLst>
                <a:path w="10008" h="58610" extrusionOk="0">
                  <a:moveTo>
                    <a:pt x="8040" y="1"/>
                  </a:moveTo>
                  <a:cubicBezTo>
                    <a:pt x="7706" y="8240"/>
                    <a:pt x="6605" y="18014"/>
                    <a:pt x="4637" y="29622"/>
                  </a:cubicBezTo>
                  <a:cubicBezTo>
                    <a:pt x="2803" y="40630"/>
                    <a:pt x="734" y="53906"/>
                    <a:pt x="1" y="58609"/>
                  </a:cubicBezTo>
                  <a:cubicBezTo>
                    <a:pt x="301" y="58576"/>
                    <a:pt x="568" y="58543"/>
                    <a:pt x="834" y="58443"/>
                  </a:cubicBezTo>
                  <a:cubicBezTo>
                    <a:pt x="2436" y="57875"/>
                    <a:pt x="2936" y="57342"/>
                    <a:pt x="3470" y="56474"/>
                  </a:cubicBezTo>
                  <a:cubicBezTo>
                    <a:pt x="4003" y="55607"/>
                    <a:pt x="6505" y="43732"/>
                    <a:pt x="7072" y="40396"/>
                  </a:cubicBezTo>
                  <a:cubicBezTo>
                    <a:pt x="7639" y="37061"/>
                    <a:pt x="9941" y="1568"/>
                    <a:pt x="9941" y="1568"/>
                  </a:cubicBezTo>
                  <a:cubicBezTo>
                    <a:pt x="9941" y="1568"/>
                    <a:pt x="10008" y="801"/>
                    <a:pt x="8507" y="134"/>
                  </a:cubicBezTo>
                  <a:cubicBezTo>
                    <a:pt x="8340" y="67"/>
                    <a:pt x="8206" y="34"/>
                    <a:pt x="80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6"/>
            <p:cNvSpPr/>
            <p:nvPr/>
          </p:nvSpPr>
          <p:spPr>
            <a:xfrm>
              <a:off x="820750" y="-8069487"/>
              <a:ext cx="489525" cy="1495250"/>
            </a:xfrm>
            <a:custGeom>
              <a:avLst/>
              <a:gdLst/>
              <a:ahLst/>
              <a:cxnLst/>
              <a:rect l="l" t="t" r="r" b="b"/>
              <a:pathLst>
                <a:path w="19581" h="59810" fill="none" extrusionOk="0">
                  <a:moveTo>
                    <a:pt x="500" y="40896"/>
                  </a:moveTo>
                  <a:cubicBezTo>
                    <a:pt x="500" y="40896"/>
                    <a:pt x="0" y="51637"/>
                    <a:pt x="67" y="54639"/>
                  </a:cubicBezTo>
                  <a:cubicBezTo>
                    <a:pt x="100" y="57608"/>
                    <a:pt x="200" y="58709"/>
                    <a:pt x="1668" y="58976"/>
                  </a:cubicBezTo>
                  <a:cubicBezTo>
                    <a:pt x="3136" y="59243"/>
                    <a:pt x="8840" y="59810"/>
                    <a:pt x="10407" y="59243"/>
                  </a:cubicBezTo>
                  <a:cubicBezTo>
                    <a:pt x="12009" y="58675"/>
                    <a:pt x="12509" y="58142"/>
                    <a:pt x="13043" y="57274"/>
                  </a:cubicBezTo>
                  <a:cubicBezTo>
                    <a:pt x="13576" y="56407"/>
                    <a:pt x="16078" y="44532"/>
                    <a:pt x="16645" y="41196"/>
                  </a:cubicBezTo>
                  <a:cubicBezTo>
                    <a:pt x="17212" y="37861"/>
                    <a:pt x="19514" y="2368"/>
                    <a:pt x="19514" y="2368"/>
                  </a:cubicBezTo>
                  <a:cubicBezTo>
                    <a:pt x="19514" y="2368"/>
                    <a:pt x="19581" y="1601"/>
                    <a:pt x="18080" y="934"/>
                  </a:cubicBezTo>
                  <a:cubicBezTo>
                    <a:pt x="16812" y="367"/>
                    <a:pt x="10674" y="100"/>
                    <a:pt x="8706" y="33"/>
                  </a:cubicBezTo>
                  <a:cubicBezTo>
                    <a:pt x="7739" y="0"/>
                    <a:pt x="6838" y="634"/>
                    <a:pt x="6605" y="1568"/>
                  </a:cubicBezTo>
                  <a:lnTo>
                    <a:pt x="6605" y="1635"/>
                  </a:lnTo>
                  <a:cubicBezTo>
                    <a:pt x="6204" y="3169"/>
                    <a:pt x="500" y="40896"/>
                    <a:pt x="500" y="40896"/>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6"/>
            <p:cNvSpPr/>
            <p:nvPr/>
          </p:nvSpPr>
          <p:spPr>
            <a:xfrm>
              <a:off x="820750" y="-7048762"/>
              <a:ext cx="415300" cy="466425"/>
            </a:xfrm>
            <a:custGeom>
              <a:avLst/>
              <a:gdLst/>
              <a:ahLst/>
              <a:cxnLst/>
              <a:rect l="l" t="t" r="r" b="b"/>
              <a:pathLst>
                <a:path w="16612" h="18657" extrusionOk="0">
                  <a:moveTo>
                    <a:pt x="534" y="0"/>
                  </a:moveTo>
                  <a:lnTo>
                    <a:pt x="534" y="67"/>
                  </a:lnTo>
                  <a:cubicBezTo>
                    <a:pt x="534" y="67"/>
                    <a:pt x="0" y="10808"/>
                    <a:pt x="67" y="13810"/>
                  </a:cubicBezTo>
                  <a:cubicBezTo>
                    <a:pt x="133" y="16779"/>
                    <a:pt x="200" y="17880"/>
                    <a:pt x="1668" y="18147"/>
                  </a:cubicBezTo>
                  <a:cubicBezTo>
                    <a:pt x="2679" y="18330"/>
                    <a:pt x="5699" y="18657"/>
                    <a:pt x="8005" y="18657"/>
                  </a:cubicBezTo>
                  <a:cubicBezTo>
                    <a:pt x="9047" y="18657"/>
                    <a:pt x="9942" y="18590"/>
                    <a:pt x="10441" y="18414"/>
                  </a:cubicBezTo>
                  <a:cubicBezTo>
                    <a:pt x="12009" y="17846"/>
                    <a:pt x="12509" y="17313"/>
                    <a:pt x="13043" y="16445"/>
                  </a:cubicBezTo>
                  <a:cubicBezTo>
                    <a:pt x="13576" y="15578"/>
                    <a:pt x="15978" y="4337"/>
                    <a:pt x="16612" y="667"/>
                  </a:cubicBezTo>
                  <a:lnTo>
                    <a:pt x="16612" y="667"/>
                  </a:lnTo>
                  <a:cubicBezTo>
                    <a:pt x="15111" y="1435"/>
                    <a:pt x="13643" y="1301"/>
                    <a:pt x="12175" y="1335"/>
                  </a:cubicBezTo>
                  <a:cubicBezTo>
                    <a:pt x="10374" y="1335"/>
                    <a:pt x="2702" y="534"/>
                    <a:pt x="1534" y="267"/>
                  </a:cubicBezTo>
                  <a:cubicBezTo>
                    <a:pt x="1201" y="200"/>
                    <a:pt x="867" y="100"/>
                    <a:pt x="53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6"/>
            <p:cNvSpPr/>
            <p:nvPr/>
          </p:nvSpPr>
          <p:spPr>
            <a:xfrm>
              <a:off x="1060075" y="-8049487"/>
              <a:ext cx="250200" cy="1465250"/>
            </a:xfrm>
            <a:custGeom>
              <a:avLst/>
              <a:gdLst/>
              <a:ahLst/>
              <a:cxnLst/>
              <a:rect l="l" t="t" r="r" b="b"/>
              <a:pathLst>
                <a:path w="10008" h="58610" extrusionOk="0">
                  <a:moveTo>
                    <a:pt x="8040" y="1"/>
                  </a:moveTo>
                  <a:cubicBezTo>
                    <a:pt x="7706" y="8240"/>
                    <a:pt x="6605" y="18014"/>
                    <a:pt x="4637" y="29622"/>
                  </a:cubicBezTo>
                  <a:cubicBezTo>
                    <a:pt x="2803" y="40630"/>
                    <a:pt x="734" y="53906"/>
                    <a:pt x="1" y="58609"/>
                  </a:cubicBezTo>
                  <a:cubicBezTo>
                    <a:pt x="301" y="58576"/>
                    <a:pt x="568" y="58543"/>
                    <a:pt x="834" y="58443"/>
                  </a:cubicBezTo>
                  <a:cubicBezTo>
                    <a:pt x="2436" y="57875"/>
                    <a:pt x="2936" y="57342"/>
                    <a:pt x="3470" y="56474"/>
                  </a:cubicBezTo>
                  <a:cubicBezTo>
                    <a:pt x="4003" y="55607"/>
                    <a:pt x="6505" y="43732"/>
                    <a:pt x="7072" y="40396"/>
                  </a:cubicBezTo>
                  <a:cubicBezTo>
                    <a:pt x="7639" y="37061"/>
                    <a:pt x="9941" y="1568"/>
                    <a:pt x="9941" y="1568"/>
                  </a:cubicBezTo>
                  <a:cubicBezTo>
                    <a:pt x="9941" y="1568"/>
                    <a:pt x="10008" y="801"/>
                    <a:pt x="8507" y="134"/>
                  </a:cubicBezTo>
                  <a:cubicBezTo>
                    <a:pt x="8340" y="67"/>
                    <a:pt x="8206" y="34"/>
                    <a:pt x="8040" y="1"/>
                  </a:cubicBezTo>
                  <a:close/>
                </a:path>
              </a:pathLst>
            </a:custGeom>
            <a:solidFill>
              <a:srgbClr val="E3E9ED">
                <a:alpha val="3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6"/>
            <p:cNvSpPr/>
            <p:nvPr/>
          </p:nvSpPr>
          <p:spPr>
            <a:xfrm>
              <a:off x="1125125" y="-7003737"/>
              <a:ext cx="86750" cy="13375"/>
            </a:xfrm>
            <a:custGeom>
              <a:avLst/>
              <a:gdLst/>
              <a:ahLst/>
              <a:cxnLst/>
              <a:rect l="l" t="t" r="r" b="b"/>
              <a:pathLst>
                <a:path w="3470" h="535" fill="none" extrusionOk="0">
                  <a:moveTo>
                    <a:pt x="0" y="534"/>
                  </a:moveTo>
                  <a:cubicBezTo>
                    <a:pt x="1168" y="468"/>
                    <a:pt x="2335" y="301"/>
                    <a:pt x="3470" y="1"/>
                  </a:cubicBezTo>
                </a:path>
              </a:pathLst>
            </a:custGeom>
            <a:noFill/>
            <a:ln w="108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6"/>
            <p:cNvSpPr/>
            <p:nvPr/>
          </p:nvSpPr>
          <p:spPr>
            <a:xfrm>
              <a:off x="849100" y="-7021237"/>
              <a:ext cx="276050" cy="31700"/>
            </a:xfrm>
            <a:custGeom>
              <a:avLst/>
              <a:gdLst/>
              <a:ahLst/>
              <a:cxnLst/>
              <a:rect l="l" t="t" r="r" b="b"/>
              <a:pathLst>
                <a:path w="11042" h="1268" fill="none" extrusionOk="0">
                  <a:moveTo>
                    <a:pt x="0" y="0"/>
                  </a:moveTo>
                  <a:cubicBezTo>
                    <a:pt x="0" y="0"/>
                    <a:pt x="9407" y="1268"/>
                    <a:pt x="11041" y="1234"/>
                  </a:cubicBezTo>
                </a:path>
              </a:pathLst>
            </a:custGeom>
            <a:noFill/>
            <a:ln w="108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6"/>
            <p:cNvSpPr/>
            <p:nvPr/>
          </p:nvSpPr>
          <p:spPr>
            <a:xfrm>
              <a:off x="820750" y="-7048762"/>
              <a:ext cx="415300" cy="474525"/>
            </a:xfrm>
            <a:custGeom>
              <a:avLst/>
              <a:gdLst/>
              <a:ahLst/>
              <a:cxnLst/>
              <a:rect l="l" t="t" r="r" b="b"/>
              <a:pathLst>
                <a:path w="16612" h="18981" fill="none" extrusionOk="0">
                  <a:moveTo>
                    <a:pt x="12175" y="1335"/>
                  </a:moveTo>
                  <a:cubicBezTo>
                    <a:pt x="10374" y="1335"/>
                    <a:pt x="2702" y="534"/>
                    <a:pt x="1534" y="267"/>
                  </a:cubicBezTo>
                  <a:cubicBezTo>
                    <a:pt x="1201" y="200"/>
                    <a:pt x="867" y="100"/>
                    <a:pt x="534" y="0"/>
                  </a:cubicBezTo>
                  <a:lnTo>
                    <a:pt x="534" y="67"/>
                  </a:lnTo>
                  <a:cubicBezTo>
                    <a:pt x="534" y="67"/>
                    <a:pt x="0" y="10808"/>
                    <a:pt x="67" y="13810"/>
                  </a:cubicBezTo>
                  <a:cubicBezTo>
                    <a:pt x="133" y="16779"/>
                    <a:pt x="200" y="17880"/>
                    <a:pt x="1668" y="18147"/>
                  </a:cubicBezTo>
                  <a:cubicBezTo>
                    <a:pt x="3136" y="18414"/>
                    <a:pt x="8840" y="18981"/>
                    <a:pt x="10441" y="18414"/>
                  </a:cubicBezTo>
                  <a:cubicBezTo>
                    <a:pt x="12009" y="17846"/>
                    <a:pt x="12509" y="17313"/>
                    <a:pt x="13043" y="16445"/>
                  </a:cubicBezTo>
                  <a:cubicBezTo>
                    <a:pt x="13576" y="15578"/>
                    <a:pt x="15978" y="4337"/>
                    <a:pt x="16612" y="667"/>
                  </a:cubicBezTo>
                  <a:cubicBezTo>
                    <a:pt x="15111" y="1435"/>
                    <a:pt x="13643" y="1301"/>
                    <a:pt x="12175" y="1335"/>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51;p36"/>
          <p:cNvGrpSpPr/>
          <p:nvPr/>
        </p:nvGrpSpPr>
        <p:grpSpPr>
          <a:xfrm rot="-1837666">
            <a:off x="5388278" y="2388125"/>
            <a:ext cx="1425411" cy="2215993"/>
            <a:chOff x="4984438" y="-4790075"/>
            <a:chExt cx="2235800" cy="3475850"/>
          </a:xfrm>
        </p:grpSpPr>
        <p:sp>
          <p:nvSpPr>
            <p:cNvPr id="252" name="Google Shape;252;p36"/>
            <p:cNvSpPr/>
            <p:nvPr/>
          </p:nvSpPr>
          <p:spPr>
            <a:xfrm>
              <a:off x="6824088" y="-4378950"/>
              <a:ext cx="269400" cy="196875"/>
            </a:xfrm>
            <a:custGeom>
              <a:avLst/>
              <a:gdLst/>
              <a:ahLst/>
              <a:cxnLst/>
              <a:rect l="l" t="t" r="r" b="b"/>
              <a:pathLst>
                <a:path w="10776" h="7875" extrusionOk="0">
                  <a:moveTo>
                    <a:pt x="8974" y="1"/>
                  </a:moveTo>
                  <a:lnTo>
                    <a:pt x="1" y="3403"/>
                  </a:lnTo>
                  <a:cubicBezTo>
                    <a:pt x="1" y="3403"/>
                    <a:pt x="3819" y="7875"/>
                    <a:pt x="4096" y="7875"/>
                  </a:cubicBezTo>
                  <a:cubicBezTo>
                    <a:pt x="4099" y="7875"/>
                    <a:pt x="4102" y="7874"/>
                    <a:pt x="4104" y="7873"/>
                  </a:cubicBezTo>
                  <a:cubicBezTo>
                    <a:pt x="4337" y="7806"/>
                    <a:pt x="10775" y="2803"/>
                    <a:pt x="10742" y="2269"/>
                  </a:cubicBezTo>
                  <a:cubicBezTo>
                    <a:pt x="10675" y="1735"/>
                    <a:pt x="8974" y="1"/>
                    <a:pt x="8974"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6"/>
            <p:cNvSpPr/>
            <p:nvPr/>
          </p:nvSpPr>
          <p:spPr>
            <a:xfrm>
              <a:off x="4984438" y="-4790075"/>
              <a:ext cx="2235800" cy="3475850"/>
            </a:xfrm>
            <a:custGeom>
              <a:avLst/>
              <a:gdLst/>
              <a:ahLst/>
              <a:cxnLst/>
              <a:rect l="l" t="t" r="r" b="b"/>
              <a:pathLst>
                <a:path w="89432" h="139034" extrusionOk="0">
                  <a:moveTo>
                    <a:pt x="8640" y="1"/>
                  </a:moveTo>
                  <a:cubicBezTo>
                    <a:pt x="6372" y="1"/>
                    <a:pt x="4204" y="968"/>
                    <a:pt x="2669" y="2636"/>
                  </a:cubicBezTo>
                  <a:cubicBezTo>
                    <a:pt x="935" y="4237"/>
                    <a:pt x="1" y="6539"/>
                    <a:pt x="101" y="8874"/>
                  </a:cubicBezTo>
                  <a:lnTo>
                    <a:pt x="1635" y="42231"/>
                  </a:lnTo>
                  <a:lnTo>
                    <a:pt x="1635" y="131695"/>
                  </a:lnTo>
                  <a:cubicBezTo>
                    <a:pt x="1635" y="135765"/>
                    <a:pt x="4938" y="139034"/>
                    <a:pt x="8974" y="139034"/>
                  </a:cubicBezTo>
                  <a:lnTo>
                    <a:pt x="79925" y="139034"/>
                  </a:lnTo>
                  <a:cubicBezTo>
                    <a:pt x="84128" y="138867"/>
                    <a:pt x="87497" y="135498"/>
                    <a:pt x="87697" y="131261"/>
                  </a:cubicBezTo>
                  <a:lnTo>
                    <a:pt x="87697" y="41831"/>
                  </a:lnTo>
                  <a:lnTo>
                    <a:pt x="89231" y="8473"/>
                  </a:lnTo>
                  <a:cubicBezTo>
                    <a:pt x="89431" y="3870"/>
                    <a:pt x="85762" y="1"/>
                    <a:pt x="811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6"/>
            <p:cNvSpPr/>
            <p:nvPr/>
          </p:nvSpPr>
          <p:spPr>
            <a:xfrm>
              <a:off x="5059513" y="-4763375"/>
              <a:ext cx="2159050" cy="3449150"/>
            </a:xfrm>
            <a:custGeom>
              <a:avLst/>
              <a:gdLst/>
              <a:ahLst/>
              <a:cxnLst/>
              <a:rect l="l" t="t" r="r" b="b"/>
              <a:pathLst>
                <a:path w="86362" h="137966" extrusionOk="0">
                  <a:moveTo>
                    <a:pt x="82125" y="0"/>
                  </a:moveTo>
                  <a:lnTo>
                    <a:pt x="82125" y="0"/>
                  </a:lnTo>
                  <a:cubicBezTo>
                    <a:pt x="83226" y="1501"/>
                    <a:pt x="83793" y="3336"/>
                    <a:pt x="83726" y="5204"/>
                  </a:cubicBezTo>
                  <a:lnTo>
                    <a:pt x="82192" y="38561"/>
                  </a:lnTo>
                  <a:lnTo>
                    <a:pt x="82192" y="127992"/>
                  </a:lnTo>
                  <a:cubicBezTo>
                    <a:pt x="81992" y="132195"/>
                    <a:pt x="78623" y="135564"/>
                    <a:pt x="74420" y="135764"/>
                  </a:cubicBezTo>
                  <a:lnTo>
                    <a:pt x="3469" y="135764"/>
                  </a:lnTo>
                  <a:cubicBezTo>
                    <a:pt x="2268" y="135731"/>
                    <a:pt x="1067" y="135430"/>
                    <a:pt x="0" y="134863"/>
                  </a:cubicBezTo>
                  <a:lnTo>
                    <a:pt x="0" y="134863"/>
                  </a:lnTo>
                  <a:cubicBezTo>
                    <a:pt x="1368" y="136798"/>
                    <a:pt x="3603" y="137966"/>
                    <a:pt x="5971" y="137966"/>
                  </a:cubicBezTo>
                  <a:lnTo>
                    <a:pt x="76922" y="137966"/>
                  </a:lnTo>
                  <a:cubicBezTo>
                    <a:pt x="81125" y="137799"/>
                    <a:pt x="84494" y="134396"/>
                    <a:pt x="84694" y="130193"/>
                  </a:cubicBezTo>
                  <a:lnTo>
                    <a:pt x="84694" y="40763"/>
                  </a:lnTo>
                  <a:lnTo>
                    <a:pt x="86228" y="7405"/>
                  </a:lnTo>
                  <a:cubicBezTo>
                    <a:pt x="86362" y="4370"/>
                    <a:pt x="84794" y="1501"/>
                    <a:pt x="82125" y="0"/>
                  </a:cubicBezTo>
                  <a:close/>
                </a:path>
              </a:pathLst>
            </a:custGeom>
            <a:solidFill>
              <a:srgbClr val="D9D9D9">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6"/>
            <p:cNvSpPr/>
            <p:nvPr/>
          </p:nvSpPr>
          <p:spPr>
            <a:xfrm>
              <a:off x="4984438" y="-4790075"/>
              <a:ext cx="2235800" cy="3475850"/>
            </a:xfrm>
            <a:custGeom>
              <a:avLst/>
              <a:gdLst/>
              <a:ahLst/>
              <a:cxnLst/>
              <a:rect l="l" t="t" r="r" b="b"/>
              <a:pathLst>
                <a:path w="89432" h="139034" fill="none" extrusionOk="0">
                  <a:moveTo>
                    <a:pt x="81125" y="1"/>
                  </a:moveTo>
                  <a:lnTo>
                    <a:pt x="8640" y="1"/>
                  </a:lnTo>
                  <a:cubicBezTo>
                    <a:pt x="6372" y="1"/>
                    <a:pt x="4204" y="968"/>
                    <a:pt x="2669" y="2636"/>
                  </a:cubicBezTo>
                  <a:cubicBezTo>
                    <a:pt x="935" y="4237"/>
                    <a:pt x="1" y="6539"/>
                    <a:pt x="101" y="8874"/>
                  </a:cubicBezTo>
                  <a:lnTo>
                    <a:pt x="1635" y="42231"/>
                  </a:lnTo>
                  <a:lnTo>
                    <a:pt x="1635" y="131695"/>
                  </a:lnTo>
                  <a:cubicBezTo>
                    <a:pt x="1635" y="135765"/>
                    <a:pt x="4938" y="139034"/>
                    <a:pt x="8974" y="139034"/>
                  </a:cubicBezTo>
                  <a:lnTo>
                    <a:pt x="79925" y="139034"/>
                  </a:lnTo>
                  <a:cubicBezTo>
                    <a:pt x="84128" y="138867"/>
                    <a:pt x="87497" y="135498"/>
                    <a:pt x="87697" y="131261"/>
                  </a:cubicBezTo>
                  <a:lnTo>
                    <a:pt x="87697" y="41831"/>
                  </a:lnTo>
                  <a:lnTo>
                    <a:pt x="89231" y="8473"/>
                  </a:lnTo>
                  <a:cubicBezTo>
                    <a:pt x="89431" y="3870"/>
                    <a:pt x="85762" y="1"/>
                    <a:pt x="81125" y="1"/>
                  </a:cubicBezTo>
                  <a:close/>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6"/>
            <p:cNvSpPr/>
            <p:nvPr/>
          </p:nvSpPr>
          <p:spPr>
            <a:xfrm>
              <a:off x="5096188" y="-4677500"/>
              <a:ext cx="2020650" cy="908175"/>
            </a:xfrm>
            <a:custGeom>
              <a:avLst/>
              <a:gdLst/>
              <a:ahLst/>
              <a:cxnLst/>
              <a:rect l="l" t="t" r="r" b="b"/>
              <a:pathLst>
                <a:path w="80826" h="36327" extrusionOk="0">
                  <a:moveTo>
                    <a:pt x="5104" y="1"/>
                  </a:moveTo>
                  <a:cubicBezTo>
                    <a:pt x="2269" y="1"/>
                    <a:pt x="1" y="2369"/>
                    <a:pt x="134" y="5205"/>
                  </a:cubicBezTo>
                  <a:lnTo>
                    <a:pt x="1535" y="36327"/>
                  </a:lnTo>
                  <a:lnTo>
                    <a:pt x="79291" y="36327"/>
                  </a:lnTo>
                  <a:lnTo>
                    <a:pt x="80692" y="5205"/>
                  </a:lnTo>
                  <a:cubicBezTo>
                    <a:pt x="80825" y="2369"/>
                    <a:pt x="78557" y="1"/>
                    <a:pt x="75721" y="1"/>
                  </a:cubicBezTo>
                  <a:close/>
                </a:path>
              </a:pathLst>
            </a:custGeom>
            <a:solidFill>
              <a:srgbClr val="263238"/>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6"/>
            <p:cNvSpPr/>
            <p:nvPr/>
          </p:nvSpPr>
          <p:spPr>
            <a:xfrm>
              <a:off x="5203763" y="-4475675"/>
              <a:ext cx="1797150" cy="607950"/>
            </a:xfrm>
            <a:custGeom>
              <a:avLst/>
              <a:gdLst/>
              <a:ahLst/>
              <a:cxnLst/>
              <a:rect l="l" t="t" r="r" b="b"/>
              <a:pathLst>
                <a:path w="71886" h="24318" extrusionOk="0">
                  <a:moveTo>
                    <a:pt x="1" y="0"/>
                  </a:moveTo>
                  <a:lnTo>
                    <a:pt x="1" y="24318"/>
                  </a:lnTo>
                  <a:lnTo>
                    <a:pt x="71885" y="24318"/>
                  </a:lnTo>
                  <a:lnTo>
                    <a:pt x="71885" y="0"/>
                  </a:lnTo>
                  <a:close/>
                </a:path>
              </a:pathLst>
            </a:custGeom>
            <a:solidFill>
              <a:srgbClr val="7D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6"/>
            <p:cNvSpPr/>
            <p:nvPr/>
          </p:nvSpPr>
          <p:spPr>
            <a:xfrm>
              <a:off x="5292163" y="-4387275"/>
              <a:ext cx="1620350" cy="431150"/>
            </a:xfrm>
            <a:custGeom>
              <a:avLst/>
              <a:gdLst/>
              <a:ahLst/>
              <a:cxnLst/>
              <a:rect l="l" t="t" r="r" b="b"/>
              <a:pathLst>
                <a:path w="64814" h="17246" extrusionOk="0">
                  <a:moveTo>
                    <a:pt x="1" y="0"/>
                  </a:moveTo>
                  <a:lnTo>
                    <a:pt x="1" y="17246"/>
                  </a:lnTo>
                  <a:lnTo>
                    <a:pt x="64814" y="17246"/>
                  </a:lnTo>
                  <a:lnTo>
                    <a:pt x="64814"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6"/>
            <p:cNvSpPr/>
            <p:nvPr/>
          </p:nvSpPr>
          <p:spPr>
            <a:xfrm>
              <a:off x="5207113" y="-3522500"/>
              <a:ext cx="906500" cy="266050"/>
            </a:xfrm>
            <a:custGeom>
              <a:avLst/>
              <a:gdLst/>
              <a:ahLst/>
              <a:cxnLst/>
              <a:rect l="l" t="t" r="r" b="b"/>
              <a:pathLst>
                <a:path w="36260" h="10642" extrusionOk="0">
                  <a:moveTo>
                    <a:pt x="2068" y="1"/>
                  </a:moveTo>
                  <a:cubicBezTo>
                    <a:pt x="934" y="1"/>
                    <a:pt x="0" y="901"/>
                    <a:pt x="0" y="2069"/>
                  </a:cubicBezTo>
                  <a:lnTo>
                    <a:pt x="0" y="8573"/>
                  </a:lnTo>
                  <a:cubicBezTo>
                    <a:pt x="0" y="9708"/>
                    <a:pt x="934" y="10642"/>
                    <a:pt x="2068" y="10642"/>
                  </a:cubicBezTo>
                  <a:lnTo>
                    <a:pt x="34191" y="10642"/>
                  </a:lnTo>
                  <a:cubicBezTo>
                    <a:pt x="35359" y="10642"/>
                    <a:pt x="36259" y="9708"/>
                    <a:pt x="36259" y="8573"/>
                  </a:cubicBezTo>
                  <a:lnTo>
                    <a:pt x="36259" y="2069"/>
                  </a:lnTo>
                  <a:cubicBezTo>
                    <a:pt x="36259" y="901"/>
                    <a:pt x="35359" y="1"/>
                    <a:pt x="34191" y="1"/>
                  </a:cubicBezTo>
                  <a:close/>
                </a:path>
              </a:pathLst>
            </a:custGeom>
            <a:solidFill>
              <a:srgbClr val="7D7D7D"/>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6"/>
            <p:cNvSpPr/>
            <p:nvPr/>
          </p:nvSpPr>
          <p:spPr>
            <a:xfrm>
              <a:off x="5397238" y="-3519150"/>
              <a:ext cx="25" cy="262700"/>
            </a:xfrm>
            <a:custGeom>
              <a:avLst/>
              <a:gdLst/>
              <a:ahLst/>
              <a:cxnLst/>
              <a:rect l="l" t="t" r="r" b="b"/>
              <a:pathLst>
                <a:path w="1" h="10508" fill="none" extrusionOk="0">
                  <a:moveTo>
                    <a:pt x="1" y="0"/>
                  </a:moveTo>
                  <a:lnTo>
                    <a:pt x="1" y="10508"/>
                  </a:ln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6"/>
            <p:cNvSpPr/>
            <p:nvPr/>
          </p:nvSpPr>
          <p:spPr>
            <a:xfrm>
              <a:off x="5580713" y="-3519150"/>
              <a:ext cx="25" cy="262700"/>
            </a:xfrm>
            <a:custGeom>
              <a:avLst/>
              <a:gdLst/>
              <a:ahLst/>
              <a:cxnLst/>
              <a:rect l="l" t="t" r="r" b="b"/>
              <a:pathLst>
                <a:path w="1" h="10508" fill="none" extrusionOk="0">
                  <a:moveTo>
                    <a:pt x="0" y="0"/>
                  </a:moveTo>
                  <a:lnTo>
                    <a:pt x="0" y="10508"/>
                  </a:ln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6"/>
            <p:cNvSpPr/>
            <p:nvPr/>
          </p:nvSpPr>
          <p:spPr>
            <a:xfrm>
              <a:off x="5763338" y="-3519150"/>
              <a:ext cx="25" cy="262700"/>
            </a:xfrm>
            <a:custGeom>
              <a:avLst/>
              <a:gdLst/>
              <a:ahLst/>
              <a:cxnLst/>
              <a:rect l="l" t="t" r="r" b="b"/>
              <a:pathLst>
                <a:path w="1" h="10508" fill="none" extrusionOk="0">
                  <a:moveTo>
                    <a:pt x="0" y="0"/>
                  </a:moveTo>
                  <a:lnTo>
                    <a:pt x="0" y="10508"/>
                  </a:ln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6"/>
            <p:cNvSpPr/>
            <p:nvPr/>
          </p:nvSpPr>
          <p:spPr>
            <a:xfrm>
              <a:off x="5945963" y="-3519150"/>
              <a:ext cx="25" cy="262700"/>
            </a:xfrm>
            <a:custGeom>
              <a:avLst/>
              <a:gdLst/>
              <a:ahLst/>
              <a:cxnLst/>
              <a:rect l="l" t="t" r="r" b="b"/>
              <a:pathLst>
                <a:path w="1" h="10508" fill="none" extrusionOk="0">
                  <a:moveTo>
                    <a:pt x="1" y="0"/>
                  </a:moveTo>
                  <a:lnTo>
                    <a:pt x="1" y="10508"/>
                  </a:ln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6"/>
            <p:cNvSpPr/>
            <p:nvPr/>
          </p:nvSpPr>
          <p:spPr>
            <a:xfrm>
              <a:off x="6344588" y="-3376550"/>
              <a:ext cx="322750" cy="209325"/>
            </a:xfrm>
            <a:custGeom>
              <a:avLst/>
              <a:gdLst/>
              <a:ahLst/>
              <a:cxnLst/>
              <a:rect l="l" t="t" r="r" b="b"/>
              <a:pathLst>
                <a:path w="12910" h="8373" extrusionOk="0">
                  <a:moveTo>
                    <a:pt x="1935" y="0"/>
                  </a:moveTo>
                  <a:cubicBezTo>
                    <a:pt x="868" y="0"/>
                    <a:pt x="0" y="867"/>
                    <a:pt x="0" y="1935"/>
                  </a:cubicBezTo>
                  <a:lnTo>
                    <a:pt x="0" y="6438"/>
                  </a:lnTo>
                  <a:cubicBezTo>
                    <a:pt x="0" y="7506"/>
                    <a:pt x="868" y="8373"/>
                    <a:pt x="1935" y="8373"/>
                  </a:cubicBezTo>
                  <a:lnTo>
                    <a:pt x="10975" y="8373"/>
                  </a:lnTo>
                  <a:cubicBezTo>
                    <a:pt x="12042" y="8373"/>
                    <a:pt x="12910" y="7506"/>
                    <a:pt x="12910" y="6438"/>
                  </a:cubicBezTo>
                  <a:lnTo>
                    <a:pt x="12910" y="1935"/>
                  </a:lnTo>
                  <a:cubicBezTo>
                    <a:pt x="12910" y="867"/>
                    <a:pt x="12042" y="0"/>
                    <a:pt x="10975" y="0"/>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6"/>
            <p:cNvSpPr/>
            <p:nvPr/>
          </p:nvSpPr>
          <p:spPr>
            <a:xfrm>
              <a:off x="5212113" y="-3088025"/>
              <a:ext cx="322750" cy="246050"/>
            </a:xfrm>
            <a:custGeom>
              <a:avLst/>
              <a:gdLst/>
              <a:ahLst/>
              <a:cxnLst/>
              <a:rect l="l" t="t" r="r" b="b"/>
              <a:pathLst>
                <a:path w="12910" h="9842" extrusionOk="0">
                  <a:moveTo>
                    <a:pt x="1935" y="1"/>
                  </a:moveTo>
                  <a:cubicBezTo>
                    <a:pt x="868" y="1"/>
                    <a:pt x="0" y="868"/>
                    <a:pt x="0" y="1936"/>
                  </a:cubicBezTo>
                  <a:lnTo>
                    <a:pt x="0" y="7906"/>
                  </a:lnTo>
                  <a:cubicBezTo>
                    <a:pt x="0" y="8974"/>
                    <a:pt x="868" y="9841"/>
                    <a:pt x="1935" y="9841"/>
                  </a:cubicBezTo>
                  <a:lnTo>
                    <a:pt x="10975" y="9841"/>
                  </a:lnTo>
                  <a:cubicBezTo>
                    <a:pt x="12042" y="9841"/>
                    <a:pt x="12910" y="8974"/>
                    <a:pt x="12910" y="7906"/>
                  </a:cubicBezTo>
                  <a:lnTo>
                    <a:pt x="12910" y="1936"/>
                  </a:lnTo>
                  <a:cubicBezTo>
                    <a:pt x="12910" y="868"/>
                    <a:pt x="12042" y="1"/>
                    <a:pt x="10975" y="1"/>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6"/>
            <p:cNvSpPr/>
            <p:nvPr/>
          </p:nvSpPr>
          <p:spPr>
            <a:xfrm>
              <a:off x="5590713" y="-3088025"/>
              <a:ext cx="322750" cy="246050"/>
            </a:xfrm>
            <a:custGeom>
              <a:avLst/>
              <a:gdLst/>
              <a:ahLst/>
              <a:cxnLst/>
              <a:rect l="l" t="t" r="r" b="b"/>
              <a:pathLst>
                <a:path w="12910" h="9842" extrusionOk="0">
                  <a:moveTo>
                    <a:pt x="1935" y="1"/>
                  </a:moveTo>
                  <a:cubicBezTo>
                    <a:pt x="868" y="1"/>
                    <a:pt x="1" y="868"/>
                    <a:pt x="1" y="1936"/>
                  </a:cubicBezTo>
                  <a:lnTo>
                    <a:pt x="1" y="7906"/>
                  </a:lnTo>
                  <a:cubicBezTo>
                    <a:pt x="1" y="8974"/>
                    <a:pt x="868" y="9841"/>
                    <a:pt x="1935" y="9841"/>
                  </a:cubicBezTo>
                  <a:lnTo>
                    <a:pt x="10975" y="9841"/>
                  </a:lnTo>
                  <a:cubicBezTo>
                    <a:pt x="12042" y="9841"/>
                    <a:pt x="12910" y="8974"/>
                    <a:pt x="12910" y="7906"/>
                  </a:cubicBezTo>
                  <a:lnTo>
                    <a:pt x="12910" y="1936"/>
                  </a:lnTo>
                  <a:cubicBezTo>
                    <a:pt x="12910" y="868"/>
                    <a:pt x="12042" y="1"/>
                    <a:pt x="10975" y="1"/>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6"/>
            <p:cNvSpPr/>
            <p:nvPr/>
          </p:nvSpPr>
          <p:spPr>
            <a:xfrm>
              <a:off x="5968488" y="-3088025"/>
              <a:ext cx="322750" cy="246050"/>
            </a:xfrm>
            <a:custGeom>
              <a:avLst/>
              <a:gdLst/>
              <a:ahLst/>
              <a:cxnLst/>
              <a:rect l="l" t="t" r="r" b="b"/>
              <a:pathLst>
                <a:path w="12910" h="9842" extrusionOk="0">
                  <a:moveTo>
                    <a:pt x="1935" y="1"/>
                  </a:moveTo>
                  <a:cubicBezTo>
                    <a:pt x="868" y="1"/>
                    <a:pt x="0" y="868"/>
                    <a:pt x="34" y="1936"/>
                  </a:cubicBezTo>
                  <a:lnTo>
                    <a:pt x="34" y="7906"/>
                  </a:lnTo>
                  <a:cubicBezTo>
                    <a:pt x="34" y="8974"/>
                    <a:pt x="868" y="9841"/>
                    <a:pt x="1935" y="9841"/>
                  </a:cubicBezTo>
                  <a:lnTo>
                    <a:pt x="11008" y="9841"/>
                  </a:lnTo>
                  <a:cubicBezTo>
                    <a:pt x="12042" y="9841"/>
                    <a:pt x="12910" y="8974"/>
                    <a:pt x="12910" y="7906"/>
                  </a:cubicBezTo>
                  <a:lnTo>
                    <a:pt x="12910" y="1936"/>
                  </a:lnTo>
                  <a:cubicBezTo>
                    <a:pt x="12910" y="868"/>
                    <a:pt x="12042" y="1"/>
                    <a:pt x="10975" y="1"/>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6"/>
            <p:cNvSpPr/>
            <p:nvPr/>
          </p:nvSpPr>
          <p:spPr>
            <a:xfrm>
              <a:off x="6347088" y="-3088025"/>
              <a:ext cx="322750" cy="246050"/>
            </a:xfrm>
            <a:custGeom>
              <a:avLst/>
              <a:gdLst/>
              <a:ahLst/>
              <a:cxnLst/>
              <a:rect l="l" t="t" r="r" b="b"/>
              <a:pathLst>
                <a:path w="12910" h="9842" extrusionOk="0">
                  <a:moveTo>
                    <a:pt x="1935" y="1"/>
                  </a:moveTo>
                  <a:cubicBezTo>
                    <a:pt x="868" y="1"/>
                    <a:pt x="0" y="868"/>
                    <a:pt x="0" y="1936"/>
                  </a:cubicBezTo>
                  <a:lnTo>
                    <a:pt x="0" y="7906"/>
                  </a:lnTo>
                  <a:cubicBezTo>
                    <a:pt x="0" y="8974"/>
                    <a:pt x="868" y="9841"/>
                    <a:pt x="1935" y="9841"/>
                  </a:cubicBezTo>
                  <a:lnTo>
                    <a:pt x="10975" y="9841"/>
                  </a:lnTo>
                  <a:cubicBezTo>
                    <a:pt x="12042" y="9841"/>
                    <a:pt x="12910" y="8974"/>
                    <a:pt x="12910" y="7906"/>
                  </a:cubicBezTo>
                  <a:lnTo>
                    <a:pt x="12910" y="1936"/>
                  </a:lnTo>
                  <a:cubicBezTo>
                    <a:pt x="12910" y="868"/>
                    <a:pt x="12042" y="1"/>
                    <a:pt x="10975" y="1"/>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6"/>
            <p:cNvSpPr/>
            <p:nvPr/>
          </p:nvSpPr>
          <p:spPr>
            <a:xfrm>
              <a:off x="6724863" y="-3088025"/>
              <a:ext cx="322750" cy="246050"/>
            </a:xfrm>
            <a:custGeom>
              <a:avLst/>
              <a:gdLst/>
              <a:ahLst/>
              <a:cxnLst/>
              <a:rect l="l" t="t" r="r" b="b"/>
              <a:pathLst>
                <a:path w="12910" h="9842" extrusionOk="0">
                  <a:moveTo>
                    <a:pt x="1935" y="1"/>
                  </a:moveTo>
                  <a:cubicBezTo>
                    <a:pt x="868" y="1"/>
                    <a:pt x="0" y="868"/>
                    <a:pt x="0" y="1936"/>
                  </a:cubicBezTo>
                  <a:lnTo>
                    <a:pt x="0" y="7906"/>
                  </a:lnTo>
                  <a:cubicBezTo>
                    <a:pt x="0" y="8974"/>
                    <a:pt x="868" y="9841"/>
                    <a:pt x="1935" y="9841"/>
                  </a:cubicBezTo>
                  <a:lnTo>
                    <a:pt x="11008" y="9841"/>
                  </a:lnTo>
                  <a:cubicBezTo>
                    <a:pt x="12042" y="9841"/>
                    <a:pt x="12909" y="8974"/>
                    <a:pt x="12909" y="7906"/>
                  </a:cubicBezTo>
                  <a:lnTo>
                    <a:pt x="12909" y="1936"/>
                  </a:lnTo>
                  <a:cubicBezTo>
                    <a:pt x="12909" y="868"/>
                    <a:pt x="12042" y="1"/>
                    <a:pt x="11008" y="1"/>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6"/>
            <p:cNvSpPr/>
            <p:nvPr/>
          </p:nvSpPr>
          <p:spPr>
            <a:xfrm>
              <a:off x="5212113" y="-2757775"/>
              <a:ext cx="322750" cy="246025"/>
            </a:xfrm>
            <a:custGeom>
              <a:avLst/>
              <a:gdLst/>
              <a:ahLst/>
              <a:cxnLst/>
              <a:rect l="l" t="t" r="r" b="b"/>
              <a:pathLst>
                <a:path w="12910" h="9841" extrusionOk="0">
                  <a:moveTo>
                    <a:pt x="1935" y="0"/>
                  </a:moveTo>
                  <a:cubicBezTo>
                    <a:pt x="868" y="0"/>
                    <a:pt x="0" y="868"/>
                    <a:pt x="0" y="1935"/>
                  </a:cubicBezTo>
                  <a:lnTo>
                    <a:pt x="0" y="7906"/>
                  </a:lnTo>
                  <a:cubicBezTo>
                    <a:pt x="0" y="8973"/>
                    <a:pt x="868" y="9841"/>
                    <a:pt x="1935" y="9841"/>
                  </a:cubicBezTo>
                  <a:lnTo>
                    <a:pt x="10975" y="9841"/>
                  </a:lnTo>
                  <a:cubicBezTo>
                    <a:pt x="12042" y="9841"/>
                    <a:pt x="12910" y="8973"/>
                    <a:pt x="12910" y="7906"/>
                  </a:cubicBezTo>
                  <a:lnTo>
                    <a:pt x="12910" y="1935"/>
                  </a:lnTo>
                  <a:cubicBezTo>
                    <a:pt x="12910" y="868"/>
                    <a:pt x="12042" y="0"/>
                    <a:pt x="10975" y="0"/>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6"/>
            <p:cNvSpPr/>
            <p:nvPr/>
          </p:nvSpPr>
          <p:spPr>
            <a:xfrm>
              <a:off x="5590713" y="-2757775"/>
              <a:ext cx="322750" cy="246025"/>
            </a:xfrm>
            <a:custGeom>
              <a:avLst/>
              <a:gdLst/>
              <a:ahLst/>
              <a:cxnLst/>
              <a:rect l="l" t="t" r="r" b="b"/>
              <a:pathLst>
                <a:path w="12910" h="9841" extrusionOk="0">
                  <a:moveTo>
                    <a:pt x="1935" y="0"/>
                  </a:moveTo>
                  <a:cubicBezTo>
                    <a:pt x="868" y="0"/>
                    <a:pt x="1" y="868"/>
                    <a:pt x="1" y="1935"/>
                  </a:cubicBezTo>
                  <a:lnTo>
                    <a:pt x="1" y="7906"/>
                  </a:lnTo>
                  <a:cubicBezTo>
                    <a:pt x="1" y="8973"/>
                    <a:pt x="868" y="9841"/>
                    <a:pt x="1935" y="9841"/>
                  </a:cubicBezTo>
                  <a:lnTo>
                    <a:pt x="10975" y="9841"/>
                  </a:lnTo>
                  <a:cubicBezTo>
                    <a:pt x="12042" y="9841"/>
                    <a:pt x="12910" y="8973"/>
                    <a:pt x="12910" y="7906"/>
                  </a:cubicBezTo>
                  <a:lnTo>
                    <a:pt x="12910" y="1935"/>
                  </a:lnTo>
                  <a:cubicBezTo>
                    <a:pt x="12910" y="868"/>
                    <a:pt x="12042" y="0"/>
                    <a:pt x="10975" y="0"/>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6"/>
            <p:cNvSpPr/>
            <p:nvPr/>
          </p:nvSpPr>
          <p:spPr>
            <a:xfrm>
              <a:off x="5969313" y="-2756950"/>
              <a:ext cx="321925" cy="245200"/>
            </a:xfrm>
            <a:custGeom>
              <a:avLst/>
              <a:gdLst/>
              <a:ahLst/>
              <a:cxnLst/>
              <a:rect l="l" t="t" r="r" b="b"/>
              <a:pathLst>
                <a:path w="12877" h="9808" extrusionOk="0">
                  <a:moveTo>
                    <a:pt x="1902" y="1"/>
                  </a:moveTo>
                  <a:cubicBezTo>
                    <a:pt x="835" y="1"/>
                    <a:pt x="1" y="835"/>
                    <a:pt x="1" y="1902"/>
                  </a:cubicBezTo>
                  <a:lnTo>
                    <a:pt x="1" y="7906"/>
                  </a:lnTo>
                  <a:cubicBezTo>
                    <a:pt x="1" y="8974"/>
                    <a:pt x="835" y="9808"/>
                    <a:pt x="1902" y="9808"/>
                  </a:cubicBezTo>
                  <a:lnTo>
                    <a:pt x="10975" y="9808"/>
                  </a:lnTo>
                  <a:cubicBezTo>
                    <a:pt x="12009" y="9808"/>
                    <a:pt x="12877" y="8974"/>
                    <a:pt x="12877" y="7906"/>
                  </a:cubicBezTo>
                  <a:lnTo>
                    <a:pt x="12877" y="1902"/>
                  </a:lnTo>
                  <a:cubicBezTo>
                    <a:pt x="12877" y="835"/>
                    <a:pt x="12009" y="1"/>
                    <a:pt x="10942" y="1"/>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6"/>
            <p:cNvSpPr/>
            <p:nvPr/>
          </p:nvSpPr>
          <p:spPr>
            <a:xfrm>
              <a:off x="6347088" y="-2757775"/>
              <a:ext cx="322750" cy="246025"/>
            </a:xfrm>
            <a:custGeom>
              <a:avLst/>
              <a:gdLst/>
              <a:ahLst/>
              <a:cxnLst/>
              <a:rect l="l" t="t" r="r" b="b"/>
              <a:pathLst>
                <a:path w="12910" h="9841" extrusionOk="0">
                  <a:moveTo>
                    <a:pt x="1935" y="0"/>
                  </a:moveTo>
                  <a:cubicBezTo>
                    <a:pt x="868" y="0"/>
                    <a:pt x="0" y="868"/>
                    <a:pt x="0" y="1935"/>
                  </a:cubicBezTo>
                  <a:lnTo>
                    <a:pt x="0" y="7906"/>
                  </a:lnTo>
                  <a:cubicBezTo>
                    <a:pt x="0" y="8973"/>
                    <a:pt x="868" y="9841"/>
                    <a:pt x="1935" y="9841"/>
                  </a:cubicBezTo>
                  <a:lnTo>
                    <a:pt x="10975" y="9841"/>
                  </a:lnTo>
                  <a:cubicBezTo>
                    <a:pt x="12042" y="9841"/>
                    <a:pt x="12910" y="8973"/>
                    <a:pt x="12910" y="7906"/>
                  </a:cubicBezTo>
                  <a:lnTo>
                    <a:pt x="12910" y="1935"/>
                  </a:lnTo>
                  <a:cubicBezTo>
                    <a:pt x="12910" y="868"/>
                    <a:pt x="12042" y="0"/>
                    <a:pt x="10975" y="0"/>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6"/>
            <p:cNvSpPr/>
            <p:nvPr/>
          </p:nvSpPr>
          <p:spPr>
            <a:xfrm>
              <a:off x="6724863" y="-2757775"/>
              <a:ext cx="322750" cy="246025"/>
            </a:xfrm>
            <a:custGeom>
              <a:avLst/>
              <a:gdLst/>
              <a:ahLst/>
              <a:cxnLst/>
              <a:rect l="l" t="t" r="r" b="b"/>
              <a:pathLst>
                <a:path w="12910" h="9841" extrusionOk="0">
                  <a:moveTo>
                    <a:pt x="1935" y="0"/>
                  </a:moveTo>
                  <a:cubicBezTo>
                    <a:pt x="868" y="0"/>
                    <a:pt x="0" y="868"/>
                    <a:pt x="0" y="1935"/>
                  </a:cubicBezTo>
                  <a:lnTo>
                    <a:pt x="0" y="7906"/>
                  </a:lnTo>
                  <a:cubicBezTo>
                    <a:pt x="0" y="8973"/>
                    <a:pt x="868" y="9841"/>
                    <a:pt x="1935" y="9841"/>
                  </a:cubicBezTo>
                  <a:lnTo>
                    <a:pt x="11008" y="9841"/>
                  </a:lnTo>
                  <a:cubicBezTo>
                    <a:pt x="12042" y="9841"/>
                    <a:pt x="12909" y="8973"/>
                    <a:pt x="12909" y="7906"/>
                  </a:cubicBezTo>
                  <a:lnTo>
                    <a:pt x="12909" y="1935"/>
                  </a:lnTo>
                  <a:cubicBezTo>
                    <a:pt x="12909" y="868"/>
                    <a:pt x="12042" y="0"/>
                    <a:pt x="11008" y="0"/>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6"/>
            <p:cNvSpPr/>
            <p:nvPr/>
          </p:nvSpPr>
          <p:spPr>
            <a:xfrm>
              <a:off x="5212113" y="-2426700"/>
              <a:ext cx="322750" cy="246025"/>
            </a:xfrm>
            <a:custGeom>
              <a:avLst/>
              <a:gdLst/>
              <a:ahLst/>
              <a:cxnLst/>
              <a:rect l="l" t="t" r="r" b="b"/>
              <a:pathLst>
                <a:path w="12910" h="9841" extrusionOk="0">
                  <a:moveTo>
                    <a:pt x="1935" y="0"/>
                  </a:moveTo>
                  <a:cubicBezTo>
                    <a:pt x="868" y="0"/>
                    <a:pt x="0" y="834"/>
                    <a:pt x="0" y="1901"/>
                  </a:cubicBezTo>
                  <a:lnTo>
                    <a:pt x="0" y="7906"/>
                  </a:lnTo>
                  <a:cubicBezTo>
                    <a:pt x="0" y="8973"/>
                    <a:pt x="868" y="9840"/>
                    <a:pt x="1935" y="9840"/>
                  </a:cubicBezTo>
                  <a:lnTo>
                    <a:pt x="10975" y="9840"/>
                  </a:lnTo>
                  <a:cubicBezTo>
                    <a:pt x="12042" y="9840"/>
                    <a:pt x="12910" y="8973"/>
                    <a:pt x="12910" y="7906"/>
                  </a:cubicBezTo>
                  <a:lnTo>
                    <a:pt x="12910" y="1901"/>
                  </a:lnTo>
                  <a:cubicBezTo>
                    <a:pt x="12910" y="834"/>
                    <a:pt x="12042" y="0"/>
                    <a:pt x="10975" y="0"/>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6"/>
            <p:cNvSpPr/>
            <p:nvPr/>
          </p:nvSpPr>
          <p:spPr>
            <a:xfrm>
              <a:off x="5590713" y="-2426700"/>
              <a:ext cx="322750" cy="246025"/>
            </a:xfrm>
            <a:custGeom>
              <a:avLst/>
              <a:gdLst/>
              <a:ahLst/>
              <a:cxnLst/>
              <a:rect l="l" t="t" r="r" b="b"/>
              <a:pathLst>
                <a:path w="12910" h="9841" extrusionOk="0">
                  <a:moveTo>
                    <a:pt x="1935" y="0"/>
                  </a:moveTo>
                  <a:cubicBezTo>
                    <a:pt x="868" y="0"/>
                    <a:pt x="1" y="834"/>
                    <a:pt x="1" y="1901"/>
                  </a:cubicBezTo>
                  <a:lnTo>
                    <a:pt x="1" y="7906"/>
                  </a:lnTo>
                  <a:cubicBezTo>
                    <a:pt x="1" y="8973"/>
                    <a:pt x="868" y="9840"/>
                    <a:pt x="1935" y="9840"/>
                  </a:cubicBezTo>
                  <a:lnTo>
                    <a:pt x="10975" y="9840"/>
                  </a:lnTo>
                  <a:cubicBezTo>
                    <a:pt x="12042" y="9840"/>
                    <a:pt x="12910" y="8973"/>
                    <a:pt x="12910" y="7906"/>
                  </a:cubicBezTo>
                  <a:lnTo>
                    <a:pt x="12910" y="1901"/>
                  </a:lnTo>
                  <a:cubicBezTo>
                    <a:pt x="12910" y="834"/>
                    <a:pt x="12042" y="0"/>
                    <a:pt x="10975" y="0"/>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6"/>
            <p:cNvSpPr/>
            <p:nvPr/>
          </p:nvSpPr>
          <p:spPr>
            <a:xfrm>
              <a:off x="5968488" y="-2426700"/>
              <a:ext cx="322750" cy="246025"/>
            </a:xfrm>
            <a:custGeom>
              <a:avLst/>
              <a:gdLst/>
              <a:ahLst/>
              <a:cxnLst/>
              <a:rect l="l" t="t" r="r" b="b"/>
              <a:pathLst>
                <a:path w="12910" h="9841" extrusionOk="0">
                  <a:moveTo>
                    <a:pt x="1935" y="0"/>
                  </a:moveTo>
                  <a:cubicBezTo>
                    <a:pt x="868" y="0"/>
                    <a:pt x="0" y="867"/>
                    <a:pt x="34" y="1935"/>
                  </a:cubicBezTo>
                  <a:lnTo>
                    <a:pt x="34" y="7906"/>
                  </a:lnTo>
                  <a:cubicBezTo>
                    <a:pt x="34" y="8973"/>
                    <a:pt x="868" y="9840"/>
                    <a:pt x="1935" y="9840"/>
                  </a:cubicBezTo>
                  <a:lnTo>
                    <a:pt x="11008" y="9840"/>
                  </a:lnTo>
                  <a:cubicBezTo>
                    <a:pt x="12042" y="9840"/>
                    <a:pt x="12910" y="8973"/>
                    <a:pt x="12910" y="7906"/>
                  </a:cubicBezTo>
                  <a:lnTo>
                    <a:pt x="12910" y="1935"/>
                  </a:lnTo>
                  <a:cubicBezTo>
                    <a:pt x="12910" y="867"/>
                    <a:pt x="12042" y="0"/>
                    <a:pt x="10975" y="0"/>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6"/>
            <p:cNvSpPr/>
            <p:nvPr/>
          </p:nvSpPr>
          <p:spPr>
            <a:xfrm>
              <a:off x="6347088" y="-2426700"/>
              <a:ext cx="322750" cy="246025"/>
            </a:xfrm>
            <a:custGeom>
              <a:avLst/>
              <a:gdLst/>
              <a:ahLst/>
              <a:cxnLst/>
              <a:rect l="l" t="t" r="r" b="b"/>
              <a:pathLst>
                <a:path w="12910" h="9841" extrusionOk="0">
                  <a:moveTo>
                    <a:pt x="1935" y="0"/>
                  </a:moveTo>
                  <a:cubicBezTo>
                    <a:pt x="868" y="0"/>
                    <a:pt x="0" y="834"/>
                    <a:pt x="0" y="1901"/>
                  </a:cubicBezTo>
                  <a:lnTo>
                    <a:pt x="0" y="7906"/>
                  </a:lnTo>
                  <a:cubicBezTo>
                    <a:pt x="0" y="8973"/>
                    <a:pt x="868" y="9840"/>
                    <a:pt x="1935" y="9840"/>
                  </a:cubicBezTo>
                  <a:lnTo>
                    <a:pt x="10975" y="9840"/>
                  </a:lnTo>
                  <a:cubicBezTo>
                    <a:pt x="12042" y="9840"/>
                    <a:pt x="12910" y="8973"/>
                    <a:pt x="12910" y="7906"/>
                  </a:cubicBezTo>
                  <a:lnTo>
                    <a:pt x="12910" y="1901"/>
                  </a:lnTo>
                  <a:cubicBezTo>
                    <a:pt x="12910" y="834"/>
                    <a:pt x="12042" y="0"/>
                    <a:pt x="10975" y="0"/>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6"/>
            <p:cNvSpPr/>
            <p:nvPr/>
          </p:nvSpPr>
          <p:spPr>
            <a:xfrm>
              <a:off x="6724863" y="-2426700"/>
              <a:ext cx="322750" cy="246025"/>
            </a:xfrm>
            <a:custGeom>
              <a:avLst/>
              <a:gdLst/>
              <a:ahLst/>
              <a:cxnLst/>
              <a:rect l="l" t="t" r="r" b="b"/>
              <a:pathLst>
                <a:path w="12910" h="9841" extrusionOk="0">
                  <a:moveTo>
                    <a:pt x="1935" y="0"/>
                  </a:moveTo>
                  <a:cubicBezTo>
                    <a:pt x="868" y="0"/>
                    <a:pt x="0" y="834"/>
                    <a:pt x="0" y="1901"/>
                  </a:cubicBezTo>
                  <a:lnTo>
                    <a:pt x="0" y="7906"/>
                  </a:lnTo>
                  <a:cubicBezTo>
                    <a:pt x="0" y="8973"/>
                    <a:pt x="868" y="9840"/>
                    <a:pt x="1935" y="9840"/>
                  </a:cubicBezTo>
                  <a:lnTo>
                    <a:pt x="11008" y="9840"/>
                  </a:lnTo>
                  <a:cubicBezTo>
                    <a:pt x="12042" y="9840"/>
                    <a:pt x="12909" y="8973"/>
                    <a:pt x="12909" y="7906"/>
                  </a:cubicBezTo>
                  <a:lnTo>
                    <a:pt x="12909" y="1901"/>
                  </a:lnTo>
                  <a:cubicBezTo>
                    <a:pt x="12909" y="834"/>
                    <a:pt x="12042" y="0"/>
                    <a:pt x="11008" y="0"/>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6"/>
            <p:cNvSpPr/>
            <p:nvPr/>
          </p:nvSpPr>
          <p:spPr>
            <a:xfrm>
              <a:off x="5212113" y="-2096475"/>
              <a:ext cx="322750" cy="246025"/>
            </a:xfrm>
            <a:custGeom>
              <a:avLst/>
              <a:gdLst/>
              <a:ahLst/>
              <a:cxnLst/>
              <a:rect l="l" t="t" r="r" b="b"/>
              <a:pathLst>
                <a:path w="12910" h="9841" extrusionOk="0">
                  <a:moveTo>
                    <a:pt x="1935" y="1"/>
                  </a:moveTo>
                  <a:cubicBezTo>
                    <a:pt x="868" y="1"/>
                    <a:pt x="0" y="868"/>
                    <a:pt x="0" y="1935"/>
                  </a:cubicBezTo>
                  <a:lnTo>
                    <a:pt x="0" y="7906"/>
                  </a:lnTo>
                  <a:cubicBezTo>
                    <a:pt x="0" y="8974"/>
                    <a:pt x="868" y="9841"/>
                    <a:pt x="1935" y="9841"/>
                  </a:cubicBezTo>
                  <a:lnTo>
                    <a:pt x="10975" y="9841"/>
                  </a:lnTo>
                  <a:cubicBezTo>
                    <a:pt x="12042" y="9841"/>
                    <a:pt x="12910" y="8974"/>
                    <a:pt x="12910" y="7906"/>
                  </a:cubicBezTo>
                  <a:lnTo>
                    <a:pt x="12910" y="1935"/>
                  </a:lnTo>
                  <a:cubicBezTo>
                    <a:pt x="12910" y="868"/>
                    <a:pt x="12042" y="1"/>
                    <a:pt x="10975" y="1"/>
                  </a:cubicBezTo>
                  <a:close/>
                </a:path>
              </a:pathLst>
            </a:custGeom>
            <a:solidFill>
              <a:schemeClr val="lt2"/>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6"/>
            <p:cNvSpPr/>
            <p:nvPr/>
          </p:nvSpPr>
          <p:spPr>
            <a:xfrm>
              <a:off x="5590713" y="-2096475"/>
              <a:ext cx="322750" cy="246025"/>
            </a:xfrm>
            <a:custGeom>
              <a:avLst/>
              <a:gdLst/>
              <a:ahLst/>
              <a:cxnLst/>
              <a:rect l="l" t="t" r="r" b="b"/>
              <a:pathLst>
                <a:path w="12910" h="9841" extrusionOk="0">
                  <a:moveTo>
                    <a:pt x="1935" y="1"/>
                  </a:moveTo>
                  <a:cubicBezTo>
                    <a:pt x="868" y="1"/>
                    <a:pt x="1" y="868"/>
                    <a:pt x="1" y="1935"/>
                  </a:cubicBezTo>
                  <a:lnTo>
                    <a:pt x="1" y="7906"/>
                  </a:lnTo>
                  <a:cubicBezTo>
                    <a:pt x="1" y="8974"/>
                    <a:pt x="868" y="9841"/>
                    <a:pt x="1935" y="9841"/>
                  </a:cubicBezTo>
                  <a:lnTo>
                    <a:pt x="10975" y="9841"/>
                  </a:lnTo>
                  <a:cubicBezTo>
                    <a:pt x="12042" y="9841"/>
                    <a:pt x="12910" y="8974"/>
                    <a:pt x="12910" y="7906"/>
                  </a:cubicBezTo>
                  <a:lnTo>
                    <a:pt x="12910" y="1935"/>
                  </a:lnTo>
                  <a:cubicBezTo>
                    <a:pt x="12910" y="868"/>
                    <a:pt x="12042" y="1"/>
                    <a:pt x="10975" y="1"/>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6"/>
            <p:cNvSpPr/>
            <p:nvPr/>
          </p:nvSpPr>
          <p:spPr>
            <a:xfrm>
              <a:off x="5969313" y="-2096475"/>
              <a:ext cx="321925" cy="246025"/>
            </a:xfrm>
            <a:custGeom>
              <a:avLst/>
              <a:gdLst/>
              <a:ahLst/>
              <a:cxnLst/>
              <a:rect l="l" t="t" r="r" b="b"/>
              <a:pathLst>
                <a:path w="12877" h="9841" extrusionOk="0">
                  <a:moveTo>
                    <a:pt x="1902" y="1"/>
                  </a:moveTo>
                  <a:cubicBezTo>
                    <a:pt x="835" y="1"/>
                    <a:pt x="1" y="868"/>
                    <a:pt x="1" y="1935"/>
                  </a:cubicBezTo>
                  <a:lnTo>
                    <a:pt x="1" y="7906"/>
                  </a:lnTo>
                  <a:cubicBezTo>
                    <a:pt x="1" y="8974"/>
                    <a:pt x="835" y="9841"/>
                    <a:pt x="1902" y="9841"/>
                  </a:cubicBezTo>
                  <a:lnTo>
                    <a:pt x="10975" y="9841"/>
                  </a:lnTo>
                  <a:cubicBezTo>
                    <a:pt x="12009" y="9841"/>
                    <a:pt x="12877" y="8974"/>
                    <a:pt x="12877" y="7906"/>
                  </a:cubicBezTo>
                  <a:lnTo>
                    <a:pt x="12877" y="1935"/>
                  </a:lnTo>
                  <a:cubicBezTo>
                    <a:pt x="12877" y="868"/>
                    <a:pt x="12009" y="1"/>
                    <a:pt x="10942" y="1"/>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6"/>
            <p:cNvSpPr/>
            <p:nvPr/>
          </p:nvSpPr>
          <p:spPr>
            <a:xfrm>
              <a:off x="6347088" y="-2096475"/>
              <a:ext cx="322750" cy="246025"/>
            </a:xfrm>
            <a:custGeom>
              <a:avLst/>
              <a:gdLst/>
              <a:ahLst/>
              <a:cxnLst/>
              <a:rect l="l" t="t" r="r" b="b"/>
              <a:pathLst>
                <a:path w="12910" h="9841" extrusionOk="0">
                  <a:moveTo>
                    <a:pt x="1935" y="1"/>
                  </a:moveTo>
                  <a:cubicBezTo>
                    <a:pt x="868" y="1"/>
                    <a:pt x="0" y="868"/>
                    <a:pt x="0" y="1935"/>
                  </a:cubicBezTo>
                  <a:lnTo>
                    <a:pt x="0" y="7906"/>
                  </a:lnTo>
                  <a:cubicBezTo>
                    <a:pt x="0" y="8974"/>
                    <a:pt x="868" y="9841"/>
                    <a:pt x="1935" y="9841"/>
                  </a:cubicBezTo>
                  <a:lnTo>
                    <a:pt x="10975" y="9841"/>
                  </a:lnTo>
                  <a:cubicBezTo>
                    <a:pt x="12042" y="9841"/>
                    <a:pt x="12910" y="8974"/>
                    <a:pt x="12910" y="7906"/>
                  </a:cubicBezTo>
                  <a:lnTo>
                    <a:pt x="12910" y="1935"/>
                  </a:lnTo>
                  <a:cubicBezTo>
                    <a:pt x="12910" y="868"/>
                    <a:pt x="12042" y="1"/>
                    <a:pt x="10975" y="1"/>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6"/>
            <p:cNvSpPr/>
            <p:nvPr/>
          </p:nvSpPr>
          <p:spPr>
            <a:xfrm>
              <a:off x="5212113" y="-1766250"/>
              <a:ext cx="322750" cy="246050"/>
            </a:xfrm>
            <a:custGeom>
              <a:avLst/>
              <a:gdLst/>
              <a:ahLst/>
              <a:cxnLst/>
              <a:rect l="l" t="t" r="r" b="b"/>
              <a:pathLst>
                <a:path w="12910" h="9842" extrusionOk="0">
                  <a:moveTo>
                    <a:pt x="1935" y="1"/>
                  </a:moveTo>
                  <a:cubicBezTo>
                    <a:pt x="868" y="1"/>
                    <a:pt x="0" y="868"/>
                    <a:pt x="0" y="1936"/>
                  </a:cubicBezTo>
                  <a:lnTo>
                    <a:pt x="0" y="7940"/>
                  </a:lnTo>
                  <a:cubicBezTo>
                    <a:pt x="0" y="9007"/>
                    <a:pt x="868" y="9841"/>
                    <a:pt x="1935" y="9841"/>
                  </a:cubicBezTo>
                  <a:lnTo>
                    <a:pt x="10975" y="9841"/>
                  </a:lnTo>
                  <a:cubicBezTo>
                    <a:pt x="12042" y="9841"/>
                    <a:pt x="12910" y="9007"/>
                    <a:pt x="12910" y="7940"/>
                  </a:cubicBezTo>
                  <a:lnTo>
                    <a:pt x="12910" y="1936"/>
                  </a:lnTo>
                  <a:cubicBezTo>
                    <a:pt x="12910" y="868"/>
                    <a:pt x="12042" y="1"/>
                    <a:pt x="10975" y="1"/>
                  </a:cubicBezTo>
                  <a:close/>
                </a:path>
              </a:pathLst>
            </a:custGeom>
            <a:solidFill>
              <a:schemeClr val="lt2"/>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6"/>
            <p:cNvSpPr/>
            <p:nvPr/>
          </p:nvSpPr>
          <p:spPr>
            <a:xfrm>
              <a:off x="5590713" y="-1766250"/>
              <a:ext cx="322750" cy="246050"/>
            </a:xfrm>
            <a:custGeom>
              <a:avLst/>
              <a:gdLst/>
              <a:ahLst/>
              <a:cxnLst/>
              <a:rect l="l" t="t" r="r" b="b"/>
              <a:pathLst>
                <a:path w="12910" h="9842" extrusionOk="0">
                  <a:moveTo>
                    <a:pt x="1935" y="1"/>
                  </a:moveTo>
                  <a:cubicBezTo>
                    <a:pt x="868" y="1"/>
                    <a:pt x="1" y="868"/>
                    <a:pt x="1" y="1936"/>
                  </a:cubicBezTo>
                  <a:lnTo>
                    <a:pt x="1" y="7940"/>
                  </a:lnTo>
                  <a:cubicBezTo>
                    <a:pt x="1" y="9007"/>
                    <a:pt x="868" y="9841"/>
                    <a:pt x="1935" y="9841"/>
                  </a:cubicBezTo>
                  <a:lnTo>
                    <a:pt x="10975" y="9841"/>
                  </a:lnTo>
                  <a:cubicBezTo>
                    <a:pt x="12042" y="9841"/>
                    <a:pt x="12910" y="9007"/>
                    <a:pt x="12910" y="7940"/>
                  </a:cubicBezTo>
                  <a:lnTo>
                    <a:pt x="12910" y="1936"/>
                  </a:lnTo>
                  <a:cubicBezTo>
                    <a:pt x="12910" y="868"/>
                    <a:pt x="12042" y="1"/>
                    <a:pt x="10975" y="1"/>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6"/>
            <p:cNvSpPr/>
            <p:nvPr/>
          </p:nvSpPr>
          <p:spPr>
            <a:xfrm>
              <a:off x="5968488" y="-1765400"/>
              <a:ext cx="322750" cy="246025"/>
            </a:xfrm>
            <a:custGeom>
              <a:avLst/>
              <a:gdLst/>
              <a:ahLst/>
              <a:cxnLst/>
              <a:rect l="l" t="t" r="r" b="b"/>
              <a:pathLst>
                <a:path w="12910" h="9841" extrusionOk="0">
                  <a:moveTo>
                    <a:pt x="1935" y="0"/>
                  </a:moveTo>
                  <a:cubicBezTo>
                    <a:pt x="868" y="0"/>
                    <a:pt x="0" y="834"/>
                    <a:pt x="34" y="1902"/>
                  </a:cubicBezTo>
                  <a:lnTo>
                    <a:pt x="34" y="7906"/>
                  </a:lnTo>
                  <a:cubicBezTo>
                    <a:pt x="34" y="8973"/>
                    <a:pt x="868" y="9841"/>
                    <a:pt x="1935" y="9841"/>
                  </a:cubicBezTo>
                  <a:lnTo>
                    <a:pt x="11008" y="9841"/>
                  </a:lnTo>
                  <a:cubicBezTo>
                    <a:pt x="12042" y="9807"/>
                    <a:pt x="12910" y="8973"/>
                    <a:pt x="12910" y="7906"/>
                  </a:cubicBezTo>
                  <a:lnTo>
                    <a:pt x="12910" y="1902"/>
                  </a:lnTo>
                  <a:cubicBezTo>
                    <a:pt x="12910" y="834"/>
                    <a:pt x="12042" y="0"/>
                    <a:pt x="10975" y="0"/>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6"/>
            <p:cNvSpPr/>
            <p:nvPr/>
          </p:nvSpPr>
          <p:spPr>
            <a:xfrm>
              <a:off x="6347088" y="-1766250"/>
              <a:ext cx="322750" cy="246050"/>
            </a:xfrm>
            <a:custGeom>
              <a:avLst/>
              <a:gdLst/>
              <a:ahLst/>
              <a:cxnLst/>
              <a:rect l="l" t="t" r="r" b="b"/>
              <a:pathLst>
                <a:path w="12910" h="9842" extrusionOk="0">
                  <a:moveTo>
                    <a:pt x="1935" y="1"/>
                  </a:moveTo>
                  <a:cubicBezTo>
                    <a:pt x="868" y="1"/>
                    <a:pt x="0" y="868"/>
                    <a:pt x="0" y="1936"/>
                  </a:cubicBezTo>
                  <a:lnTo>
                    <a:pt x="0" y="7940"/>
                  </a:lnTo>
                  <a:cubicBezTo>
                    <a:pt x="0" y="9007"/>
                    <a:pt x="868" y="9841"/>
                    <a:pt x="1935" y="9841"/>
                  </a:cubicBezTo>
                  <a:lnTo>
                    <a:pt x="10975" y="9841"/>
                  </a:lnTo>
                  <a:cubicBezTo>
                    <a:pt x="12042" y="9841"/>
                    <a:pt x="12910" y="9007"/>
                    <a:pt x="12910" y="7940"/>
                  </a:cubicBezTo>
                  <a:lnTo>
                    <a:pt x="12910" y="1936"/>
                  </a:lnTo>
                  <a:cubicBezTo>
                    <a:pt x="12910" y="868"/>
                    <a:pt x="12042" y="1"/>
                    <a:pt x="10975" y="1"/>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6"/>
            <p:cNvSpPr/>
            <p:nvPr/>
          </p:nvSpPr>
          <p:spPr>
            <a:xfrm>
              <a:off x="6724863" y="-2096475"/>
              <a:ext cx="322750" cy="576275"/>
            </a:xfrm>
            <a:custGeom>
              <a:avLst/>
              <a:gdLst/>
              <a:ahLst/>
              <a:cxnLst/>
              <a:rect l="l" t="t" r="r" b="b"/>
              <a:pathLst>
                <a:path w="12910" h="23051" extrusionOk="0">
                  <a:moveTo>
                    <a:pt x="1968" y="1"/>
                  </a:moveTo>
                  <a:cubicBezTo>
                    <a:pt x="901" y="1"/>
                    <a:pt x="0" y="868"/>
                    <a:pt x="0" y="1969"/>
                  </a:cubicBezTo>
                  <a:lnTo>
                    <a:pt x="0" y="21116"/>
                  </a:lnTo>
                  <a:cubicBezTo>
                    <a:pt x="0" y="22183"/>
                    <a:pt x="901" y="23050"/>
                    <a:pt x="1968" y="23050"/>
                  </a:cubicBezTo>
                  <a:lnTo>
                    <a:pt x="10975" y="23050"/>
                  </a:lnTo>
                  <a:cubicBezTo>
                    <a:pt x="12042" y="23050"/>
                    <a:pt x="12909" y="22183"/>
                    <a:pt x="12909" y="21116"/>
                  </a:cubicBezTo>
                  <a:lnTo>
                    <a:pt x="12909" y="1969"/>
                  </a:lnTo>
                  <a:cubicBezTo>
                    <a:pt x="12909" y="868"/>
                    <a:pt x="12042" y="1"/>
                    <a:pt x="10975" y="1"/>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6"/>
            <p:cNvSpPr/>
            <p:nvPr/>
          </p:nvSpPr>
          <p:spPr>
            <a:xfrm>
              <a:off x="6724863" y="-3376550"/>
              <a:ext cx="322750" cy="209325"/>
            </a:xfrm>
            <a:custGeom>
              <a:avLst/>
              <a:gdLst/>
              <a:ahLst/>
              <a:cxnLst/>
              <a:rect l="l" t="t" r="r" b="b"/>
              <a:pathLst>
                <a:path w="12910" h="8373" extrusionOk="0">
                  <a:moveTo>
                    <a:pt x="1935" y="0"/>
                  </a:moveTo>
                  <a:cubicBezTo>
                    <a:pt x="868" y="0"/>
                    <a:pt x="0" y="867"/>
                    <a:pt x="0" y="1935"/>
                  </a:cubicBezTo>
                  <a:lnTo>
                    <a:pt x="0" y="6438"/>
                  </a:lnTo>
                  <a:cubicBezTo>
                    <a:pt x="0" y="7506"/>
                    <a:pt x="868" y="8373"/>
                    <a:pt x="1935" y="8373"/>
                  </a:cubicBezTo>
                  <a:lnTo>
                    <a:pt x="11008" y="8373"/>
                  </a:lnTo>
                  <a:cubicBezTo>
                    <a:pt x="12042" y="8373"/>
                    <a:pt x="12909" y="7506"/>
                    <a:pt x="12909" y="6438"/>
                  </a:cubicBezTo>
                  <a:lnTo>
                    <a:pt x="12909" y="1935"/>
                  </a:lnTo>
                  <a:cubicBezTo>
                    <a:pt x="12909" y="867"/>
                    <a:pt x="12042" y="0"/>
                    <a:pt x="11008" y="0"/>
                  </a:cubicBezTo>
                  <a:close/>
                </a:path>
              </a:pathLst>
            </a:custGeom>
            <a:solidFill>
              <a:schemeClr val="lt2"/>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6"/>
            <p:cNvSpPr/>
            <p:nvPr/>
          </p:nvSpPr>
          <p:spPr>
            <a:xfrm>
              <a:off x="6767388" y="-3324425"/>
              <a:ext cx="120950" cy="120100"/>
            </a:xfrm>
            <a:custGeom>
              <a:avLst/>
              <a:gdLst/>
              <a:ahLst/>
              <a:cxnLst/>
              <a:rect l="l" t="t" r="r" b="b"/>
              <a:pathLst>
                <a:path w="4838" h="4804" extrusionOk="0">
                  <a:moveTo>
                    <a:pt x="2436" y="517"/>
                  </a:moveTo>
                  <a:cubicBezTo>
                    <a:pt x="2869" y="517"/>
                    <a:pt x="3269" y="684"/>
                    <a:pt x="3536" y="1017"/>
                  </a:cubicBezTo>
                  <a:cubicBezTo>
                    <a:pt x="4070" y="1885"/>
                    <a:pt x="4070" y="2952"/>
                    <a:pt x="3536" y="3786"/>
                  </a:cubicBezTo>
                  <a:cubicBezTo>
                    <a:pt x="3289" y="4095"/>
                    <a:pt x="2927" y="4290"/>
                    <a:pt x="2529" y="4290"/>
                  </a:cubicBezTo>
                  <a:cubicBezTo>
                    <a:pt x="2498" y="4290"/>
                    <a:pt x="2467" y="4289"/>
                    <a:pt x="2436" y="4286"/>
                  </a:cubicBezTo>
                  <a:cubicBezTo>
                    <a:pt x="2404" y="4289"/>
                    <a:pt x="2373" y="4290"/>
                    <a:pt x="2341" y="4290"/>
                  </a:cubicBezTo>
                  <a:cubicBezTo>
                    <a:pt x="1940" y="4290"/>
                    <a:pt x="1549" y="4095"/>
                    <a:pt x="1301" y="3786"/>
                  </a:cubicBezTo>
                  <a:cubicBezTo>
                    <a:pt x="768" y="2952"/>
                    <a:pt x="768" y="1885"/>
                    <a:pt x="1301" y="1017"/>
                  </a:cubicBezTo>
                  <a:cubicBezTo>
                    <a:pt x="1568" y="684"/>
                    <a:pt x="2002" y="517"/>
                    <a:pt x="2436" y="517"/>
                  </a:cubicBezTo>
                  <a:close/>
                  <a:moveTo>
                    <a:pt x="2419" y="0"/>
                  </a:moveTo>
                  <a:cubicBezTo>
                    <a:pt x="1835" y="0"/>
                    <a:pt x="1251" y="217"/>
                    <a:pt x="801" y="650"/>
                  </a:cubicBezTo>
                  <a:cubicBezTo>
                    <a:pt x="0" y="1685"/>
                    <a:pt x="0" y="3119"/>
                    <a:pt x="801" y="4153"/>
                  </a:cubicBezTo>
                  <a:cubicBezTo>
                    <a:pt x="1251" y="4587"/>
                    <a:pt x="1835" y="4803"/>
                    <a:pt x="2419" y="4803"/>
                  </a:cubicBezTo>
                  <a:cubicBezTo>
                    <a:pt x="3003" y="4803"/>
                    <a:pt x="3586" y="4587"/>
                    <a:pt x="4037" y="4153"/>
                  </a:cubicBezTo>
                  <a:cubicBezTo>
                    <a:pt x="4837" y="3119"/>
                    <a:pt x="4837" y="1685"/>
                    <a:pt x="4037" y="650"/>
                  </a:cubicBezTo>
                  <a:cubicBezTo>
                    <a:pt x="3586" y="217"/>
                    <a:pt x="3003" y="0"/>
                    <a:pt x="24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6"/>
            <p:cNvSpPr/>
            <p:nvPr/>
          </p:nvSpPr>
          <p:spPr>
            <a:xfrm>
              <a:off x="6907488" y="-3322675"/>
              <a:ext cx="95925" cy="117100"/>
            </a:xfrm>
            <a:custGeom>
              <a:avLst/>
              <a:gdLst/>
              <a:ahLst/>
              <a:cxnLst/>
              <a:rect l="l" t="t" r="r" b="b"/>
              <a:pathLst>
                <a:path w="3837" h="4684" extrusionOk="0">
                  <a:moveTo>
                    <a:pt x="3449" y="0"/>
                  </a:moveTo>
                  <a:cubicBezTo>
                    <a:pt x="3401" y="0"/>
                    <a:pt x="3352" y="31"/>
                    <a:pt x="3303" y="80"/>
                  </a:cubicBezTo>
                  <a:cubicBezTo>
                    <a:pt x="3236" y="113"/>
                    <a:pt x="3203" y="214"/>
                    <a:pt x="3203" y="280"/>
                  </a:cubicBezTo>
                  <a:lnTo>
                    <a:pt x="3203" y="3716"/>
                  </a:lnTo>
                  <a:lnTo>
                    <a:pt x="834" y="247"/>
                  </a:lnTo>
                  <a:cubicBezTo>
                    <a:pt x="768" y="180"/>
                    <a:pt x="701" y="113"/>
                    <a:pt x="601" y="80"/>
                  </a:cubicBezTo>
                  <a:cubicBezTo>
                    <a:pt x="534" y="13"/>
                    <a:pt x="467" y="13"/>
                    <a:pt x="367" y="13"/>
                  </a:cubicBezTo>
                  <a:cubicBezTo>
                    <a:pt x="349" y="7"/>
                    <a:pt x="331" y="5"/>
                    <a:pt x="313" y="5"/>
                  </a:cubicBezTo>
                  <a:cubicBezTo>
                    <a:pt x="232" y="5"/>
                    <a:pt x="155" y="59"/>
                    <a:pt x="101" y="113"/>
                  </a:cubicBezTo>
                  <a:cubicBezTo>
                    <a:pt x="34" y="180"/>
                    <a:pt x="0" y="314"/>
                    <a:pt x="0" y="414"/>
                  </a:cubicBezTo>
                  <a:lnTo>
                    <a:pt x="0" y="4383"/>
                  </a:lnTo>
                  <a:cubicBezTo>
                    <a:pt x="0" y="4450"/>
                    <a:pt x="34" y="4550"/>
                    <a:pt x="101" y="4583"/>
                  </a:cubicBezTo>
                  <a:cubicBezTo>
                    <a:pt x="167" y="4650"/>
                    <a:pt x="234" y="4683"/>
                    <a:pt x="301" y="4683"/>
                  </a:cubicBezTo>
                  <a:cubicBezTo>
                    <a:pt x="401" y="4683"/>
                    <a:pt x="467" y="4650"/>
                    <a:pt x="534" y="4617"/>
                  </a:cubicBezTo>
                  <a:cubicBezTo>
                    <a:pt x="601" y="4550"/>
                    <a:pt x="634" y="4483"/>
                    <a:pt x="634" y="4417"/>
                  </a:cubicBezTo>
                  <a:lnTo>
                    <a:pt x="634" y="1014"/>
                  </a:lnTo>
                  <a:lnTo>
                    <a:pt x="3003" y="4483"/>
                  </a:lnTo>
                  <a:cubicBezTo>
                    <a:pt x="3069" y="4550"/>
                    <a:pt x="3136" y="4583"/>
                    <a:pt x="3203" y="4650"/>
                  </a:cubicBezTo>
                  <a:cubicBezTo>
                    <a:pt x="3269" y="4683"/>
                    <a:pt x="3336" y="4683"/>
                    <a:pt x="3403" y="4683"/>
                  </a:cubicBezTo>
                  <a:cubicBezTo>
                    <a:pt x="3536" y="4683"/>
                    <a:pt x="3636" y="4650"/>
                    <a:pt x="3703" y="4583"/>
                  </a:cubicBezTo>
                  <a:cubicBezTo>
                    <a:pt x="3770" y="4483"/>
                    <a:pt x="3837" y="4383"/>
                    <a:pt x="3803" y="4283"/>
                  </a:cubicBezTo>
                  <a:lnTo>
                    <a:pt x="3803" y="280"/>
                  </a:lnTo>
                  <a:cubicBezTo>
                    <a:pt x="3837" y="214"/>
                    <a:pt x="3803" y="113"/>
                    <a:pt x="3736" y="80"/>
                  </a:cubicBezTo>
                  <a:cubicBezTo>
                    <a:pt x="3688" y="31"/>
                    <a:pt x="3639" y="0"/>
                    <a:pt x="3577" y="0"/>
                  </a:cubicBezTo>
                  <a:cubicBezTo>
                    <a:pt x="3554" y="0"/>
                    <a:pt x="3530" y="4"/>
                    <a:pt x="3503" y="13"/>
                  </a:cubicBezTo>
                  <a:cubicBezTo>
                    <a:pt x="3485" y="4"/>
                    <a:pt x="3467" y="0"/>
                    <a:pt x="34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6"/>
            <p:cNvSpPr/>
            <p:nvPr/>
          </p:nvSpPr>
          <p:spPr>
            <a:xfrm>
              <a:off x="5255463" y="-3007950"/>
              <a:ext cx="125950" cy="113850"/>
            </a:xfrm>
            <a:custGeom>
              <a:avLst/>
              <a:gdLst/>
              <a:ahLst/>
              <a:cxnLst/>
              <a:rect l="l" t="t" r="r" b="b"/>
              <a:pathLst>
                <a:path w="5038" h="4554" extrusionOk="0">
                  <a:moveTo>
                    <a:pt x="501" y="0"/>
                  </a:moveTo>
                  <a:cubicBezTo>
                    <a:pt x="368" y="0"/>
                    <a:pt x="234" y="33"/>
                    <a:pt x="168" y="134"/>
                  </a:cubicBezTo>
                  <a:cubicBezTo>
                    <a:pt x="68" y="200"/>
                    <a:pt x="1" y="300"/>
                    <a:pt x="1" y="434"/>
                  </a:cubicBezTo>
                  <a:lnTo>
                    <a:pt x="1" y="4337"/>
                  </a:lnTo>
                  <a:cubicBezTo>
                    <a:pt x="1" y="4403"/>
                    <a:pt x="34" y="4470"/>
                    <a:pt x="101" y="4503"/>
                  </a:cubicBezTo>
                  <a:cubicBezTo>
                    <a:pt x="168" y="4537"/>
                    <a:pt x="234" y="4553"/>
                    <a:pt x="301" y="4553"/>
                  </a:cubicBezTo>
                  <a:cubicBezTo>
                    <a:pt x="368" y="4553"/>
                    <a:pt x="435" y="4537"/>
                    <a:pt x="501" y="4503"/>
                  </a:cubicBezTo>
                  <a:cubicBezTo>
                    <a:pt x="568" y="4470"/>
                    <a:pt x="601" y="4403"/>
                    <a:pt x="601" y="4337"/>
                  </a:cubicBezTo>
                  <a:lnTo>
                    <a:pt x="601" y="767"/>
                  </a:lnTo>
                  <a:lnTo>
                    <a:pt x="2136" y="4170"/>
                  </a:lnTo>
                  <a:cubicBezTo>
                    <a:pt x="2169" y="4270"/>
                    <a:pt x="2236" y="4337"/>
                    <a:pt x="2303" y="4403"/>
                  </a:cubicBezTo>
                  <a:cubicBezTo>
                    <a:pt x="2369" y="4437"/>
                    <a:pt x="2436" y="4470"/>
                    <a:pt x="2536" y="4470"/>
                  </a:cubicBezTo>
                  <a:cubicBezTo>
                    <a:pt x="2603" y="4470"/>
                    <a:pt x="2670" y="4437"/>
                    <a:pt x="2736" y="4403"/>
                  </a:cubicBezTo>
                  <a:cubicBezTo>
                    <a:pt x="2803" y="4337"/>
                    <a:pt x="2870" y="4270"/>
                    <a:pt x="2903" y="4203"/>
                  </a:cubicBezTo>
                  <a:lnTo>
                    <a:pt x="4437" y="734"/>
                  </a:lnTo>
                  <a:lnTo>
                    <a:pt x="4437" y="4303"/>
                  </a:lnTo>
                  <a:cubicBezTo>
                    <a:pt x="4437" y="4370"/>
                    <a:pt x="4471" y="4437"/>
                    <a:pt x="4538" y="4470"/>
                  </a:cubicBezTo>
                  <a:cubicBezTo>
                    <a:pt x="4604" y="4537"/>
                    <a:pt x="4671" y="4537"/>
                    <a:pt x="4738" y="4537"/>
                  </a:cubicBezTo>
                  <a:cubicBezTo>
                    <a:pt x="4838" y="4537"/>
                    <a:pt x="4904" y="4537"/>
                    <a:pt x="4971" y="4470"/>
                  </a:cubicBezTo>
                  <a:cubicBezTo>
                    <a:pt x="5005" y="4437"/>
                    <a:pt x="5038" y="4370"/>
                    <a:pt x="5038" y="4303"/>
                  </a:cubicBezTo>
                  <a:lnTo>
                    <a:pt x="5038" y="434"/>
                  </a:lnTo>
                  <a:cubicBezTo>
                    <a:pt x="5038" y="300"/>
                    <a:pt x="5005" y="200"/>
                    <a:pt x="4904" y="134"/>
                  </a:cubicBezTo>
                  <a:cubicBezTo>
                    <a:pt x="4799" y="45"/>
                    <a:pt x="4675" y="4"/>
                    <a:pt x="4551" y="4"/>
                  </a:cubicBezTo>
                  <a:cubicBezTo>
                    <a:pt x="4441" y="4"/>
                    <a:pt x="4332" y="37"/>
                    <a:pt x="4237" y="100"/>
                  </a:cubicBezTo>
                  <a:cubicBezTo>
                    <a:pt x="4137" y="167"/>
                    <a:pt x="4071" y="267"/>
                    <a:pt x="4004" y="367"/>
                  </a:cubicBezTo>
                  <a:lnTo>
                    <a:pt x="2536" y="3669"/>
                  </a:lnTo>
                  <a:lnTo>
                    <a:pt x="1035" y="367"/>
                  </a:lnTo>
                  <a:cubicBezTo>
                    <a:pt x="1002" y="267"/>
                    <a:pt x="902" y="167"/>
                    <a:pt x="802" y="100"/>
                  </a:cubicBezTo>
                  <a:cubicBezTo>
                    <a:pt x="701" y="33"/>
                    <a:pt x="601"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6"/>
            <p:cNvSpPr/>
            <p:nvPr/>
          </p:nvSpPr>
          <p:spPr>
            <a:xfrm>
              <a:off x="5406413" y="-3011500"/>
              <a:ext cx="90925" cy="121150"/>
            </a:xfrm>
            <a:custGeom>
              <a:avLst/>
              <a:gdLst/>
              <a:ahLst/>
              <a:cxnLst/>
              <a:rect l="l" t="t" r="r" b="b"/>
              <a:pathLst>
                <a:path w="3637" h="4846" extrusionOk="0">
                  <a:moveTo>
                    <a:pt x="2045" y="0"/>
                  </a:moveTo>
                  <a:cubicBezTo>
                    <a:pt x="1788" y="0"/>
                    <a:pt x="1517" y="65"/>
                    <a:pt x="1268" y="175"/>
                  </a:cubicBezTo>
                  <a:cubicBezTo>
                    <a:pt x="1001" y="309"/>
                    <a:pt x="768" y="476"/>
                    <a:pt x="568" y="709"/>
                  </a:cubicBezTo>
                  <a:cubicBezTo>
                    <a:pt x="401" y="943"/>
                    <a:pt x="234" y="1176"/>
                    <a:pt x="167" y="1476"/>
                  </a:cubicBezTo>
                  <a:cubicBezTo>
                    <a:pt x="67" y="1777"/>
                    <a:pt x="1" y="2077"/>
                    <a:pt x="1" y="2410"/>
                  </a:cubicBezTo>
                  <a:cubicBezTo>
                    <a:pt x="1" y="2844"/>
                    <a:pt x="67" y="3244"/>
                    <a:pt x="267" y="3645"/>
                  </a:cubicBezTo>
                  <a:cubicBezTo>
                    <a:pt x="401" y="3978"/>
                    <a:pt x="668" y="4278"/>
                    <a:pt x="1001" y="4479"/>
                  </a:cubicBezTo>
                  <a:cubicBezTo>
                    <a:pt x="1335" y="4712"/>
                    <a:pt x="1769" y="4845"/>
                    <a:pt x="2169" y="4845"/>
                  </a:cubicBezTo>
                  <a:cubicBezTo>
                    <a:pt x="2636" y="4845"/>
                    <a:pt x="3069" y="4712"/>
                    <a:pt x="3470" y="4479"/>
                  </a:cubicBezTo>
                  <a:cubicBezTo>
                    <a:pt x="3570" y="4412"/>
                    <a:pt x="3637" y="4345"/>
                    <a:pt x="3637" y="4212"/>
                  </a:cubicBezTo>
                  <a:cubicBezTo>
                    <a:pt x="3637" y="4145"/>
                    <a:pt x="3603" y="4078"/>
                    <a:pt x="3570" y="4045"/>
                  </a:cubicBezTo>
                  <a:cubicBezTo>
                    <a:pt x="3503" y="4012"/>
                    <a:pt x="3436" y="3978"/>
                    <a:pt x="3370" y="3978"/>
                  </a:cubicBezTo>
                  <a:cubicBezTo>
                    <a:pt x="3336" y="3978"/>
                    <a:pt x="3303" y="3978"/>
                    <a:pt x="3270" y="4012"/>
                  </a:cubicBezTo>
                  <a:cubicBezTo>
                    <a:pt x="3103" y="4078"/>
                    <a:pt x="2936" y="4178"/>
                    <a:pt x="2769" y="4212"/>
                  </a:cubicBezTo>
                  <a:cubicBezTo>
                    <a:pt x="2602" y="4278"/>
                    <a:pt x="2436" y="4312"/>
                    <a:pt x="2269" y="4312"/>
                  </a:cubicBezTo>
                  <a:cubicBezTo>
                    <a:pt x="2069" y="4312"/>
                    <a:pt x="1869" y="4278"/>
                    <a:pt x="1702" y="4212"/>
                  </a:cubicBezTo>
                  <a:cubicBezTo>
                    <a:pt x="1535" y="4145"/>
                    <a:pt x="1368" y="4045"/>
                    <a:pt x="1235" y="3945"/>
                  </a:cubicBezTo>
                  <a:cubicBezTo>
                    <a:pt x="1135" y="3811"/>
                    <a:pt x="1035" y="3678"/>
                    <a:pt x="935" y="3511"/>
                  </a:cubicBezTo>
                  <a:cubicBezTo>
                    <a:pt x="868" y="3344"/>
                    <a:pt x="801" y="3178"/>
                    <a:pt x="768" y="3011"/>
                  </a:cubicBezTo>
                  <a:cubicBezTo>
                    <a:pt x="701" y="2611"/>
                    <a:pt x="701" y="2210"/>
                    <a:pt x="768" y="1843"/>
                  </a:cubicBezTo>
                  <a:cubicBezTo>
                    <a:pt x="801" y="1643"/>
                    <a:pt x="868" y="1476"/>
                    <a:pt x="935" y="1310"/>
                  </a:cubicBezTo>
                  <a:cubicBezTo>
                    <a:pt x="1035" y="1176"/>
                    <a:pt x="1135" y="1009"/>
                    <a:pt x="1235" y="909"/>
                  </a:cubicBezTo>
                  <a:cubicBezTo>
                    <a:pt x="1368" y="776"/>
                    <a:pt x="1502" y="709"/>
                    <a:pt x="1668" y="642"/>
                  </a:cubicBezTo>
                  <a:cubicBezTo>
                    <a:pt x="1835" y="576"/>
                    <a:pt x="2035" y="542"/>
                    <a:pt x="2236" y="542"/>
                  </a:cubicBezTo>
                  <a:lnTo>
                    <a:pt x="2502" y="542"/>
                  </a:lnTo>
                  <a:lnTo>
                    <a:pt x="2703" y="576"/>
                  </a:lnTo>
                  <a:lnTo>
                    <a:pt x="2869" y="609"/>
                  </a:lnTo>
                  <a:lnTo>
                    <a:pt x="3003" y="676"/>
                  </a:lnTo>
                  <a:lnTo>
                    <a:pt x="3103" y="709"/>
                  </a:lnTo>
                  <a:lnTo>
                    <a:pt x="3203" y="743"/>
                  </a:lnTo>
                  <a:cubicBezTo>
                    <a:pt x="3203" y="776"/>
                    <a:pt x="3270" y="776"/>
                    <a:pt x="3303" y="776"/>
                  </a:cubicBezTo>
                  <a:cubicBezTo>
                    <a:pt x="3370" y="776"/>
                    <a:pt x="3436" y="743"/>
                    <a:pt x="3470" y="709"/>
                  </a:cubicBezTo>
                  <a:cubicBezTo>
                    <a:pt x="3503" y="642"/>
                    <a:pt x="3536" y="576"/>
                    <a:pt x="3536" y="509"/>
                  </a:cubicBezTo>
                  <a:cubicBezTo>
                    <a:pt x="3536" y="409"/>
                    <a:pt x="3470" y="342"/>
                    <a:pt x="3403" y="309"/>
                  </a:cubicBezTo>
                  <a:cubicBezTo>
                    <a:pt x="3074" y="129"/>
                    <a:pt x="2718" y="4"/>
                    <a:pt x="2335" y="4"/>
                  </a:cubicBezTo>
                  <a:cubicBezTo>
                    <a:pt x="2291" y="4"/>
                    <a:pt x="2247" y="5"/>
                    <a:pt x="2202" y="9"/>
                  </a:cubicBezTo>
                  <a:cubicBezTo>
                    <a:pt x="2151" y="3"/>
                    <a:pt x="2098" y="0"/>
                    <a:pt x="20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6"/>
            <p:cNvSpPr/>
            <p:nvPr/>
          </p:nvSpPr>
          <p:spPr>
            <a:xfrm>
              <a:off x="5266313" y="-1698700"/>
              <a:ext cx="106775" cy="119275"/>
            </a:xfrm>
            <a:custGeom>
              <a:avLst/>
              <a:gdLst/>
              <a:ahLst/>
              <a:cxnLst/>
              <a:rect l="l" t="t" r="r" b="b"/>
              <a:pathLst>
                <a:path w="4271" h="4771" extrusionOk="0">
                  <a:moveTo>
                    <a:pt x="2135" y="635"/>
                  </a:moveTo>
                  <a:lnTo>
                    <a:pt x="3069" y="3036"/>
                  </a:lnTo>
                  <a:lnTo>
                    <a:pt x="1201" y="3036"/>
                  </a:lnTo>
                  <a:lnTo>
                    <a:pt x="2135" y="635"/>
                  </a:lnTo>
                  <a:close/>
                  <a:moveTo>
                    <a:pt x="2135" y="1"/>
                  </a:moveTo>
                  <a:cubicBezTo>
                    <a:pt x="2019" y="1"/>
                    <a:pt x="1902" y="34"/>
                    <a:pt x="1802" y="101"/>
                  </a:cubicBezTo>
                  <a:cubicBezTo>
                    <a:pt x="1702" y="201"/>
                    <a:pt x="1635" y="334"/>
                    <a:pt x="1568" y="468"/>
                  </a:cubicBezTo>
                  <a:lnTo>
                    <a:pt x="34" y="4337"/>
                  </a:lnTo>
                  <a:cubicBezTo>
                    <a:pt x="1" y="4371"/>
                    <a:pt x="1" y="4404"/>
                    <a:pt x="1" y="4437"/>
                  </a:cubicBezTo>
                  <a:cubicBezTo>
                    <a:pt x="1" y="4537"/>
                    <a:pt x="34" y="4604"/>
                    <a:pt x="101" y="4638"/>
                  </a:cubicBezTo>
                  <a:cubicBezTo>
                    <a:pt x="167" y="4704"/>
                    <a:pt x="234" y="4738"/>
                    <a:pt x="334" y="4738"/>
                  </a:cubicBezTo>
                  <a:cubicBezTo>
                    <a:pt x="468" y="4738"/>
                    <a:pt x="601" y="4638"/>
                    <a:pt x="634" y="4504"/>
                  </a:cubicBezTo>
                  <a:lnTo>
                    <a:pt x="1035" y="3537"/>
                  </a:lnTo>
                  <a:lnTo>
                    <a:pt x="3270" y="3537"/>
                  </a:lnTo>
                  <a:lnTo>
                    <a:pt x="3637" y="4537"/>
                  </a:lnTo>
                  <a:cubicBezTo>
                    <a:pt x="3703" y="4671"/>
                    <a:pt x="3803" y="4771"/>
                    <a:pt x="3937" y="4771"/>
                  </a:cubicBezTo>
                  <a:cubicBezTo>
                    <a:pt x="4037" y="4771"/>
                    <a:pt x="4104" y="4738"/>
                    <a:pt x="4170" y="4671"/>
                  </a:cubicBezTo>
                  <a:cubicBezTo>
                    <a:pt x="4237" y="4638"/>
                    <a:pt x="4270" y="4571"/>
                    <a:pt x="4270" y="4471"/>
                  </a:cubicBezTo>
                  <a:cubicBezTo>
                    <a:pt x="4270" y="4437"/>
                    <a:pt x="4270" y="4404"/>
                    <a:pt x="4270" y="4371"/>
                  </a:cubicBezTo>
                  <a:lnTo>
                    <a:pt x="2703" y="468"/>
                  </a:lnTo>
                  <a:cubicBezTo>
                    <a:pt x="2669" y="334"/>
                    <a:pt x="2569" y="201"/>
                    <a:pt x="2469" y="101"/>
                  </a:cubicBezTo>
                  <a:cubicBezTo>
                    <a:pt x="2369" y="34"/>
                    <a:pt x="2252" y="1"/>
                    <a:pt x="21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6"/>
            <p:cNvSpPr/>
            <p:nvPr/>
          </p:nvSpPr>
          <p:spPr>
            <a:xfrm>
              <a:off x="5388063" y="-1699525"/>
              <a:ext cx="90925" cy="121775"/>
            </a:xfrm>
            <a:custGeom>
              <a:avLst/>
              <a:gdLst/>
              <a:ahLst/>
              <a:cxnLst/>
              <a:rect l="l" t="t" r="r" b="b"/>
              <a:pathLst>
                <a:path w="3637" h="4871" extrusionOk="0">
                  <a:moveTo>
                    <a:pt x="2202" y="1"/>
                  </a:moveTo>
                  <a:cubicBezTo>
                    <a:pt x="1902" y="1"/>
                    <a:pt x="1569" y="67"/>
                    <a:pt x="1268" y="201"/>
                  </a:cubicBezTo>
                  <a:cubicBezTo>
                    <a:pt x="1001" y="334"/>
                    <a:pt x="768" y="501"/>
                    <a:pt x="568" y="734"/>
                  </a:cubicBezTo>
                  <a:cubicBezTo>
                    <a:pt x="401" y="935"/>
                    <a:pt x="268" y="1201"/>
                    <a:pt x="168" y="1502"/>
                  </a:cubicBezTo>
                  <a:cubicBezTo>
                    <a:pt x="67" y="1802"/>
                    <a:pt x="1" y="2102"/>
                    <a:pt x="1" y="2436"/>
                  </a:cubicBezTo>
                  <a:cubicBezTo>
                    <a:pt x="1" y="2869"/>
                    <a:pt x="101" y="3270"/>
                    <a:pt x="268" y="3670"/>
                  </a:cubicBezTo>
                  <a:cubicBezTo>
                    <a:pt x="434" y="4003"/>
                    <a:pt x="668" y="4304"/>
                    <a:pt x="1001" y="4504"/>
                  </a:cubicBezTo>
                  <a:cubicBezTo>
                    <a:pt x="1368" y="4737"/>
                    <a:pt x="1769" y="4871"/>
                    <a:pt x="2169" y="4871"/>
                  </a:cubicBezTo>
                  <a:cubicBezTo>
                    <a:pt x="2636" y="4871"/>
                    <a:pt x="3070" y="4737"/>
                    <a:pt x="3470" y="4504"/>
                  </a:cubicBezTo>
                  <a:cubicBezTo>
                    <a:pt x="3570" y="4437"/>
                    <a:pt x="3637" y="4337"/>
                    <a:pt x="3637" y="4237"/>
                  </a:cubicBezTo>
                  <a:cubicBezTo>
                    <a:pt x="3637" y="4170"/>
                    <a:pt x="3603" y="4103"/>
                    <a:pt x="3570" y="4070"/>
                  </a:cubicBezTo>
                  <a:cubicBezTo>
                    <a:pt x="3503" y="4003"/>
                    <a:pt x="3470" y="4003"/>
                    <a:pt x="3403" y="4003"/>
                  </a:cubicBezTo>
                  <a:cubicBezTo>
                    <a:pt x="3336" y="4003"/>
                    <a:pt x="3303" y="4003"/>
                    <a:pt x="3270" y="4037"/>
                  </a:cubicBezTo>
                  <a:cubicBezTo>
                    <a:pt x="3103" y="4103"/>
                    <a:pt x="2970" y="4204"/>
                    <a:pt x="2803" y="4237"/>
                  </a:cubicBezTo>
                  <a:cubicBezTo>
                    <a:pt x="2636" y="4304"/>
                    <a:pt x="2469" y="4337"/>
                    <a:pt x="2269" y="4337"/>
                  </a:cubicBezTo>
                  <a:cubicBezTo>
                    <a:pt x="2069" y="4337"/>
                    <a:pt x="1869" y="4304"/>
                    <a:pt x="1702" y="4237"/>
                  </a:cubicBezTo>
                  <a:cubicBezTo>
                    <a:pt x="1535" y="4170"/>
                    <a:pt x="1368" y="4070"/>
                    <a:pt x="1268" y="3970"/>
                  </a:cubicBezTo>
                  <a:cubicBezTo>
                    <a:pt x="1135" y="3837"/>
                    <a:pt x="1035" y="3703"/>
                    <a:pt x="968" y="3536"/>
                  </a:cubicBezTo>
                  <a:cubicBezTo>
                    <a:pt x="868" y="3370"/>
                    <a:pt x="801" y="3203"/>
                    <a:pt x="768" y="3036"/>
                  </a:cubicBezTo>
                  <a:cubicBezTo>
                    <a:pt x="735" y="2836"/>
                    <a:pt x="701" y="2636"/>
                    <a:pt x="735" y="2436"/>
                  </a:cubicBezTo>
                  <a:cubicBezTo>
                    <a:pt x="701" y="2235"/>
                    <a:pt x="735" y="2035"/>
                    <a:pt x="768" y="1869"/>
                  </a:cubicBezTo>
                  <a:cubicBezTo>
                    <a:pt x="801" y="1668"/>
                    <a:pt x="868" y="1502"/>
                    <a:pt x="968" y="1335"/>
                  </a:cubicBezTo>
                  <a:cubicBezTo>
                    <a:pt x="1035" y="1201"/>
                    <a:pt x="1135" y="1035"/>
                    <a:pt x="1235" y="935"/>
                  </a:cubicBezTo>
                  <a:cubicBezTo>
                    <a:pt x="1368" y="801"/>
                    <a:pt x="1502" y="701"/>
                    <a:pt x="1669" y="668"/>
                  </a:cubicBezTo>
                  <a:cubicBezTo>
                    <a:pt x="1835" y="601"/>
                    <a:pt x="2036" y="568"/>
                    <a:pt x="2236" y="568"/>
                  </a:cubicBezTo>
                  <a:cubicBezTo>
                    <a:pt x="2286" y="551"/>
                    <a:pt x="2327" y="543"/>
                    <a:pt x="2369" y="543"/>
                  </a:cubicBezTo>
                  <a:cubicBezTo>
                    <a:pt x="2411" y="543"/>
                    <a:pt x="2452" y="551"/>
                    <a:pt x="2503" y="568"/>
                  </a:cubicBezTo>
                  <a:cubicBezTo>
                    <a:pt x="2569" y="568"/>
                    <a:pt x="2636" y="568"/>
                    <a:pt x="2703" y="601"/>
                  </a:cubicBezTo>
                  <a:lnTo>
                    <a:pt x="2869" y="634"/>
                  </a:lnTo>
                  <a:lnTo>
                    <a:pt x="3003" y="701"/>
                  </a:lnTo>
                  <a:lnTo>
                    <a:pt x="3103" y="734"/>
                  </a:lnTo>
                  <a:lnTo>
                    <a:pt x="3203" y="768"/>
                  </a:lnTo>
                  <a:cubicBezTo>
                    <a:pt x="3236" y="801"/>
                    <a:pt x="3270" y="801"/>
                    <a:pt x="3303" y="801"/>
                  </a:cubicBezTo>
                  <a:cubicBezTo>
                    <a:pt x="3370" y="801"/>
                    <a:pt x="3437" y="768"/>
                    <a:pt x="3470" y="734"/>
                  </a:cubicBezTo>
                  <a:cubicBezTo>
                    <a:pt x="3503" y="668"/>
                    <a:pt x="3537" y="601"/>
                    <a:pt x="3537" y="534"/>
                  </a:cubicBezTo>
                  <a:cubicBezTo>
                    <a:pt x="3537" y="434"/>
                    <a:pt x="3470" y="367"/>
                    <a:pt x="3403" y="334"/>
                  </a:cubicBezTo>
                  <a:cubicBezTo>
                    <a:pt x="3036" y="101"/>
                    <a:pt x="2636" y="1"/>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6"/>
            <p:cNvSpPr/>
            <p:nvPr/>
          </p:nvSpPr>
          <p:spPr>
            <a:xfrm>
              <a:off x="5323863" y="-2033100"/>
              <a:ext cx="90075" cy="121775"/>
            </a:xfrm>
            <a:custGeom>
              <a:avLst/>
              <a:gdLst/>
              <a:ahLst/>
              <a:cxnLst/>
              <a:rect l="l" t="t" r="r" b="b"/>
              <a:pathLst>
                <a:path w="3603" h="4871" extrusionOk="0">
                  <a:moveTo>
                    <a:pt x="2202" y="1"/>
                  </a:moveTo>
                  <a:cubicBezTo>
                    <a:pt x="1868" y="1"/>
                    <a:pt x="1535" y="67"/>
                    <a:pt x="1268" y="201"/>
                  </a:cubicBezTo>
                  <a:cubicBezTo>
                    <a:pt x="1001" y="334"/>
                    <a:pt x="734" y="501"/>
                    <a:pt x="567" y="735"/>
                  </a:cubicBezTo>
                  <a:cubicBezTo>
                    <a:pt x="367" y="968"/>
                    <a:pt x="234" y="1202"/>
                    <a:pt x="134" y="1502"/>
                  </a:cubicBezTo>
                  <a:cubicBezTo>
                    <a:pt x="34" y="1802"/>
                    <a:pt x="0" y="2102"/>
                    <a:pt x="0" y="2436"/>
                  </a:cubicBezTo>
                  <a:cubicBezTo>
                    <a:pt x="0" y="2869"/>
                    <a:pt x="67" y="3270"/>
                    <a:pt x="234" y="3670"/>
                  </a:cubicBezTo>
                  <a:cubicBezTo>
                    <a:pt x="401" y="4004"/>
                    <a:pt x="667" y="4304"/>
                    <a:pt x="1001" y="4504"/>
                  </a:cubicBezTo>
                  <a:cubicBezTo>
                    <a:pt x="1335" y="4737"/>
                    <a:pt x="1735" y="4871"/>
                    <a:pt x="2168" y="4871"/>
                  </a:cubicBezTo>
                  <a:cubicBezTo>
                    <a:pt x="2602" y="4871"/>
                    <a:pt x="3069" y="4737"/>
                    <a:pt x="3436" y="4504"/>
                  </a:cubicBezTo>
                  <a:cubicBezTo>
                    <a:pt x="3536" y="4471"/>
                    <a:pt x="3603" y="4370"/>
                    <a:pt x="3603" y="4237"/>
                  </a:cubicBezTo>
                  <a:cubicBezTo>
                    <a:pt x="3603" y="4170"/>
                    <a:pt x="3569" y="4137"/>
                    <a:pt x="3536" y="4070"/>
                  </a:cubicBezTo>
                  <a:cubicBezTo>
                    <a:pt x="3503" y="4037"/>
                    <a:pt x="3436" y="4004"/>
                    <a:pt x="3369" y="4004"/>
                  </a:cubicBezTo>
                  <a:cubicBezTo>
                    <a:pt x="3303" y="4004"/>
                    <a:pt x="3269" y="4004"/>
                    <a:pt x="3236" y="4037"/>
                  </a:cubicBezTo>
                  <a:cubicBezTo>
                    <a:pt x="3069" y="4137"/>
                    <a:pt x="2936" y="4204"/>
                    <a:pt x="2769" y="4270"/>
                  </a:cubicBezTo>
                  <a:cubicBezTo>
                    <a:pt x="2602" y="4304"/>
                    <a:pt x="2435" y="4337"/>
                    <a:pt x="2269" y="4337"/>
                  </a:cubicBezTo>
                  <a:cubicBezTo>
                    <a:pt x="2068" y="4337"/>
                    <a:pt x="1868" y="4304"/>
                    <a:pt x="1668" y="4237"/>
                  </a:cubicBezTo>
                  <a:cubicBezTo>
                    <a:pt x="1501" y="4170"/>
                    <a:pt x="1335" y="4070"/>
                    <a:pt x="1234" y="3970"/>
                  </a:cubicBezTo>
                  <a:cubicBezTo>
                    <a:pt x="1101" y="3837"/>
                    <a:pt x="1001" y="3703"/>
                    <a:pt x="934" y="3537"/>
                  </a:cubicBezTo>
                  <a:cubicBezTo>
                    <a:pt x="834" y="3403"/>
                    <a:pt x="767" y="3203"/>
                    <a:pt x="734" y="3036"/>
                  </a:cubicBezTo>
                  <a:cubicBezTo>
                    <a:pt x="701" y="2836"/>
                    <a:pt x="701" y="2636"/>
                    <a:pt x="701" y="2469"/>
                  </a:cubicBezTo>
                  <a:cubicBezTo>
                    <a:pt x="701" y="2269"/>
                    <a:pt x="701" y="2069"/>
                    <a:pt x="734" y="1869"/>
                  </a:cubicBezTo>
                  <a:cubicBezTo>
                    <a:pt x="767" y="1702"/>
                    <a:pt x="834" y="1502"/>
                    <a:pt x="934" y="1368"/>
                  </a:cubicBezTo>
                  <a:cubicBezTo>
                    <a:pt x="1001" y="1202"/>
                    <a:pt x="1101" y="1068"/>
                    <a:pt x="1234" y="935"/>
                  </a:cubicBezTo>
                  <a:cubicBezTo>
                    <a:pt x="1335" y="801"/>
                    <a:pt x="1468" y="735"/>
                    <a:pt x="1635" y="668"/>
                  </a:cubicBezTo>
                  <a:cubicBezTo>
                    <a:pt x="1835" y="601"/>
                    <a:pt x="2002" y="568"/>
                    <a:pt x="2202" y="568"/>
                  </a:cubicBezTo>
                  <a:lnTo>
                    <a:pt x="2469" y="568"/>
                  </a:lnTo>
                  <a:cubicBezTo>
                    <a:pt x="2535" y="568"/>
                    <a:pt x="2602" y="568"/>
                    <a:pt x="2669" y="601"/>
                  </a:cubicBezTo>
                  <a:lnTo>
                    <a:pt x="2836" y="634"/>
                  </a:lnTo>
                  <a:lnTo>
                    <a:pt x="2969" y="701"/>
                  </a:lnTo>
                  <a:lnTo>
                    <a:pt x="3102" y="735"/>
                  </a:lnTo>
                  <a:lnTo>
                    <a:pt x="3169" y="801"/>
                  </a:lnTo>
                  <a:lnTo>
                    <a:pt x="3269" y="801"/>
                  </a:lnTo>
                  <a:cubicBezTo>
                    <a:pt x="3336" y="801"/>
                    <a:pt x="3403" y="801"/>
                    <a:pt x="3436" y="735"/>
                  </a:cubicBezTo>
                  <a:cubicBezTo>
                    <a:pt x="3569" y="601"/>
                    <a:pt x="3536" y="401"/>
                    <a:pt x="3369" y="334"/>
                  </a:cubicBezTo>
                  <a:cubicBezTo>
                    <a:pt x="3002" y="101"/>
                    <a:pt x="2602" y="1"/>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6"/>
            <p:cNvSpPr/>
            <p:nvPr/>
          </p:nvSpPr>
          <p:spPr>
            <a:xfrm>
              <a:off x="5297163" y="-2687725"/>
              <a:ext cx="136800" cy="124275"/>
            </a:xfrm>
            <a:custGeom>
              <a:avLst/>
              <a:gdLst/>
              <a:ahLst/>
              <a:cxnLst/>
              <a:rect l="l" t="t" r="r" b="b"/>
              <a:pathLst>
                <a:path w="5472" h="4971" extrusionOk="0">
                  <a:moveTo>
                    <a:pt x="1202" y="501"/>
                  </a:moveTo>
                  <a:cubicBezTo>
                    <a:pt x="1335" y="501"/>
                    <a:pt x="1469" y="534"/>
                    <a:pt x="1569" y="634"/>
                  </a:cubicBezTo>
                  <a:cubicBezTo>
                    <a:pt x="1669" y="734"/>
                    <a:pt x="1735" y="834"/>
                    <a:pt x="1769" y="968"/>
                  </a:cubicBezTo>
                  <a:cubicBezTo>
                    <a:pt x="1802" y="1101"/>
                    <a:pt x="1835" y="1234"/>
                    <a:pt x="1835" y="1401"/>
                  </a:cubicBezTo>
                  <a:cubicBezTo>
                    <a:pt x="1835" y="1535"/>
                    <a:pt x="1835" y="1701"/>
                    <a:pt x="1769" y="1835"/>
                  </a:cubicBezTo>
                  <a:cubicBezTo>
                    <a:pt x="1735" y="1968"/>
                    <a:pt x="1669" y="2068"/>
                    <a:pt x="1569" y="2168"/>
                  </a:cubicBezTo>
                  <a:cubicBezTo>
                    <a:pt x="1469" y="2269"/>
                    <a:pt x="1335" y="2335"/>
                    <a:pt x="1202" y="2335"/>
                  </a:cubicBezTo>
                  <a:cubicBezTo>
                    <a:pt x="1068" y="2335"/>
                    <a:pt x="935" y="2269"/>
                    <a:pt x="835" y="2202"/>
                  </a:cubicBezTo>
                  <a:cubicBezTo>
                    <a:pt x="735" y="2102"/>
                    <a:pt x="668" y="1968"/>
                    <a:pt x="635" y="1868"/>
                  </a:cubicBezTo>
                  <a:cubicBezTo>
                    <a:pt x="601" y="1701"/>
                    <a:pt x="568" y="1568"/>
                    <a:pt x="568" y="1401"/>
                  </a:cubicBezTo>
                  <a:cubicBezTo>
                    <a:pt x="568" y="1268"/>
                    <a:pt x="601" y="1101"/>
                    <a:pt x="635" y="968"/>
                  </a:cubicBezTo>
                  <a:cubicBezTo>
                    <a:pt x="668" y="834"/>
                    <a:pt x="735" y="734"/>
                    <a:pt x="835" y="634"/>
                  </a:cubicBezTo>
                  <a:cubicBezTo>
                    <a:pt x="935" y="534"/>
                    <a:pt x="1068" y="501"/>
                    <a:pt x="1202" y="501"/>
                  </a:cubicBezTo>
                  <a:close/>
                  <a:moveTo>
                    <a:pt x="1235" y="100"/>
                  </a:moveTo>
                  <a:cubicBezTo>
                    <a:pt x="901" y="100"/>
                    <a:pt x="601" y="234"/>
                    <a:pt x="401" y="467"/>
                  </a:cubicBezTo>
                  <a:cubicBezTo>
                    <a:pt x="1" y="1034"/>
                    <a:pt x="1" y="1768"/>
                    <a:pt x="401" y="2302"/>
                  </a:cubicBezTo>
                  <a:cubicBezTo>
                    <a:pt x="635" y="2552"/>
                    <a:pt x="935" y="2677"/>
                    <a:pt x="1231" y="2677"/>
                  </a:cubicBezTo>
                  <a:cubicBezTo>
                    <a:pt x="1527" y="2677"/>
                    <a:pt x="1819" y="2552"/>
                    <a:pt x="2036" y="2302"/>
                  </a:cubicBezTo>
                  <a:cubicBezTo>
                    <a:pt x="2236" y="2068"/>
                    <a:pt x="2369" y="1735"/>
                    <a:pt x="2336" y="1401"/>
                  </a:cubicBezTo>
                  <a:cubicBezTo>
                    <a:pt x="2336" y="1234"/>
                    <a:pt x="2336" y="1068"/>
                    <a:pt x="2269" y="934"/>
                  </a:cubicBezTo>
                  <a:cubicBezTo>
                    <a:pt x="2236" y="801"/>
                    <a:pt x="2169" y="634"/>
                    <a:pt x="2102" y="501"/>
                  </a:cubicBezTo>
                  <a:cubicBezTo>
                    <a:pt x="2002" y="401"/>
                    <a:pt x="1869" y="300"/>
                    <a:pt x="1735" y="234"/>
                  </a:cubicBezTo>
                  <a:cubicBezTo>
                    <a:pt x="1569" y="134"/>
                    <a:pt x="1402" y="100"/>
                    <a:pt x="1235" y="100"/>
                  </a:cubicBezTo>
                  <a:close/>
                  <a:moveTo>
                    <a:pt x="4371" y="2669"/>
                  </a:moveTo>
                  <a:cubicBezTo>
                    <a:pt x="4571" y="2669"/>
                    <a:pt x="4771" y="2769"/>
                    <a:pt x="4838" y="2936"/>
                  </a:cubicBezTo>
                  <a:cubicBezTo>
                    <a:pt x="4904" y="3036"/>
                    <a:pt x="4938" y="3136"/>
                    <a:pt x="4938" y="3236"/>
                  </a:cubicBezTo>
                  <a:cubicBezTo>
                    <a:pt x="4971" y="3336"/>
                    <a:pt x="4971" y="3436"/>
                    <a:pt x="4971" y="3569"/>
                  </a:cubicBezTo>
                  <a:cubicBezTo>
                    <a:pt x="4971" y="3703"/>
                    <a:pt x="4971" y="3870"/>
                    <a:pt x="4938" y="4003"/>
                  </a:cubicBezTo>
                  <a:cubicBezTo>
                    <a:pt x="4904" y="4137"/>
                    <a:pt x="4804" y="4237"/>
                    <a:pt x="4738" y="4337"/>
                  </a:cubicBezTo>
                  <a:cubicBezTo>
                    <a:pt x="4637" y="4437"/>
                    <a:pt x="4504" y="4470"/>
                    <a:pt x="4371" y="4470"/>
                  </a:cubicBezTo>
                  <a:cubicBezTo>
                    <a:pt x="4237" y="4470"/>
                    <a:pt x="4104" y="4437"/>
                    <a:pt x="4004" y="4337"/>
                  </a:cubicBezTo>
                  <a:cubicBezTo>
                    <a:pt x="3904" y="4237"/>
                    <a:pt x="3837" y="4137"/>
                    <a:pt x="3804" y="4003"/>
                  </a:cubicBezTo>
                  <a:cubicBezTo>
                    <a:pt x="3703" y="3736"/>
                    <a:pt x="3703" y="3403"/>
                    <a:pt x="3804" y="3136"/>
                  </a:cubicBezTo>
                  <a:cubicBezTo>
                    <a:pt x="3837" y="3002"/>
                    <a:pt x="3904" y="2869"/>
                    <a:pt x="4004" y="2802"/>
                  </a:cubicBezTo>
                  <a:cubicBezTo>
                    <a:pt x="4104" y="2702"/>
                    <a:pt x="4237" y="2669"/>
                    <a:pt x="4371" y="2669"/>
                  </a:cubicBezTo>
                  <a:close/>
                  <a:moveTo>
                    <a:pt x="4271" y="2297"/>
                  </a:moveTo>
                  <a:cubicBezTo>
                    <a:pt x="3978" y="2297"/>
                    <a:pt x="3720" y="2429"/>
                    <a:pt x="3570" y="2669"/>
                  </a:cubicBezTo>
                  <a:cubicBezTo>
                    <a:pt x="3337" y="2902"/>
                    <a:pt x="3236" y="3236"/>
                    <a:pt x="3236" y="3569"/>
                  </a:cubicBezTo>
                  <a:cubicBezTo>
                    <a:pt x="3236" y="3903"/>
                    <a:pt x="3337" y="4237"/>
                    <a:pt x="3537" y="4503"/>
                  </a:cubicBezTo>
                  <a:cubicBezTo>
                    <a:pt x="3751" y="4737"/>
                    <a:pt x="4044" y="4857"/>
                    <a:pt x="4344" y="4857"/>
                  </a:cubicBezTo>
                  <a:cubicBezTo>
                    <a:pt x="4558" y="4857"/>
                    <a:pt x="4776" y="4795"/>
                    <a:pt x="4971" y="4670"/>
                  </a:cubicBezTo>
                  <a:cubicBezTo>
                    <a:pt x="5138" y="4570"/>
                    <a:pt x="5271" y="4403"/>
                    <a:pt x="5338" y="4237"/>
                  </a:cubicBezTo>
                  <a:cubicBezTo>
                    <a:pt x="5438" y="4003"/>
                    <a:pt x="5471" y="3803"/>
                    <a:pt x="5471" y="3569"/>
                  </a:cubicBezTo>
                  <a:cubicBezTo>
                    <a:pt x="5471" y="3436"/>
                    <a:pt x="5438" y="3269"/>
                    <a:pt x="5405" y="3102"/>
                  </a:cubicBezTo>
                  <a:cubicBezTo>
                    <a:pt x="5371" y="2969"/>
                    <a:pt x="5305" y="2836"/>
                    <a:pt x="5205" y="2702"/>
                  </a:cubicBezTo>
                  <a:cubicBezTo>
                    <a:pt x="5138" y="2569"/>
                    <a:pt x="5004" y="2469"/>
                    <a:pt x="4871" y="2402"/>
                  </a:cubicBezTo>
                  <a:cubicBezTo>
                    <a:pt x="4704" y="2335"/>
                    <a:pt x="4537" y="2302"/>
                    <a:pt x="4371" y="2302"/>
                  </a:cubicBezTo>
                  <a:cubicBezTo>
                    <a:pt x="4337" y="2299"/>
                    <a:pt x="4304" y="2297"/>
                    <a:pt x="4271" y="2297"/>
                  </a:cubicBezTo>
                  <a:close/>
                  <a:moveTo>
                    <a:pt x="3970" y="0"/>
                  </a:moveTo>
                  <a:cubicBezTo>
                    <a:pt x="3904" y="0"/>
                    <a:pt x="3837" y="67"/>
                    <a:pt x="3804" y="134"/>
                  </a:cubicBezTo>
                  <a:lnTo>
                    <a:pt x="1235" y="4670"/>
                  </a:lnTo>
                  <a:cubicBezTo>
                    <a:pt x="1202" y="4704"/>
                    <a:pt x="1202" y="4737"/>
                    <a:pt x="1202" y="4770"/>
                  </a:cubicBezTo>
                  <a:cubicBezTo>
                    <a:pt x="1202" y="4837"/>
                    <a:pt x="1235" y="4870"/>
                    <a:pt x="1268" y="4904"/>
                  </a:cubicBezTo>
                  <a:cubicBezTo>
                    <a:pt x="1302" y="4937"/>
                    <a:pt x="1335" y="4970"/>
                    <a:pt x="1402" y="4970"/>
                  </a:cubicBezTo>
                  <a:cubicBezTo>
                    <a:pt x="1469" y="4937"/>
                    <a:pt x="1535" y="4904"/>
                    <a:pt x="1569" y="4837"/>
                  </a:cubicBezTo>
                  <a:lnTo>
                    <a:pt x="4137" y="334"/>
                  </a:lnTo>
                  <a:cubicBezTo>
                    <a:pt x="4137" y="300"/>
                    <a:pt x="4170" y="234"/>
                    <a:pt x="4170" y="200"/>
                  </a:cubicBezTo>
                  <a:cubicBezTo>
                    <a:pt x="4170" y="134"/>
                    <a:pt x="4137" y="100"/>
                    <a:pt x="4104" y="67"/>
                  </a:cubicBezTo>
                  <a:cubicBezTo>
                    <a:pt x="4070" y="34"/>
                    <a:pt x="4037" y="0"/>
                    <a:pt x="39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6"/>
            <p:cNvSpPr/>
            <p:nvPr/>
          </p:nvSpPr>
          <p:spPr>
            <a:xfrm>
              <a:off x="5714138" y="-2686075"/>
              <a:ext cx="78400" cy="116775"/>
            </a:xfrm>
            <a:custGeom>
              <a:avLst/>
              <a:gdLst/>
              <a:ahLst/>
              <a:cxnLst/>
              <a:rect l="l" t="t" r="r" b="b"/>
              <a:pathLst>
                <a:path w="3136" h="4671" extrusionOk="0">
                  <a:moveTo>
                    <a:pt x="267" y="1"/>
                  </a:moveTo>
                  <a:cubicBezTo>
                    <a:pt x="201" y="1"/>
                    <a:pt x="134" y="34"/>
                    <a:pt x="100" y="101"/>
                  </a:cubicBezTo>
                  <a:cubicBezTo>
                    <a:pt x="0" y="201"/>
                    <a:pt x="0" y="368"/>
                    <a:pt x="100" y="468"/>
                  </a:cubicBezTo>
                  <a:cubicBezTo>
                    <a:pt x="134" y="501"/>
                    <a:pt x="201" y="535"/>
                    <a:pt x="267" y="535"/>
                  </a:cubicBezTo>
                  <a:lnTo>
                    <a:pt x="2435" y="535"/>
                  </a:lnTo>
                  <a:lnTo>
                    <a:pt x="834" y="4204"/>
                  </a:lnTo>
                  <a:cubicBezTo>
                    <a:pt x="801" y="4271"/>
                    <a:pt x="801" y="4304"/>
                    <a:pt x="801" y="4371"/>
                  </a:cubicBezTo>
                  <a:cubicBezTo>
                    <a:pt x="801" y="4437"/>
                    <a:pt x="834" y="4538"/>
                    <a:pt x="901" y="4571"/>
                  </a:cubicBezTo>
                  <a:cubicBezTo>
                    <a:pt x="968" y="4638"/>
                    <a:pt x="1068" y="4671"/>
                    <a:pt x="1135" y="4671"/>
                  </a:cubicBezTo>
                  <a:cubicBezTo>
                    <a:pt x="1268" y="4671"/>
                    <a:pt x="1368" y="4604"/>
                    <a:pt x="1435" y="4471"/>
                  </a:cubicBezTo>
                  <a:lnTo>
                    <a:pt x="3103" y="601"/>
                  </a:lnTo>
                  <a:cubicBezTo>
                    <a:pt x="3136" y="501"/>
                    <a:pt x="3136" y="435"/>
                    <a:pt x="3136" y="335"/>
                  </a:cubicBezTo>
                  <a:cubicBezTo>
                    <a:pt x="3136" y="234"/>
                    <a:pt x="3103" y="168"/>
                    <a:pt x="3069" y="101"/>
                  </a:cubicBezTo>
                  <a:cubicBezTo>
                    <a:pt x="2969" y="34"/>
                    <a:pt x="2869" y="1"/>
                    <a:pt x="2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6"/>
            <p:cNvSpPr/>
            <p:nvPr/>
          </p:nvSpPr>
          <p:spPr>
            <a:xfrm>
              <a:off x="6092738" y="-2687725"/>
              <a:ext cx="81750" cy="119700"/>
            </a:xfrm>
            <a:custGeom>
              <a:avLst/>
              <a:gdLst/>
              <a:ahLst/>
              <a:cxnLst/>
              <a:rect l="l" t="t" r="r" b="b"/>
              <a:pathLst>
                <a:path w="3270" h="4788" extrusionOk="0">
                  <a:moveTo>
                    <a:pt x="1755" y="459"/>
                  </a:moveTo>
                  <a:cubicBezTo>
                    <a:pt x="1948" y="459"/>
                    <a:pt x="2136" y="524"/>
                    <a:pt x="2302" y="634"/>
                  </a:cubicBezTo>
                  <a:cubicBezTo>
                    <a:pt x="2469" y="767"/>
                    <a:pt x="2569" y="1001"/>
                    <a:pt x="2569" y="1234"/>
                  </a:cubicBezTo>
                  <a:cubicBezTo>
                    <a:pt x="2569" y="1435"/>
                    <a:pt x="2469" y="1668"/>
                    <a:pt x="2302" y="1802"/>
                  </a:cubicBezTo>
                  <a:cubicBezTo>
                    <a:pt x="2102" y="1935"/>
                    <a:pt x="1869" y="2002"/>
                    <a:pt x="1635" y="2002"/>
                  </a:cubicBezTo>
                  <a:cubicBezTo>
                    <a:pt x="1402" y="2002"/>
                    <a:pt x="1168" y="1935"/>
                    <a:pt x="968" y="1802"/>
                  </a:cubicBezTo>
                  <a:cubicBezTo>
                    <a:pt x="801" y="1668"/>
                    <a:pt x="701" y="1435"/>
                    <a:pt x="734" y="1234"/>
                  </a:cubicBezTo>
                  <a:cubicBezTo>
                    <a:pt x="734" y="1101"/>
                    <a:pt x="734" y="968"/>
                    <a:pt x="801" y="868"/>
                  </a:cubicBezTo>
                  <a:cubicBezTo>
                    <a:pt x="834" y="767"/>
                    <a:pt x="935" y="701"/>
                    <a:pt x="1001" y="634"/>
                  </a:cubicBezTo>
                  <a:cubicBezTo>
                    <a:pt x="1101" y="567"/>
                    <a:pt x="1201" y="534"/>
                    <a:pt x="1301" y="501"/>
                  </a:cubicBezTo>
                  <a:cubicBezTo>
                    <a:pt x="1402" y="467"/>
                    <a:pt x="1535" y="467"/>
                    <a:pt x="1635" y="467"/>
                  </a:cubicBezTo>
                  <a:cubicBezTo>
                    <a:pt x="1675" y="462"/>
                    <a:pt x="1715" y="459"/>
                    <a:pt x="1755" y="459"/>
                  </a:cubicBezTo>
                  <a:close/>
                  <a:moveTo>
                    <a:pt x="1725" y="2596"/>
                  </a:moveTo>
                  <a:cubicBezTo>
                    <a:pt x="1928" y="2596"/>
                    <a:pt x="2128" y="2690"/>
                    <a:pt x="2302" y="2836"/>
                  </a:cubicBezTo>
                  <a:cubicBezTo>
                    <a:pt x="2502" y="3002"/>
                    <a:pt x="2602" y="3236"/>
                    <a:pt x="2569" y="3469"/>
                  </a:cubicBezTo>
                  <a:cubicBezTo>
                    <a:pt x="2602" y="3703"/>
                    <a:pt x="2502" y="3936"/>
                    <a:pt x="2302" y="4103"/>
                  </a:cubicBezTo>
                  <a:cubicBezTo>
                    <a:pt x="2102" y="4237"/>
                    <a:pt x="1869" y="4303"/>
                    <a:pt x="1635" y="4303"/>
                  </a:cubicBezTo>
                  <a:cubicBezTo>
                    <a:pt x="1468" y="4303"/>
                    <a:pt x="1301" y="4270"/>
                    <a:pt x="1135" y="4203"/>
                  </a:cubicBezTo>
                  <a:cubicBezTo>
                    <a:pt x="1001" y="4170"/>
                    <a:pt x="868" y="4070"/>
                    <a:pt x="801" y="3936"/>
                  </a:cubicBezTo>
                  <a:cubicBezTo>
                    <a:pt x="701" y="3803"/>
                    <a:pt x="668" y="3636"/>
                    <a:pt x="668" y="3469"/>
                  </a:cubicBezTo>
                  <a:cubicBezTo>
                    <a:pt x="668" y="3236"/>
                    <a:pt x="768" y="3002"/>
                    <a:pt x="935" y="2836"/>
                  </a:cubicBezTo>
                  <a:cubicBezTo>
                    <a:pt x="1109" y="2690"/>
                    <a:pt x="1308" y="2596"/>
                    <a:pt x="1533" y="2596"/>
                  </a:cubicBezTo>
                  <a:cubicBezTo>
                    <a:pt x="1567" y="2596"/>
                    <a:pt x="1601" y="2598"/>
                    <a:pt x="1635" y="2602"/>
                  </a:cubicBezTo>
                  <a:cubicBezTo>
                    <a:pt x="1665" y="2598"/>
                    <a:pt x="1695" y="2596"/>
                    <a:pt x="1725" y="2596"/>
                  </a:cubicBezTo>
                  <a:close/>
                  <a:moveTo>
                    <a:pt x="1635" y="0"/>
                  </a:moveTo>
                  <a:cubicBezTo>
                    <a:pt x="1368" y="0"/>
                    <a:pt x="1101" y="34"/>
                    <a:pt x="834" y="134"/>
                  </a:cubicBezTo>
                  <a:cubicBezTo>
                    <a:pt x="634" y="200"/>
                    <a:pt x="434" y="367"/>
                    <a:pt x="301" y="534"/>
                  </a:cubicBezTo>
                  <a:cubicBezTo>
                    <a:pt x="167" y="734"/>
                    <a:pt x="67" y="968"/>
                    <a:pt x="101" y="1234"/>
                  </a:cubicBezTo>
                  <a:cubicBezTo>
                    <a:pt x="67" y="1468"/>
                    <a:pt x="167" y="1735"/>
                    <a:pt x="301" y="1902"/>
                  </a:cubicBezTo>
                  <a:cubicBezTo>
                    <a:pt x="468" y="2135"/>
                    <a:pt x="701" y="2269"/>
                    <a:pt x="935" y="2302"/>
                  </a:cubicBezTo>
                  <a:cubicBezTo>
                    <a:pt x="668" y="2335"/>
                    <a:pt x="434" y="2502"/>
                    <a:pt x="267" y="2736"/>
                  </a:cubicBezTo>
                  <a:cubicBezTo>
                    <a:pt x="101" y="2936"/>
                    <a:pt x="1" y="3203"/>
                    <a:pt x="1" y="3469"/>
                  </a:cubicBezTo>
                  <a:cubicBezTo>
                    <a:pt x="1" y="3736"/>
                    <a:pt x="67" y="4003"/>
                    <a:pt x="234" y="4203"/>
                  </a:cubicBezTo>
                  <a:cubicBezTo>
                    <a:pt x="367" y="4403"/>
                    <a:pt x="568" y="4570"/>
                    <a:pt x="801" y="4637"/>
                  </a:cubicBezTo>
                  <a:cubicBezTo>
                    <a:pt x="1068" y="4737"/>
                    <a:pt x="1343" y="4787"/>
                    <a:pt x="1618" y="4787"/>
                  </a:cubicBezTo>
                  <a:cubicBezTo>
                    <a:pt x="1894" y="4787"/>
                    <a:pt x="2169" y="4737"/>
                    <a:pt x="2436" y="4637"/>
                  </a:cubicBezTo>
                  <a:cubicBezTo>
                    <a:pt x="2669" y="4570"/>
                    <a:pt x="2869" y="4403"/>
                    <a:pt x="3036" y="4203"/>
                  </a:cubicBezTo>
                  <a:cubicBezTo>
                    <a:pt x="3169" y="3970"/>
                    <a:pt x="3236" y="3736"/>
                    <a:pt x="3236" y="3469"/>
                  </a:cubicBezTo>
                  <a:cubicBezTo>
                    <a:pt x="3270" y="3203"/>
                    <a:pt x="3169" y="2936"/>
                    <a:pt x="3003" y="2736"/>
                  </a:cubicBezTo>
                  <a:cubicBezTo>
                    <a:pt x="2836" y="2502"/>
                    <a:pt x="2602" y="2369"/>
                    <a:pt x="2336" y="2302"/>
                  </a:cubicBezTo>
                  <a:cubicBezTo>
                    <a:pt x="2569" y="2269"/>
                    <a:pt x="2803" y="2135"/>
                    <a:pt x="2936" y="1935"/>
                  </a:cubicBezTo>
                  <a:cubicBezTo>
                    <a:pt x="3103" y="1735"/>
                    <a:pt x="3169" y="1501"/>
                    <a:pt x="3169" y="1234"/>
                  </a:cubicBezTo>
                  <a:cubicBezTo>
                    <a:pt x="3169" y="1068"/>
                    <a:pt x="3136" y="868"/>
                    <a:pt x="3036" y="701"/>
                  </a:cubicBezTo>
                  <a:cubicBezTo>
                    <a:pt x="2969" y="534"/>
                    <a:pt x="2869" y="401"/>
                    <a:pt x="2702" y="300"/>
                  </a:cubicBezTo>
                  <a:cubicBezTo>
                    <a:pt x="2569" y="200"/>
                    <a:pt x="2402" y="134"/>
                    <a:pt x="2235" y="67"/>
                  </a:cubicBezTo>
                  <a:cubicBezTo>
                    <a:pt x="2035" y="0"/>
                    <a:pt x="1835" y="0"/>
                    <a:pt x="1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6"/>
            <p:cNvSpPr/>
            <p:nvPr/>
          </p:nvSpPr>
          <p:spPr>
            <a:xfrm>
              <a:off x="6459663" y="-2687850"/>
              <a:ext cx="82600" cy="120225"/>
            </a:xfrm>
            <a:custGeom>
              <a:avLst/>
              <a:gdLst/>
              <a:ahLst/>
              <a:cxnLst/>
              <a:rect l="l" t="t" r="r" b="b"/>
              <a:pathLst>
                <a:path w="3304" h="4809" extrusionOk="0">
                  <a:moveTo>
                    <a:pt x="1552" y="500"/>
                  </a:moveTo>
                  <a:cubicBezTo>
                    <a:pt x="1579" y="500"/>
                    <a:pt x="1607" y="502"/>
                    <a:pt x="1635" y="506"/>
                  </a:cubicBezTo>
                  <a:cubicBezTo>
                    <a:pt x="1902" y="506"/>
                    <a:pt x="2169" y="606"/>
                    <a:pt x="2336" y="806"/>
                  </a:cubicBezTo>
                  <a:cubicBezTo>
                    <a:pt x="2502" y="1006"/>
                    <a:pt x="2603" y="1239"/>
                    <a:pt x="2569" y="1506"/>
                  </a:cubicBezTo>
                  <a:cubicBezTo>
                    <a:pt x="2603" y="1807"/>
                    <a:pt x="2502" y="2073"/>
                    <a:pt x="2302" y="2274"/>
                  </a:cubicBezTo>
                  <a:cubicBezTo>
                    <a:pt x="2128" y="2448"/>
                    <a:pt x="1902" y="2547"/>
                    <a:pt x="1670" y="2547"/>
                  </a:cubicBezTo>
                  <a:cubicBezTo>
                    <a:pt x="1636" y="2547"/>
                    <a:pt x="1602" y="2545"/>
                    <a:pt x="1568" y="2540"/>
                  </a:cubicBezTo>
                  <a:cubicBezTo>
                    <a:pt x="1535" y="2545"/>
                    <a:pt x="1501" y="2547"/>
                    <a:pt x="1467" y="2547"/>
                  </a:cubicBezTo>
                  <a:cubicBezTo>
                    <a:pt x="1236" y="2547"/>
                    <a:pt x="1018" y="2448"/>
                    <a:pt x="901" y="2274"/>
                  </a:cubicBezTo>
                  <a:cubicBezTo>
                    <a:pt x="735" y="2040"/>
                    <a:pt x="634" y="1807"/>
                    <a:pt x="668" y="1540"/>
                  </a:cubicBezTo>
                  <a:cubicBezTo>
                    <a:pt x="634" y="1273"/>
                    <a:pt x="735" y="1006"/>
                    <a:pt x="901" y="772"/>
                  </a:cubicBezTo>
                  <a:cubicBezTo>
                    <a:pt x="1081" y="623"/>
                    <a:pt x="1313" y="500"/>
                    <a:pt x="1552" y="500"/>
                  </a:cubicBezTo>
                  <a:close/>
                  <a:moveTo>
                    <a:pt x="1472" y="0"/>
                  </a:moveTo>
                  <a:cubicBezTo>
                    <a:pt x="1083" y="0"/>
                    <a:pt x="705" y="135"/>
                    <a:pt x="434" y="406"/>
                  </a:cubicBezTo>
                  <a:cubicBezTo>
                    <a:pt x="167" y="706"/>
                    <a:pt x="1" y="1106"/>
                    <a:pt x="34" y="1540"/>
                  </a:cubicBezTo>
                  <a:cubicBezTo>
                    <a:pt x="1" y="1907"/>
                    <a:pt x="167" y="2307"/>
                    <a:pt x="434" y="2607"/>
                  </a:cubicBezTo>
                  <a:cubicBezTo>
                    <a:pt x="709" y="2851"/>
                    <a:pt x="1039" y="3012"/>
                    <a:pt x="1400" y="3012"/>
                  </a:cubicBezTo>
                  <a:cubicBezTo>
                    <a:pt x="1434" y="3012"/>
                    <a:pt x="1468" y="3010"/>
                    <a:pt x="1502" y="3007"/>
                  </a:cubicBezTo>
                  <a:cubicBezTo>
                    <a:pt x="1769" y="3007"/>
                    <a:pt x="2035" y="2941"/>
                    <a:pt x="2269" y="2807"/>
                  </a:cubicBezTo>
                  <a:cubicBezTo>
                    <a:pt x="2436" y="2707"/>
                    <a:pt x="2569" y="2540"/>
                    <a:pt x="2636" y="2340"/>
                  </a:cubicBezTo>
                  <a:lnTo>
                    <a:pt x="2636" y="2807"/>
                  </a:lnTo>
                  <a:cubicBezTo>
                    <a:pt x="2636" y="2941"/>
                    <a:pt x="2636" y="3074"/>
                    <a:pt x="2603" y="3208"/>
                  </a:cubicBezTo>
                  <a:cubicBezTo>
                    <a:pt x="2569" y="3341"/>
                    <a:pt x="2569" y="3441"/>
                    <a:pt x="2502" y="3574"/>
                  </a:cubicBezTo>
                  <a:cubicBezTo>
                    <a:pt x="2469" y="3675"/>
                    <a:pt x="2436" y="3775"/>
                    <a:pt x="2369" y="3875"/>
                  </a:cubicBezTo>
                  <a:cubicBezTo>
                    <a:pt x="2302" y="3941"/>
                    <a:pt x="2236" y="4041"/>
                    <a:pt x="2136" y="4075"/>
                  </a:cubicBezTo>
                  <a:cubicBezTo>
                    <a:pt x="2035" y="4142"/>
                    <a:pt x="1935" y="4208"/>
                    <a:pt x="1835" y="4242"/>
                  </a:cubicBezTo>
                  <a:cubicBezTo>
                    <a:pt x="1702" y="4275"/>
                    <a:pt x="1568" y="4275"/>
                    <a:pt x="1435" y="4275"/>
                  </a:cubicBezTo>
                  <a:cubicBezTo>
                    <a:pt x="1135" y="4275"/>
                    <a:pt x="835" y="4208"/>
                    <a:pt x="601" y="4075"/>
                  </a:cubicBezTo>
                  <a:cubicBezTo>
                    <a:pt x="568" y="4075"/>
                    <a:pt x="534" y="4075"/>
                    <a:pt x="501" y="4041"/>
                  </a:cubicBezTo>
                  <a:cubicBezTo>
                    <a:pt x="434" y="4075"/>
                    <a:pt x="368" y="4108"/>
                    <a:pt x="334" y="4142"/>
                  </a:cubicBezTo>
                  <a:cubicBezTo>
                    <a:pt x="301" y="4208"/>
                    <a:pt x="268" y="4275"/>
                    <a:pt x="268" y="4375"/>
                  </a:cubicBezTo>
                  <a:cubicBezTo>
                    <a:pt x="268" y="4442"/>
                    <a:pt x="301" y="4542"/>
                    <a:pt x="401" y="4575"/>
                  </a:cubicBezTo>
                  <a:cubicBezTo>
                    <a:pt x="701" y="4709"/>
                    <a:pt x="1068" y="4809"/>
                    <a:pt x="1402" y="4809"/>
                  </a:cubicBezTo>
                  <a:cubicBezTo>
                    <a:pt x="1635" y="4809"/>
                    <a:pt x="1835" y="4775"/>
                    <a:pt x="2035" y="4709"/>
                  </a:cubicBezTo>
                  <a:cubicBezTo>
                    <a:pt x="2202" y="4675"/>
                    <a:pt x="2369" y="4609"/>
                    <a:pt x="2502" y="4475"/>
                  </a:cubicBezTo>
                  <a:cubicBezTo>
                    <a:pt x="2636" y="4375"/>
                    <a:pt x="2769" y="4275"/>
                    <a:pt x="2869" y="4142"/>
                  </a:cubicBezTo>
                  <a:cubicBezTo>
                    <a:pt x="2969" y="4008"/>
                    <a:pt x="3036" y="3841"/>
                    <a:pt x="3103" y="3675"/>
                  </a:cubicBezTo>
                  <a:cubicBezTo>
                    <a:pt x="3136" y="3508"/>
                    <a:pt x="3203" y="3341"/>
                    <a:pt x="3236" y="3174"/>
                  </a:cubicBezTo>
                  <a:cubicBezTo>
                    <a:pt x="3270" y="3007"/>
                    <a:pt x="3303" y="2807"/>
                    <a:pt x="3303" y="2640"/>
                  </a:cubicBezTo>
                  <a:lnTo>
                    <a:pt x="3303" y="2107"/>
                  </a:lnTo>
                  <a:cubicBezTo>
                    <a:pt x="3303" y="1907"/>
                    <a:pt x="3303" y="1673"/>
                    <a:pt x="3236" y="1473"/>
                  </a:cubicBezTo>
                  <a:cubicBezTo>
                    <a:pt x="3236" y="1273"/>
                    <a:pt x="3170" y="1073"/>
                    <a:pt x="3070" y="906"/>
                  </a:cubicBezTo>
                  <a:cubicBezTo>
                    <a:pt x="3003" y="706"/>
                    <a:pt x="2903" y="572"/>
                    <a:pt x="2769" y="439"/>
                  </a:cubicBezTo>
                  <a:cubicBezTo>
                    <a:pt x="2636" y="272"/>
                    <a:pt x="2469" y="172"/>
                    <a:pt x="2269" y="105"/>
                  </a:cubicBezTo>
                  <a:cubicBezTo>
                    <a:pt x="2035" y="39"/>
                    <a:pt x="1802" y="5"/>
                    <a:pt x="1602" y="5"/>
                  </a:cubicBezTo>
                  <a:cubicBezTo>
                    <a:pt x="1558" y="2"/>
                    <a:pt x="1515" y="0"/>
                    <a:pt x="14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6"/>
            <p:cNvSpPr/>
            <p:nvPr/>
          </p:nvSpPr>
          <p:spPr>
            <a:xfrm>
              <a:off x="5712463" y="-2363325"/>
              <a:ext cx="89250" cy="116775"/>
            </a:xfrm>
            <a:custGeom>
              <a:avLst/>
              <a:gdLst/>
              <a:ahLst/>
              <a:cxnLst/>
              <a:rect l="l" t="t" r="r" b="b"/>
              <a:pathLst>
                <a:path w="3570" h="4671" extrusionOk="0">
                  <a:moveTo>
                    <a:pt x="2202" y="667"/>
                  </a:moveTo>
                  <a:lnTo>
                    <a:pt x="2202" y="3169"/>
                  </a:lnTo>
                  <a:lnTo>
                    <a:pt x="634" y="3169"/>
                  </a:lnTo>
                  <a:lnTo>
                    <a:pt x="2202" y="667"/>
                  </a:lnTo>
                  <a:close/>
                  <a:moveTo>
                    <a:pt x="2402" y="0"/>
                  </a:moveTo>
                  <a:cubicBezTo>
                    <a:pt x="2169" y="0"/>
                    <a:pt x="1969" y="100"/>
                    <a:pt x="1869" y="300"/>
                  </a:cubicBezTo>
                  <a:lnTo>
                    <a:pt x="67" y="3102"/>
                  </a:lnTo>
                  <a:cubicBezTo>
                    <a:pt x="34" y="3169"/>
                    <a:pt x="1" y="3236"/>
                    <a:pt x="1" y="3336"/>
                  </a:cubicBezTo>
                  <a:cubicBezTo>
                    <a:pt x="1" y="3403"/>
                    <a:pt x="34" y="3503"/>
                    <a:pt x="101" y="3569"/>
                  </a:cubicBezTo>
                  <a:cubicBezTo>
                    <a:pt x="167" y="3636"/>
                    <a:pt x="234" y="3670"/>
                    <a:pt x="334" y="3670"/>
                  </a:cubicBezTo>
                  <a:lnTo>
                    <a:pt x="2202" y="3670"/>
                  </a:lnTo>
                  <a:lnTo>
                    <a:pt x="2202" y="4370"/>
                  </a:lnTo>
                  <a:cubicBezTo>
                    <a:pt x="2202" y="4470"/>
                    <a:pt x="2236" y="4537"/>
                    <a:pt x="2302" y="4604"/>
                  </a:cubicBezTo>
                  <a:cubicBezTo>
                    <a:pt x="2369" y="4637"/>
                    <a:pt x="2436" y="4670"/>
                    <a:pt x="2536" y="4670"/>
                  </a:cubicBezTo>
                  <a:cubicBezTo>
                    <a:pt x="2603" y="4670"/>
                    <a:pt x="2669" y="4637"/>
                    <a:pt x="2736" y="4604"/>
                  </a:cubicBezTo>
                  <a:cubicBezTo>
                    <a:pt x="2803" y="4537"/>
                    <a:pt x="2836" y="4470"/>
                    <a:pt x="2836" y="4370"/>
                  </a:cubicBezTo>
                  <a:lnTo>
                    <a:pt x="2836" y="3670"/>
                  </a:lnTo>
                  <a:lnTo>
                    <a:pt x="3303" y="3670"/>
                  </a:lnTo>
                  <a:cubicBezTo>
                    <a:pt x="3370" y="3670"/>
                    <a:pt x="3436" y="3636"/>
                    <a:pt x="3503" y="3603"/>
                  </a:cubicBezTo>
                  <a:cubicBezTo>
                    <a:pt x="3537" y="3536"/>
                    <a:pt x="3570" y="3469"/>
                    <a:pt x="3570" y="3403"/>
                  </a:cubicBezTo>
                  <a:cubicBezTo>
                    <a:pt x="3570" y="3369"/>
                    <a:pt x="3537" y="3303"/>
                    <a:pt x="3503" y="3269"/>
                  </a:cubicBezTo>
                  <a:cubicBezTo>
                    <a:pt x="3436" y="3203"/>
                    <a:pt x="3370" y="3169"/>
                    <a:pt x="3303" y="3169"/>
                  </a:cubicBezTo>
                  <a:lnTo>
                    <a:pt x="2836" y="3169"/>
                  </a:lnTo>
                  <a:lnTo>
                    <a:pt x="2836" y="467"/>
                  </a:lnTo>
                  <a:cubicBezTo>
                    <a:pt x="2869" y="334"/>
                    <a:pt x="2803" y="200"/>
                    <a:pt x="2703" y="100"/>
                  </a:cubicBezTo>
                  <a:cubicBezTo>
                    <a:pt x="2636" y="34"/>
                    <a:pt x="2502" y="0"/>
                    <a:pt x="24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6"/>
            <p:cNvSpPr/>
            <p:nvPr/>
          </p:nvSpPr>
          <p:spPr>
            <a:xfrm>
              <a:off x="6098588" y="-2362500"/>
              <a:ext cx="75900" cy="117825"/>
            </a:xfrm>
            <a:custGeom>
              <a:avLst/>
              <a:gdLst/>
              <a:ahLst/>
              <a:cxnLst/>
              <a:rect l="l" t="t" r="r" b="b"/>
              <a:pathLst>
                <a:path w="3036" h="4713" extrusionOk="0">
                  <a:moveTo>
                    <a:pt x="367" y="1"/>
                  </a:moveTo>
                  <a:cubicBezTo>
                    <a:pt x="133" y="1"/>
                    <a:pt x="33" y="101"/>
                    <a:pt x="33" y="301"/>
                  </a:cubicBezTo>
                  <a:lnTo>
                    <a:pt x="33" y="2436"/>
                  </a:lnTo>
                  <a:cubicBezTo>
                    <a:pt x="33" y="2502"/>
                    <a:pt x="67" y="2569"/>
                    <a:pt x="167" y="2602"/>
                  </a:cubicBezTo>
                  <a:cubicBezTo>
                    <a:pt x="267" y="2636"/>
                    <a:pt x="334" y="2669"/>
                    <a:pt x="434" y="2669"/>
                  </a:cubicBezTo>
                  <a:cubicBezTo>
                    <a:pt x="500" y="2669"/>
                    <a:pt x="534" y="2669"/>
                    <a:pt x="567" y="2636"/>
                  </a:cubicBezTo>
                  <a:cubicBezTo>
                    <a:pt x="667" y="2502"/>
                    <a:pt x="834" y="2402"/>
                    <a:pt x="1001" y="2336"/>
                  </a:cubicBezTo>
                  <a:cubicBezTo>
                    <a:pt x="1134" y="2269"/>
                    <a:pt x="1334" y="2202"/>
                    <a:pt x="1501" y="2202"/>
                  </a:cubicBezTo>
                  <a:cubicBezTo>
                    <a:pt x="1735" y="2202"/>
                    <a:pt x="2001" y="2302"/>
                    <a:pt x="2168" y="2469"/>
                  </a:cubicBezTo>
                  <a:cubicBezTo>
                    <a:pt x="2335" y="2669"/>
                    <a:pt x="2402" y="2936"/>
                    <a:pt x="2402" y="3170"/>
                  </a:cubicBezTo>
                  <a:cubicBezTo>
                    <a:pt x="2402" y="3436"/>
                    <a:pt x="2335" y="3703"/>
                    <a:pt x="2168" y="3937"/>
                  </a:cubicBezTo>
                  <a:cubicBezTo>
                    <a:pt x="1994" y="4082"/>
                    <a:pt x="1769" y="4177"/>
                    <a:pt x="1538" y="4177"/>
                  </a:cubicBezTo>
                  <a:cubicBezTo>
                    <a:pt x="1503" y="4177"/>
                    <a:pt x="1469" y="4175"/>
                    <a:pt x="1434" y="4170"/>
                  </a:cubicBezTo>
                  <a:cubicBezTo>
                    <a:pt x="1400" y="4173"/>
                    <a:pt x="1366" y="4174"/>
                    <a:pt x="1332" y="4174"/>
                  </a:cubicBezTo>
                  <a:cubicBezTo>
                    <a:pt x="972" y="4174"/>
                    <a:pt x="641" y="4017"/>
                    <a:pt x="367" y="3803"/>
                  </a:cubicBezTo>
                  <a:cubicBezTo>
                    <a:pt x="334" y="3770"/>
                    <a:pt x="300" y="3737"/>
                    <a:pt x="267" y="3737"/>
                  </a:cubicBezTo>
                  <a:cubicBezTo>
                    <a:pt x="200" y="3737"/>
                    <a:pt x="133" y="3803"/>
                    <a:pt x="67" y="3837"/>
                  </a:cubicBezTo>
                  <a:cubicBezTo>
                    <a:pt x="33" y="3903"/>
                    <a:pt x="0" y="3970"/>
                    <a:pt x="0" y="4037"/>
                  </a:cubicBezTo>
                  <a:cubicBezTo>
                    <a:pt x="0" y="4104"/>
                    <a:pt x="0" y="4170"/>
                    <a:pt x="67" y="4204"/>
                  </a:cubicBezTo>
                  <a:cubicBezTo>
                    <a:pt x="234" y="4370"/>
                    <a:pt x="434" y="4504"/>
                    <a:pt x="667" y="4571"/>
                  </a:cubicBezTo>
                  <a:cubicBezTo>
                    <a:pt x="887" y="4653"/>
                    <a:pt x="1084" y="4713"/>
                    <a:pt x="1295" y="4713"/>
                  </a:cubicBezTo>
                  <a:cubicBezTo>
                    <a:pt x="1341" y="4713"/>
                    <a:pt x="1387" y="4710"/>
                    <a:pt x="1434" y="4704"/>
                  </a:cubicBezTo>
                  <a:cubicBezTo>
                    <a:pt x="1471" y="4707"/>
                    <a:pt x="1508" y="4708"/>
                    <a:pt x="1544" y="4708"/>
                  </a:cubicBezTo>
                  <a:cubicBezTo>
                    <a:pt x="1935" y="4708"/>
                    <a:pt x="2294" y="4548"/>
                    <a:pt x="2569" y="4304"/>
                  </a:cubicBezTo>
                  <a:cubicBezTo>
                    <a:pt x="2902" y="4003"/>
                    <a:pt x="3036" y="3603"/>
                    <a:pt x="3036" y="3203"/>
                  </a:cubicBezTo>
                  <a:cubicBezTo>
                    <a:pt x="3036" y="2803"/>
                    <a:pt x="2902" y="2402"/>
                    <a:pt x="2635" y="2135"/>
                  </a:cubicBezTo>
                  <a:cubicBezTo>
                    <a:pt x="2391" y="1861"/>
                    <a:pt x="2035" y="1698"/>
                    <a:pt x="1695" y="1698"/>
                  </a:cubicBezTo>
                  <a:cubicBezTo>
                    <a:pt x="1663" y="1698"/>
                    <a:pt x="1632" y="1699"/>
                    <a:pt x="1601" y="1702"/>
                  </a:cubicBezTo>
                  <a:cubicBezTo>
                    <a:pt x="1468" y="1702"/>
                    <a:pt x="1334" y="1702"/>
                    <a:pt x="1201" y="1735"/>
                  </a:cubicBezTo>
                  <a:cubicBezTo>
                    <a:pt x="1101" y="1769"/>
                    <a:pt x="1034" y="1802"/>
                    <a:pt x="934" y="1835"/>
                  </a:cubicBezTo>
                  <a:cubicBezTo>
                    <a:pt x="867" y="1869"/>
                    <a:pt x="801" y="1902"/>
                    <a:pt x="734" y="1935"/>
                  </a:cubicBezTo>
                  <a:cubicBezTo>
                    <a:pt x="701" y="1969"/>
                    <a:pt x="634" y="2002"/>
                    <a:pt x="600" y="2035"/>
                  </a:cubicBezTo>
                  <a:lnTo>
                    <a:pt x="567" y="2069"/>
                  </a:lnTo>
                  <a:lnTo>
                    <a:pt x="567" y="501"/>
                  </a:lnTo>
                  <a:lnTo>
                    <a:pt x="2502" y="501"/>
                  </a:lnTo>
                  <a:cubicBezTo>
                    <a:pt x="2569" y="501"/>
                    <a:pt x="2635" y="468"/>
                    <a:pt x="2669" y="434"/>
                  </a:cubicBezTo>
                  <a:cubicBezTo>
                    <a:pt x="2735" y="368"/>
                    <a:pt x="2735" y="301"/>
                    <a:pt x="2735" y="267"/>
                  </a:cubicBezTo>
                  <a:cubicBezTo>
                    <a:pt x="2735" y="201"/>
                    <a:pt x="2735" y="134"/>
                    <a:pt x="2669" y="67"/>
                  </a:cubicBezTo>
                  <a:cubicBezTo>
                    <a:pt x="2635" y="34"/>
                    <a:pt x="2569" y="1"/>
                    <a:pt x="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6"/>
            <p:cNvSpPr/>
            <p:nvPr/>
          </p:nvSpPr>
          <p:spPr>
            <a:xfrm>
              <a:off x="6460513" y="-2365000"/>
              <a:ext cx="83375" cy="120225"/>
            </a:xfrm>
            <a:custGeom>
              <a:avLst/>
              <a:gdLst/>
              <a:ahLst/>
              <a:cxnLst/>
              <a:rect l="l" t="t" r="r" b="b"/>
              <a:pathLst>
                <a:path w="3335" h="4809" extrusionOk="0">
                  <a:moveTo>
                    <a:pt x="1768" y="2235"/>
                  </a:moveTo>
                  <a:cubicBezTo>
                    <a:pt x="2035" y="2235"/>
                    <a:pt x="2268" y="2336"/>
                    <a:pt x="2435" y="2536"/>
                  </a:cubicBezTo>
                  <a:cubicBezTo>
                    <a:pt x="2602" y="2736"/>
                    <a:pt x="2669" y="3003"/>
                    <a:pt x="2669" y="3270"/>
                  </a:cubicBezTo>
                  <a:cubicBezTo>
                    <a:pt x="2702" y="3536"/>
                    <a:pt x="2602" y="3803"/>
                    <a:pt x="2435" y="4037"/>
                  </a:cubicBezTo>
                  <a:cubicBezTo>
                    <a:pt x="2235" y="4204"/>
                    <a:pt x="1968" y="4304"/>
                    <a:pt x="1701" y="4304"/>
                  </a:cubicBezTo>
                  <a:cubicBezTo>
                    <a:pt x="1434" y="4304"/>
                    <a:pt x="1168" y="4204"/>
                    <a:pt x="1001" y="4003"/>
                  </a:cubicBezTo>
                  <a:cubicBezTo>
                    <a:pt x="634" y="3570"/>
                    <a:pt x="634" y="2969"/>
                    <a:pt x="1001" y="2536"/>
                  </a:cubicBezTo>
                  <a:cubicBezTo>
                    <a:pt x="1201" y="2336"/>
                    <a:pt x="1468" y="2235"/>
                    <a:pt x="1768" y="2235"/>
                  </a:cubicBezTo>
                  <a:close/>
                  <a:moveTo>
                    <a:pt x="1901" y="1"/>
                  </a:moveTo>
                  <a:cubicBezTo>
                    <a:pt x="1701" y="1"/>
                    <a:pt x="1468" y="34"/>
                    <a:pt x="1268" y="67"/>
                  </a:cubicBezTo>
                  <a:cubicBezTo>
                    <a:pt x="934" y="167"/>
                    <a:pt x="634" y="367"/>
                    <a:pt x="434" y="668"/>
                  </a:cubicBezTo>
                  <a:cubicBezTo>
                    <a:pt x="367" y="801"/>
                    <a:pt x="267" y="968"/>
                    <a:pt x="200" y="1135"/>
                  </a:cubicBezTo>
                  <a:cubicBezTo>
                    <a:pt x="167" y="1268"/>
                    <a:pt x="100" y="1468"/>
                    <a:pt x="67" y="1635"/>
                  </a:cubicBezTo>
                  <a:cubicBezTo>
                    <a:pt x="33" y="1802"/>
                    <a:pt x="0" y="1969"/>
                    <a:pt x="0" y="2169"/>
                  </a:cubicBezTo>
                  <a:lnTo>
                    <a:pt x="0" y="2702"/>
                  </a:lnTo>
                  <a:cubicBezTo>
                    <a:pt x="0" y="2903"/>
                    <a:pt x="0" y="3103"/>
                    <a:pt x="67" y="3336"/>
                  </a:cubicBezTo>
                  <a:cubicBezTo>
                    <a:pt x="100" y="3536"/>
                    <a:pt x="133" y="3737"/>
                    <a:pt x="234" y="3903"/>
                  </a:cubicBezTo>
                  <a:cubicBezTo>
                    <a:pt x="300" y="4070"/>
                    <a:pt x="400" y="4237"/>
                    <a:pt x="534" y="4370"/>
                  </a:cubicBezTo>
                  <a:cubicBezTo>
                    <a:pt x="667" y="4537"/>
                    <a:pt x="834" y="4637"/>
                    <a:pt x="1034" y="4704"/>
                  </a:cubicBezTo>
                  <a:cubicBezTo>
                    <a:pt x="1268" y="4771"/>
                    <a:pt x="1501" y="4804"/>
                    <a:pt x="1735" y="4804"/>
                  </a:cubicBezTo>
                  <a:cubicBezTo>
                    <a:pt x="1772" y="4807"/>
                    <a:pt x="1808" y="4808"/>
                    <a:pt x="1845" y="4808"/>
                  </a:cubicBezTo>
                  <a:cubicBezTo>
                    <a:pt x="2236" y="4808"/>
                    <a:pt x="2594" y="4648"/>
                    <a:pt x="2869" y="4404"/>
                  </a:cubicBezTo>
                  <a:cubicBezTo>
                    <a:pt x="3169" y="4103"/>
                    <a:pt x="3302" y="3703"/>
                    <a:pt x="3302" y="3270"/>
                  </a:cubicBezTo>
                  <a:cubicBezTo>
                    <a:pt x="3334" y="2473"/>
                    <a:pt x="2726" y="1797"/>
                    <a:pt x="1915" y="1797"/>
                  </a:cubicBezTo>
                  <a:cubicBezTo>
                    <a:pt x="1878" y="1797"/>
                    <a:pt x="1840" y="1799"/>
                    <a:pt x="1801" y="1802"/>
                  </a:cubicBezTo>
                  <a:cubicBezTo>
                    <a:pt x="1771" y="1797"/>
                    <a:pt x="1739" y="1795"/>
                    <a:pt x="1708" y="1795"/>
                  </a:cubicBezTo>
                  <a:cubicBezTo>
                    <a:pt x="1498" y="1795"/>
                    <a:pt x="1270" y="1886"/>
                    <a:pt x="1067" y="2002"/>
                  </a:cubicBezTo>
                  <a:cubicBezTo>
                    <a:pt x="901" y="2102"/>
                    <a:pt x="734" y="2269"/>
                    <a:pt x="667" y="2469"/>
                  </a:cubicBezTo>
                  <a:lnTo>
                    <a:pt x="667" y="2002"/>
                  </a:lnTo>
                  <a:cubicBezTo>
                    <a:pt x="701" y="1869"/>
                    <a:pt x="701" y="1735"/>
                    <a:pt x="734" y="1602"/>
                  </a:cubicBezTo>
                  <a:cubicBezTo>
                    <a:pt x="734" y="1468"/>
                    <a:pt x="767" y="1335"/>
                    <a:pt x="834" y="1235"/>
                  </a:cubicBezTo>
                  <a:cubicBezTo>
                    <a:pt x="867" y="1135"/>
                    <a:pt x="901" y="1035"/>
                    <a:pt x="967" y="935"/>
                  </a:cubicBezTo>
                  <a:cubicBezTo>
                    <a:pt x="1034" y="868"/>
                    <a:pt x="1101" y="768"/>
                    <a:pt x="1201" y="701"/>
                  </a:cubicBezTo>
                  <a:cubicBezTo>
                    <a:pt x="1268" y="668"/>
                    <a:pt x="1368" y="601"/>
                    <a:pt x="1501" y="568"/>
                  </a:cubicBezTo>
                  <a:cubicBezTo>
                    <a:pt x="1601" y="534"/>
                    <a:pt x="1735" y="534"/>
                    <a:pt x="1901" y="534"/>
                  </a:cubicBezTo>
                  <a:cubicBezTo>
                    <a:pt x="2168" y="534"/>
                    <a:pt x="2468" y="601"/>
                    <a:pt x="2735" y="734"/>
                  </a:cubicBezTo>
                  <a:lnTo>
                    <a:pt x="2802" y="734"/>
                  </a:lnTo>
                  <a:cubicBezTo>
                    <a:pt x="2869" y="734"/>
                    <a:pt x="2935" y="701"/>
                    <a:pt x="2969" y="668"/>
                  </a:cubicBezTo>
                  <a:cubicBezTo>
                    <a:pt x="3002" y="601"/>
                    <a:pt x="3036" y="534"/>
                    <a:pt x="3036" y="434"/>
                  </a:cubicBezTo>
                  <a:cubicBezTo>
                    <a:pt x="3036" y="367"/>
                    <a:pt x="3002" y="267"/>
                    <a:pt x="2935" y="234"/>
                  </a:cubicBezTo>
                  <a:cubicBezTo>
                    <a:pt x="2602" y="67"/>
                    <a:pt x="2268" y="1"/>
                    <a:pt x="19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6"/>
            <p:cNvSpPr/>
            <p:nvPr/>
          </p:nvSpPr>
          <p:spPr>
            <a:xfrm>
              <a:off x="5724138" y="-2024750"/>
              <a:ext cx="45050" cy="116775"/>
            </a:xfrm>
            <a:custGeom>
              <a:avLst/>
              <a:gdLst/>
              <a:ahLst/>
              <a:cxnLst/>
              <a:rect l="l" t="t" r="r" b="b"/>
              <a:pathLst>
                <a:path w="1802" h="4671" extrusionOk="0">
                  <a:moveTo>
                    <a:pt x="1468" y="0"/>
                  </a:moveTo>
                  <a:cubicBezTo>
                    <a:pt x="1402" y="0"/>
                    <a:pt x="1368" y="34"/>
                    <a:pt x="1302" y="67"/>
                  </a:cubicBezTo>
                  <a:lnTo>
                    <a:pt x="167" y="767"/>
                  </a:lnTo>
                  <a:cubicBezTo>
                    <a:pt x="1" y="901"/>
                    <a:pt x="101" y="1168"/>
                    <a:pt x="301" y="1168"/>
                  </a:cubicBezTo>
                  <a:cubicBezTo>
                    <a:pt x="334" y="1168"/>
                    <a:pt x="401" y="1168"/>
                    <a:pt x="434" y="1134"/>
                  </a:cubicBezTo>
                  <a:lnTo>
                    <a:pt x="1135" y="734"/>
                  </a:lnTo>
                  <a:lnTo>
                    <a:pt x="1135" y="4370"/>
                  </a:lnTo>
                  <a:cubicBezTo>
                    <a:pt x="1135" y="4470"/>
                    <a:pt x="1168" y="4537"/>
                    <a:pt x="1235" y="4604"/>
                  </a:cubicBezTo>
                  <a:cubicBezTo>
                    <a:pt x="1302" y="4637"/>
                    <a:pt x="1368" y="4670"/>
                    <a:pt x="1468" y="4670"/>
                  </a:cubicBezTo>
                  <a:cubicBezTo>
                    <a:pt x="1535" y="4670"/>
                    <a:pt x="1635" y="4670"/>
                    <a:pt x="1702" y="4604"/>
                  </a:cubicBezTo>
                  <a:cubicBezTo>
                    <a:pt x="1769" y="4537"/>
                    <a:pt x="1802" y="4470"/>
                    <a:pt x="1802" y="4370"/>
                  </a:cubicBezTo>
                  <a:lnTo>
                    <a:pt x="1802" y="334"/>
                  </a:lnTo>
                  <a:cubicBezTo>
                    <a:pt x="1802" y="234"/>
                    <a:pt x="1769" y="167"/>
                    <a:pt x="1702" y="100"/>
                  </a:cubicBezTo>
                  <a:cubicBezTo>
                    <a:pt x="1635" y="34"/>
                    <a:pt x="1568" y="0"/>
                    <a:pt x="1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6"/>
            <p:cNvSpPr/>
            <p:nvPr/>
          </p:nvSpPr>
          <p:spPr>
            <a:xfrm>
              <a:off x="6095238" y="-2025600"/>
              <a:ext cx="75075" cy="117950"/>
            </a:xfrm>
            <a:custGeom>
              <a:avLst/>
              <a:gdLst/>
              <a:ahLst/>
              <a:cxnLst/>
              <a:rect l="l" t="t" r="r" b="b"/>
              <a:pathLst>
                <a:path w="3003" h="4718" extrusionOk="0">
                  <a:moveTo>
                    <a:pt x="1568" y="1"/>
                  </a:moveTo>
                  <a:cubicBezTo>
                    <a:pt x="1302" y="1"/>
                    <a:pt x="1068" y="34"/>
                    <a:pt x="835" y="101"/>
                  </a:cubicBezTo>
                  <a:cubicBezTo>
                    <a:pt x="601" y="201"/>
                    <a:pt x="401" y="301"/>
                    <a:pt x="201" y="401"/>
                  </a:cubicBezTo>
                  <a:cubicBezTo>
                    <a:pt x="134" y="435"/>
                    <a:pt x="67" y="535"/>
                    <a:pt x="67" y="601"/>
                  </a:cubicBezTo>
                  <a:cubicBezTo>
                    <a:pt x="67" y="668"/>
                    <a:pt x="101" y="735"/>
                    <a:pt x="167" y="801"/>
                  </a:cubicBezTo>
                  <a:cubicBezTo>
                    <a:pt x="201" y="835"/>
                    <a:pt x="267" y="868"/>
                    <a:pt x="334" y="868"/>
                  </a:cubicBezTo>
                  <a:lnTo>
                    <a:pt x="434" y="868"/>
                  </a:lnTo>
                  <a:lnTo>
                    <a:pt x="634" y="768"/>
                  </a:lnTo>
                  <a:cubicBezTo>
                    <a:pt x="701" y="701"/>
                    <a:pt x="768" y="668"/>
                    <a:pt x="835" y="635"/>
                  </a:cubicBezTo>
                  <a:cubicBezTo>
                    <a:pt x="935" y="601"/>
                    <a:pt x="1001" y="568"/>
                    <a:pt x="1101" y="568"/>
                  </a:cubicBezTo>
                  <a:cubicBezTo>
                    <a:pt x="1196" y="544"/>
                    <a:pt x="1290" y="521"/>
                    <a:pt x="1396" y="521"/>
                  </a:cubicBezTo>
                  <a:cubicBezTo>
                    <a:pt x="1440" y="521"/>
                    <a:pt x="1486" y="525"/>
                    <a:pt x="1535" y="535"/>
                  </a:cubicBezTo>
                  <a:cubicBezTo>
                    <a:pt x="1561" y="530"/>
                    <a:pt x="1587" y="528"/>
                    <a:pt x="1614" y="528"/>
                  </a:cubicBezTo>
                  <a:cubicBezTo>
                    <a:pt x="1794" y="528"/>
                    <a:pt x="1990" y="623"/>
                    <a:pt x="2135" y="768"/>
                  </a:cubicBezTo>
                  <a:cubicBezTo>
                    <a:pt x="2302" y="935"/>
                    <a:pt x="2402" y="1135"/>
                    <a:pt x="2402" y="1369"/>
                  </a:cubicBezTo>
                  <a:cubicBezTo>
                    <a:pt x="2369" y="1535"/>
                    <a:pt x="2336" y="1702"/>
                    <a:pt x="2269" y="1836"/>
                  </a:cubicBezTo>
                  <a:cubicBezTo>
                    <a:pt x="2169" y="2002"/>
                    <a:pt x="2035" y="2202"/>
                    <a:pt x="1869" y="2336"/>
                  </a:cubicBezTo>
                  <a:lnTo>
                    <a:pt x="167" y="4070"/>
                  </a:lnTo>
                  <a:cubicBezTo>
                    <a:pt x="67" y="4137"/>
                    <a:pt x="34" y="4271"/>
                    <a:pt x="1" y="4371"/>
                  </a:cubicBezTo>
                  <a:cubicBezTo>
                    <a:pt x="1" y="4471"/>
                    <a:pt x="67" y="4571"/>
                    <a:pt x="134" y="4638"/>
                  </a:cubicBezTo>
                  <a:cubicBezTo>
                    <a:pt x="234" y="4671"/>
                    <a:pt x="334" y="4704"/>
                    <a:pt x="434" y="4704"/>
                  </a:cubicBezTo>
                  <a:lnTo>
                    <a:pt x="2703" y="4704"/>
                  </a:lnTo>
                  <a:cubicBezTo>
                    <a:pt x="2720" y="4713"/>
                    <a:pt x="2738" y="4717"/>
                    <a:pt x="2756" y="4717"/>
                  </a:cubicBezTo>
                  <a:cubicBezTo>
                    <a:pt x="2803" y="4717"/>
                    <a:pt x="2845" y="4686"/>
                    <a:pt x="2869" y="4638"/>
                  </a:cubicBezTo>
                  <a:cubicBezTo>
                    <a:pt x="2936" y="4604"/>
                    <a:pt x="2969" y="4537"/>
                    <a:pt x="2936" y="4471"/>
                  </a:cubicBezTo>
                  <a:cubicBezTo>
                    <a:pt x="2969" y="4404"/>
                    <a:pt x="2936" y="4337"/>
                    <a:pt x="2869" y="4304"/>
                  </a:cubicBezTo>
                  <a:cubicBezTo>
                    <a:pt x="2845" y="4255"/>
                    <a:pt x="2803" y="4224"/>
                    <a:pt x="2756" y="4224"/>
                  </a:cubicBezTo>
                  <a:cubicBezTo>
                    <a:pt x="2738" y="4224"/>
                    <a:pt x="2720" y="4228"/>
                    <a:pt x="2703" y="4237"/>
                  </a:cubicBezTo>
                  <a:lnTo>
                    <a:pt x="734" y="4237"/>
                  </a:lnTo>
                  <a:lnTo>
                    <a:pt x="2236" y="2770"/>
                  </a:lnTo>
                  <a:cubicBezTo>
                    <a:pt x="2469" y="2569"/>
                    <a:pt x="2669" y="2303"/>
                    <a:pt x="2803" y="2036"/>
                  </a:cubicBezTo>
                  <a:cubicBezTo>
                    <a:pt x="2936" y="1836"/>
                    <a:pt x="3003" y="1569"/>
                    <a:pt x="3003" y="1335"/>
                  </a:cubicBezTo>
                  <a:cubicBezTo>
                    <a:pt x="3003" y="968"/>
                    <a:pt x="2836" y="635"/>
                    <a:pt x="2569" y="401"/>
                  </a:cubicBezTo>
                  <a:cubicBezTo>
                    <a:pt x="2302" y="134"/>
                    <a:pt x="1935" y="1"/>
                    <a:pt x="15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6"/>
            <p:cNvSpPr/>
            <p:nvPr/>
          </p:nvSpPr>
          <p:spPr>
            <a:xfrm>
              <a:off x="6465513" y="-2027250"/>
              <a:ext cx="73400" cy="120300"/>
            </a:xfrm>
            <a:custGeom>
              <a:avLst/>
              <a:gdLst/>
              <a:ahLst/>
              <a:cxnLst/>
              <a:rect l="l" t="t" r="r" b="b"/>
              <a:pathLst>
                <a:path w="2936" h="4812" extrusionOk="0">
                  <a:moveTo>
                    <a:pt x="1301" y="0"/>
                  </a:moveTo>
                  <a:cubicBezTo>
                    <a:pt x="1068" y="0"/>
                    <a:pt x="834" y="34"/>
                    <a:pt x="634" y="100"/>
                  </a:cubicBezTo>
                  <a:cubicBezTo>
                    <a:pt x="434" y="134"/>
                    <a:pt x="267" y="200"/>
                    <a:pt x="134" y="300"/>
                  </a:cubicBezTo>
                  <a:cubicBezTo>
                    <a:pt x="67" y="334"/>
                    <a:pt x="0" y="400"/>
                    <a:pt x="0" y="467"/>
                  </a:cubicBezTo>
                  <a:cubicBezTo>
                    <a:pt x="0" y="534"/>
                    <a:pt x="34" y="634"/>
                    <a:pt x="100" y="667"/>
                  </a:cubicBezTo>
                  <a:cubicBezTo>
                    <a:pt x="134" y="734"/>
                    <a:pt x="200" y="767"/>
                    <a:pt x="267" y="767"/>
                  </a:cubicBezTo>
                  <a:lnTo>
                    <a:pt x="334" y="767"/>
                  </a:lnTo>
                  <a:cubicBezTo>
                    <a:pt x="634" y="634"/>
                    <a:pt x="968" y="534"/>
                    <a:pt x="1301" y="534"/>
                  </a:cubicBezTo>
                  <a:cubicBezTo>
                    <a:pt x="1535" y="534"/>
                    <a:pt x="1735" y="601"/>
                    <a:pt x="1902" y="734"/>
                  </a:cubicBezTo>
                  <a:cubicBezTo>
                    <a:pt x="2068" y="867"/>
                    <a:pt x="2168" y="1101"/>
                    <a:pt x="2168" y="1301"/>
                  </a:cubicBezTo>
                  <a:cubicBezTo>
                    <a:pt x="2168" y="1535"/>
                    <a:pt x="2068" y="1768"/>
                    <a:pt x="1902" y="1902"/>
                  </a:cubicBezTo>
                  <a:cubicBezTo>
                    <a:pt x="1707" y="2041"/>
                    <a:pt x="1489" y="2110"/>
                    <a:pt x="1287" y="2110"/>
                  </a:cubicBezTo>
                  <a:cubicBezTo>
                    <a:pt x="1246" y="2110"/>
                    <a:pt x="1207" y="2107"/>
                    <a:pt x="1168" y="2102"/>
                  </a:cubicBezTo>
                  <a:lnTo>
                    <a:pt x="934" y="2102"/>
                  </a:lnTo>
                  <a:cubicBezTo>
                    <a:pt x="867" y="2102"/>
                    <a:pt x="801" y="2135"/>
                    <a:pt x="767" y="2202"/>
                  </a:cubicBezTo>
                  <a:cubicBezTo>
                    <a:pt x="734" y="2235"/>
                    <a:pt x="701" y="2302"/>
                    <a:pt x="701" y="2369"/>
                  </a:cubicBezTo>
                  <a:cubicBezTo>
                    <a:pt x="701" y="2402"/>
                    <a:pt x="734" y="2469"/>
                    <a:pt x="767" y="2535"/>
                  </a:cubicBezTo>
                  <a:cubicBezTo>
                    <a:pt x="801" y="2569"/>
                    <a:pt x="867" y="2602"/>
                    <a:pt x="934" y="2602"/>
                  </a:cubicBezTo>
                  <a:lnTo>
                    <a:pt x="1168" y="2602"/>
                  </a:lnTo>
                  <a:cubicBezTo>
                    <a:pt x="1206" y="2598"/>
                    <a:pt x="1245" y="2596"/>
                    <a:pt x="1282" y="2596"/>
                  </a:cubicBezTo>
                  <a:cubicBezTo>
                    <a:pt x="1536" y="2596"/>
                    <a:pt x="1765" y="2690"/>
                    <a:pt x="1968" y="2836"/>
                  </a:cubicBezTo>
                  <a:cubicBezTo>
                    <a:pt x="2168" y="3002"/>
                    <a:pt x="2302" y="3269"/>
                    <a:pt x="2302" y="3536"/>
                  </a:cubicBezTo>
                  <a:cubicBezTo>
                    <a:pt x="2302" y="3770"/>
                    <a:pt x="2202" y="3970"/>
                    <a:pt x="2002" y="4103"/>
                  </a:cubicBezTo>
                  <a:cubicBezTo>
                    <a:pt x="1801" y="4237"/>
                    <a:pt x="1568" y="4303"/>
                    <a:pt x="1301" y="4303"/>
                  </a:cubicBezTo>
                  <a:cubicBezTo>
                    <a:pt x="1001" y="4303"/>
                    <a:pt x="701" y="4237"/>
                    <a:pt x="400" y="4103"/>
                  </a:cubicBezTo>
                  <a:lnTo>
                    <a:pt x="334" y="4103"/>
                  </a:lnTo>
                  <a:cubicBezTo>
                    <a:pt x="267" y="4103"/>
                    <a:pt x="200" y="4136"/>
                    <a:pt x="167" y="4170"/>
                  </a:cubicBezTo>
                  <a:cubicBezTo>
                    <a:pt x="100" y="4237"/>
                    <a:pt x="67" y="4303"/>
                    <a:pt x="67" y="4370"/>
                  </a:cubicBezTo>
                  <a:cubicBezTo>
                    <a:pt x="67" y="4470"/>
                    <a:pt x="134" y="4570"/>
                    <a:pt x="234" y="4603"/>
                  </a:cubicBezTo>
                  <a:cubicBezTo>
                    <a:pt x="539" y="4742"/>
                    <a:pt x="845" y="4812"/>
                    <a:pt x="1151" y="4812"/>
                  </a:cubicBezTo>
                  <a:cubicBezTo>
                    <a:pt x="1212" y="4812"/>
                    <a:pt x="1273" y="4809"/>
                    <a:pt x="1334" y="4804"/>
                  </a:cubicBezTo>
                  <a:cubicBezTo>
                    <a:pt x="1535" y="4804"/>
                    <a:pt x="1735" y="4770"/>
                    <a:pt x="1935" y="4737"/>
                  </a:cubicBezTo>
                  <a:cubicBezTo>
                    <a:pt x="2135" y="4670"/>
                    <a:pt x="2302" y="4603"/>
                    <a:pt x="2435" y="4503"/>
                  </a:cubicBezTo>
                  <a:cubicBezTo>
                    <a:pt x="2602" y="4403"/>
                    <a:pt x="2735" y="4237"/>
                    <a:pt x="2802" y="4070"/>
                  </a:cubicBezTo>
                  <a:cubicBezTo>
                    <a:pt x="2902" y="3903"/>
                    <a:pt x="2936" y="3703"/>
                    <a:pt x="2936" y="3503"/>
                  </a:cubicBezTo>
                  <a:cubicBezTo>
                    <a:pt x="2936" y="3202"/>
                    <a:pt x="2869" y="2936"/>
                    <a:pt x="2702" y="2702"/>
                  </a:cubicBezTo>
                  <a:cubicBezTo>
                    <a:pt x="2535" y="2502"/>
                    <a:pt x="2302" y="2369"/>
                    <a:pt x="2035" y="2302"/>
                  </a:cubicBezTo>
                  <a:cubicBezTo>
                    <a:pt x="2268" y="2235"/>
                    <a:pt x="2469" y="2102"/>
                    <a:pt x="2602" y="1902"/>
                  </a:cubicBezTo>
                  <a:cubicBezTo>
                    <a:pt x="2769" y="1735"/>
                    <a:pt x="2836" y="1501"/>
                    <a:pt x="2836" y="1268"/>
                  </a:cubicBezTo>
                  <a:cubicBezTo>
                    <a:pt x="2836" y="1001"/>
                    <a:pt x="2769" y="767"/>
                    <a:pt x="2602" y="567"/>
                  </a:cubicBezTo>
                  <a:cubicBezTo>
                    <a:pt x="2469" y="367"/>
                    <a:pt x="2302" y="234"/>
                    <a:pt x="2068" y="134"/>
                  </a:cubicBezTo>
                  <a:cubicBezTo>
                    <a:pt x="1835" y="34"/>
                    <a:pt x="1568" y="0"/>
                    <a:pt x="13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6"/>
            <p:cNvSpPr/>
            <p:nvPr/>
          </p:nvSpPr>
          <p:spPr>
            <a:xfrm>
              <a:off x="5713313" y="-1708700"/>
              <a:ext cx="82575" cy="120950"/>
            </a:xfrm>
            <a:custGeom>
              <a:avLst/>
              <a:gdLst/>
              <a:ahLst/>
              <a:cxnLst/>
              <a:rect l="l" t="t" r="r" b="b"/>
              <a:pathLst>
                <a:path w="3303" h="4838" extrusionOk="0">
                  <a:moveTo>
                    <a:pt x="1655" y="551"/>
                  </a:moveTo>
                  <a:cubicBezTo>
                    <a:pt x="1768" y="551"/>
                    <a:pt x="1885" y="568"/>
                    <a:pt x="2001" y="601"/>
                  </a:cubicBezTo>
                  <a:cubicBezTo>
                    <a:pt x="2068" y="634"/>
                    <a:pt x="2168" y="701"/>
                    <a:pt x="2235" y="768"/>
                  </a:cubicBezTo>
                  <a:cubicBezTo>
                    <a:pt x="2302" y="835"/>
                    <a:pt x="2368" y="935"/>
                    <a:pt x="2402" y="1035"/>
                  </a:cubicBezTo>
                  <a:cubicBezTo>
                    <a:pt x="2435" y="1101"/>
                    <a:pt x="2502" y="1235"/>
                    <a:pt x="2535" y="1335"/>
                  </a:cubicBezTo>
                  <a:cubicBezTo>
                    <a:pt x="2535" y="1435"/>
                    <a:pt x="2569" y="1568"/>
                    <a:pt x="2602" y="1668"/>
                  </a:cubicBezTo>
                  <a:cubicBezTo>
                    <a:pt x="2635" y="1802"/>
                    <a:pt x="2635" y="1935"/>
                    <a:pt x="2635" y="2069"/>
                  </a:cubicBezTo>
                  <a:lnTo>
                    <a:pt x="2635" y="2436"/>
                  </a:lnTo>
                  <a:cubicBezTo>
                    <a:pt x="2635" y="2569"/>
                    <a:pt x="2635" y="2669"/>
                    <a:pt x="2635" y="2769"/>
                  </a:cubicBezTo>
                  <a:cubicBezTo>
                    <a:pt x="2602" y="2903"/>
                    <a:pt x="2602" y="3003"/>
                    <a:pt x="2602" y="3136"/>
                  </a:cubicBezTo>
                  <a:cubicBezTo>
                    <a:pt x="2569" y="3270"/>
                    <a:pt x="2569" y="3403"/>
                    <a:pt x="2535" y="3503"/>
                  </a:cubicBezTo>
                  <a:cubicBezTo>
                    <a:pt x="2502" y="3603"/>
                    <a:pt x="2468" y="3703"/>
                    <a:pt x="2402" y="3803"/>
                  </a:cubicBezTo>
                  <a:cubicBezTo>
                    <a:pt x="2368" y="3903"/>
                    <a:pt x="2302" y="4003"/>
                    <a:pt x="2235" y="4070"/>
                  </a:cubicBezTo>
                  <a:cubicBezTo>
                    <a:pt x="2168" y="4137"/>
                    <a:pt x="2068" y="4204"/>
                    <a:pt x="2001" y="4237"/>
                  </a:cubicBezTo>
                  <a:cubicBezTo>
                    <a:pt x="1901" y="4270"/>
                    <a:pt x="1768" y="4304"/>
                    <a:pt x="1668" y="4304"/>
                  </a:cubicBezTo>
                  <a:cubicBezTo>
                    <a:pt x="1568" y="4304"/>
                    <a:pt x="1434" y="4270"/>
                    <a:pt x="1334" y="4237"/>
                  </a:cubicBezTo>
                  <a:cubicBezTo>
                    <a:pt x="1234" y="4204"/>
                    <a:pt x="1168" y="4137"/>
                    <a:pt x="1101" y="4070"/>
                  </a:cubicBezTo>
                  <a:cubicBezTo>
                    <a:pt x="1034" y="4003"/>
                    <a:pt x="967" y="3903"/>
                    <a:pt x="934" y="3803"/>
                  </a:cubicBezTo>
                  <a:cubicBezTo>
                    <a:pt x="867" y="3703"/>
                    <a:pt x="834" y="3603"/>
                    <a:pt x="801" y="3503"/>
                  </a:cubicBezTo>
                  <a:cubicBezTo>
                    <a:pt x="767" y="3403"/>
                    <a:pt x="767" y="3270"/>
                    <a:pt x="734" y="3136"/>
                  </a:cubicBezTo>
                  <a:cubicBezTo>
                    <a:pt x="701" y="3036"/>
                    <a:pt x="701" y="2903"/>
                    <a:pt x="701" y="2803"/>
                  </a:cubicBezTo>
                  <a:lnTo>
                    <a:pt x="701" y="2436"/>
                  </a:lnTo>
                  <a:cubicBezTo>
                    <a:pt x="701" y="2302"/>
                    <a:pt x="701" y="2169"/>
                    <a:pt x="701" y="2069"/>
                  </a:cubicBezTo>
                  <a:cubicBezTo>
                    <a:pt x="701" y="1935"/>
                    <a:pt x="734" y="1802"/>
                    <a:pt x="734" y="1668"/>
                  </a:cubicBezTo>
                  <a:cubicBezTo>
                    <a:pt x="767" y="1535"/>
                    <a:pt x="767" y="1435"/>
                    <a:pt x="801" y="1335"/>
                  </a:cubicBezTo>
                  <a:cubicBezTo>
                    <a:pt x="834" y="1201"/>
                    <a:pt x="867" y="1101"/>
                    <a:pt x="934" y="1001"/>
                  </a:cubicBezTo>
                  <a:cubicBezTo>
                    <a:pt x="967" y="935"/>
                    <a:pt x="1034" y="835"/>
                    <a:pt x="1101" y="768"/>
                  </a:cubicBezTo>
                  <a:cubicBezTo>
                    <a:pt x="1168" y="701"/>
                    <a:pt x="1234" y="634"/>
                    <a:pt x="1334" y="601"/>
                  </a:cubicBezTo>
                  <a:cubicBezTo>
                    <a:pt x="1434" y="568"/>
                    <a:pt x="1543" y="551"/>
                    <a:pt x="1655" y="551"/>
                  </a:cubicBezTo>
                  <a:close/>
                  <a:moveTo>
                    <a:pt x="1668" y="1"/>
                  </a:moveTo>
                  <a:cubicBezTo>
                    <a:pt x="567" y="1"/>
                    <a:pt x="33" y="801"/>
                    <a:pt x="33" y="2436"/>
                  </a:cubicBezTo>
                  <a:cubicBezTo>
                    <a:pt x="0" y="2669"/>
                    <a:pt x="33" y="2903"/>
                    <a:pt x="67" y="3170"/>
                  </a:cubicBezTo>
                  <a:cubicBezTo>
                    <a:pt x="100" y="3370"/>
                    <a:pt x="133" y="3603"/>
                    <a:pt x="234" y="3803"/>
                  </a:cubicBezTo>
                  <a:cubicBezTo>
                    <a:pt x="300" y="4003"/>
                    <a:pt x="400" y="4170"/>
                    <a:pt x="534" y="4337"/>
                  </a:cubicBezTo>
                  <a:cubicBezTo>
                    <a:pt x="667" y="4504"/>
                    <a:pt x="801" y="4604"/>
                    <a:pt x="1001" y="4704"/>
                  </a:cubicBezTo>
                  <a:cubicBezTo>
                    <a:pt x="1201" y="4804"/>
                    <a:pt x="1434" y="4837"/>
                    <a:pt x="1668" y="4837"/>
                  </a:cubicBezTo>
                  <a:cubicBezTo>
                    <a:pt x="1901" y="4837"/>
                    <a:pt x="2135" y="4804"/>
                    <a:pt x="2335" y="4704"/>
                  </a:cubicBezTo>
                  <a:cubicBezTo>
                    <a:pt x="2502" y="4604"/>
                    <a:pt x="2669" y="4504"/>
                    <a:pt x="2802" y="4337"/>
                  </a:cubicBezTo>
                  <a:cubicBezTo>
                    <a:pt x="2935" y="4170"/>
                    <a:pt x="3036" y="4003"/>
                    <a:pt x="3102" y="3803"/>
                  </a:cubicBezTo>
                  <a:cubicBezTo>
                    <a:pt x="3169" y="3603"/>
                    <a:pt x="3236" y="3370"/>
                    <a:pt x="3269" y="3170"/>
                  </a:cubicBezTo>
                  <a:cubicBezTo>
                    <a:pt x="3302" y="2903"/>
                    <a:pt x="3302" y="2669"/>
                    <a:pt x="3302" y="2436"/>
                  </a:cubicBezTo>
                  <a:cubicBezTo>
                    <a:pt x="3302" y="801"/>
                    <a:pt x="2769" y="1"/>
                    <a:pt x="1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6"/>
            <p:cNvSpPr/>
            <p:nvPr/>
          </p:nvSpPr>
          <p:spPr>
            <a:xfrm>
              <a:off x="6112763" y="-1661175"/>
              <a:ext cx="41700" cy="38400"/>
            </a:xfrm>
            <a:custGeom>
              <a:avLst/>
              <a:gdLst/>
              <a:ahLst/>
              <a:cxnLst/>
              <a:rect l="l" t="t" r="r" b="b"/>
              <a:pathLst>
                <a:path w="1668" h="1536" extrusionOk="0">
                  <a:moveTo>
                    <a:pt x="834" y="1"/>
                  </a:moveTo>
                  <a:cubicBezTo>
                    <a:pt x="601" y="1"/>
                    <a:pt x="400" y="68"/>
                    <a:pt x="234" y="234"/>
                  </a:cubicBezTo>
                  <a:cubicBezTo>
                    <a:pt x="67" y="368"/>
                    <a:pt x="0" y="568"/>
                    <a:pt x="0" y="768"/>
                  </a:cubicBezTo>
                  <a:cubicBezTo>
                    <a:pt x="0" y="968"/>
                    <a:pt x="67" y="1135"/>
                    <a:pt x="200" y="1302"/>
                  </a:cubicBezTo>
                  <a:cubicBezTo>
                    <a:pt x="367" y="1469"/>
                    <a:pt x="601" y="1535"/>
                    <a:pt x="834" y="1535"/>
                  </a:cubicBezTo>
                  <a:cubicBezTo>
                    <a:pt x="1068" y="1535"/>
                    <a:pt x="1268" y="1469"/>
                    <a:pt x="1434" y="1302"/>
                  </a:cubicBezTo>
                  <a:cubicBezTo>
                    <a:pt x="1568" y="1168"/>
                    <a:pt x="1668" y="968"/>
                    <a:pt x="1668" y="768"/>
                  </a:cubicBezTo>
                  <a:cubicBezTo>
                    <a:pt x="1668" y="568"/>
                    <a:pt x="1568" y="368"/>
                    <a:pt x="1434" y="234"/>
                  </a:cubicBezTo>
                  <a:cubicBezTo>
                    <a:pt x="1268" y="68"/>
                    <a:pt x="1034" y="1"/>
                    <a:pt x="8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6"/>
            <p:cNvSpPr/>
            <p:nvPr/>
          </p:nvSpPr>
          <p:spPr>
            <a:xfrm>
              <a:off x="6867463" y="-3033600"/>
              <a:ext cx="41725" cy="37125"/>
            </a:xfrm>
            <a:custGeom>
              <a:avLst/>
              <a:gdLst/>
              <a:ahLst/>
              <a:cxnLst/>
              <a:rect l="l" t="t" r="r" b="b"/>
              <a:pathLst>
                <a:path w="1669" h="1485" extrusionOk="0">
                  <a:moveTo>
                    <a:pt x="884" y="0"/>
                  </a:moveTo>
                  <a:cubicBezTo>
                    <a:pt x="676" y="0"/>
                    <a:pt x="467" y="75"/>
                    <a:pt x="301" y="226"/>
                  </a:cubicBezTo>
                  <a:cubicBezTo>
                    <a:pt x="0" y="492"/>
                    <a:pt x="0" y="993"/>
                    <a:pt x="301" y="1260"/>
                  </a:cubicBezTo>
                  <a:cubicBezTo>
                    <a:pt x="467" y="1410"/>
                    <a:pt x="676" y="1485"/>
                    <a:pt x="884" y="1485"/>
                  </a:cubicBezTo>
                  <a:cubicBezTo>
                    <a:pt x="1093" y="1485"/>
                    <a:pt x="1301" y="1410"/>
                    <a:pt x="1468" y="1260"/>
                  </a:cubicBezTo>
                  <a:cubicBezTo>
                    <a:pt x="1601" y="1126"/>
                    <a:pt x="1668" y="926"/>
                    <a:pt x="1668" y="726"/>
                  </a:cubicBezTo>
                  <a:cubicBezTo>
                    <a:pt x="1668" y="559"/>
                    <a:pt x="1601" y="359"/>
                    <a:pt x="1468" y="226"/>
                  </a:cubicBezTo>
                  <a:cubicBezTo>
                    <a:pt x="1301" y="75"/>
                    <a:pt x="1093" y="0"/>
                    <a:pt x="8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6"/>
            <p:cNvSpPr/>
            <p:nvPr/>
          </p:nvSpPr>
          <p:spPr>
            <a:xfrm>
              <a:off x="6869138" y="-2924575"/>
              <a:ext cx="40050" cy="37350"/>
            </a:xfrm>
            <a:custGeom>
              <a:avLst/>
              <a:gdLst/>
              <a:ahLst/>
              <a:cxnLst/>
              <a:rect l="l" t="t" r="r" b="b"/>
              <a:pathLst>
                <a:path w="1602" h="1494" extrusionOk="0">
                  <a:moveTo>
                    <a:pt x="801" y="1"/>
                  </a:moveTo>
                  <a:cubicBezTo>
                    <a:pt x="600" y="1"/>
                    <a:pt x="367" y="68"/>
                    <a:pt x="234" y="234"/>
                  </a:cubicBezTo>
                  <a:cubicBezTo>
                    <a:pt x="100" y="368"/>
                    <a:pt x="0" y="535"/>
                    <a:pt x="0" y="735"/>
                  </a:cubicBezTo>
                  <a:cubicBezTo>
                    <a:pt x="0" y="935"/>
                    <a:pt x="67" y="1135"/>
                    <a:pt x="234" y="1268"/>
                  </a:cubicBezTo>
                  <a:cubicBezTo>
                    <a:pt x="400" y="1418"/>
                    <a:pt x="609" y="1494"/>
                    <a:pt x="817" y="1494"/>
                  </a:cubicBezTo>
                  <a:cubicBezTo>
                    <a:pt x="1026" y="1494"/>
                    <a:pt x="1234" y="1418"/>
                    <a:pt x="1401" y="1268"/>
                  </a:cubicBezTo>
                  <a:cubicBezTo>
                    <a:pt x="1534" y="1135"/>
                    <a:pt x="1601" y="935"/>
                    <a:pt x="1601" y="735"/>
                  </a:cubicBezTo>
                  <a:cubicBezTo>
                    <a:pt x="1601" y="535"/>
                    <a:pt x="1534" y="368"/>
                    <a:pt x="1401" y="234"/>
                  </a:cubicBezTo>
                  <a:cubicBezTo>
                    <a:pt x="1234" y="68"/>
                    <a:pt x="1034" y="1"/>
                    <a:pt x="8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6"/>
            <p:cNvSpPr/>
            <p:nvPr/>
          </p:nvSpPr>
          <p:spPr>
            <a:xfrm>
              <a:off x="6442988" y="-1668900"/>
              <a:ext cx="138450" cy="72800"/>
            </a:xfrm>
            <a:custGeom>
              <a:avLst/>
              <a:gdLst/>
              <a:ahLst/>
              <a:cxnLst/>
              <a:rect l="l" t="t" r="r" b="b"/>
              <a:pathLst>
                <a:path w="5538" h="2912" extrusionOk="0">
                  <a:moveTo>
                    <a:pt x="379" y="1"/>
                  </a:moveTo>
                  <a:cubicBezTo>
                    <a:pt x="297" y="1"/>
                    <a:pt x="216" y="55"/>
                    <a:pt x="134" y="110"/>
                  </a:cubicBezTo>
                  <a:cubicBezTo>
                    <a:pt x="67" y="177"/>
                    <a:pt x="1" y="277"/>
                    <a:pt x="34" y="377"/>
                  </a:cubicBezTo>
                  <a:cubicBezTo>
                    <a:pt x="34" y="477"/>
                    <a:pt x="67" y="577"/>
                    <a:pt x="134" y="677"/>
                  </a:cubicBezTo>
                  <a:cubicBezTo>
                    <a:pt x="201" y="744"/>
                    <a:pt x="301" y="777"/>
                    <a:pt x="434" y="777"/>
                  </a:cubicBezTo>
                  <a:lnTo>
                    <a:pt x="5104" y="777"/>
                  </a:lnTo>
                  <a:cubicBezTo>
                    <a:pt x="5204" y="777"/>
                    <a:pt x="5304" y="744"/>
                    <a:pt x="5404" y="677"/>
                  </a:cubicBezTo>
                  <a:cubicBezTo>
                    <a:pt x="5471" y="610"/>
                    <a:pt x="5504" y="510"/>
                    <a:pt x="5504" y="377"/>
                  </a:cubicBezTo>
                  <a:cubicBezTo>
                    <a:pt x="5538" y="277"/>
                    <a:pt x="5471" y="177"/>
                    <a:pt x="5404" y="110"/>
                  </a:cubicBezTo>
                  <a:cubicBezTo>
                    <a:pt x="5323" y="55"/>
                    <a:pt x="5241" y="1"/>
                    <a:pt x="5159" y="1"/>
                  </a:cubicBezTo>
                  <a:cubicBezTo>
                    <a:pt x="5141" y="1"/>
                    <a:pt x="5123" y="4"/>
                    <a:pt x="5104" y="10"/>
                  </a:cubicBezTo>
                  <a:lnTo>
                    <a:pt x="434" y="10"/>
                  </a:lnTo>
                  <a:cubicBezTo>
                    <a:pt x="416" y="4"/>
                    <a:pt x="397" y="1"/>
                    <a:pt x="379" y="1"/>
                  </a:cubicBezTo>
                  <a:close/>
                  <a:moveTo>
                    <a:pt x="434" y="2145"/>
                  </a:moveTo>
                  <a:cubicBezTo>
                    <a:pt x="334" y="2145"/>
                    <a:pt x="234" y="2178"/>
                    <a:pt x="134" y="2245"/>
                  </a:cubicBezTo>
                  <a:cubicBezTo>
                    <a:pt x="67" y="2311"/>
                    <a:pt x="1" y="2411"/>
                    <a:pt x="34" y="2545"/>
                  </a:cubicBezTo>
                  <a:cubicBezTo>
                    <a:pt x="1" y="2645"/>
                    <a:pt x="67" y="2745"/>
                    <a:pt x="134" y="2812"/>
                  </a:cubicBezTo>
                  <a:cubicBezTo>
                    <a:pt x="201" y="2878"/>
                    <a:pt x="301" y="2912"/>
                    <a:pt x="401" y="2912"/>
                  </a:cubicBezTo>
                  <a:lnTo>
                    <a:pt x="5104" y="2912"/>
                  </a:lnTo>
                  <a:cubicBezTo>
                    <a:pt x="5204" y="2912"/>
                    <a:pt x="5304" y="2878"/>
                    <a:pt x="5404" y="2812"/>
                  </a:cubicBezTo>
                  <a:cubicBezTo>
                    <a:pt x="5471" y="2745"/>
                    <a:pt x="5504" y="2645"/>
                    <a:pt x="5504" y="2545"/>
                  </a:cubicBezTo>
                  <a:cubicBezTo>
                    <a:pt x="5538" y="2411"/>
                    <a:pt x="5471" y="2311"/>
                    <a:pt x="5404" y="2245"/>
                  </a:cubicBezTo>
                  <a:cubicBezTo>
                    <a:pt x="5304" y="2178"/>
                    <a:pt x="5204" y="2145"/>
                    <a:pt x="5104" y="214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6"/>
            <p:cNvSpPr/>
            <p:nvPr/>
          </p:nvSpPr>
          <p:spPr>
            <a:xfrm>
              <a:off x="6834113" y="-2686900"/>
              <a:ext cx="93425" cy="117600"/>
            </a:xfrm>
            <a:custGeom>
              <a:avLst/>
              <a:gdLst/>
              <a:ahLst/>
              <a:cxnLst/>
              <a:rect l="l" t="t" r="r" b="b"/>
              <a:pathLst>
                <a:path w="3737" h="4704" extrusionOk="0">
                  <a:moveTo>
                    <a:pt x="3436" y="1"/>
                  </a:moveTo>
                  <a:cubicBezTo>
                    <a:pt x="3336" y="34"/>
                    <a:pt x="3236" y="67"/>
                    <a:pt x="3169" y="167"/>
                  </a:cubicBezTo>
                  <a:lnTo>
                    <a:pt x="1935" y="1869"/>
                  </a:lnTo>
                  <a:lnTo>
                    <a:pt x="667" y="167"/>
                  </a:lnTo>
                  <a:cubicBezTo>
                    <a:pt x="634" y="67"/>
                    <a:pt x="534" y="34"/>
                    <a:pt x="434" y="34"/>
                  </a:cubicBezTo>
                  <a:cubicBezTo>
                    <a:pt x="334" y="34"/>
                    <a:pt x="267" y="67"/>
                    <a:pt x="200" y="134"/>
                  </a:cubicBezTo>
                  <a:cubicBezTo>
                    <a:pt x="133" y="167"/>
                    <a:pt x="100" y="267"/>
                    <a:pt x="100" y="334"/>
                  </a:cubicBezTo>
                  <a:cubicBezTo>
                    <a:pt x="100" y="401"/>
                    <a:pt x="100" y="434"/>
                    <a:pt x="133" y="468"/>
                  </a:cubicBezTo>
                  <a:lnTo>
                    <a:pt x="1501" y="2336"/>
                  </a:lnTo>
                  <a:lnTo>
                    <a:pt x="67" y="4237"/>
                  </a:lnTo>
                  <a:cubicBezTo>
                    <a:pt x="0" y="4304"/>
                    <a:pt x="0" y="4370"/>
                    <a:pt x="0" y="4437"/>
                  </a:cubicBezTo>
                  <a:cubicBezTo>
                    <a:pt x="0" y="4504"/>
                    <a:pt x="33" y="4571"/>
                    <a:pt x="67" y="4637"/>
                  </a:cubicBezTo>
                  <a:cubicBezTo>
                    <a:pt x="133" y="4671"/>
                    <a:pt x="200" y="4704"/>
                    <a:pt x="267" y="4704"/>
                  </a:cubicBezTo>
                  <a:cubicBezTo>
                    <a:pt x="367" y="4704"/>
                    <a:pt x="467" y="4637"/>
                    <a:pt x="534" y="4571"/>
                  </a:cubicBezTo>
                  <a:lnTo>
                    <a:pt x="1835" y="2803"/>
                  </a:lnTo>
                  <a:lnTo>
                    <a:pt x="3136" y="4571"/>
                  </a:lnTo>
                  <a:cubicBezTo>
                    <a:pt x="3169" y="4637"/>
                    <a:pt x="3269" y="4704"/>
                    <a:pt x="3369" y="4704"/>
                  </a:cubicBezTo>
                  <a:cubicBezTo>
                    <a:pt x="3469" y="4704"/>
                    <a:pt x="3536" y="4671"/>
                    <a:pt x="3603" y="4604"/>
                  </a:cubicBezTo>
                  <a:cubicBezTo>
                    <a:pt x="3669" y="4571"/>
                    <a:pt x="3703" y="4470"/>
                    <a:pt x="3703" y="4404"/>
                  </a:cubicBezTo>
                  <a:cubicBezTo>
                    <a:pt x="3703" y="4337"/>
                    <a:pt x="3703" y="4270"/>
                    <a:pt x="3669" y="4237"/>
                  </a:cubicBezTo>
                  <a:lnTo>
                    <a:pt x="2268" y="2336"/>
                  </a:lnTo>
                  <a:lnTo>
                    <a:pt x="3669" y="434"/>
                  </a:lnTo>
                  <a:cubicBezTo>
                    <a:pt x="3703" y="401"/>
                    <a:pt x="3703" y="334"/>
                    <a:pt x="3736" y="267"/>
                  </a:cubicBezTo>
                  <a:cubicBezTo>
                    <a:pt x="3736" y="201"/>
                    <a:pt x="3703" y="134"/>
                    <a:pt x="3636" y="101"/>
                  </a:cubicBezTo>
                  <a:cubicBezTo>
                    <a:pt x="3603" y="34"/>
                    <a:pt x="3536" y="1"/>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6"/>
            <p:cNvSpPr/>
            <p:nvPr/>
          </p:nvSpPr>
          <p:spPr>
            <a:xfrm>
              <a:off x="6804088" y="-1859650"/>
              <a:ext cx="162625" cy="155150"/>
            </a:xfrm>
            <a:custGeom>
              <a:avLst/>
              <a:gdLst/>
              <a:ahLst/>
              <a:cxnLst/>
              <a:rect l="l" t="t" r="r" b="b"/>
              <a:pathLst>
                <a:path w="6505" h="6206" extrusionOk="0">
                  <a:moveTo>
                    <a:pt x="3269" y="1"/>
                  </a:moveTo>
                  <a:cubicBezTo>
                    <a:pt x="3136" y="1"/>
                    <a:pt x="3036" y="68"/>
                    <a:pt x="2936" y="168"/>
                  </a:cubicBezTo>
                  <a:cubicBezTo>
                    <a:pt x="2869" y="234"/>
                    <a:pt x="2802" y="368"/>
                    <a:pt x="2802" y="501"/>
                  </a:cubicBezTo>
                  <a:lnTo>
                    <a:pt x="2802" y="2670"/>
                  </a:lnTo>
                  <a:lnTo>
                    <a:pt x="567" y="2670"/>
                  </a:lnTo>
                  <a:cubicBezTo>
                    <a:pt x="434" y="2670"/>
                    <a:pt x="300" y="2703"/>
                    <a:pt x="200" y="2803"/>
                  </a:cubicBezTo>
                  <a:cubicBezTo>
                    <a:pt x="0" y="2970"/>
                    <a:pt x="0" y="3270"/>
                    <a:pt x="200" y="3437"/>
                  </a:cubicBezTo>
                  <a:cubicBezTo>
                    <a:pt x="300" y="3537"/>
                    <a:pt x="434" y="3570"/>
                    <a:pt x="567" y="3570"/>
                  </a:cubicBezTo>
                  <a:lnTo>
                    <a:pt x="2802" y="3570"/>
                  </a:lnTo>
                  <a:lnTo>
                    <a:pt x="2802" y="5738"/>
                  </a:lnTo>
                  <a:cubicBezTo>
                    <a:pt x="2802" y="5872"/>
                    <a:pt x="2836" y="5972"/>
                    <a:pt x="2936" y="6072"/>
                  </a:cubicBezTo>
                  <a:cubicBezTo>
                    <a:pt x="3036" y="6172"/>
                    <a:pt x="3136" y="6205"/>
                    <a:pt x="3269" y="6205"/>
                  </a:cubicBezTo>
                  <a:cubicBezTo>
                    <a:pt x="3403" y="6205"/>
                    <a:pt x="3536" y="6172"/>
                    <a:pt x="3603" y="6072"/>
                  </a:cubicBezTo>
                  <a:cubicBezTo>
                    <a:pt x="3703" y="5972"/>
                    <a:pt x="3736" y="5872"/>
                    <a:pt x="3736" y="5738"/>
                  </a:cubicBezTo>
                  <a:lnTo>
                    <a:pt x="3736" y="3570"/>
                  </a:lnTo>
                  <a:lnTo>
                    <a:pt x="6004" y="3570"/>
                  </a:lnTo>
                  <a:cubicBezTo>
                    <a:pt x="6105" y="3570"/>
                    <a:pt x="6238" y="3537"/>
                    <a:pt x="6338" y="3437"/>
                  </a:cubicBezTo>
                  <a:cubicBezTo>
                    <a:pt x="6438" y="3370"/>
                    <a:pt x="6505" y="3237"/>
                    <a:pt x="6505" y="3137"/>
                  </a:cubicBezTo>
                  <a:cubicBezTo>
                    <a:pt x="6505" y="3003"/>
                    <a:pt x="6438" y="2870"/>
                    <a:pt x="6338" y="2803"/>
                  </a:cubicBezTo>
                  <a:cubicBezTo>
                    <a:pt x="6238" y="2703"/>
                    <a:pt x="6105" y="2670"/>
                    <a:pt x="6004" y="2670"/>
                  </a:cubicBezTo>
                  <a:lnTo>
                    <a:pt x="3736" y="2670"/>
                  </a:lnTo>
                  <a:lnTo>
                    <a:pt x="3736" y="501"/>
                  </a:lnTo>
                  <a:cubicBezTo>
                    <a:pt x="3736" y="368"/>
                    <a:pt x="3703" y="234"/>
                    <a:pt x="3603" y="168"/>
                  </a:cubicBezTo>
                  <a:cubicBezTo>
                    <a:pt x="3536" y="68"/>
                    <a:pt x="3403" y="1"/>
                    <a:pt x="32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6"/>
            <p:cNvSpPr/>
            <p:nvPr/>
          </p:nvSpPr>
          <p:spPr>
            <a:xfrm>
              <a:off x="5261313" y="-2370000"/>
              <a:ext cx="118450" cy="112600"/>
            </a:xfrm>
            <a:custGeom>
              <a:avLst/>
              <a:gdLst/>
              <a:ahLst/>
              <a:cxnLst/>
              <a:rect l="l" t="t" r="r" b="b"/>
              <a:pathLst>
                <a:path w="4738" h="4504" extrusionOk="0">
                  <a:moveTo>
                    <a:pt x="2402" y="0"/>
                  </a:moveTo>
                  <a:cubicBezTo>
                    <a:pt x="2302" y="0"/>
                    <a:pt x="2202" y="34"/>
                    <a:pt x="2135" y="100"/>
                  </a:cubicBezTo>
                  <a:cubicBezTo>
                    <a:pt x="2069" y="167"/>
                    <a:pt x="2035" y="267"/>
                    <a:pt x="2035" y="367"/>
                  </a:cubicBezTo>
                  <a:lnTo>
                    <a:pt x="2035" y="1935"/>
                  </a:lnTo>
                  <a:lnTo>
                    <a:pt x="401" y="1935"/>
                  </a:lnTo>
                  <a:cubicBezTo>
                    <a:pt x="334" y="1935"/>
                    <a:pt x="234" y="1968"/>
                    <a:pt x="167" y="2035"/>
                  </a:cubicBezTo>
                  <a:cubicBezTo>
                    <a:pt x="0" y="2135"/>
                    <a:pt x="0" y="2369"/>
                    <a:pt x="167" y="2502"/>
                  </a:cubicBezTo>
                  <a:cubicBezTo>
                    <a:pt x="234" y="2536"/>
                    <a:pt x="301" y="2569"/>
                    <a:pt x="401" y="2569"/>
                  </a:cubicBezTo>
                  <a:lnTo>
                    <a:pt x="2035" y="2569"/>
                  </a:lnTo>
                  <a:lnTo>
                    <a:pt x="2035" y="4170"/>
                  </a:lnTo>
                  <a:cubicBezTo>
                    <a:pt x="2035" y="4237"/>
                    <a:pt x="2069" y="4337"/>
                    <a:pt x="2135" y="4404"/>
                  </a:cubicBezTo>
                  <a:cubicBezTo>
                    <a:pt x="2202" y="4470"/>
                    <a:pt x="2302" y="4504"/>
                    <a:pt x="2402" y="4504"/>
                  </a:cubicBezTo>
                  <a:cubicBezTo>
                    <a:pt x="2469" y="4504"/>
                    <a:pt x="2569" y="4470"/>
                    <a:pt x="2636" y="4404"/>
                  </a:cubicBezTo>
                  <a:cubicBezTo>
                    <a:pt x="2702" y="4337"/>
                    <a:pt x="2736" y="4237"/>
                    <a:pt x="2736" y="4170"/>
                  </a:cubicBezTo>
                  <a:lnTo>
                    <a:pt x="2736" y="2602"/>
                  </a:lnTo>
                  <a:lnTo>
                    <a:pt x="4370" y="2602"/>
                  </a:lnTo>
                  <a:cubicBezTo>
                    <a:pt x="4470" y="2602"/>
                    <a:pt x="4537" y="2569"/>
                    <a:pt x="4637" y="2502"/>
                  </a:cubicBezTo>
                  <a:cubicBezTo>
                    <a:pt x="4670" y="2435"/>
                    <a:pt x="4737" y="2335"/>
                    <a:pt x="4737" y="2269"/>
                  </a:cubicBezTo>
                  <a:cubicBezTo>
                    <a:pt x="4737" y="2169"/>
                    <a:pt x="4670" y="2069"/>
                    <a:pt x="4604" y="2035"/>
                  </a:cubicBezTo>
                  <a:cubicBezTo>
                    <a:pt x="4537" y="1968"/>
                    <a:pt x="4470" y="1935"/>
                    <a:pt x="4370" y="1935"/>
                  </a:cubicBezTo>
                  <a:lnTo>
                    <a:pt x="2736" y="1935"/>
                  </a:lnTo>
                  <a:lnTo>
                    <a:pt x="2736" y="367"/>
                  </a:lnTo>
                  <a:cubicBezTo>
                    <a:pt x="2736" y="267"/>
                    <a:pt x="2702" y="167"/>
                    <a:pt x="2636" y="100"/>
                  </a:cubicBezTo>
                  <a:cubicBezTo>
                    <a:pt x="2569" y="34"/>
                    <a:pt x="2469" y="0"/>
                    <a:pt x="24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6"/>
            <p:cNvSpPr/>
            <p:nvPr/>
          </p:nvSpPr>
          <p:spPr>
            <a:xfrm>
              <a:off x="6819088" y="-2304125"/>
              <a:ext cx="132625" cy="12525"/>
            </a:xfrm>
            <a:custGeom>
              <a:avLst/>
              <a:gdLst/>
              <a:ahLst/>
              <a:cxnLst/>
              <a:rect l="l" t="t" r="r" b="b"/>
              <a:pathLst>
                <a:path w="5305" h="501" extrusionOk="0">
                  <a:moveTo>
                    <a:pt x="434" y="1"/>
                  </a:moveTo>
                  <a:cubicBezTo>
                    <a:pt x="334" y="1"/>
                    <a:pt x="234" y="34"/>
                    <a:pt x="134" y="67"/>
                  </a:cubicBezTo>
                  <a:cubicBezTo>
                    <a:pt x="1" y="167"/>
                    <a:pt x="1" y="334"/>
                    <a:pt x="134" y="434"/>
                  </a:cubicBezTo>
                  <a:cubicBezTo>
                    <a:pt x="234" y="501"/>
                    <a:pt x="334" y="501"/>
                    <a:pt x="434" y="501"/>
                  </a:cubicBezTo>
                  <a:lnTo>
                    <a:pt x="4904" y="501"/>
                  </a:lnTo>
                  <a:cubicBezTo>
                    <a:pt x="5004" y="501"/>
                    <a:pt x="5104" y="501"/>
                    <a:pt x="5204" y="434"/>
                  </a:cubicBezTo>
                  <a:cubicBezTo>
                    <a:pt x="5271" y="401"/>
                    <a:pt x="5304" y="334"/>
                    <a:pt x="5304" y="267"/>
                  </a:cubicBezTo>
                  <a:cubicBezTo>
                    <a:pt x="5304" y="167"/>
                    <a:pt x="5271" y="101"/>
                    <a:pt x="5204" y="67"/>
                  </a:cubicBezTo>
                  <a:cubicBezTo>
                    <a:pt x="5104" y="34"/>
                    <a:pt x="5004" y="1"/>
                    <a:pt x="49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6"/>
            <p:cNvSpPr/>
            <p:nvPr/>
          </p:nvSpPr>
          <p:spPr>
            <a:xfrm>
              <a:off x="5395563" y="-2248575"/>
              <a:ext cx="88425" cy="12850"/>
            </a:xfrm>
            <a:custGeom>
              <a:avLst/>
              <a:gdLst/>
              <a:ahLst/>
              <a:cxnLst/>
              <a:rect l="l" t="t" r="r" b="b"/>
              <a:pathLst>
                <a:path w="3537" h="514" extrusionOk="0">
                  <a:moveTo>
                    <a:pt x="3356" y="0"/>
                  </a:moveTo>
                  <a:cubicBezTo>
                    <a:pt x="3339" y="0"/>
                    <a:pt x="3321" y="5"/>
                    <a:pt x="3303" y="14"/>
                  </a:cubicBezTo>
                  <a:lnTo>
                    <a:pt x="268" y="14"/>
                  </a:lnTo>
                  <a:cubicBezTo>
                    <a:pt x="201" y="14"/>
                    <a:pt x="101" y="14"/>
                    <a:pt x="68" y="80"/>
                  </a:cubicBezTo>
                  <a:cubicBezTo>
                    <a:pt x="34" y="114"/>
                    <a:pt x="1" y="180"/>
                    <a:pt x="1" y="247"/>
                  </a:cubicBezTo>
                  <a:cubicBezTo>
                    <a:pt x="1" y="314"/>
                    <a:pt x="34" y="380"/>
                    <a:pt x="68" y="447"/>
                  </a:cubicBezTo>
                  <a:cubicBezTo>
                    <a:pt x="101" y="481"/>
                    <a:pt x="201" y="514"/>
                    <a:pt x="268" y="514"/>
                  </a:cubicBezTo>
                  <a:lnTo>
                    <a:pt x="3303" y="514"/>
                  </a:lnTo>
                  <a:cubicBezTo>
                    <a:pt x="3370" y="514"/>
                    <a:pt x="3437" y="481"/>
                    <a:pt x="3470" y="447"/>
                  </a:cubicBezTo>
                  <a:cubicBezTo>
                    <a:pt x="3537" y="380"/>
                    <a:pt x="3537" y="314"/>
                    <a:pt x="3537" y="247"/>
                  </a:cubicBezTo>
                  <a:cubicBezTo>
                    <a:pt x="3537" y="180"/>
                    <a:pt x="3537" y="114"/>
                    <a:pt x="3470" y="80"/>
                  </a:cubicBezTo>
                  <a:cubicBezTo>
                    <a:pt x="3446" y="31"/>
                    <a:pt x="3403" y="0"/>
                    <a:pt x="3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6"/>
            <p:cNvSpPr/>
            <p:nvPr/>
          </p:nvSpPr>
          <p:spPr>
            <a:xfrm>
              <a:off x="5345538" y="-2384525"/>
              <a:ext cx="101775" cy="170825"/>
            </a:xfrm>
            <a:custGeom>
              <a:avLst/>
              <a:gdLst/>
              <a:ahLst/>
              <a:cxnLst/>
              <a:rect l="l" t="t" r="r" b="b"/>
              <a:pathLst>
                <a:path w="4071" h="6833" extrusionOk="0">
                  <a:moveTo>
                    <a:pt x="3938" y="0"/>
                  </a:moveTo>
                  <a:cubicBezTo>
                    <a:pt x="3881" y="0"/>
                    <a:pt x="3817" y="24"/>
                    <a:pt x="3770" y="48"/>
                  </a:cubicBezTo>
                  <a:cubicBezTo>
                    <a:pt x="3636" y="148"/>
                    <a:pt x="3570" y="248"/>
                    <a:pt x="3503" y="381"/>
                  </a:cubicBezTo>
                  <a:lnTo>
                    <a:pt x="167" y="6185"/>
                  </a:lnTo>
                  <a:cubicBezTo>
                    <a:pt x="67" y="6319"/>
                    <a:pt x="34" y="6452"/>
                    <a:pt x="1" y="6586"/>
                  </a:cubicBezTo>
                  <a:cubicBezTo>
                    <a:pt x="1" y="6719"/>
                    <a:pt x="34" y="6786"/>
                    <a:pt x="101" y="6819"/>
                  </a:cubicBezTo>
                  <a:cubicBezTo>
                    <a:pt x="120" y="6829"/>
                    <a:pt x="143" y="6833"/>
                    <a:pt x="166" y="6833"/>
                  </a:cubicBezTo>
                  <a:cubicBezTo>
                    <a:pt x="223" y="6833"/>
                    <a:pt x="287" y="6809"/>
                    <a:pt x="334" y="6786"/>
                  </a:cubicBezTo>
                  <a:cubicBezTo>
                    <a:pt x="434" y="6686"/>
                    <a:pt x="534" y="6586"/>
                    <a:pt x="601" y="6452"/>
                  </a:cubicBezTo>
                  <a:lnTo>
                    <a:pt x="3937" y="648"/>
                  </a:lnTo>
                  <a:cubicBezTo>
                    <a:pt x="4003" y="515"/>
                    <a:pt x="4070" y="381"/>
                    <a:pt x="4070" y="248"/>
                  </a:cubicBezTo>
                  <a:cubicBezTo>
                    <a:pt x="4070" y="114"/>
                    <a:pt x="4070" y="48"/>
                    <a:pt x="4003" y="14"/>
                  </a:cubicBezTo>
                  <a:cubicBezTo>
                    <a:pt x="3984" y="5"/>
                    <a:pt x="3961" y="0"/>
                    <a:pt x="39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6"/>
            <p:cNvSpPr/>
            <p:nvPr/>
          </p:nvSpPr>
          <p:spPr>
            <a:xfrm>
              <a:off x="6819088" y="-2966275"/>
              <a:ext cx="132625" cy="12550"/>
            </a:xfrm>
            <a:custGeom>
              <a:avLst/>
              <a:gdLst/>
              <a:ahLst/>
              <a:cxnLst/>
              <a:rect l="l" t="t" r="r" b="b"/>
              <a:pathLst>
                <a:path w="5305" h="502" extrusionOk="0">
                  <a:moveTo>
                    <a:pt x="434" y="1"/>
                  </a:moveTo>
                  <a:cubicBezTo>
                    <a:pt x="334" y="1"/>
                    <a:pt x="234" y="34"/>
                    <a:pt x="134" y="68"/>
                  </a:cubicBezTo>
                  <a:cubicBezTo>
                    <a:pt x="1" y="168"/>
                    <a:pt x="1" y="368"/>
                    <a:pt x="134" y="435"/>
                  </a:cubicBezTo>
                  <a:cubicBezTo>
                    <a:pt x="234" y="501"/>
                    <a:pt x="334" y="501"/>
                    <a:pt x="434" y="501"/>
                  </a:cubicBezTo>
                  <a:lnTo>
                    <a:pt x="4904" y="501"/>
                  </a:lnTo>
                  <a:cubicBezTo>
                    <a:pt x="5004" y="501"/>
                    <a:pt x="5104" y="501"/>
                    <a:pt x="5204" y="435"/>
                  </a:cubicBezTo>
                  <a:cubicBezTo>
                    <a:pt x="5271" y="401"/>
                    <a:pt x="5304" y="335"/>
                    <a:pt x="5304" y="268"/>
                  </a:cubicBezTo>
                  <a:cubicBezTo>
                    <a:pt x="5304" y="201"/>
                    <a:pt x="5271" y="134"/>
                    <a:pt x="5204" y="68"/>
                  </a:cubicBezTo>
                  <a:cubicBezTo>
                    <a:pt x="5104" y="34"/>
                    <a:pt x="5004" y="1"/>
                    <a:pt x="49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6"/>
            <p:cNvSpPr/>
            <p:nvPr/>
          </p:nvSpPr>
          <p:spPr>
            <a:xfrm>
              <a:off x="5637413" y="-3007875"/>
              <a:ext cx="125950" cy="114200"/>
            </a:xfrm>
            <a:custGeom>
              <a:avLst/>
              <a:gdLst/>
              <a:ahLst/>
              <a:cxnLst/>
              <a:rect l="l" t="t" r="r" b="b"/>
              <a:pathLst>
                <a:path w="5038" h="4568" extrusionOk="0">
                  <a:moveTo>
                    <a:pt x="491" y="1"/>
                  </a:moveTo>
                  <a:cubicBezTo>
                    <a:pt x="371" y="1"/>
                    <a:pt x="255" y="42"/>
                    <a:pt x="167" y="131"/>
                  </a:cubicBezTo>
                  <a:cubicBezTo>
                    <a:pt x="67" y="197"/>
                    <a:pt x="1" y="297"/>
                    <a:pt x="1" y="431"/>
                  </a:cubicBezTo>
                  <a:lnTo>
                    <a:pt x="1" y="4334"/>
                  </a:lnTo>
                  <a:cubicBezTo>
                    <a:pt x="1" y="4400"/>
                    <a:pt x="34" y="4467"/>
                    <a:pt x="101" y="4500"/>
                  </a:cubicBezTo>
                  <a:cubicBezTo>
                    <a:pt x="167" y="4534"/>
                    <a:pt x="234" y="4567"/>
                    <a:pt x="301" y="4567"/>
                  </a:cubicBezTo>
                  <a:cubicBezTo>
                    <a:pt x="367" y="4567"/>
                    <a:pt x="468" y="4534"/>
                    <a:pt x="534" y="4500"/>
                  </a:cubicBezTo>
                  <a:cubicBezTo>
                    <a:pt x="568" y="4467"/>
                    <a:pt x="601" y="4400"/>
                    <a:pt x="601" y="4334"/>
                  </a:cubicBezTo>
                  <a:lnTo>
                    <a:pt x="601" y="764"/>
                  </a:lnTo>
                  <a:lnTo>
                    <a:pt x="2135" y="4167"/>
                  </a:lnTo>
                  <a:cubicBezTo>
                    <a:pt x="2169" y="4267"/>
                    <a:pt x="2235" y="4334"/>
                    <a:pt x="2302" y="4400"/>
                  </a:cubicBezTo>
                  <a:cubicBezTo>
                    <a:pt x="2369" y="4434"/>
                    <a:pt x="2436" y="4467"/>
                    <a:pt x="2536" y="4467"/>
                  </a:cubicBezTo>
                  <a:cubicBezTo>
                    <a:pt x="2602" y="4467"/>
                    <a:pt x="2702" y="4434"/>
                    <a:pt x="2769" y="4400"/>
                  </a:cubicBezTo>
                  <a:cubicBezTo>
                    <a:pt x="2836" y="4334"/>
                    <a:pt x="2869" y="4267"/>
                    <a:pt x="2936" y="4200"/>
                  </a:cubicBezTo>
                  <a:lnTo>
                    <a:pt x="4437" y="764"/>
                  </a:lnTo>
                  <a:lnTo>
                    <a:pt x="4437" y="4334"/>
                  </a:lnTo>
                  <a:cubicBezTo>
                    <a:pt x="4437" y="4400"/>
                    <a:pt x="4470" y="4467"/>
                    <a:pt x="4537" y="4500"/>
                  </a:cubicBezTo>
                  <a:cubicBezTo>
                    <a:pt x="4570" y="4534"/>
                    <a:pt x="4671" y="4567"/>
                    <a:pt x="4737" y="4567"/>
                  </a:cubicBezTo>
                  <a:cubicBezTo>
                    <a:pt x="4804" y="4567"/>
                    <a:pt x="4871" y="4534"/>
                    <a:pt x="4937" y="4500"/>
                  </a:cubicBezTo>
                  <a:cubicBezTo>
                    <a:pt x="5004" y="4467"/>
                    <a:pt x="5037" y="4400"/>
                    <a:pt x="5037" y="4334"/>
                  </a:cubicBezTo>
                  <a:lnTo>
                    <a:pt x="5037" y="431"/>
                  </a:lnTo>
                  <a:cubicBezTo>
                    <a:pt x="5037" y="331"/>
                    <a:pt x="4971" y="197"/>
                    <a:pt x="4904" y="131"/>
                  </a:cubicBezTo>
                  <a:cubicBezTo>
                    <a:pt x="4798" y="42"/>
                    <a:pt x="4674" y="1"/>
                    <a:pt x="4551" y="1"/>
                  </a:cubicBezTo>
                  <a:cubicBezTo>
                    <a:pt x="4441" y="1"/>
                    <a:pt x="4331" y="34"/>
                    <a:pt x="4237" y="97"/>
                  </a:cubicBezTo>
                  <a:cubicBezTo>
                    <a:pt x="4137" y="164"/>
                    <a:pt x="4037" y="264"/>
                    <a:pt x="4003" y="397"/>
                  </a:cubicBezTo>
                  <a:lnTo>
                    <a:pt x="2536" y="3666"/>
                  </a:lnTo>
                  <a:lnTo>
                    <a:pt x="1035" y="364"/>
                  </a:lnTo>
                  <a:cubicBezTo>
                    <a:pt x="1001" y="264"/>
                    <a:pt x="901" y="164"/>
                    <a:pt x="801" y="97"/>
                  </a:cubicBezTo>
                  <a:cubicBezTo>
                    <a:pt x="707" y="34"/>
                    <a:pt x="597" y="1"/>
                    <a:pt x="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6"/>
            <p:cNvSpPr/>
            <p:nvPr/>
          </p:nvSpPr>
          <p:spPr>
            <a:xfrm>
              <a:off x="5793363" y="-3010450"/>
              <a:ext cx="85075" cy="116775"/>
            </a:xfrm>
            <a:custGeom>
              <a:avLst/>
              <a:gdLst/>
              <a:ahLst/>
              <a:cxnLst/>
              <a:rect l="l" t="t" r="r" b="b"/>
              <a:pathLst>
                <a:path w="3403" h="4671" extrusionOk="0">
                  <a:moveTo>
                    <a:pt x="1935" y="534"/>
                  </a:moveTo>
                  <a:lnTo>
                    <a:pt x="2169" y="600"/>
                  </a:lnTo>
                  <a:cubicBezTo>
                    <a:pt x="2269" y="600"/>
                    <a:pt x="2335" y="634"/>
                    <a:pt x="2402" y="667"/>
                  </a:cubicBezTo>
                  <a:cubicBezTo>
                    <a:pt x="2469" y="701"/>
                    <a:pt x="2535" y="734"/>
                    <a:pt x="2569" y="767"/>
                  </a:cubicBezTo>
                  <a:cubicBezTo>
                    <a:pt x="2636" y="834"/>
                    <a:pt x="2669" y="901"/>
                    <a:pt x="2702" y="1001"/>
                  </a:cubicBezTo>
                  <a:cubicBezTo>
                    <a:pt x="2736" y="1067"/>
                    <a:pt x="2769" y="1168"/>
                    <a:pt x="2769" y="1268"/>
                  </a:cubicBezTo>
                  <a:cubicBezTo>
                    <a:pt x="2769" y="1401"/>
                    <a:pt x="2736" y="1501"/>
                    <a:pt x="2702" y="1601"/>
                  </a:cubicBezTo>
                  <a:cubicBezTo>
                    <a:pt x="2636" y="1701"/>
                    <a:pt x="2602" y="1768"/>
                    <a:pt x="2535" y="1835"/>
                  </a:cubicBezTo>
                  <a:cubicBezTo>
                    <a:pt x="2435" y="1901"/>
                    <a:pt x="2369" y="1968"/>
                    <a:pt x="2269" y="1968"/>
                  </a:cubicBezTo>
                  <a:cubicBezTo>
                    <a:pt x="2169" y="2001"/>
                    <a:pt x="2068" y="2035"/>
                    <a:pt x="1968" y="2035"/>
                  </a:cubicBezTo>
                  <a:lnTo>
                    <a:pt x="667" y="2035"/>
                  </a:lnTo>
                  <a:lnTo>
                    <a:pt x="667" y="534"/>
                  </a:lnTo>
                  <a:close/>
                  <a:moveTo>
                    <a:pt x="334" y="0"/>
                  </a:moveTo>
                  <a:cubicBezTo>
                    <a:pt x="234" y="0"/>
                    <a:pt x="167" y="67"/>
                    <a:pt x="100" y="100"/>
                  </a:cubicBezTo>
                  <a:cubicBezTo>
                    <a:pt x="34" y="167"/>
                    <a:pt x="0" y="267"/>
                    <a:pt x="0" y="334"/>
                  </a:cubicBezTo>
                  <a:lnTo>
                    <a:pt x="0" y="4370"/>
                  </a:lnTo>
                  <a:cubicBezTo>
                    <a:pt x="0" y="4470"/>
                    <a:pt x="34" y="4537"/>
                    <a:pt x="100" y="4603"/>
                  </a:cubicBezTo>
                  <a:cubicBezTo>
                    <a:pt x="167" y="4670"/>
                    <a:pt x="234" y="4670"/>
                    <a:pt x="301" y="4670"/>
                  </a:cubicBezTo>
                  <a:cubicBezTo>
                    <a:pt x="401" y="4670"/>
                    <a:pt x="501" y="4637"/>
                    <a:pt x="534" y="4603"/>
                  </a:cubicBezTo>
                  <a:cubicBezTo>
                    <a:pt x="634" y="4537"/>
                    <a:pt x="667" y="4437"/>
                    <a:pt x="667" y="4370"/>
                  </a:cubicBezTo>
                  <a:lnTo>
                    <a:pt x="667" y="2535"/>
                  </a:lnTo>
                  <a:lnTo>
                    <a:pt x="1735" y="2535"/>
                  </a:lnTo>
                  <a:cubicBezTo>
                    <a:pt x="1868" y="2535"/>
                    <a:pt x="2035" y="2535"/>
                    <a:pt x="2169" y="2569"/>
                  </a:cubicBezTo>
                  <a:cubicBezTo>
                    <a:pt x="2269" y="2602"/>
                    <a:pt x="2335" y="2669"/>
                    <a:pt x="2402" y="2735"/>
                  </a:cubicBezTo>
                  <a:cubicBezTo>
                    <a:pt x="2502" y="2802"/>
                    <a:pt x="2535" y="2902"/>
                    <a:pt x="2569" y="3002"/>
                  </a:cubicBezTo>
                  <a:cubicBezTo>
                    <a:pt x="2602" y="3169"/>
                    <a:pt x="2636" y="3302"/>
                    <a:pt x="2636" y="3469"/>
                  </a:cubicBezTo>
                  <a:lnTo>
                    <a:pt x="2736" y="4370"/>
                  </a:lnTo>
                  <a:cubicBezTo>
                    <a:pt x="2736" y="4470"/>
                    <a:pt x="2802" y="4537"/>
                    <a:pt x="2869" y="4603"/>
                  </a:cubicBezTo>
                  <a:cubicBezTo>
                    <a:pt x="2936" y="4637"/>
                    <a:pt x="3002" y="4670"/>
                    <a:pt x="3103" y="4670"/>
                  </a:cubicBezTo>
                  <a:cubicBezTo>
                    <a:pt x="3169" y="4670"/>
                    <a:pt x="3269" y="4637"/>
                    <a:pt x="3336" y="4603"/>
                  </a:cubicBezTo>
                  <a:cubicBezTo>
                    <a:pt x="3369" y="4537"/>
                    <a:pt x="3403" y="4470"/>
                    <a:pt x="3403" y="4370"/>
                  </a:cubicBezTo>
                  <a:cubicBezTo>
                    <a:pt x="3403" y="4370"/>
                    <a:pt x="3403" y="4336"/>
                    <a:pt x="3403" y="4336"/>
                  </a:cubicBezTo>
                  <a:lnTo>
                    <a:pt x="3303" y="3302"/>
                  </a:lnTo>
                  <a:cubicBezTo>
                    <a:pt x="3303" y="2802"/>
                    <a:pt x="2936" y="2368"/>
                    <a:pt x="2435" y="2268"/>
                  </a:cubicBezTo>
                  <a:cubicBezTo>
                    <a:pt x="2702" y="2235"/>
                    <a:pt x="2969" y="2102"/>
                    <a:pt x="3169" y="1868"/>
                  </a:cubicBezTo>
                  <a:cubicBezTo>
                    <a:pt x="3336" y="1701"/>
                    <a:pt x="3403" y="1434"/>
                    <a:pt x="3403" y="1201"/>
                  </a:cubicBezTo>
                  <a:cubicBezTo>
                    <a:pt x="3403" y="1034"/>
                    <a:pt x="3369" y="867"/>
                    <a:pt x="3303" y="701"/>
                  </a:cubicBezTo>
                  <a:cubicBezTo>
                    <a:pt x="3269" y="567"/>
                    <a:pt x="3169" y="434"/>
                    <a:pt x="3069" y="367"/>
                  </a:cubicBezTo>
                  <a:cubicBezTo>
                    <a:pt x="2936" y="267"/>
                    <a:pt x="2836" y="200"/>
                    <a:pt x="2702" y="133"/>
                  </a:cubicBezTo>
                  <a:cubicBezTo>
                    <a:pt x="2535" y="100"/>
                    <a:pt x="2402" y="67"/>
                    <a:pt x="2235" y="33"/>
                  </a:cubicBezTo>
                  <a:cubicBezTo>
                    <a:pt x="2068" y="33"/>
                    <a:pt x="1902" y="0"/>
                    <a:pt x="1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6"/>
            <p:cNvSpPr/>
            <p:nvPr/>
          </p:nvSpPr>
          <p:spPr>
            <a:xfrm>
              <a:off x="6019363" y="-3007950"/>
              <a:ext cx="126775" cy="114275"/>
            </a:xfrm>
            <a:custGeom>
              <a:avLst/>
              <a:gdLst/>
              <a:ahLst/>
              <a:cxnLst/>
              <a:rect l="l" t="t" r="r" b="b"/>
              <a:pathLst>
                <a:path w="5071" h="4571" extrusionOk="0">
                  <a:moveTo>
                    <a:pt x="500" y="0"/>
                  </a:moveTo>
                  <a:cubicBezTo>
                    <a:pt x="367" y="0"/>
                    <a:pt x="267" y="33"/>
                    <a:pt x="167" y="134"/>
                  </a:cubicBezTo>
                  <a:cubicBezTo>
                    <a:pt x="67" y="200"/>
                    <a:pt x="0" y="300"/>
                    <a:pt x="0" y="434"/>
                  </a:cubicBezTo>
                  <a:lnTo>
                    <a:pt x="0" y="4337"/>
                  </a:lnTo>
                  <a:cubicBezTo>
                    <a:pt x="0" y="4403"/>
                    <a:pt x="33" y="4470"/>
                    <a:pt x="100" y="4503"/>
                  </a:cubicBezTo>
                  <a:cubicBezTo>
                    <a:pt x="167" y="4537"/>
                    <a:pt x="234" y="4570"/>
                    <a:pt x="334" y="4570"/>
                  </a:cubicBezTo>
                  <a:cubicBezTo>
                    <a:pt x="400" y="4570"/>
                    <a:pt x="467" y="4537"/>
                    <a:pt x="534" y="4503"/>
                  </a:cubicBezTo>
                  <a:cubicBezTo>
                    <a:pt x="601" y="4470"/>
                    <a:pt x="634" y="4403"/>
                    <a:pt x="634" y="4337"/>
                  </a:cubicBezTo>
                  <a:lnTo>
                    <a:pt x="634" y="767"/>
                  </a:lnTo>
                  <a:lnTo>
                    <a:pt x="2135" y="4170"/>
                  </a:lnTo>
                  <a:cubicBezTo>
                    <a:pt x="2168" y="4270"/>
                    <a:pt x="2235" y="4337"/>
                    <a:pt x="2335" y="4403"/>
                  </a:cubicBezTo>
                  <a:cubicBezTo>
                    <a:pt x="2385" y="4453"/>
                    <a:pt x="2460" y="4478"/>
                    <a:pt x="2539" y="4478"/>
                  </a:cubicBezTo>
                  <a:cubicBezTo>
                    <a:pt x="2619" y="4478"/>
                    <a:pt x="2702" y="4453"/>
                    <a:pt x="2769" y="4403"/>
                  </a:cubicBezTo>
                  <a:cubicBezTo>
                    <a:pt x="2835" y="4337"/>
                    <a:pt x="2902" y="4270"/>
                    <a:pt x="2936" y="4203"/>
                  </a:cubicBezTo>
                  <a:lnTo>
                    <a:pt x="4470" y="767"/>
                  </a:lnTo>
                  <a:lnTo>
                    <a:pt x="4470" y="4337"/>
                  </a:lnTo>
                  <a:cubicBezTo>
                    <a:pt x="4470" y="4403"/>
                    <a:pt x="4503" y="4470"/>
                    <a:pt x="4537" y="4503"/>
                  </a:cubicBezTo>
                  <a:cubicBezTo>
                    <a:pt x="4603" y="4537"/>
                    <a:pt x="4703" y="4570"/>
                    <a:pt x="4770" y="4570"/>
                  </a:cubicBezTo>
                  <a:cubicBezTo>
                    <a:pt x="4837" y="4570"/>
                    <a:pt x="4904" y="4537"/>
                    <a:pt x="4970" y="4503"/>
                  </a:cubicBezTo>
                  <a:cubicBezTo>
                    <a:pt x="5037" y="4470"/>
                    <a:pt x="5070" y="4403"/>
                    <a:pt x="5070" y="4337"/>
                  </a:cubicBezTo>
                  <a:lnTo>
                    <a:pt x="5070" y="467"/>
                  </a:lnTo>
                  <a:cubicBezTo>
                    <a:pt x="5070" y="334"/>
                    <a:pt x="5004" y="234"/>
                    <a:pt x="4937" y="134"/>
                  </a:cubicBezTo>
                  <a:cubicBezTo>
                    <a:pt x="4855" y="79"/>
                    <a:pt x="4751" y="25"/>
                    <a:pt x="4643" y="25"/>
                  </a:cubicBezTo>
                  <a:cubicBezTo>
                    <a:pt x="4619" y="25"/>
                    <a:pt x="4595" y="27"/>
                    <a:pt x="4570" y="33"/>
                  </a:cubicBezTo>
                  <a:cubicBezTo>
                    <a:pt x="4543" y="25"/>
                    <a:pt x="4514" y="20"/>
                    <a:pt x="4484" y="20"/>
                  </a:cubicBezTo>
                  <a:cubicBezTo>
                    <a:pt x="4403" y="20"/>
                    <a:pt x="4319" y="51"/>
                    <a:pt x="4270" y="100"/>
                  </a:cubicBezTo>
                  <a:cubicBezTo>
                    <a:pt x="4136" y="167"/>
                    <a:pt x="4070" y="267"/>
                    <a:pt x="4036" y="367"/>
                  </a:cubicBezTo>
                  <a:lnTo>
                    <a:pt x="2535" y="3669"/>
                  </a:lnTo>
                  <a:lnTo>
                    <a:pt x="1068" y="367"/>
                  </a:lnTo>
                  <a:cubicBezTo>
                    <a:pt x="1001" y="267"/>
                    <a:pt x="934" y="167"/>
                    <a:pt x="834" y="100"/>
                  </a:cubicBezTo>
                  <a:cubicBezTo>
                    <a:pt x="734" y="33"/>
                    <a:pt x="634"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6"/>
            <p:cNvSpPr/>
            <p:nvPr/>
          </p:nvSpPr>
          <p:spPr>
            <a:xfrm>
              <a:off x="6164463" y="-2942075"/>
              <a:ext cx="49225" cy="11700"/>
            </a:xfrm>
            <a:custGeom>
              <a:avLst/>
              <a:gdLst/>
              <a:ahLst/>
              <a:cxnLst/>
              <a:rect l="l" t="t" r="r" b="b"/>
              <a:pathLst>
                <a:path w="1969" h="468" extrusionOk="0">
                  <a:moveTo>
                    <a:pt x="267" y="0"/>
                  </a:moveTo>
                  <a:cubicBezTo>
                    <a:pt x="167" y="0"/>
                    <a:pt x="100" y="34"/>
                    <a:pt x="67" y="67"/>
                  </a:cubicBezTo>
                  <a:cubicBezTo>
                    <a:pt x="0" y="100"/>
                    <a:pt x="0" y="167"/>
                    <a:pt x="0" y="234"/>
                  </a:cubicBezTo>
                  <a:cubicBezTo>
                    <a:pt x="0" y="301"/>
                    <a:pt x="0" y="367"/>
                    <a:pt x="67" y="401"/>
                  </a:cubicBezTo>
                  <a:cubicBezTo>
                    <a:pt x="100" y="434"/>
                    <a:pt x="167" y="467"/>
                    <a:pt x="267" y="467"/>
                  </a:cubicBezTo>
                  <a:lnTo>
                    <a:pt x="1701" y="467"/>
                  </a:lnTo>
                  <a:cubicBezTo>
                    <a:pt x="1768" y="467"/>
                    <a:pt x="1835" y="434"/>
                    <a:pt x="1902" y="401"/>
                  </a:cubicBezTo>
                  <a:cubicBezTo>
                    <a:pt x="1935" y="367"/>
                    <a:pt x="1968" y="301"/>
                    <a:pt x="1968" y="234"/>
                  </a:cubicBezTo>
                  <a:cubicBezTo>
                    <a:pt x="1968" y="167"/>
                    <a:pt x="1935" y="100"/>
                    <a:pt x="1902" y="67"/>
                  </a:cubicBezTo>
                  <a:cubicBezTo>
                    <a:pt x="1835" y="34"/>
                    <a:pt x="1768" y="0"/>
                    <a:pt x="1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6"/>
            <p:cNvSpPr/>
            <p:nvPr/>
          </p:nvSpPr>
          <p:spPr>
            <a:xfrm>
              <a:off x="6402138" y="-3007950"/>
              <a:ext cx="125925" cy="113850"/>
            </a:xfrm>
            <a:custGeom>
              <a:avLst/>
              <a:gdLst/>
              <a:ahLst/>
              <a:cxnLst/>
              <a:rect l="l" t="t" r="r" b="b"/>
              <a:pathLst>
                <a:path w="5037" h="4554" extrusionOk="0">
                  <a:moveTo>
                    <a:pt x="500" y="0"/>
                  </a:moveTo>
                  <a:cubicBezTo>
                    <a:pt x="367" y="0"/>
                    <a:pt x="234" y="33"/>
                    <a:pt x="167" y="134"/>
                  </a:cubicBezTo>
                  <a:cubicBezTo>
                    <a:pt x="67" y="200"/>
                    <a:pt x="0" y="300"/>
                    <a:pt x="0" y="434"/>
                  </a:cubicBezTo>
                  <a:lnTo>
                    <a:pt x="0" y="4337"/>
                  </a:lnTo>
                  <a:cubicBezTo>
                    <a:pt x="0" y="4403"/>
                    <a:pt x="33" y="4470"/>
                    <a:pt x="100" y="4503"/>
                  </a:cubicBezTo>
                  <a:cubicBezTo>
                    <a:pt x="167" y="4537"/>
                    <a:pt x="234" y="4553"/>
                    <a:pt x="300" y="4553"/>
                  </a:cubicBezTo>
                  <a:cubicBezTo>
                    <a:pt x="367" y="4553"/>
                    <a:pt x="434" y="4537"/>
                    <a:pt x="500" y="4503"/>
                  </a:cubicBezTo>
                  <a:cubicBezTo>
                    <a:pt x="567" y="4470"/>
                    <a:pt x="600" y="4403"/>
                    <a:pt x="600" y="4337"/>
                  </a:cubicBezTo>
                  <a:lnTo>
                    <a:pt x="600" y="767"/>
                  </a:lnTo>
                  <a:lnTo>
                    <a:pt x="2135" y="4170"/>
                  </a:lnTo>
                  <a:cubicBezTo>
                    <a:pt x="2168" y="4270"/>
                    <a:pt x="2235" y="4337"/>
                    <a:pt x="2302" y="4403"/>
                  </a:cubicBezTo>
                  <a:cubicBezTo>
                    <a:pt x="2368" y="4437"/>
                    <a:pt x="2435" y="4470"/>
                    <a:pt x="2535" y="4470"/>
                  </a:cubicBezTo>
                  <a:cubicBezTo>
                    <a:pt x="2602" y="4470"/>
                    <a:pt x="2669" y="4437"/>
                    <a:pt x="2735" y="4403"/>
                  </a:cubicBezTo>
                  <a:cubicBezTo>
                    <a:pt x="2802" y="4337"/>
                    <a:pt x="2869" y="4270"/>
                    <a:pt x="2902" y="4203"/>
                  </a:cubicBezTo>
                  <a:lnTo>
                    <a:pt x="4437" y="734"/>
                  </a:lnTo>
                  <a:lnTo>
                    <a:pt x="4437" y="4303"/>
                  </a:lnTo>
                  <a:cubicBezTo>
                    <a:pt x="4437" y="4370"/>
                    <a:pt x="4470" y="4437"/>
                    <a:pt x="4537" y="4470"/>
                  </a:cubicBezTo>
                  <a:cubicBezTo>
                    <a:pt x="4603" y="4537"/>
                    <a:pt x="4670" y="4537"/>
                    <a:pt x="4737" y="4537"/>
                  </a:cubicBezTo>
                  <a:cubicBezTo>
                    <a:pt x="4837" y="4537"/>
                    <a:pt x="4904" y="4537"/>
                    <a:pt x="4970" y="4470"/>
                  </a:cubicBezTo>
                  <a:cubicBezTo>
                    <a:pt x="5004" y="4437"/>
                    <a:pt x="5037" y="4370"/>
                    <a:pt x="5037" y="4303"/>
                  </a:cubicBezTo>
                  <a:lnTo>
                    <a:pt x="5037" y="434"/>
                  </a:lnTo>
                  <a:cubicBezTo>
                    <a:pt x="5037" y="300"/>
                    <a:pt x="5004" y="200"/>
                    <a:pt x="4904" y="134"/>
                  </a:cubicBezTo>
                  <a:cubicBezTo>
                    <a:pt x="4798" y="45"/>
                    <a:pt x="4674" y="4"/>
                    <a:pt x="4550" y="4"/>
                  </a:cubicBezTo>
                  <a:cubicBezTo>
                    <a:pt x="4440" y="4"/>
                    <a:pt x="4331" y="37"/>
                    <a:pt x="4236" y="100"/>
                  </a:cubicBezTo>
                  <a:cubicBezTo>
                    <a:pt x="4136" y="167"/>
                    <a:pt x="4070" y="267"/>
                    <a:pt x="4003" y="367"/>
                  </a:cubicBezTo>
                  <a:lnTo>
                    <a:pt x="2535" y="3669"/>
                  </a:lnTo>
                  <a:lnTo>
                    <a:pt x="1034" y="367"/>
                  </a:lnTo>
                  <a:cubicBezTo>
                    <a:pt x="1001" y="267"/>
                    <a:pt x="901" y="167"/>
                    <a:pt x="801" y="100"/>
                  </a:cubicBezTo>
                  <a:cubicBezTo>
                    <a:pt x="701" y="33"/>
                    <a:pt x="600"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6"/>
            <p:cNvSpPr/>
            <p:nvPr/>
          </p:nvSpPr>
          <p:spPr>
            <a:xfrm>
              <a:off x="6555563" y="-2974600"/>
              <a:ext cx="84250" cy="80925"/>
            </a:xfrm>
            <a:custGeom>
              <a:avLst/>
              <a:gdLst/>
              <a:ahLst/>
              <a:cxnLst/>
              <a:rect l="l" t="t" r="r" b="b"/>
              <a:pathLst>
                <a:path w="3370" h="3237" extrusionOk="0">
                  <a:moveTo>
                    <a:pt x="1702" y="0"/>
                  </a:moveTo>
                  <a:cubicBezTo>
                    <a:pt x="1635" y="0"/>
                    <a:pt x="1569" y="34"/>
                    <a:pt x="1502" y="67"/>
                  </a:cubicBezTo>
                  <a:cubicBezTo>
                    <a:pt x="1468" y="134"/>
                    <a:pt x="1435" y="201"/>
                    <a:pt x="1435" y="267"/>
                  </a:cubicBezTo>
                  <a:lnTo>
                    <a:pt x="1435" y="1401"/>
                  </a:lnTo>
                  <a:lnTo>
                    <a:pt x="268" y="1401"/>
                  </a:lnTo>
                  <a:cubicBezTo>
                    <a:pt x="201" y="1401"/>
                    <a:pt x="134" y="1401"/>
                    <a:pt x="67" y="1468"/>
                  </a:cubicBezTo>
                  <a:cubicBezTo>
                    <a:pt x="34" y="1501"/>
                    <a:pt x="1" y="1568"/>
                    <a:pt x="1" y="1635"/>
                  </a:cubicBezTo>
                  <a:cubicBezTo>
                    <a:pt x="1" y="1702"/>
                    <a:pt x="34" y="1768"/>
                    <a:pt x="67" y="1802"/>
                  </a:cubicBezTo>
                  <a:cubicBezTo>
                    <a:pt x="134" y="1835"/>
                    <a:pt x="201" y="1868"/>
                    <a:pt x="268" y="1868"/>
                  </a:cubicBezTo>
                  <a:lnTo>
                    <a:pt x="1435" y="1868"/>
                  </a:lnTo>
                  <a:lnTo>
                    <a:pt x="1435" y="3003"/>
                  </a:lnTo>
                  <a:cubicBezTo>
                    <a:pt x="1435" y="3069"/>
                    <a:pt x="1468" y="3136"/>
                    <a:pt x="1502" y="3169"/>
                  </a:cubicBezTo>
                  <a:cubicBezTo>
                    <a:pt x="1569" y="3236"/>
                    <a:pt x="1635" y="3236"/>
                    <a:pt x="1702" y="3236"/>
                  </a:cubicBezTo>
                  <a:cubicBezTo>
                    <a:pt x="1735" y="3236"/>
                    <a:pt x="1802" y="3203"/>
                    <a:pt x="1869" y="3169"/>
                  </a:cubicBezTo>
                  <a:cubicBezTo>
                    <a:pt x="1902" y="3136"/>
                    <a:pt x="1935" y="3069"/>
                    <a:pt x="1935" y="3003"/>
                  </a:cubicBezTo>
                  <a:lnTo>
                    <a:pt x="1935" y="1868"/>
                  </a:lnTo>
                  <a:lnTo>
                    <a:pt x="3103" y="1868"/>
                  </a:lnTo>
                  <a:cubicBezTo>
                    <a:pt x="3170" y="1868"/>
                    <a:pt x="3236" y="1835"/>
                    <a:pt x="3303" y="1802"/>
                  </a:cubicBezTo>
                  <a:cubicBezTo>
                    <a:pt x="3336" y="1768"/>
                    <a:pt x="3370" y="1702"/>
                    <a:pt x="3370" y="1635"/>
                  </a:cubicBezTo>
                  <a:cubicBezTo>
                    <a:pt x="3370" y="1568"/>
                    <a:pt x="3336" y="1501"/>
                    <a:pt x="3303" y="1468"/>
                  </a:cubicBezTo>
                  <a:cubicBezTo>
                    <a:pt x="3236" y="1435"/>
                    <a:pt x="3170" y="1401"/>
                    <a:pt x="3103" y="1401"/>
                  </a:cubicBezTo>
                  <a:lnTo>
                    <a:pt x="1935" y="1401"/>
                  </a:lnTo>
                  <a:lnTo>
                    <a:pt x="1935" y="267"/>
                  </a:lnTo>
                  <a:cubicBezTo>
                    <a:pt x="1935" y="201"/>
                    <a:pt x="1902" y="134"/>
                    <a:pt x="1869" y="67"/>
                  </a:cubicBezTo>
                  <a:cubicBezTo>
                    <a:pt x="1802" y="34"/>
                    <a:pt x="1735" y="0"/>
                    <a:pt x="1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6"/>
            <p:cNvSpPr/>
            <p:nvPr/>
          </p:nvSpPr>
          <p:spPr>
            <a:xfrm>
              <a:off x="6451338" y="-3309850"/>
              <a:ext cx="151800" cy="94275"/>
            </a:xfrm>
            <a:custGeom>
              <a:avLst/>
              <a:gdLst/>
              <a:ahLst/>
              <a:cxnLst/>
              <a:rect l="l" t="t" r="r" b="b"/>
              <a:pathLst>
                <a:path w="6072" h="3771" fill="none" extrusionOk="0">
                  <a:moveTo>
                    <a:pt x="0" y="1268"/>
                  </a:moveTo>
                  <a:lnTo>
                    <a:pt x="1901" y="3770"/>
                  </a:lnTo>
                  <a:lnTo>
                    <a:pt x="3970" y="1"/>
                  </a:lnTo>
                  <a:lnTo>
                    <a:pt x="6071" y="1"/>
                  </a:lnTo>
                </a:path>
              </a:pathLst>
            </a:custGeom>
            <a:noFill/>
            <a:ln w="108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TextBox 124"/>
          <p:cNvSpPr txBox="1"/>
          <p:nvPr/>
        </p:nvSpPr>
        <p:spPr>
          <a:xfrm>
            <a:off x="152400" y="1025426"/>
            <a:ext cx="4614537" cy="2308324"/>
          </a:xfrm>
          <a:prstGeom prst="rect">
            <a:avLst/>
          </a:prstGeom>
          <a:noFill/>
        </p:spPr>
        <p:txBody>
          <a:bodyPr wrap="square" rtlCol="0">
            <a:spAutoFit/>
          </a:bodyPr>
          <a:lstStyle/>
          <a:p>
            <a:pPr algn="ctr">
              <a:lnSpc>
                <a:spcPct val="150000"/>
              </a:lnSpc>
            </a:pPr>
            <a:r>
              <a:rPr lang="en-US" sz="3200" b="1" dirty="0">
                <a:solidFill>
                  <a:schemeClr val="tx1">
                    <a:lumMod val="75000"/>
                  </a:schemeClr>
                </a:solidFill>
                <a:latin typeface="Arial" pitchFamily="34" charset="0"/>
                <a:cs typeface="Arial" pitchFamily="34" charset="0"/>
              </a:rPr>
              <a:t>CHÀO MỪNG </a:t>
            </a:r>
          </a:p>
          <a:p>
            <a:pPr algn="ctr">
              <a:lnSpc>
                <a:spcPct val="150000"/>
              </a:lnSpc>
            </a:pPr>
            <a:r>
              <a:rPr lang="en-US" sz="3200" b="1" dirty="0">
                <a:solidFill>
                  <a:schemeClr val="tx1">
                    <a:lumMod val="75000"/>
                  </a:schemeClr>
                </a:solidFill>
                <a:latin typeface="Arial" pitchFamily="34" charset="0"/>
                <a:cs typeface="Arial" pitchFamily="34" charset="0"/>
              </a:rPr>
              <a:t>CÁC EM ĐẾN VỚI </a:t>
            </a:r>
          </a:p>
          <a:p>
            <a:pPr algn="ctr">
              <a:lnSpc>
                <a:spcPct val="150000"/>
              </a:lnSpc>
            </a:pPr>
            <a:r>
              <a:rPr lang="en-US" sz="3200" b="1" dirty="0">
                <a:solidFill>
                  <a:schemeClr val="tx1">
                    <a:lumMod val="75000"/>
                  </a:schemeClr>
                </a:solidFill>
                <a:latin typeface="Arial" pitchFamily="34" charset="0"/>
                <a:cs typeface="Arial" pitchFamily="34" charset="0"/>
              </a:rPr>
              <a:t>TIẾT HỌC HÔM NAY!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p:cTn id="7" dur="500" fill="hold"/>
                                        <p:tgtEl>
                                          <p:spTgt spid="125"/>
                                        </p:tgtEl>
                                        <p:attrNameLst>
                                          <p:attrName>ppt_w</p:attrName>
                                        </p:attrNameLst>
                                      </p:cBhvr>
                                      <p:tavLst>
                                        <p:tav tm="0">
                                          <p:val>
                                            <p:fltVal val="0"/>
                                          </p:val>
                                        </p:tav>
                                        <p:tav tm="100000">
                                          <p:val>
                                            <p:strVal val="#ppt_w"/>
                                          </p:val>
                                        </p:tav>
                                      </p:tavLst>
                                    </p:anim>
                                    <p:anim calcmode="lin" valueType="num">
                                      <p:cBhvr>
                                        <p:cTn id="8" dur="500" fill="hold"/>
                                        <p:tgtEl>
                                          <p:spTgt spid="125"/>
                                        </p:tgtEl>
                                        <p:attrNameLst>
                                          <p:attrName>ppt_h</p:attrName>
                                        </p:attrNameLst>
                                      </p:cBhvr>
                                      <p:tavLst>
                                        <p:tav tm="0">
                                          <p:val>
                                            <p:fltVal val="0"/>
                                          </p:val>
                                        </p:tav>
                                        <p:tav tm="100000">
                                          <p:val>
                                            <p:strVal val="#ppt_h"/>
                                          </p:val>
                                        </p:tav>
                                      </p:tavLst>
                                    </p:anim>
                                    <p:animEffect transition="in" filter="fade">
                                      <p:cBhvr>
                                        <p:cTn id="9"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69" name="Google Shape;1169;p49"/>
          <p:cNvSpPr/>
          <p:nvPr/>
        </p:nvSpPr>
        <p:spPr>
          <a:xfrm>
            <a:off x="8604491" y="57150"/>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49"/>
          <p:cNvGrpSpPr/>
          <p:nvPr/>
        </p:nvGrpSpPr>
        <p:grpSpPr>
          <a:xfrm rot="-3512591">
            <a:off x="153061" y="4512590"/>
            <a:ext cx="384630" cy="574466"/>
            <a:chOff x="5896600" y="1746775"/>
            <a:chExt cx="180375" cy="269400"/>
          </a:xfrm>
        </p:grpSpPr>
        <p:sp>
          <p:nvSpPr>
            <p:cNvPr id="1172" name="Google Shape;1172;p49"/>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9"/>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9"/>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9"/>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9"/>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9"/>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828800" y="187075"/>
            <a:ext cx="5598007" cy="492443"/>
          </a:xfrm>
          <a:prstGeom prst="rect">
            <a:avLst/>
          </a:prstGeom>
        </p:spPr>
        <p:txBody>
          <a:bodyPr wrap="none">
            <a:spAutoFit/>
          </a:bodyPr>
          <a:lstStyle/>
          <a:p>
            <a:pPr algn="ctr"/>
            <a:r>
              <a:rPr lang="en-US" sz="2600" b="1" dirty="0"/>
              <a:t>2. Phương trình chính tắc của elip</a:t>
            </a:r>
            <a:endParaRPr lang="en-US" sz="26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 y="471873"/>
            <a:ext cx="8763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4215" y="872875"/>
            <a:ext cx="6535185" cy="2723823"/>
          </a:xfrm>
          <a:prstGeom prst="rect">
            <a:avLst/>
          </a:prstGeom>
        </p:spPr>
        <p:txBody>
          <a:bodyPr wrap="square">
            <a:spAutoFit/>
          </a:bodyPr>
          <a:lstStyle/>
          <a:p>
            <a:pPr algn="just">
              <a:lnSpc>
                <a:spcPct val="150000"/>
              </a:lnSpc>
            </a:pPr>
            <a:r>
              <a:rPr lang="en-US" sz="1900" dirty="0"/>
              <a:t>Trong mặt phẳng, xét đường elip (E) là tập hợp các điểm M sao cho MF</a:t>
            </a:r>
            <a:r>
              <a:rPr lang="en-US" sz="1900" baseline="-25000" dirty="0"/>
              <a:t>1</a:t>
            </a:r>
            <a:r>
              <a:rPr lang="en-US" sz="1900" dirty="0"/>
              <a:t> + MF</a:t>
            </a:r>
            <a:r>
              <a:rPr lang="en-US" sz="1900" baseline="-25000" dirty="0"/>
              <a:t>2</a:t>
            </a:r>
            <a:r>
              <a:rPr lang="en-US" sz="1900" dirty="0"/>
              <a:t> = 2a, ở đó F</a:t>
            </a:r>
            <a:r>
              <a:rPr lang="en-US" sz="1900" baseline="-25000" dirty="0"/>
              <a:t>1</a:t>
            </a:r>
            <a:r>
              <a:rPr lang="en-US" sz="1900" dirty="0"/>
              <a:t>F</a:t>
            </a:r>
            <a:r>
              <a:rPr lang="en-US" sz="1900" baseline="-25000" dirty="0"/>
              <a:t>2</a:t>
            </a:r>
            <a:r>
              <a:rPr lang="en-US" sz="1900" dirty="0"/>
              <a:t> = 2c (với a &gt; c &gt; 0).</a:t>
            </a:r>
          </a:p>
          <a:p>
            <a:pPr algn="just">
              <a:lnSpc>
                <a:spcPct val="150000"/>
              </a:lnSpc>
            </a:pPr>
            <a:r>
              <a:rPr lang="en-US" sz="1900" dirty="0"/>
              <a:t>Ta chọn hệ trục tọa độ Oxy có gốc là trung điểm của F</a:t>
            </a:r>
            <a:r>
              <a:rPr lang="en-US" sz="1900" baseline="-25000" dirty="0"/>
              <a:t>1</a:t>
            </a:r>
            <a:r>
              <a:rPr lang="en-US" sz="1900" dirty="0"/>
              <a:t>F­</a:t>
            </a:r>
            <a:r>
              <a:rPr lang="en-US" sz="1900" baseline="-25000" dirty="0"/>
              <a:t>2</a:t>
            </a:r>
            <a:r>
              <a:rPr lang="en-US" sz="1900" dirty="0"/>
              <a:t>, trục Oy là đường trung trực của F</a:t>
            </a:r>
            <a:r>
              <a:rPr lang="en-US" sz="1900" baseline="-25000" dirty="0"/>
              <a:t>1</a:t>
            </a:r>
            <a:r>
              <a:rPr lang="en-US" sz="1900" dirty="0"/>
              <a:t>F</a:t>
            </a:r>
            <a:r>
              <a:rPr lang="en-US" sz="1900" baseline="-25000" dirty="0"/>
              <a:t>2</a:t>
            </a:r>
            <a:r>
              <a:rPr lang="en-US" sz="1900" dirty="0"/>
              <a:t> và F</a:t>
            </a:r>
            <a:r>
              <a:rPr lang="en-US" sz="1900" baseline="-25000" dirty="0"/>
              <a:t>2</a:t>
            </a:r>
            <a:r>
              <a:rPr lang="en-US" sz="1900" dirty="0"/>
              <a:t> nằm trên tia Ox (Hình 52). Khi đó, F</a:t>
            </a:r>
            <a:r>
              <a:rPr lang="en-US" sz="1900" baseline="-25000" dirty="0"/>
              <a:t>1</a:t>
            </a:r>
            <a:r>
              <a:rPr lang="en-US" sz="1900" dirty="0"/>
              <a:t>(– c; 0) và F</a:t>
            </a:r>
            <a:r>
              <a:rPr lang="en-US" sz="1900" baseline="-25000" dirty="0"/>
              <a:t>2</a:t>
            </a:r>
            <a:r>
              <a:rPr lang="en-US" sz="1900" dirty="0"/>
              <a:t>(c; 0) là hai tiêu điểm của elip (E). Chứng minh rằng:</a:t>
            </a:r>
          </a:p>
        </p:txBody>
      </p:sp>
      <mc:AlternateContent xmlns:mc="http://schemas.openxmlformats.org/markup-compatibility/2006" xmlns:a14="http://schemas.microsoft.com/office/drawing/2010/main">
        <mc:Choice Requires="a14">
          <p:sp>
            <p:nvSpPr>
              <p:cNvPr id="4" name="Rectangle 3"/>
              <p:cNvSpPr/>
              <p:nvPr/>
            </p:nvSpPr>
            <p:spPr>
              <a:xfrm>
                <a:off x="1055411" y="3539042"/>
                <a:ext cx="7144784" cy="1471108"/>
              </a:xfrm>
              <a:prstGeom prst="rect">
                <a:avLst/>
              </a:prstGeom>
            </p:spPr>
            <p:txBody>
              <a:bodyPr wrap="square">
                <a:spAutoFit/>
              </a:bodyPr>
              <a:lstStyle/>
              <a:p>
                <a:pPr algn="just">
                  <a:lnSpc>
                    <a:spcPct val="150000"/>
                  </a:lnSpc>
                </a:pPr>
                <a:r>
                  <a:rPr lang="en-US" sz="1900" dirty="0"/>
                  <a:t>a) A</a:t>
                </a:r>
                <a:r>
                  <a:rPr lang="en-US" sz="1900" baseline="-25000" dirty="0"/>
                  <a:t>1</a:t>
                </a:r>
                <a:r>
                  <a:rPr lang="en-US" sz="1900" dirty="0"/>
                  <a:t>(– a; 0) và A</a:t>
                </a:r>
                <a:r>
                  <a:rPr lang="en-US" sz="1900" baseline="-25000" dirty="0"/>
                  <a:t>2­</a:t>
                </a:r>
                <a:r>
                  <a:rPr lang="en-US" sz="1900" dirty="0"/>
                  <a:t>(a; 0) đều là giao điểm của elip (E) với trục Ox.</a:t>
                </a:r>
              </a:p>
              <a:p>
                <a:pPr algn="just">
                  <a:lnSpc>
                    <a:spcPct val="150000"/>
                  </a:lnSpc>
                </a:pPr>
                <a:r>
                  <a:rPr lang="en-US" sz="1900" dirty="0"/>
                  <a:t>b) B</a:t>
                </a:r>
                <a:r>
                  <a:rPr lang="en-US" sz="1900" baseline="-25000" dirty="0"/>
                  <a:t>1</a:t>
                </a:r>
                <a:r>
                  <a:rPr lang="en-US" sz="1900" dirty="0"/>
                  <a:t>(0; – b) và B</a:t>
                </a:r>
                <a:r>
                  <a:rPr lang="en-US" sz="1900" baseline="-25000" dirty="0"/>
                  <a:t>2</a:t>
                </a:r>
                <a:r>
                  <a:rPr lang="en-US" sz="1900" dirty="0"/>
                  <a:t>(0; b), ở đó </a:t>
                </a:r>
                <a14:m>
                  <m:oMath xmlns:m="http://schemas.openxmlformats.org/officeDocument/2006/math">
                    <m:r>
                      <a:rPr lang="en-US" sz="1900" b="1" i="1">
                        <a:latin typeface="Cambria Math"/>
                      </a:rPr>
                      <m:t>𝒃</m:t>
                    </m:r>
                    <m:r>
                      <a:rPr lang="en-US" sz="1900" b="1" i="1">
                        <a:latin typeface="Cambria Math"/>
                      </a:rPr>
                      <m:t>=</m:t>
                    </m:r>
                    <m:rad>
                      <m:radPr>
                        <m:degHide m:val="on"/>
                        <m:ctrlPr>
                          <a:rPr lang="en-US" sz="1900" b="1" i="1">
                            <a:latin typeface="Cambria Math" panose="02040503050406030204" pitchFamily="18" charset="0"/>
                          </a:rPr>
                        </m:ctrlPr>
                      </m:radPr>
                      <m:deg/>
                      <m:e>
                        <m:sSup>
                          <m:sSupPr>
                            <m:ctrlPr>
                              <a:rPr lang="en-US" sz="1900" b="1" i="1">
                                <a:latin typeface="Cambria Math" panose="02040503050406030204" pitchFamily="18" charset="0"/>
                              </a:rPr>
                            </m:ctrlPr>
                          </m:sSupPr>
                          <m:e>
                            <m:r>
                              <a:rPr lang="en-US" sz="1900" b="1" i="1">
                                <a:latin typeface="Cambria Math"/>
                              </a:rPr>
                              <m:t>𝒂</m:t>
                            </m:r>
                          </m:e>
                          <m:sup>
                            <m:r>
                              <a:rPr lang="en-US" sz="1900" b="1" i="1">
                                <a:latin typeface="Cambria Math"/>
                              </a:rPr>
                              <m:t>𝟐</m:t>
                            </m:r>
                          </m:sup>
                        </m:sSup>
                        <m:r>
                          <a:rPr lang="en-US" sz="1900" b="1" i="1">
                            <a:latin typeface="Cambria Math"/>
                          </a:rPr>
                          <m:t>−</m:t>
                        </m:r>
                        <m:sSup>
                          <m:sSupPr>
                            <m:ctrlPr>
                              <a:rPr lang="en-US" sz="1900" b="1" i="1">
                                <a:latin typeface="Cambria Math" panose="02040503050406030204" pitchFamily="18" charset="0"/>
                              </a:rPr>
                            </m:ctrlPr>
                          </m:sSupPr>
                          <m:e>
                            <m:r>
                              <a:rPr lang="en-US" sz="1900" b="1" i="1">
                                <a:latin typeface="Cambria Math"/>
                              </a:rPr>
                              <m:t>𝒄</m:t>
                            </m:r>
                          </m:e>
                          <m:sup>
                            <m:r>
                              <a:rPr lang="en-US" sz="1900" b="1" i="1">
                                <a:latin typeface="Cambria Math"/>
                              </a:rPr>
                              <m:t>𝟐</m:t>
                            </m:r>
                          </m:sup>
                        </m:sSup>
                      </m:e>
                    </m:rad>
                  </m:oMath>
                </a14:m>
                <a:r>
                  <a:rPr lang="en-US" sz="1900" b="1" dirty="0"/>
                  <a:t>, </a:t>
                </a:r>
                <a:r>
                  <a:rPr lang="en-US" sz="1900" dirty="0"/>
                  <a:t> đều là giao điểm của elip (E) với trục Oy.</a:t>
                </a:r>
              </a:p>
            </p:txBody>
          </p:sp>
        </mc:Choice>
        <mc:Fallback xmlns="">
          <p:sp>
            <p:nvSpPr>
              <p:cNvPr id="4" name="Rectangle 3"/>
              <p:cNvSpPr>
                <a:spLocks noRot="1" noChangeAspect="1" noMove="1" noResize="1" noEditPoints="1" noAdjustHandles="1" noChangeArrowheads="1" noChangeShapeType="1" noTextEdit="1"/>
              </p:cNvSpPr>
              <p:nvPr/>
            </p:nvSpPr>
            <p:spPr>
              <a:xfrm>
                <a:off x="1055411" y="3539042"/>
                <a:ext cx="7144784" cy="1471108"/>
              </a:xfrm>
              <a:prstGeom prst="rect">
                <a:avLst/>
              </a:prstGeom>
              <a:blipFill rotWithShape="1">
                <a:blip r:embed="rId4"/>
                <a:stretch>
                  <a:fillRect l="-768" r="-853" b="-2490"/>
                </a:stretch>
              </a:blipFill>
            </p:spPr>
            <p:txBody>
              <a:bodyPr/>
              <a:lstStyle/>
              <a:p>
                <a:r>
                  <a:rPr lang="en-US">
                    <a:noFill/>
                  </a:rPr>
                  <a:t> </a:t>
                </a:r>
              </a:p>
            </p:txBody>
          </p:sp>
        </mc:Fallback>
      </mc:AlternateContent>
      <p:pic>
        <p:nvPicPr>
          <p:cNvPr id="4099" name="Picture 3" descr="C:\Users\Administrator\Desktop\P4-TT-TOÁN 10-CD\c7-bàin6\4.hd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0926" y="995748"/>
            <a:ext cx="2280674" cy="201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2652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wipe(down)">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36" name="Google Shape;636;p42"/>
          <p:cNvSpPr/>
          <p:nvPr/>
        </p:nvSpPr>
        <p:spPr>
          <a:xfrm>
            <a:off x="170151" y="4476750"/>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7" name="Google Shape;637;p42"/>
          <p:cNvGrpSpPr/>
          <p:nvPr/>
        </p:nvGrpSpPr>
        <p:grpSpPr>
          <a:xfrm>
            <a:off x="539508" y="538567"/>
            <a:ext cx="384632" cy="574469"/>
            <a:chOff x="5896600" y="1746775"/>
            <a:chExt cx="180375" cy="269400"/>
          </a:xfrm>
        </p:grpSpPr>
        <p:sp>
          <p:nvSpPr>
            <p:cNvPr id="638" name="Google Shape;638;p42"/>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2"/>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2"/>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2"/>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2"/>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2" name="Google Shape;652;p42"/>
          <p:cNvSpPr/>
          <p:nvPr/>
        </p:nvSpPr>
        <p:spPr>
          <a:xfrm>
            <a:off x="8360017" y="36560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548232" y="658832"/>
            <a:ext cx="7986168" cy="3970318"/>
          </a:xfrm>
          <a:prstGeom prst="rect">
            <a:avLst/>
          </a:prstGeom>
        </p:spPr>
        <p:txBody>
          <a:bodyPr wrap="square">
            <a:spAutoFit/>
          </a:bodyPr>
          <a:lstStyle/>
          <a:p>
            <a:pPr algn="ctr">
              <a:lnSpc>
                <a:spcPct val="150000"/>
              </a:lnSpc>
            </a:pPr>
            <a:r>
              <a:rPr lang="en-US" sz="2400" b="1" dirty="0">
                <a:solidFill>
                  <a:srgbClr val="FF0000"/>
                </a:solidFill>
              </a:rPr>
              <a:t>Giải</a:t>
            </a:r>
            <a:endParaRPr lang="en-US" sz="2400" dirty="0">
              <a:solidFill>
                <a:srgbClr val="FF0000"/>
              </a:solidFill>
            </a:endParaRPr>
          </a:p>
          <a:p>
            <a:pPr marL="457200" indent="-457200" algn="ctr">
              <a:lnSpc>
                <a:spcPct val="150000"/>
              </a:lnSpc>
              <a:buAutoNum type="alphaLcPeriod"/>
            </a:pPr>
            <a:r>
              <a:rPr lang="en-US" sz="2400" dirty="0"/>
              <a:t>Do A</a:t>
            </a:r>
            <a:r>
              <a:rPr lang="en-US" sz="2400" baseline="-25000" dirty="0"/>
              <a:t>1</a:t>
            </a:r>
            <a:r>
              <a:rPr lang="en-US" sz="2400" dirty="0"/>
              <a:t>F</a:t>
            </a:r>
            <a:r>
              <a:rPr lang="en-US" sz="2400" baseline="-25000" dirty="0"/>
              <a:t>1</a:t>
            </a:r>
            <a:r>
              <a:rPr lang="en-US" sz="2400" dirty="0"/>
              <a:t> = a – c và A</a:t>
            </a:r>
            <a:r>
              <a:rPr lang="en-US" sz="2400" baseline="-25000" dirty="0"/>
              <a:t>1</a:t>
            </a:r>
            <a:r>
              <a:rPr lang="en-US" sz="2400" dirty="0"/>
              <a:t>F</a:t>
            </a:r>
            <a:r>
              <a:rPr lang="en-US" sz="2400" baseline="-25000" dirty="0"/>
              <a:t>2</a:t>
            </a:r>
            <a:r>
              <a:rPr lang="en-US" sz="2400" dirty="0"/>
              <a:t>  = a + c nên A</a:t>
            </a:r>
            <a:r>
              <a:rPr lang="en-US" sz="2400" baseline="-25000" dirty="0"/>
              <a:t>1</a:t>
            </a:r>
            <a:r>
              <a:rPr lang="en-US" sz="2400" dirty="0"/>
              <a:t>F</a:t>
            </a:r>
            <a:r>
              <a:rPr lang="en-US" sz="2400" baseline="-25000" dirty="0"/>
              <a:t>1</a:t>
            </a:r>
            <a:r>
              <a:rPr lang="en-US" sz="2400" dirty="0"/>
              <a:t> + A</a:t>
            </a:r>
            <a:r>
              <a:rPr lang="en-US" sz="2400" baseline="-25000" dirty="0"/>
              <a:t>1</a:t>
            </a:r>
            <a:r>
              <a:rPr lang="en-US" sz="2400" dirty="0"/>
              <a:t>F</a:t>
            </a:r>
            <a:r>
              <a:rPr lang="en-US" sz="2400" baseline="-25000" dirty="0"/>
              <a:t>2</a:t>
            </a:r>
            <a:r>
              <a:rPr lang="en-US" sz="2400" dirty="0"/>
              <a:t> = 2a. </a:t>
            </a:r>
          </a:p>
          <a:p>
            <a:pPr algn="ctr">
              <a:lnSpc>
                <a:spcPct val="150000"/>
              </a:lnSpc>
            </a:pPr>
            <a:r>
              <a:rPr lang="en-US" sz="2400" dirty="0"/>
              <a:t>Vậy A</a:t>
            </a:r>
            <a:r>
              <a:rPr lang="en-US" sz="2400" baseline="-25000" dirty="0"/>
              <a:t>1</a:t>
            </a:r>
            <a:r>
              <a:rPr lang="en-US" sz="2400" dirty="0"/>
              <a:t>(-a; 0) thuộc elip (E).</a:t>
            </a:r>
          </a:p>
          <a:p>
            <a:pPr algn="ctr">
              <a:lnSpc>
                <a:spcPct val="150000"/>
              </a:lnSpc>
            </a:pPr>
            <a:r>
              <a:rPr lang="en-US" sz="2400" dirty="0"/>
              <a:t>Mà A</a:t>
            </a:r>
            <a:r>
              <a:rPr lang="en-US" sz="2400" baseline="-25000" dirty="0"/>
              <a:t>1</a:t>
            </a:r>
            <a:r>
              <a:rPr lang="en-US" sz="2400" dirty="0"/>
              <a:t> (-a; 0) thuộc trục Ox nên A</a:t>
            </a:r>
            <a:r>
              <a:rPr lang="en-US" sz="2400" baseline="-25000" dirty="0"/>
              <a:t>1</a:t>
            </a:r>
            <a:r>
              <a:rPr lang="en-US" sz="2400" dirty="0"/>
              <a:t>(-a; 0) là giao điểm của elip (E) với trục Ox. </a:t>
            </a:r>
          </a:p>
          <a:p>
            <a:pPr algn="ctr">
              <a:lnSpc>
                <a:spcPct val="150000"/>
              </a:lnSpc>
            </a:pPr>
            <a:r>
              <a:rPr lang="en-US" sz="2400" dirty="0"/>
              <a:t>Tương tự, ta chứng minh được A</a:t>
            </a:r>
            <a:r>
              <a:rPr lang="en-US" sz="2400" baseline="-25000" dirty="0"/>
              <a:t>2</a:t>
            </a:r>
            <a:r>
              <a:rPr lang="en-US" sz="2400" dirty="0"/>
              <a:t>(a; 0) là giao điểm của elip (E) với trục Ox.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36" name="Google Shape;636;p42"/>
          <p:cNvSpPr/>
          <p:nvPr/>
        </p:nvSpPr>
        <p:spPr>
          <a:xfrm>
            <a:off x="170151" y="4476750"/>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7" name="Google Shape;637;p42"/>
          <p:cNvGrpSpPr/>
          <p:nvPr/>
        </p:nvGrpSpPr>
        <p:grpSpPr>
          <a:xfrm>
            <a:off x="539508" y="538567"/>
            <a:ext cx="384632" cy="574469"/>
            <a:chOff x="5896600" y="1746775"/>
            <a:chExt cx="180375" cy="269400"/>
          </a:xfrm>
        </p:grpSpPr>
        <p:sp>
          <p:nvSpPr>
            <p:cNvPr id="638" name="Google Shape;638;p42"/>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2"/>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2"/>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2"/>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2"/>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2" name="Google Shape;652;p42"/>
          <p:cNvSpPr/>
          <p:nvPr/>
        </p:nvSpPr>
        <p:spPr>
          <a:xfrm>
            <a:off x="8360017" y="36560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4" name="Rectangle 3"/>
              <p:cNvSpPr/>
              <p:nvPr/>
            </p:nvSpPr>
            <p:spPr>
              <a:xfrm>
                <a:off x="990600" y="89444"/>
                <a:ext cx="7162800" cy="4920706"/>
              </a:xfrm>
              <a:prstGeom prst="rect">
                <a:avLst/>
              </a:prstGeom>
            </p:spPr>
            <p:txBody>
              <a:bodyPr wrap="square">
                <a:spAutoFit/>
              </a:bodyPr>
              <a:lstStyle/>
              <a:p>
                <a:pPr algn="ctr">
                  <a:lnSpc>
                    <a:spcPct val="150000"/>
                  </a:lnSpc>
                </a:pPr>
                <a:r>
                  <a:rPr lang="en-US" sz="2200" dirty="0"/>
                  <a:t>b. Ta có: </a:t>
                </a:r>
              </a:p>
              <a:p>
                <a:pPr algn="just">
                  <a:lnSpc>
                    <a:spcPct val="150000"/>
                  </a:lnSpc>
                </a:pPr>
                <a:r>
                  <a:rPr lang="en-US" sz="2200" dirty="0"/>
                  <a:t>B</a:t>
                </a:r>
                <a:r>
                  <a:rPr lang="en-US" sz="2200" baseline="-25000" dirty="0"/>
                  <a:t>2</a:t>
                </a:r>
                <a:r>
                  <a:rPr lang="en-US" sz="2200" dirty="0"/>
                  <a:t>F</a:t>
                </a:r>
                <a:r>
                  <a:rPr lang="en-US" sz="2200" baseline="-25000" dirty="0"/>
                  <a:t>2</a:t>
                </a:r>
                <a:r>
                  <a:rPr lang="en-US" sz="2200" dirty="0"/>
                  <a:t> = </a:t>
                </a:r>
                <a14:m>
                  <m:oMath xmlns:m="http://schemas.openxmlformats.org/officeDocument/2006/math">
                    <m:rad>
                      <m:radPr>
                        <m:degHide m:val="on"/>
                        <m:ctrlPr>
                          <a:rPr lang="en-US" sz="2200" i="1">
                            <a:latin typeface="Cambria Math" panose="02040503050406030204" pitchFamily="18" charset="0"/>
                          </a:rPr>
                        </m:ctrlPr>
                      </m:radPr>
                      <m:deg/>
                      <m:e>
                        <m:sSup>
                          <m:sSupPr>
                            <m:ctrlPr>
                              <a:rPr lang="en-US" sz="2200" i="1">
                                <a:latin typeface="Cambria Math" panose="02040503050406030204" pitchFamily="18" charset="0"/>
                              </a:rPr>
                            </m:ctrlPr>
                          </m:sSupPr>
                          <m:e>
                            <m:r>
                              <a:rPr lang="en-US" sz="2200" b="1" i="0">
                                <a:latin typeface="Cambria Math" panose="02040503050406030204" pitchFamily="18" charset="0"/>
                              </a:rPr>
                              <m:t>(</m:t>
                            </m:r>
                            <m:r>
                              <a:rPr lang="en-US" sz="2200" b="1" i="0">
                                <a:latin typeface="Cambria Math" panose="02040503050406030204" pitchFamily="18" charset="0"/>
                              </a:rPr>
                              <m:t>𝐜</m:t>
                            </m:r>
                            <m:r>
                              <a:rPr lang="en-US" sz="2200" b="1" i="0">
                                <a:latin typeface="Cambria Math" panose="02040503050406030204" pitchFamily="18" charset="0"/>
                              </a:rPr>
                              <m:t>−</m:t>
                            </m:r>
                            <m:r>
                              <a:rPr lang="en-US" sz="2200" b="1" i="0">
                                <a:latin typeface="Cambria Math" panose="02040503050406030204" pitchFamily="18" charset="0"/>
                              </a:rPr>
                              <m:t>𝟎</m:t>
                            </m:r>
                            <m:r>
                              <a:rPr lang="en-US" sz="2200" b="1" i="0">
                                <a:latin typeface="Cambria Math" panose="02040503050406030204" pitchFamily="18" charset="0"/>
                              </a:rPr>
                              <m:t>)</m:t>
                            </m:r>
                          </m:e>
                          <m:sup>
                            <m:r>
                              <a:rPr lang="en-US" sz="2200" b="1" i="0">
                                <a:latin typeface="Cambria Math" panose="02040503050406030204" pitchFamily="18" charset="0"/>
                              </a:rPr>
                              <m:t>𝟐</m:t>
                            </m:r>
                          </m:sup>
                        </m:sSup>
                        <m:r>
                          <a:rPr lang="en-US" sz="2200" b="1" i="0">
                            <a:latin typeface="Cambria Math" panose="02040503050406030204" pitchFamily="18" charset="0"/>
                          </a:rPr>
                          <m:t>+</m:t>
                        </m:r>
                        <m:sSup>
                          <m:sSupPr>
                            <m:ctrlPr>
                              <a:rPr lang="en-US" sz="2200" i="1">
                                <a:latin typeface="Cambria Math" panose="02040503050406030204" pitchFamily="18" charset="0"/>
                              </a:rPr>
                            </m:ctrlPr>
                          </m:sSupPr>
                          <m:e>
                            <m:r>
                              <a:rPr lang="en-US" sz="2200" b="1" i="0">
                                <a:latin typeface="Cambria Math" panose="02040503050406030204" pitchFamily="18" charset="0"/>
                              </a:rPr>
                              <m:t>(</m:t>
                            </m:r>
                            <m:r>
                              <a:rPr lang="en-US" sz="2200" b="1" i="0">
                                <a:latin typeface="Cambria Math" panose="02040503050406030204" pitchFamily="18" charset="0"/>
                              </a:rPr>
                              <m:t>𝟎</m:t>
                            </m:r>
                            <m:r>
                              <a:rPr lang="en-US" sz="2200" b="1" i="0">
                                <a:latin typeface="Cambria Math" panose="02040503050406030204" pitchFamily="18" charset="0"/>
                              </a:rPr>
                              <m:t>−</m:t>
                            </m:r>
                            <m:r>
                              <a:rPr lang="en-US" sz="2200" b="1" i="0">
                                <a:latin typeface="Cambria Math" panose="02040503050406030204" pitchFamily="18" charset="0"/>
                              </a:rPr>
                              <m:t>𝐛</m:t>
                            </m:r>
                            <m:r>
                              <a:rPr lang="en-US" sz="2200" b="1" i="0">
                                <a:latin typeface="Cambria Math" panose="02040503050406030204" pitchFamily="18" charset="0"/>
                              </a:rPr>
                              <m:t>)</m:t>
                            </m:r>
                          </m:e>
                          <m:sup>
                            <m:r>
                              <a:rPr lang="en-US" sz="2200" b="1" i="0">
                                <a:latin typeface="Cambria Math" panose="02040503050406030204" pitchFamily="18" charset="0"/>
                              </a:rPr>
                              <m:t>𝟐</m:t>
                            </m:r>
                          </m:sup>
                        </m:sSup>
                      </m:e>
                    </m:rad>
                    <m:r>
                      <a:rPr lang="en-US" sz="2200" b="1" i="0">
                        <a:latin typeface="Cambria Math" panose="02040503050406030204" pitchFamily="18" charset="0"/>
                      </a:rPr>
                      <m:t>=</m:t>
                    </m:r>
                    <m:rad>
                      <m:radPr>
                        <m:degHide m:val="on"/>
                        <m:ctrlPr>
                          <a:rPr lang="en-US" sz="2200" i="1">
                            <a:latin typeface="Cambria Math" panose="02040503050406030204" pitchFamily="18" charset="0"/>
                          </a:rPr>
                        </m:ctrlPr>
                      </m:radPr>
                      <m:deg/>
                      <m:e>
                        <m:sSup>
                          <m:sSupPr>
                            <m:ctrlPr>
                              <a:rPr lang="en-US" sz="2200" i="1">
                                <a:latin typeface="Cambria Math" panose="02040503050406030204" pitchFamily="18" charset="0"/>
                              </a:rPr>
                            </m:ctrlPr>
                          </m:sSupPr>
                          <m:e>
                            <m:r>
                              <a:rPr lang="en-US" sz="2200" b="1" i="0">
                                <a:latin typeface="Cambria Math" panose="02040503050406030204" pitchFamily="18" charset="0"/>
                              </a:rPr>
                              <m:t>𝐜</m:t>
                            </m:r>
                          </m:e>
                          <m:sup>
                            <m:r>
                              <a:rPr lang="en-US" sz="2200" b="1" i="0">
                                <a:latin typeface="Cambria Math" panose="02040503050406030204" pitchFamily="18" charset="0"/>
                              </a:rPr>
                              <m:t>𝟐</m:t>
                            </m:r>
                          </m:sup>
                        </m:sSup>
                        <m:r>
                          <a:rPr lang="en-US" sz="2200" b="1" i="0">
                            <a:latin typeface="Cambria Math" panose="02040503050406030204" pitchFamily="18" charset="0"/>
                          </a:rPr>
                          <m:t>+</m:t>
                        </m:r>
                        <m:sSup>
                          <m:sSupPr>
                            <m:ctrlPr>
                              <a:rPr lang="en-US" sz="2200" i="1">
                                <a:latin typeface="Cambria Math" panose="02040503050406030204" pitchFamily="18" charset="0"/>
                              </a:rPr>
                            </m:ctrlPr>
                          </m:sSupPr>
                          <m:e>
                            <m:r>
                              <a:rPr lang="en-US" sz="2200" b="1" i="0">
                                <a:latin typeface="Cambria Math" panose="02040503050406030204" pitchFamily="18" charset="0"/>
                              </a:rPr>
                              <m:t>𝐛</m:t>
                            </m:r>
                          </m:e>
                          <m:sup>
                            <m:r>
                              <a:rPr lang="en-US" sz="2200" b="1" i="0">
                                <a:latin typeface="Cambria Math" panose="02040503050406030204" pitchFamily="18" charset="0"/>
                              </a:rPr>
                              <m:t>𝟐</m:t>
                            </m:r>
                          </m:sup>
                        </m:sSup>
                      </m:e>
                    </m:rad>
                    <m:r>
                      <a:rPr lang="en-US" sz="2200" b="1" i="0">
                        <a:latin typeface="Cambria Math" panose="02040503050406030204" pitchFamily="18" charset="0"/>
                      </a:rPr>
                      <m:t>=</m:t>
                    </m:r>
                    <m:rad>
                      <m:radPr>
                        <m:degHide m:val="on"/>
                        <m:ctrlPr>
                          <a:rPr lang="en-US" sz="2200" i="1">
                            <a:latin typeface="Cambria Math" panose="02040503050406030204" pitchFamily="18" charset="0"/>
                          </a:rPr>
                        </m:ctrlPr>
                      </m:radPr>
                      <m:deg/>
                      <m:e>
                        <m:sSup>
                          <m:sSupPr>
                            <m:ctrlPr>
                              <a:rPr lang="en-US" sz="2200" i="1">
                                <a:latin typeface="Cambria Math" panose="02040503050406030204" pitchFamily="18" charset="0"/>
                              </a:rPr>
                            </m:ctrlPr>
                          </m:sSupPr>
                          <m:e>
                            <m:r>
                              <a:rPr lang="en-US" sz="2200" b="1" i="0">
                                <a:latin typeface="Cambria Math" panose="02040503050406030204" pitchFamily="18" charset="0"/>
                              </a:rPr>
                              <m:t>𝐚</m:t>
                            </m:r>
                          </m:e>
                          <m:sup>
                            <m:r>
                              <a:rPr lang="en-US" sz="2200" b="1" i="0">
                                <a:latin typeface="Cambria Math" panose="02040503050406030204" pitchFamily="18" charset="0"/>
                              </a:rPr>
                              <m:t>𝟐</m:t>
                            </m:r>
                          </m:sup>
                        </m:sSup>
                      </m:e>
                    </m:rad>
                    <m:r>
                      <a:rPr lang="en-US" sz="2200" b="1" i="0">
                        <a:latin typeface="Cambria Math" panose="02040503050406030204" pitchFamily="18" charset="0"/>
                      </a:rPr>
                      <m:t>=</m:t>
                    </m:r>
                    <m:r>
                      <a:rPr lang="en-US" sz="2200" b="1" i="0">
                        <a:latin typeface="Cambria Math" panose="02040503050406030204" pitchFamily="18" charset="0"/>
                      </a:rPr>
                      <m:t>𝐚</m:t>
                    </m:r>
                  </m:oMath>
                </a14:m>
                <a:endParaRPr lang="en-US" sz="2200" dirty="0"/>
              </a:p>
              <a:p>
                <a:pPr algn="just">
                  <a:lnSpc>
                    <a:spcPct val="150000"/>
                  </a:lnSpc>
                </a:pPr>
                <a:r>
                  <a:rPr lang="en-US" sz="2200" dirty="0"/>
                  <a:t>Vì B</a:t>
                </a:r>
                <a:r>
                  <a:rPr lang="en-US" sz="2200" baseline="-25000" dirty="0"/>
                  <a:t>2</a:t>
                </a:r>
                <a:r>
                  <a:rPr lang="en-US" sz="2200" dirty="0"/>
                  <a:t>F</a:t>
                </a:r>
                <a:r>
                  <a:rPr lang="en-US" sz="2200" baseline="-25000" dirty="0"/>
                  <a:t>1</a:t>
                </a:r>
                <a:r>
                  <a:rPr lang="en-US" sz="2200" dirty="0"/>
                  <a:t> = B</a:t>
                </a:r>
                <a:r>
                  <a:rPr lang="en-US" sz="2200" baseline="-25000" dirty="0"/>
                  <a:t>2</a:t>
                </a:r>
                <a:r>
                  <a:rPr lang="en-US" sz="2200" dirty="0"/>
                  <a:t>F</a:t>
                </a:r>
                <a:r>
                  <a:rPr lang="en-US" sz="2200" baseline="-25000" dirty="0"/>
                  <a:t>2</a:t>
                </a:r>
                <a:r>
                  <a:rPr lang="en-US" sz="2200" dirty="0"/>
                  <a:t> nên B</a:t>
                </a:r>
                <a:r>
                  <a:rPr lang="en-US" sz="2200" baseline="-25000" dirty="0"/>
                  <a:t>2</a:t>
                </a:r>
                <a:r>
                  <a:rPr lang="en-US" sz="2200" dirty="0"/>
                  <a:t>F</a:t>
                </a:r>
                <a:r>
                  <a:rPr lang="en-US" sz="2200" baseline="-25000" dirty="0"/>
                  <a:t>1</a:t>
                </a:r>
                <a:r>
                  <a:rPr lang="en-US" sz="2200" dirty="0"/>
                  <a:t> + B</a:t>
                </a:r>
                <a:r>
                  <a:rPr lang="en-US" sz="2200" baseline="-25000" dirty="0"/>
                  <a:t>2</a:t>
                </a:r>
                <a:r>
                  <a:rPr lang="en-US" sz="2200" dirty="0"/>
                  <a:t>F</a:t>
                </a:r>
                <a:r>
                  <a:rPr lang="en-US" sz="2200" baseline="-25000" dirty="0"/>
                  <a:t>2</a:t>
                </a:r>
                <a:r>
                  <a:rPr lang="en-US" sz="2200" dirty="0"/>
                  <a:t> = a + a = 2a. </a:t>
                </a:r>
              </a:p>
              <a:p>
                <a:pPr algn="just">
                  <a:lnSpc>
                    <a:spcPct val="150000"/>
                  </a:lnSpc>
                </a:pPr>
                <a:r>
                  <a:rPr lang="en-US" sz="2200" dirty="0"/>
                  <a:t>Do đó, B</a:t>
                </a:r>
                <a:r>
                  <a:rPr lang="en-US" sz="2200" baseline="-25000" dirty="0"/>
                  <a:t>2</a:t>
                </a:r>
                <a:r>
                  <a:rPr lang="en-US" sz="2200" dirty="0"/>
                  <a:t>(0; b) thuộc elip (E). Mà B</a:t>
                </a:r>
                <a:r>
                  <a:rPr lang="en-US" sz="2200" baseline="-25000" dirty="0"/>
                  <a:t>2</a:t>
                </a:r>
                <a:r>
                  <a:rPr lang="en-US" sz="2200" dirty="0"/>
                  <a:t>(0; b) thuộc trục Oy nên B</a:t>
                </a:r>
                <a:r>
                  <a:rPr lang="en-US" sz="2200" baseline="-25000" dirty="0"/>
                  <a:t>2</a:t>
                </a:r>
                <a:r>
                  <a:rPr lang="en-US" sz="2200" dirty="0"/>
                  <a:t>(0; b) là giao điểm của elip (E) với trục Oy.</a:t>
                </a:r>
              </a:p>
              <a:p>
                <a:pPr algn="just">
                  <a:lnSpc>
                    <a:spcPct val="150000"/>
                  </a:lnSpc>
                </a:pPr>
                <a:r>
                  <a:rPr lang="en-US" sz="2200" dirty="0"/>
                  <a:t>Tương tự, ta chứng minh được: B</a:t>
                </a:r>
                <a:r>
                  <a:rPr lang="en-US" sz="2200" baseline="-25000" dirty="0"/>
                  <a:t>1</a:t>
                </a:r>
                <a:r>
                  <a:rPr lang="en-US" sz="2200" dirty="0"/>
                  <a:t>(0; -b) là giao điểm của elip (E) với trục Oy.</a:t>
                </a:r>
              </a:p>
              <a:p>
                <a:pPr algn="just">
                  <a:lnSpc>
                    <a:spcPct val="150000"/>
                  </a:lnSpc>
                </a:pPr>
                <a:r>
                  <a:rPr lang="en-US" sz="2200" dirty="0"/>
                  <a:t>Như vậy, elip (E) đi qua bốn điểm A</a:t>
                </a:r>
                <a:r>
                  <a:rPr lang="en-US" sz="2200" baseline="-25000" dirty="0"/>
                  <a:t>1</a:t>
                </a:r>
                <a:r>
                  <a:rPr lang="en-US" sz="2200" dirty="0"/>
                  <a:t>(-a; 0), A</a:t>
                </a:r>
                <a:r>
                  <a:rPr lang="en-US" sz="2200" baseline="-25000" dirty="0"/>
                  <a:t>2</a:t>
                </a:r>
                <a:r>
                  <a:rPr lang="en-US" sz="2200" dirty="0"/>
                  <a:t>(a; 0), B</a:t>
                </a:r>
                <a:r>
                  <a:rPr lang="en-US" sz="2200" baseline="-25000" dirty="0"/>
                  <a:t>1</a:t>
                </a:r>
                <a:r>
                  <a:rPr lang="en-US" sz="2200" dirty="0"/>
                  <a:t>(0; -b), B</a:t>
                </a:r>
                <a:r>
                  <a:rPr lang="en-US" sz="2200" baseline="-25000" dirty="0"/>
                  <a:t>2</a:t>
                </a:r>
                <a:r>
                  <a:rPr lang="en-US" sz="2200" dirty="0"/>
                  <a:t>(0; b), với b = </a:t>
                </a:r>
                <a14:m>
                  <m:oMath xmlns:m="http://schemas.openxmlformats.org/officeDocument/2006/math">
                    <m:rad>
                      <m:radPr>
                        <m:degHide m:val="on"/>
                        <m:ctrlPr>
                          <a:rPr lang="en-US" sz="2200" i="1">
                            <a:latin typeface="Cambria Math" panose="02040503050406030204" pitchFamily="18" charset="0"/>
                          </a:rPr>
                        </m:ctrlPr>
                      </m:radPr>
                      <m:deg/>
                      <m:e>
                        <m:sSup>
                          <m:sSupPr>
                            <m:ctrlPr>
                              <a:rPr lang="en-US" sz="2200" i="1">
                                <a:latin typeface="Cambria Math" panose="02040503050406030204" pitchFamily="18" charset="0"/>
                              </a:rPr>
                            </m:ctrlPr>
                          </m:sSupPr>
                          <m:e>
                            <m:r>
                              <a:rPr lang="en-US" sz="2200" b="1" i="0">
                                <a:latin typeface="Cambria Math" panose="02040503050406030204" pitchFamily="18" charset="0"/>
                              </a:rPr>
                              <m:t>𝐚</m:t>
                            </m:r>
                          </m:e>
                          <m:sup>
                            <m:r>
                              <a:rPr lang="en-US" sz="2200" b="1" i="0">
                                <a:latin typeface="Cambria Math" panose="02040503050406030204" pitchFamily="18" charset="0"/>
                              </a:rPr>
                              <m:t>𝟐</m:t>
                            </m:r>
                          </m:sup>
                        </m:sSup>
                        <m:r>
                          <a:rPr lang="en-US" sz="2200" b="1" i="0">
                            <a:latin typeface="Cambria Math" panose="02040503050406030204" pitchFamily="18" charset="0"/>
                          </a:rPr>
                          <m:t>−</m:t>
                        </m:r>
                        <m:sSup>
                          <m:sSupPr>
                            <m:ctrlPr>
                              <a:rPr lang="en-US" sz="2200" i="1">
                                <a:latin typeface="Cambria Math" panose="02040503050406030204" pitchFamily="18" charset="0"/>
                              </a:rPr>
                            </m:ctrlPr>
                          </m:sSupPr>
                          <m:e>
                            <m:r>
                              <a:rPr lang="en-US" sz="2200" b="1" i="0">
                                <a:latin typeface="Cambria Math" panose="02040503050406030204" pitchFamily="18" charset="0"/>
                              </a:rPr>
                              <m:t>𝐜</m:t>
                            </m:r>
                          </m:e>
                          <m:sup>
                            <m:r>
                              <a:rPr lang="en-US" sz="2200" b="1" i="0">
                                <a:latin typeface="Cambria Math" panose="02040503050406030204" pitchFamily="18" charset="0"/>
                              </a:rPr>
                              <m:t>𝟐</m:t>
                            </m:r>
                          </m:sup>
                        </m:sSup>
                      </m:e>
                    </m:rad>
                  </m:oMath>
                </a14:m>
                <a:endParaRPr lang="en-US" sz="2200" dirty="0"/>
              </a:p>
            </p:txBody>
          </p:sp>
        </mc:Choice>
        <mc:Fallback xmlns="">
          <p:sp>
            <p:nvSpPr>
              <p:cNvPr id="4" name="Rectangle 3"/>
              <p:cNvSpPr>
                <a:spLocks noRot="1" noChangeAspect="1" noMove="1" noResize="1" noEditPoints="1" noAdjustHandles="1" noChangeArrowheads="1" noChangeShapeType="1" noTextEdit="1"/>
              </p:cNvSpPr>
              <p:nvPr/>
            </p:nvSpPr>
            <p:spPr>
              <a:xfrm>
                <a:off x="990600" y="89444"/>
                <a:ext cx="7162800" cy="4920706"/>
              </a:xfrm>
              <a:prstGeom prst="rect">
                <a:avLst/>
              </a:prstGeom>
              <a:blipFill rotWithShape="1">
                <a:blip r:embed="rId3"/>
                <a:stretch>
                  <a:fillRect l="-1106" r="-1106"/>
                </a:stretch>
              </a:blipFill>
            </p:spPr>
            <p:txBody>
              <a:bodyPr/>
              <a:lstStyle/>
              <a:p>
                <a:r>
                  <a:rPr lang="en-US">
                    <a:noFill/>
                  </a:rPr>
                  <a:t> </a:t>
                </a:r>
              </a:p>
            </p:txBody>
          </p:sp>
        </mc:Fallback>
      </mc:AlternateContent>
    </p:spTree>
    <p:extLst>
      <p:ext uri="{BB962C8B-B14F-4D97-AF65-F5344CB8AC3E}">
        <p14:creationId xmlns:p14="http://schemas.microsoft.com/office/powerpoint/2010/main" val="39107298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363" name="Google Shape;363;p38"/>
          <p:cNvGrpSpPr/>
          <p:nvPr/>
        </p:nvGrpSpPr>
        <p:grpSpPr>
          <a:xfrm rot="1464382" flipH="1">
            <a:off x="8191719" y="4523851"/>
            <a:ext cx="825540" cy="309244"/>
            <a:chOff x="5553275" y="2092625"/>
            <a:chExt cx="387150" cy="145025"/>
          </a:xfrm>
        </p:grpSpPr>
        <p:sp>
          <p:nvSpPr>
            <p:cNvPr id="364" name="Google Shape;364;p38"/>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8"/>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8"/>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8"/>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8"/>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8"/>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38"/>
          <p:cNvSpPr/>
          <p:nvPr/>
        </p:nvSpPr>
        <p:spPr>
          <a:xfrm flipH="1">
            <a:off x="8412409" y="1260350"/>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8"/>
          <p:cNvSpPr/>
          <p:nvPr/>
        </p:nvSpPr>
        <p:spPr>
          <a:xfrm flipH="1">
            <a:off x="76200" y="332742"/>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2" name="Google Shape;372;p38"/>
          <p:cNvGrpSpPr/>
          <p:nvPr/>
        </p:nvGrpSpPr>
        <p:grpSpPr>
          <a:xfrm flipH="1">
            <a:off x="4325071" y="3911370"/>
            <a:ext cx="384632" cy="574469"/>
            <a:chOff x="5896600" y="1746775"/>
            <a:chExt cx="180375" cy="269400"/>
          </a:xfrm>
        </p:grpSpPr>
        <p:sp>
          <p:nvSpPr>
            <p:cNvPr id="373" name="Google Shape;373;p38"/>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8"/>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8"/>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8"/>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8"/>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38"/>
          <p:cNvGrpSpPr/>
          <p:nvPr/>
        </p:nvGrpSpPr>
        <p:grpSpPr>
          <a:xfrm flipH="1">
            <a:off x="7648009" y="4903803"/>
            <a:ext cx="490612" cy="415445"/>
            <a:chOff x="5278225" y="2418025"/>
            <a:chExt cx="230075" cy="194825"/>
          </a:xfrm>
        </p:grpSpPr>
        <p:sp>
          <p:nvSpPr>
            <p:cNvPr id="380" name="Google Shape;380;p38"/>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8"/>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8"/>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8"/>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8"/>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8"/>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 name="Google Shape;387;p38"/>
          <p:cNvSpPr/>
          <p:nvPr/>
        </p:nvSpPr>
        <p:spPr>
          <a:xfrm flipH="1">
            <a:off x="0" y="4435648"/>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8;p39"/>
          <p:cNvSpPr txBox="1">
            <a:spLocks noGrp="1"/>
          </p:cNvSpPr>
          <p:nvPr>
            <p:ph type="title" idx="4294967295"/>
          </p:nvPr>
        </p:nvSpPr>
        <p:spPr>
          <a:xfrm>
            <a:off x="817780" y="514350"/>
            <a:ext cx="5985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FF0000"/>
                </a:solidFill>
                <a:latin typeface="Arial" pitchFamily="34" charset="0"/>
                <a:cs typeface="Arial" pitchFamily="34" charset="0"/>
              </a:rPr>
              <a:t>KẾT LUẬN</a:t>
            </a:r>
            <a:endParaRPr sz="3200" b="1" dirty="0">
              <a:solidFill>
                <a:srgbClr val="FF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597998" y="1139743"/>
                <a:ext cx="6508056" cy="3513462"/>
              </a:xfrm>
              <a:prstGeom prst="rect">
                <a:avLst/>
              </a:prstGeom>
            </p:spPr>
            <p:txBody>
              <a:bodyPr wrap="square">
                <a:spAutoFit/>
              </a:bodyPr>
              <a:lstStyle/>
              <a:p>
                <a:pPr algn="just">
                  <a:lnSpc>
                    <a:spcPct val="150000"/>
                  </a:lnSpc>
                </a:pPr>
                <a:r>
                  <a:rPr lang="en-US" sz="2400" dirty="0"/>
                  <a:t>Khi chọn hệ trục toạ độ như trên, phương trình đường elip có thể viết dưới dạng: </a:t>
                </a:r>
              </a:p>
              <a:p>
                <a:pPr algn="just">
                  <a:lnSpc>
                    <a:spcPct val="150000"/>
                  </a:lnSpc>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b="1" i="0">
                                  <a:latin typeface="Cambria Math" panose="02040503050406030204" pitchFamily="18" charset="0"/>
                                </a:rPr>
                                <m:t>𝐱</m:t>
                              </m:r>
                            </m:e>
                            <m:sup>
                              <m:r>
                                <a:rPr lang="en-US" sz="2400" b="1" i="0">
                                  <a:latin typeface="Cambria Math" panose="02040503050406030204" pitchFamily="18" charset="0"/>
                                </a:rPr>
                                <m:t>𝟐</m:t>
                              </m:r>
                            </m:sup>
                          </m:sSup>
                        </m:num>
                        <m:den>
                          <m:sSup>
                            <m:sSupPr>
                              <m:ctrlPr>
                                <a:rPr lang="en-US" sz="2400" i="1">
                                  <a:latin typeface="Cambria Math" panose="02040503050406030204" pitchFamily="18" charset="0"/>
                                </a:rPr>
                              </m:ctrlPr>
                            </m:sSupPr>
                            <m:e>
                              <m:r>
                                <a:rPr lang="en-US" sz="2400" b="1" i="0">
                                  <a:latin typeface="Cambria Math" panose="02040503050406030204" pitchFamily="18" charset="0"/>
                                </a:rPr>
                                <m:t>𝐚</m:t>
                              </m:r>
                            </m:e>
                            <m:sup>
                              <m:r>
                                <a:rPr lang="en-US" sz="2400" b="1" i="0">
                                  <a:latin typeface="Cambria Math" panose="02040503050406030204" pitchFamily="18" charset="0"/>
                                </a:rPr>
                                <m:t>𝟐</m:t>
                              </m:r>
                            </m:sup>
                          </m:sSup>
                        </m:den>
                      </m:f>
                      <m:r>
                        <a:rPr lang="en-US" sz="2400" b="1" i="0">
                          <a:latin typeface="Cambria Math" panose="02040503050406030204" pitchFamily="18" charset="0"/>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b="1" i="0">
                                  <a:latin typeface="Cambria Math" panose="02040503050406030204" pitchFamily="18" charset="0"/>
                                </a:rPr>
                                <m:t>𝐲</m:t>
                              </m:r>
                            </m:e>
                            <m:sup>
                              <m:r>
                                <a:rPr lang="en-US" sz="2400" b="1" i="0">
                                  <a:latin typeface="Cambria Math" panose="02040503050406030204" pitchFamily="18" charset="0"/>
                                </a:rPr>
                                <m:t>𝟐</m:t>
                              </m:r>
                            </m:sup>
                          </m:sSup>
                        </m:num>
                        <m:den>
                          <m:sSup>
                            <m:sSupPr>
                              <m:ctrlPr>
                                <a:rPr lang="en-US" sz="2400" i="1">
                                  <a:latin typeface="Cambria Math" panose="02040503050406030204" pitchFamily="18" charset="0"/>
                                </a:rPr>
                              </m:ctrlPr>
                            </m:sSupPr>
                            <m:e>
                              <m:r>
                                <a:rPr lang="en-US" sz="2400" b="1" i="0">
                                  <a:latin typeface="Cambria Math" panose="02040503050406030204" pitchFamily="18" charset="0"/>
                                </a:rPr>
                                <m:t>𝐛</m:t>
                              </m:r>
                            </m:e>
                            <m:sup>
                              <m:r>
                                <a:rPr lang="en-US" sz="2400" b="1" i="0">
                                  <a:latin typeface="Cambria Math" panose="02040503050406030204" pitchFamily="18" charset="0"/>
                                </a:rPr>
                                <m:t>𝟐</m:t>
                              </m:r>
                            </m:sup>
                          </m:sSup>
                        </m:den>
                      </m:f>
                      <m:r>
                        <a:rPr lang="en-US" sz="2400" b="1" i="0">
                          <a:latin typeface="Cambria Math" panose="02040503050406030204" pitchFamily="18" charset="0"/>
                        </a:rPr>
                        <m:t>=</m:t>
                      </m:r>
                      <m:r>
                        <a:rPr lang="en-US" sz="2400" b="1" i="0">
                          <a:latin typeface="Cambria Math" panose="02040503050406030204" pitchFamily="18" charset="0"/>
                        </a:rPr>
                        <m:t>𝟏</m:t>
                      </m:r>
                    </m:oMath>
                  </m:oMathPara>
                </a14:m>
                <a:endParaRPr lang="en-US" sz="2400" dirty="0"/>
              </a:p>
              <a:p>
                <a:pPr algn="just">
                  <a:lnSpc>
                    <a:spcPct val="150000"/>
                  </a:lnSpc>
                </a:pPr>
                <a:r>
                  <a:rPr lang="en-US" sz="2400" dirty="0"/>
                  <a:t>Trong đó, a &gt; b &gt; 0</a:t>
                </a:r>
              </a:p>
              <a:p>
                <a:pPr algn="just">
                  <a:lnSpc>
                    <a:spcPct val="150000"/>
                  </a:lnSpc>
                </a:pPr>
                <a:r>
                  <a:rPr lang="en-US" sz="2400" dirty="0"/>
                  <a:t>Đây gọi là phương trình chính tắc của elip. </a:t>
                </a:r>
              </a:p>
            </p:txBody>
          </p:sp>
        </mc:Choice>
        <mc:Fallback xmlns="">
          <p:sp>
            <p:nvSpPr>
              <p:cNvPr id="2" name="Rectangle 1"/>
              <p:cNvSpPr>
                <a:spLocks noRot="1" noChangeAspect="1" noMove="1" noResize="1" noEditPoints="1" noAdjustHandles="1" noChangeArrowheads="1" noChangeShapeType="1" noTextEdit="1"/>
              </p:cNvSpPr>
              <p:nvPr/>
            </p:nvSpPr>
            <p:spPr>
              <a:xfrm>
                <a:off x="597998" y="1139743"/>
                <a:ext cx="6508056" cy="3513462"/>
              </a:xfrm>
              <a:prstGeom prst="rect">
                <a:avLst/>
              </a:prstGeom>
              <a:blipFill rotWithShape="1">
                <a:blip r:embed="rId3"/>
                <a:stretch>
                  <a:fillRect l="-1404" r="-1498" b="-1215"/>
                </a:stretch>
              </a:blipFill>
            </p:spPr>
            <p:txBody>
              <a:bodyPr/>
              <a:lstStyle/>
              <a:p>
                <a:r>
                  <a:rPr lang="en-US">
                    <a:noFill/>
                  </a:rPr>
                  <a:t> </a:t>
                </a:r>
              </a:p>
            </p:txBody>
          </p:sp>
        </mc:Fallback>
      </mc:AlternateContent>
      <p:pic>
        <p:nvPicPr>
          <p:cNvPr id="29" name="Picture 4">
            <a:extLst>
              <a:ext uri="{FF2B5EF4-FFF2-40B4-BE49-F238E27FC236}">
                <a16:creationId xmlns:a16="http://schemas.microsoft.com/office/drawing/2014/main" id="{AA3C49C4-BDA4-43CD-8A50-BFDB15306B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24924" y="1384389"/>
            <a:ext cx="2719076" cy="3854361"/>
          </a:xfrm>
          <a:prstGeom prst="rect">
            <a:avLst/>
          </a:prstGeom>
        </p:spPr>
      </p:pic>
    </p:spTree>
    <p:extLst>
      <p:ext uri="{BB962C8B-B14F-4D97-AF65-F5344CB8AC3E}">
        <p14:creationId xmlns:p14="http://schemas.microsoft.com/office/powerpoint/2010/main" val="16953687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grpSp>
        <p:nvGrpSpPr>
          <p:cNvPr id="1162" name="Google Shape;1162;p49"/>
          <p:cNvGrpSpPr/>
          <p:nvPr/>
        </p:nvGrpSpPr>
        <p:grpSpPr>
          <a:xfrm rot="-1464382">
            <a:off x="8191721" y="1598814"/>
            <a:ext cx="825540" cy="309244"/>
            <a:chOff x="5553275" y="2092625"/>
            <a:chExt cx="387150" cy="145025"/>
          </a:xfrm>
        </p:grpSpPr>
        <p:sp>
          <p:nvSpPr>
            <p:cNvPr id="1163" name="Google Shape;1163;p49"/>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9"/>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9"/>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9"/>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9"/>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9"/>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49"/>
          <p:cNvSpPr/>
          <p:nvPr/>
        </p:nvSpPr>
        <p:spPr>
          <a:xfrm>
            <a:off x="8604491" y="79625"/>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49"/>
          <p:cNvGrpSpPr/>
          <p:nvPr/>
        </p:nvGrpSpPr>
        <p:grpSpPr>
          <a:xfrm rot="-3512591">
            <a:off x="153061" y="4512590"/>
            <a:ext cx="384630" cy="574466"/>
            <a:chOff x="5896600" y="1746775"/>
            <a:chExt cx="180375" cy="269400"/>
          </a:xfrm>
        </p:grpSpPr>
        <p:sp>
          <p:nvSpPr>
            <p:cNvPr id="1172" name="Google Shape;1172;p49"/>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9"/>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9"/>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9"/>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9"/>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9"/>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5" name="Google Shape;1185;p49"/>
          <p:cNvSpPr/>
          <p:nvPr/>
        </p:nvSpPr>
        <p:spPr>
          <a:xfrm rot="1791412">
            <a:off x="118575" y="2548435"/>
            <a:ext cx="636212" cy="65071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9"/>
          <p:cNvSpPr/>
          <p:nvPr/>
        </p:nvSpPr>
        <p:spPr>
          <a:xfrm rot="1844305">
            <a:off x="8286397" y="3620306"/>
            <a:ext cx="636195" cy="650695"/>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Rectangle 1"/>
              <p:cNvSpPr/>
              <p:nvPr/>
            </p:nvSpPr>
            <p:spPr>
              <a:xfrm>
                <a:off x="990600" y="242828"/>
                <a:ext cx="7080491" cy="2862322"/>
              </a:xfrm>
              <a:prstGeom prst="rect">
                <a:avLst/>
              </a:prstGeom>
            </p:spPr>
            <p:txBody>
              <a:bodyPr wrap="square">
                <a:spAutoFit/>
              </a:bodyPr>
              <a:lstStyle/>
              <a:p>
                <a:pPr algn="ctr">
                  <a:lnSpc>
                    <a:spcPct val="150000"/>
                  </a:lnSpc>
                </a:pPr>
                <a:r>
                  <a:rPr lang="en-US" sz="2400" b="1" dirty="0">
                    <a:solidFill>
                      <a:srgbClr val="FF0000"/>
                    </a:solidFill>
                  </a:rPr>
                  <a:t>Chú ý:</a:t>
                </a:r>
                <a:endParaRPr lang="en-US" sz="2400" dirty="0">
                  <a:solidFill>
                    <a:srgbClr val="FF0000"/>
                  </a:solidFill>
                </a:endParaRPr>
              </a:p>
              <a:p>
                <a:pPr algn="just">
                  <a:lnSpc>
                    <a:spcPct val="150000"/>
                  </a:lnSpc>
                </a:pPr>
                <a:r>
                  <a:rPr lang="en-US" sz="2400" dirty="0"/>
                  <a:t>Đối với elip (E) có phương trình chính tắc như đã nêu ở trên, ta có:</a:t>
                </a:r>
              </a:p>
              <a:p>
                <a:pPr marL="342900" indent="-342900" algn="just">
                  <a:lnSpc>
                    <a:spcPct val="150000"/>
                  </a:lnSpc>
                  <a:buFont typeface="Arial" pitchFamily="34" charset="0"/>
                  <a:buChar char="•"/>
                </a:pPr>
                <a:r>
                  <a:rPr lang="en-US" sz="2400" dirty="0"/>
                  <a:t>c</a:t>
                </a:r>
                <a:r>
                  <a:rPr lang="en-US" sz="2400" baseline="30000" dirty="0"/>
                  <a:t>2</a:t>
                </a:r>
                <a:r>
                  <a:rPr lang="en-US" sz="2400" dirty="0"/>
                  <a:t> = a</a:t>
                </a:r>
                <a:r>
                  <a:rPr lang="en-US" sz="2400" baseline="30000" dirty="0"/>
                  <a:t>2</a:t>
                </a:r>
                <a:r>
                  <a:rPr lang="en-US" sz="2400" dirty="0"/>
                  <a:t> – b</a:t>
                </a:r>
                <a:r>
                  <a:rPr lang="en-US" sz="2400" baseline="30000" dirty="0"/>
                  <a:t>2</a:t>
                </a:r>
                <a:r>
                  <a:rPr lang="en-US" sz="2400" dirty="0"/>
                  <a:t>, ở đó 2c = F</a:t>
                </a:r>
                <a:r>
                  <a:rPr lang="en-US" sz="2400" baseline="-25000" dirty="0"/>
                  <a:t>1</a:t>
                </a:r>
                <a:r>
                  <a:rPr lang="en-US" sz="2400" dirty="0"/>
                  <a:t>F</a:t>
                </a:r>
                <a:r>
                  <a:rPr lang="en-US" sz="2400" baseline="-25000" dirty="0"/>
                  <a:t>2</a:t>
                </a:r>
                <a:endParaRPr lang="en-US" sz="2400" dirty="0"/>
              </a:p>
              <a:p>
                <a:pPr marL="342900" indent="-342900" algn="just">
                  <a:lnSpc>
                    <a:spcPct val="150000"/>
                  </a:lnSpc>
                  <a:buFont typeface="Arial" pitchFamily="34" charset="0"/>
                  <a:buChar char="•"/>
                </a:pPr>
                <a:r>
                  <a:rPr lang="en-US" sz="2400" dirty="0"/>
                  <a:t>Nếu điểm M(x; y) thuộc elip (E) thì – a </a:t>
                </a:r>
                <a14:m>
                  <m:oMath xmlns:m="http://schemas.openxmlformats.org/officeDocument/2006/math">
                    <m:r>
                      <a:rPr lang="en-US" sz="2400" b="1" i="0">
                        <a:latin typeface="Cambria Math" panose="02040503050406030204" pitchFamily="18" charset="0"/>
                      </a:rPr>
                      <m:t>≤</m:t>
                    </m:r>
                  </m:oMath>
                </a14:m>
                <a:r>
                  <a:rPr lang="en-US" sz="2400" dirty="0"/>
                  <a:t> x </a:t>
                </a:r>
                <a14:m>
                  <m:oMath xmlns:m="http://schemas.openxmlformats.org/officeDocument/2006/math">
                    <m:r>
                      <a:rPr lang="en-US" sz="2400" b="1" i="0">
                        <a:latin typeface="Cambria Math" panose="02040503050406030204" pitchFamily="18" charset="0"/>
                      </a:rPr>
                      <m:t>≤</m:t>
                    </m:r>
                  </m:oMath>
                </a14:m>
                <a:r>
                  <a:rPr lang="en-US" sz="2400" dirty="0"/>
                  <a:t> a. </a:t>
                </a:r>
              </a:p>
            </p:txBody>
          </p:sp>
        </mc:Choice>
        <mc:Fallback xmlns="">
          <p:sp>
            <p:nvSpPr>
              <p:cNvPr id="2" name="Rectangle 1"/>
              <p:cNvSpPr>
                <a:spLocks noRot="1" noChangeAspect="1" noMove="1" noResize="1" noEditPoints="1" noAdjustHandles="1" noChangeArrowheads="1" noChangeShapeType="1" noTextEdit="1"/>
              </p:cNvSpPr>
              <p:nvPr/>
            </p:nvSpPr>
            <p:spPr>
              <a:xfrm>
                <a:off x="990600" y="242828"/>
                <a:ext cx="7080491" cy="2862322"/>
              </a:xfrm>
              <a:prstGeom prst="rect">
                <a:avLst/>
              </a:prstGeom>
              <a:blipFill rotWithShape="1">
                <a:blip r:embed="rId3"/>
                <a:stretch>
                  <a:fillRect l="-1378" r="-1292" b="-1919"/>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8958B539-3930-6922-399A-F556A5F69D63}"/>
              </a:ext>
            </a:extLst>
          </p:cNvPr>
          <p:cNvPicPr>
            <a:picLocks noChangeAspect="1"/>
          </p:cNvPicPr>
          <p:nvPr/>
        </p:nvPicPr>
        <p:blipFill rotWithShape="1">
          <a:blip r:embed="rId4">
            <a:extLst>
              <a:ext uri="{28A0092B-C50C-407E-A947-70E740481C1C}">
                <a14:useLocalDpi xmlns:a14="http://schemas.microsoft.com/office/drawing/2010/main" val="0"/>
              </a:ext>
            </a:extLst>
          </a:blip>
          <a:srcRect l="66675" t="50377"/>
          <a:stretch/>
        </p:blipFill>
        <p:spPr>
          <a:xfrm>
            <a:off x="3184104" y="3015979"/>
            <a:ext cx="2835695" cy="2375171"/>
          </a:xfrm>
          <a:prstGeom prst="rect">
            <a:avLst/>
          </a:prstGeom>
        </p:spPr>
      </p:pic>
    </p:spTree>
    <p:extLst>
      <p:ext uri="{BB962C8B-B14F-4D97-AF65-F5344CB8AC3E}">
        <p14:creationId xmlns:p14="http://schemas.microsoft.com/office/powerpoint/2010/main" val="19018124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barn(inVertical)">
                                      <p:cBhvr>
                                        <p:cTn id="2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grpSp>
        <p:nvGrpSpPr>
          <p:cNvPr id="1012" name="Google Shape;1012;p47"/>
          <p:cNvGrpSpPr/>
          <p:nvPr/>
        </p:nvGrpSpPr>
        <p:grpSpPr>
          <a:xfrm rot="-1464382">
            <a:off x="126734" y="4450314"/>
            <a:ext cx="825540" cy="309244"/>
            <a:chOff x="5553275" y="2092625"/>
            <a:chExt cx="387150" cy="145025"/>
          </a:xfrm>
        </p:grpSpPr>
        <p:sp>
          <p:nvSpPr>
            <p:cNvPr id="1013" name="Google Shape;1013;p47"/>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7"/>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7"/>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7"/>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9" name="Google Shape;1019;p47"/>
          <p:cNvSpPr/>
          <p:nvPr/>
        </p:nvSpPr>
        <p:spPr>
          <a:xfrm>
            <a:off x="295016" y="309100"/>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8" name="Google Shape;1028;p47"/>
          <p:cNvGrpSpPr/>
          <p:nvPr/>
        </p:nvGrpSpPr>
        <p:grpSpPr>
          <a:xfrm>
            <a:off x="8468373" y="4397203"/>
            <a:ext cx="490612" cy="415445"/>
            <a:chOff x="5278225" y="2418025"/>
            <a:chExt cx="230075" cy="194825"/>
          </a:xfrm>
        </p:grpSpPr>
        <p:sp>
          <p:nvSpPr>
            <p:cNvPr id="1029" name="Google Shape;1029;p47"/>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7"/>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7"/>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7"/>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7"/>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7"/>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6" name="Google Shape;1036;p47"/>
          <p:cNvSpPr/>
          <p:nvPr/>
        </p:nvSpPr>
        <p:spPr>
          <a:xfrm rot="1844305">
            <a:off x="8332972" y="116878"/>
            <a:ext cx="636195" cy="650695"/>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4" name="Rectangle 3"/>
              <p:cNvSpPr/>
              <p:nvPr/>
            </p:nvSpPr>
            <p:spPr>
              <a:xfrm>
                <a:off x="2235104" y="83352"/>
                <a:ext cx="6832696" cy="4926798"/>
              </a:xfrm>
              <a:prstGeom prst="rect">
                <a:avLst/>
              </a:prstGeom>
            </p:spPr>
            <p:txBody>
              <a:bodyPr wrap="square">
                <a:spAutoFit/>
              </a:bodyPr>
              <a:lstStyle/>
              <a:p>
                <a:pPr algn="ctr">
                  <a:lnSpc>
                    <a:spcPct val="150000"/>
                  </a:lnSpc>
                </a:pPr>
                <a:r>
                  <a:rPr lang="en-US" sz="2300" b="1" dirty="0">
                    <a:solidFill>
                      <a:srgbClr val="FF0000"/>
                    </a:solidFill>
                  </a:rPr>
                  <a:t>Ví dụ 1 (SGK – tr95)</a:t>
                </a:r>
                <a:endParaRPr lang="en-US" sz="2300" dirty="0">
                  <a:solidFill>
                    <a:srgbClr val="FF0000"/>
                  </a:solidFill>
                </a:endParaRPr>
              </a:p>
              <a:p>
                <a:pPr algn="ctr">
                  <a:lnSpc>
                    <a:spcPct val="150000"/>
                  </a:lnSpc>
                </a:pPr>
                <a:r>
                  <a:rPr lang="en-US" sz="2300" dirty="0"/>
                  <a:t>Trong các phương trình sau, phương trình nào là phương trình chính tắc của đường elip?</a:t>
                </a:r>
                <a:br>
                  <a:rPr lang="en-US" sz="2300" dirty="0"/>
                </a:br>
                <a:r>
                  <a:rPr lang="en-US" sz="2300" dirty="0"/>
                  <a:t>a) </a:t>
                </a:r>
                <a14:m>
                  <m:oMath xmlns:m="http://schemas.openxmlformats.org/officeDocument/2006/math">
                    <m:f>
                      <m:fPr>
                        <m:ctrlPr>
                          <a:rPr lang="en-US" sz="2300" i="1">
                            <a:latin typeface="Cambria Math" panose="02040503050406030204" pitchFamily="18" charset="0"/>
                          </a:rPr>
                        </m:ctrlPr>
                      </m:fPr>
                      <m:num>
                        <m:sSup>
                          <m:sSupPr>
                            <m:ctrlPr>
                              <a:rPr lang="en-US" sz="2300" i="1">
                                <a:latin typeface="Cambria Math" panose="02040503050406030204" pitchFamily="18" charset="0"/>
                              </a:rPr>
                            </m:ctrlPr>
                          </m:sSupPr>
                          <m:e>
                            <m:r>
                              <a:rPr lang="en-US" sz="2300" i="1">
                                <a:latin typeface="Cambria Math" panose="02040503050406030204" pitchFamily="18" charset="0"/>
                              </a:rPr>
                              <m:t>𝑥</m:t>
                            </m:r>
                          </m:e>
                          <m:sup>
                            <m:r>
                              <a:rPr lang="en-US" sz="2300">
                                <a:latin typeface="Cambria Math" panose="02040503050406030204" pitchFamily="18" charset="0"/>
                              </a:rPr>
                              <m:t>2</m:t>
                            </m:r>
                          </m:sup>
                        </m:sSup>
                      </m:num>
                      <m:den>
                        <m:sSup>
                          <m:sSupPr>
                            <m:ctrlPr>
                              <a:rPr lang="en-US" sz="2300" i="1">
                                <a:latin typeface="Cambria Math" panose="02040503050406030204" pitchFamily="18" charset="0"/>
                              </a:rPr>
                            </m:ctrlPr>
                          </m:sSupPr>
                          <m:e>
                            <m:r>
                              <a:rPr lang="en-US" sz="2300">
                                <a:latin typeface="Cambria Math" panose="02040503050406030204" pitchFamily="18" charset="0"/>
                              </a:rPr>
                              <m:t>3</m:t>
                            </m:r>
                          </m:e>
                          <m:sup>
                            <m:r>
                              <a:rPr lang="en-US" sz="2300">
                                <a:latin typeface="Cambria Math" panose="02040503050406030204" pitchFamily="18" charset="0"/>
                              </a:rPr>
                              <m:t>2</m:t>
                            </m:r>
                          </m:sup>
                        </m:sSup>
                      </m:den>
                    </m:f>
                    <m:r>
                      <a:rPr lang="en-US" sz="2300">
                        <a:latin typeface="Cambria Math" panose="02040503050406030204" pitchFamily="18" charset="0"/>
                      </a:rPr>
                      <m:t>+</m:t>
                    </m:r>
                    <m:f>
                      <m:fPr>
                        <m:ctrlPr>
                          <a:rPr lang="en-US" sz="2300" i="1">
                            <a:latin typeface="Cambria Math" panose="02040503050406030204" pitchFamily="18" charset="0"/>
                          </a:rPr>
                        </m:ctrlPr>
                      </m:fPr>
                      <m:num>
                        <m:sSup>
                          <m:sSupPr>
                            <m:ctrlPr>
                              <a:rPr lang="en-US" sz="2300" i="1">
                                <a:latin typeface="Cambria Math" panose="02040503050406030204" pitchFamily="18" charset="0"/>
                              </a:rPr>
                            </m:ctrlPr>
                          </m:sSupPr>
                          <m:e>
                            <m:r>
                              <a:rPr lang="en-US" sz="2300" i="1">
                                <a:latin typeface="Cambria Math" panose="02040503050406030204" pitchFamily="18" charset="0"/>
                              </a:rPr>
                              <m:t>𝑦</m:t>
                            </m:r>
                          </m:e>
                          <m:sup>
                            <m:r>
                              <a:rPr lang="en-US" sz="2300">
                                <a:latin typeface="Cambria Math" panose="02040503050406030204" pitchFamily="18" charset="0"/>
                              </a:rPr>
                              <m:t>2</m:t>
                            </m:r>
                          </m:sup>
                        </m:sSup>
                      </m:num>
                      <m:den>
                        <m:sSup>
                          <m:sSupPr>
                            <m:ctrlPr>
                              <a:rPr lang="en-US" sz="2300" i="1">
                                <a:latin typeface="Cambria Math" panose="02040503050406030204" pitchFamily="18" charset="0"/>
                              </a:rPr>
                            </m:ctrlPr>
                          </m:sSupPr>
                          <m:e>
                            <m:r>
                              <a:rPr lang="en-US" sz="2300">
                                <a:latin typeface="Cambria Math" panose="02040503050406030204" pitchFamily="18" charset="0"/>
                              </a:rPr>
                              <m:t>3</m:t>
                            </m:r>
                          </m:e>
                          <m:sup>
                            <m:r>
                              <a:rPr lang="en-US" sz="2300">
                                <a:latin typeface="Cambria Math" panose="02040503050406030204" pitchFamily="18" charset="0"/>
                              </a:rPr>
                              <m:t>2</m:t>
                            </m:r>
                          </m:sup>
                        </m:sSup>
                      </m:den>
                    </m:f>
                    <m:r>
                      <a:rPr lang="en-US" sz="2300">
                        <a:latin typeface="Cambria Math" panose="02040503050406030204" pitchFamily="18" charset="0"/>
                      </a:rPr>
                      <m:t>=</m:t>
                    </m:r>
                    <m:r>
                      <a:rPr lang="en-US" sz="2300">
                        <a:latin typeface="Cambria Math" panose="02040503050406030204" pitchFamily="18" charset="0"/>
                      </a:rPr>
                      <m:t>1</m:t>
                    </m:r>
                  </m:oMath>
                </a14:m>
                <a:br>
                  <a:rPr lang="en-US" sz="2300" dirty="0"/>
                </a:br>
                <a:r>
                  <a:rPr lang="en-US" sz="2300" dirty="0"/>
                  <a:t>b) </a:t>
                </a:r>
                <a14:m>
                  <m:oMath xmlns:m="http://schemas.openxmlformats.org/officeDocument/2006/math">
                    <m:f>
                      <m:fPr>
                        <m:ctrlPr>
                          <a:rPr lang="en-US" sz="2300" i="1">
                            <a:latin typeface="Cambria Math" panose="02040503050406030204" pitchFamily="18" charset="0"/>
                          </a:rPr>
                        </m:ctrlPr>
                      </m:fPr>
                      <m:num>
                        <m:sSup>
                          <m:sSupPr>
                            <m:ctrlPr>
                              <a:rPr lang="en-US" sz="2300" i="1">
                                <a:latin typeface="Cambria Math" panose="02040503050406030204" pitchFamily="18" charset="0"/>
                              </a:rPr>
                            </m:ctrlPr>
                          </m:sSupPr>
                          <m:e>
                            <m:r>
                              <a:rPr lang="en-US" sz="2300" i="1">
                                <a:latin typeface="Cambria Math" panose="02040503050406030204" pitchFamily="18" charset="0"/>
                              </a:rPr>
                              <m:t>𝑥</m:t>
                            </m:r>
                          </m:e>
                          <m:sup>
                            <m:r>
                              <a:rPr lang="en-US" sz="2300">
                                <a:latin typeface="Cambria Math" panose="02040503050406030204" pitchFamily="18" charset="0"/>
                              </a:rPr>
                              <m:t>2</m:t>
                            </m:r>
                          </m:sup>
                        </m:sSup>
                      </m:num>
                      <m:den>
                        <m:sSup>
                          <m:sSupPr>
                            <m:ctrlPr>
                              <a:rPr lang="en-US" sz="2300" i="1">
                                <a:latin typeface="Cambria Math" panose="02040503050406030204" pitchFamily="18" charset="0"/>
                              </a:rPr>
                            </m:ctrlPr>
                          </m:sSupPr>
                          <m:e>
                            <m:r>
                              <a:rPr lang="en-US" sz="2300">
                                <a:latin typeface="Cambria Math" panose="02040503050406030204" pitchFamily="18" charset="0"/>
                              </a:rPr>
                              <m:t>4</m:t>
                            </m:r>
                          </m:e>
                          <m:sup>
                            <m:r>
                              <a:rPr lang="en-US" sz="2300">
                                <a:latin typeface="Cambria Math" panose="02040503050406030204" pitchFamily="18" charset="0"/>
                              </a:rPr>
                              <m:t>2</m:t>
                            </m:r>
                          </m:sup>
                        </m:sSup>
                      </m:den>
                    </m:f>
                    <m:r>
                      <a:rPr lang="en-US" sz="2300">
                        <a:latin typeface="Cambria Math" panose="02040503050406030204" pitchFamily="18" charset="0"/>
                      </a:rPr>
                      <m:t>+</m:t>
                    </m:r>
                    <m:f>
                      <m:fPr>
                        <m:ctrlPr>
                          <a:rPr lang="en-US" sz="2300" i="1">
                            <a:latin typeface="Cambria Math" panose="02040503050406030204" pitchFamily="18" charset="0"/>
                          </a:rPr>
                        </m:ctrlPr>
                      </m:fPr>
                      <m:num>
                        <m:sSup>
                          <m:sSupPr>
                            <m:ctrlPr>
                              <a:rPr lang="en-US" sz="2300" i="1">
                                <a:latin typeface="Cambria Math" panose="02040503050406030204" pitchFamily="18" charset="0"/>
                              </a:rPr>
                            </m:ctrlPr>
                          </m:sSupPr>
                          <m:e>
                            <m:r>
                              <a:rPr lang="en-US" sz="2300" i="1">
                                <a:latin typeface="Cambria Math" panose="02040503050406030204" pitchFamily="18" charset="0"/>
                              </a:rPr>
                              <m:t>𝑦</m:t>
                            </m:r>
                          </m:e>
                          <m:sup>
                            <m:r>
                              <a:rPr lang="en-US" sz="2300">
                                <a:latin typeface="Cambria Math" panose="02040503050406030204" pitchFamily="18" charset="0"/>
                              </a:rPr>
                              <m:t>2</m:t>
                            </m:r>
                          </m:sup>
                        </m:sSup>
                      </m:num>
                      <m:den>
                        <m:sSup>
                          <m:sSupPr>
                            <m:ctrlPr>
                              <a:rPr lang="en-US" sz="2300" i="1">
                                <a:latin typeface="Cambria Math" panose="02040503050406030204" pitchFamily="18" charset="0"/>
                              </a:rPr>
                            </m:ctrlPr>
                          </m:sSupPr>
                          <m:e>
                            <m:r>
                              <a:rPr lang="en-US" sz="2300">
                                <a:latin typeface="Cambria Math" panose="02040503050406030204" pitchFamily="18" charset="0"/>
                              </a:rPr>
                              <m:t>3</m:t>
                            </m:r>
                          </m:e>
                          <m:sup>
                            <m:r>
                              <a:rPr lang="en-US" sz="2300">
                                <a:latin typeface="Cambria Math" panose="02040503050406030204" pitchFamily="18" charset="0"/>
                              </a:rPr>
                              <m:t>2</m:t>
                            </m:r>
                          </m:sup>
                        </m:sSup>
                      </m:den>
                    </m:f>
                    <m:r>
                      <a:rPr lang="en-US" sz="2300">
                        <a:latin typeface="Cambria Math" panose="02040503050406030204" pitchFamily="18" charset="0"/>
                      </a:rPr>
                      <m:t>=</m:t>
                    </m:r>
                    <m:r>
                      <a:rPr lang="en-US" sz="2300" i="1">
                        <a:latin typeface="Cambria Math" panose="02040503050406030204" pitchFamily="18" charset="0"/>
                      </a:rPr>
                      <m:t>−</m:t>
                    </m:r>
                    <m:r>
                      <a:rPr lang="en-US" sz="2300">
                        <a:latin typeface="Cambria Math" panose="02040503050406030204" pitchFamily="18" charset="0"/>
                      </a:rPr>
                      <m:t>1</m:t>
                    </m:r>
                  </m:oMath>
                </a14:m>
                <a:br>
                  <a:rPr lang="en-US" sz="2300" dirty="0"/>
                </a:br>
                <a:r>
                  <a:rPr lang="en-US" sz="2300" dirty="0"/>
                  <a:t>c) </a:t>
                </a:r>
                <a14:m>
                  <m:oMath xmlns:m="http://schemas.openxmlformats.org/officeDocument/2006/math">
                    <m:f>
                      <m:fPr>
                        <m:ctrlPr>
                          <a:rPr lang="en-US" sz="2300" i="1">
                            <a:latin typeface="Cambria Math" panose="02040503050406030204" pitchFamily="18" charset="0"/>
                          </a:rPr>
                        </m:ctrlPr>
                      </m:fPr>
                      <m:num>
                        <m:sSup>
                          <m:sSupPr>
                            <m:ctrlPr>
                              <a:rPr lang="en-US" sz="2300" i="1">
                                <a:latin typeface="Cambria Math" panose="02040503050406030204" pitchFamily="18" charset="0"/>
                              </a:rPr>
                            </m:ctrlPr>
                          </m:sSupPr>
                          <m:e>
                            <m:r>
                              <a:rPr lang="en-US" sz="2300" i="1">
                                <a:latin typeface="Cambria Math" panose="02040503050406030204" pitchFamily="18" charset="0"/>
                              </a:rPr>
                              <m:t>𝑥</m:t>
                            </m:r>
                          </m:e>
                          <m:sup>
                            <m:r>
                              <a:rPr lang="en-US" sz="2300">
                                <a:latin typeface="Cambria Math" panose="02040503050406030204" pitchFamily="18" charset="0"/>
                              </a:rPr>
                              <m:t>2</m:t>
                            </m:r>
                          </m:sup>
                        </m:sSup>
                      </m:num>
                      <m:den>
                        <m:sSup>
                          <m:sSupPr>
                            <m:ctrlPr>
                              <a:rPr lang="en-US" sz="2300" i="1">
                                <a:latin typeface="Cambria Math" panose="02040503050406030204" pitchFamily="18" charset="0"/>
                              </a:rPr>
                            </m:ctrlPr>
                          </m:sSupPr>
                          <m:e>
                            <m:r>
                              <a:rPr lang="en-US" sz="2300">
                                <a:latin typeface="Cambria Math" panose="02040503050406030204" pitchFamily="18" charset="0"/>
                              </a:rPr>
                              <m:t>3</m:t>
                            </m:r>
                          </m:e>
                          <m:sup>
                            <m:r>
                              <a:rPr lang="en-US" sz="2300">
                                <a:latin typeface="Cambria Math" panose="02040503050406030204" pitchFamily="18" charset="0"/>
                              </a:rPr>
                              <m:t>2</m:t>
                            </m:r>
                          </m:sup>
                        </m:sSup>
                      </m:den>
                    </m:f>
                    <m:r>
                      <a:rPr lang="en-US" sz="2300">
                        <a:latin typeface="Cambria Math" panose="02040503050406030204" pitchFamily="18" charset="0"/>
                      </a:rPr>
                      <m:t>+</m:t>
                    </m:r>
                    <m:f>
                      <m:fPr>
                        <m:ctrlPr>
                          <a:rPr lang="en-US" sz="2300" i="1">
                            <a:latin typeface="Cambria Math" panose="02040503050406030204" pitchFamily="18" charset="0"/>
                          </a:rPr>
                        </m:ctrlPr>
                      </m:fPr>
                      <m:num>
                        <m:sSup>
                          <m:sSupPr>
                            <m:ctrlPr>
                              <a:rPr lang="en-US" sz="2300" i="1">
                                <a:latin typeface="Cambria Math" panose="02040503050406030204" pitchFamily="18" charset="0"/>
                              </a:rPr>
                            </m:ctrlPr>
                          </m:sSupPr>
                          <m:e>
                            <m:r>
                              <a:rPr lang="en-US" sz="2300" i="1">
                                <a:latin typeface="Cambria Math" panose="02040503050406030204" pitchFamily="18" charset="0"/>
                              </a:rPr>
                              <m:t>𝑦</m:t>
                            </m:r>
                          </m:e>
                          <m:sup>
                            <m:r>
                              <a:rPr lang="en-US" sz="2300">
                                <a:latin typeface="Cambria Math" panose="02040503050406030204" pitchFamily="18" charset="0"/>
                              </a:rPr>
                              <m:t>2</m:t>
                            </m:r>
                          </m:sup>
                        </m:sSup>
                      </m:num>
                      <m:den>
                        <m:sSup>
                          <m:sSupPr>
                            <m:ctrlPr>
                              <a:rPr lang="en-US" sz="2300" i="1">
                                <a:latin typeface="Cambria Math" panose="02040503050406030204" pitchFamily="18" charset="0"/>
                              </a:rPr>
                            </m:ctrlPr>
                          </m:sSupPr>
                          <m:e>
                            <m:r>
                              <a:rPr lang="en-US" sz="2300">
                                <a:latin typeface="Cambria Math" panose="02040503050406030204" pitchFamily="18" charset="0"/>
                              </a:rPr>
                              <m:t>4</m:t>
                            </m:r>
                          </m:e>
                          <m:sup>
                            <m:r>
                              <a:rPr lang="en-US" sz="2300">
                                <a:latin typeface="Cambria Math" panose="02040503050406030204" pitchFamily="18" charset="0"/>
                              </a:rPr>
                              <m:t>2</m:t>
                            </m:r>
                          </m:sup>
                        </m:sSup>
                      </m:den>
                    </m:f>
                    <m:r>
                      <a:rPr lang="en-US" sz="2300">
                        <a:latin typeface="Cambria Math" panose="02040503050406030204" pitchFamily="18" charset="0"/>
                      </a:rPr>
                      <m:t>=</m:t>
                    </m:r>
                    <m:r>
                      <a:rPr lang="en-US" sz="2300">
                        <a:latin typeface="Cambria Math" panose="02040503050406030204" pitchFamily="18" charset="0"/>
                      </a:rPr>
                      <m:t>1</m:t>
                    </m:r>
                  </m:oMath>
                </a14:m>
                <a:r>
                  <a:rPr lang="en-US" sz="2300" dirty="0"/>
                  <a:t>;</a:t>
                </a:r>
                <a:br>
                  <a:rPr lang="en-US" sz="2300" dirty="0"/>
                </a:br>
                <a:r>
                  <a:rPr lang="en-US" sz="2300" dirty="0"/>
                  <a:t>d) </a:t>
                </a:r>
                <a14:m>
                  <m:oMath xmlns:m="http://schemas.openxmlformats.org/officeDocument/2006/math">
                    <m:f>
                      <m:fPr>
                        <m:ctrlPr>
                          <a:rPr lang="en-US" sz="2300" i="1">
                            <a:latin typeface="Cambria Math" panose="02040503050406030204" pitchFamily="18" charset="0"/>
                          </a:rPr>
                        </m:ctrlPr>
                      </m:fPr>
                      <m:num>
                        <m:sSup>
                          <m:sSupPr>
                            <m:ctrlPr>
                              <a:rPr lang="en-US" sz="2300" i="1">
                                <a:latin typeface="Cambria Math" panose="02040503050406030204" pitchFamily="18" charset="0"/>
                              </a:rPr>
                            </m:ctrlPr>
                          </m:sSupPr>
                          <m:e>
                            <m:r>
                              <a:rPr lang="en-US" sz="2300" i="1">
                                <a:latin typeface="Cambria Math" panose="02040503050406030204" pitchFamily="18" charset="0"/>
                              </a:rPr>
                              <m:t>𝑥</m:t>
                            </m:r>
                          </m:e>
                          <m:sup>
                            <m:r>
                              <a:rPr lang="en-US" sz="2300">
                                <a:latin typeface="Cambria Math" panose="02040503050406030204" pitchFamily="18" charset="0"/>
                              </a:rPr>
                              <m:t>2</m:t>
                            </m:r>
                          </m:sup>
                        </m:sSup>
                      </m:num>
                      <m:den>
                        <m:sSup>
                          <m:sSupPr>
                            <m:ctrlPr>
                              <a:rPr lang="en-US" sz="2300" i="1">
                                <a:latin typeface="Cambria Math" panose="02040503050406030204" pitchFamily="18" charset="0"/>
                              </a:rPr>
                            </m:ctrlPr>
                          </m:sSupPr>
                          <m:e>
                            <m:r>
                              <a:rPr lang="en-US" sz="2300">
                                <a:latin typeface="Cambria Math" panose="02040503050406030204" pitchFamily="18" charset="0"/>
                              </a:rPr>
                              <m:t>4</m:t>
                            </m:r>
                          </m:e>
                          <m:sup>
                            <m:r>
                              <a:rPr lang="en-US" sz="2300">
                                <a:latin typeface="Cambria Math" panose="02040503050406030204" pitchFamily="18" charset="0"/>
                              </a:rPr>
                              <m:t>2</m:t>
                            </m:r>
                          </m:sup>
                        </m:sSup>
                      </m:den>
                    </m:f>
                    <m:r>
                      <a:rPr lang="en-US" sz="2300">
                        <a:latin typeface="Cambria Math" panose="02040503050406030204" pitchFamily="18" charset="0"/>
                      </a:rPr>
                      <m:t>+</m:t>
                    </m:r>
                    <m:f>
                      <m:fPr>
                        <m:ctrlPr>
                          <a:rPr lang="en-US" sz="2300" i="1">
                            <a:latin typeface="Cambria Math" panose="02040503050406030204" pitchFamily="18" charset="0"/>
                          </a:rPr>
                        </m:ctrlPr>
                      </m:fPr>
                      <m:num>
                        <m:sSup>
                          <m:sSupPr>
                            <m:ctrlPr>
                              <a:rPr lang="en-US" sz="2300" i="1">
                                <a:latin typeface="Cambria Math" panose="02040503050406030204" pitchFamily="18" charset="0"/>
                              </a:rPr>
                            </m:ctrlPr>
                          </m:sSupPr>
                          <m:e>
                            <m:r>
                              <a:rPr lang="en-US" sz="2300" i="1">
                                <a:latin typeface="Cambria Math" panose="02040503050406030204" pitchFamily="18" charset="0"/>
                              </a:rPr>
                              <m:t>𝑦</m:t>
                            </m:r>
                          </m:e>
                          <m:sup>
                            <m:r>
                              <a:rPr lang="en-US" sz="2300">
                                <a:latin typeface="Cambria Math" panose="02040503050406030204" pitchFamily="18" charset="0"/>
                              </a:rPr>
                              <m:t>2</m:t>
                            </m:r>
                          </m:sup>
                        </m:sSup>
                      </m:num>
                      <m:den>
                        <m:sSup>
                          <m:sSupPr>
                            <m:ctrlPr>
                              <a:rPr lang="en-US" sz="2300" i="1">
                                <a:latin typeface="Cambria Math" panose="02040503050406030204" pitchFamily="18" charset="0"/>
                              </a:rPr>
                            </m:ctrlPr>
                          </m:sSupPr>
                          <m:e>
                            <m:r>
                              <a:rPr lang="en-US" sz="2300">
                                <a:latin typeface="Cambria Math" panose="02040503050406030204" pitchFamily="18" charset="0"/>
                              </a:rPr>
                              <m:t>3</m:t>
                            </m:r>
                          </m:e>
                          <m:sup>
                            <m:r>
                              <a:rPr lang="en-US" sz="2300">
                                <a:latin typeface="Cambria Math" panose="02040503050406030204" pitchFamily="18" charset="0"/>
                              </a:rPr>
                              <m:t>2</m:t>
                            </m:r>
                          </m:sup>
                        </m:sSup>
                      </m:den>
                    </m:f>
                    <m:r>
                      <a:rPr lang="en-US" sz="2300">
                        <a:latin typeface="Cambria Math" panose="02040503050406030204" pitchFamily="18" charset="0"/>
                      </a:rPr>
                      <m:t>=</m:t>
                    </m:r>
                    <m:r>
                      <a:rPr lang="en-US" sz="2300">
                        <a:latin typeface="Cambria Math" panose="02040503050406030204" pitchFamily="18" charset="0"/>
                      </a:rPr>
                      <m:t>1</m:t>
                    </m:r>
                  </m:oMath>
                </a14:m>
                <a:r>
                  <a:rPr lang="en-US" sz="2300" dirty="0"/>
                  <a:t>.</a:t>
                </a:r>
              </a:p>
            </p:txBody>
          </p:sp>
        </mc:Choice>
        <mc:Fallback xmlns="">
          <p:sp>
            <p:nvSpPr>
              <p:cNvPr id="4" name="Rectangle 3"/>
              <p:cNvSpPr>
                <a:spLocks noRot="1" noChangeAspect="1" noMove="1" noResize="1" noEditPoints="1" noAdjustHandles="1" noChangeArrowheads="1" noChangeShapeType="1" noTextEdit="1"/>
              </p:cNvSpPr>
              <p:nvPr/>
            </p:nvSpPr>
            <p:spPr>
              <a:xfrm>
                <a:off x="2235104" y="83352"/>
                <a:ext cx="6832696" cy="4926798"/>
              </a:xfrm>
              <a:prstGeom prst="rect">
                <a:avLst/>
              </a:prstGeom>
              <a:blipFill rotWithShape="1">
                <a:blip r:embed="rId3"/>
                <a:stretch>
                  <a:fillRect r="-357" b="-124"/>
                </a:stretch>
              </a:blipFill>
            </p:spPr>
            <p:txBody>
              <a:bodyPr/>
              <a:lstStyle/>
              <a:p>
                <a:r>
                  <a:rPr lang="en-US">
                    <a:noFill/>
                  </a:rPr>
                  <a:t> </a:t>
                </a:r>
              </a:p>
            </p:txBody>
          </p:sp>
        </mc:Fallback>
      </mc:AlternateContent>
      <p:pic>
        <p:nvPicPr>
          <p:cNvPr id="32" name="Picture 5">
            <a:extLst>
              <a:ext uri="{FF2B5EF4-FFF2-40B4-BE49-F238E27FC236}">
                <a16:creationId xmlns:a16="http://schemas.microsoft.com/office/drawing/2014/main" id="{D37E9C0D-E8F4-4753-B141-268BBC7C49B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399" y="1792032"/>
            <a:ext cx="3733801" cy="333241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down)">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363" name="Google Shape;363;p38"/>
          <p:cNvGrpSpPr/>
          <p:nvPr/>
        </p:nvGrpSpPr>
        <p:grpSpPr>
          <a:xfrm rot="1464382" flipH="1">
            <a:off x="8191719" y="4523851"/>
            <a:ext cx="825540" cy="309244"/>
            <a:chOff x="5553275" y="2092625"/>
            <a:chExt cx="387150" cy="145025"/>
          </a:xfrm>
        </p:grpSpPr>
        <p:sp>
          <p:nvSpPr>
            <p:cNvPr id="364" name="Google Shape;364;p38"/>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8"/>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8"/>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8"/>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8"/>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8"/>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38"/>
          <p:cNvSpPr/>
          <p:nvPr/>
        </p:nvSpPr>
        <p:spPr>
          <a:xfrm flipH="1">
            <a:off x="8412409" y="1260350"/>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8"/>
          <p:cNvSpPr/>
          <p:nvPr/>
        </p:nvSpPr>
        <p:spPr>
          <a:xfrm flipH="1">
            <a:off x="130820" y="332742"/>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2" name="Google Shape;372;p38"/>
          <p:cNvGrpSpPr/>
          <p:nvPr/>
        </p:nvGrpSpPr>
        <p:grpSpPr>
          <a:xfrm flipH="1">
            <a:off x="4379691" y="3935592"/>
            <a:ext cx="384632" cy="574469"/>
            <a:chOff x="5896600" y="1746775"/>
            <a:chExt cx="180375" cy="269400"/>
          </a:xfrm>
        </p:grpSpPr>
        <p:sp>
          <p:nvSpPr>
            <p:cNvPr id="373" name="Google Shape;373;p38"/>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8"/>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8"/>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8"/>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8"/>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38"/>
          <p:cNvGrpSpPr/>
          <p:nvPr/>
        </p:nvGrpSpPr>
        <p:grpSpPr>
          <a:xfrm flipH="1">
            <a:off x="7648009" y="4903803"/>
            <a:ext cx="490612" cy="415445"/>
            <a:chOff x="5278225" y="2418025"/>
            <a:chExt cx="230075" cy="194825"/>
          </a:xfrm>
        </p:grpSpPr>
        <p:sp>
          <p:nvSpPr>
            <p:cNvPr id="380" name="Google Shape;380;p38"/>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8"/>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8"/>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8"/>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8"/>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8"/>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386;p38"/>
          <p:cNvSpPr/>
          <p:nvPr/>
        </p:nvSpPr>
        <p:spPr>
          <a:xfrm flipH="1">
            <a:off x="7885745" y="93700"/>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8"/>
          <p:cNvSpPr/>
          <p:nvPr/>
        </p:nvSpPr>
        <p:spPr>
          <a:xfrm flipH="1">
            <a:off x="130825" y="427958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mc:Choice xmlns:a14="http://schemas.microsoft.com/office/drawing/2010/main" Requires="a14">
          <p:sp>
            <p:nvSpPr>
              <p:cNvPr id="2" name="Rectangle 1"/>
              <p:cNvSpPr/>
              <p:nvPr/>
            </p:nvSpPr>
            <p:spPr>
              <a:xfrm>
                <a:off x="885294" y="545228"/>
                <a:ext cx="7406955" cy="2626232"/>
              </a:xfrm>
              <a:prstGeom prst="rect">
                <a:avLst/>
              </a:prstGeom>
            </p:spPr>
            <p:txBody>
              <a:bodyPr wrap="square">
                <a:spAutoFit/>
              </a:bodyPr>
              <a:lstStyle/>
              <a:p>
                <a:pPr algn="just">
                  <a:lnSpc>
                    <a:spcPct val="150000"/>
                  </a:lnSpc>
                </a:pPr>
                <a:r>
                  <a:rPr lang="en-US" sz="2400" b="1" dirty="0">
                    <a:solidFill>
                      <a:srgbClr val="FF0000"/>
                    </a:solidFill>
                  </a:rPr>
                  <a:t>Giải</a:t>
                </a:r>
                <a:br>
                  <a:rPr lang="en-US" sz="2400" dirty="0"/>
                </a:br>
                <a:r>
                  <a:rPr lang="en-US" sz="2400" dirty="0"/>
                  <a:t>Phương trình chính tắc của elip có dạng </a:t>
                </a:r>
                <a14:m>
                  <m:oMath xmlns:m="http://schemas.openxmlformats.org/officeDocument/2006/math">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m:rPr>
                                <m:sty m:val="p"/>
                              </m:rPr>
                              <a:rPr lang="en-US" sz="2400" i="0">
                                <a:latin typeface="Cambria Math" panose="02040503050406030204" pitchFamily="18" charset="0"/>
                              </a:rPr>
                              <m:t>x</m:t>
                            </m:r>
                          </m:e>
                          <m:sup>
                            <m:r>
                              <a:rPr lang="en-US" sz="2400" i="0">
                                <a:latin typeface="Cambria Math" panose="02040503050406030204" pitchFamily="18" charset="0"/>
                              </a:rPr>
                              <m:t>2</m:t>
                            </m:r>
                          </m:sup>
                        </m:sSup>
                      </m:num>
                      <m:den>
                        <m:sSup>
                          <m:sSupPr>
                            <m:ctrlPr>
                              <a:rPr lang="en-US" sz="2400" i="1">
                                <a:latin typeface="Cambria Math" panose="02040503050406030204" pitchFamily="18" charset="0"/>
                              </a:rPr>
                            </m:ctrlPr>
                          </m:sSupPr>
                          <m:e>
                            <m:r>
                              <m:rPr>
                                <m:sty m:val="p"/>
                              </m:rPr>
                              <a:rPr lang="en-US" sz="2400" i="0">
                                <a:latin typeface="Cambria Math" panose="02040503050406030204" pitchFamily="18" charset="0"/>
                              </a:rPr>
                              <m:t>a</m:t>
                            </m:r>
                          </m:e>
                          <m:sup>
                            <m:r>
                              <a:rPr lang="en-US" sz="2400" i="0">
                                <a:latin typeface="Cambria Math" panose="02040503050406030204" pitchFamily="18" charset="0"/>
                              </a:rPr>
                              <m:t>2</m:t>
                            </m:r>
                          </m:sup>
                        </m:sSup>
                      </m:den>
                    </m:f>
                    <m:r>
                      <a:rPr lang="en-US" sz="2400" i="0">
                        <a:latin typeface="Cambria Math" panose="02040503050406030204" pitchFamily="18" charset="0"/>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m:rPr>
                                <m:sty m:val="p"/>
                              </m:rPr>
                              <a:rPr lang="en-US" sz="2400" i="0">
                                <a:latin typeface="Cambria Math" panose="02040503050406030204" pitchFamily="18" charset="0"/>
                              </a:rPr>
                              <m:t>y</m:t>
                            </m:r>
                          </m:e>
                          <m:sup>
                            <m:r>
                              <a:rPr lang="en-US" sz="2400" i="0">
                                <a:latin typeface="Cambria Math" panose="02040503050406030204" pitchFamily="18" charset="0"/>
                              </a:rPr>
                              <m:t>2</m:t>
                            </m:r>
                          </m:sup>
                        </m:sSup>
                      </m:num>
                      <m:den>
                        <m:sSup>
                          <m:sSupPr>
                            <m:ctrlPr>
                              <a:rPr lang="en-US" sz="2400" i="1">
                                <a:latin typeface="Cambria Math" panose="02040503050406030204" pitchFamily="18" charset="0"/>
                              </a:rPr>
                            </m:ctrlPr>
                          </m:sSupPr>
                          <m:e>
                            <m:r>
                              <m:rPr>
                                <m:sty m:val="p"/>
                              </m:rPr>
                              <a:rPr lang="en-US" sz="2400" i="0">
                                <a:latin typeface="Cambria Math" panose="02040503050406030204" pitchFamily="18" charset="0"/>
                              </a:rPr>
                              <m:t>b</m:t>
                            </m:r>
                          </m:e>
                          <m:sup>
                            <m:r>
                              <a:rPr lang="en-US" sz="2400" i="0">
                                <a:latin typeface="Cambria Math" panose="02040503050406030204" pitchFamily="18" charset="0"/>
                              </a:rPr>
                              <m:t>2</m:t>
                            </m:r>
                          </m:sup>
                        </m:sSup>
                      </m:den>
                    </m:f>
                    <m:r>
                      <a:rPr lang="en-US" sz="2400" i="0">
                        <a:latin typeface="Cambria Math" panose="02040503050406030204" pitchFamily="18" charset="0"/>
                      </a:rPr>
                      <m:t>=</m:t>
                    </m:r>
                    <m:r>
                      <a:rPr lang="en-US" sz="2400" i="0">
                        <a:latin typeface="Cambria Math" panose="02040503050406030204" pitchFamily="18" charset="0"/>
                      </a:rPr>
                      <m:t>1</m:t>
                    </m:r>
                  </m:oMath>
                </a14:m>
                <a:r>
                  <a:rPr lang="en-US" sz="2400" dirty="0"/>
                  <a:t>, với </a:t>
                </a:r>
                <a14:m>
                  <m:oMath xmlns:m="http://schemas.openxmlformats.org/officeDocument/2006/math">
                    <m:r>
                      <m:rPr>
                        <m:sty m:val="p"/>
                      </m:rPr>
                      <a:rPr lang="en-US" sz="2400" i="0">
                        <a:latin typeface="Cambria Math" panose="02040503050406030204" pitchFamily="18" charset="0"/>
                      </a:rPr>
                      <m:t>a</m:t>
                    </m:r>
                    <m:r>
                      <a:rPr lang="en-US" sz="2400" i="0">
                        <a:latin typeface="Cambria Math" panose="02040503050406030204" pitchFamily="18" charset="0"/>
                      </a:rPr>
                      <m:t>&gt;</m:t>
                    </m:r>
                    <m:r>
                      <m:rPr>
                        <m:sty m:val="p"/>
                      </m:rPr>
                      <a:rPr lang="en-US" sz="2400" i="0">
                        <a:latin typeface="Cambria Math" panose="02040503050406030204" pitchFamily="18" charset="0"/>
                      </a:rPr>
                      <m:t>b</m:t>
                    </m:r>
                    <m:r>
                      <a:rPr lang="en-US" sz="2400" i="0">
                        <a:latin typeface="Cambria Math" panose="02040503050406030204" pitchFamily="18" charset="0"/>
                      </a:rPr>
                      <m:t>&gt;</m:t>
                    </m:r>
                    <m:r>
                      <a:rPr lang="en-US" sz="2400" i="0">
                        <a:latin typeface="Cambria Math" panose="02040503050406030204" pitchFamily="18" charset="0"/>
                      </a:rPr>
                      <m:t>0</m:t>
                    </m:r>
                  </m:oMath>
                </a14:m>
                <a:r>
                  <a:rPr lang="en-US" sz="2400" dirty="0"/>
                  <a:t> nên chỉ có trường hợp d) là phương trình chính tắc của đường elip.</a:t>
                </a:r>
              </a:p>
            </p:txBody>
          </p:sp>
        </mc:Choice>
        <mc:Fallback>
          <p:sp>
            <p:nvSpPr>
              <p:cNvPr id="2" name="Rectangle 1"/>
              <p:cNvSpPr>
                <a:spLocks noRot="1" noChangeAspect="1" noMove="1" noResize="1" noEditPoints="1" noAdjustHandles="1" noChangeArrowheads="1" noChangeShapeType="1" noTextEdit="1"/>
              </p:cNvSpPr>
              <p:nvPr/>
            </p:nvSpPr>
            <p:spPr>
              <a:xfrm>
                <a:off x="885294" y="545228"/>
                <a:ext cx="7406955" cy="2626232"/>
              </a:xfrm>
              <a:prstGeom prst="rect">
                <a:avLst/>
              </a:prstGeom>
              <a:blipFill>
                <a:blip r:embed="rId3"/>
                <a:stretch>
                  <a:fillRect l="-1235" r="-2469" b="-1624"/>
                </a:stretch>
              </a:blipFill>
            </p:spPr>
            <p:txBody>
              <a:bodyPr/>
              <a:lstStyle/>
              <a:p>
                <a:r>
                  <a:rPr lang="en-US">
                    <a:noFill/>
                  </a:rPr>
                  <a:t> </a:t>
                </a:r>
              </a:p>
            </p:txBody>
          </p:sp>
        </mc:Fallback>
      </mc:AlternateContent>
      <p:pic>
        <p:nvPicPr>
          <p:cNvPr id="28"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04770" y="3252915"/>
            <a:ext cx="3154052" cy="1909635"/>
          </a:xfrm>
          <a:prstGeom prst="rect">
            <a:avLst/>
          </a:prstGeom>
        </p:spPr>
      </p:pic>
    </p:spTree>
    <p:extLst>
      <p:ext uri="{BB962C8B-B14F-4D97-AF65-F5344CB8AC3E}">
        <p14:creationId xmlns:p14="http://schemas.microsoft.com/office/powerpoint/2010/main" val="12952205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grpSp>
        <p:nvGrpSpPr>
          <p:cNvPr id="1012" name="Google Shape;1012;p47"/>
          <p:cNvGrpSpPr/>
          <p:nvPr/>
        </p:nvGrpSpPr>
        <p:grpSpPr>
          <a:xfrm rot="-1464382">
            <a:off x="126734" y="4450314"/>
            <a:ext cx="825540" cy="309244"/>
            <a:chOff x="5553275" y="2092625"/>
            <a:chExt cx="387150" cy="145025"/>
          </a:xfrm>
        </p:grpSpPr>
        <p:sp>
          <p:nvSpPr>
            <p:cNvPr id="1013" name="Google Shape;1013;p47"/>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7"/>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7"/>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7"/>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9" name="Google Shape;1019;p47"/>
          <p:cNvSpPr/>
          <p:nvPr/>
        </p:nvSpPr>
        <p:spPr>
          <a:xfrm>
            <a:off x="295016" y="309100"/>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8" name="Google Shape;1028;p47"/>
          <p:cNvGrpSpPr/>
          <p:nvPr/>
        </p:nvGrpSpPr>
        <p:grpSpPr>
          <a:xfrm>
            <a:off x="8468373" y="4397203"/>
            <a:ext cx="490612" cy="415445"/>
            <a:chOff x="5278225" y="2418025"/>
            <a:chExt cx="230075" cy="194825"/>
          </a:xfrm>
        </p:grpSpPr>
        <p:sp>
          <p:nvSpPr>
            <p:cNvPr id="1029" name="Google Shape;1029;p47"/>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7"/>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7"/>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7"/>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7"/>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7"/>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6" name="Google Shape;1036;p47"/>
          <p:cNvSpPr/>
          <p:nvPr/>
        </p:nvSpPr>
        <p:spPr>
          <a:xfrm rot="1844305">
            <a:off x="8332972" y="116878"/>
            <a:ext cx="636195" cy="650695"/>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Picture 5">
            <a:extLst>
              <a:ext uri="{FF2B5EF4-FFF2-40B4-BE49-F238E27FC236}">
                <a16:creationId xmlns:a16="http://schemas.microsoft.com/office/drawing/2014/main" id="{D37E9C0D-E8F4-4753-B141-268BBC7C49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3400" y="1885950"/>
            <a:ext cx="3432926" cy="3063887"/>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4191000" y="1254026"/>
                <a:ext cx="4572000" cy="2308324"/>
              </a:xfrm>
              <a:prstGeom prst="rect">
                <a:avLst/>
              </a:prstGeom>
            </p:spPr>
            <p:txBody>
              <a:bodyPr>
                <a:spAutoFit/>
              </a:bodyPr>
              <a:lstStyle/>
              <a:p>
                <a:pPr algn="ctr">
                  <a:lnSpc>
                    <a:spcPct val="150000"/>
                  </a:lnSpc>
                </a:pPr>
                <a:r>
                  <a:rPr lang="en-US" sz="2400" b="1" dirty="0">
                    <a:solidFill>
                      <a:srgbClr val="FF0000"/>
                    </a:solidFill>
                  </a:rPr>
                  <a:t>Ví dụ 2 (SGK -tr95)</a:t>
                </a:r>
                <a:endParaRPr lang="en-US" sz="2400" dirty="0">
                  <a:solidFill>
                    <a:srgbClr val="FF0000"/>
                  </a:solidFill>
                </a:endParaRPr>
              </a:p>
              <a:p>
                <a:pPr algn="just">
                  <a:lnSpc>
                    <a:spcPct val="150000"/>
                  </a:lnSpc>
                </a:pPr>
                <a:r>
                  <a:rPr lang="en-US" sz="2400" dirty="0"/>
                  <a:t>Lập phương trình chính tắc của elip </a:t>
                </a:r>
                <a14:m>
                  <m:oMath xmlns:m="http://schemas.openxmlformats.org/officeDocument/2006/math">
                    <m:r>
                      <a:rPr lang="en-US" sz="2400" i="0">
                        <a:latin typeface="Cambria Math" panose="02040503050406030204" pitchFamily="18" charset="0"/>
                      </a:rPr>
                      <m:t>(</m:t>
                    </m:r>
                    <m:r>
                      <m:rPr>
                        <m:sty m:val="p"/>
                      </m:rPr>
                      <a:rPr lang="en-US" sz="2400" i="0">
                        <a:latin typeface="Cambria Math" panose="02040503050406030204" pitchFamily="18" charset="0"/>
                      </a:rPr>
                      <m:t>E</m:t>
                    </m:r>
                    <m:r>
                      <a:rPr lang="en-US" sz="2400" i="0">
                        <a:latin typeface="Cambria Math" panose="02040503050406030204" pitchFamily="18" charset="0"/>
                      </a:rPr>
                      <m:t>)</m:t>
                    </m:r>
                  </m:oMath>
                </a14:m>
                <a:r>
                  <a:rPr lang="en-US" sz="2400" dirty="0"/>
                  <a:t> có một tiêu điểm là </a:t>
                </a:r>
                <a14:m>
                  <m:oMath xmlns:m="http://schemas.openxmlformats.org/officeDocument/2006/math">
                    <m:sSub>
                      <m:sSubPr>
                        <m:ctrlPr>
                          <a:rPr lang="en-US" sz="2400" i="1">
                            <a:latin typeface="Cambria Math" panose="02040503050406030204" pitchFamily="18" charset="0"/>
                          </a:rPr>
                        </m:ctrlPr>
                      </m:sSubPr>
                      <m:e>
                        <m:r>
                          <m:rPr>
                            <m:sty m:val="p"/>
                          </m:rPr>
                          <a:rPr lang="en-US" sz="2400" i="0">
                            <a:latin typeface="Cambria Math" panose="02040503050406030204" pitchFamily="18" charset="0"/>
                          </a:rPr>
                          <m:t>F</m:t>
                        </m:r>
                      </m:e>
                      <m:sub>
                        <m:r>
                          <a:rPr lang="en-US" sz="2400" i="0">
                            <a:latin typeface="Cambria Math" panose="02040503050406030204" pitchFamily="18" charset="0"/>
                          </a:rPr>
                          <m:t>2</m:t>
                        </m:r>
                      </m:sub>
                    </m:sSub>
                    <m:r>
                      <a:rPr lang="en-US" sz="2400" i="0">
                        <a:latin typeface="Cambria Math" panose="02040503050406030204" pitchFamily="18" charset="0"/>
                      </a:rPr>
                      <m:t>(</m:t>
                    </m:r>
                    <m:r>
                      <a:rPr lang="en-US" sz="2400" i="0">
                        <a:latin typeface="Cambria Math" panose="02040503050406030204" pitchFamily="18" charset="0"/>
                      </a:rPr>
                      <m:t>5</m:t>
                    </m:r>
                    <m:r>
                      <a:rPr lang="en-US" sz="2400" i="0">
                        <a:latin typeface="Cambria Math" panose="02040503050406030204" pitchFamily="18" charset="0"/>
                      </a:rPr>
                      <m:t>;</m:t>
                    </m:r>
                    <m:r>
                      <a:rPr lang="en-US" sz="2400" i="0">
                        <a:latin typeface="Cambria Math" panose="02040503050406030204" pitchFamily="18" charset="0"/>
                      </a:rPr>
                      <m:t>0</m:t>
                    </m:r>
                    <m:r>
                      <a:rPr lang="en-US" sz="2400" i="0">
                        <a:latin typeface="Cambria Math" panose="02040503050406030204" pitchFamily="18" charset="0"/>
                      </a:rPr>
                      <m:t>)</m:t>
                    </m:r>
                  </m:oMath>
                </a14:m>
                <a:r>
                  <a:rPr lang="en-US" sz="2400" dirty="0"/>
                  <a:t> và đi qua điểm </a:t>
                </a:r>
                <a14:m>
                  <m:oMath xmlns:m="http://schemas.openxmlformats.org/officeDocument/2006/math">
                    <m:r>
                      <m:rPr>
                        <m:sty m:val="p"/>
                      </m:rPr>
                      <a:rPr lang="en-US" sz="2400" i="0">
                        <a:latin typeface="Cambria Math" panose="02040503050406030204" pitchFamily="18" charset="0"/>
                      </a:rPr>
                      <m:t>M</m:t>
                    </m:r>
                    <m:r>
                      <a:rPr lang="en-US" sz="2400" i="0">
                        <a:latin typeface="Cambria Math" panose="02040503050406030204" pitchFamily="18" charset="0"/>
                      </a:rPr>
                      <m:t>(</m:t>
                    </m:r>
                    <m:r>
                      <a:rPr lang="en-US" sz="2400" i="0">
                        <a:latin typeface="Cambria Math" panose="02040503050406030204" pitchFamily="18" charset="0"/>
                      </a:rPr>
                      <m:t>0</m:t>
                    </m:r>
                    <m:r>
                      <a:rPr lang="en-US" sz="2400" i="0">
                        <a:latin typeface="Cambria Math" panose="02040503050406030204" pitchFamily="18" charset="0"/>
                      </a:rPr>
                      <m:t>;</m:t>
                    </m:r>
                    <m:r>
                      <a:rPr lang="en-US" sz="2400" i="0">
                        <a:latin typeface="Cambria Math" panose="02040503050406030204" pitchFamily="18" charset="0"/>
                      </a:rPr>
                      <m:t>3</m:t>
                    </m:r>
                    <m:r>
                      <a:rPr lang="en-US" sz="2400" i="0">
                        <a:latin typeface="Cambria Math" panose="02040503050406030204" pitchFamily="18" charset="0"/>
                      </a:rPr>
                      <m:t>)</m:t>
                    </m:r>
                  </m:oMath>
                </a14:m>
                <a:r>
                  <a:rPr lang="en-US" sz="2400" dirty="0"/>
                  <a:t>.</a:t>
                </a:r>
              </a:p>
            </p:txBody>
          </p:sp>
        </mc:Choice>
        <mc:Fallback xmlns="">
          <p:sp>
            <p:nvSpPr>
              <p:cNvPr id="2" name="Rectangle 1"/>
              <p:cNvSpPr>
                <a:spLocks noRot="1" noChangeAspect="1" noMove="1" noResize="1" noEditPoints="1" noAdjustHandles="1" noChangeArrowheads="1" noChangeShapeType="1" noTextEdit="1"/>
              </p:cNvSpPr>
              <p:nvPr/>
            </p:nvSpPr>
            <p:spPr>
              <a:xfrm>
                <a:off x="4191000" y="1254026"/>
                <a:ext cx="4572000" cy="2308324"/>
              </a:xfrm>
              <a:prstGeom prst="rect">
                <a:avLst/>
              </a:prstGeom>
              <a:blipFill rotWithShape="1">
                <a:blip r:embed="rId24"/>
                <a:stretch>
                  <a:fillRect l="-2133" r="-2000" b="-2646"/>
                </a:stretch>
              </a:blipFill>
            </p:spPr>
            <p:txBody>
              <a:bodyPr/>
              <a:lstStyle/>
              <a:p>
                <a:r>
                  <a:rPr lang="en-US">
                    <a:noFill/>
                  </a:rPr>
                  <a:t> </a:t>
                </a:r>
              </a:p>
            </p:txBody>
          </p:sp>
        </mc:Fallback>
      </mc:AlternateContent>
    </p:spTree>
    <p:extLst>
      <p:ext uri="{BB962C8B-B14F-4D97-AF65-F5344CB8AC3E}">
        <p14:creationId xmlns:p14="http://schemas.microsoft.com/office/powerpoint/2010/main" val="35359148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grpSp>
        <p:nvGrpSpPr>
          <p:cNvPr id="1162" name="Google Shape;1162;p49"/>
          <p:cNvGrpSpPr/>
          <p:nvPr/>
        </p:nvGrpSpPr>
        <p:grpSpPr>
          <a:xfrm rot="-1464382">
            <a:off x="8191721" y="1598814"/>
            <a:ext cx="825540" cy="309244"/>
            <a:chOff x="5553275" y="2092625"/>
            <a:chExt cx="387150" cy="145025"/>
          </a:xfrm>
        </p:grpSpPr>
        <p:sp>
          <p:nvSpPr>
            <p:cNvPr id="1163" name="Google Shape;1163;p49"/>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9"/>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9"/>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9"/>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9"/>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9"/>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49"/>
          <p:cNvSpPr/>
          <p:nvPr/>
        </p:nvSpPr>
        <p:spPr>
          <a:xfrm>
            <a:off x="8604491" y="79625"/>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49"/>
          <p:cNvGrpSpPr/>
          <p:nvPr/>
        </p:nvGrpSpPr>
        <p:grpSpPr>
          <a:xfrm rot="-3512591">
            <a:off x="153061" y="4512590"/>
            <a:ext cx="384630" cy="574466"/>
            <a:chOff x="5896600" y="1746775"/>
            <a:chExt cx="180375" cy="269400"/>
          </a:xfrm>
        </p:grpSpPr>
        <p:sp>
          <p:nvSpPr>
            <p:cNvPr id="1172" name="Google Shape;1172;p49"/>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9"/>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9"/>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9"/>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9"/>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9"/>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5" name="Google Shape;1185;p49"/>
          <p:cNvSpPr/>
          <p:nvPr/>
        </p:nvSpPr>
        <p:spPr>
          <a:xfrm rot="1791412">
            <a:off x="118575" y="2548435"/>
            <a:ext cx="636212" cy="65071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9"/>
          <p:cNvSpPr/>
          <p:nvPr/>
        </p:nvSpPr>
        <p:spPr>
          <a:xfrm rot="1844305">
            <a:off x="8286397" y="3620306"/>
            <a:ext cx="636195" cy="650695"/>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3505200" y="160709"/>
            <a:ext cx="2081019" cy="461665"/>
          </a:xfrm>
          <a:prstGeom prst="rect">
            <a:avLst/>
          </a:prstGeom>
        </p:spPr>
        <p:txBody>
          <a:bodyPr wrap="none">
            <a:spAutoFit/>
          </a:bodyPr>
          <a:lstStyle/>
          <a:p>
            <a:pPr algn="ctr"/>
            <a:r>
              <a:rPr lang="en-US" sz="2400" b="1" dirty="0">
                <a:solidFill>
                  <a:srgbClr val="FF0000"/>
                </a:solidFill>
              </a:rPr>
              <a:t>Luyện tập 1: </a:t>
            </a:r>
            <a:endParaRPr lang="en-US" sz="2400" dirty="0">
              <a:solidFill>
                <a:srgbClr val="FF0000"/>
              </a:solidFill>
            </a:endParaRPr>
          </a:p>
        </p:txBody>
      </p:sp>
      <mc:AlternateContent xmlns:mc="http://schemas.openxmlformats.org/markup-compatibility/2006" xmlns:a14="http://schemas.microsoft.com/office/drawing/2010/main">
        <mc:Choice Requires="a14">
          <p:sp>
            <p:nvSpPr>
              <p:cNvPr id="3" name="Rectangle 2"/>
              <p:cNvSpPr/>
              <p:nvPr/>
            </p:nvSpPr>
            <p:spPr>
              <a:xfrm>
                <a:off x="1140999" y="622374"/>
                <a:ext cx="6809419" cy="1187376"/>
              </a:xfrm>
              <a:prstGeom prst="rect">
                <a:avLst/>
              </a:prstGeom>
            </p:spPr>
            <p:txBody>
              <a:bodyPr wrap="square">
                <a:spAutoFit/>
              </a:bodyPr>
              <a:lstStyle/>
              <a:p>
                <a:pPr algn="ctr">
                  <a:lnSpc>
                    <a:spcPct val="150000"/>
                  </a:lnSpc>
                </a:pPr>
                <a:r>
                  <a:rPr lang="en-US" sz="2000" dirty="0"/>
                  <a:t>Lập phương trình chính tắc của elip (E) đi qua hai điểm M(0; 3) và </a:t>
                </a:r>
                <a14:m>
                  <m:oMath xmlns:m="http://schemas.openxmlformats.org/officeDocument/2006/math">
                    <m:r>
                      <a:rPr lang="en-US" sz="2000" b="1" i="0">
                        <a:latin typeface="Cambria Math" panose="02040503050406030204" pitchFamily="18" charset="0"/>
                      </a:rPr>
                      <m:t>𝐍</m:t>
                    </m:r>
                    <m:d>
                      <m:dPr>
                        <m:ctrlPr>
                          <a:rPr lang="en-US" sz="2000" b="1" i="1">
                            <a:latin typeface="Cambria Math" panose="02040503050406030204" pitchFamily="18" charset="0"/>
                          </a:rPr>
                        </m:ctrlPr>
                      </m:dPr>
                      <m:e>
                        <m:r>
                          <a:rPr lang="en-US" sz="2000" b="1" i="0">
                            <a:latin typeface="Cambria Math" panose="02040503050406030204" pitchFamily="18" charset="0"/>
                          </a:rPr>
                          <m:t>𝟑</m:t>
                        </m:r>
                        <m:r>
                          <a:rPr lang="en-US" sz="2000" b="1" i="0">
                            <a:latin typeface="Cambria Math" panose="02040503050406030204" pitchFamily="18" charset="0"/>
                          </a:rPr>
                          <m:t>;−</m:t>
                        </m:r>
                        <m:f>
                          <m:fPr>
                            <m:ctrlPr>
                              <a:rPr lang="en-US" sz="2000" b="1" i="1">
                                <a:latin typeface="Cambria Math" panose="02040503050406030204" pitchFamily="18" charset="0"/>
                              </a:rPr>
                            </m:ctrlPr>
                          </m:fPr>
                          <m:num>
                            <m:r>
                              <a:rPr lang="en-US" sz="2000" b="1" i="0">
                                <a:latin typeface="Cambria Math" panose="02040503050406030204" pitchFamily="18" charset="0"/>
                              </a:rPr>
                              <m:t>𝟏𝟐</m:t>
                            </m:r>
                          </m:num>
                          <m:den>
                            <m:r>
                              <a:rPr lang="en-US" sz="2000" b="1" i="0">
                                <a:latin typeface="Cambria Math" panose="02040503050406030204" pitchFamily="18" charset="0"/>
                              </a:rPr>
                              <m:t>𝟓</m:t>
                            </m:r>
                          </m:den>
                        </m:f>
                      </m:e>
                    </m:d>
                  </m:oMath>
                </a14:m>
                <a:endParaRPr lang="en-US" sz="2000" dirty="0"/>
              </a:p>
            </p:txBody>
          </p:sp>
        </mc:Choice>
        <mc:Fallback xmlns="">
          <p:sp>
            <p:nvSpPr>
              <p:cNvPr id="3" name="Rectangle 2"/>
              <p:cNvSpPr>
                <a:spLocks noRot="1" noChangeAspect="1" noMove="1" noResize="1" noEditPoints="1" noAdjustHandles="1" noChangeArrowheads="1" noChangeShapeType="1" noTextEdit="1"/>
              </p:cNvSpPr>
              <p:nvPr/>
            </p:nvSpPr>
            <p:spPr>
              <a:xfrm>
                <a:off x="1140999" y="622374"/>
                <a:ext cx="6809419" cy="1187376"/>
              </a:xfrm>
              <a:prstGeom prst="rect">
                <a:avLst/>
              </a:prstGeom>
              <a:blipFill rotWithShape="1">
                <a:blip r:embed="rId3"/>
                <a:stretch>
                  <a:fillRect b="-15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996710" y="1733550"/>
                <a:ext cx="7156690" cy="3664273"/>
              </a:xfrm>
              <a:prstGeom prst="rect">
                <a:avLst/>
              </a:prstGeom>
            </p:spPr>
            <p:txBody>
              <a:bodyPr wrap="square">
                <a:spAutoFit/>
              </a:bodyPr>
              <a:lstStyle/>
              <a:p>
                <a:pPr algn="ctr">
                  <a:lnSpc>
                    <a:spcPct val="150000"/>
                  </a:lnSpc>
                </a:pPr>
                <a:r>
                  <a:rPr lang="en-US" sz="2000" b="1" u="sng" dirty="0">
                    <a:solidFill>
                      <a:srgbClr val="FF0000"/>
                    </a:solidFill>
                  </a:rPr>
                  <a:t>Giải</a:t>
                </a:r>
                <a:r>
                  <a:rPr lang="en-US" sz="2000" u="sng" dirty="0">
                    <a:solidFill>
                      <a:srgbClr val="FF0000"/>
                    </a:solidFill>
                  </a:rPr>
                  <a:t>: </a:t>
                </a:r>
              </a:p>
              <a:p>
                <a:pPr algn="just">
                  <a:lnSpc>
                    <a:spcPct val="150000"/>
                  </a:lnSpc>
                </a:pPr>
                <a:r>
                  <a:rPr lang="en-US" sz="2000" dirty="0" err="1"/>
                  <a:t>Elip</a:t>
                </a:r>
                <a:r>
                  <a:rPr lang="en-US" sz="2000" dirty="0"/>
                  <a:t> có phương trình chính tắc là: </a:t>
                </a:r>
                <a14:m>
                  <m:oMath xmlns:m="http://schemas.openxmlformats.org/officeDocument/2006/math">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b="1">
                                <a:latin typeface="Cambria Math"/>
                              </a:rPr>
                              <m:t>𝐱</m:t>
                            </m:r>
                          </m:e>
                          <m:sup>
                            <m:r>
                              <a:rPr lang="en-US" sz="2000" b="1">
                                <a:latin typeface="Cambria Math"/>
                              </a:rPr>
                              <m:t>𝟐</m:t>
                            </m:r>
                          </m:sup>
                        </m:sSup>
                      </m:num>
                      <m:den>
                        <m:sSup>
                          <m:sSupPr>
                            <m:ctrlPr>
                              <a:rPr lang="en-US" sz="2000" i="1">
                                <a:latin typeface="Cambria Math" panose="02040503050406030204" pitchFamily="18" charset="0"/>
                              </a:rPr>
                            </m:ctrlPr>
                          </m:sSupPr>
                          <m:e>
                            <m:r>
                              <a:rPr lang="en-US" sz="2000" b="1">
                                <a:latin typeface="Cambria Math"/>
                              </a:rPr>
                              <m:t>𝐚</m:t>
                            </m:r>
                          </m:e>
                          <m:sup>
                            <m:r>
                              <a:rPr lang="en-US" sz="2000" b="1">
                                <a:latin typeface="Cambria Math"/>
                              </a:rPr>
                              <m:t>𝟐</m:t>
                            </m:r>
                          </m:sup>
                        </m:sSup>
                      </m:den>
                    </m:f>
                    <m:r>
                      <a:rPr lang="en-US" sz="2000" b="1">
                        <a:latin typeface="Cambria Math"/>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b="1">
                                <a:latin typeface="Cambria Math"/>
                              </a:rPr>
                              <m:t>𝐲</m:t>
                            </m:r>
                          </m:e>
                          <m:sup>
                            <m:r>
                              <a:rPr lang="en-US" sz="2000" b="1">
                                <a:latin typeface="Cambria Math"/>
                              </a:rPr>
                              <m:t>𝟐</m:t>
                            </m:r>
                          </m:sup>
                        </m:sSup>
                      </m:num>
                      <m:den>
                        <m:sSup>
                          <m:sSupPr>
                            <m:ctrlPr>
                              <a:rPr lang="en-US" sz="2000" i="1">
                                <a:latin typeface="Cambria Math" panose="02040503050406030204" pitchFamily="18" charset="0"/>
                              </a:rPr>
                            </m:ctrlPr>
                          </m:sSupPr>
                          <m:e>
                            <m:r>
                              <a:rPr lang="en-US" sz="2000" b="1">
                                <a:latin typeface="Cambria Math"/>
                              </a:rPr>
                              <m:t>𝐛</m:t>
                            </m:r>
                          </m:e>
                          <m:sup>
                            <m:r>
                              <a:rPr lang="en-US" sz="2000" b="1">
                                <a:latin typeface="Cambria Math"/>
                              </a:rPr>
                              <m:t>𝟐</m:t>
                            </m:r>
                          </m:sup>
                        </m:sSup>
                      </m:den>
                    </m:f>
                    <m:r>
                      <a:rPr lang="en-US" sz="2000" b="1">
                        <a:latin typeface="Cambria Math"/>
                      </a:rPr>
                      <m:t>=</m:t>
                    </m:r>
                    <m:r>
                      <a:rPr lang="en-US" sz="2000" b="1">
                        <a:latin typeface="Cambria Math"/>
                      </a:rPr>
                      <m:t>𝟏</m:t>
                    </m:r>
                  </m:oMath>
                </a14:m>
                <a:r>
                  <a:rPr lang="en-US" sz="2000" dirty="0"/>
                  <a:t> (a &gt; b &gt; 0)</a:t>
                </a:r>
              </a:p>
              <a:p>
                <a:pPr algn="just">
                  <a:lnSpc>
                    <a:spcPct val="150000"/>
                  </a:lnSpc>
                </a:pPr>
                <a:r>
                  <a:rPr lang="en-US" sz="2000" dirty="0"/>
                  <a:t>Do M(0; 3) </a:t>
                </a:r>
                <a14:m>
                  <m:oMath xmlns:m="http://schemas.openxmlformats.org/officeDocument/2006/math">
                    <m:r>
                      <a:rPr lang="en-US" sz="2000" b="1" i="0">
                        <a:latin typeface="Cambria Math" panose="02040503050406030204" pitchFamily="18" charset="0"/>
                      </a:rPr>
                      <m:t>∈</m:t>
                    </m:r>
                  </m:oMath>
                </a14:m>
                <a:r>
                  <a:rPr lang="en-US" sz="2000" dirty="0"/>
                  <a:t> (E) nên: </a:t>
                </a:r>
                <a14:m>
                  <m:oMath xmlns:m="http://schemas.openxmlformats.org/officeDocument/2006/math">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b="1" i="0">
                                <a:latin typeface="Cambria Math" panose="02040503050406030204" pitchFamily="18" charset="0"/>
                              </a:rPr>
                              <m:t>𝟎</m:t>
                            </m:r>
                          </m:e>
                          <m:sup>
                            <m:r>
                              <a:rPr lang="en-US" sz="2000" b="1" i="0">
                                <a:latin typeface="Cambria Math" panose="02040503050406030204" pitchFamily="18" charset="0"/>
                              </a:rPr>
                              <m:t>𝟐</m:t>
                            </m:r>
                          </m:sup>
                        </m:sSup>
                      </m:num>
                      <m:den>
                        <m:sSup>
                          <m:sSupPr>
                            <m:ctrlPr>
                              <a:rPr lang="en-US" sz="2000" i="1">
                                <a:latin typeface="Cambria Math" panose="02040503050406030204" pitchFamily="18" charset="0"/>
                              </a:rPr>
                            </m:ctrlPr>
                          </m:sSupPr>
                          <m:e>
                            <m:r>
                              <a:rPr lang="en-US" sz="2000" b="1" i="0">
                                <a:latin typeface="Cambria Math" panose="02040503050406030204" pitchFamily="18" charset="0"/>
                              </a:rPr>
                              <m:t>𝐚</m:t>
                            </m:r>
                          </m:e>
                          <m:sup>
                            <m:r>
                              <a:rPr lang="en-US" sz="2000" b="1" i="0">
                                <a:latin typeface="Cambria Math" panose="02040503050406030204" pitchFamily="18" charset="0"/>
                              </a:rPr>
                              <m:t>𝟐</m:t>
                            </m:r>
                          </m:sup>
                        </m:sSup>
                      </m:den>
                    </m:f>
                    <m:r>
                      <a:rPr lang="en-US" sz="2000" b="1" i="0">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b="1" i="0">
                                <a:latin typeface="Cambria Math" panose="02040503050406030204" pitchFamily="18" charset="0"/>
                              </a:rPr>
                              <m:t>𝟑</m:t>
                            </m:r>
                          </m:e>
                          <m:sup>
                            <m:r>
                              <a:rPr lang="en-US" sz="2000" b="1" i="0">
                                <a:latin typeface="Cambria Math" panose="02040503050406030204" pitchFamily="18" charset="0"/>
                              </a:rPr>
                              <m:t>𝟐</m:t>
                            </m:r>
                          </m:sup>
                        </m:sSup>
                      </m:num>
                      <m:den>
                        <m:sSup>
                          <m:sSupPr>
                            <m:ctrlPr>
                              <a:rPr lang="en-US" sz="2000" i="1">
                                <a:latin typeface="Cambria Math" panose="02040503050406030204" pitchFamily="18" charset="0"/>
                              </a:rPr>
                            </m:ctrlPr>
                          </m:sSupPr>
                          <m:e>
                            <m:r>
                              <a:rPr lang="en-US" sz="2000" b="1" i="0">
                                <a:latin typeface="Cambria Math" panose="02040503050406030204" pitchFamily="18" charset="0"/>
                              </a:rPr>
                              <m:t>𝐛</m:t>
                            </m:r>
                          </m:e>
                          <m:sup>
                            <m:r>
                              <a:rPr lang="en-US" sz="2000" b="1" i="0">
                                <a:latin typeface="Cambria Math" panose="02040503050406030204" pitchFamily="18" charset="0"/>
                              </a:rPr>
                              <m:t>𝟐</m:t>
                            </m:r>
                          </m:sup>
                        </m:sSup>
                      </m:den>
                    </m:f>
                    <m:r>
                      <a:rPr lang="en-US" sz="2000" b="1" i="0">
                        <a:latin typeface="Cambria Math" panose="02040503050406030204" pitchFamily="18" charset="0"/>
                      </a:rPr>
                      <m:t>=</m:t>
                    </m:r>
                    <m:r>
                      <a:rPr lang="en-US" sz="2000" b="1" i="0">
                        <a:latin typeface="Cambria Math" panose="02040503050406030204" pitchFamily="18" charset="0"/>
                      </a:rPr>
                      <m:t>𝟏</m:t>
                    </m:r>
                  </m:oMath>
                </a14:m>
                <a:r>
                  <a:rPr lang="en-US" sz="2000" dirty="0"/>
                  <a:t> </a:t>
                </a:r>
                <a14:m>
                  <m:oMath xmlns:m="http://schemas.openxmlformats.org/officeDocument/2006/math">
                    <m:r>
                      <a:rPr lang="en-US" sz="2000" b="1" i="0">
                        <a:latin typeface="Cambria Math" panose="02040503050406030204" pitchFamily="18" charset="0"/>
                      </a:rPr>
                      <m:t>⇒</m:t>
                    </m:r>
                  </m:oMath>
                </a14:m>
                <a:r>
                  <a:rPr lang="en-US" sz="2000" dirty="0"/>
                  <a:t> </a:t>
                </a:r>
                <a14:m>
                  <m:oMath xmlns:m="http://schemas.openxmlformats.org/officeDocument/2006/math">
                    <m:sSup>
                      <m:sSupPr>
                        <m:ctrlPr>
                          <a:rPr lang="en-US" sz="2000" i="1">
                            <a:latin typeface="Cambria Math" panose="02040503050406030204" pitchFamily="18" charset="0"/>
                          </a:rPr>
                        </m:ctrlPr>
                      </m:sSupPr>
                      <m:e>
                        <m:r>
                          <a:rPr lang="en-US" sz="2000" b="1" i="0">
                            <a:latin typeface="Cambria Math" panose="02040503050406030204" pitchFamily="18" charset="0"/>
                          </a:rPr>
                          <m:t>𝐛</m:t>
                        </m:r>
                      </m:e>
                      <m:sup>
                        <m:r>
                          <a:rPr lang="en-US" sz="2000" b="1" i="0">
                            <a:latin typeface="Cambria Math" panose="02040503050406030204" pitchFamily="18" charset="0"/>
                          </a:rPr>
                          <m:t>𝟐</m:t>
                        </m:r>
                      </m:sup>
                    </m:sSup>
                    <m:r>
                      <a:rPr lang="en-US" sz="2000" b="1" i="0">
                        <a:latin typeface="Cambria Math" panose="02040503050406030204" pitchFamily="18" charset="0"/>
                      </a:rPr>
                      <m:t>=</m:t>
                    </m:r>
                    <m:sSup>
                      <m:sSupPr>
                        <m:ctrlPr>
                          <a:rPr lang="en-US" sz="2000" i="1">
                            <a:latin typeface="Cambria Math" panose="02040503050406030204" pitchFamily="18" charset="0"/>
                          </a:rPr>
                        </m:ctrlPr>
                      </m:sSupPr>
                      <m:e>
                        <m:r>
                          <a:rPr lang="en-US" sz="2000" b="1" i="0">
                            <a:latin typeface="Cambria Math" panose="02040503050406030204" pitchFamily="18" charset="0"/>
                          </a:rPr>
                          <m:t>𝟑</m:t>
                        </m:r>
                      </m:e>
                      <m:sup>
                        <m:r>
                          <a:rPr lang="en-US" sz="2000" b="1" i="0">
                            <a:latin typeface="Cambria Math" panose="02040503050406030204" pitchFamily="18" charset="0"/>
                          </a:rPr>
                          <m:t>𝟐</m:t>
                        </m:r>
                      </m:sup>
                    </m:sSup>
                    <m:r>
                      <a:rPr lang="en-US" sz="2000" b="1" i="0">
                        <a:latin typeface="Cambria Math" panose="02040503050406030204" pitchFamily="18" charset="0"/>
                      </a:rPr>
                      <m:t>=</m:t>
                    </m:r>
                    <m:r>
                      <a:rPr lang="en-US" sz="2000" b="1" i="0">
                        <a:latin typeface="Cambria Math" panose="02040503050406030204" pitchFamily="18" charset="0"/>
                      </a:rPr>
                      <m:t>𝟗</m:t>
                    </m:r>
                  </m:oMath>
                </a14:m>
                <a:r>
                  <a:rPr lang="en-US" sz="2000" dirty="0"/>
                  <a:t> (1)</a:t>
                </a:r>
              </a:p>
              <a:p>
                <a:pPr algn="just">
                  <a:lnSpc>
                    <a:spcPct val="150000"/>
                  </a:lnSpc>
                </a:pPr>
                <a:r>
                  <a:rPr lang="en-US" sz="2000" dirty="0"/>
                  <a:t>Do N(3; -</a:t>
                </a:r>
                <a14:m>
                  <m:oMath xmlns:m="http://schemas.openxmlformats.org/officeDocument/2006/math">
                    <m:r>
                      <a:rPr lang="en-US" sz="2000" b="1" i="0">
                        <a:latin typeface="Cambria Math" panose="02040503050406030204" pitchFamily="18" charset="0"/>
                      </a:rPr>
                      <m:t> </m:t>
                    </m:r>
                    <m:f>
                      <m:fPr>
                        <m:ctrlPr>
                          <a:rPr lang="en-US" sz="2000" i="1">
                            <a:latin typeface="Cambria Math" panose="02040503050406030204" pitchFamily="18" charset="0"/>
                          </a:rPr>
                        </m:ctrlPr>
                      </m:fPr>
                      <m:num>
                        <m:r>
                          <a:rPr lang="en-US" sz="2000" b="1" i="0">
                            <a:latin typeface="Cambria Math" panose="02040503050406030204" pitchFamily="18" charset="0"/>
                          </a:rPr>
                          <m:t>𝟏𝟐</m:t>
                        </m:r>
                      </m:num>
                      <m:den>
                        <m:r>
                          <a:rPr lang="en-US" sz="2000" b="1" i="0">
                            <a:latin typeface="Cambria Math" panose="02040503050406030204" pitchFamily="18" charset="0"/>
                          </a:rPr>
                          <m:t>𝟓</m:t>
                        </m:r>
                      </m:den>
                    </m:f>
                  </m:oMath>
                </a14:m>
                <a:r>
                  <a:rPr lang="en-US" sz="2000" dirty="0"/>
                  <a:t>) </a:t>
                </a:r>
                <a14:m>
                  <m:oMath xmlns:m="http://schemas.openxmlformats.org/officeDocument/2006/math">
                    <m:r>
                      <a:rPr lang="en-US" sz="2000" b="1" i="0">
                        <a:latin typeface="Cambria Math" panose="02040503050406030204" pitchFamily="18" charset="0"/>
                      </a:rPr>
                      <m:t>∈</m:t>
                    </m:r>
                  </m:oMath>
                </a14:m>
                <a:r>
                  <a:rPr lang="en-US" sz="2000" dirty="0"/>
                  <a:t> (E) nên: </a:t>
                </a:r>
                <a14:m>
                  <m:oMath xmlns:m="http://schemas.openxmlformats.org/officeDocument/2006/math">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b="1" i="0">
                                <a:latin typeface="Cambria Math" panose="02040503050406030204" pitchFamily="18" charset="0"/>
                              </a:rPr>
                              <m:t>𝟑</m:t>
                            </m:r>
                          </m:e>
                          <m:sup>
                            <m:r>
                              <a:rPr lang="en-US" sz="2000" b="1" i="0">
                                <a:latin typeface="Cambria Math" panose="02040503050406030204" pitchFamily="18" charset="0"/>
                              </a:rPr>
                              <m:t>𝟐</m:t>
                            </m:r>
                          </m:sup>
                        </m:sSup>
                      </m:num>
                      <m:den>
                        <m:sSup>
                          <m:sSupPr>
                            <m:ctrlPr>
                              <a:rPr lang="en-US" sz="2000" i="1">
                                <a:latin typeface="Cambria Math" panose="02040503050406030204" pitchFamily="18" charset="0"/>
                              </a:rPr>
                            </m:ctrlPr>
                          </m:sSupPr>
                          <m:e>
                            <m:r>
                              <a:rPr lang="en-US" sz="2000" b="1" i="0">
                                <a:latin typeface="Cambria Math" panose="02040503050406030204" pitchFamily="18" charset="0"/>
                              </a:rPr>
                              <m:t>𝐚</m:t>
                            </m:r>
                          </m:e>
                          <m:sup>
                            <m:r>
                              <a:rPr lang="en-US" sz="2000" b="1" i="0">
                                <a:latin typeface="Cambria Math" panose="02040503050406030204" pitchFamily="18" charset="0"/>
                              </a:rPr>
                              <m:t>𝟐</m:t>
                            </m:r>
                          </m:sup>
                        </m:sSup>
                      </m:den>
                    </m:f>
                    <m:r>
                      <a:rPr lang="en-US" sz="2000" b="1" i="0">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b="1" i="0">
                                        <a:latin typeface="Cambria Math" panose="02040503050406030204" pitchFamily="18" charset="0"/>
                                      </a:rPr>
                                      <m:t>𝟏𝟐</m:t>
                                    </m:r>
                                  </m:num>
                                  <m:den>
                                    <m:r>
                                      <a:rPr lang="en-US" sz="2000" b="1" i="0">
                                        <a:latin typeface="Cambria Math" panose="02040503050406030204" pitchFamily="18" charset="0"/>
                                      </a:rPr>
                                      <m:t>𝟓</m:t>
                                    </m:r>
                                  </m:den>
                                </m:f>
                              </m:e>
                            </m:d>
                          </m:e>
                          <m:sup>
                            <m:r>
                              <a:rPr lang="en-US" sz="2000" b="1" i="0">
                                <a:latin typeface="Cambria Math" panose="02040503050406030204" pitchFamily="18" charset="0"/>
                              </a:rPr>
                              <m:t>𝟐</m:t>
                            </m:r>
                          </m:sup>
                        </m:sSup>
                      </m:num>
                      <m:den>
                        <m:sSup>
                          <m:sSupPr>
                            <m:ctrlPr>
                              <a:rPr lang="en-US" sz="2000" i="1">
                                <a:latin typeface="Cambria Math" panose="02040503050406030204" pitchFamily="18" charset="0"/>
                              </a:rPr>
                            </m:ctrlPr>
                          </m:sSupPr>
                          <m:e>
                            <m:r>
                              <a:rPr lang="en-US" sz="2000" b="1" i="0">
                                <a:latin typeface="Cambria Math" panose="02040503050406030204" pitchFamily="18" charset="0"/>
                              </a:rPr>
                              <m:t>𝟑</m:t>
                            </m:r>
                          </m:e>
                          <m:sup>
                            <m:r>
                              <a:rPr lang="en-US" sz="2000" b="1" i="0">
                                <a:latin typeface="Cambria Math" panose="02040503050406030204" pitchFamily="18" charset="0"/>
                              </a:rPr>
                              <m:t>𝟐</m:t>
                            </m:r>
                          </m:sup>
                        </m:sSup>
                      </m:den>
                    </m:f>
                    <m:r>
                      <a:rPr lang="en-US" sz="2000" b="1" i="0">
                        <a:latin typeface="Cambria Math" panose="02040503050406030204" pitchFamily="18" charset="0"/>
                      </a:rPr>
                      <m:t>=</m:t>
                    </m:r>
                    <m:r>
                      <a:rPr lang="en-US" sz="2000" b="1" i="0">
                        <a:latin typeface="Cambria Math" panose="02040503050406030204" pitchFamily="18" charset="0"/>
                      </a:rPr>
                      <m:t>𝟏</m:t>
                    </m:r>
                    <m:r>
                      <a:rPr lang="en-US" sz="2000" b="0" i="0" smtClean="0">
                        <a:latin typeface="Cambria Math"/>
                      </a:rPr>
                      <m:t> </m:t>
                    </m:r>
                    <m:r>
                      <a:rPr lang="en-US" sz="2000" b="1" i="0">
                        <a:latin typeface="Cambria Math" panose="02040503050406030204" pitchFamily="18" charset="0"/>
                      </a:rPr>
                      <m:t>⟺</m:t>
                    </m:r>
                    <m:sSup>
                      <m:sSupPr>
                        <m:ctrlPr>
                          <a:rPr lang="en-US" sz="2000" i="1">
                            <a:latin typeface="Cambria Math" panose="02040503050406030204" pitchFamily="18" charset="0"/>
                          </a:rPr>
                        </m:ctrlPr>
                      </m:sSupPr>
                      <m:e>
                        <m:r>
                          <a:rPr lang="en-US" sz="2000" b="1" i="0">
                            <a:latin typeface="Cambria Math" panose="02040503050406030204" pitchFamily="18" charset="0"/>
                          </a:rPr>
                          <m:t>𝐚</m:t>
                        </m:r>
                      </m:e>
                      <m:sup>
                        <m:r>
                          <a:rPr lang="en-US" sz="2000" b="1" i="0">
                            <a:latin typeface="Cambria Math" panose="02040503050406030204" pitchFamily="18" charset="0"/>
                          </a:rPr>
                          <m:t>𝟐</m:t>
                        </m:r>
                      </m:sup>
                    </m:sSup>
                    <m:r>
                      <a:rPr lang="en-US" sz="2000" b="1" i="0">
                        <a:latin typeface="Cambria Math" panose="02040503050406030204" pitchFamily="18" charset="0"/>
                      </a:rPr>
                      <m:t>=</m:t>
                    </m:r>
                    <m:r>
                      <a:rPr lang="en-US" sz="2000" b="1" i="0">
                        <a:latin typeface="Cambria Math" panose="02040503050406030204" pitchFamily="18" charset="0"/>
                      </a:rPr>
                      <m:t>𝟐𝟓</m:t>
                    </m:r>
                  </m:oMath>
                </a14:m>
                <a:endParaRPr lang="en-US" sz="2000" dirty="0"/>
              </a:p>
              <a:p>
                <a:pPr algn="just">
                  <a:lnSpc>
                    <a:spcPct val="150000"/>
                  </a:lnSpc>
                </a:pPr>
                <a:r>
                  <a:rPr lang="en-US" sz="2000" dirty="0"/>
                  <a:t>Vậy elip (E) có phương trình chính tắc là: </a:t>
                </a:r>
                <a14:m>
                  <m:oMath xmlns:m="http://schemas.openxmlformats.org/officeDocument/2006/math">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b="1" i="0">
                                <a:latin typeface="Cambria Math" panose="02040503050406030204" pitchFamily="18" charset="0"/>
                              </a:rPr>
                              <m:t>𝐱</m:t>
                            </m:r>
                          </m:e>
                          <m:sup>
                            <m:r>
                              <a:rPr lang="en-US" sz="2000" b="1" i="0">
                                <a:latin typeface="Cambria Math" panose="02040503050406030204" pitchFamily="18" charset="0"/>
                              </a:rPr>
                              <m:t>𝟐</m:t>
                            </m:r>
                          </m:sup>
                        </m:sSup>
                      </m:num>
                      <m:den>
                        <m:r>
                          <a:rPr lang="en-US" sz="2000" b="1" i="0">
                            <a:latin typeface="Cambria Math" panose="02040503050406030204" pitchFamily="18" charset="0"/>
                          </a:rPr>
                          <m:t>𝟐𝟓</m:t>
                        </m:r>
                      </m:den>
                    </m:f>
                    <m:r>
                      <a:rPr lang="en-US" sz="2000" b="1" i="0">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b="1" i="0">
                                <a:latin typeface="Cambria Math" panose="02040503050406030204" pitchFamily="18" charset="0"/>
                              </a:rPr>
                              <m:t>𝐲</m:t>
                            </m:r>
                          </m:e>
                          <m:sup>
                            <m:r>
                              <a:rPr lang="en-US" sz="2000" b="1" i="0">
                                <a:latin typeface="Cambria Math" panose="02040503050406030204" pitchFamily="18" charset="0"/>
                              </a:rPr>
                              <m:t>𝟐</m:t>
                            </m:r>
                          </m:sup>
                        </m:sSup>
                      </m:num>
                      <m:den>
                        <m:r>
                          <a:rPr lang="en-US" sz="2000" b="1" i="0">
                            <a:latin typeface="Cambria Math" panose="02040503050406030204" pitchFamily="18" charset="0"/>
                          </a:rPr>
                          <m:t>𝟗</m:t>
                        </m:r>
                      </m:den>
                    </m:f>
                    <m:r>
                      <a:rPr lang="en-US" sz="2000" b="1" i="0">
                        <a:latin typeface="Cambria Math" panose="02040503050406030204" pitchFamily="18" charset="0"/>
                      </a:rPr>
                      <m:t>=</m:t>
                    </m:r>
                    <m:r>
                      <a:rPr lang="en-US" sz="2000" b="1" i="0">
                        <a:latin typeface="Cambria Math" panose="02040503050406030204" pitchFamily="18" charset="0"/>
                      </a:rPr>
                      <m:t>𝟏</m:t>
                    </m:r>
                  </m:oMath>
                </a14:m>
                <a:endParaRPr lang="en-US" sz="2000" dirty="0"/>
              </a:p>
            </p:txBody>
          </p:sp>
        </mc:Choice>
        <mc:Fallback>
          <p:sp>
            <p:nvSpPr>
              <p:cNvPr id="4" name="Rectangle 3"/>
              <p:cNvSpPr>
                <a:spLocks noRot="1" noChangeAspect="1" noMove="1" noResize="1" noEditPoints="1" noAdjustHandles="1" noChangeArrowheads="1" noChangeShapeType="1" noTextEdit="1"/>
              </p:cNvSpPr>
              <p:nvPr/>
            </p:nvSpPr>
            <p:spPr>
              <a:xfrm>
                <a:off x="996710" y="1733550"/>
                <a:ext cx="7156690" cy="3664273"/>
              </a:xfrm>
              <a:prstGeom prst="rect">
                <a:avLst/>
              </a:prstGeom>
              <a:blipFill>
                <a:blip r:embed="rId4"/>
                <a:stretch>
                  <a:fillRect l="-937" b="-166"/>
                </a:stretch>
              </a:blipFill>
            </p:spPr>
            <p:txBody>
              <a:bodyPr/>
              <a:lstStyle/>
              <a:p>
                <a:r>
                  <a:rPr lang="en-US">
                    <a:noFill/>
                  </a:rPr>
                  <a:t> </a:t>
                </a:r>
              </a:p>
            </p:txBody>
          </p:sp>
        </mc:Fallback>
      </mc:AlternateContent>
    </p:spTree>
    <p:extLst>
      <p:ext uri="{BB962C8B-B14F-4D97-AF65-F5344CB8AC3E}">
        <p14:creationId xmlns:p14="http://schemas.microsoft.com/office/powerpoint/2010/main" val="39586028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p:cTn id="26"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p:cTn id="33"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 calcmode="lin" valueType="num">
                                      <p:cBhvr>
                                        <p:cTn id="40"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927" name="Google Shape;927;p46"/>
          <p:cNvSpPr/>
          <p:nvPr/>
        </p:nvSpPr>
        <p:spPr>
          <a:xfrm>
            <a:off x="8360017" y="36560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46"/>
          <p:cNvGrpSpPr/>
          <p:nvPr/>
        </p:nvGrpSpPr>
        <p:grpSpPr>
          <a:xfrm>
            <a:off x="7448550" y="1773413"/>
            <a:ext cx="1065800" cy="2831500"/>
            <a:chOff x="9492150" y="2451038"/>
            <a:chExt cx="1065800" cy="2831500"/>
          </a:xfrm>
        </p:grpSpPr>
        <p:sp>
          <p:nvSpPr>
            <p:cNvPr id="929" name="Google Shape;929;p46"/>
            <p:cNvSpPr/>
            <p:nvPr/>
          </p:nvSpPr>
          <p:spPr>
            <a:xfrm>
              <a:off x="9492150" y="5084138"/>
              <a:ext cx="306075" cy="198400"/>
            </a:xfrm>
            <a:custGeom>
              <a:avLst/>
              <a:gdLst/>
              <a:ahLst/>
              <a:cxnLst/>
              <a:rect l="l" t="t" r="r" b="b"/>
              <a:pathLst>
                <a:path w="12243" h="7936" extrusionOk="0">
                  <a:moveTo>
                    <a:pt x="6272" y="0"/>
                  </a:moveTo>
                  <a:cubicBezTo>
                    <a:pt x="6272" y="0"/>
                    <a:pt x="4070" y="3503"/>
                    <a:pt x="3470" y="4070"/>
                  </a:cubicBezTo>
                  <a:cubicBezTo>
                    <a:pt x="2836" y="4604"/>
                    <a:pt x="1268" y="5771"/>
                    <a:pt x="635" y="6405"/>
                  </a:cubicBezTo>
                  <a:cubicBezTo>
                    <a:pt x="1" y="7039"/>
                    <a:pt x="801" y="7839"/>
                    <a:pt x="1502" y="7906"/>
                  </a:cubicBezTo>
                  <a:cubicBezTo>
                    <a:pt x="1735" y="7928"/>
                    <a:pt x="2840" y="7936"/>
                    <a:pt x="4209" y="7936"/>
                  </a:cubicBezTo>
                  <a:cubicBezTo>
                    <a:pt x="6947" y="7936"/>
                    <a:pt x="10742" y="7906"/>
                    <a:pt x="10742" y="7906"/>
                  </a:cubicBezTo>
                  <a:cubicBezTo>
                    <a:pt x="10742" y="7906"/>
                    <a:pt x="11676" y="7739"/>
                    <a:pt x="11776" y="7272"/>
                  </a:cubicBezTo>
                  <a:cubicBezTo>
                    <a:pt x="11843" y="6805"/>
                    <a:pt x="12243" y="5404"/>
                    <a:pt x="11676" y="4137"/>
                  </a:cubicBezTo>
                  <a:cubicBezTo>
                    <a:pt x="11342" y="3303"/>
                    <a:pt x="11142" y="2402"/>
                    <a:pt x="11142" y="1468"/>
                  </a:cubicBezTo>
                  <a:lnTo>
                    <a:pt x="11309" y="1101"/>
                  </a:lnTo>
                  <a:lnTo>
                    <a:pt x="11142" y="134"/>
                  </a:lnTo>
                  <a:lnTo>
                    <a:pt x="6272" y="0"/>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6"/>
            <p:cNvSpPr/>
            <p:nvPr/>
          </p:nvSpPr>
          <p:spPr>
            <a:xfrm>
              <a:off x="9492150" y="5221738"/>
              <a:ext cx="299425" cy="60800"/>
            </a:xfrm>
            <a:custGeom>
              <a:avLst/>
              <a:gdLst/>
              <a:ahLst/>
              <a:cxnLst/>
              <a:rect l="l" t="t" r="r" b="b"/>
              <a:pathLst>
                <a:path w="11977" h="2432" extrusionOk="0">
                  <a:moveTo>
                    <a:pt x="11976" y="0"/>
                  </a:moveTo>
                  <a:cubicBezTo>
                    <a:pt x="10708" y="400"/>
                    <a:pt x="9374" y="901"/>
                    <a:pt x="9374" y="901"/>
                  </a:cubicBezTo>
                  <a:lnTo>
                    <a:pt x="635" y="901"/>
                  </a:lnTo>
                  <a:cubicBezTo>
                    <a:pt x="1" y="1535"/>
                    <a:pt x="801" y="2335"/>
                    <a:pt x="1535" y="2402"/>
                  </a:cubicBezTo>
                  <a:cubicBezTo>
                    <a:pt x="1769" y="2424"/>
                    <a:pt x="2873" y="2432"/>
                    <a:pt x="4242" y="2432"/>
                  </a:cubicBezTo>
                  <a:cubicBezTo>
                    <a:pt x="6980" y="2432"/>
                    <a:pt x="10775" y="2402"/>
                    <a:pt x="10775" y="2402"/>
                  </a:cubicBezTo>
                  <a:cubicBezTo>
                    <a:pt x="10775" y="2402"/>
                    <a:pt x="11709" y="2235"/>
                    <a:pt x="11776" y="1768"/>
                  </a:cubicBezTo>
                  <a:cubicBezTo>
                    <a:pt x="11909" y="1201"/>
                    <a:pt x="11976" y="601"/>
                    <a:pt x="11976"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6"/>
            <p:cNvSpPr/>
            <p:nvPr/>
          </p:nvSpPr>
          <p:spPr>
            <a:xfrm>
              <a:off x="9721500" y="5224238"/>
              <a:ext cx="15025" cy="53400"/>
            </a:xfrm>
            <a:custGeom>
              <a:avLst/>
              <a:gdLst/>
              <a:ahLst/>
              <a:cxnLst/>
              <a:rect l="l" t="t" r="r" b="b"/>
              <a:pathLst>
                <a:path w="601" h="2136" extrusionOk="0">
                  <a:moveTo>
                    <a:pt x="600" y="0"/>
                  </a:moveTo>
                  <a:lnTo>
                    <a:pt x="0" y="2135"/>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6"/>
            <p:cNvSpPr/>
            <p:nvPr/>
          </p:nvSpPr>
          <p:spPr>
            <a:xfrm>
              <a:off x="9721500" y="5224238"/>
              <a:ext cx="15025" cy="53400"/>
            </a:xfrm>
            <a:custGeom>
              <a:avLst/>
              <a:gdLst/>
              <a:ahLst/>
              <a:cxnLst/>
              <a:rect l="l" t="t" r="r" b="b"/>
              <a:pathLst>
                <a:path w="601" h="2136" fill="none" extrusionOk="0">
                  <a:moveTo>
                    <a:pt x="600" y="0"/>
                  </a:moveTo>
                  <a:lnTo>
                    <a:pt x="0" y="2135"/>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6"/>
            <p:cNvSpPr/>
            <p:nvPr/>
          </p:nvSpPr>
          <p:spPr>
            <a:xfrm>
              <a:off x="9584500" y="5172838"/>
              <a:ext cx="101150" cy="28075"/>
            </a:xfrm>
            <a:custGeom>
              <a:avLst/>
              <a:gdLst/>
              <a:ahLst/>
              <a:cxnLst/>
              <a:rect l="l" t="t" r="r" b="b"/>
              <a:pathLst>
                <a:path w="4046" h="1123" extrusionOk="0">
                  <a:moveTo>
                    <a:pt x="1689" y="0"/>
                  </a:moveTo>
                  <a:cubicBezTo>
                    <a:pt x="881" y="0"/>
                    <a:pt x="396" y="235"/>
                    <a:pt x="376" y="255"/>
                  </a:cubicBezTo>
                  <a:cubicBezTo>
                    <a:pt x="1" y="428"/>
                    <a:pt x="201" y="927"/>
                    <a:pt x="521" y="927"/>
                  </a:cubicBezTo>
                  <a:cubicBezTo>
                    <a:pt x="571" y="927"/>
                    <a:pt x="623" y="915"/>
                    <a:pt x="677" y="889"/>
                  </a:cubicBezTo>
                  <a:cubicBezTo>
                    <a:pt x="715" y="869"/>
                    <a:pt x="1083" y="691"/>
                    <a:pt x="1706" y="691"/>
                  </a:cubicBezTo>
                  <a:cubicBezTo>
                    <a:pt x="2152" y="691"/>
                    <a:pt x="2730" y="783"/>
                    <a:pt x="3412" y="1089"/>
                  </a:cubicBezTo>
                  <a:cubicBezTo>
                    <a:pt x="3445" y="1089"/>
                    <a:pt x="3512" y="1122"/>
                    <a:pt x="3545" y="1122"/>
                  </a:cubicBezTo>
                  <a:lnTo>
                    <a:pt x="3579" y="1122"/>
                  </a:lnTo>
                  <a:cubicBezTo>
                    <a:pt x="3946" y="1122"/>
                    <a:pt x="4046" y="589"/>
                    <a:pt x="3712" y="455"/>
                  </a:cubicBezTo>
                  <a:cubicBezTo>
                    <a:pt x="2921" y="106"/>
                    <a:pt x="2232" y="0"/>
                    <a:pt x="1689"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6"/>
            <p:cNvSpPr/>
            <p:nvPr/>
          </p:nvSpPr>
          <p:spPr>
            <a:xfrm>
              <a:off x="9592075" y="5149713"/>
              <a:ext cx="101075" cy="27850"/>
            </a:xfrm>
            <a:custGeom>
              <a:avLst/>
              <a:gdLst/>
              <a:ahLst/>
              <a:cxnLst/>
              <a:rect l="l" t="t" r="r" b="b"/>
              <a:pathLst>
                <a:path w="4043" h="1114" extrusionOk="0">
                  <a:moveTo>
                    <a:pt x="1729" y="1"/>
                  </a:moveTo>
                  <a:cubicBezTo>
                    <a:pt x="908" y="1"/>
                    <a:pt x="414" y="246"/>
                    <a:pt x="374" y="246"/>
                  </a:cubicBezTo>
                  <a:cubicBezTo>
                    <a:pt x="0" y="447"/>
                    <a:pt x="196" y="920"/>
                    <a:pt x="513" y="920"/>
                  </a:cubicBezTo>
                  <a:cubicBezTo>
                    <a:pt x="564" y="920"/>
                    <a:pt x="618" y="908"/>
                    <a:pt x="674" y="880"/>
                  </a:cubicBezTo>
                  <a:cubicBezTo>
                    <a:pt x="712" y="880"/>
                    <a:pt x="1073" y="713"/>
                    <a:pt x="1685" y="713"/>
                  </a:cubicBezTo>
                  <a:cubicBezTo>
                    <a:pt x="2134" y="713"/>
                    <a:pt x="2718" y="803"/>
                    <a:pt x="3409" y="1113"/>
                  </a:cubicBezTo>
                  <a:lnTo>
                    <a:pt x="3576" y="1113"/>
                  </a:lnTo>
                  <a:cubicBezTo>
                    <a:pt x="3943" y="1113"/>
                    <a:pt x="4043" y="613"/>
                    <a:pt x="3709" y="446"/>
                  </a:cubicBezTo>
                  <a:cubicBezTo>
                    <a:pt x="2934" y="104"/>
                    <a:pt x="2262" y="1"/>
                    <a:pt x="1729"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6"/>
            <p:cNvSpPr/>
            <p:nvPr/>
          </p:nvSpPr>
          <p:spPr>
            <a:xfrm>
              <a:off x="9599525" y="5126963"/>
              <a:ext cx="101150" cy="28075"/>
            </a:xfrm>
            <a:custGeom>
              <a:avLst/>
              <a:gdLst/>
              <a:ahLst/>
              <a:cxnLst/>
              <a:rect l="l" t="t" r="r" b="b"/>
              <a:pathLst>
                <a:path w="4046" h="1123" extrusionOk="0">
                  <a:moveTo>
                    <a:pt x="1698" y="1"/>
                  </a:moveTo>
                  <a:cubicBezTo>
                    <a:pt x="897" y="1"/>
                    <a:pt x="416" y="235"/>
                    <a:pt x="376" y="255"/>
                  </a:cubicBezTo>
                  <a:cubicBezTo>
                    <a:pt x="0" y="429"/>
                    <a:pt x="200" y="928"/>
                    <a:pt x="521" y="928"/>
                  </a:cubicBezTo>
                  <a:cubicBezTo>
                    <a:pt x="570" y="928"/>
                    <a:pt x="623" y="916"/>
                    <a:pt x="676" y="889"/>
                  </a:cubicBezTo>
                  <a:cubicBezTo>
                    <a:pt x="715" y="870"/>
                    <a:pt x="1076" y="706"/>
                    <a:pt x="1690" y="706"/>
                  </a:cubicBezTo>
                  <a:cubicBezTo>
                    <a:pt x="2138" y="706"/>
                    <a:pt x="2721" y="793"/>
                    <a:pt x="3411" y="1089"/>
                  </a:cubicBezTo>
                  <a:cubicBezTo>
                    <a:pt x="3445" y="1123"/>
                    <a:pt x="3511" y="1123"/>
                    <a:pt x="3545" y="1123"/>
                  </a:cubicBezTo>
                  <a:lnTo>
                    <a:pt x="3578" y="1123"/>
                  </a:lnTo>
                  <a:cubicBezTo>
                    <a:pt x="3945" y="1123"/>
                    <a:pt x="4045" y="622"/>
                    <a:pt x="3712" y="455"/>
                  </a:cubicBezTo>
                  <a:cubicBezTo>
                    <a:pt x="2920" y="107"/>
                    <a:pt x="2237" y="1"/>
                    <a:pt x="1698"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6"/>
            <p:cNvSpPr/>
            <p:nvPr/>
          </p:nvSpPr>
          <p:spPr>
            <a:xfrm>
              <a:off x="10251875" y="5084138"/>
              <a:ext cx="306075" cy="198400"/>
            </a:xfrm>
            <a:custGeom>
              <a:avLst/>
              <a:gdLst/>
              <a:ahLst/>
              <a:cxnLst/>
              <a:rect l="l" t="t" r="r" b="b"/>
              <a:pathLst>
                <a:path w="12243" h="7936" extrusionOk="0">
                  <a:moveTo>
                    <a:pt x="5971" y="0"/>
                  </a:moveTo>
                  <a:lnTo>
                    <a:pt x="1101" y="134"/>
                  </a:lnTo>
                  <a:lnTo>
                    <a:pt x="968" y="1101"/>
                  </a:lnTo>
                  <a:lnTo>
                    <a:pt x="1101" y="1468"/>
                  </a:lnTo>
                  <a:cubicBezTo>
                    <a:pt x="1101" y="2402"/>
                    <a:pt x="901" y="3303"/>
                    <a:pt x="567" y="4137"/>
                  </a:cubicBezTo>
                  <a:cubicBezTo>
                    <a:pt x="0" y="5404"/>
                    <a:pt x="400" y="6805"/>
                    <a:pt x="501" y="7272"/>
                  </a:cubicBezTo>
                  <a:cubicBezTo>
                    <a:pt x="567" y="7739"/>
                    <a:pt x="1501" y="7906"/>
                    <a:pt x="1501" y="7906"/>
                  </a:cubicBezTo>
                  <a:cubicBezTo>
                    <a:pt x="1501" y="7906"/>
                    <a:pt x="5297" y="7936"/>
                    <a:pt x="8034" y="7936"/>
                  </a:cubicBezTo>
                  <a:cubicBezTo>
                    <a:pt x="9403" y="7936"/>
                    <a:pt x="10508" y="7928"/>
                    <a:pt x="10741" y="7906"/>
                  </a:cubicBezTo>
                  <a:cubicBezTo>
                    <a:pt x="11442" y="7839"/>
                    <a:pt x="12242" y="7039"/>
                    <a:pt x="11608" y="6405"/>
                  </a:cubicBezTo>
                  <a:cubicBezTo>
                    <a:pt x="10975" y="5771"/>
                    <a:pt x="9407" y="4604"/>
                    <a:pt x="8806" y="4070"/>
                  </a:cubicBezTo>
                  <a:cubicBezTo>
                    <a:pt x="8173" y="3503"/>
                    <a:pt x="5971" y="0"/>
                    <a:pt x="5971"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6"/>
            <p:cNvSpPr/>
            <p:nvPr/>
          </p:nvSpPr>
          <p:spPr>
            <a:xfrm>
              <a:off x="10258550" y="5221738"/>
              <a:ext cx="299400" cy="60800"/>
            </a:xfrm>
            <a:custGeom>
              <a:avLst/>
              <a:gdLst/>
              <a:ahLst/>
              <a:cxnLst/>
              <a:rect l="l" t="t" r="r" b="b"/>
              <a:pathLst>
                <a:path w="11976" h="2432" extrusionOk="0">
                  <a:moveTo>
                    <a:pt x="0" y="0"/>
                  </a:moveTo>
                  <a:cubicBezTo>
                    <a:pt x="0" y="601"/>
                    <a:pt x="67" y="1201"/>
                    <a:pt x="200" y="1768"/>
                  </a:cubicBezTo>
                  <a:cubicBezTo>
                    <a:pt x="300" y="2235"/>
                    <a:pt x="1234" y="2402"/>
                    <a:pt x="1234" y="2402"/>
                  </a:cubicBezTo>
                  <a:cubicBezTo>
                    <a:pt x="1234" y="2402"/>
                    <a:pt x="5030" y="2432"/>
                    <a:pt x="7767" y="2432"/>
                  </a:cubicBezTo>
                  <a:cubicBezTo>
                    <a:pt x="9136" y="2432"/>
                    <a:pt x="10241" y="2424"/>
                    <a:pt x="10474" y="2402"/>
                  </a:cubicBezTo>
                  <a:cubicBezTo>
                    <a:pt x="11208" y="2335"/>
                    <a:pt x="11975" y="1535"/>
                    <a:pt x="11341" y="901"/>
                  </a:cubicBezTo>
                  <a:lnTo>
                    <a:pt x="2602" y="901"/>
                  </a:lnTo>
                  <a:cubicBezTo>
                    <a:pt x="2602" y="901"/>
                    <a:pt x="1301" y="400"/>
                    <a:pt x="0"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6"/>
            <p:cNvSpPr/>
            <p:nvPr/>
          </p:nvSpPr>
          <p:spPr>
            <a:xfrm>
              <a:off x="10313575" y="5224238"/>
              <a:ext cx="15875" cy="53400"/>
            </a:xfrm>
            <a:custGeom>
              <a:avLst/>
              <a:gdLst/>
              <a:ahLst/>
              <a:cxnLst/>
              <a:rect l="l" t="t" r="r" b="b"/>
              <a:pathLst>
                <a:path w="635" h="2136" extrusionOk="0">
                  <a:moveTo>
                    <a:pt x="1" y="0"/>
                  </a:moveTo>
                  <a:lnTo>
                    <a:pt x="634" y="2135"/>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6"/>
            <p:cNvSpPr/>
            <p:nvPr/>
          </p:nvSpPr>
          <p:spPr>
            <a:xfrm>
              <a:off x="10313575" y="5224238"/>
              <a:ext cx="15875" cy="53400"/>
            </a:xfrm>
            <a:custGeom>
              <a:avLst/>
              <a:gdLst/>
              <a:ahLst/>
              <a:cxnLst/>
              <a:rect l="l" t="t" r="r" b="b"/>
              <a:pathLst>
                <a:path w="635" h="2136" fill="none" extrusionOk="0">
                  <a:moveTo>
                    <a:pt x="1" y="0"/>
                  </a:moveTo>
                  <a:lnTo>
                    <a:pt x="634" y="2135"/>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6"/>
            <p:cNvSpPr/>
            <p:nvPr/>
          </p:nvSpPr>
          <p:spPr>
            <a:xfrm>
              <a:off x="10366950" y="5172838"/>
              <a:ext cx="98650" cy="28075"/>
            </a:xfrm>
            <a:custGeom>
              <a:avLst/>
              <a:gdLst/>
              <a:ahLst/>
              <a:cxnLst/>
              <a:rect l="l" t="t" r="r" b="b"/>
              <a:pathLst>
                <a:path w="3946" h="1123" extrusionOk="0">
                  <a:moveTo>
                    <a:pt x="2257" y="0"/>
                  </a:moveTo>
                  <a:cubicBezTo>
                    <a:pt x="1714" y="0"/>
                    <a:pt x="1025" y="106"/>
                    <a:pt x="234" y="455"/>
                  </a:cubicBezTo>
                  <a:cubicBezTo>
                    <a:pt x="67" y="522"/>
                    <a:pt x="0" y="722"/>
                    <a:pt x="67" y="889"/>
                  </a:cubicBezTo>
                  <a:cubicBezTo>
                    <a:pt x="134" y="1022"/>
                    <a:pt x="267" y="1122"/>
                    <a:pt x="401" y="1122"/>
                  </a:cubicBezTo>
                  <a:cubicBezTo>
                    <a:pt x="434" y="1122"/>
                    <a:pt x="501" y="1089"/>
                    <a:pt x="534" y="1089"/>
                  </a:cubicBezTo>
                  <a:cubicBezTo>
                    <a:pt x="1216" y="783"/>
                    <a:pt x="1800" y="691"/>
                    <a:pt x="2250" y="691"/>
                  </a:cubicBezTo>
                  <a:cubicBezTo>
                    <a:pt x="2880" y="691"/>
                    <a:pt x="3250" y="869"/>
                    <a:pt x="3269" y="889"/>
                  </a:cubicBezTo>
                  <a:cubicBezTo>
                    <a:pt x="3327" y="915"/>
                    <a:pt x="3383" y="927"/>
                    <a:pt x="3435" y="927"/>
                  </a:cubicBezTo>
                  <a:cubicBezTo>
                    <a:pt x="3770" y="927"/>
                    <a:pt x="3945" y="428"/>
                    <a:pt x="3570" y="255"/>
                  </a:cubicBezTo>
                  <a:cubicBezTo>
                    <a:pt x="3550" y="235"/>
                    <a:pt x="3065" y="0"/>
                    <a:pt x="2257"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6"/>
            <p:cNvSpPr/>
            <p:nvPr/>
          </p:nvSpPr>
          <p:spPr>
            <a:xfrm>
              <a:off x="10356950" y="5149713"/>
              <a:ext cx="101075" cy="27850"/>
            </a:xfrm>
            <a:custGeom>
              <a:avLst/>
              <a:gdLst/>
              <a:ahLst/>
              <a:cxnLst/>
              <a:rect l="l" t="t" r="r" b="b"/>
              <a:pathLst>
                <a:path w="4043" h="1114" extrusionOk="0">
                  <a:moveTo>
                    <a:pt x="2324" y="1"/>
                  </a:moveTo>
                  <a:cubicBezTo>
                    <a:pt x="1786" y="1"/>
                    <a:pt x="1109" y="104"/>
                    <a:pt x="334" y="446"/>
                  </a:cubicBezTo>
                  <a:cubicBezTo>
                    <a:pt x="0" y="613"/>
                    <a:pt x="100" y="1113"/>
                    <a:pt x="501" y="1113"/>
                  </a:cubicBezTo>
                  <a:lnTo>
                    <a:pt x="634" y="1113"/>
                  </a:lnTo>
                  <a:cubicBezTo>
                    <a:pt x="1325" y="803"/>
                    <a:pt x="1916" y="713"/>
                    <a:pt x="2369" y="713"/>
                  </a:cubicBezTo>
                  <a:cubicBezTo>
                    <a:pt x="2987" y="713"/>
                    <a:pt x="3350" y="880"/>
                    <a:pt x="3369" y="880"/>
                  </a:cubicBezTo>
                  <a:cubicBezTo>
                    <a:pt x="3430" y="908"/>
                    <a:pt x="3487" y="920"/>
                    <a:pt x="3541" y="920"/>
                  </a:cubicBezTo>
                  <a:cubicBezTo>
                    <a:pt x="3872" y="920"/>
                    <a:pt x="4043" y="447"/>
                    <a:pt x="3669" y="246"/>
                  </a:cubicBezTo>
                  <a:cubicBezTo>
                    <a:pt x="3649" y="246"/>
                    <a:pt x="3151" y="1"/>
                    <a:pt x="2324"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6"/>
            <p:cNvSpPr/>
            <p:nvPr/>
          </p:nvSpPr>
          <p:spPr>
            <a:xfrm>
              <a:off x="10349425" y="5126963"/>
              <a:ext cx="97600" cy="28075"/>
            </a:xfrm>
            <a:custGeom>
              <a:avLst/>
              <a:gdLst/>
              <a:ahLst/>
              <a:cxnLst/>
              <a:rect l="l" t="t" r="r" b="b"/>
              <a:pathLst>
                <a:path w="3904" h="1123" extrusionOk="0">
                  <a:moveTo>
                    <a:pt x="2358" y="1"/>
                  </a:moveTo>
                  <a:cubicBezTo>
                    <a:pt x="1815" y="1"/>
                    <a:pt x="1126" y="107"/>
                    <a:pt x="335" y="455"/>
                  </a:cubicBezTo>
                  <a:cubicBezTo>
                    <a:pt x="1" y="622"/>
                    <a:pt x="101" y="1123"/>
                    <a:pt x="501" y="1123"/>
                  </a:cubicBezTo>
                  <a:cubicBezTo>
                    <a:pt x="535" y="1123"/>
                    <a:pt x="601" y="1123"/>
                    <a:pt x="635" y="1089"/>
                  </a:cubicBezTo>
                  <a:cubicBezTo>
                    <a:pt x="1325" y="793"/>
                    <a:pt x="1914" y="706"/>
                    <a:pt x="2367" y="706"/>
                  </a:cubicBezTo>
                  <a:cubicBezTo>
                    <a:pt x="2986" y="706"/>
                    <a:pt x="3351" y="870"/>
                    <a:pt x="3370" y="889"/>
                  </a:cubicBezTo>
                  <a:cubicBezTo>
                    <a:pt x="3413" y="906"/>
                    <a:pt x="3458" y="915"/>
                    <a:pt x="3504" y="915"/>
                  </a:cubicBezTo>
                  <a:cubicBezTo>
                    <a:pt x="3634" y="915"/>
                    <a:pt x="3763" y="846"/>
                    <a:pt x="3837" y="722"/>
                  </a:cubicBezTo>
                  <a:cubicBezTo>
                    <a:pt x="3904" y="556"/>
                    <a:pt x="3837" y="355"/>
                    <a:pt x="3670" y="255"/>
                  </a:cubicBezTo>
                  <a:cubicBezTo>
                    <a:pt x="3650" y="235"/>
                    <a:pt x="3165" y="1"/>
                    <a:pt x="2358"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6"/>
            <p:cNvSpPr/>
            <p:nvPr/>
          </p:nvSpPr>
          <p:spPr>
            <a:xfrm>
              <a:off x="9618075" y="3665613"/>
              <a:ext cx="825625" cy="1476075"/>
            </a:xfrm>
            <a:custGeom>
              <a:avLst/>
              <a:gdLst/>
              <a:ahLst/>
              <a:cxnLst/>
              <a:rect l="l" t="t" r="r" b="b"/>
              <a:pathLst>
                <a:path w="33025" h="59043" extrusionOk="0">
                  <a:moveTo>
                    <a:pt x="6806" y="1"/>
                  </a:moveTo>
                  <a:lnTo>
                    <a:pt x="5872" y="7573"/>
                  </a:lnTo>
                  <a:cubicBezTo>
                    <a:pt x="5872" y="7573"/>
                    <a:pt x="2970" y="37261"/>
                    <a:pt x="2869" y="37694"/>
                  </a:cubicBezTo>
                  <a:cubicBezTo>
                    <a:pt x="2803" y="37995"/>
                    <a:pt x="2369" y="40763"/>
                    <a:pt x="2169" y="43699"/>
                  </a:cubicBezTo>
                  <a:cubicBezTo>
                    <a:pt x="1835" y="45433"/>
                    <a:pt x="1302" y="48402"/>
                    <a:pt x="1302" y="49236"/>
                  </a:cubicBezTo>
                  <a:cubicBezTo>
                    <a:pt x="1335" y="50070"/>
                    <a:pt x="1402" y="50904"/>
                    <a:pt x="1602" y="51704"/>
                  </a:cubicBezTo>
                  <a:cubicBezTo>
                    <a:pt x="1602" y="51738"/>
                    <a:pt x="1602" y="51771"/>
                    <a:pt x="1602" y="51804"/>
                  </a:cubicBezTo>
                  <a:cubicBezTo>
                    <a:pt x="1102" y="52672"/>
                    <a:pt x="635" y="53572"/>
                    <a:pt x="201" y="54506"/>
                  </a:cubicBezTo>
                  <a:cubicBezTo>
                    <a:pt x="1" y="55107"/>
                    <a:pt x="501" y="57942"/>
                    <a:pt x="501" y="57942"/>
                  </a:cubicBezTo>
                  <a:lnTo>
                    <a:pt x="534" y="57942"/>
                  </a:lnTo>
                  <a:lnTo>
                    <a:pt x="534" y="58009"/>
                  </a:lnTo>
                  <a:lnTo>
                    <a:pt x="2302" y="58076"/>
                  </a:lnTo>
                  <a:cubicBezTo>
                    <a:pt x="2669" y="58109"/>
                    <a:pt x="3136" y="58176"/>
                    <a:pt x="3537" y="58209"/>
                  </a:cubicBezTo>
                  <a:cubicBezTo>
                    <a:pt x="4537" y="58342"/>
                    <a:pt x="5471" y="58609"/>
                    <a:pt x="6372" y="59043"/>
                  </a:cubicBezTo>
                  <a:lnTo>
                    <a:pt x="8407" y="55407"/>
                  </a:lnTo>
                  <a:lnTo>
                    <a:pt x="7673" y="53772"/>
                  </a:lnTo>
                  <a:lnTo>
                    <a:pt x="8507" y="49036"/>
                  </a:lnTo>
                  <a:lnTo>
                    <a:pt x="8407" y="48969"/>
                  </a:lnTo>
                  <a:lnTo>
                    <a:pt x="13110" y="30022"/>
                  </a:lnTo>
                  <a:lnTo>
                    <a:pt x="16312" y="15245"/>
                  </a:lnTo>
                  <a:lnTo>
                    <a:pt x="19515" y="30022"/>
                  </a:lnTo>
                  <a:lnTo>
                    <a:pt x="24885" y="50904"/>
                  </a:lnTo>
                  <a:lnTo>
                    <a:pt x="25386" y="53772"/>
                  </a:lnTo>
                  <a:lnTo>
                    <a:pt x="24685" y="55407"/>
                  </a:lnTo>
                  <a:lnTo>
                    <a:pt x="26686" y="59043"/>
                  </a:lnTo>
                  <a:cubicBezTo>
                    <a:pt x="27587" y="58609"/>
                    <a:pt x="28554" y="58342"/>
                    <a:pt x="29522" y="58209"/>
                  </a:cubicBezTo>
                  <a:cubicBezTo>
                    <a:pt x="31156" y="58009"/>
                    <a:pt x="32591" y="57942"/>
                    <a:pt x="32591" y="57942"/>
                  </a:cubicBezTo>
                  <a:cubicBezTo>
                    <a:pt x="32591" y="57942"/>
                    <a:pt x="33024" y="55107"/>
                    <a:pt x="32824" y="54506"/>
                  </a:cubicBezTo>
                  <a:cubicBezTo>
                    <a:pt x="32391" y="53572"/>
                    <a:pt x="31924" y="52638"/>
                    <a:pt x="31423" y="51771"/>
                  </a:cubicBezTo>
                  <a:cubicBezTo>
                    <a:pt x="31590" y="50937"/>
                    <a:pt x="31690" y="50103"/>
                    <a:pt x="31723" y="49236"/>
                  </a:cubicBezTo>
                  <a:cubicBezTo>
                    <a:pt x="31723" y="48035"/>
                    <a:pt x="30356" y="42097"/>
                    <a:pt x="30356" y="42097"/>
                  </a:cubicBezTo>
                  <a:lnTo>
                    <a:pt x="30289" y="42164"/>
                  </a:lnTo>
                  <a:cubicBezTo>
                    <a:pt x="30056" y="39863"/>
                    <a:pt x="29789" y="37961"/>
                    <a:pt x="29722" y="37694"/>
                  </a:cubicBezTo>
                  <a:cubicBezTo>
                    <a:pt x="29622" y="37294"/>
                    <a:pt x="26720" y="7573"/>
                    <a:pt x="26720" y="7573"/>
                  </a:cubicBezTo>
                  <a:lnTo>
                    <a:pt x="25786" y="1"/>
                  </a:lnTo>
                  <a:lnTo>
                    <a:pt x="16279" y="468"/>
                  </a:lnTo>
                  <a:lnTo>
                    <a:pt x="6806" y="1"/>
                  </a:ln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6"/>
            <p:cNvSpPr/>
            <p:nvPr/>
          </p:nvSpPr>
          <p:spPr>
            <a:xfrm>
              <a:off x="9860750" y="3697313"/>
              <a:ext cx="316925" cy="34200"/>
            </a:xfrm>
            <a:custGeom>
              <a:avLst/>
              <a:gdLst/>
              <a:ahLst/>
              <a:cxnLst/>
              <a:rect l="l" t="t" r="r" b="b"/>
              <a:pathLst>
                <a:path w="12677" h="1368" extrusionOk="0">
                  <a:moveTo>
                    <a:pt x="1" y="0"/>
                  </a:moveTo>
                  <a:lnTo>
                    <a:pt x="1" y="1368"/>
                  </a:lnTo>
                  <a:lnTo>
                    <a:pt x="12676" y="1368"/>
                  </a:lnTo>
                  <a:lnTo>
                    <a:pt x="12676" y="0"/>
                  </a:lnTo>
                  <a:close/>
                </a:path>
              </a:pathLst>
            </a:custGeom>
            <a:solidFill>
              <a:srgbClr val="575757"/>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6"/>
            <p:cNvSpPr/>
            <p:nvPr/>
          </p:nvSpPr>
          <p:spPr>
            <a:xfrm>
              <a:off x="10206825" y="3697313"/>
              <a:ext cx="61750" cy="34200"/>
            </a:xfrm>
            <a:custGeom>
              <a:avLst/>
              <a:gdLst/>
              <a:ahLst/>
              <a:cxnLst/>
              <a:rect l="l" t="t" r="r" b="b"/>
              <a:pathLst>
                <a:path w="2470" h="1368" extrusionOk="0">
                  <a:moveTo>
                    <a:pt x="1" y="0"/>
                  </a:moveTo>
                  <a:lnTo>
                    <a:pt x="1" y="1368"/>
                  </a:lnTo>
                  <a:lnTo>
                    <a:pt x="2469" y="1368"/>
                  </a:lnTo>
                  <a:lnTo>
                    <a:pt x="2469" y="0"/>
                  </a:lnTo>
                  <a:close/>
                </a:path>
              </a:pathLst>
            </a:custGeom>
            <a:solidFill>
              <a:srgbClr val="575757"/>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6"/>
            <p:cNvSpPr/>
            <p:nvPr/>
          </p:nvSpPr>
          <p:spPr>
            <a:xfrm>
              <a:off x="9783200" y="3697313"/>
              <a:ext cx="48400" cy="34200"/>
            </a:xfrm>
            <a:custGeom>
              <a:avLst/>
              <a:gdLst/>
              <a:ahLst/>
              <a:cxnLst/>
              <a:rect l="l" t="t" r="r" b="b"/>
              <a:pathLst>
                <a:path w="1936" h="1368" extrusionOk="0">
                  <a:moveTo>
                    <a:pt x="0" y="0"/>
                  </a:moveTo>
                  <a:lnTo>
                    <a:pt x="0" y="1368"/>
                  </a:lnTo>
                  <a:lnTo>
                    <a:pt x="1935" y="1368"/>
                  </a:lnTo>
                  <a:lnTo>
                    <a:pt x="1935" y="0"/>
                  </a:lnTo>
                  <a:close/>
                </a:path>
              </a:pathLst>
            </a:custGeom>
            <a:solidFill>
              <a:srgbClr val="575757"/>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6"/>
            <p:cNvSpPr/>
            <p:nvPr/>
          </p:nvSpPr>
          <p:spPr>
            <a:xfrm>
              <a:off x="9983350" y="3701463"/>
              <a:ext cx="79250" cy="28400"/>
            </a:xfrm>
            <a:custGeom>
              <a:avLst/>
              <a:gdLst/>
              <a:ahLst/>
              <a:cxnLst/>
              <a:rect l="l" t="t" r="r" b="b"/>
              <a:pathLst>
                <a:path w="3170" h="1136" extrusionOk="0">
                  <a:moveTo>
                    <a:pt x="0" y="1"/>
                  </a:moveTo>
                  <a:lnTo>
                    <a:pt x="0" y="1135"/>
                  </a:lnTo>
                  <a:lnTo>
                    <a:pt x="3169" y="1135"/>
                  </a:lnTo>
                  <a:lnTo>
                    <a:pt x="3169"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6"/>
            <p:cNvSpPr/>
            <p:nvPr/>
          </p:nvSpPr>
          <p:spPr>
            <a:xfrm>
              <a:off x="9514675" y="3066863"/>
              <a:ext cx="226850" cy="534750"/>
            </a:xfrm>
            <a:custGeom>
              <a:avLst/>
              <a:gdLst/>
              <a:ahLst/>
              <a:cxnLst/>
              <a:rect l="l" t="t" r="r" b="b"/>
              <a:pathLst>
                <a:path w="9074" h="21390" extrusionOk="0">
                  <a:moveTo>
                    <a:pt x="6338" y="0"/>
                  </a:moveTo>
                  <a:cubicBezTo>
                    <a:pt x="6338" y="0"/>
                    <a:pt x="501" y="20315"/>
                    <a:pt x="234" y="20848"/>
                  </a:cubicBezTo>
                  <a:cubicBezTo>
                    <a:pt x="0" y="21382"/>
                    <a:pt x="1502" y="21115"/>
                    <a:pt x="2969" y="21349"/>
                  </a:cubicBezTo>
                  <a:cubicBezTo>
                    <a:pt x="3121" y="21377"/>
                    <a:pt x="3280" y="21390"/>
                    <a:pt x="3443" y="21390"/>
                  </a:cubicBezTo>
                  <a:cubicBezTo>
                    <a:pt x="4815" y="21390"/>
                    <a:pt x="6463" y="20472"/>
                    <a:pt x="6672" y="20115"/>
                  </a:cubicBezTo>
                  <a:cubicBezTo>
                    <a:pt x="6939" y="19681"/>
                    <a:pt x="9074" y="13076"/>
                    <a:pt x="9074" y="13076"/>
                  </a:cubicBezTo>
                  <a:lnTo>
                    <a:pt x="6338" y="0"/>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6"/>
            <p:cNvSpPr/>
            <p:nvPr/>
          </p:nvSpPr>
          <p:spPr>
            <a:xfrm>
              <a:off x="9673950" y="3216963"/>
              <a:ext cx="5875" cy="15025"/>
            </a:xfrm>
            <a:custGeom>
              <a:avLst/>
              <a:gdLst/>
              <a:ahLst/>
              <a:cxnLst/>
              <a:rect l="l" t="t" r="r" b="b"/>
              <a:pathLst>
                <a:path w="235" h="601" extrusionOk="0">
                  <a:moveTo>
                    <a:pt x="234" y="601"/>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6"/>
            <p:cNvSpPr/>
            <p:nvPr/>
          </p:nvSpPr>
          <p:spPr>
            <a:xfrm>
              <a:off x="9673950" y="3216963"/>
              <a:ext cx="5875" cy="15025"/>
            </a:xfrm>
            <a:custGeom>
              <a:avLst/>
              <a:gdLst/>
              <a:ahLst/>
              <a:cxnLst/>
              <a:rect l="l" t="t" r="r" b="b"/>
              <a:pathLst>
                <a:path w="235" h="601" fill="none" extrusionOk="0">
                  <a:moveTo>
                    <a:pt x="234" y="601"/>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6"/>
            <p:cNvSpPr/>
            <p:nvPr/>
          </p:nvSpPr>
          <p:spPr>
            <a:xfrm>
              <a:off x="9687300" y="3248663"/>
              <a:ext cx="40875" cy="99250"/>
            </a:xfrm>
            <a:custGeom>
              <a:avLst/>
              <a:gdLst/>
              <a:ahLst/>
              <a:cxnLst/>
              <a:rect l="l" t="t" r="r" b="b"/>
              <a:pathLst>
                <a:path w="1635" h="3970" extrusionOk="0">
                  <a:moveTo>
                    <a:pt x="1635" y="3970"/>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6"/>
            <p:cNvSpPr/>
            <p:nvPr/>
          </p:nvSpPr>
          <p:spPr>
            <a:xfrm>
              <a:off x="9687300" y="3248663"/>
              <a:ext cx="40875" cy="99250"/>
            </a:xfrm>
            <a:custGeom>
              <a:avLst/>
              <a:gdLst/>
              <a:ahLst/>
              <a:cxnLst/>
              <a:rect l="l" t="t" r="r" b="b"/>
              <a:pathLst>
                <a:path w="1635" h="3970" fill="none" extrusionOk="0">
                  <a:moveTo>
                    <a:pt x="1635" y="3970"/>
                  </a:moveTo>
                  <a:lnTo>
                    <a:pt x="0"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6"/>
            <p:cNvSpPr/>
            <p:nvPr/>
          </p:nvSpPr>
          <p:spPr>
            <a:xfrm>
              <a:off x="9676450" y="3502163"/>
              <a:ext cx="11700" cy="8375"/>
            </a:xfrm>
            <a:custGeom>
              <a:avLst/>
              <a:gdLst/>
              <a:ahLst/>
              <a:cxnLst/>
              <a:rect l="l" t="t" r="r" b="b"/>
              <a:pathLst>
                <a:path w="468" h="335" extrusionOk="0">
                  <a:moveTo>
                    <a:pt x="1" y="1"/>
                  </a:moveTo>
                  <a:lnTo>
                    <a:pt x="468" y="334"/>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6"/>
            <p:cNvSpPr/>
            <p:nvPr/>
          </p:nvSpPr>
          <p:spPr>
            <a:xfrm>
              <a:off x="9676450" y="3502163"/>
              <a:ext cx="11700" cy="8375"/>
            </a:xfrm>
            <a:custGeom>
              <a:avLst/>
              <a:gdLst/>
              <a:ahLst/>
              <a:cxnLst/>
              <a:rect l="l" t="t" r="r" b="b"/>
              <a:pathLst>
                <a:path w="468" h="335" fill="none" extrusionOk="0">
                  <a:moveTo>
                    <a:pt x="1" y="1"/>
                  </a:moveTo>
                  <a:lnTo>
                    <a:pt x="468" y="334"/>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6"/>
            <p:cNvSpPr/>
            <p:nvPr/>
          </p:nvSpPr>
          <p:spPr>
            <a:xfrm>
              <a:off x="9568875" y="3464638"/>
              <a:ext cx="94275" cy="28375"/>
            </a:xfrm>
            <a:custGeom>
              <a:avLst/>
              <a:gdLst/>
              <a:ahLst/>
              <a:cxnLst/>
              <a:rect l="l" t="t" r="r" b="b"/>
              <a:pathLst>
                <a:path w="3771" h="1135" extrusionOk="0">
                  <a:moveTo>
                    <a:pt x="1935" y="1"/>
                  </a:moveTo>
                  <a:cubicBezTo>
                    <a:pt x="1268" y="134"/>
                    <a:pt x="601" y="334"/>
                    <a:pt x="1" y="568"/>
                  </a:cubicBezTo>
                  <a:lnTo>
                    <a:pt x="3770" y="1135"/>
                  </a:lnTo>
                  <a:cubicBezTo>
                    <a:pt x="3036" y="601"/>
                    <a:pt x="2136" y="1"/>
                    <a:pt x="19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6"/>
            <p:cNvSpPr/>
            <p:nvPr/>
          </p:nvSpPr>
          <p:spPr>
            <a:xfrm>
              <a:off x="9568875" y="3464638"/>
              <a:ext cx="94275" cy="28375"/>
            </a:xfrm>
            <a:custGeom>
              <a:avLst/>
              <a:gdLst/>
              <a:ahLst/>
              <a:cxnLst/>
              <a:rect l="l" t="t" r="r" b="b"/>
              <a:pathLst>
                <a:path w="3771" h="1135" fill="none" extrusionOk="0">
                  <a:moveTo>
                    <a:pt x="1" y="568"/>
                  </a:moveTo>
                  <a:cubicBezTo>
                    <a:pt x="601" y="334"/>
                    <a:pt x="1268" y="134"/>
                    <a:pt x="1935" y="1"/>
                  </a:cubicBezTo>
                  <a:cubicBezTo>
                    <a:pt x="2136" y="1"/>
                    <a:pt x="3036" y="601"/>
                    <a:pt x="3770" y="1135"/>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6"/>
            <p:cNvSpPr/>
            <p:nvPr/>
          </p:nvSpPr>
          <p:spPr>
            <a:xfrm>
              <a:off x="10312750" y="3037663"/>
              <a:ext cx="216850" cy="542075"/>
            </a:xfrm>
            <a:custGeom>
              <a:avLst/>
              <a:gdLst/>
              <a:ahLst/>
              <a:cxnLst/>
              <a:rect l="l" t="t" r="r" b="b"/>
              <a:pathLst>
                <a:path w="8674" h="21683" extrusionOk="0">
                  <a:moveTo>
                    <a:pt x="1535" y="1"/>
                  </a:moveTo>
                  <a:lnTo>
                    <a:pt x="0" y="14911"/>
                  </a:lnTo>
                  <a:lnTo>
                    <a:pt x="1201" y="18714"/>
                  </a:lnTo>
                  <a:cubicBezTo>
                    <a:pt x="1201" y="18714"/>
                    <a:pt x="3469" y="19815"/>
                    <a:pt x="4237" y="20148"/>
                  </a:cubicBezTo>
                  <a:cubicBezTo>
                    <a:pt x="5004" y="20482"/>
                    <a:pt x="6872" y="21683"/>
                    <a:pt x="7105" y="21683"/>
                  </a:cubicBezTo>
                  <a:cubicBezTo>
                    <a:pt x="7372" y="21683"/>
                    <a:pt x="8573" y="21149"/>
                    <a:pt x="8640" y="20415"/>
                  </a:cubicBezTo>
                  <a:cubicBezTo>
                    <a:pt x="8673" y="19781"/>
                    <a:pt x="8606" y="19148"/>
                    <a:pt x="8406" y="18547"/>
                  </a:cubicBezTo>
                  <a:cubicBezTo>
                    <a:pt x="8206" y="17847"/>
                    <a:pt x="1535" y="1"/>
                    <a:pt x="1535"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6"/>
            <p:cNvSpPr/>
            <p:nvPr/>
          </p:nvSpPr>
          <p:spPr>
            <a:xfrm>
              <a:off x="10360275" y="3171088"/>
              <a:ext cx="2525" cy="11700"/>
            </a:xfrm>
            <a:custGeom>
              <a:avLst/>
              <a:gdLst/>
              <a:ahLst/>
              <a:cxnLst/>
              <a:rect l="l" t="t" r="r" b="b"/>
              <a:pathLst>
                <a:path w="101" h="468" extrusionOk="0">
                  <a:moveTo>
                    <a:pt x="1" y="468"/>
                  </a:moveTo>
                  <a:lnTo>
                    <a:pt x="101"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6"/>
            <p:cNvSpPr/>
            <p:nvPr/>
          </p:nvSpPr>
          <p:spPr>
            <a:xfrm>
              <a:off x="10360275" y="3171088"/>
              <a:ext cx="2525" cy="11700"/>
            </a:xfrm>
            <a:custGeom>
              <a:avLst/>
              <a:gdLst/>
              <a:ahLst/>
              <a:cxnLst/>
              <a:rect l="l" t="t" r="r" b="b"/>
              <a:pathLst>
                <a:path w="101" h="468" fill="none" extrusionOk="0">
                  <a:moveTo>
                    <a:pt x="1" y="468"/>
                  </a:moveTo>
                  <a:lnTo>
                    <a:pt x="101"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6"/>
            <p:cNvSpPr/>
            <p:nvPr/>
          </p:nvSpPr>
          <p:spPr>
            <a:xfrm>
              <a:off x="10320250" y="3200288"/>
              <a:ext cx="35875" cy="139275"/>
            </a:xfrm>
            <a:custGeom>
              <a:avLst/>
              <a:gdLst/>
              <a:ahLst/>
              <a:cxnLst/>
              <a:rect l="l" t="t" r="r" b="b"/>
              <a:pathLst>
                <a:path w="1435" h="5571" extrusionOk="0">
                  <a:moveTo>
                    <a:pt x="0" y="5571"/>
                  </a:moveTo>
                  <a:lnTo>
                    <a:pt x="1435"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6"/>
            <p:cNvSpPr/>
            <p:nvPr/>
          </p:nvSpPr>
          <p:spPr>
            <a:xfrm>
              <a:off x="10320250" y="3200288"/>
              <a:ext cx="35875" cy="139275"/>
            </a:xfrm>
            <a:custGeom>
              <a:avLst/>
              <a:gdLst/>
              <a:ahLst/>
              <a:cxnLst/>
              <a:rect l="l" t="t" r="r" b="b"/>
              <a:pathLst>
                <a:path w="1435" h="5571" fill="none" extrusionOk="0">
                  <a:moveTo>
                    <a:pt x="0" y="5571"/>
                  </a:moveTo>
                  <a:lnTo>
                    <a:pt x="1435"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6"/>
            <p:cNvSpPr/>
            <p:nvPr/>
          </p:nvSpPr>
          <p:spPr>
            <a:xfrm>
              <a:off x="10354450" y="3419613"/>
              <a:ext cx="68400" cy="42550"/>
            </a:xfrm>
            <a:custGeom>
              <a:avLst/>
              <a:gdLst/>
              <a:ahLst/>
              <a:cxnLst/>
              <a:rect l="l" t="t" r="r" b="b"/>
              <a:pathLst>
                <a:path w="2736" h="1702" extrusionOk="0">
                  <a:moveTo>
                    <a:pt x="2735" y="0"/>
                  </a:moveTo>
                  <a:lnTo>
                    <a:pt x="0" y="170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6"/>
            <p:cNvSpPr/>
            <p:nvPr/>
          </p:nvSpPr>
          <p:spPr>
            <a:xfrm>
              <a:off x="10354450" y="3419613"/>
              <a:ext cx="68400" cy="42550"/>
            </a:xfrm>
            <a:custGeom>
              <a:avLst/>
              <a:gdLst/>
              <a:ahLst/>
              <a:cxnLst/>
              <a:rect l="l" t="t" r="r" b="b"/>
              <a:pathLst>
                <a:path w="2736" h="1702" fill="none" extrusionOk="0">
                  <a:moveTo>
                    <a:pt x="2735" y="0"/>
                  </a:moveTo>
                  <a:lnTo>
                    <a:pt x="0" y="170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6"/>
            <p:cNvSpPr/>
            <p:nvPr/>
          </p:nvSpPr>
          <p:spPr>
            <a:xfrm>
              <a:off x="9673125" y="2940088"/>
              <a:ext cx="677175" cy="755575"/>
            </a:xfrm>
            <a:custGeom>
              <a:avLst/>
              <a:gdLst/>
              <a:ahLst/>
              <a:cxnLst/>
              <a:rect l="l" t="t" r="r" b="b"/>
              <a:pathLst>
                <a:path w="27087" h="30223" extrusionOk="0">
                  <a:moveTo>
                    <a:pt x="9574" y="1"/>
                  </a:moveTo>
                  <a:lnTo>
                    <a:pt x="0" y="5071"/>
                  </a:lnTo>
                  <a:lnTo>
                    <a:pt x="4170" y="27087"/>
                  </a:lnTo>
                  <a:cubicBezTo>
                    <a:pt x="4170" y="27087"/>
                    <a:pt x="3836" y="29122"/>
                    <a:pt x="4070" y="29555"/>
                  </a:cubicBezTo>
                  <a:cubicBezTo>
                    <a:pt x="4237" y="29822"/>
                    <a:pt x="4470" y="30056"/>
                    <a:pt x="4737" y="30222"/>
                  </a:cubicBezTo>
                  <a:lnTo>
                    <a:pt x="23484" y="30222"/>
                  </a:lnTo>
                  <a:cubicBezTo>
                    <a:pt x="23484" y="30222"/>
                    <a:pt x="24718" y="29055"/>
                    <a:pt x="24718" y="28788"/>
                  </a:cubicBezTo>
                  <a:lnTo>
                    <a:pt x="24718" y="27687"/>
                  </a:lnTo>
                  <a:lnTo>
                    <a:pt x="27086" y="3904"/>
                  </a:lnTo>
                  <a:lnTo>
                    <a:pt x="17646" y="101"/>
                  </a:lnTo>
                  <a:lnTo>
                    <a:pt x="9574"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6"/>
            <p:cNvSpPr/>
            <p:nvPr/>
          </p:nvSpPr>
          <p:spPr>
            <a:xfrm>
              <a:off x="9955000" y="2915088"/>
              <a:ext cx="124275" cy="783075"/>
            </a:xfrm>
            <a:custGeom>
              <a:avLst/>
              <a:gdLst/>
              <a:ahLst/>
              <a:cxnLst/>
              <a:rect l="l" t="t" r="r" b="b"/>
              <a:pathLst>
                <a:path w="4971" h="31323" extrusionOk="0">
                  <a:moveTo>
                    <a:pt x="1935" y="0"/>
                  </a:moveTo>
                  <a:lnTo>
                    <a:pt x="467" y="2002"/>
                  </a:lnTo>
                  <a:lnTo>
                    <a:pt x="1701" y="5537"/>
                  </a:lnTo>
                  <a:lnTo>
                    <a:pt x="0" y="27120"/>
                  </a:lnTo>
                  <a:lnTo>
                    <a:pt x="2669" y="31323"/>
                  </a:lnTo>
                  <a:lnTo>
                    <a:pt x="4970" y="26753"/>
                  </a:lnTo>
                  <a:lnTo>
                    <a:pt x="2602" y="5537"/>
                  </a:lnTo>
                  <a:lnTo>
                    <a:pt x="4070" y="2369"/>
                  </a:lnTo>
                  <a:lnTo>
                    <a:pt x="1935" y="0"/>
                  </a:ln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6"/>
            <p:cNvSpPr/>
            <p:nvPr/>
          </p:nvSpPr>
          <p:spPr>
            <a:xfrm>
              <a:off x="9903275" y="2893388"/>
              <a:ext cx="86775" cy="140125"/>
            </a:xfrm>
            <a:custGeom>
              <a:avLst/>
              <a:gdLst/>
              <a:ahLst/>
              <a:cxnLst/>
              <a:rect l="l" t="t" r="r" b="b"/>
              <a:pathLst>
                <a:path w="3471" h="5605" extrusionOk="0">
                  <a:moveTo>
                    <a:pt x="234" y="1"/>
                  </a:moveTo>
                  <a:lnTo>
                    <a:pt x="1" y="2336"/>
                  </a:lnTo>
                  <a:lnTo>
                    <a:pt x="2002" y="5605"/>
                  </a:lnTo>
                  <a:lnTo>
                    <a:pt x="3470" y="2069"/>
                  </a:lnTo>
                  <a:lnTo>
                    <a:pt x="234"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6"/>
            <p:cNvSpPr/>
            <p:nvPr/>
          </p:nvSpPr>
          <p:spPr>
            <a:xfrm>
              <a:off x="10023375" y="2885888"/>
              <a:ext cx="90925" cy="155150"/>
            </a:xfrm>
            <a:custGeom>
              <a:avLst/>
              <a:gdLst/>
              <a:ahLst/>
              <a:cxnLst/>
              <a:rect l="l" t="t" r="r" b="b"/>
              <a:pathLst>
                <a:path w="3637" h="6206" extrusionOk="0">
                  <a:moveTo>
                    <a:pt x="2502" y="1"/>
                  </a:moveTo>
                  <a:lnTo>
                    <a:pt x="0" y="2436"/>
                  </a:lnTo>
                  <a:lnTo>
                    <a:pt x="1201" y="6205"/>
                  </a:lnTo>
                  <a:lnTo>
                    <a:pt x="3636" y="2269"/>
                  </a:lnTo>
                  <a:lnTo>
                    <a:pt x="2502"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6"/>
            <p:cNvSpPr/>
            <p:nvPr/>
          </p:nvSpPr>
          <p:spPr>
            <a:xfrm>
              <a:off x="10166800" y="3505513"/>
              <a:ext cx="56750" cy="65900"/>
            </a:xfrm>
            <a:custGeom>
              <a:avLst/>
              <a:gdLst/>
              <a:ahLst/>
              <a:cxnLst/>
              <a:rect l="l" t="t" r="r" b="b"/>
              <a:pathLst>
                <a:path w="2270" h="2636" extrusionOk="0">
                  <a:moveTo>
                    <a:pt x="1" y="0"/>
                  </a:moveTo>
                  <a:lnTo>
                    <a:pt x="334" y="2635"/>
                  </a:lnTo>
                  <a:lnTo>
                    <a:pt x="2269" y="434"/>
                  </a:lnTo>
                  <a:lnTo>
                    <a:pt x="1" y="0"/>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6"/>
            <p:cNvSpPr/>
            <p:nvPr/>
          </p:nvSpPr>
          <p:spPr>
            <a:xfrm>
              <a:off x="9936500" y="3348713"/>
              <a:ext cx="291200" cy="194350"/>
            </a:xfrm>
            <a:custGeom>
              <a:avLst/>
              <a:gdLst/>
              <a:ahLst/>
              <a:cxnLst/>
              <a:rect l="l" t="t" r="r" b="b"/>
              <a:pathLst>
                <a:path w="11648" h="7774" extrusionOk="0">
                  <a:moveTo>
                    <a:pt x="4643" y="1"/>
                  </a:moveTo>
                  <a:lnTo>
                    <a:pt x="3275" y="935"/>
                  </a:lnTo>
                  <a:cubicBezTo>
                    <a:pt x="2575" y="835"/>
                    <a:pt x="1841" y="701"/>
                    <a:pt x="1174" y="501"/>
                  </a:cubicBezTo>
                  <a:cubicBezTo>
                    <a:pt x="1011" y="452"/>
                    <a:pt x="858" y="428"/>
                    <a:pt x="725" y="428"/>
                  </a:cubicBezTo>
                  <a:cubicBezTo>
                    <a:pt x="231" y="428"/>
                    <a:pt x="0" y="757"/>
                    <a:pt x="473" y="1335"/>
                  </a:cubicBezTo>
                  <a:cubicBezTo>
                    <a:pt x="1074" y="2102"/>
                    <a:pt x="3208" y="2436"/>
                    <a:pt x="3442" y="2436"/>
                  </a:cubicBezTo>
                  <a:cubicBezTo>
                    <a:pt x="3442" y="2436"/>
                    <a:pt x="3876" y="4638"/>
                    <a:pt x="5076" y="5071"/>
                  </a:cubicBezTo>
                  <a:cubicBezTo>
                    <a:pt x="5644" y="5305"/>
                    <a:pt x="6277" y="5438"/>
                    <a:pt x="6911" y="5471"/>
                  </a:cubicBezTo>
                  <a:cubicBezTo>
                    <a:pt x="6911" y="5471"/>
                    <a:pt x="7512" y="6305"/>
                    <a:pt x="8279" y="6439"/>
                  </a:cubicBezTo>
                  <a:cubicBezTo>
                    <a:pt x="9046" y="6539"/>
                    <a:pt x="10814" y="7773"/>
                    <a:pt x="10814" y="7773"/>
                  </a:cubicBezTo>
                  <a:lnTo>
                    <a:pt x="11648" y="5838"/>
                  </a:lnTo>
                  <a:lnTo>
                    <a:pt x="9780" y="4304"/>
                  </a:lnTo>
                  <a:lnTo>
                    <a:pt x="7945" y="1102"/>
                  </a:lnTo>
                  <a:lnTo>
                    <a:pt x="6144" y="501"/>
                  </a:lnTo>
                  <a:lnTo>
                    <a:pt x="4643"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6"/>
            <p:cNvSpPr/>
            <p:nvPr/>
          </p:nvSpPr>
          <p:spPr>
            <a:xfrm>
              <a:off x="9980850" y="3336638"/>
              <a:ext cx="169300" cy="137200"/>
            </a:xfrm>
            <a:custGeom>
              <a:avLst/>
              <a:gdLst/>
              <a:ahLst/>
              <a:cxnLst/>
              <a:rect l="l" t="t" r="r" b="b"/>
              <a:pathLst>
                <a:path w="6772" h="5488" extrusionOk="0">
                  <a:moveTo>
                    <a:pt x="2869" y="0"/>
                  </a:moveTo>
                  <a:cubicBezTo>
                    <a:pt x="2702" y="0"/>
                    <a:pt x="2535" y="17"/>
                    <a:pt x="2368" y="50"/>
                  </a:cubicBezTo>
                  <a:cubicBezTo>
                    <a:pt x="1835" y="484"/>
                    <a:pt x="1301" y="984"/>
                    <a:pt x="834" y="1485"/>
                  </a:cubicBezTo>
                  <a:cubicBezTo>
                    <a:pt x="500" y="1918"/>
                    <a:pt x="0" y="3519"/>
                    <a:pt x="0" y="3519"/>
                  </a:cubicBezTo>
                  <a:cubicBezTo>
                    <a:pt x="0" y="3519"/>
                    <a:pt x="80" y="3807"/>
                    <a:pt x="295" y="3807"/>
                  </a:cubicBezTo>
                  <a:cubicBezTo>
                    <a:pt x="391" y="3807"/>
                    <a:pt x="513" y="3750"/>
                    <a:pt x="667" y="3586"/>
                  </a:cubicBezTo>
                  <a:cubicBezTo>
                    <a:pt x="1101" y="3119"/>
                    <a:pt x="1468" y="2552"/>
                    <a:pt x="1768" y="1985"/>
                  </a:cubicBezTo>
                  <a:lnTo>
                    <a:pt x="3036" y="1151"/>
                  </a:lnTo>
                  <a:lnTo>
                    <a:pt x="1601" y="3686"/>
                  </a:lnTo>
                  <a:cubicBezTo>
                    <a:pt x="1601" y="3686"/>
                    <a:pt x="2969" y="4887"/>
                    <a:pt x="3302" y="5121"/>
                  </a:cubicBezTo>
                  <a:cubicBezTo>
                    <a:pt x="3669" y="5387"/>
                    <a:pt x="4103" y="5487"/>
                    <a:pt x="4570" y="5487"/>
                  </a:cubicBezTo>
                  <a:cubicBezTo>
                    <a:pt x="4970" y="5487"/>
                    <a:pt x="5571" y="5487"/>
                    <a:pt x="5571" y="5121"/>
                  </a:cubicBezTo>
                  <a:cubicBezTo>
                    <a:pt x="5571" y="4920"/>
                    <a:pt x="5537" y="4687"/>
                    <a:pt x="5504" y="4453"/>
                  </a:cubicBezTo>
                  <a:lnTo>
                    <a:pt x="6238" y="3686"/>
                  </a:lnTo>
                  <a:lnTo>
                    <a:pt x="6772" y="3086"/>
                  </a:lnTo>
                  <a:cubicBezTo>
                    <a:pt x="6738" y="2886"/>
                    <a:pt x="6738" y="2685"/>
                    <a:pt x="6672" y="2485"/>
                  </a:cubicBezTo>
                  <a:cubicBezTo>
                    <a:pt x="6471" y="1952"/>
                    <a:pt x="6138" y="1485"/>
                    <a:pt x="5671" y="1151"/>
                  </a:cubicBezTo>
                  <a:cubicBezTo>
                    <a:pt x="5137" y="817"/>
                    <a:pt x="3970" y="117"/>
                    <a:pt x="3369" y="50"/>
                  </a:cubicBezTo>
                  <a:cubicBezTo>
                    <a:pt x="3202" y="17"/>
                    <a:pt x="3036" y="0"/>
                    <a:pt x="28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6"/>
            <p:cNvSpPr/>
            <p:nvPr/>
          </p:nvSpPr>
          <p:spPr>
            <a:xfrm>
              <a:off x="9980850" y="3336213"/>
              <a:ext cx="169300" cy="137625"/>
            </a:xfrm>
            <a:custGeom>
              <a:avLst/>
              <a:gdLst/>
              <a:ahLst/>
              <a:cxnLst/>
              <a:rect l="l" t="t" r="r" b="b"/>
              <a:pathLst>
                <a:path w="6772" h="5505" fill="none" extrusionOk="0">
                  <a:moveTo>
                    <a:pt x="6238" y="3703"/>
                  </a:moveTo>
                  <a:lnTo>
                    <a:pt x="5504" y="4470"/>
                  </a:lnTo>
                  <a:cubicBezTo>
                    <a:pt x="5537" y="4704"/>
                    <a:pt x="5571" y="4937"/>
                    <a:pt x="5571" y="5138"/>
                  </a:cubicBezTo>
                  <a:cubicBezTo>
                    <a:pt x="5571" y="5504"/>
                    <a:pt x="4970" y="5504"/>
                    <a:pt x="4570" y="5504"/>
                  </a:cubicBezTo>
                  <a:cubicBezTo>
                    <a:pt x="4103" y="5504"/>
                    <a:pt x="3669" y="5404"/>
                    <a:pt x="3302" y="5138"/>
                  </a:cubicBezTo>
                  <a:cubicBezTo>
                    <a:pt x="2969" y="4904"/>
                    <a:pt x="1601" y="3703"/>
                    <a:pt x="1601" y="3703"/>
                  </a:cubicBezTo>
                  <a:lnTo>
                    <a:pt x="3036" y="1168"/>
                  </a:lnTo>
                  <a:lnTo>
                    <a:pt x="1768" y="2002"/>
                  </a:lnTo>
                  <a:cubicBezTo>
                    <a:pt x="1468" y="2569"/>
                    <a:pt x="1101" y="3136"/>
                    <a:pt x="667" y="3603"/>
                  </a:cubicBezTo>
                  <a:cubicBezTo>
                    <a:pt x="167" y="4137"/>
                    <a:pt x="0" y="3536"/>
                    <a:pt x="0" y="3536"/>
                  </a:cubicBezTo>
                  <a:cubicBezTo>
                    <a:pt x="0" y="3536"/>
                    <a:pt x="500" y="1935"/>
                    <a:pt x="834" y="1502"/>
                  </a:cubicBezTo>
                  <a:cubicBezTo>
                    <a:pt x="1301" y="1001"/>
                    <a:pt x="1835" y="501"/>
                    <a:pt x="2368" y="67"/>
                  </a:cubicBezTo>
                  <a:cubicBezTo>
                    <a:pt x="2702" y="1"/>
                    <a:pt x="3036" y="1"/>
                    <a:pt x="3369" y="67"/>
                  </a:cubicBezTo>
                  <a:cubicBezTo>
                    <a:pt x="3970" y="134"/>
                    <a:pt x="5137" y="834"/>
                    <a:pt x="5671" y="1168"/>
                  </a:cubicBezTo>
                  <a:cubicBezTo>
                    <a:pt x="6138" y="1502"/>
                    <a:pt x="6471" y="1969"/>
                    <a:pt x="6672" y="2502"/>
                  </a:cubicBezTo>
                  <a:cubicBezTo>
                    <a:pt x="6738" y="2702"/>
                    <a:pt x="6738" y="2903"/>
                    <a:pt x="6772" y="3103"/>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6"/>
            <p:cNvSpPr/>
            <p:nvPr/>
          </p:nvSpPr>
          <p:spPr>
            <a:xfrm>
              <a:off x="10077575" y="3395413"/>
              <a:ext cx="34225" cy="75925"/>
            </a:xfrm>
            <a:custGeom>
              <a:avLst/>
              <a:gdLst/>
              <a:ahLst/>
              <a:cxnLst/>
              <a:rect l="l" t="t" r="r" b="b"/>
              <a:pathLst>
                <a:path w="1369" h="3037" fill="none" extrusionOk="0">
                  <a:moveTo>
                    <a:pt x="167" y="3036"/>
                  </a:moveTo>
                  <a:cubicBezTo>
                    <a:pt x="34" y="2736"/>
                    <a:pt x="1" y="2369"/>
                    <a:pt x="101" y="2036"/>
                  </a:cubicBezTo>
                  <a:cubicBezTo>
                    <a:pt x="468" y="1335"/>
                    <a:pt x="901" y="635"/>
                    <a:pt x="1368"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6"/>
            <p:cNvSpPr/>
            <p:nvPr/>
          </p:nvSpPr>
          <p:spPr>
            <a:xfrm>
              <a:off x="10050900" y="3369563"/>
              <a:ext cx="35875" cy="95100"/>
            </a:xfrm>
            <a:custGeom>
              <a:avLst/>
              <a:gdLst/>
              <a:ahLst/>
              <a:cxnLst/>
              <a:rect l="l" t="t" r="r" b="b"/>
              <a:pathLst>
                <a:path w="1435" h="3804" fill="none" extrusionOk="0">
                  <a:moveTo>
                    <a:pt x="500" y="3804"/>
                  </a:moveTo>
                  <a:cubicBezTo>
                    <a:pt x="367" y="3703"/>
                    <a:pt x="300" y="3570"/>
                    <a:pt x="200" y="3437"/>
                  </a:cubicBezTo>
                  <a:cubicBezTo>
                    <a:pt x="0" y="3203"/>
                    <a:pt x="167" y="2870"/>
                    <a:pt x="167" y="2569"/>
                  </a:cubicBezTo>
                  <a:cubicBezTo>
                    <a:pt x="167" y="2069"/>
                    <a:pt x="1434" y="1"/>
                    <a:pt x="1434"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6"/>
            <p:cNvSpPr/>
            <p:nvPr/>
          </p:nvSpPr>
          <p:spPr>
            <a:xfrm>
              <a:off x="10175150" y="3447963"/>
              <a:ext cx="357775" cy="175975"/>
            </a:xfrm>
            <a:custGeom>
              <a:avLst/>
              <a:gdLst/>
              <a:ahLst/>
              <a:cxnLst/>
              <a:rect l="l" t="t" r="r" b="b"/>
              <a:pathLst>
                <a:path w="14311" h="7039" extrusionOk="0">
                  <a:moveTo>
                    <a:pt x="10174" y="0"/>
                  </a:moveTo>
                  <a:cubicBezTo>
                    <a:pt x="10174" y="0"/>
                    <a:pt x="6472" y="901"/>
                    <a:pt x="5371" y="968"/>
                  </a:cubicBezTo>
                  <a:cubicBezTo>
                    <a:pt x="4637" y="1034"/>
                    <a:pt x="3870" y="1168"/>
                    <a:pt x="3136" y="1335"/>
                  </a:cubicBezTo>
                  <a:lnTo>
                    <a:pt x="1601" y="1034"/>
                  </a:lnTo>
                  <a:lnTo>
                    <a:pt x="0" y="4937"/>
                  </a:lnTo>
                  <a:lnTo>
                    <a:pt x="2369" y="5604"/>
                  </a:lnTo>
                  <a:cubicBezTo>
                    <a:pt x="2369" y="5604"/>
                    <a:pt x="4003" y="5771"/>
                    <a:pt x="6338" y="6205"/>
                  </a:cubicBezTo>
                  <a:cubicBezTo>
                    <a:pt x="8707" y="6605"/>
                    <a:pt x="12109" y="7039"/>
                    <a:pt x="12876" y="7039"/>
                  </a:cubicBezTo>
                  <a:cubicBezTo>
                    <a:pt x="13643" y="7039"/>
                    <a:pt x="14144" y="5171"/>
                    <a:pt x="14244" y="4337"/>
                  </a:cubicBezTo>
                  <a:cubicBezTo>
                    <a:pt x="14311" y="3503"/>
                    <a:pt x="12209" y="267"/>
                    <a:pt x="12209" y="267"/>
                  </a:cubicBezTo>
                  <a:lnTo>
                    <a:pt x="101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6"/>
            <p:cNvSpPr/>
            <p:nvPr/>
          </p:nvSpPr>
          <p:spPr>
            <a:xfrm>
              <a:off x="10175150" y="3447963"/>
              <a:ext cx="357775" cy="175975"/>
            </a:xfrm>
            <a:custGeom>
              <a:avLst/>
              <a:gdLst/>
              <a:ahLst/>
              <a:cxnLst/>
              <a:rect l="l" t="t" r="r" b="b"/>
              <a:pathLst>
                <a:path w="14311" h="7039" fill="none" extrusionOk="0">
                  <a:moveTo>
                    <a:pt x="12209" y="267"/>
                  </a:moveTo>
                  <a:cubicBezTo>
                    <a:pt x="12209" y="267"/>
                    <a:pt x="14311" y="3503"/>
                    <a:pt x="14244" y="4337"/>
                  </a:cubicBezTo>
                  <a:cubicBezTo>
                    <a:pt x="14144" y="5171"/>
                    <a:pt x="13643" y="7039"/>
                    <a:pt x="12876" y="7039"/>
                  </a:cubicBezTo>
                  <a:cubicBezTo>
                    <a:pt x="12109" y="7039"/>
                    <a:pt x="8707" y="6605"/>
                    <a:pt x="6338" y="6205"/>
                  </a:cubicBezTo>
                  <a:cubicBezTo>
                    <a:pt x="4003" y="5771"/>
                    <a:pt x="2369" y="5604"/>
                    <a:pt x="2369" y="5604"/>
                  </a:cubicBezTo>
                  <a:lnTo>
                    <a:pt x="0" y="4937"/>
                  </a:lnTo>
                  <a:lnTo>
                    <a:pt x="1601" y="1034"/>
                  </a:lnTo>
                  <a:lnTo>
                    <a:pt x="3136" y="1335"/>
                  </a:lnTo>
                  <a:cubicBezTo>
                    <a:pt x="3870" y="1168"/>
                    <a:pt x="4637" y="1034"/>
                    <a:pt x="5371" y="968"/>
                  </a:cubicBezTo>
                  <a:cubicBezTo>
                    <a:pt x="6472" y="901"/>
                    <a:pt x="10174" y="0"/>
                    <a:pt x="10174" y="0"/>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6"/>
            <p:cNvSpPr/>
            <p:nvPr/>
          </p:nvSpPr>
          <p:spPr>
            <a:xfrm>
              <a:off x="10237700" y="3491313"/>
              <a:ext cx="17525" cy="67575"/>
            </a:xfrm>
            <a:custGeom>
              <a:avLst/>
              <a:gdLst/>
              <a:ahLst/>
              <a:cxnLst/>
              <a:rect l="l" t="t" r="r" b="b"/>
              <a:pathLst>
                <a:path w="701" h="2703" fill="none" extrusionOk="0">
                  <a:moveTo>
                    <a:pt x="667" y="1"/>
                  </a:moveTo>
                  <a:cubicBezTo>
                    <a:pt x="701" y="935"/>
                    <a:pt x="467" y="1902"/>
                    <a:pt x="0" y="2703"/>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6"/>
            <p:cNvSpPr/>
            <p:nvPr/>
          </p:nvSpPr>
          <p:spPr>
            <a:xfrm>
              <a:off x="9508225" y="3457988"/>
              <a:ext cx="573275" cy="194625"/>
            </a:xfrm>
            <a:custGeom>
              <a:avLst/>
              <a:gdLst/>
              <a:ahLst/>
              <a:cxnLst/>
              <a:rect l="l" t="t" r="r" b="b"/>
              <a:pathLst>
                <a:path w="22931" h="7785" extrusionOk="0">
                  <a:moveTo>
                    <a:pt x="13133" y="1"/>
                  </a:moveTo>
                  <a:cubicBezTo>
                    <a:pt x="13080" y="1"/>
                    <a:pt x="13025" y="11"/>
                    <a:pt x="12968" y="33"/>
                  </a:cubicBezTo>
                  <a:cubicBezTo>
                    <a:pt x="12534" y="200"/>
                    <a:pt x="12367" y="1234"/>
                    <a:pt x="12300" y="1567"/>
                  </a:cubicBezTo>
                  <a:cubicBezTo>
                    <a:pt x="12200" y="1901"/>
                    <a:pt x="11767" y="3235"/>
                    <a:pt x="11767" y="3235"/>
                  </a:cubicBezTo>
                  <a:lnTo>
                    <a:pt x="11600" y="4003"/>
                  </a:lnTo>
                  <a:cubicBezTo>
                    <a:pt x="11600" y="4003"/>
                    <a:pt x="8131" y="3335"/>
                    <a:pt x="7130" y="2902"/>
                  </a:cubicBezTo>
                  <a:cubicBezTo>
                    <a:pt x="6149" y="2522"/>
                    <a:pt x="4209" y="1963"/>
                    <a:pt x="3726" y="1963"/>
                  </a:cubicBezTo>
                  <a:cubicBezTo>
                    <a:pt x="3700" y="1963"/>
                    <a:pt x="3678" y="1964"/>
                    <a:pt x="3661" y="1968"/>
                  </a:cubicBezTo>
                  <a:cubicBezTo>
                    <a:pt x="3294" y="2068"/>
                    <a:pt x="2627" y="3002"/>
                    <a:pt x="2460" y="3402"/>
                  </a:cubicBezTo>
                  <a:lnTo>
                    <a:pt x="1593" y="2501"/>
                  </a:lnTo>
                  <a:cubicBezTo>
                    <a:pt x="1593" y="2501"/>
                    <a:pt x="158" y="5971"/>
                    <a:pt x="92" y="6204"/>
                  </a:cubicBezTo>
                  <a:cubicBezTo>
                    <a:pt x="1" y="6446"/>
                    <a:pt x="267" y="7784"/>
                    <a:pt x="1335" y="7784"/>
                  </a:cubicBezTo>
                  <a:cubicBezTo>
                    <a:pt x="1446" y="7784"/>
                    <a:pt x="1565" y="7770"/>
                    <a:pt x="1693" y="7739"/>
                  </a:cubicBezTo>
                  <a:cubicBezTo>
                    <a:pt x="3060" y="7405"/>
                    <a:pt x="10232" y="6638"/>
                    <a:pt x="11166" y="6471"/>
                  </a:cubicBezTo>
                  <a:cubicBezTo>
                    <a:pt x="12100" y="6304"/>
                    <a:pt x="13568" y="6037"/>
                    <a:pt x="13568" y="6037"/>
                  </a:cubicBezTo>
                  <a:lnTo>
                    <a:pt x="15403" y="6037"/>
                  </a:lnTo>
                  <a:cubicBezTo>
                    <a:pt x="16237" y="6037"/>
                    <a:pt x="18638" y="6037"/>
                    <a:pt x="19139" y="5871"/>
                  </a:cubicBezTo>
                  <a:lnTo>
                    <a:pt x="21173" y="5203"/>
                  </a:lnTo>
                  <a:cubicBezTo>
                    <a:pt x="21674" y="5037"/>
                    <a:pt x="22775" y="4369"/>
                    <a:pt x="22875" y="4103"/>
                  </a:cubicBezTo>
                  <a:cubicBezTo>
                    <a:pt x="22931" y="3879"/>
                    <a:pt x="22705" y="3679"/>
                    <a:pt x="22140" y="3679"/>
                  </a:cubicBezTo>
                  <a:cubicBezTo>
                    <a:pt x="22031" y="3679"/>
                    <a:pt x="21909" y="3686"/>
                    <a:pt x="21774" y="3702"/>
                  </a:cubicBezTo>
                  <a:cubicBezTo>
                    <a:pt x="20907" y="3769"/>
                    <a:pt x="18305" y="3869"/>
                    <a:pt x="18305" y="3869"/>
                  </a:cubicBezTo>
                  <a:cubicBezTo>
                    <a:pt x="18305" y="3869"/>
                    <a:pt x="20673" y="2935"/>
                    <a:pt x="21440" y="2602"/>
                  </a:cubicBezTo>
                  <a:cubicBezTo>
                    <a:pt x="22207" y="2268"/>
                    <a:pt x="21941" y="1934"/>
                    <a:pt x="21941" y="1934"/>
                  </a:cubicBezTo>
                  <a:cubicBezTo>
                    <a:pt x="21440" y="1934"/>
                    <a:pt x="20973" y="2001"/>
                    <a:pt x="20506" y="2168"/>
                  </a:cubicBezTo>
                  <a:cubicBezTo>
                    <a:pt x="19906" y="2435"/>
                    <a:pt x="14068" y="3202"/>
                    <a:pt x="14068" y="3202"/>
                  </a:cubicBezTo>
                  <a:lnTo>
                    <a:pt x="13401" y="2568"/>
                  </a:lnTo>
                  <a:cubicBezTo>
                    <a:pt x="13568" y="2068"/>
                    <a:pt x="13701" y="1567"/>
                    <a:pt x="13735" y="1034"/>
                  </a:cubicBezTo>
                  <a:cubicBezTo>
                    <a:pt x="13735" y="454"/>
                    <a:pt x="13483" y="1"/>
                    <a:pt x="131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6"/>
            <p:cNvSpPr/>
            <p:nvPr/>
          </p:nvSpPr>
          <p:spPr>
            <a:xfrm>
              <a:off x="9508000" y="3454638"/>
              <a:ext cx="573775" cy="205175"/>
            </a:xfrm>
            <a:custGeom>
              <a:avLst/>
              <a:gdLst/>
              <a:ahLst/>
              <a:cxnLst/>
              <a:rect l="l" t="t" r="r" b="b"/>
              <a:pathLst>
                <a:path w="22951" h="8207" fill="none" extrusionOk="0">
                  <a:moveTo>
                    <a:pt x="1602" y="2635"/>
                  </a:moveTo>
                  <a:cubicBezTo>
                    <a:pt x="1602" y="2635"/>
                    <a:pt x="167" y="6105"/>
                    <a:pt x="101" y="6338"/>
                  </a:cubicBezTo>
                  <a:cubicBezTo>
                    <a:pt x="1" y="6605"/>
                    <a:pt x="334" y="8206"/>
                    <a:pt x="1702" y="7873"/>
                  </a:cubicBezTo>
                  <a:cubicBezTo>
                    <a:pt x="3069" y="7539"/>
                    <a:pt x="10241" y="6772"/>
                    <a:pt x="11175" y="6605"/>
                  </a:cubicBezTo>
                  <a:cubicBezTo>
                    <a:pt x="12109" y="6438"/>
                    <a:pt x="13577" y="6171"/>
                    <a:pt x="13577" y="6171"/>
                  </a:cubicBezTo>
                  <a:lnTo>
                    <a:pt x="15412" y="6171"/>
                  </a:lnTo>
                  <a:cubicBezTo>
                    <a:pt x="16246" y="6171"/>
                    <a:pt x="18647" y="6171"/>
                    <a:pt x="19148" y="6005"/>
                  </a:cubicBezTo>
                  <a:lnTo>
                    <a:pt x="21182" y="5337"/>
                  </a:lnTo>
                  <a:cubicBezTo>
                    <a:pt x="21683" y="5171"/>
                    <a:pt x="22784" y="4503"/>
                    <a:pt x="22884" y="4237"/>
                  </a:cubicBezTo>
                  <a:cubicBezTo>
                    <a:pt x="22950" y="3970"/>
                    <a:pt x="22617" y="3736"/>
                    <a:pt x="21783" y="3836"/>
                  </a:cubicBezTo>
                  <a:cubicBezTo>
                    <a:pt x="20916" y="3903"/>
                    <a:pt x="18314" y="4003"/>
                    <a:pt x="18314" y="4003"/>
                  </a:cubicBezTo>
                  <a:cubicBezTo>
                    <a:pt x="18314" y="4003"/>
                    <a:pt x="20682" y="3069"/>
                    <a:pt x="21449" y="2736"/>
                  </a:cubicBezTo>
                  <a:cubicBezTo>
                    <a:pt x="22216" y="2402"/>
                    <a:pt x="21950" y="2068"/>
                    <a:pt x="21950" y="2068"/>
                  </a:cubicBezTo>
                  <a:cubicBezTo>
                    <a:pt x="21449" y="2068"/>
                    <a:pt x="20982" y="2135"/>
                    <a:pt x="20515" y="2302"/>
                  </a:cubicBezTo>
                  <a:cubicBezTo>
                    <a:pt x="19915" y="2569"/>
                    <a:pt x="14077" y="3336"/>
                    <a:pt x="14077" y="3336"/>
                  </a:cubicBezTo>
                  <a:lnTo>
                    <a:pt x="13410" y="2702"/>
                  </a:lnTo>
                  <a:cubicBezTo>
                    <a:pt x="13577" y="2202"/>
                    <a:pt x="13710" y="1701"/>
                    <a:pt x="13744" y="1168"/>
                  </a:cubicBezTo>
                  <a:cubicBezTo>
                    <a:pt x="13744" y="501"/>
                    <a:pt x="13410" y="0"/>
                    <a:pt x="12977" y="167"/>
                  </a:cubicBezTo>
                  <a:cubicBezTo>
                    <a:pt x="12543" y="334"/>
                    <a:pt x="12376" y="1368"/>
                    <a:pt x="12309" y="1701"/>
                  </a:cubicBezTo>
                  <a:cubicBezTo>
                    <a:pt x="12209" y="2035"/>
                    <a:pt x="11776" y="3369"/>
                    <a:pt x="11776" y="3369"/>
                  </a:cubicBezTo>
                  <a:lnTo>
                    <a:pt x="11609" y="4137"/>
                  </a:lnTo>
                  <a:cubicBezTo>
                    <a:pt x="11609" y="4137"/>
                    <a:pt x="8140" y="3469"/>
                    <a:pt x="7139" y="3036"/>
                  </a:cubicBezTo>
                  <a:cubicBezTo>
                    <a:pt x="6105" y="2635"/>
                    <a:pt x="4003" y="2035"/>
                    <a:pt x="3670" y="2102"/>
                  </a:cubicBezTo>
                  <a:cubicBezTo>
                    <a:pt x="3303" y="2202"/>
                    <a:pt x="2636" y="3136"/>
                    <a:pt x="2469" y="3536"/>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6"/>
            <p:cNvSpPr/>
            <p:nvPr/>
          </p:nvSpPr>
          <p:spPr>
            <a:xfrm>
              <a:off x="9723150" y="3550538"/>
              <a:ext cx="17550" cy="50900"/>
            </a:xfrm>
            <a:custGeom>
              <a:avLst/>
              <a:gdLst/>
              <a:ahLst/>
              <a:cxnLst/>
              <a:rect l="l" t="t" r="r" b="b"/>
              <a:pathLst>
                <a:path w="702" h="2036" fill="none" extrusionOk="0">
                  <a:moveTo>
                    <a:pt x="568" y="0"/>
                  </a:moveTo>
                  <a:cubicBezTo>
                    <a:pt x="568" y="0"/>
                    <a:pt x="1" y="1235"/>
                    <a:pt x="701" y="2035"/>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6"/>
            <p:cNvSpPr/>
            <p:nvPr/>
          </p:nvSpPr>
          <p:spPr>
            <a:xfrm>
              <a:off x="9763175" y="3418763"/>
              <a:ext cx="333600" cy="161825"/>
            </a:xfrm>
            <a:custGeom>
              <a:avLst/>
              <a:gdLst/>
              <a:ahLst/>
              <a:cxnLst/>
              <a:rect l="l" t="t" r="r" b="b"/>
              <a:pathLst>
                <a:path w="13344" h="6473" extrusionOk="0">
                  <a:moveTo>
                    <a:pt x="701" y="1"/>
                  </a:moveTo>
                  <a:cubicBezTo>
                    <a:pt x="268" y="1"/>
                    <a:pt x="1" y="435"/>
                    <a:pt x="201" y="801"/>
                  </a:cubicBezTo>
                  <a:lnTo>
                    <a:pt x="2770" y="6039"/>
                  </a:lnTo>
                  <a:cubicBezTo>
                    <a:pt x="2870" y="6239"/>
                    <a:pt x="3070" y="6372"/>
                    <a:pt x="3270" y="6372"/>
                  </a:cubicBezTo>
                  <a:lnTo>
                    <a:pt x="12677" y="6472"/>
                  </a:lnTo>
                  <a:cubicBezTo>
                    <a:pt x="13077" y="6472"/>
                    <a:pt x="13344" y="6072"/>
                    <a:pt x="13210" y="5672"/>
                  </a:cubicBezTo>
                  <a:lnTo>
                    <a:pt x="11176" y="334"/>
                  </a:lnTo>
                  <a:cubicBezTo>
                    <a:pt x="11075" y="134"/>
                    <a:pt x="10875" y="1"/>
                    <a:pt x="10642" y="1"/>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6"/>
            <p:cNvSpPr/>
            <p:nvPr/>
          </p:nvSpPr>
          <p:spPr>
            <a:xfrm>
              <a:off x="9771525" y="3457988"/>
              <a:ext cx="310075" cy="161775"/>
            </a:xfrm>
            <a:custGeom>
              <a:avLst/>
              <a:gdLst/>
              <a:ahLst/>
              <a:cxnLst/>
              <a:rect l="l" t="t" r="r" b="b"/>
              <a:pathLst>
                <a:path w="12403" h="6471" extrusionOk="0">
                  <a:moveTo>
                    <a:pt x="2601" y="1"/>
                  </a:moveTo>
                  <a:cubicBezTo>
                    <a:pt x="2548" y="1"/>
                    <a:pt x="2493" y="11"/>
                    <a:pt x="2436" y="33"/>
                  </a:cubicBezTo>
                  <a:cubicBezTo>
                    <a:pt x="2002" y="200"/>
                    <a:pt x="1835" y="1234"/>
                    <a:pt x="1768" y="1567"/>
                  </a:cubicBezTo>
                  <a:cubicBezTo>
                    <a:pt x="1668" y="1901"/>
                    <a:pt x="1235" y="3235"/>
                    <a:pt x="1235" y="3235"/>
                  </a:cubicBezTo>
                  <a:lnTo>
                    <a:pt x="1068" y="4003"/>
                  </a:lnTo>
                  <a:lnTo>
                    <a:pt x="167" y="3836"/>
                  </a:lnTo>
                  <a:lnTo>
                    <a:pt x="167" y="3836"/>
                  </a:lnTo>
                  <a:cubicBezTo>
                    <a:pt x="0" y="4403"/>
                    <a:pt x="34" y="5037"/>
                    <a:pt x="234" y="5637"/>
                  </a:cubicBezTo>
                  <a:cubicBezTo>
                    <a:pt x="334" y="5904"/>
                    <a:pt x="434" y="6204"/>
                    <a:pt x="568" y="6471"/>
                  </a:cubicBezTo>
                  <a:lnTo>
                    <a:pt x="668" y="6471"/>
                  </a:lnTo>
                  <a:cubicBezTo>
                    <a:pt x="1568" y="6304"/>
                    <a:pt x="3036" y="6071"/>
                    <a:pt x="3036" y="6071"/>
                  </a:cubicBezTo>
                  <a:lnTo>
                    <a:pt x="4871" y="6071"/>
                  </a:lnTo>
                  <a:cubicBezTo>
                    <a:pt x="5705" y="6071"/>
                    <a:pt x="8106" y="6071"/>
                    <a:pt x="8607" y="5904"/>
                  </a:cubicBezTo>
                  <a:lnTo>
                    <a:pt x="10641" y="5237"/>
                  </a:lnTo>
                  <a:cubicBezTo>
                    <a:pt x="11142" y="5070"/>
                    <a:pt x="12243" y="4403"/>
                    <a:pt x="12343" y="4136"/>
                  </a:cubicBezTo>
                  <a:cubicBezTo>
                    <a:pt x="12402" y="3897"/>
                    <a:pt x="12142" y="3659"/>
                    <a:pt x="11489" y="3659"/>
                  </a:cubicBezTo>
                  <a:cubicBezTo>
                    <a:pt x="11412" y="3659"/>
                    <a:pt x="11330" y="3662"/>
                    <a:pt x="11242" y="3669"/>
                  </a:cubicBezTo>
                  <a:cubicBezTo>
                    <a:pt x="10408" y="3769"/>
                    <a:pt x="7773" y="3836"/>
                    <a:pt x="7773" y="3836"/>
                  </a:cubicBezTo>
                  <a:cubicBezTo>
                    <a:pt x="7773" y="3836"/>
                    <a:pt x="10141" y="2902"/>
                    <a:pt x="10908" y="2602"/>
                  </a:cubicBezTo>
                  <a:cubicBezTo>
                    <a:pt x="11675" y="2268"/>
                    <a:pt x="11409" y="1901"/>
                    <a:pt x="11409" y="1901"/>
                  </a:cubicBezTo>
                  <a:cubicBezTo>
                    <a:pt x="10908" y="1901"/>
                    <a:pt x="10441" y="2001"/>
                    <a:pt x="9974" y="2168"/>
                  </a:cubicBezTo>
                  <a:cubicBezTo>
                    <a:pt x="9374" y="2435"/>
                    <a:pt x="3536" y="3169"/>
                    <a:pt x="3536" y="3169"/>
                  </a:cubicBezTo>
                  <a:lnTo>
                    <a:pt x="2869" y="2568"/>
                  </a:lnTo>
                  <a:cubicBezTo>
                    <a:pt x="3036" y="2068"/>
                    <a:pt x="3169" y="1567"/>
                    <a:pt x="3203" y="1034"/>
                  </a:cubicBezTo>
                  <a:cubicBezTo>
                    <a:pt x="3203" y="454"/>
                    <a:pt x="2951" y="1"/>
                    <a:pt x="2601"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6"/>
            <p:cNvSpPr/>
            <p:nvPr/>
          </p:nvSpPr>
          <p:spPr>
            <a:xfrm>
              <a:off x="9940800" y="3563888"/>
              <a:ext cx="131800" cy="29200"/>
            </a:xfrm>
            <a:custGeom>
              <a:avLst/>
              <a:gdLst/>
              <a:ahLst/>
              <a:cxnLst/>
              <a:rect l="l" t="t" r="r" b="b"/>
              <a:pathLst>
                <a:path w="5272" h="1168" fill="none" extrusionOk="0">
                  <a:moveTo>
                    <a:pt x="5271" y="0"/>
                  </a:moveTo>
                  <a:cubicBezTo>
                    <a:pt x="4604" y="300"/>
                    <a:pt x="3937" y="600"/>
                    <a:pt x="3237" y="834"/>
                  </a:cubicBezTo>
                  <a:cubicBezTo>
                    <a:pt x="3003" y="834"/>
                    <a:pt x="1" y="1168"/>
                    <a:pt x="1" y="1168"/>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6"/>
            <p:cNvSpPr/>
            <p:nvPr/>
          </p:nvSpPr>
          <p:spPr>
            <a:xfrm>
              <a:off x="9629750" y="5109988"/>
              <a:ext cx="2525" cy="5850"/>
            </a:xfrm>
            <a:custGeom>
              <a:avLst/>
              <a:gdLst/>
              <a:ahLst/>
              <a:cxnLst/>
              <a:rect l="l" t="t" r="r" b="b"/>
              <a:pathLst>
                <a:path w="101" h="234" extrusionOk="0">
                  <a:moveTo>
                    <a:pt x="101" y="0"/>
                  </a:moveTo>
                  <a:lnTo>
                    <a:pt x="101" y="0"/>
                  </a:lnTo>
                  <a:cubicBezTo>
                    <a:pt x="67" y="67"/>
                    <a:pt x="34" y="100"/>
                    <a:pt x="1" y="167"/>
                  </a:cubicBezTo>
                  <a:lnTo>
                    <a:pt x="34" y="234"/>
                  </a:lnTo>
                  <a:cubicBezTo>
                    <a:pt x="34" y="167"/>
                    <a:pt x="67" y="67"/>
                    <a:pt x="101"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6"/>
            <p:cNvSpPr/>
            <p:nvPr/>
          </p:nvSpPr>
          <p:spPr>
            <a:xfrm>
              <a:off x="9832400" y="2672338"/>
              <a:ext cx="47550" cy="94925"/>
            </a:xfrm>
            <a:custGeom>
              <a:avLst/>
              <a:gdLst/>
              <a:ahLst/>
              <a:cxnLst/>
              <a:rect l="l" t="t" r="r" b="b"/>
              <a:pathLst>
                <a:path w="1902" h="3797" extrusionOk="0">
                  <a:moveTo>
                    <a:pt x="1110" y="1"/>
                  </a:moveTo>
                  <a:cubicBezTo>
                    <a:pt x="978" y="1"/>
                    <a:pt x="830" y="111"/>
                    <a:pt x="668" y="403"/>
                  </a:cubicBezTo>
                  <a:cubicBezTo>
                    <a:pt x="1" y="1571"/>
                    <a:pt x="734" y="3406"/>
                    <a:pt x="1035" y="3739"/>
                  </a:cubicBezTo>
                  <a:cubicBezTo>
                    <a:pt x="1070" y="3780"/>
                    <a:pt x="1112" y="3797"/>
                    <a:pt x="1158" y="3797"/>
                  </a:cubicBezTo>
                  <a:cubicBezTo>
                    <a:pt x="1452" y="3797"/>
                    <a:pt x="1902" y="3072"/>
                    <a:pt x="1902" y="3072"/>
                  </a:cubicBezTo>
                  <a:lnTo>
                    <a:pt x="1768" y="1071"/>
                  </a:lnTo>
                  <a:cubicBezTo>
                    <a:pt x="1768" y="1071"/>
                    <a:pt x="1520"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6"/>
            <p:cNvSpPr/>
            <p:nvPr/>
          </p:nvSpPr>
          <p:spPr>
            <a:xfrm>
              <a:off x="9832400" y="2652388"/>
              <a:ext cx="47550" cy="120950"/>
            </a:xfrm>
            <a:custGeom>
              <a:avLst/>
              <a:gdLst/>
              <a:ahLst/>
              <a:cxnLst/>
              <a:rect l="l" t="t" r="r" b="b"/>
              <a:pathLst>
                <a:path w="1902" h="4838" fill="none" extrusionOk="0">
                  <a:moveTo>
                    <a:pt x="1768" y="1869"/>
                  </a:moveTo>
                  <a:cubicBezTo>
                    <a:pt x="1768" y="1869"/>
                    <a:pt x="1335" y="1"/>
                    <a:pt x="668" y="1201"/>
                  </a:cubicBezTo>
                  <a:cubicBezTo>
                    <a:pt x="1" y="2369"/>
                    <a:pt x="734" y="4204"/>
                    <a:pt x="1035" y="4537"/>
                  </a:cubicBezTo>
                  <a:cubicBezTo>
                    <a:pt x="1301" y="4837"/>
                    <a:pt x="1902" y="3870"/>
                    <a:pt x="1902" y="3870"/>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6"/>
            <p:cNvSpPr/>
            <p:nvPr/>
          </p:nvSpPr>
          <p:spPr>
            <a:xfrm>
              <a:off x="10130125" y="2672338"/>
              <a:ext cx="48375" cy="94925"/>
            </a:xfrm>
            <a:custGeom>
              <a:avLst/>
              <a:gdLst/>
              <a:ahLst/>
              <a:cxnLst/>
              <a:rect l="l" t="t" r="r" b="b"/>
              <a:pathLst>
                <a:path w="1935" h="3797" extrusionOk="0">
                  <a:moveTo>
                    <a:pt x="825" y="1"/>
                  </a:moveTo>
                  <a:cubicBezTo>
                    <a:pt x="415" y="1"/>
                    <a:pt x="167" y="1071"/>
                    <a:pt x="167" y="1071"/>
                  </a:cubicBezTo>
                  <a:lnTo>
                    <a:pt x="0" y="3072"/>
                  </a:lnTo>
                  <a:cubicBezTo>
                    <a:pt x="0" y="3072"/>
                    <a:pt x="450" y="3797"/>
                    <a:pt x="766" y="3797"/>
                  </a:cubicBezTo>
                  <a:cubicBezTo>
                    <a:pt x="815" y="3797"/>
                    <a:pt x="860" y="3780"/>
                    <a:pt x="901" y="3739"/>
                  </a:cubicBezTo>
                  <a:cubicBezTo>
                    <a:pt x="1201" y="3406"/>
                    <a:pt x="1935" y="1571"/>
                    <a:pt x="1268" y="403"/>
                  </a:cubicBezTo>
                  <a:cubicBezTo>
                    <a:pt x="1105" y="111"/>
                    <a:pt x="957" y="1"/>
                    <a:pt x="8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6"/>
            <p:cNvSpPr/>
            <p:nvPr/>
          </p:nvSpPr>
          <p:spPr>
            <a:xfrm>
              <a:off x="10130125" y="2652388"/>
              <a:ext cx="48375" cy="120950"/>
            </a:xfrm>
            <a:custGeom>
              <a:avLst/>
              <a:gdLst/>
              <a:ahLst/>
              <a:cxnLst/>
              <a:rect l="l" t="t" r="r" b="b"/>
              <a:pathLst>
                <a:path w="1935" h="4838" fill="none" extrusionOk="0">
                  <a:moveTo>
                    <a:pt x="167" y="1869"/>
                  </a:moveTo>
                  <a:cubicBezTo>
                    <a:pt x="167" y="1869"/>
                    <a:pt x="600" y="1"/>
                    <a:pt x="1268" y="1201"/>
                  </a:cubicBezTo>
                  <a:cubicBezTo>
                    <a:pt x="1935" y="2369"/>
                    <a:pt x="1201" y="4204"/>
                    <a:pt x="901" y="4537"/>
                  </a:cubicBezTo>
                  <a:cubicBezTo>
                    <a:pt x="600" y="4837"/>
                    <a:pt x="0" y="3870"/>
                    <a:pt x="0" y="3870"/>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6"/>
            <p:cNvSpPr/>
            <p:nvPr/>
          </p:nvSpPr>
          <p:spPr>
            <a:xfrm>
              <a:off x="9869100" y="2515563"/>
              <a:ext cx="274375" cy="452900"/>
            </a:xfrm>
            <a:custGeom>
              <a:avLst/>
              <a:gdLst/>
              <a:ahLst/>
              <a:cxnLst/>
              <a:rect l="l" t="t" r="r" b="b"/>
              <a:pathLst>
                <a:path w="10975" h="18116" extrusionOk="0">
                  <a:moveTo>
                    <a:pt x="5639" y="0"/>
                  </a:moveTo>
                  <a:cubicBezTo>
                    <a:pt x="3501" y="0"/>
                    <a:pt x="1282" y="1093"/>
                    <a:pt x="634" y="3205"/>
                  </a:cubicBezTo>
                  <a:cubicBezTo>
                    <a:pt x="0" y="5374"/>
                    <a:pt x="100" y="8276"/>
                    <a:pt x="100" y="10711"/>
                  </a:cubicBezTo>
                  <a:cubicBezTo>
                    <a:pt x="100" y="11945"/>
                    <a:pt x="1668" y="13513"/>
                    <a:pt x="1668" y="13513"/>
                  </a:cubicBezTo>
                  <a:lnTo>
                    <a:pt x="1768" y="15814"/>
                  </a:lnTo>
                  <a:lnTo>
                    <a:pt x="5538" y="18116"/>
                  </a:lnTo>
                  <a:lnTo>
                    <a:pt x="8673" y="15914"/>
                  </a:lnTo>
                  <a:lnTo>
                    <a:pt x="8807" y="13746"/>
                  </a:lnTo>
                  <a:cubicBezTo>
                    <a:pt x="8807" y="13746"/>
                    <a:pt x="10508" y="12278"/>
                    <a:pt x="10741" y="11211"/>
                  </a:cubicBezTo>
                  <a:cubicBezTo>
                    <a:pt x="10975" y="10110"/>
                    <a:pt x="10541" y="3906"/>
                    <a:pt x="10107" y="2738"/>
                  </a:cubicBezTo>
                  <a:cubicBezTo>
                    <a:pt x="9707" y="1738"/>
                    <a:pt x="8973" y="937"/>
                    <a:pt x="8006" y="503"/>
                  </a:cubicBezTo>
                  <a:cubicBezTo>
                    <a:pt x="7295" y="166"/>
                    <a:pt x="6473" y="0"/>
                    <a:pt x="5639"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6"/>
            <p:cNvSpPr/>
            <p:nvPr/>
          </p:nvSpPr>
          <p:spPr>
            <a:xfrm>
              <a:off x="9909950" y="2593888"/>
              <a:ext cx="65900" cy="17675"/>
            </a:xfrm>
            <a:custGeom>
              <a:avLst/>
              <a:gdLst/>
              <a:ahLst/>
              <a:cxnLst/>
              <a:rect l="l" t="t" r="r" b="b"/>
              <a:pathLst>
                <a:path w="2636" h="707" extrusionOk="0">
                  <a:moveTo>
                    <a:pt x="1560" y="0"/>
                  </a:moveTo>
                  <a:cubicBezTo>
                    <a:pt x="1117" y="0"/>
                    <a:pt x="573" y="162"/>
                    <a:pt x="1" y="706"/>
                  </a:cubicBezTo>
                  <a:lnTo>
                    <a:pt x="2636" y="339"/>
                  </a:lnTo>
                  <a:cubicBezTo>
                    <a:pt x="2636" y="339"/>
                    <a:pt x="2204" y="0"/>
                    <a:pt x="1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6"/>
            <p:cNvSpPr/>
            <p:nvPr/>
          </p:nvSpPr>
          <p:spPr>
            <a:xfrm>
              <a:off x="9909950" y="2578163"/>
              <a:ext cx="65900" cy="33400"/>
            </a:xfrm>
            <a:custGeom>
              <a:avLst/>
              <a:gdLst/>
              <a:ahLst/>
              <a:cxnLst/>
              <a:rect l="l" t="t" r="r" b="b"/>
              <a:pathLst>
                <a:path w="2636" h="1336" fill="none" extrusionOk="0">
                  <a:moveTo>
                    <a:pt x="2636" y="968"/>
                  </a:moveTo>
                  <a:cubicBezTo>
                    <a:pt x="2636" y="968"/>
                    <a:pt x="1402" y="1"/>
                    <a:pt x="1" y="1335"/>
                  </a:cubicBezTo>
                </a:path>
              </a:pathLst>
            </a:custGeom>
            <a:noFill/>
            <a:ln w="2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6"/>
            <p:cNvSpPr/>
            <p:nvPr/>
          </p:nvSpPr>
          <p:spPr>
            <a:xfrm>
              <a:off x="10037550" y="2594113"/>
              <a:ext cx="65900" cy="12425"/>
            </a:xfrm>
            <a:custGeom>
              <a:avLst/>
              <a:gdLst/>
              <a:ahLst/>
              <a:cxnLst/>
              <a:rect l="l" t="t" r="r" b="b"/>
              <a:pathLst>
                <a:path w="2636" h="497" extrusionOk="0">
                  <a:moveTo>
                    <a:pt x="1261" y="0"/>
                  </a:moveTo>
                  <a:cubicBezTo>
                    <a:pt x="813" y="0"/>
                    <a:pt x="368" y="142"/>
                    <a:pt x="0" y="430"/>
                  </a:cubicBezTo>
                  <a:lnTo>
                    <a:pt x="2636" y="497"/>
                  </a:lnTo>
                  <a:cubicBezTo>
                    <a:pt x="2236" y="167"/>
                    <a:pt x="1747" y="0"/>
                    <a:pt x="12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6"/>
            <p:cNvSpPr/>
            <p:nvPr/>
          </p:nvSpPr>
          <p:spPr>
            <a:xfrm>
              <a:off x="10037550" y="2589838"/>
              <a:ext cx="65900" cy="16700"/>
            </a:xfrm>
            <a:custGeom>
              <a:avLst/>
              <a:gdLst/>
              <a:ahLst/>
              <a:cxnLst/>
              <a:rect l="l" t="t" r="r" b="b"/>
              <a:pathLst>
                <a:path w="2636" h="668" fill="none" extrusionOk="0">
                  <a:moveTo>
                    <a:pt x="0" y="601"/>
                  </a:moveTo>
                  <a:cubicBezTo>
                    <a:pt x="768" y="1"/>
                    <a:pt x="1868" y="34"/>
                    <a:pt x="2636" y="668"/>
                  </a:cubicBezTo>
                </a:path>
              </a:pathLst>
            </a:custGeom>
            <a:noFill/>
            <a:ln w="2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6"/>
            <p:cNvSpPr/>
            <p:nvPr/>
          </p:nvSpPr>
          <p:spPr>
            <a:xfrm>
              <a:off x="10000025" y="2680738"/>
              <a:ext cx="24200" cy="27550"/>
            </a:xfrm>
            <a:custGeom>
              <a:avLst/>
              <a:gdLst/>
              <a:ahLst/>
              <a:cxnLst/>
              <a:rect l="l" t="t" r="r" b="b"/>
              <a:pathLst>
                <a:path w="968" h="1102" extrusionOk="0">
                  <a:moveTo>
                    <a:pt x="968" y="1"/>
                  </a:moveTo>
                  <a:lnTo>
                    <a:pt x="0" y="1102"/>
                  </a:lnTo>
                  <a:cubicBezTo>
                    <a:pt x="534" y="968"/>
                    <a:pt x="901" y="501"/>
                    <a:pt x="9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6"/>
            <p:cNvSpPr/>
            <p:nvPr/>
          </p:nvSpPr>
          <p:spPr>
            <a:xfrm>
              <a:off x="10000025" y="2680738"/>
              <a:ext cx="24200" cy="27550"/>
            </a:xfrm>
            <a:custGeom>
              <a:avLst/>
              <a:gdLst/>
              <a:ahLst/>
              <a:cxnLst/>
              <a:rect l="l" t="t" r="r" b="b"/>
              <a:pathLst>
                <a:path w="968" h="1102" fill="none" extrusionOk="0">
                  <a:moveTo>
                    <a:pt x="968" y="1"/>
                  </a:moveTo>
                  <a:cubicBezTo>
                    <a:pt x="901" y="501"/>
                    <a:pt x="534" y="968"/>
                    <a:pt x="0" y="1102"/>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6"/>
            <p:cNvSpPr/>
            <p:nvPr/>
          </p:nvSpPr>
          <p:spPr>
            <a:xfrm>
              <a:off x="9960000" y="2732438"/>
              <a:ext cx="90075" cy="5975"/>
            </a:xfrm>
            <a:custGeom>
              <a:avLst/>
              <a:gdLst/>
              <a:ahLst/>
              <a:cxnLst/>
              <a:rect l="l" t="t" r="r" b="b"/>
              <a:pathLst>
                <a:path w="3603" h="239" extrusionOk="0">
                  <a:moveTo>
                    <a:pt x="0" y="1"/>
                  </a:moveTo>
                  <a:cubicBezTo>
                    <a:pt x="0" y="1"/>
                    <a:pt x="578" y="238"/>
                    <a:pt x="1646" y="238"/>
                  </a:cubicBezTo>
                  <a:cubicBezTo>
                    <a:pt x="2180" y="238"/>
                    <a:pt x="2836" y="179"/>
                    <a:pt x="36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6"/>
            <p:cNvSpPr/>
            <p:nvPr/>
          </p:nvSpPr>
          <p:spPr>
            <a:xfrm>
              <a:off x="9960000" y="2732438"/>
              <a:ext cx="90075" cy="13375"/>
            </a:xfrm>
            <a:custGeom>
              <a:avLst/>
              <a:gdLst/>
              <a:ahLst/>
              <a:cxnLst/>
              <a:rect l="l" t="t" r="r" b="b"/>
              <a:pathLst>
                <a:path w="3603" h="535" fill="none" extrusionOk="0">
                  <a:moveTo>
                    <a:pt x="0" y="1"/>
                  </a:moveTo>
                  <a:cubicBezTo>
                    <a:pt x="0" y="1"/>
                    <a:pt x="1301" y="535"/>
                    <a:pt x="3603"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6"/>
            <p:cNvSpPr/>
            <p:nvPr/>
          </p:nvSpPr>
          <p:spPr>
            <a:xfrm>
              <a:off x="9931650" y="2851688"/>
              <a:ext cx="107600" cy="18150"/>
            </a:xfrm>
            <a:custGeom>
              <a:avLst/>
              <a:gdLst/>
              <a:ahLst/>
              <a:cxnLst/>
              <a:rect l="l" t="t" r="r" b="b"/>
              <a:pathLst>
                <a:path w="4304" h="726" extrusionOk="0">
                  <a:moveTo>
                    <a:pt x="0" y="1"/>
                  </a:moveTo>
                  <a:cubicBezTo>
                    <a:pt x="0" y="1"/>
                    <a:pt x="1550" y="726"/>
                    <a:pt x="2637" y="726"/>
                  </a:cubicBezTo>
                  <a:cubicBezTo>
                    <a:pt x="2806" y="726"/>
                    <a:pt x="2963" y="708"/>
                    <a:pt x="3102" y="668"/>
                  </a:cubicBezTo>
                  <a:cubicBezTo>
                    <a:pt x="3503" y="568"/>
                    <a:pt x="3936" y="435"/>
                    <a:pt x="4303" y="301"/>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6"/>
            <p:cNvSpPr/>
            <p:nvPr/>
          </p:nvSpPr>
          <p:spPr>
            <a:xfrm>
              <a:off x="9931650" y="2851688"/>
              <a:ext cx="107600" cy="24225"/>
            </a:xfrm>
            <a:custGeom>
              <a:avLst/>
              <a:gdLst/>
              <a:ahLst/>
              <a:cxnLst/>
              <a:rect l="l" t="t" r="r" b="b"/>
              <a:pathLst>
                <a:path w="4304" h="969" fill="none" extrusionOk="0">
                  <a:moveTo>
                    <a:pt x="4303" y="301"/>
                  </a:moveTo>
                  <a:cubicBezTo>
                    <a:pt x="3936" y="435"/>
                    <a:pt x="3503" y="568"/>
                    <a:pt x="3102" y="668"/>
                  </a:cubicBezTo>
                  <a:cubicBezTo>
                    <a:pt x="2068" y="968"/>
                    <a:pt x="0" y="1"/>
                    <a:pt x="0"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6"/>
            <p:cNvSpPr/>
            <p:nvPr/>
          </p:nvSpPr>
          <p:spPr>
            <a:xfrm>
              <a:off x="10055900" y="2848363"/>
              <a:ext cx="12525" cy="5025"/>
            </a:xfrm>
            <a:custGeom>
              <a:avLst/>
              <a:gdLst/>
              <a:ahLst/>
              <a:cxnLst/>
              <a:rect l="l" t="t" r="r" b="b"/>
              <a:pathLst>
                <a:path w="501" h="201" extrusionOk="0">
                  <a:moveTo>
                    <a:pt x="501" y="1"/>
                  </a:moveTo>
                  <a:lnTo>
                    <a:pt x="0" y="20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6"/>
            <p:cNvSpPr/>
            <p:nvPr/>
          </p:nvSpPr>
          <p:spPr>
            <a:xfrm>
              <a:off x="10055900" y="2848363"/>
              <a:ext cx="12525" cy="5025"/>
            </a:xfrm>
            <a:custGeom>
              <a:avLst/>
              <a:gdLst/>
              <a:ahLst/>
              <a:cxnLst/>
              <a:rect l="l" t="t" r="r" b="b"/>
              <a:pathLst>
                <a:path w="501" h="201" fill="none" extrusionOk="0">
                  <a:moveTo>
                    <a:pt x="501" y="1"/>
                  </a:moveTo>
                  <a:lnTo>
                    <a:pt x="0" y="20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6"/>
            <p:cNvSpPr/>
            <p:nvPr/>
          </p:nvSpPr>
          <p:spPr>
            <a:xfrm>
              <a:off x="10060075" y="2621538"/>
              <a:ext cx="15025" cy="20875"/>
            </a:xfrm>
            <a:custGeom>
              <a:avLst/>
              <a:gdLst/>
              <a:ahLst/>
              <a:cxnLst/>
              <a:rect l="l" t="t" r="r" b="b"/>
              <a:pathLst>
                <a:path w="601" h="835" extrusionOk="0">
                  <a:moveTo>
                    <a:pt x="300" y="0"/>
                  </a:moveTo>
                  <a:cubicBezTo>
                    <a:pt x="133" y="0"/>
                    <a:pt x="0" y="167"/>
                    <a:pt x="0" y="401"/>
                  </a:cubicBezTo>
                  <a:cubicBezTo>
                    <a:pt x="0" y="634"/>
                    <a:pt x="133" y="834"/>
                    <a:pt x="300" y="834"/>
                  </a:cubicBezTo>
                  <a:cubicBezTo>
                    <a:pt x="467" y="834"/>
                    <a:pt x="600" y="634"/>
                    <a:pt x="600" y="401"/>
                  </a:cubicBezTo>
                  <a:cubicBezTo>
                    <a:pt x="600" y="167"/>
                    <a:pt x="467" y="0"/>
                    <a:pt x="30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6"/>
            <p:cNvSpPr/>
            <p:nvPr/>
          </p:nvSpPr>
          <p:spPr>
            <a:xfrm>
              <a:off x="9939150" y="2621538"/>
              <a:ext cx="15875" cy="20875"/>
            </a:xfrm>
            <a:custGeom>
              <a:avLst/>
              <a:gdLst/>
              <a:ahLst/>
              <a:cxnLst/>
              <a:rect l="l" t="t" r="r" b="b"/>
              <a:pathLst>
                <a:path w="635" h="835" extrusionOk="0">
                  <a:moveTo>
                    <a:pt x="334" y="0"/>
                  </a:moveTo>
                  <a:cubicBezTo>
                    <a:pt x="167" y="0"/>
                    <a:pt x="0" y="167"/>
                    <a:pt x="0" y="401"/>
                  </a:cubicBezTo>
                  <a:cubicBezTo>
                    <a:pt x="0" y="634"/>
                    <a:pt x="167" y="834"/>
                    <a:pt x="334" y="834"/>
                  </a:cubicBezTo>
                  <a:cubicBezTo>
                    <a:pt x="501" y="834"/>
                    <a:pt x="634" y="634"/>
                    <a:pt x="634" y="401"/>
                  </a:cubicBezTo>
                  <a:cubicBezTo>
                    <a:pt x="634" y="167"/>
                    <a:pt x="501" y="0"/>
                    <a:pt x="33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6"/>
            <p:cNvSpPr/>
            <p:nvPr/>
          </p:nvSpPr>
          <p:spPr>
            <a:xfrm>
              <a:off x="10023375" y="2615688"/>
              <a:ext cx="9200" cy="47575"/>
            </a:xfrm>
            <a:custGeom>
              <a:avLst/>
              <a:gdLst/>
              <a:ahLst/>
              <a:cxnLst/>
              <a:rect l="l" t="t" r="r" b="b"/>
              <a:pathLst>
                <a:path w="368" h="1903" fill="none" extrusionOk="0">
                  <a:moveTo>
                    <a:pt x="367" y="1"/>
                  </a:moveTo>
                  <a:cubicBezTo>
                    <a:pt x="200" y="368"/>
                    <a:pt x="67" y="735"/>
                    <a:pt x="34" y="1135"/>
                  </a:cubicBezTo>
                  <a:cubicBezTo>
                    <a:pt x="0" y="1402"/>
                    <a:pt x="34" y="1635"/>
                    <a:pt x="100" y="1902"/>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6"/>
            <p:cNvSpPr/>
            <p:nvPr/>
          </p:nvSpPr>
          <p:spPr>
            <a:xfrm>
              <a:off x="9934975" y="2451038"/>
              <a:ext cx="221025" cy="234725"/>
            </a:xfrm>
            <a:custGeom>
              <a:avLst/>
              <a:gdLst/>
              <a:ahLst/>
              <a:cxnLst/>
              <a:rect l="l" t="t" r="r" b="b"/>
              <a:pathLst>
                <a:path w="8841" h="9389" extrusionOk="0">
                  <a:moveTo>
                    <a:pt x="5746" y="0"/>
                  </a:moveTo>
                  <a:cubicBezTo>
                    <a:pt x="5487" y="0"/>
                    <a:pt x="5116" y="84"/>
                    <a:pt x="4604" y="282"/>
                  </a:cubicBezTo>
                  <a:cubicBezTo>
                    <a:pt x="3136" y="849"/>
                    <a:pt x="2736" y="683"/>
                    <a:pt x="1368" y="1450"/>
                  </a:cubicBezTo>
                  <a:cubicBezTo>
                    <a:pt x="0" y="2217"/>
                    <a:pt x="301" y="3151"/>
                    <a:pt x="301" y="3151"/>
                  </a:cubicBezTo>
                  <a:cubicBezTo>
                    <a:pt x="832" y="3337"/>
                    <a:pt x="1363" y="3438"/>
                    <a:pt x="1910" y="3438"/>
                  </a:cubicBezTo>
                  <a:cubicBezTo>
                    <a:pt x="2051" y="3438"/>
                    <a:pt x="2192" y="3432"/>
                    <a:pt x="2335" y="3418"/>
                  </a:cubicBezTo>
                  <a:cubicBezTo>
                    <a:pt x="2501" y="3410"/>
                    <a:pt x="2666" y="3406"/>
                    <a:pt x="2830" y="3406"/>
                  </a:cubicBezTo>
                  <a:cubicBezTo>
                    <a:pt x="3992" y="3406"/>
                    <a:pt x="5128" y="3613"/>
                    <a:pt x="6238" y="4052"/>
                  </a:cubicBezTo>
                  <a:cubicBezTo>
                    <a:pt x="7139" y="4385"/>
                    <a:pt x="7506" y="6554"/>
                    <a:pt x="7573" y="7187"/>
                  </a:cubicBezTo>
                  <a:cubicBezTo>
                    <a:pt x="7673" y="7788"/>
                    <a:pt x="8106" y="9389"/>
                    <a:pt x="8106" y="9389"/>
                  </a:cubicBezTo>
                  <a:cubicBezTo>
                    <a:pt x="8106" y="9389"/>
                    <a:pt x="8840" y="5253"/>
                    <a:pt x="8340" y="4052"/>
                  </a:cubicBezTo>
                  <a:cubicBezTo>
                    <a:pt x="7839" y="2818"/>
                    <a:pt x="6839" y="3184"/>
                    <a:pt x="6939" y="2984"/>
                  </a:cubicBezTo>
                  <a:cubicBezTo>
                    <a:pt x="7039" y="2784"/>
                    <a:pt x="7372" y="1316"/>
                    <a:pt x="6972" y="1116"/>
                  </a:cubicBezTo>
                  <a:cubicBezTo>
                    <a:pt x="6929" y="1091"/>
                    <a:pt x="6878" y="1080"/>
                    <a:pt x="6821" y="1080"/>
                  </a:cubicBezTo>
                  <a:cubicBezTo>
                    <a:pt x="6348" y="1080"/>
                    <a:pt x="5471" y="1850"/>
                    <a:pt x="5471" y="1850"/>
                  </a:cubicBezTo>
                  <a:cubicBezTo>
                    <a:pt x="5805" y="1550"/>
                    <a:pt x="6071" y="1150"/>
                    <a:pt x="6238" y="683"/>
                  </a:cubicBezTo>
                  <a:cubicBezTo>
                    <a:pt x="6325" y="292"/>
                    <a:pt x="6228" y="0"/>
                    <a:pt x="574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6"/>
            <p:cNvSpPr/>
            <p:nvPr/>
          </p:nvSpPr>
          <p:spPr>
            <a:xfrm>
              <a:off x="9846575" y="2517138"/>
              <a:ext cx="102600" cy="161125"/>
            </a:xfrm>
            <a:custGeom>
              <a:avLst/>
              <a:gdLst/>
              <a:ahLst/>
              <a:cxnLst/>
              <a:rect l="l" t="t" r="r" b="b"/>
              <a:pathLst>
                <a:path w="4104" h="6445" extrusionOk="0">
                  <a:moveTo>
                    <a:pt x="2937" y="0"/>
                  </a:moveTo>
                  <a:cubicBezTo>
                    <a:pt x="2590" y="0"/>
                    <a:pt x="2198" y="85"/>
                    <a:pt x="1869" y="374"/>
                  </a:cubicBezTo>
                  <a:cubicBezTo>
                    <a:pt x="1068" y="1074"/>
                    <a:pt x="1668" y="1374"/>
                    <a:pt x="1568" y="1675"/>
                  </a:cubicBezTo>
                  <a:cubicBezTo>
                    <a:pt x="1468" y="1975"/>
                    <a:pt x="901" y="1741"/>
                    <a:pt x="468" y="3142"/>
                  </a:cubicBezTo>
                  <a:cubicBezTo>
                    <a:pt x="1" y="4577"/>
                    <a:pt x="1068" y="5844"/>
                    <a:pt x="1068" y="5844"/>
                  </a:cubicBezTo>
                  <a:lnTo>
                    <a:pt x="1201" y="6445"/>
                  </a:lnTo>
                  <a:cubicBezTo>
                    <a:pt x="1201" y="6445"/>
                    <a:pt x="1502" y="4677"/>
                    <a:pt x="1502" y="4276"/>
                  </a:cubicBezTo>
                  <a:cubicBezTo>
                    <a:pt x="1502" y="3843"/>
                    <a:pt x="2269" y="3409"/>
                    <a:pt x="2436" y="2909"/>
                  </a:cubicBezTo>
                  <a:cubicBezTo>
                    <a:pt x="2569" y="2408"/>
                    <a:pt x="2869" y="1141"/>
                    <a:pt x="4037" y="607"/>
                  </a:cubicBezTo>
                  <a:cubicBezTo>
                    <a:pt x="4037" y="607"/>
                    <a:pt x="4104" y="274"/>
                    <a:pt x="3837" y="174"/>
                  </a:cubicBezTo>
                  <a:cubicBezTo>
                    <a:pt x="3837" y="174"/>
                    <a:pt x="3433" y="0"/>
                    <a:pt x="29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mc:Choice xmlns:a14="http://schemas.microsoft.com/office/drawing/2010/main" Requires="a14">
          <p:sp>
            <p:nvSpPr>
              <p:cNvPr id="3" name="Rectangle 2"/>
              <p:cNvSpPr/>
              <p:nvPr/>
            </p:nvSpPr>
            <p:spPr>
              <a:xfrm>
                <a:off x="304801" y="112744"/>
                <a:ext cx="7238999" cy="4973606"/>
              </a:xfrm>
              <a:prstGeom prst="rect">
                <a:avLst/>
              </a:prstGeom>
            </p:spPr>
            <p:txBody>
              <a:bodyPr wrap="square">
                <a:spAutoFit/>
              </a:bodyPr>
              <a:lstStyle/>
              <a:p>
                <a:pPr algn="ctr">
                  <a:lnSpc>
                    <a:spcPct val="150000"/>
                  </a:lnSpc>
                </a:pPr>
                <a:r>
                  <a:rPr lang="en-US" sz="2000" b="1" dirty="0" err="1">
                    <a:solidFill>
                      <a:srgbClr val="FF0000"/>
                    </a:solidFill>
                    <a:latin typeface="+mn-lt"/>
                  </a:rPr>
                  <a:t>Giải</a:t>
                </a:r>
                <a:endParaRPr lang="en-US" sz="2000" b="1" dirty="0">
                  <a:latin typeface="+mn-lt"/>
                </a:endParaRPr>
              </a:p>
              <a:p>
                <a:pPr algn="ctr">
                  <a:lnSpc>
                    <a:spcPct val="150000"/>
                  </a:lnSpc>
                </a:pPr>
                <a:r>
                  <a:rPr lang="en-US" sz="2000" dirty="0" err="1">
                    <a:latin typeface="+mn-lt"/>
                  </a:rPr>
                  <a:t>Elip</a:t>
                </a:r>
                <a:r>
                  <a:rPr lang="en-US" sz="2000" dirty="0">
                    <a:latin typeface="+mn-lt"/>
                  </a:rPr>
                  <a:t> </a:t>
                </a:r>
                <a14:m>
                  <m:oMath xmlns:m="http://schemas.openxmlformats.org/officeDocument/2006/math">
                    <m:r>
                      <a:rPr lang="en-US" sz="2000" i="0">
                        <a:latin typeface="+mn-lt"/>
                      </a:rPr>
                      <m:t>(</m:t>
                    </m:r>
                    <m:r>
                      <m:rPr>
                        <m:sty m:val="p"/>
                      </m:rPr>
                      <a:rPr lang="en-US" sz="2000" i="0">
                        <a:latin typeface="+mn-lt"/>
                      </a:rPr>
                      <m:t>E</m:t>
                    </m:r>
                    <m:r>
                      <a:rPr lang="en-US" sz="2000" i="0">
                        <a:latin typeface="+mn-lt"/>
                      </a:rPr>
                      <m:t>)</m:t>
                    </m:r>
                  </m:oMath>
                </a14:m>
                <a:r>
                  <a:rPr lang="en-US" sz="2000" dirty="0">
                    <a:latin typeface="+mn-lt"/>
                  </a:rPr>
                  <a:t> có phương trình chính tắc là:</a:t>
                </a:r>
              </a:p>
              <a:p>
                <a:pPr algn="ctr">
                  <a:lnSpc>
                    <a:spcPct val="150000"/>
                  </a:lnSpc>
                </a:pPr>
                <a14:m>
                  <m:oMathPara xmlns:m="http://schemas.openxmlformats.org/officeDocument/2006/math">
                    <m:oMathParaPr>
                      <m:jc m:val="centerGroup"/>
                    </m:oMathParaPr>
                    <m:oMath xmlns:m="http://schemas.openxmlformats.org/officeDocument/2006/math">
                      <m:f>
                        <m:fPr>
                          <m:ctrlPr>
                            <a:rPr lang="en-US" sz="2000" i="1">
                              <a:latin typeface="+mn-lt"/>
                            </a:rPr>
                          </m:ctrlPr>
                        </m:fPr>
                        <m:num>
                          <m:sSup>
                            <m:sSupPr>
                              <m:ctrlPr>
                                <a:rPr lang="en-US" sz="2000" i="1">
                                  <a:latin typeface="+mn-lt"/>
                                </a:rPr>
                              </m:ctrlPr>
                            </m:sSupPr>
                            <m:e>
                              <m:r>
                                <m:rPr>
                                  <m:sty m:val="p"/>
                                </m:rPr>
                                <a:rPr lang="en-US" sz="2000" i="0">
                                  <a:latin typeface="+mn-lt"/>
                                </a:rPr>
                                <m:t>x</m:t>
                              </m:r>
                            </m:e>
                            <m:sup>
                              <m:r>
                                <a:rPr lang="en-US" sz="2000" i="0">
                                  <a:latin typeface="+mn-lt"/>
                                </a:rPr>
                                <m:t>2</m:t>
                              </m:r>
                            </m:sup>
                          </m:sSup>
                        </m:num>
                        <m:den>
                          <m:sSup>
                            <m:sSupPr>
                              <m:ctrlPr>
                                <a:rPr lang="en-US" sz="2000" i="1">
                                  <a:latin typeface="+mn-lt"/>
                                </a:rPr>
                              </m:ctrlPr>
                            </m:sSupPr>
                            <m:e>
                              <m:r>
                                <m:rPr>
                                  <m:sty m:val="p"/>
                                </m:rPr>
                                <a:rPr lang="en-US" sz="2000" i="0">
                                  <a:latin typeface="+mn-lt"/>
                                </a:rPr>
                                <m:t>a</m:t>
                              </m:r>
                            </m:e>
                            <m:sup>
                              <m:r>
                                <a:rPr lang="en-US" sz="2000" i="0">
                                  <a:latin typeface="+mn-lt"/>
                                </a:rPr>
                                <m:t>2</m:t>
                              </m:r>
                            </m:sup>
                          </m:sSup>
                        </m:den>
                      </m:f>
                      <m:r>
                        <a:rPr lang="en-US" sz="2000" i="0">
                          <a:latin typeface="+mn-lt"/>
                        </a:rPr>
                        <m:t>+</m:t>
                      </m:r>
                      <m:f>
                        <m:fPr>
                          <m:ctrlPr>
                            <a:rPr lang="en-US" sz="2000" i="1">
                              <a:latin typeface="+mn-lt"/>
                            </a:rPr>
                          </m:ctrlPr>
                        </m:fPr>
                        <m:num>
                          <m:sSup>
                            <m:sSupPr>
                              <m:ctrlPr>
                                <a:rPr lang="en-US" sz="2000" i="1">
                                  <a:latin typeface="+mn-lt"/>
                                </a:rPr>
                              </m:ctrlPr>
                            </m:sSupPr>
                            <m:e>
                              <m:r>
                                <m:rPr>
                                  <m:sty m:val="p"/>
                                </m:rPr>
                                <a:rPr lang="en-US" sz="2000" i="0">
                                  <a:latin typeface="+mn-lt"/>
                                </a:rPr>
                                <m:t>y</m:t>
                              </m:r>
                            </m:e>
                            <m:sup>
                              <m:r>
                                <a:rPr lang="en-US" sz="2000" i="0">
                                  <a:latin typeface="+mn-lt"/>
                                </a:rPr>
                                <m:t>2</m:t>
                              </m:r>
                            </m:sup>
                          </m:sSup>
                        </m:num>
                        <m:den>
                          <m:sSup>
                            <m:sSupPr>
                              <m:ctrlPr>
                                <a:rPr lang="en-US" sz="2000" i="1">
                                  <a:latin typeface="+mn-lt"/>
                                </a:rPr>
                              </m:ctrlPr>
                            </m:sSupPr>
                            <m:e>
                              <m:r>
                                <m:rPr>
                                  <m:sty m:val="p"/>
                                </m:rPr>
                                <a:rPr lang="en-US" sz="2000" i="0">
                                  <a:latin typeface="+mn-lt"/>
                                </a:rPr>
                                <m:t>b</m:t>
                              </m:r>
                            </m:e>
                            <m:sup>
                              <m:r>
                                <a:rPr lang="en-US" sz="2000" i="0">
                                  <a:latin typeface="+mn-lt"/>
                                </a:rPr>
                                <m:t>2</m:t>
                              </m:r>
                            </m:sup>
                          </m:sSup>
                        </m:den>
                      </m:f>
                      <m:r>
                        <a:rPr lang="en-US" sz="2000" i="0">
                          <a:latin typeface="+mn-lt"/>
                        </a:rPr>
                        <m:t>=1(</m:t>
                      </m:r>
                      <m:r>
                        <m:rPr>
                          <m:sty m:val="p"/>
                        </m:rPr>
                        <a:rPr lang="en-US" sz="2000" i="0">
                          <a:latin typeface="+mn-lt"/>
                        </a:rPr>
                        <m:t>a</m:t>
                      </m:r>
                      <m:r>
                        <a:rPr lang="en-US" sz="2000" i="0">
                          <a:latin typeface="+mn-lt"/>
                        </a:rPr>
                        <m:t>&gt;</m:t>
                      </m:r>
                      <m:r>
                        <m:rPr>
                          <m:sty m:val="p"/>
                        </m:rPr>
                        <a:rPr lang="en-US" sz="2000" i="0">
                          <a:latin typeface="+mn-lt"/>
                        </a:rPr>
                        <m:t>b</m:t>
                      </m:r>
                      <m:r>
                        <a:rPr lang="en-US" sz="2000" i="0">
                          <a:latin typeface="+mn-lt"/>
                        </a:rPr>
                        <m:t>&gt;0).</m:t>
                      </m:r>
                    </m:oMath>
                  </m:oMathPara>
                </a14:m>
                <a:endParaRPr lang="en-US" sz="2000" dirty="0">
                  <a:latin typeface="+mn-lt"/>
                </a:endParaRPr>
              </a:p>
              <a:p>
                <a:pPr algn="ctr">
                  <a:lnSpc>
                    <a:spcPct val="150000"/>
                  </a:lnSpc>
                </a:pPr>
                <a:r>
                  <a:rPr lang="en-US" sz="2000" dirty="0">
                    <a:latin typeface="+mn-lt"/>
                  </a:rPr>
                  <a:t>Do </a:t>
                </a:r>
                <a14:m>
                  <m:oMath xmlns:m="http://schemas.openxmlformats.org/officeDocument/2006/math">
                    <m:sSub>
                      <m:sSubPr>
                        <m:ctrlPr>
                          <a:rPr lang="en-US" sz="2000" i="1">
                            <a:latin typeface="+mn-lt"/>
                          </a:rPr>
                        </m:ctrlPr>
                      </m:sSubPr>
                      <m:e>
                        <m:r>
                          <m:rPr>
                            <m:sty m:val="p"/>
                          </m:rPr>
                          <a:rPr lang="en-US" sz="2000" i="0">
                            <a:latin typeface="+mn-lt"/>
                          </a:rPr>
                          <m:t>F</m:t>
                        </m:r>
                      </m:e>
                      <m:sub>
                        <m:r>
                          <a:rPr lang="en-US" sz="2000" i="0">
                            <a:latin typeface="+mn-lt"/>
                          </a:rPr>
                          <m:t>2</m:t>
                        </m:r>
                      </m:sub>
                    </m:sSub>
                    <m:r>
                      <a:rPr lang="en-US" sz="2000" i="0">
                        <a:latin typeface="+mn-lt"/>
                      </a:rPr>
                      <m:t>(5;0)</m:t>
                    </m:r>
                  </m:oMath>
                </a14:m>
                <a:r>
                  <a:rPr lang="en-US" sz="2000" dirty="0">
                    <a:latin typeface="+mn-lt"/>
                  </a:rPr>
                  <a:t> là một tiêu điểm của </a:t>
                </a:r>
                <a14:m>
                  <m:oMath xmlns:m="http://schemas.openxmlformats.org/officeDocument/2006/math">
                    <m:r>
                      <a:rPr lang="en-US" sz="2000" i="0">
                        <a:latin typeface="+mn-lt"/>
                      </a:rPr>
                      <m:t>(</m:t>
                    </m:r>
                    <m:r>
                      <m:rPr>
                        <m:sty m:val="p"/>
                      </m:rPr>
                      <a:rPr lang="en-US" sz="2000" i="0">
                        <a:latin typeface="+mn-lt"/>
                      </a:rPr>
                      <m:t>E</m:t>
                    </m:r>
                    <m:r>
                      <a:rPr lang="en-US" sz="2000" i="0">
                        <a:latin typeface="+mn-lt"/>
                      </a:rPr>
                      <m:t>)</m:t>
                    </m:r>
                  </m:oMath>
                </a14:m>
                <a:r>
                  <a:rPr lang="en-US" sz="2000" dirty="0">
                    <a:latin typeface="+mn-lt"/>
                  </a:rPr>
                  <a:t> nên </a:t>
                </a:r>
                <a14:m>
                  <m:oMath xmlns:m="http://schemas.openxmlformats.org/officeDocument/2006/math">
                    <m:r>
                      <m:rPr>
                        <m:sty m:val="p"/>
                      </m:rPr>
                      <a:rPr lang="en-US" sz="2000" i="0">
                        <a:latin typeface="+mn-lt"/>
                      </a:rPr>
                      <m:t>c</m:t>
                    </m:r>
                    <m:r>
                      <a:rPr lang="en-US" sz="2000" i="0">
                        <a:latin typeface="+mn-lt"/>
                      </a:rPr>
                      <m:t>=5</m:t>
                    </m:r>
                  </m:oMath>
                </a14:m>
                <a:r>
                  <a:rPr lang="en-US" sz="2000" dirty="0">
                    <a:latin typeface="+mn-lt"/>
                  </a:rPr>
                  <a:t>. Điểm </a:t>
                </a:r>
                <a14:m>
                  <m:oMath xmlns:m="http://schemas.openxmlformats.org/officeDocument/2006/math">
                    <m:r>
                      <m:rPr>
                        <m:sty m:val="p"/>
                      </m:rPr>
                      <a:rPr lang="en-US" sz="2000" i="0">
                        <a:latin typeface="+mn-lt"/>
                      </a:rPr>
                      <m:t>M</m:t>
                    </m:r>
                    <m:r>
                      <a:rPr lang="en-US" sz="2000" i="0">
                        <a:latin typeface="+mn-lt"/>
                      </a:rPr>
                      <m:t>(0;3)</m:t>
                    </m:r>
                  </m:oMath>
                </a14:m>
                <a:r>
                  <a:rPr lang="en-US" sz="2000" dirty="0">
                    <a:latin typeface="+mn-lt"/>
                  </a:rPr>
                  <a:t> nằm trên </a:t>
                </a:r>
                <a14:m>
                  <m:oMath xmlns:m="http://schemas.openxmlformats.org/officeDocument/2006/math">
                    <m:r>
                      <a:rPr lang="en-US" sz="2000" i="0">
                        <a:latin typeface="+mn-lt"/>
                      </a:rPr>
                      <m:t>(</m:t>
                    </m:r>
                    <m:r>
                      <m:rPr>
                        <m:sty m:val="p"/>
                      </m:rPr>
                      <a:rPr lang="en-US" sz="2000" i="0">
                        <a:latin typeface="+mn-lt"/>
                      </a:rPr>
                      <m:t>E</m:t>
                    </m:r>
                    <m:r>
                      <a:rPr lang="en-US" sz="2000" i="0">
                        <a:latin typeface="+mn-lt"/>
                      </a:rPr>
                      <m:t>)</m:t>
                    </m:r>
                  </m:oMath>
                </a14:m>
                <a:r>
                  <a:rPr lang="en-US" sz="2000" dirty="0">
                    <a:latin typeface="+mn-lt"/>
                  </a:rPr>
                  <a:t> nên </a:t>
                </a:r>
                <a14:m>
                  <m:oMath xmlns:m="http://schemas.openxmlformats.org/officeDocument/2006/math">
                    <m:f>
                      <m:fPr>
                        <m:ctrlPr>
                          <a:rPr lang="en-US" sz="2000" i="1">
                            <a:latin typeface="+mn-lt"/>
                          </a:rPr>
                        </m:ctrlPr>
                      </m:fPr>
                      <m:num>
                        <m:sSup>
                          <m:sSupPr>
                            <m:ctrlPr>
                              <a:rPr lang="en-US" sz="2000" i="1">
                                <a:latin typeface="+mn-lt"/>
                              </a:rPr>
                            </m:ctrlPr>
                          </m:sSupPr>
                          <m:e>
                            <m:r>
                              <a:rPr lang="en-US" sz="2000" i="0">
                                <a:latin typeface="+mn-lt"/>
                              </a:rPr>
                              <m:t>0</m:t>
                            </m:r>
                          </m:e>
                          <m:sup>
                            <m:r>
                              <a:rPr lang="en-US" sz="2000" i="0">
                                <a:latin typeface="+mn-lt"/>
                              </a:rPr>
                              <m:t>2</m:t>
                            </m:r>
                          </m:sup>
                        </m:sSup>
                      </m:num>
                      <m:den>
                        <m:sSup>
                          <m:sSupPr>
                            <m:ctrlPr>
                              <a:rPr lang="en-US" sz="2000" i="1">
                                <a:latin typeface="+mn-lt"/>
                              </a:rPr>
                            </m:ctrlPr>
                          </m:sSupPr>
                          <m:e>
                            <m:r>
                              <m:rPr>
                                <m:sty m:val="p"/>
                              </m:rPr>
                              <a:rPr lang="en-US" sz="2000" i="0">
                                <a:latin typeface="+mn-lt"/>
                              </a:rPr>
                              <m:t>a</m:t>
                            </m:r>
                          </m:e>
                          <m:sup>
                            <m:r>
                              <a:rPr lang="en-US" sz="2000" i="0">
                                <a:latin typeface="+mn-lt"/>
                              </a:rPr>
                              <m:t>2</m:t>
                            </m:r>
                          </m:sup>
                        </m:sSup>
                      </m:den>
                    </m:f>
                    <m:r>
                      <a:rPr lang="en-US" sz="2000" i="0">
                        <a:latin typeface="+mn-lt"/>
                      </a:rPr>
                      <m:t>+</m:t>
                    </m:r>
                    <m:f>
                      <m:fPr>
                        <m:ctrlPr>
                          <a:rPr lang="en-US" sz="2000" i="1">
                            <a:latin typeface="+mn-lt"/>
                          </a:rPr>
                        </m:ctrlPr>
                      </m:fPr>
                      <m:num>
                        <m:sSup>
                          <m:sSupPr>
                            <m:ctrlPr>
                              <a:rPr lang="en-US" sz="2000" i="1">
                                <a:latin typeface="+mn-lt"/>
                              </a:rPr>
                            </m:ctrlPr>
                          </m:sSupPr>
                          <m:e>
                            <m:r>
                              <a:rPr lang="en-US" sz="2000" i="0">
                                <a:latin typeface="+mn-lt"/>
                              </a:rPr>
                              <m:t>3</m:t>
                            </m:r>
                          </m:e>
                          <m:sup>
                            <m:r>
                              <a:rPr lang="en-US" sz="2000" i="0">
                                <a:latin typeface="+mn-lt"/>
                              </a:rPr>
                              <m:t>2</m:t>
                            </m:r>
                          </m:sup>
                        </m:sSup>
                      </m:num>
                      <m:den>
                        <m:sSup>
                          <m:sSupPr>
                            <m:ctrlPr>
                              <a:rPr lang="en-US" sz="2000" i="1">
                                <a:latin typeface="+mn-lt"/>
                              </a:rPr>
                            </m:ctrlPr>
                          </m:sSupPr>
                          <m:e>
                            <m:r>
                              <m:rPr>
                                <m:sty m:val="p"/>
                              </m:rPr>
                              <a:rPr lang="en-US" sz="2000" i="0">
                                <a:latin typeface="+mn-lt"/>
                              </a:rPr>
                              <m:t>b</m:t>
                            </m:r>
                          </m:e>
                          <m:sup>
                            <m:r>
                              <a:rPr lang="en-US" sz="2000" i="0">
                                <a:latin typeface="+mn-lt"/>
                              </a:rPr>
                              <m:t>2</m:t>
                            </m:r>
                          </m:sup>
                        </m:sSup>
                      </m:den>
                    </m:f>
                    <m:r>
                      <a:rPr lang="en-US" sz="2000" i="0">
                        <a:latin typeface="+mn-lt"/>
                      </a:rPr>
                      <m:t>=1</m:t>
                    </m:r>
                  </m:oMath>
                </a14:m>
                <a:r>
                  <a:rPr lang="en-US" sz="2000" dirty="0">
                    <a:latin typeface="+mn-lt"/>
                  </a:rPr>
                  <a:t>. </a:t>
                </a:r>
              </a:p>
              <a:p>
                <a:pPr algn="ctr">
                  <a:lnSpc>
                    <a:spcPct val="150000"/>
                  </a:lnSpc>
                </a:pPr>
                <a:r>
                  <a:rPr lang="en-US" sz="2000" dirty="0">
                    <a:latin typeface="+mn-lt"/>
                  </a:rPr>
                  <a:t>Do đó </a:t>
                </a:r>
                <a14:m>
                  <m:oMath xmlns:m="http://schemas.openxmlformats.org/officeDocument/2006/math">
                    <m:sSup>
                      <m:sSupPr>
                        <m:ctrlPr>
                          <a:rPr lang="en-US" sz="2000" i="1">
                            <a:latin typeface="+mn-lt"/>
                          </a:rPr>
                        </m:ctrlPr>
                      </m:sSupPr>
                      <m:e>
                        <m:r>
                          <m:rPr>
                            <m:sty m:val="p"/>
                          </m:rPr>
                          <a:rPr lang="en-US" sz="2000" i="0">
                            <a:latin typeface="+mn-lt"/>
                          </a:rPr>
                          <m:t>b</m:t>
                        </m:r>
                      </m:e>
                      <m:sup>
                        <m:r>
                          <a:rPr lang="en-US" sz="2000" i="0">
                            <a:latin typeface="+mn-lt"/>
                          </a:rPr>
                          <m:t>2</m:t>
                        </m:r>
                      </m:sup>
                    </m:sSup>
                    <m:r>
                      <a:rPr lang="en-US" sz="2000" i="0">
                        <a:latin typeface="+mn-lt"/>
                      </a:rPr>
                      <m:t>=9</m:t>
                    </m:r>
                  </m:oMath>
                </a14:m>
                <a:r>
                  <a:rPr lang="en-US" sz="2000" dirty="0">
                    <a:latin typeface="+mn-lt"/>
                  </a:rPr>
                  <a:t>, suy </a:t>
                </a:r>
                <a14:m>
                  <m:oMath xmlns:m="http://schemas.openxmlformats.org/officeDocument/2006/math">
                    <m:r>
                      <m:rPr>
                        <m:sty m:val="p"/>
                      </m:rPr>
                      <a:rPr lang="en-US" sz="2000" i="0">
                        <a:latin typeface="+mn-lt"/>
                      </a:rPr>
                      <m:t>ra</m:t>
                    </m:r>
                    <m:r>
                      <a:rPr lang="en-US" sz="2000" i="0">
                        <a:latin typeface="+mn-lt"/>
                      </a:rPr>
                      <m:t>⁡</m:t>
                    </m:r>
                    <m:sSup>
                      <m:sSupPr>
                        <m:ctrlPr>
                          <a:rPr lang="en-US" sz="2000" i="1">
                            <a:latin typeface="+mn-lt"/>
                          </a:rPr>
                        </m:ctrlPr>
                      </m:sSupPr>
                      <m:e>
                        <m:r>
                          <m:rPr>
                            <m:sty m:val="p"/>
                          </m:rPr>
                          <a:rPr lang="en-US" sz="2000" i="0">
                            <a:latin typeface="+mn-lt"/>
                          </a:rPr>
                          <m:t>a</m:t>
                        </m:r>
                      </m:e>
                      <m:sup>
                        <m:r>
                          <a:rPr lang="en-US" sz="2000" i="0">
                            <a:latin typeface="+mn-lt"/>
                          </a:rPr>
                          <m:t>2</m:t>
                        </m:r>
                      </m:sup>
                    </m:sSup>
                    <m:r>
                      <a:rPr lang="en-US" sz="2000" i="0">
                        <a:latin typeface="+mn-lt"/>
                      </a:rPr>
                      <m:t>=</m:t>
                    </m:r>
                    <m:sSup>
                      <m:sSupPr>
                        <m:ctrlPr>
                          <a:rPr lang="en-US" sz="2000" i="1">
                            <a:latin typeface="+mn-lt"/>
                          </a:rPr>
                        </m:ctrlPr>
                      </m:sSupPr>
                      <m:e>
                        <m:r>
                          <m:rPr>
                            <m:sty m:val="p"/>
                          </m:rPr>
                          <a:rPr lang="en-US" sz="2000" i="0">
                            <a:latin typeface="+mn-lt"/>
                          </a:rPr>
                          <m:t>b</m:t>
                        </m:r>
                      </m:e>
                      <m:sup>
                        <m:r>
                          <a:rPr lang="en-US" sz="2000" i="0">
                            <a:latin typeface="+mn-lt"/>
                          </a:rPr>
                          <m:t>2</m:t>
                        </m:r>
                      </m:sup>
                    </m:sSup>
                    <m:r>
                      <a:rPr lang="en-US" sz="2000" i="0">
                        <a:latin typeface="+mn-lt"/>
                      </a:rPr>
                      <m:t>+</m:t>
                    </m:r>
                    <m:sSup>
                      <m:sSupPr>
                        <m:ctrlPr>
                          <a:rPr lang="en-US" sz="2000" i="1">
                            <a:latin typeface="+mn-lt"/>
                          </a:rPr>
                        </m:ctrlPr>
                      </m:sSupPr>
                      <m:e>
                        <m:r>
                          <m:rPr>
                            <m:sty m:val="p"/>
                          </m:rPr>
                          <a:rPr lang="en-US" sz="2000" i="0">
                            <a:latin typeface="+mn-lt"/>
                          </a:rPr>
                          <m:t>c</m:t>
                        </m:r>
                      </m:e>
                      <m:sup>
                        <m:r>
                          <a:rPr lang="en-US" sz="2000" i="0">
                            <a:latin typeface="+mn-lt"/>
                          </a:rPr>
                          <m:t>2</m:t>
                        </m:r>
                      </m:sup>
                    </m:sSup>
                    <m:r>
                      <a:rPr lang="en-US" sz="2000" i="0">
                        <a:latin typeface="+mn-lt"/>
                      </a:rPr>
                      <m:t>=9+25=34</m:t>
                    </m:r>
                  </m:oMath>
                </a14:m>
                <a:br>
                  <a:rPr lang="en-US" sz="2000" dirty="0">
                    <a:latin typeface="+mn-lt"/>
                  </a:rPr>
                </a:br>
                <a:r>
                  <a:rPr lang="en-US" sz="2000" i="1" dirty="0">
                    <a:solidFill>
                      <a:srgbClr val="FF0000"/>
                    </a:solidFill>
                    <a:latin typeface="+mn-lt"/>
                  </a:rPr>
                  <a:t>Vậy elip </a:t>
                </a:r>
                <a14:m>
                  <m:oMath xmlns:m="http://schemas.openxmlformats.org/officeDocument/2006/math">
                    <m:r>
                      <a:rPr lang="en-US" sz="2000" i="1">
                        <a:solidFill>
                          <a:srgbClr val="FF0000"/>
                        </a:solidFill>
                        <a:latin typeface="+mn-lt"/>
                      </a:rPr>
                      <m:t>(</m:t>
                    </m:r>
                    <m:r>
                      <a:rPr lang="en-US" sz="2000" i="1">
                        <a:solidFill>
                          <a:srgbClr val="FF0000"/>
                        </a:solidFill>
                        <a:latin typeface="+mn-lt"/>
                      </a:rPr>
                      <m:t>𝐸</m:t>
                    </m:r>
                    <m:r>
                      <a:rPr lang="en-US" sz="2000" i="1">
                        <a:solidFill>
                          <a:srgbClr val="FF0000"/>
                        </a:solidFill>
                        <a:latin typeface="+mn-lt"/>
                      </a:rPr>
                      <m:t>)</m:t>
                    </m:r>
                  </m:oMath>
                </a14:m>
                <a:r>
                  <a:rPr lang="en-US" sz="2000" i="1" dirty="0">
                    <a:solidFill>
                      <a:srgbClr val="FF0000"/>
                    </a:solidFill>
                    <a:latin typeface="+mn-lt"/>
                  </a:rPr>
                  <a:t> có phương trình chính tắc là:</a:t>
                </a:r>
              </a:p>
              <a:p>
                <a:pPr algn="ctr">
                  <a:lnSpc>
                    <a:spcPct val="150000"/>
                  </a:lnSpc>
                </a:pPr>
                <a14:m>
                  <m:oMathPara xmlns:m="http://schemas.openxmlformats.org/officeDocument/2006/math">
                    <m:oMathParaPr>
                      <m:jc m:val="centerGroup"/>
                    </m:oMathParaPr>
                    <m:oMath xmlns:m="http://schemas.openxmlformats.org/officeDocument/2006/math">
                      <m:f>
                        <m:fPr>
                          <m:ctrlPr>
                            <a:rPr lang="en-US" sz="2000" i="1">
                              <a:solidFill>
                                <a:srgbClr val="FF0000"/>
                              </a:solidFill>
                              <a:latin typeface="+mn-lt"/>
                            </a:rPr>
                          </m:ctrlPr>
                        </m:fPr>
                        <m:num>
                          <m:sSup>
                            <m:sSupPr>
                              <m:ctrlPr>
                                <a:rPr lang="en-US" sz="2000" i="1">
                                  <a:solidFill>
                                    <a:srgbClr val="FF0000"/>
                                  </a:solidFill>
                                  <a:latin typeface="+mn-lt"/>
                                </a:rPr>
                              </m:ctrlPr>
                            </m:sSupPr>
                            <m:e>
                              <m:r>
                                <a:rPr lang="en-US" sz="2000" i="1">
                                  <a:solidFill>
                                    <a:srgbClr val="FF0000"/>
                                  </a:solidFill>
                                  <a:latin typeface="+mn-lt"/>
                                </a:rPr>
                                <m:t>𝑥</m:t>
                              </m:r>
                            </m:e>
                            <m:sup>
                              <m:r>
                                <a:rPr lang="en-US" sz="2000" i="1">
                                  <a:solidFill>
                                    <a:srgbClr val="FF0000"/>
                                  </a:solidFill>
                                  <a:latin typeface="+mn-lt"/>
                                </a:rPr>
                                <m:t>2</m:t>
                              </m:r>
                            </m:sup>
                          </m:sSup>
                        </m:num>
                        <m:den>
                          <m:r>
                            <a:rPr lang="en-US" sz="2000" i="1">
                              <a:solidFill>
                                <a:srgbClr val="FF0000"/>
                              </a:solidFill>
                              <a:latin typeface="+mn-lt"/>
                            </a:rPr>
                            <m:t>34</m:t>
                          </m:r>
                        </m:den>
                      </m:f>
                      <m:r>
                        <a:rPr lang="en-US" sz="2000" i="1">
                          <a:solidFill>
                            <a:srgbClr val="FF0000"/>
                          </a:solidFill>
                          <a:latin typeface="+mn-lt"/>
                        </a:rPr>
                        <m:t>+</m:t>
                      </m:r>
                      <m:f>
                        <m:fPr>
                          <m:ctrlPr>
                            <a:rPr lang="en-US" sz="2000" i="1">
                              <a:solidFill>
                                <a:srgbClr val="FF0000"/>
                              </a:solidFill>
                              <a:latin typeface="+mn-lt"/>
                            </a:rPr>
                          </m:ctrlPr>
                        </m:fPr>
                        <m:num>
                          <m:sSup>
                            <m:sSupPr>
                              <m:ctrlPr>
                                <a:rPr lang="en-US" sz="2000" i="1">
                                  <a:solidFill>
                                    <a:srgbClr val="FF0000"/>
                                  </a:solidFill>
                                  <a:latin typeface="+mn-lt"/>
                                </a:rPr>
                              </m:ctrlPr>
                            </m:sSupPr>
                            <m:e>
                              <m:r>
                                <a:rPr lang="en-US" sz="2000" i="1">
                                  <a:solidFill>
                                    <a:srgbClr val="FF0000"/>
                                  </a:solidFill>
                                  <a:latin typeface="+mn-lt"/>
                                </a:rPr>
                                <m:t>𝑦</m:t>
                              </m:r>
                            </m:e>
                            <m:sup>
                              <m:r>
                                <a:rPr lang="en-US" sz="2000" i="1">
                                  <a:solidFill>
                                    <a:srgbClr val="FF0000"/>
                                  </a:solidFill>
                                  <a:latin typeface="+mn-lt"/>
                                </a:rPr>
                                <m:t>2</m:t>
                              </m:r>
                            </m:sup>
                          </m:sSup>
                        </m:num>
                        <m:den>
                          <m:r>
                            <a:rPr lang="en-US" sz="2000" i="1">
                              <a:solidFill>
                                <a:srgbClr val="FF0000"/>
                              </a:solidFill>
                              <a:latin typeface="+mn-lt"/>
                            </a:rPr>
                            <m:t>9</m:t>
                          </m:r>
                        </m:den>
                      </m:f>
                      <m:r>
                        <a:rPr lang="en-US" sz="2000" i="1">
                          <a:solidFill>
                            <a:srgbClr val="FF0000"/>
                          </a:solidFill>
                          <a:latin typeface="+mn-lt"/>
                        </a:rPr>
                        <m:t>=1.</m:t>
                      </m:r>
                    </m:oMath>
                  </m:oMathPara>
                </a14:m>
                <a:endParaRPr lang="en-US" sz="2000" i="1" dirty="0">
                  <a:solidFill>
                    <a:srgbClr val="FF0000"/>
                  </a:solidFill>
                  <a:latin typeface="+mn-lt"/>
                </a:endParaRPr>
              </a:p>
            </p:txBody>
          </p:sp>
        </mc:Choice>
        <mc:Fallback>
          <p:sp>
            <p:nvSpPr>
              <p:cNvPr id="3" name="Rectangle 2"/>
              <p:cNvSpPr>
                <a:spLocks noRot="1" noChangeAspect="1" noMove="1" noResize="1" noEditPoints="1" noAdjustHandles="1" noChangeArrowheads="1" noChangeShapeType="1" noTextEdit="1"/>
              </p:cNvSpPr>
              <p:nvPr/>
            </p:nvSpPr>
            <p:spPr>
              <a:xfrm>
                <a:off x="304801" y="112744"/>
                <a:ext cx="7238999" cy="4973606"/>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grpSp>
        <p:nvGrpSpPr>
          <p:cNvPr id="534" name="Google Shape;534;p41"/>
          <p:cNvGrpSpPr/>
          <p:nvPr/>
        </p:nvGrpSpPr>
        <p:grpSpPr>
          <a:xfrm rot="-1464382">
            <a:off x="6252059" y="562751"/>
            <a:ext cx="825540" cy="309244"/>
            <a:chOff x="5553275" y="2092625"/>
            <a:chExt cx="387150" cy="145025"/>
          </a:xfrm>
        </p:grpSpPr>
        <p:sp>
          <p:nvSpPr>
            <p:cNvPr id="535" name="Google Shape;535;p41"/>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1"/>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1"/>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1"/>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1"/>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1"/>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1" name="Google Shape;541;p41"/>
          <p:cNvSpPr/>
          <p:nvPr/>
        </p:nvSpPr>
        <p:spPr>
          <a:xfrm>
            <a:off x="8361191" y="487888"/>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1"/>
          <p:cNvSpPr/>
          <p:nvPr/>
        </p:nvSpPr>
        <p:spPr>
          <a:xfrm>
            <a:off x="76200" y="4391174"/>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 name="Google Shape;543;p41"/>
          <p:cNvGrpSpPr/>
          <p:nvPr/>
        </p:nvGrpSpPr>
        <p:grpSpPr>
          <a:xfrm rot="-3512591">
            <a:off x="8911104" y="4311301"/>
            <a:ext cx="384630" cy="574466"/>
            <a:chOff x="5896600" y="1746775"/>
            <a:chExt cx="180375" cy="269400"/>
          </a:xfrm>
        </p:grpSpPr>
        <p:sp>
          <p:nvSpPr>
            <p:cNvPr id="544" name="Google Shape;544;p41"/>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1"/>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1"/>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1"/>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1"/>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1"/>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41"/>
          <p:cNvGrpSpPr/>
          <p:nvPr/>
        </p:nvGrpSpPr>
        <p:grpSpPr>
          <a:xfrm>
            <a:off x="-2" y="123128"/>
            <a:ext cx="490612" cy="415445"/>
            <a:chOff x="5278225" y="2418025"/>
            <a:chExt cx="230075" cy="194825"/>
          </a:xfrm>
        </p:grpSpPr>
        <p:sp>
          <p:nvSpPr>
            <p:cNvPr id="551" name="Google Shape;551;p41"/>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1"/>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1"/>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1"/>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1"/>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1"/>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7" name="Google Shape;557;p41"/>
          <p:cNvSpPr/>
          <p:nvPr/>
        </p:nvSpPr>
        <p:spPr>
          <a:xfrm rot="1791412">
            <a:off x="1204762" y="732985"/>
            <a:ext cx="636212" cy="65071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1"/>
          <p:cNvSpPr/>
          <p:nvPr/>
        </p:nvSpPr>
        <p:spPr>
          <a:xfrm rot="1844305">
            <a:off x="4427616" y="4136988"/>
            <a:ext cx="636195" cy="650695"/>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9" name="Google Shape;559;p41"/>
          <p:cNvGrpSpPr/>
          <p:nvPr/>
        </p:nvGrpSpPr>
        <p:grpSpPr>
          <a:xfrm>
            <a:off x="7175226" y="3105150"/>
            <a:ext cx="1613943" cy="1822329"/>
            <a:chOff x="11068550" y="-2737875"/>
            <a:chExt cx="1194275" cy="1348475"/>
          </a:xfrm>
        </p:grpSpPr>
        <p:sp>
          <p:nvSpPr>
            <p:cNvPr id="560" name="Google Shape;560;p41"/>
            <p:cNvSpPr/>
            <p:nvPr/>
          </p:nvSpPr>
          <p:spPr>
            <a:xfrm>
              <a:off x="11239550" y="-2677850"/>
              <a:ext cx="136800" cy="29225"/>
            </a:xfrm>
            <a:custGeom>
              <a:avLst/>
              <a:gdLst/>
              <a:ahLst/>
              <a:cxnLst/>
              <a:rect l="l" t="t" r="r" b="b"/>
              <a:pathLst>
                <a:path w="5472" h="1169" extrusionOk="0">
                  <a:moveTo>
                    <a:pt x="1" y="1"/>
                  </a:moveTo>
                  <a:lnTo>
                    <a:pt x="1" y="1168"/>
                  </a:lnTo>
                  <a:lnTo>
                    <a:pt x="5472" y="1168"/>
                  </a:lnTo>
                  <a:lnTo>
                    <a:pt x="54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1"/>
            <p:cNvSpPr/>
            <p:nvPr/>
          </p:nvSpPr>
          <p:spPr>
            <a:xfrm>
              <a:off x="11826650" y="-2677850"/>
              <a:ext cx="136775" cy="29225"/>
            </a:xfrm>
            <a:custGeom>
              <a:avLst/>
              <a:gdLst/>
              <a:ahLst/>
              <a:cxnLst/>
              <a:rect l="l" t="t" r="r" b="b"/>
              <a:pathLst>
                <a:path w="5471" h="1169" extrusionOk="0">
                  <a:moveTo>
                    <a:pt x="0" y="1"/>
                  </a:moveTo>
                  <a:lnTo>
                    <a:pt x="0"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1"/>
            <p:cNvSpPr/>
            <p:nvPr/>
          </p:nvSpPr>
          <p:spPr>
            <a:xfrm>
              <a:off x="11995100" y="-2677850"/>
              <a:ext cx="135950" cy="29225"/>
            </a:xfrm>
            <a:custGeom>
              <a:avLst/>
              <a:gdLst/>
              <a:ahLst/>
              <a:cxnLst/>
              <a:rect l="l" t="t" r="r" b="b"/>
              <a:pathLst>
                <a:path w="5438" h="1169" extrusionOk="0">
                  <a:moveTo>
                    <a:pt x="1" y="1"/>
                  </a:moveTo>
                  <a:lnTo>
                    <a:pt x="1" y="1168"/>
                  </a:lnTo>
                  <a:lnTo>
                    <a:pt x="5438" y="1168"/>
                  </a:lnTo>
                  <a:lnTo>
                    <a:pt x="5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1"/>
            <p:cNvSpPr/>
            <p:nvPr/>
          </p:nvSpPr>
          <p:spPr>
            <a:xfrm>
              <a:off x="11644850" y="-2301750"/>
              <a:ext cx="513725" cy="137625"/>
            </a:xfrm>
            <a:custGeom>
              <a:avLst/>
              <a:gdLst/>
              <a:ahLst/>
              <a:cxnLst/>
              <a:rect l="l" t="t" r="r" b="b"/>
              <a:pathLst>
                <a:path w="20549" h="5505" extrusionOk="0">
                  <a:moveTo>
                    <a:pt x="1" y="1"/>
                  </a:moveTo>
                  <a:lnTo>
                    <a:pt x="1" y="1"/>
                  </a:lnTo>
                  <a:cubicBezTo>
                    <a:pt x="701" y="1769"/>
                    <a:pt x="701" y="3737"/>
                    <a:pt x="1" y="5505"/>
                  </a:cubicBezTo>
                  <a:lnTo>
                    <a:pt x="18280" y="5505"/>
                  </a:lnTo>
                  <a:cubicBezTo>
                    <a:pt x="18280" y="5505"/>
                    <a:pt x="20549" y="4938"/>
                    <a:pt x="20549" y="2770"/>
                  </a:cubicBezTo>
                  <a:cubicBezTo>
                    <a:pt x="20248" y="1569"/>
                    <a:pt x="19448" y="568"/>
                    <a:pt x="18347" y="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1"/>
            <p:cNvSpPr/>
            <p:nvPr/>
          </p:nvSpPr>
          <p:spPr>
            <a:xfrm>
              <a:off x="11647350" y="-2300900"/>
              <a:ext cx="512050" cy="133450"/>
            </a:xfrm>
            <a:custGeom>
              <a:avLst/>
              <a:gdLst/>
              <a:ahLst/>
              <a:cxnLst/>
              <a:rect l="l" t="t" r="r" b="b"/>
              <a:pathLst>
                <a:path w="20482" h="5338" extrusionOk="0">
                  <a:moveTo>
                    <a:pt x="1635" y="0"/>
                  </a:moveTo>
                  <a:cubicBezTo>
                    <a:pt x="1524" y="0"/>
                    <a:pt x="864" y="60"/>
                    <a:pt x="417" y="60"/>
                  </a:cubicBezTo>
                  <a:cubicBezTo>
                    <a:pt x="193" y="60"/>
                    <a:pt x="23" y="45"/>
                    <a:pt x="1" y="0"/>
                  </a:cubicBezTo>
                  <a:lnTo>
                    <a:pt x="1" y="0"/>
                  </a:lnTo>
                  <a:cubicBezTo>
                    <a:pt x="167" y="367"/>
                    <a:pt x="267" y="734"/>
                    <a:pt x="368" y="1134"/>
                  </a:cubicBezTo>
                  <a:lnTo>
                    <a:pt x="18647" y="1134"/>
                  </a:lnTo>
                  <a:lnTo>
                    <a:pt x="18647" y="5337"/>
                  </a:lnTo>
                  <a:cubicBezTo>
                    <a:pt x="19681" y="4904"/>
                    <a:pt x="20415" y="3903"/>
                    <a:pt x="20449" y="2736"/>
                  </a:cubicBezTo>
                  <a:cubicBezTo>
                    <a:pt x="20482" y="1835"/>
                    <a:pt x="20015" y="1001"/>
                    <a:pt x="19248" y="567"/>
                  </a:cubicBezTo>
                  <a:lnTo>
                    <a:pt x="19048" y="434"/>
                  </a:lnTo>
                  <a:cubicBezTo>
                    <a:pt x="18383" y="58"/>
                    <a:pt x="17743" y="33"/>
                    <a:pt x="16976" y="33"/>
                  </a:cubicBezTo>
                  <a:cubicBezTo>
                    <a:pt x="16858" y="33"/>
                    <a:pt x="16737" y="34"/>
                    <a:pt x="16612" y="34"/>
                  </a:cubicBezTo>
                  <a:lnTo>
                    <a:pt x="10375" y="34"/>
                  </a:lnTo>
                  <a:lnTo>
                    <a:pt x="16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1"/>
            <p:cNvSpPr/>
            <p:nvPr/>
          </p:nvSpPr>
          <p:spPr>
            <a:xfrm>
              <a:off x="11644850" y="-2471025"/>
              <a:ext cx="513725" cy="137625"/>
            </a:xfrm>
            <a:custGeom>
              <a:avLst/>
              <a:gdLst/>
              <a:ahLst/>
              <a:cxnLst/>
              <a:rect l="l" t="t" r="r" b="b"/>
              <a:pathLst>
                <a:path w="20549" h="5505" extrusionOk="0">
                  <a:moveTo>
                    <a:pt x="1" y="0"/>
                  </a:moveTo>
                  <a:lnTo>
                    <a:pt x="1" y="0"/>
                  </a:lnTo>
                  <a:cubicBezTo>
                    <a:pt x="701" y="1768"/>
                    <a:pt x="701" y="3736"/>
                    <a:pt x="1" y="5504"/>
                  </a:cubicBezTo>
                  <a:lnTo>
                    <a:pt x="18280" y="5504"/>
                  </a:lnTo>
                  <a:cubicBezTo>
                    <a:pt x="18280" y="5504"/>
                    <a:pt x="20549" y="4937"/>
                    <a:pt x="20549" y="2769"/>
                  </a:cubicBezTo>
                  <a:cubicBezTo>
                    <a:pt x="20248" y="1568"/>
                    <a:pt x="19448" y="601"/>
                    <a:pt x="18347" y="100"/>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1"/>
            <p:cNvSpPr/>
            <p:nvPr/>
          </p:nvSpPr>
          <p:spPr>
            <a:xfrm>
              <a:off x="11647350" y="-2470200"/>
              <a:ext cx="512050" cy="133450"/>
            </a:xfrm>
            <a:custGeom>
              <a:avLst/>
              <a:gdLst/>
              <a:ahLst/>
              <a:cxnLst/>
              <a:rect l="l" t="t" r="r" b="b"/>
              <a:pathLst>
                <a:path w="20482" h="5338" extrusionOk="0">
                  <a:moveTo>
                    <a:pt x="1635" y="1"/>
                  </a:moveTo>
                  <a:cubicBezTo>
                    <a:pt x="1524" y="1"/>
                    <a:pt x="864" y="60"/>
                    <a:pt x="417" y="60"/>
                  </a:cubicBezTo>
                  <a:cubicBezTo>
                    <a:pt x="193" y="60"/>
                    <a:pt x="23" y="45"/>
                    <a:pt x="1" y="1"/>
                  </a:cubicBezTo>
                  <a:lnTo>
                    <a:pt x="1" y="1"/>
                  </a:lnTo>
                  <a:cubicBezTo>
                    <a:pt x="167" y="368"/>
                    <a:pt x="267" y="735"/>
                    <a:pt x="368" y="1135"/>
                  </a:cubicBezTo>
                  <a:lnTo>
                    <a:pt x="18647" y="1135"/>
                  </a:lnTo>
                  <a:lnTo>
                    <a:pt x="18647" y="5338"/>
                  </a:lnTo>
                  <a:cubicBezTo>
                    <a:pt x="19681" y="4904"/>
                    <a:pt x="20415" y="3904"/>
                    <a:pt x="20449" y="2736"/>
                  </a:cubicBezTo>
                  <a:cubicBezTo>
                    <a:pt x="20482" y="1835"/>
                    <a:pt x="20015" y="1001"/>
                    <a:pt x="19248" y="568"/>
                  </a:cubicBezTo>
                  <a:lnTo>
                    <a:pt x="19048" y="434"/>
                  </a:lnTo>
                  <a:cubicBezTo>
                    <a:pt x="18451" y="71"/>
                    <a:pt x="17874" y="31"/>
                    <a:pt x="17208" y="31"/>
                  </a:cubicBezTo>
                  <a:cubicBezTo>
                    <a:pt x="17018" y="31"/>
                    <a:pt x="16820" y="34"/>
                    <a:pt x="16612" y="34"/>
                  </a:cubicBezTo>
                  <a:lnTo>
                    <a:pt x="10375" y="34"/>
                  </a:lnTo>
                  <a:lnTo>
                    <a:pt x="163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1"/>
            <p:cNvSpPr/>
            <p:nvPr/>
          </p:nvSpPr>
          <p:spPr>
            <a:xfrm>
              <a:off x="11149500" y="-2708700"/>
              <a:ext cx="1079950" cy="272725"/>
            </a:xfrm>
            <a:custGeom>
              <a:avLst/>
              <a:gdLst/>
              <a:ahLst/>
              <a:cxnLst/>
              <a:rect l="l" t="t" r="r" b="b"/>
              <a:pathLst>
                <a:path w="43198" h="10909" extrusionOk="0">
                  <a:moveTo>
                    <a:pt x="0" y="1"/>
                  </a:moveTo>
                  <a:cubicBezTo>
                    <a:pt x="1501" y="3470"/>
                    <a:pt x="1501" y="7406"/>
                    <a:pt x="0" y="10908"/>
                  </a:cubicBezTo>
                  <a:lnTo>
                    <a:pt x="38461" y="10908"/>
                  </a:lnTo>
                  <a:cubicBezTo>
                    <a:pt x="38461" y="10908"/>
                    <a:pt x="43198" y="9708"/>
                    <a:pt x="43198" y="5438"/>
                  </a:cubicBezTo>
                  <a:cubicBezTo>
                    <a:pt x="43198" y="5438"/>
                    <a:pt x="42397" y="1602"/>
                    <a:pt x="38561" y="101"/>
                  </a:cubicBezTo>
                  <a:lnTo>
                    <a:pt x="0"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1"/>
            <p:cNvSpPr/>
            <p:nvPr/>
          </p:nvSpPr>
          <p:spPr>
            <a:xfrm>
              <a:off x="11155325" y="-2708700"/>
              <a:ext cx="1078300" cy="263550"/>
            </a:xfrm>
            <a:custGeom>
              <a:avLst/>
              <a:gdLst/>
              <a:ahLst/>
              <a:cxnLst/>
              <a:rect l="l" t="t" r="r" b="b"/>
              <a:pathLst>
                <a:path w="43132" h="10542" extrusionOk="0">
                  <a:moveTo>
                    <a:pt x="3403" y="1"/>
                  </a:moveTo>
                  <a:cubicBezTo>
                    <a:pt x="3203" y="1"/>
                    <a:pt x="1802" y="104"/>
                    <a:pt x="861" y="104"/>
                  </a:cubicBezTo>
                  <a:cubicBezTo>
                    <a:pt x="390" y="104"/>
                    <a:pt x="34" y="78"/>
                    <a:pt x="1" y="1"/>
                  </a:cubicBezTo>
                  <a:lnTo>
                    <a:pt x="1" y="1"/>
                  </a:lnTo>
                  <a:cubicBezTo>
                    <a:pt x="301" y="701"/>
                    <a:pt x="568" y="1468"/>
                    <a:pt x="735" y="2236"/>
                  </a:cubicBezTo>
                  <a:lnTo>
                    <a:pt x="39162" y="2236"/>
                  </a:lnTo>
                  <a:lnTo>
                    <a:pt x="39162" y="10541"/>
                  </a:lnTo>
                  <a:cubicBezTo>
                    <a:pt x="41330" y="9741"/>
                    <a:pt x="42831" y="7739"/>
                    <a:pt x="42965" y="5438"/>
                  </a:cubicBezTo>
                  <a:cubicBezTo>
                    <a:pt x="43132" y="3536"/>
                    <a:pt x="41931" y="2069"/>
                    <a:pt x="40396" y="1101"/>
                  </a:cubicBezTo>
                  <a:cubicBezTo>
                    <a:pt x="40296" y="1035"/>
                    <a:pt x="40196" y="968"/>
                    <a:pt x="40063" y="901"/>
                  </a:cubicBezTo>
                  <a:cubicBezTo>
                    <a:pt x="38395" y="1"/>
                    <a:pt x="36827" y="101"/>
                    <a:pt x="34926" y="67"/>
                  </a:cubicBezTo>
                  <a:lnTo>
                    <a:pt x="31257" y="67"/>
                  </a:lnTo>
                  <a:lnTo>
                    <a:pt x="21816" y="34"/>
                  </a:lnTo>
                  <a:lnTo>
                    <a:pt x="3403"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1"/>
            <p:cNvSpPr/>
            <p:nvPr/>
          </p:nvSpPr>
          <p:spPr>
            <a:xfrm>
              <a:off x="12134375" y="-2677850"/>
              <a:ext cx="25" cy="213525"/>
            </a:xfrm>
            <a:custGeom>
              <a:avLst/>
              <a:gdLst/>
              <a:ahLst/>
              <a:cxnLst/>
              <a:rect l="l" t="t" r="r" b="b"/>
              <a:pathLst>
                <a:path w="1" h="8541" fill="none" extrusionOk="0">
                  <a:moveTo>
                    <a:pt x="0" y="1"/>
                  </a:moveTo>
                  <a:lnTo>
                    <a:pt x="0" y="854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1"/>
            <p:cNvSpPr/>
            <p:nvPr/>
          </p:nvSpPr>
          <p:spPr>
            <a:xfrm>
              <a:off x="11175350" y="-2642825"/>
              <a:ext cx="147625" cy="25"/>
            </a:xfrm>
            <a:custGeom>
              <a:avLst/>
              <a:gdLst/>
              <a:ahLst/>
              <a:cxnLst/>
              <a:rect l="l" t="t" r="r" b="b"/>
              <a:pathLst>
                <a:path w="5905" h="1" fill="none" extrusionOk="0">
                  <a:moveTo>
                    <a:pt x="0" y="1"/>
                  </a:moveTo>
                  <a:lnTo>
                    <a:pt x="5905"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1"/>
            <p:cNvSpPr/>
            <p:nvPr/>
          </p:nvSpPr>
          <p:spPr>
            <a:xfrm>
              <a:off x="11222050" y="-2621975"/>
              <a:ext cx="165150" cy="25"/>
            </a:xfrm>
            <a:custGeom>
              <a:avLst/>
              <a:gdLst/>
              <a:ahLst/>
              <a:cxnLst/>
              <a:rect l="l" t="t" r="r" b="b"/>
              <a:pathLst>
                <a:path w="6606" h="1" fill="none" extrusionOk="0">
                  <a:moveTo>
                    <a:pt x="0" y="1"/>
                  </a:moveTo>
                  <a:lnTo>
                    <a:pt x="6605"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1"/>
            <p:cNvSpPr/>
            <p:nvPr/>
          </p:nvSpPr>
          <p:spPr>
            <a:xfrm>
              <a:off x="11175350" y="-2523575"/>
              <a:ext cx="275225" cy="25"/>
            </a:xfrm>
            <a:custGeom>
              <a:avLst/>
              <a:gdLst/>
              <a:ahLst/>
              <a:cxnLst/>
              <a:rect l="l" t="t" r="r" b="b"/>
              <a:pathLst>
                <a:path w="11009" h="1" fill="none" extrusionOk="0">
                  <a:moveTo>
                    <a:pt x="0" y="1"/>
                  </a:moveTo>
                  <a:lnTo>
                    <a:pt x="11008"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1"/>
            <p:cNvSpPr/>
            <p:nvPr/>
          </p:nvSpPr>
          <p:spPr>
            <a:xfrm>
              <a:off x="12006775" y="-2631150"/>
              <a:ext cx="124275" cy="25"/>
            </a:xfrm>
            <a:custGeom>
              <a:avLst/>
              <a:gdLst/>
              <a:ahLst/>
              <a:cxnLst/>
              <a:rect l="l" t="t" r="r" b="b"/>
              <a:pathLst>
                <a:path w="4971" h="1" fill="none" extrusionOk="0">
                  <a:moveTo>
                    <a:pt x="4971" y="1"/>
                  </a:moveTo>
                  <a:lnTo>
                    <a:pt x="1"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1"/>
            <p:cNvSpPr/>
            <p:nvPr/>
          </p:nvSpPr>
          <p:spPr>
            <a:xfrm>
              <a:off x="11853325" y="-2596125"/>
              <a:ext cx="271900" cy="25"/>
            </a:xfrm>
            <a:custGeom>
              <a:avLst/>
              <a:gdLst/>
              <a:ahLst/>
              <a:cxnLst/>
              <a:rect l="l" t="t" r="r" b="b"/>
              <a:pathLst>
                <a:path w="10876" h="1" fill="none" extrusionOk="0">
                  <a:moveTo>
                    <a:pt x="10875" y="1"/>
                  </a:moveTo>
                  <a:lnTo>
                    <a:pt x="1"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1"/>
            <p:cNvSpPr/>
            <p:nvPr/>
          </p:nvSpPr>
          <p:spPr>
            <a:xfrm>
              <a:off x="11731575" y="-2596125"/>
              <a:ext cx="92600" cy="25"/>
            </a:xfrm>
            <a:custGeom>
              <a:avLst/>
              <a:gdLst/>
              <a:ahLst/>
              <a:cxnLst/>
              <a:rect l="l" t="t" r="r" b="b"/>
              <a:pathLst>
                <a:path w="3704" h="1" fill="none" extrusionOk="0">
                  <a:moveTo>
                    <a:pt x="3703" y="1"/>
                  </a:moveTo>
                  <a:lnTo>
                    <a:pt x="1"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1"/>
            <p:cNvSpPr/>
            <p:nvPr/>
          </p:nvSpPr>
          <p:spPr>
            <a:xfrm>
              <a:off x="11960075" y="-2538575"/>
              <a:ext cx="170975" cy="25"/>
            </a:xfrm>
            <a:custGeom>
              <a:avLst/>
              <a:gdLst/>
              <a:ahLst/>
              <a:cxnLst/>
              <a:rect l="l" t="t" r="r" b="b"/>
              <a:pathLst>
                <a:path w="6839" h="1" fill="none" extrusionOk="0">
                  <a:moveTo>
                    <a:pt x="1" y="0"/>
                  </a:moveTo>
                  <a:lnTo>
                    <a:pt x="6839"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1"/>
            <p:cNvSpPr/>
            <p:nvPr/>
          </p:nvSpPr>
          <p:spPr>
            <a:xfrm>
              <a:off x="11169500" y="-2486050"/>
              <a:ext cx="110125" cy="25"/>
            </a:xfrm>
            <a:custGeom>
              <a:avLst/>
              <a:gdLst/>
              <a:ahLst/>
              <a:cxnLst/>
              <a:rect l="l" t="t" r="r" b="b"/>
              <a:pathLst>
                <a:path w="4405" h="1" fill="none" extrusionOk="0">
                  <a:moveTo>
                    <a:pt x="1" y="1"/>
                  </a:moveTo>
                  <a:lnTo>
                    <a:pt x="4404"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1"/>
            <p:cNvSpPr/>
            <p:nvPr/>
          </p:nvSpPr>
          <p:spPr>
            <a:xfrm>
              <a:off x="11068550" y="-2737875"/>
              <a:ext cx="1184250" cy="338675"/>
            </a:xfrm>
            <a:custGeom>
              <a:avLst/>
              <a:gdLst/>
              <a:ahLst/>
              <a:cxnLst/>
              <a:rect l="l" t="t" r="r" b="b"/>
              <a:pathLst>
                <a:path w="47370" h="13547" extrusionOk="0">
                  <a:moveTo>
                    <a:pt x="1937" y="0"/>
                  </a:moveTo>
                  <a:cubicBezTo>
                    <a:pt x="403" y="0"/>
                    <a:pt x="403" y="2302"/>
                    <a:pt x="1937" y="2302"/>
                  </a:cubicBezTo>
                  <a:lnTo>
                    <a:pt x="40231" y="2302"/>
                  </a:lnTo>
                  <a:cubicBezTo>
                    <a:pt x="42900" y="2302"/>
                    <a:pt x="45035" y="4303"/>
                    <a:pt x="45035" y="6772"/>
                  </a:cubicBezTo>
                  <a:cubicBezTo>
                    <a:pt x="45035" y="9240"/>
                    <a:pt x="42900" y="11241"/>
                    <a:pt x="40231" y="11241"/>
                  </a:cubicBezTo>
                  <a:lnTo>
                    <a:pt x="1604" y="11241"/>
                  </a:lnTo>
                  <a:cubicBezTo>
                    <a:pt x="1572" y="11240"/>
                    <a:pt x="1540" y="11239"/>
                    <a:pt x="1510" y="11239"/>
                  </a:cubicBezTo>
                  <a:cubicBezTo>
                    <a:pt x="1" y="11239"/>
                    <a:pt x="1" y="13546"/>
                    <a:pt x="1510" y="13546"/>
                  </a:cubicBezTo>
                  <a:cubicBezTo>
                    <a:pt x="1540" y="13546"/>
                    <a:pt x="1572" y="13545"/>
                    <a:pt x="1604" y="13543"/>
                  </a:cubicBezTo>
                  <a:lnTo>
                    <a:pt x="40231" y="13543"/>
                  </a:lnTo>
                  <a:cubicBezTo>
                    <a:pt x="44168" y="13543"/>
                    <a:pt x="47370" y="10508"/>
                    <a:pt x="47370" y="6772"/>
                  </a:cubicBezTo>
                  <a:cubicBezTo>
                    <a:pt x="47370" y="3036"/>
                    <a:pt x="44168" y="0"/>
                    <a:pt x="4023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1"/>
            <p:cNvSpPr/>
            <p:nvPr/>
          </p:nvSpPr>
          <p:spPr>
            <a:xfrm>
              <a:off x="11102800" y="-2372625"/>
              <a:ext cx="1080800" cy="271900"/>
            </a:xfrm>
            <a:custGeom>
              <a:avLst/>
              <a:gdLst/>
              <a:ahLst/>
              <a:cxnLst/>
              <a:rect l="l" t="t" r="r" b="b"/>
              <a:pathLst>
                <a:path w="43232" h="10876" extrusionOk="0">
                  <a:moveTo>
                    <a:pt x="43231" y="1"/>
                  </a:moveTo>
                  <a:lnTo>
                    <a:pt x="4637" y="101"/>
                  </a:lnTo>
                  <a:cubicBezTo>
                    <a:pt x="801" y="1602"/>
                    <a:pt x="0" y="5438"/>
                    <a:pt x="0" y="5438"/>
                  </a:cubicBezTo>
                  <a:cubicBezTo>
                    <a:pt x="0" y="9708"/>
                    <a:pt x="4770" y="10875"/>
                    <a:pt x="4770" y="10875"/>
                  </a:cubicBezTo>
                  <a:lnTo>
                    <a:pt x="43231" y="10875"/>
                  </a:lnTo>
                  <a:cubicBezTo>
                    <a:pt x="41697" y="7406"/>
                    <a:pt x="41697" y="3470"/>
                    <a:pt x="43231"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1"/>
            <p:cNvSpPr/>
            <p:nvPr/>
          </p:nvSpPr>
          <p:spPr>
            <a:xfrm>
              <a:off x="11098625" y="-2372625"/>
              <a:ext cx="1079125" cy="263550"/>
            </a:xfrm>
            <a:custGeom>
              <a:avLst/>
              <a:gdLst/>
              <a:ahLst/>
              <a:cxnLst/>
              <a:rect l="l" t="t" r="r" b="b"/>
              <a:pathLst>
                <a:path w="43165" h="10542" extrusionOk="0">
                  <a:moveTo>
                    <a:pt x="39729" y="1"/>
                  </a:moveTo>
                  <a:lnTo>
                    <a:pt x="21316" y="34"/>
                  </a:lnTo>
                  <a:lnTo>
                    <a:pt x="11842" y="67"/>
                  </a:lnTo>
                  <a:lnTo>
                    <a:pt x="8206" y="67"/>
                  </a:lnTo>
                  <a:cubicBezTo>
                    <a:pt x="7961" y="67"/>
                    <a:pt x="7721" y="66"/>
                    <a:pt x="7486" y="66"/>
                  </a:cubicBezTo>
                  <a:cubicBezTo>
                    <a:pt x="5899" y="66"/>
                    <a:pt x="4522" y="117"/>
                    <a:pt x="3069" y="901"/>
                  </a:cubicBezTo>
                  <a:cubicBezTo>
                    <a:pt x="2969" y="968"/>
                    <a:pt x="2836" y="1035"/>
                    <a:pt x="2736" y="1135"/>
                  </a:cubicBezTo>
                  <a:cubicBezTo>
                    <a:pt x="1201" y="2069"/>
                    <a:pt x="1" y="3536"/>
                    <a:pt x="167" y="5438"/>
                  </a:cubicBezTo>
                  <a:cubicBezTo>
                    <a:pt x="301" y="7739"/>
                    <a:pt x="1802" y="9741"/>
                    <a:pt x="4003" y="10541"/>
                  </a:cubicBezTo>
                  <a:lnTo>
                    <a:pt x="4003" y="2236"/>
                  </a:lnTo>
                  <a:lnTo>
                    <a:pt x="42398" y="2236"/>
                  </a:lnTo>
                  <a:cubicBezTo>
                    <a:pt x="42564" y="1435"/>
                    <a:pt x="42831" y="701"/>
                    <a:pt x="43165" y="1"/>
                  </a:cubicBezTo>
                  <a:lnTo>
                    <a:pt x="43165" y="1"/>
                  </a:lnTo>
                  <a:cubicBezTo>
                    <a:pt x="43120" y="78"/>
                    <a:pt x="42757" y="104"/>
                    <a:pt x="42281" y="104"/>
                  </a:cubicBezTo>
                  <a:cubicBezTo>
                    <a:pt x="41330" y="104"/>
                    <a:pt x="39929" y="1"/>
                    <a:pt x="3972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1"/>
            <p:cNvSpPr/>
            <p:nvPr/>
          </p:nvSpPr>
          <p:spPr>
            <a:xfrm>
              <a:off x="11195375" y="-2326750"/>
              <a:ext cx="25" cy="187650"/>
            </a:xfrm>
            <a:custGeom>
              <a:avLst/>
              <a:gdLst/>
              <a:ahLst/>
              <a:cxnLst/>
              <a:rect l="l" t="t" r="r" b="b"/>
              <a:pathLst>
                <a:path w="1" h="7506" fill="none" extrusionOk="0">
                  <a:moveTo>
                    <a:pt x="0" y="0"/>
                  </a:moveTo>
                  <a:lnTo>
                    <a:pt x="0" y="7506"/>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1"/>
            <p:cNvSpPr/>
            <p:nvPr/>
          </p:nvSpPr>
          <p:spPr>
            <a:xfrm>
              <a:off x="12009275" y="-2306750"/>
              <a:ext cx="147625" cy="25"/>
            </a:xfrm>
            <a:custGeom>
              <a:avLst/>
              <a:gdLst/>
              <a:ahLst/>
              <a:cxnLst/>
              <a:rect l="l" t="t" r="r" b="b"/>
              <a:pathLst>
                <a:path w="5905" h="1" fill="none" extrusionOk="0">
                  <a:moveTo>
                    <a:pt x="5905" y="1"/>
                  </a:moveTo>
                  <a:lnTo>
                    <a:pt x="1"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1"/>
            <p:cNvSpPr/>
            <p:nvPr/>
          </p:nvSpPr>
          <p:spPr>
            <a:xfrm>
              <a:off x="11945900" y="-2285900"/>
              <a:ext cx="165150" cy="25"/>
            </a:xfrm>
            <a:custGeom>
              <a:avLst/>
              <a:gdLst/>
              <a:ahLst/>
              <a:cxnLst/>
              <a:rect l="l" t="t" r="r" b="b"/>
              <a:pathLst>
                <a:path w="6606" h="1" fill="none" extrusionOk="0">
                  <a:moveTo>
                    <a:pt x="6605" y="1"/>
                  </a:moveTo>
                  <a:lnTo>
                    <a:pt x="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1"/>
            <p:cNvSpPr/>
            <p:nvPr/>
          </p:nvSpPr>
          <p:spPr>
            <a:xfrm>
              <a:off x="11881675" y="-2187500"/>
              <a:ext cx="275225" cy="25"/>
            </a:xfrm>
            <a:custGeom>
              <a:avLst/>
              <a:gdLst/>
              <a:ahLst/>
              <a:cxnLst/>
              <a:rect l="l" t="t" r="r" b="b"/>
              <a:pathLst>
                <a:path w="11009" h="1" fill="none" extrusionOk="0">
                  <a:moveTo>
                    <a:pt x="11009" y="1"/>
                  </a:moveTo>
                  <a:lnTo>
                    <a:pt x="1"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1"/>
            <p:cNvSpPr/>
            <p:nvPr/>
          </p:nvSpPr>
          <p:spPr>
            <a:xfrm>
              <a:off x="11201200" y="-2295075"/>
              <a:ext cx="125125" cy="25"/>
            </a:xfrm>
            <a:custGeom>
              <a:avLst/>
              <a:gdLst/>
              <a:ahLst/>
              <a:cxnLst/>
              <a:rect l="l" t="t" r="r" b="b"/>
              <a:pathLst>
                <a:path w="5005" h="1" fill="none" extrusionOk="0">
                  <a:moveTo>
                    <a:pt x="1" y="1"/>
                  </a:moveTo>
                  <a:lnTo>
                    <a:pt x="5004"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1"/>
            <p:cNvSpPr/>
            <p:nvPr/>
          </p:nvSpPr>
          <p:spPr>
            <a:xfrm>
              <a:off x="11207050" y="-2260050"/>
              <a:ext cx="272700" cy="25"/>
            </a:xfrm>
            <a:custGeom>
              <a:avLst/>
              <a:gdLst/>
              <a:ahLst/>
              <a:cxnLst/>
              <a:rect l="l" t="t" r="r" b="b"/>
              <a:pathLst>
                <a:path w="10908" h="1" fill="none" extrusionOk="0">
                  <a:moveTo>
                    <a:pt x="0" y="1"/>
                  </a:moveTo>
                  <a:lnTo>
                    <a:pt x="10908"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1"/>
            <p:cNvSpPr/>
            <p:nvPr/>
          </p:nvSpPr>
          <p:spPr>
            <a:xfrm>
              <a:off x="11508075" y="-2260050"/>
              <a:ext cx="93425" cy="25"/>
            </a:xfrm>
            <a:custGeom>
              <a:avLst/>
              <a:gdLst/>
              <a:ahLst/>
              <a:cxnLst/>
              <a:rect l="l" t="t" r="r" b="b"/>
              <a:pathLst>
                <a:path w="3737" h="1" fill="none" extrusionOk="0">
                  <a:moveTo>
                    <a:pt x="1" y="1"/>
                  </a:moveTo>
                  <a:lnTo>
                    <a:pt x="3737"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1"/>
            <p:cNvSpPr/>
            <p:nvPr/>
          </p:nvSpPr>
          <p:spPr>
            <a:xfrm>
              <a:off x="11201200" y="-2202500"/>
              <a:ext cx="170975" cy="25"/>
            </a:xfrm>
            <a:custGeom>
              <a:avLst/>
              <a:gdLst/>
              <a:ahLst/>
              <a:cxnLst/>
              <a:rect l="l" t="t" r="r" b="b"/>
              <a:pathLst>
                <a:path w="6839" h="1" fill="none" extrusionOk="0">
                  <a:moveTo>
                    <a:pt x="6839"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1"/>
            <p:cNvSpPr/>
            <p:nvPr/>
          </p:nvSpPr>
          <p:spPr>
            <a:xfrm>
              <a:off x="12052650" y="-2149975"/>
              <a:ext cx="110100" cy="25"/>
            </a:xfrm>
            <a:custGeom>
              <a:avLst/>
              <a:gdLst/>
              <a:ahLst/>
              <a:cxnLst/>
              <a:rect l="l" t="t" r="r" b="b"/>
              <a:pathLst>
                <a:path w="4404" h="1" fill="none" extrusionOk="0">
                  <a:moveTo>
                    <a:pt x="4403" y="1"/>
                  </a:moveTo>
                  <a:lnTo>
                    <a:pt x="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1"/>
            <p:cNvSpPr/>
            <p:nvPr/>
          </p:nvSpPr>
          <p:spPr>
            <a:xfrm>
              <a:off x="11079450" y="-2401875"/>
              <a:ext cx="1183375" cy="338675"/>
            </a:xfrm>
            <a:custGeom>
              <a:avLst/>
              <a:gdLst/>
              <a:ahLst/>
              <a:cxnLst/>
              <a:rect l="l" t="t" r="r" b="b"/>
              <a:pathLst>
                <a:path w="47335" h="13547" extrusionOk="0">
                  <a:moveTo>
                    <a:pt x="45527" y="0"/>
                  </a:moveTo>
                  <a:cubicBezTo>
                    <a:pt x="45496" y="0"/>
                    <a:pt x="45465" y="1"/>
                    <a:pt x="45433" y="3"/>
                  </a:cubicBezTo>
                  <a:lnTo>
                    <a:pt x="7139" y="3"/>
                  </a:lnTo>
                  <a:cubicBezTo>
                    <a:pt x="3203" y="3"/>
                    <a:pt x="0" y="3039"/>
                    <a:pt x="0" y="6775"/>
                  </a:cubicBezTo>
                  <a:cubicBezTo>
                    <a:pt x="0" y="10511"/>
                    <a:pt x="3203" y="13546"/>
                    <a:pt x="7139" y="13546"/>
                  </a:cubicBezTo>
                  <a:lnTo>
                    <a:pt x="45766" y="13546"/>
                  </a:lnTo>
                  <a:cubicBezTo>
                    <a:pt x="47334" y="13546"/>
                    <a:pt x="47334" y="11244"/>
                    <a:pt x="45766" y="11244"/>
                  </a:cubicBezTo>
                  <a:lnTo>
                    <a:pt x="7139" y="11244"/>
                  </a:lnTo>
                  <a:cubicBezTo>
                    <a:pt x="4470" y="11244"/>
                    <a:pt x="2335" y="9243"/>
                    <a:pt x="2335" y="6775"/>
                  </a:cubicBezTo>
                  <a:cubicBezTo>
                    <a:pt x="2335" y="4306"/>
                    <a:pt x="4470" y="2305"/>
                    <a:pt x="7139" y="2305"/>
                  </a:cubicBezTo>
                  <a:lnTo>
                    <a:pt x="45433" y="2305"/>
                  </a:lnTo>
                  <a:cubicBezTo>
                    <a:pt x="45465" y="2307"/>
                    <a:pt x="45496" y="2308"/>
                    <a:pt x="45527" y="2308"/>
                  </a:cubicBezTo>
                  <a:cubicBezTo>
                    <a:pt x="47036" y="2308"/>
                    <a:pt x="47036" y="0"/>
                    <a:pt x="45527" y="0"/>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1"/>
            <p:cNvSpPr/>
            <p:nvPr/>
          </p:nvSpPr>
          <p:spPr>
            <a:xfrm>
              <a:off x="11149500" y="-2035725"/>
              <a:ext cx="1079950" cy="272725"/>
            </a:xfrm>
            <a:custGeom>
              <a:avLst/>
              <a:gdLst/>
              <a:ahLst/>
              <a:cxnLst/>
              <a:rect l="l" t="t" r="r" b="b"/>
              <a:pathLst>
                <a:path w="43198" h="10909" extrusionOk="0">
                  <a:moveTo>
                    <a:pt x="0" y="1"/>
                  </a:moveTo>
                  <a:cubicBezTo>
                    <a:pt x="1501" y="3470"/>
                    <a:pt x="1501" y="7440"/>
                    <a:pt x="0" y="10909"/>
                  </a:cubicBezTo>
                  <a:lnTo>
                    <a:pt x="38461" y="10909"/>
                  </a:lnTo>
                  <a:cubicBezTo>
                    <a:pt x="38461" y="10909"/>
                    <a:pt x="43198" y="9741"/>
                    <a:pt x="43198" y="5471"/>
                  </a:cubicBezTo>
                  <a:cubicBezTo>
                    <a:pt x="43198" y="5471"/>
                    <a:pt x="42397" y="1635"/>
                    <a:pt x="38561" y="134"/>
                  </a:cubicBezTo>
                  <a:lnTo>
                    <a:pt x="0"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1"/>
            <p:cNvSpPr/>
            <p:nvPr/>
          </p:nvSpPr>
          <p:spPr>
            <a:xfrm>
              <a:off x="11154500" y="-2035725"/>
              <a:ext cx="1079125" cy="263550"/>
            </a:xfrm>
            <a:custGeom>
              <a:avLst/>
              <a:gdLst/>
              <a:ahLst/>
              <a:cxnLst/>
              <a:rect l="l" t="t" r="r" b="b"/>
              <a:pathLst>
                <a:path w="43165" h="10542" extrusionOk="0">
                  <a:moveTo>
                    <a:pt x="3436" y="1"/>
                  </a:moveTo>
                  <a:cubicBezTo>
                    <a:pt x="3236" y="1"/>
                    <a:pt x="1835" y="119"/>
                    <a:pt x="884" y="119"/>
                  </a:cubicBezTo>
                  <a:cubicBezTo>
                    <a:pt x="408" y="119"/>
                    <a:pt x="45" y="90"/>
                    <a:pt x="1" y="1"/>
                  </a:cubicBezTo>
                  <a:lnTo>
                    <a:pt x="1" y="1"/>
                  </a:lnTo>
                  <a:cubicBezTo>
                    <a:pt x="334" y="735"/>
                    <a:pt x="601" y="1469"/>
                    <a:pt x="768" y="2236"/>
                  </a:cubicBezTo>
                  <a:lnTo>
                    <a:pt x="39162" y="2236"/>
                  </a:lnTo>
                  <a:lnTo>
                    <a:pt x="39162" y="10542"/>
                  </a:lnTo>
                  <a:cubicBezTo>
                    <a:pt x="41363" y="9775"/>
                    <a:pt x="42864" y="7773"/>
                    <a:pt x="42998" y="5471"/>
                  </a:cubicBezTo>
                  <a:cubicBezTo>
                    <a:pt x="43165" y="3570"/>
                    <a:pt x="41964" y="2102"/>
                    <a:pt x="40429" y="1135"/>
                  </a:cubicBezTo>
                  <a:cubicBezTo>
                    <a:pt x="40329" y="1068"/>
                    <a:pt x="40229" y="1035"/>
                    <a:pt x="40096" y="935"/>
                  </a:cubicBezTo>
                  <a:cubicBezTo>
                    <a:pt x="38643" y="150"/>
                    <a:pt x="37266" y="100"/>
                    <a:pt x="35679" y="100"/>
                  </a:cubicBezTo>
                  <a:cubicBezTo>
                    <a:pt x="35444" y="100"/>
                    <a:pt x="35204" y="101"/>
                    <a:pt x="34959" y="101"/>
                  </a:cubicBezTo>
                  <a:lnTo>
                    <a:pt x="31290" y="101"/>
                  </a:lnTo>
                  <a:lnTo>
                    <a:pt x="21849" y="68"/>
                  </a:lnTo>
                  <a:lnTo>
                    <a:pt x="3436"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1"/>
            <p:cNvSpPr/>
            <p:nvPr/>
          </p:nvSpPr>
          <p:spPr>
            <a:xfrm>
              <a:off x="12134375" y="-2004850"/>
              <a:ext cx="25" cy="214325"/>
            </a:xfrm>
            <a:custGeom>
              <a:avLst/>
              <a:gdLst/>
              <a:ahLst/>
              <a:cxnLst/>
              <a:rect l="l" t="t" r="r" b="b"/>
              <a:pathLst>
                <a:path w="1" h="8573" fill="none" extrusionOk="0">
                  <a:moveTo>
                    <a:pt x="0" y="0"/>
                  </a:moveTo>
                  <a:lnTo>
                    <a:pt x="0" y="8573"/>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1"/>
            <p:cNvSpPr/>
            <p:nvPr/>
          </p:nvSpPr>
          <p:spPr>
            <a:xfrm>
              <a:off x="11175350" y="-1969000"/>
              <a:ext cx="147625" cy="25"/>
            </a:xfrm>
            <a:custGeom>
              <a:avLst/>
              <a:gdLst/>
              <a:ahLst/>
              <a:cxnLst/>
              <a:rect l="l" t="t" r="r" b="b"/>
              <a:pathLst>
                <a:path w="5905" h="1" fill="none" extrusionOk="0">
                  <a:moveTo>
                    <a:pt x="0" y="0"/>
                  </a:moveTo>
                  <a:lnTo>
                    <a:pt x="5905"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1"/>
            <p:cNvSpPr/>
            <p:nvPr/>
          </p:nvSpPr>
          <p:spPr>
            <a:xfrm>
              <a:off x="11222050" y="-1948975"/>
              <a:ext cx="165150" cy="25"/>
            </a:xfrm>
            <a:custGeom>
              <a:avLst/>
              <a:gdLst/>
              <a:ahLst/>
              <a:cxnLst/>
              <a:rect l="l" t="t" r="r" b="b"/>
              <a:pathLst>
                <a:path w="6606" h="1" fill="none" extrusionOk="0">
                  <a:moveTo>
                    <a:pt x="0" y="0"/>
                  </a:moveTo>
                  <a:lnTo>
                    <a:pt x="6605"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1"/>
            <p:cNvSpPr/>
            <p:nvPr/>
          </p:nvSpPr>
          <p:spPr>
            <a:xfrm>
              <a:off x="11175350" y="-1850575"/>
              <a:ext cx="275225" cy="25"/>
            </a:xfrm>
            <a:custGeom>
              <a:avLst/>
              <a:gdLst/>
              <a:ahLst/>
              <a:cxnLst/>
              <a:rect l="l" t="t" r="r" b="b"/>
              <a:pathLst>
                <a:path w="11009" h="1" fill="none" extrusionOk="0">
                  <a:moveTo>
                    <a:pt x="0" y="0"/>
                  </a:moveTo>
                  <a:lnTo>
                    <a:pt x="11008"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1"/>
            <p:cNvSpPr/>
            <p:nvPr/>
          </p:nvSpPr>
          <p:spPr>
            <a:xfrm>
              <a:off x="12006775" y="-1957325"/>
              <a:ext cx="124275" cy="25"/>
            </a:xfrm>
            <a:custGeom>
              <a:avLst/>
              <a:gdLst/>
              <a:ahLst/>
              <a:cxnLst/>
              <a:rect l="l" t="t" r="r" b="b"/>
              <a:pathLst>
                <a:path w="4971" h="1" fill="none" extrusionOk="0">
                  <a:moveTo>
                    <a:pt x="4971"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1"/>
            <p:cNvSpPr/>
            <p:nvPr/>
          </p:nvSpPr>
          <p:spPr>
            <a:xfrm>
              <a:off x="11853325" y="-1922300"/>
              <a:ext cx="271900" cy="25"/>
            </a:xfrm>
            <a:custGeom>
              <a:avLst/>
              <a:gdLst/>
              <a:ahLst/>
              <a:cxnLst/>
              <a:rect l="l" t="t" r="r" b="b"/>
              <a:pathLst>
                <a:path w="10876" h="1" fill="none" extrusionOk="0">
                  <a:moveTo>
                    <a:pt x="10875"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1"/>
            <p:cNvSpPr/>
            <p:nvPr/>
          </p:nvSpPr>
          <p:spPr>
            <a:xfrm>
              <a:off x="11731575" y="-1922300"/>
              <a:ext cx="92600" cy="25"/>
            </a:xfrm>
            <a:custGeom>
              <a:avLst/>
              <a:gdLst/>
              <a:ahLst/>
              <a:cxnLst/>
              <a:rect l="l" t="t" r="r" b="b"/>
              <a:pathLst>
                <a:path w="3704" h="1" fill="none" extrusionOk="0">
                  <a:moveTo>
                    <a:pt x="3703"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1"/>
            <p:cNvSpPr/>
            <p:nvPr/>
          </p:nvSpPr>
          <p:spPr>
            <a:xfrm>
              <a:off x="11960075" y="-1864750"/>
              <a:ext cx="170975" cy="25"/>
            </a:xfrm>
            <a:custGeom>
              <a:avLst/>
              <a:gdLst/>
              <a:ahLst/>
              <a:cxnLst/>
              <a:rect l="l" t="t" r="r" b="b"/>
              <a:pathLst>
                <a:path w="6839" h="1" fill="none" extrusionOk="0">
                  <a:moveTo>
                    <a:pt x="1" y="0"/>
                  </a:moveTo>
                  <a:lnTo>
                    <a:pt x="6839"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1"/>
            <p:cNvSpPr/>
            <p:nvPr/>
          </p:nvSpPr>
          <p:spPr>
            <a:xfrm>
              <a:off x="11169500" y="-1812225"/>
              <a:ext cx="110125" cy="25"/>
            </a:xfrm>
            <a:custGeom>
              <a:avLst/>
              <a:gdLst/>
              <a:ahLst/>
              <a:cxnLst/>
              <a:rect l="l" t="t" r="r" b="b"/>
              <a:pathLst>
                <a:path w="4405" h="1" fill="none" extrusionOk="0">
                  <a:moveTo>
                    <a:pt x="1" y="1"/>
                  </a:moveTo>
                  <a:lnTo>
                    <a:pt x="4404"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1"/>
            <p:cNvSpPr/>
            <p:nvPr/>
          </p:nvSpPr>
          <p:spPr>
            <a:xfrm>
              <a:off x="11070275" y="-2064075"/>
              <a:ext cx="1182525" cy="338600"/>
            </a:xfrm>
            <a:custGeom>
              <a:avLst/>
              <a:gdLst/>
              <a:ahLst/>
              <a:cxnLst/>
              <a:rect l="l" t="t" r="r" b="b"/>
              <a:pathLst>
                <a:path w="47301" h="13544" extrusionOk="0">
                  <a:moveTo>
                    <a:pt x="1836" y="0"/>
                  </a:moveTo>
                  <a:cubicBezTo>
                    <a:pt x="334" y="0"/>
                    <a:pt x="345" y="2302"/>
                    <a:pt x="1868" y="2302"/>
                  </a:cubicBezTo>
                  <a:lnTo>
                    <a:pt x="40162" y="2302"/>
                  </a:lnTo>
                  <a:cubicBezTo>
                    <a:pt x="42831" y="2302"/>
                    <a:pt x="44966" y="4304"/>
                    <a:pt x="44966" y="6772"/>
                  </a:cubicBezTo>
                  <a:cubicBezTo>
                    <a:pt x="44966" y="9207"/>
                    <a:pt x="42831" y="11209"/>
                    <a:pt x="40162" y="11209"/>
                  </a:cubicBezTo>
                  <a:lnTo>
                    <a:pt x="1535" y="11209"/>
                  </a:lnTo>
                  <a:cubicBezTo>
                    <a:pt x="0" y="11209"/>
                    <a:pt x="0" y="13544"/>
                    <a:pt x="1535" y="13544"/>
                  </a:cubicBezTo>
                  <a:lnTo>
                    <a:pt x="40162" y="13544"/>
                  </a:lnTo>
                  <a:cubicBezTo>
                    <a:pt x="44099" y="13544"/>
                    <a:pt x="47301" y="10508"/>
                    <a:pt x="47301" y="6772"/>
                  </a:cubicBezTo>
                  <a:cubicBezTo>
                    <a:pt x="47301" y="3036"/>
                    <a:pt x="44099" y="1"/>
                    <a:pt x="40162" y="1"/>
                  </a:cubicBezTo>
                  <a:lnTo>
                    <a:pt x="1868" y="1"/>
                  </a:lnTo>
                  <a:cubicBezTo>
                    <a:pt x="1858" y="1"/>
                    <a:pt x="1847" y="0"/>
                    <a:pt x="183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1"/>
            <p:cNvSpPr/>
            <p:nvPr/>
          </p:nvSpPr>
          <p:spPr>
            <a:xfrm>
              <a:off x="11102800" y="-1699650"/>
              <a:ext cx="1080800" cy="272725"/>
            </a:xfrm>
            <a:custGeom>
              <a:avLst/>
              <a:gdLst/>
              <a:ahLst/>
              <a:cxnLst/>
              <a:rect l="l" t="t" r="r" b="b"/>
              <a:pathLst>
                <a:path w="43232" h="10909" extrusionOk="0">
                  <a:moveTo>
                    <a:pt x="43231" y="1"/>
                  </a:moveTo>
                  <a:lnTo>
                    <a:pt x="4637" y="134"/>
                  </a:lnTo>
                  <a:cubicBezTo>
                    <a:pt x="801" y="1635"/>
                    <a:pt x="0" y="5438"/>
                    <a:pt x="0" y="5438"/>
                  </a:cubicBezTo>
                  <a:cubicBezTo>
                    <a:pt x="0" y="9741"/>
                    <a:pt x="4770" y="10909"/>
                    <a:pt x="4770" y="10909"/>
                  </a:cubicBezTo>
                  <a:lnTo>
                    <a:pt x="43231" y="10909"/>
                  </a:lnTo>
                  <a:cubicBezTo>
                    <a:pt x="41697" y="7440"/>
                    <a:pt x="41697" y="3470"/>
                    <a:pt x="43231"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1"/>
            <p:cNvSpPr/>
            <p:nvPr/>
          </p:nvSpPr>
          <p:spPr>
            <a:xfrm>
              <a:off x="11098625" y="-1699650"/>
              <a:ext cx="1079125" cy="263550"/>
            </a:xfrm>
            <a:custGeom>
              <a:avLst/>
              <a:gdLst/>
              <a:ahLst/>
              <a:cxnLst/>
              <a:rect l="l" t="t" r="r" b="b"/>
              <a:pathLst>
                <a:path w="43165" h="10542" extrusionOk="0">
                  <a:moveTo>
                    <a:pt x="39729" y="1"/>
                  </a:moveTo>
                  <a:lnTo>
                    <a:pt x="21316" y="68"/>
                  </a:lnTo>
                  <a:lnTo>
                    <a:pt x="11842" y="101"/>
                  </a:lnTo>
                  <a:lnTo>
                    <a:pt x="8206" y="101"/>
                  </a:lnTo>
                  <a:cubicBezTo>
                    <a:pt x="7871" y="101"/>
                    <a:pt x="7546" y="98"/>
                    <a:pt x="7229" y="98"/>
                  </a:cubicBezTo>
                  <a:cubicBezTo>
                    <a:pt x="5749" y="98"/>
                    <a:pt x="4443" y="166"/>
                    <a:pt x="3069" y="935"/>
                  </a:cubicBezTo>
                  <a:cubicBezTo>
                    <a:pt x="2969" y="1002"/>
                    <a:pt x="2836" y="1068"/>
                    <a:pt x="2736" y="1135"/>
                  </a:cubicBezTo>
                  <a:cubicBezTo>
                    <a:pt x="1201" y="2102"/>
                    <a:pt x="1" y="3570"/>
                    <a:pt x="167" y="5438"/>
                  </a:cubicBezTo>
                  <a:cubicBezTo>
                    <a:pt x="301" y="7773"/>
                    <a:pt x="1802" y="9775"/>
                    <a:pt x="4003" y="10542"/>
                  </a:cubicBezTo>
                  <a:lnTo>
                    <a:pt x="4003" y="2236"/>
                  </a:lnTo>
                  <a:lnTo>
                    <a:pt x="42398" y="2236"/>
                  </a:lnTo>
                  <a:cubicBezTo>
                    <a:pt x="42564" y="1469"/>
                    <a:pt x="42831" y="701"/>
                    <a:pt x="43165" y="1"/>
                  </a:cubicBezTo>
                  <a:lnTo>
                    <a:pt x="43165" y="1"/>
                  </a:lnTo>
                  <a:cubicBezTo>
                    <a:pt x="43120" y="79"/>
                    <a:pt x="42757" y="105"/>
                    <a:pt x="42281" y="105"/>
                  </a:cubicBezTo>
                  <a:cubicBezTo>
                    <a:pt x="41330" y="105"/>
                    <a:pt x="39929" y="1"/>
                    <a:pt x="39729"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1"/>
            <p:cNvSpPr/>
            <p:nvPr/>
          </p:nvSpPr>
          <p:spPr>
            <a:xfrm>
              <a:off x="11195375" y="-1653775"/>
              <a:ext cx="25" cy="188500"/>
            </a:xfrm>
            <a:custGeom>
              <a:avLst/>
              <a:gdLst/>
              <a:ahLst/>
              <a:cxnLst/>
              <a:rect l="l" t="t" r="r" b="b"/>
              <a:pathLst>
                <a:path w="1" h="7540" fill="none" extrusionOk="0">
                  <a:moveTo>
                    <a:pt x="0" y="0"/>
                  </a:moveTo>
                  <a:lnTo>
                    <a:pt x="0" y="7539"/>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1"/>
            <p:cNvSpPr/>
            <p:nvPr/>
          </p:nvSpPr>
          <p:spPr>
            <a:xfrm>
              <a:off x="12009275" y="-1632925"/>
              <a:ext cx="147625" cy="25"/>
            </a:xfrm>
            <a:custGeom>
              <a:avLst/>
              <a:gdLst/>
              <a:ahLst/>
              <a:cxnLst/>
              <a:rect l="l" t="t" r="r" b="b"/>
              <a:pathLst>
                <a:path w="5905" h="1" fill="none" extrusionOk="0">
                  <a:moveTo>
                    <a:pt x="5905"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1"/>
            <p:cNvSpPr/>
            <p:nvPr/>
          </p:nvSpPr>
          <p:spPr>
            <a:xfrm>
              <a:off x="11945900" y="-1612925"/>
              <a:ext cx="165150" cy="25"/>
            </a:xfrm>
            <a:custGeom>
              <a:avLst/>
              <a:gdLst/>
              <a:ahLst/>
              <a:cxnLst/>
              <a:rect l="l" t="t" r="r" b="b"/>
              <a:pathLst>
                <a:path w="6606" h="1" fill="none" extrusionOk="0">
                  <a:moveTo>
                    <a:pt x="6605" y="1"/>
                  </a:moveTo>
                  <a:lnTo>
                    <a:pt x="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1"/>
            <p:cNvSpPr/>
            <p:nvPr/>
          </p:nvSpPr>
          <p:spPr>
            <a:xfrm>
              <a:off x="11881675" y="-1514500"/>
              <a:ext cx="275225" cy="25"/>
            </a:xfrm>
            <a:custGeom>
              <a:avLst/>
              <a:gdLst/>
              <a:ahLst/>
              <a:cxnLst/>
              <a:rect l="l" t="t" r="r" b="b"/>
              <a:pathLst>
                <a:path w="11009" h="1" fill="none" extrusionOk="0">
                  <a:moveTo>
                    <a:pt x="11009"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1"/>
            <p:cNvSpPr/>
            <p:nvPr/>
          </p:nvSpPr>
          <p:spPr>
            <a:xfrm>
              <a:off x="11201200" y="-1621250"/>
              <a:ext cx="125125" cy="25"/>
            </a:xfrm>
            <a:custGeom>
              <a:avLst/>
              <a:gdLst/>
              <a:ahLst/>
              <a:cxnLst/>
              <a:rect l="l" t="t" r="r" b="b"/>
              <a:pathLst>
                <a:path w="5005" h="1" fill="none" extrusionOk="0">
                  <a:moveTo>
                    <a:pt x="1" y="0"/>
                  </a:moveTo>
                  <a:lnTo>
                    <a:pt x="5004"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1"/>
            <p:cNvSpPr/>
            <p:nvPr/>
          </p:nvSpPr>
          <p:spPr>
            <a:xfrm>
              <a:off x="11207050" y="-1586225"/>
              <a:ext cx="272700" cy="25"/>
            </a:xfrm>
            <a:custGeom>
              <a:avLst/>
              <a:gdLst/>
              <a:ahLst/>
              <a:cxnLst/>
              <a:rect l="l" t="t" r="r" b="b"/>
              <a:pathLst>
                <a:path w="10908" h="1" fill="none" extrusionOk="0">
                  <a:moveTo>
                    <a:pt x="0" y="0"/>
                  </a:moveTo>
                  <a:lnTo>
                    <a:pt x="10908"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1"/>
            <p:cNvSpPr/>
            <p:nvPr/>
          </p:nvSpPr>
          <p:spPr>
            <a:xfrm>
              <a:off x="11508075" y="-1586225"/>
              <a:ext cx="93425" cy="25"/>
            </a:xfrm>
            <a:custGeom>
              <a:avLst/>
              <a:gdLst/>
              <a:ahLst/>
              <a:cxnLst/>
              <a:rect l="l" t="t" r="r" b="b"/>
              <a:pathLst>
                <a:path w="3737" h="1" fill="none" extrusionOk="0">
                  <a:moveTo>
                    <a:pt x="1" y="0"/>
                  </a:moveTo>
                  <a:lnTo>
                    <a:pt x="3737"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1"/>
            <p:cNvSpPr/>
            <p:nvPr/>
          </p:nvSpPr>
          <p:spPr>
            <a:xfrm>
              <a:off x="11201200" y="-1528675"/>
              <a:ext cx="170975" cy="25"/>
            </a:xfrm>
            <a:custGeom>
              <a:avLst/>
              <a:gdLst/>
              <a:ahLst/>
              <a:cxnLst/>
              <a:rect l="l" t="t" r="r" b="b"/>
              <a:pathLst>
                <a:path w="6839" h="1" fill="none" extrusionOk="0">
                  <a:moveTo>
                    <a:pt x="6839"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1"/>
            <p:cNvSpPr/>
            <p:nvPr/>
          </p:nvSpPr>
          <p:spPr>
            <a:xfrm>
              <a:off x="12052650" y="-1476150"/>
              <a:ext cx="110100" cy="25"/>
            </a:xfrm>
            <a:custGeom>
              <a:avLst/>
              <a:gdLst/>
              <a:ahLst/>
              <a:cxnLst/>
              <a:rect l="l" t="t" r="r" b="b"/>
              <a:pathLst>
                <a:path w="4404" h="1" fill="none" extrusionOk="0">
                  <a:moveTo>
                    <a:pt x="4403" y="1"/>
                  </a:moveTo>
                  <a:lnTo>
                    <a:pt x="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a:off x="11079450" y="-1728825"/>
              <a:ext cx="1183375" cy="339425"/>
            </a:xfrm>
            <a:custGeom>
              <a:avLst/>
              <a:gdLst/>
              <a:ahLst/>
              <a:cxnLst/>
              <a:rect l="l" t="t" r="r" b="b"/>
              <a:pathLst>
                <a:path w="47335" h="13577" extrusionOk="0">
                  <a:moveTo>
                    <a:pt x="7139" y="0"/>
                  </a:moveTo>
                  <a:cubicBezTo>
                    <a:pt x="3203" y="0"/>
                    <a:pt x="0" y="3069"/>
                    <a:pt x="0" y="6805"/>
                  </a:cubicBezTo>
                  <a:cubicBezTo>
                    <a:pt x="0" y="10541"/>
                    <a:pt x="3203" y="13577"/>
                    <a:pt x="7139" y="13577"/>
                  </a:cubicBezTo>
                  <a:lnTo>
                    <a:pt x="45766" y="13577"/>
                  </a:lnTo>
                  <a:cubicBezTo>
                    <a:pt x="47334" y="13577"/>
                    <a:pt x="47334" y="11242"/>
                    <a:pt x="45766" y="11242"/>
                  </a:cubicBezTo>
                  <a:lnTo>
                    <a:pt x="7139" y="11242"/>
                  </a:lnTo>
                  <a:cubicBezTo>
                    <a:pt x="4470" y="11242"/>
                    <a:pt x="2335" y="9240"/>
                    <a:pt x="2335" y="6805"/>
                  </a:cubicBezTo>
                  <a:cubicBezTo>
                    <a:pt x="2335" y="4337"/>
                    <a:pt x="4470" y="2335"/>
                    <a:pt x="7139" y="2335"/>
                  </a:cubicBezTo>
                  <a:lnTo>
                    <a:pt x="45433" y="2335"/>
                  </a:lnTo>
                  <a:cubicBezTo>
                    <a:pt x="46967" y="2335"/>
                    <a:pt x="46967" y="0"/>
                    <a:pt x="45433" y="0"/>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408;p39"/>
          <p:cNvSpPr txBox="1">
            <a:spLocks noGrp="1"/>
          </p:cNvSpPr>
          <p:nvPr>
            <p:ph type="title" idx="4294967295"/>
          </p:nvPr>
        </p:nvSpPr>
        <p:spPr>
          <a:xfrm>
            <a:off x="1846727" y="359045"/>
            <a:ext cx="5985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accent2">
                    <a:lumMod val="50000"/>
                  </a:schemeClr>
                </a:solidFill>
                <a:latin typeface="Arial" pitchFamily="34" charset="0"/>
                <a:cs typeface="Arial" pitchFamily="34" charset="0"/>
              </a:rPr>
              <a:t>KHỞI ĐỘNG</a:t>
            </a:r>
            <a:endParaRPr sz="3200" b="1" dirty="0">
              <a:solidFill>
                <a:schemeClr val="accent2">
                  <a:lumMod val="50000"/>
                </a:schemeClr>
              </a:solidFill>
              <a:latin typeface="Arial" pitchFamily="34" charset="0"/>
              <a:cs typeface="Arial" pitchFamily="34" charset="0"/>
            </a:endParaRPr>
          </a:p>
        </p:txBody>
      </p:sp>
      <p:sp>
        <p:nvSpPr>
          <p:cNvPr id="4" name="Rectangle 3"/>
          <p:cNvSpPr/>
          <p:nvPr/>
        </p:nvSpPr>
        <p:spPr>
          <a:xfrm>
            <a:off x="877451" y="954095"/>
            <a:ext cx="5843114" cy="3970318"/>
          </a:xfrm>
          <a:prstGeom prst="rect">
            <a:avLst/>
          </a:prstGeom>
        </p:spPr>
        <p:txBody>
          <a:bodyPr wrap="square">
            <a:spAutoFit/>
          </a:bodyPr>
          <a:lstStyle/>
          <a:p>
            <a:pPr algn="just">
              <a:lnSpc>
                <a:spcPct val="150000"/>
              </a:lnSpc>
            </a:pPr>
            <a:r>
              <a:rPr lang="en-US" sz="2400" dirty="0"/>
              <a:t>Từ xa xưa, người Hy Lạp đã biết rằng giao tuyến của mặt nón tròn xoay và một mặt phẳng không đi qua đỉnh của mặt nón là đường tròn hoặc đường cong mà ta gọi là đường conic. (Hình 48). Từ “đường conic” xuất phát từ gốc tiếng Hy Lạp konos nghĩa là mặt nón.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814" name="Google Shape;1814;p57"/>
          <p:cNvSpPr/>
          <p:nvPr/>
        </p:nvSpPr>
        <p:spPr>
          <a:xfrm>
            <a:off x="295016" y="4536713"/>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7"/>
          <p:cNvSpPr/>
          <p:nvPr/>
        </p:nvSpPr>
        <p:spPr>
          <a:xfrm>
            <a:off x="8343600" y="4438179"/>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6" name="Google Shape;1816;p57"/>
          <p:cNvGrpSpPr/>
          <p:nvPr/>
        </p:nvGrpSpPr>
        <p:grpSpPr>
          <a:xfrm rot="-3512591">
            <a:off x="6013036" y="4317690"/>
            <a:ext cx="384630" cy="574466"/>
            <a:chOff x="5896600" y="1746775"/>
            <a:chExt cx="180375" cy="269400"/>
          </a:xfrm>
        </p:grpSpPr>
        <p:sp>
          <p:nvSpPr>
            <p:cNvPr id="1817" name="Google Shape;1817;p57"/>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7"/>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7"/>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7"/>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7"/>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7"/>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3" name="Google Shape;1823;p57"/>
          <p:cNvGrpSpPr/>
          <p:nvPr/>
        </p:nvGrpSpPr>
        <p:grpSpPr>
          <a:xfrm>
            <a:off x="6581748" y="360888"/>
            <a:ext cx="490612" cy="415445"/>
            <a:chOff x="5278225" y="2418025"/>
            <a:chExt cx="230075" cy="194825"/>
          </a:xfrm>
        </p:grpSpPr>
        <p:sp>
          <p:nvSpPr>
            <p:cNvPr id="1824" name="Google Shape;1824;p57"/>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7"/>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7"/>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7"/>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7"/>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7"/>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1" name="Google Shape;1831;p57"/>
          <p:cNvSpPr/>
          <p:nvPr/>
        </p:nvSpPr>
        <p:spPr>
          <a:xfrm rot="1844305">
            <a:off x="8146860" y="406031"/>
            <a:ext cx="636195" cy="650695"/>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3200837" y="205085"/>
            <a:ext cx="3273653" cy="523220"/>
          </a:xfrm>
          <a:prstGeom prst="rect">
            <a:avLst/>
          </a:prstGeom>
        </p:spPr>
        <p:txBody>
          <a:bodyPr wrap="none">
            <a:spAutoFit/>
          </a:bodyPr>
          <a:lstStyle/>
          <a:p>
            <a:pPr algn="ctr"/>
            <a:r>
              <a:rPr lang="nl-NL" sz="2800" b="1" dirty="0">
                <a:solidFill>
                  <a:schemeClr val="tx1">
                    <a:lumMod val="75000"/>
                  </a:schemeClr>
                </a:solidFill>
              </a:rPr>
              <a:t>II. Đường hypebol</a:t>
            </a:r>
            <a:endParaRPr lang="en-US" sz="2800" dirty="0">
              <a:solidFill>
                <a:schemeClr val="tx1">
                  <a:lumMod val="75000"/>
                </a:schemeClr>
              </a:solidFill>
            </a:endParaRPr>
          </a:p>
        </p:txBody>
      </p:sp>
      <p:sp>
        <p:nvSpPr>
          <p:cNvPr id="4" name="Rectangle 3"/>
          <p:cNvSpPr/>
          <p:nvPr/>
        </p:nvSpPr>
        <p:spPr>
          <a:xfrm>
            <a:off x="253648" y="779442"/>
            <a:ext cx="4927952" cy="492443"/>
          </a:xfrm>
          <a:prstGeom prst="rect">
            <a:avLst/>
          </a:prstGeom>
        </p:spPr>
        <p:txBody>
          <a:bodyPr wrap="none">
            <a:spAutoFit/>
          </a:bodyPr>
          <a:lstStyle/>
          <a:p>
            <a:r>
              <a:rPr lang="en-US" sz="2600" b="1" dirty="0"/>
              <a:t>1. Định nghĩa đường hypebol </a:t>
            </a:r>
            <a:endParaRPr lang="en-US" sz="2600" dirty="0"/>
          </a:p>
        </p:txBody>
      </p:sp>
      <p:sp>
        <p:nvSpPr>
          <p:cNvPr id="5" name="Rectangle 4"/>
          <p:cNvSpPr/>
          <p:nvPr/>
        </p:nvSpPr>
        <p:spPr>
          <a:xfrm>
            <a:off x="1639511" y="1424285"/>
            <a:ext cx="6396303" cy="461665"/>
          </a:xfrm>
          <a:prstGeom prst="rect">
            <a:avLst/>
          </a:prstGeom>
        </p:spPr>
        <p:txBody>
          <a:bodyPr wrap="none">
            <a:spAutoFit/>
          </a:bodyPr>
          <a:lstStyle/>
          <a:p>
            <a:pPr algn="ctr"/>
            <a:r>
              <a:rPr lang="en-US" sz="2400" dirty="0"/>
              <a:t>Một số hình ảnh đường hypebol trong thực tế</a:t>
            </a:r>
          </a:p>
        </p:txBody>
      </p:sp>
      <p:pic>
        <p:nvPicPr>
          <p:cNvPr id="5122" name="Picture 2" descr="C:\Users\Administrator\Desktop\P4-TT-TOÁN 10-CD\c7-bàin6\5.hình hypebol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110" y="1962150"/>
            <a:ext cx="2512090" cy="313083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istrator\Desktop\P4-TT-TOÁN 10-CD\c7-bàin6\5.hình hypeb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594" y="1962150"/>
            <a:ext cx="2531606" cy="30335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randombar(horizontal)">
                                      <p:cBhvr>
                                        <p:cTn id="23" dur="500"/>
                                        <p:tgtEl>
                                          <p:spTgt spid="5122"/>
                                        </p:tgtEl>
                                      </p:cBhvr>
                                    </p:animEffect>
                                  </p:childTnLst>
                                </p:cTn>
                              </p:par>
                              <p:par>
                                <p:cTn id="24" presetID="14" presetClass="entr" presetSubtype="10" fill="hold" nodeType="withEffect">
                                  <p:stCondLst>
                                    <p:cond delay="0"/>
                                  </p:stCondLst>
                                  <p:childTnLst>
                                    <p:set>
                                      <p:cBhvr>
                                        <p:cTn id="25" dur="1" fill="hold">
                                          <p:stCondLst>
                                            <p:cond delay="0"/>
                                          </p:stCondLst>
                                        </p:cTn>
                                        <p:tgtEl>
                                          <p:spTgt spid="5123"/>
                                        </p:tgtEl>
                                        <p:attrNameLst>
                                          <p:attrName>style.visibility</p:attrName>
                                        </p:attrNameLst>
                                      </p:cBhvr>
                                      <p:to>
                                        <p:strVal val="visible"/>
                                      </p:to>
                                    </p:set>
                                    <p:animEffect transition="in" filter="randombar(horizontal)">
                                      <p:cBhvr>
                                        <p:cTn id="26"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grpSp>
        <p:nvGrpSpPr>
          <p:cNvPr id="866" name="Google Shape;866;p45"/>
          <p:cNvGrpSpPr/>
          <p:nvPr/>
        </p:nvGrpSpPr>
        <p:grpSpPr>
          <a:xfrm rot="-1464382">
            <a:off x="8191734" y="4450314"/>
            <a:ext cx="825540" cy="309244"/>
            <a:chOff x="5553275" y="2092625"/>
            <a:chExt cx="387150" cy="145025"/>
          </a:xfrm>
        </p:grpSpPr>
        <p:sp>
          <p:nvSpPr>
            <p:cNvPr id="867" name="Google Shape;867;p45"/>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5"/>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5"/>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5"/>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5"/>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5"/>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3" name="Google Shape;873;p45"/>
          <p:cNvSpPr/>
          <p:nvPr/>
        </p:nvSpPr>
        <p:spPr>
          <a:xfrm>
            <a:off x="60700" y="4604925"/>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5" name="Google Shape;875;p45"/>
          <p:cNvGrpSpPr/>
          <p:nvPr/>
        </p:nvGrpSpPr>
        <p:grpSpPr>
          <a:xfrm>
            <a:off x="8412183" y="251342"/>
            <a:ext cx="384632" cy="574469"/>
            <a:chOff x="5896600" y="1746775"/>
            <a:chExt cx="180375" cy="269400"/>
          </a:xfrm>
        </p:grpSpPr>
        <p:sp>
          <p:nvSpPr>
            <p:cNvPr id="876" name="Google Shape;876;p45"/>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5"/>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5"/>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5"/>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5"/>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5"/>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79" y="133350"/>
            <a:ext cx="1066421" cy="53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838200" y="478961"/>
            <a:ext cx="7345382" cy="4524315"/>
          </a:xfrm>
          <a:prstGeom prst="rect">
            <a:avLst/>
          </a:prstGeom>
        </p:spPr>
        <p:txBody>
          <a:bodyPr wrap="square">
            <a:spAutoFit/>
          </a:bodyPr>
          <a:lstStyle/>
          <a:p>
            <a:pPr algn="just">
              <a:lnSpc>
                <a:spcPct val="150000"/>
              </a:lnSpc>
            </a:pPr>
            <a:r>
              <a:rPr lang="en-US" sz="2400" dirty="0"/>
              <a:t>Đóng hai chiếc đinh cố định tại hai điểm F</a:t>
            </a:r>
            <a:r>
              <a:rPr lang="en-US" sz="2400" baseline="-25000" dirty="0"/>
              <a:t>1</a:t>
            </a:r>
            <a:r>
              <a:rPr lang="en-US" sz="2400" dirty="0"/>
              <a:t>, F</a:t>
            </a:r>
            <a:r>
              <a:rPr lang="en-US" sz="2400" baseline="-25000" dirty="0"/>
              <a:t>2</a:t>
            </a:r>
            <a:r>
              <a:rPr lang="en-US" sz="2400" dirty="0"/>
              <a:t> trên mặt một bảng gỗ. Lấy một thước thẳng có mép AB và một sợi dây không đàn hồi có chiều dài </a:t>
            </a:r>
            <a:r>
              <a:rPr lang="en-US" sz="2400" i="1" dirty="0"/>
              <a:t>l</a:t>
            </a:r>
            <a:r>
              <a:rPr lang="en-US" sz="2400" dirty="0"/>
              <a:t> thỏa mãn AB – F</a:t>
            </a:r>
            <a:r>
              <a:rPr lang="en-US" sz="2400" baseline="-25000" dirty="0"/>
              <a:t>1</a:t>
            </a:r>
            <a:r>
              <a:rPr lang="en-US" sz="2400" dirty="0"/>
              <a:t>F</a:t>
            </a:r>
            <a:r>
              <a:rPr lang="en-US" sz="2400" baseline="-25000" dirty="0"/>
              <a:t>2</a:t>
            </a:r>
            <a:r>
              <a:rPr lang="en-US" sz="2400" dirty="0"/>
              <a:t> &lt; </a:t>
            </a:r>
            <a:r>
              <a:rPr lang="en-US" sz="2400" i="1" dirty="0"/>
              <a:t>l</a:t>
            </a:r>
            <a:r>
              <a:rPr lang="en-US" sz="2400" dirty="0"/>
              <a:t> &lt; AB. Đính một đầu dây vào điểm A và đầu dây kia vào F</a:t>
            </a:r>
            <a:r>
              <a:rPr lang="en-US" sz="2400" baseline="-25000" dirty="0"/>
              <a:t>2</a:t>
            </a:r>
            <a:r>
              <a:rPr lang="en-US" sz="2400" dirty="0"/>
              <a:t>. Đặt thước sao cho điểm B trùng với F</a:t>
            </a:r>
            <a:r>
              <a:rPr lang="en-US" sz="2400" baseline="-25000" dirty="0"/>
              <a:t>1</a:t>
            </a:r>
            <a:r>
              <a:rPr lang="en-US" sz="2400" dirty="0"/>
              <a:t> và lấy đầu bút chì (kí hiệu là M) tì sát sợi dây vào thước thẳng sao cho sợi dây luôn bị căng. Sợi dây khi đó là đường gấp khúc AMF</a:t>
            </a:r>
            <a:r>
              <a:rPr lang="en-US" sz="2400" baseline="-25000" dirty="0"/>
              <a:t>2</a:t>
            </a:r>
            <a:r>
              <a:rPr lang="en-US" sz="2400" dirty="0"/>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3" name="Rectangle 2"/>
          <p:cNvSpPr/>
          <p:nvPr/>
        </p:nvSpPr>
        <p:spPr>
          <a:xfrm>
            <a:off x="609600" y="245060"/>
            <a:ext cx="8077200" cy="2631490"/>
          </a:xfrm>
          <a:prstGeom prst="rect">
            <a:avLst/>
          </a:prstGeom>
        </p:spPr>
        <p:txBody>
          <a:bodyPr wrap="square">
            <a:spAutoFit/>
          </a:bodyPr>
          <a:lstStyle/>
          <a:p>
            <a:pPr algn="just">
              <a:lnSpc>
                <a:spcPct val="150000"/>
              </a:lnSpc>
            </a:pPr>
            <a:r>
              <a:rPr lang="en-US" sz="2200" dirty="0"/>
              <a:t>Cho thước quay quanh điểm B (trùng F</a:t>
            </a:r>
            <a:r>
              <a:rPr lang="en-US" sz="2200" baseline="-25000" dirty="0"/>
              <a:t>1</a:t>
            </a:r>
            <a:r>
              <a:rPr lang="en-US" sz="2200" dirty="0"/>
              <a:t>), tức là điểm A chuyển động trên đường tròn tâm B có bán kính bằng độ dài đoạn thẳng AB, mép thước luôn áp sát mặt gỗ (Hình 53). Khi đó, đầu bút chì M sẽ vạch nên một đường mà ta gọi là đường hypebol.</a:t>
            </a:r>
          </a:p>
          <a:p>
            <a:pPr algn="just">
              <a:lnSpc>
                <a:spcPct val="150000"/>
              </a:lnSpc>
            </a:pPr>
            <a:r>
              <a:rPr lang="en-US" sz="2200" dirty="0"/>
              <a:t>Khi M thay đổi, có nhận xét gì về hiệu MF</a:t>
            </a:r>
            <a:r>
              <a:rPr lang="en-US" sz="2200" baseline="-25000" dirty="0"/>
              <a:t>1</a:t>
            </a:r>
            <a:r>
              <a:rPr lang="en-US" sz="2200" dirty="0"/>
              <a:t> – MF</a:t>
            </a:r>
            <a:r>
              <a:rPr lang="en-US" sz="2200" baseline="-25000" dirty="0"/>
              <a:t>2</a:t>
            </a:r>
            <a:r>
              <a:rPr lang="en-US" sz="2200" dirty="0"/>
              <a:t>?</a:t>
            </a:r>
          </a:p>
        </p:txBody>
      </p:sp>
      <p:pic>
        <p:nvPicPr>
          <p:cNvPr id="7170" name="Picture 2" descr="C:\Users\Administrator\Desktop\P4-TT-TOÁN 10-CD\c7-bàin6\6.hd3.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0" y="2876550"/>
            <a:ext cx="3114675" cy="2190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wipe(down)">
                                      <p:cBhvr>
                                        <p:cTn id="13"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grpSp>
        <p:nvGrpSpPr>
          <p:cNvPr id="1348" name="Google Shape;1348;p51"/>
          <p:cNvGrpSpPr/>
          <p:nvPr/>
        </p:nvGrpSpPr>
        <p:grpSpPr>
          <a:xfrm rot="-1464382">
            <a:off x="8291459" y="4070726"/>
            <a:ext cx="825540" cy="309244"/>
            <a:chOff x="5553275" y="2092625"/>
            <a:chExt cx="387150" cy="145025"/>
          </a:xfrm>
        </p:grpSpPr>
        <p:sp>
          <p:nvSpPr>
            <p:cNvPr id="1349" name="Google Shape;1349;p51"/>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1"/>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1"/>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1"/>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1"/>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1"/>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mc:Choice xmlns:a14="http://schemas.microsoft.com/office/drawing/2010/main" Requires="a14">
          <p:sp>
            <p:nvSpPr>
              <p:cNvPr id="3" name="Rectangle 2"/>
              <p:cNvSpPr/>
              <p:nvPr/>
            </p:nvSpPr>
            <p:spPr>
              <a:xfrm>
                <a:off x="228600" y="292576"/>
                <a:ext cx="8686800" cy="1685846"/>
              </a:xfrm>
              <a:prstGeom prst="rect">
                <a:avLst/>
              </a:prstGeom>
            </p:spPr>
            <p:txBody>
              <a:bodyPr wrap="square">
                <a:spAutoFit/>
              </a:bodyPr>
              <a:lstStyle/>
              <a:p>
                <a:pPr algn="ctr">
                  <a:lnSpc>
                    <a:spcPct val="150000"/>
                  </a:lnSpc>
                </a:pPr>
                <a:r>
                  <a:rPr lang="en-US" sz="2400" b="1" dirty="0">
                    <a:solidFill>
                      <a:srgbClr val="FF0000"/>
                    </a:solidFill>
                  </a:rPr>
                  <a:t>Giải</a:t>
                </a:r>
              </a:p>
              <a:p>
                <a:pPr algn="ctr">
                  <a:lnSpc>
                    <a:spcPct val="150000"/>
                  </a:lnSpc>
                </a:pPr>
                <a:r>
                  <a:rPr lang="en-US" sz="2400" dirty="0"/>
                  <a:t>Khi M thay đổi, hiệu </a:t>
                </a:r>
                <a14:m>
                  <m:oMath xmlns:m="http://schemas.openxmlformats.org/officeDocument/2006/math">
                    <m:r>
                      <m:rPr>
                        <m:sty m:val="p"/>
                      </m:rPr>
                      <a:rPr lang="en-US" sz="2400" i="0">
                        <a:latin typeface="Cambria Math" panose="02040503050406030204" pitchFamily="18" charset="0"/>
                      </a:rPr>
                      <m:t>M</m:t>
                    </m:r>
                    <m:sSub>
                      <m:sSubPr>
                        <m:ctrlPr>
                          <a:rPr lang="en-US" sz="2400" i="1">
                            <a:latin typeface="Cambria Math" panose="02040503050406030204" pitchFamily="18" charset="0"/>
                          </a:rPr>
                        </m:ctrlPr>
                      </m:sSubPr>
                      <m:e>
                        <m:r>
                          <m:rPr>
                            <m:sty m:val="p"/>
                          </m:rPr>
                          <a:rPr lang="en-US" sz="2400" i="0">
                            <a:latin typeface="Cambria Math" panose="02040503050406030204" pitchFamily="18" charset="0"/>
                          </a:rPr>
                          <m:t>F</m:t>
                        </m:r>
                      </m:e>
                      <m:sub>
                        <m:r>
                          <a:rPr lang="en-US" sz="2400" i="0">
                            <a:latin typeface="Cambria Math" panose="02040503050406030204" pitchFamily="18" charset="0"/>
                          </a:rPr>
                          <m:t>1</m:t>
                        </m:r>
                      </m:sub>
                    </m:sSub>
                    <m:r>
                      <a:rPr lang="en-US" sz="2400" i="0">
                        <a:latin typeface="Cambria Math" panose="02040503050406030204" pitchFamily="18" charset="0"/>
                      </a:rPr>
                      <m:t>– </m:t>
                    </m:r>
                    <m:r>
                      <m:rPr>
                        <m:sty m:val="p"/>
                      </m:rPr>
                      <a:rPr lang="en-US" sz="2400" i="0">
                        <a:latin typeface="Cambria Math" panose="02040503050406030204" pitchFamily="18" charset="0"/>
                      </a:rPr>
                      <m:t>M</m:t>
                    </m:r>
                    <m:sSub>
                      <m:sSubPr>
                        <m:ctrlPr>
                          <a:rPr lang="en-US" sz="2400" i="1">
                            <a:latin typeface="Cambria Math" panose="02040503050406030204" pitchFamily="18" charset="0"/>
                          </a:rPr>
                        </m:ctrlPr>
                      </m:sSubPr>
                      <m:e>
                        <m:r>
                          <m:rPr>
                            <m:sty m:val="p"/>
                          </m:rPr>
                          <a:rPr lang="en-US" sz="2400" i="0">
                            <a:latin typeface="Cambria Math" panose="02040503050406030204" pitchFamily="18" charset="0"/>
                          </a:rPr>
                          <m:t>F</m:t>
                        </m:r>
                      </m:e>
                      <m:sub>
                        <m:r>
                          <a:rPr lang="en-US" sz="2400" i="0">
                            <a:latin typeface="Cambria Math" panose="02040503050406030204" pitchFamily="18" charset="0"/>
                          </a:rPr>
                          <m:t>2</m:t>
                        </m:r>
                      </m:sub>
                    </m:sSub>
                    <m:r>
                      <a:rPr lang="en-US" sz="2400" i="0">
                        <a:latin typeface="Cambria Math" panose="02040503050406030204" pitchFamily="18" charset="0"/>
                      </a:rPr>
                      <m:t>= </m:t>
                    </m:r>
                    <m:d>
                      <m:dPr>
                        <m:ctrlPr>
                          <a:rPr lang="en-US" sz="2400" i="1">
                            <a:latin typeface="Cambria Math" panose="02040503050406030204" pitchFamily="18" charset="0"/>
                          </a:rPr>
                        </m:ctrlPr>
                      </m:dPr>
                      <m:e>
                        <m:r>
                          <m:rPr>
                            <m:sty m:val="p"/>
                          </m:rPr>
                          <a:rPr lang="en-US" sz="2400" i="0">
                            <a:latin typeface="Cambria Math" panose="02040503050406030204" pitchFamily="18" charset="0"/>
                          </a:rPr>
                          <m:t>M</m:t>
                        </m:r>
                        <m:sSub>
                          <m:sSubPr>
                            <m:ctrlPr>
                              <a:rPr lang="en-US" sz="2400" i="1">
                                <a:latin typeface="Cambria Math" panose="02040503050406030204" pitchFamily="18" charset="0"/>
                              </a:rPr>
                            </m:ctrlPr>
                          </m:sSubPr>
                          <m:e>
                            <m:r>
                              <m:rPr>
                                <m:sty m:val="p"/>
                              </m:rPr>
                              <a:rPr lang="en-US" sz="2400" i="0">
                                <a:latin typeface="Cambria Math" panose="02040503050406030204" pitchFamily="18" charset="0"/>
                              </a:rPr>
                              <m:t>F</m:t>
                            </m:r>
                          </m:e>
                          <m:sub>
                            <m:r>
                              <a:rPr lang="en-US" sz="2400" i="0">
                                <a:latin typeface="Cambria Math" panose="02040503050406030204" pitchFamily="18" charset="0"/>
                              </a:rPr>
                              <m:t>1</m:t>
                            </m:r>
                          </m:sub>
                        </m:sSub>
                        <m:r>
                          <a:rPr lang="en-US" sz="2400" i="0">
                            <a:latin typeface="Cambria Math" panose="02040503050406030204" pitchFamily="18" charset="0"/>
                          </a:rPr>
                          <m:t>+ </m:t>
                        </m:r>
                        <m:r>
                          <m:rPr>
                            <m:sty m:val="p"/>
                          </m:rPr>
                          <a:rPr lang="en-US" sz="2400" i="0">
                            <a:latin typeface="Cambria Math" panose="02040503050406030204" pitchFamily="18" charset="0"/>
                          </a:rPr>
                          <m:t>MA</m:t>
                        </m:r>
                      </m:e>
                    </m:d>
                    <m:r>
                      <a:rPr lang="en-US" sz="2400" i="0">
                        <a:latin typeface="Cambria Math" panose="02040503050406030204" pitchFamily="18" charset="0"/>
                      </a:rPr>
                      <m:t> – </m:t>
                    </m:r>
                    <m:d>
                      <m:dPr>
                        <m:ctrlPr>
                          <a:rPr lang="en-US" sz="2400" i="1">
                            <a:latin typeface="Cambria Math" panose="02040503050406030204" pitchFamily="18" charset="0"/>
                          </a:rPr>
                        </m:ctrlPr>
                      </m:dPr>
                      <m:e>
                        <m:r>
                          <m:rPr>
                            <m:sty m:val="p"/>
                          </m:rPr>
                          <a:rPr lang="en-US" sz="2400" i="0">
                            <a:latin typeface="Cambria Math" panose="02040503050406030204" pitchFamily="18" charset="0"/>
                          </a:rPr>
                          <m:t>M</m:t>
                        </m:r>
                        <m:sSub>
                          <m:sSubPr>
                            <m:ctrlPr>
                              <a:rPr lang="en-US" sz="2400" i="1">
                                <a:latin typeface="Cambria Math" panose="02040503050406030204" pitchFamily="18" charset="0"/>
                              </a:rPr>
                            </m:ctrlPr>
                          </m:sSubPr>
                          <m:e>
                            <m:r>
                              <m:rPr>
                                <m:sty m:val="p"/>
                              </m:rPr>
                              <a:rPr lang="en-US" sz="2400" i="0">
                                <a:latin typeface="Cambria Math" panose="02040503050406030204" pitchFamily="18" charset="0"/>
                              </a:rPr>
                              <m:t>F</m:t>
                            </m:r>
                          </m:e>
                          <m:sub>
                            <m:r>
                              <a:rPr lang="en-US" sz="2400" i="0">
                                <a:latin typeface="Cambria Math" panose="02040503050406030204" pitchFamily="18" charset="0"/>
                              </a:rPr>
                              <m:t>2</m:t>
                            </m:r>
                          </m:sub>
                        </m:sSub>
                        <m:r>
                          <a:rPr lang="en-US" sz="2400" i="0">
                            <a:latin typeface="Cambria Math" panose="02040503050406030204" pitchFamily="18" charset="0"/>
                          </a:rPr>
                          <m:t>+ </m:t>
                        </m:r>
                        <m:r>
                          <m:rPr>
                            <m:sty m:val="p"/>
                          </m:rPr>
                          <a:rPr lang="en-US" sz="2400" i="0">
                            <a:latin typeface="Cambria Math" panose="02040503050406030204" pitchFamily="18" charset="0"/>
                          </a:rPr>
                          <m:t>MA</m:t>
                        </m:r>
                      </m:e>
                    </m:d>
                  </m:oMath>
                </a14:m>
                <a:endParaRPr lang="en-US" sz="2400" i="1" dirty="0">
                  <a:latin typeface="Cambria Math" panose="02040503050406030204" pitchFamily="18" charset="0"/>
                </a:endParaRPr>
              </a:p>
              <a:p>
                <a:pPr algn="ctr">
                  <a:lnSpc>
                    <a:spcPct val="150000"/>
                  </a:lnSpc>
                </a:pPr>
                <a14:m>
                  <m:oMath xmlns:m="http://schemas.openxmlformats.org/officeDocument/2006/math">
                    <m:r>
                      <a:rPr lang="en-US" sz="2400" i="0">
                        <a:latin typeface="Cambria Math" panose="02040503050406030204" pitchFamily="18" charset="0"/>
                      </a:rPr>
                      <m:t>= </m:t>
                    </m:r>
                    <m:r>
                      <m:rPr>
                        <m:sty m:val="p"/>
                      </m:rPr>
                      <a:rPr lang="en-US" sz="2400" i="0">
                        <a:latin typeface="Cambria Math" panose="02040503050406030204" pitchFamily="18" charset="0"/>
                      </a:rPr>
                      <m:t>AB</m:t>
                    </m:r>
                    <m:r>
                      <a:rPr lang="en-US" sz="2400" i="0">
                        <a:latin typeface="Cambria Math" panose="02040503050406030204" pitchFamily="18" charset="0"/>
                      </a:rPr>
                      <m:t> – </m:t>
                    </m:r>
                    <m:r>
                      <m:rPr>
                        <m:sty m:val="p"/>
                      </m:rPr>
                      <a:rPr lang="en-US" sz="2400" i="0">
                        <a:latin typeface="Cambria Math" panose="02040503050406030204" pitchFamily="18" charset="0"/>
                      </a:rPr>
                      <m:t>l</m:t>
                    </m:r>
                    <m:r>
                      <a:rPr lang="en-US" sz="2400" i="0">
                        <a:latin typeface="Cambria Math" panose="02040503050406030204" pitchFamily="18" charset="0"/>
                      </a:rPr>
                      <m:t> </m:t>
                    </m:r>
                  </m:oMath>
                </a14:m>
                <a:r>
                  <a:rPr lang="en-US" sz="2400" dirty="0"/>
                  <a:t>không đổi. </a:t>
                </a:r>
              </a:p>
            </p:txBody>
          </p:sp>
        </mc:Choice>
        <mc:Fallback>
          <p:sp>
            <p:nvSpPr>
              <p:cNvPr id="3" name="Rectangle 2"/>
              <p:cNvSpPr>
                <a:spLocks noRot="1" noChangeAspect="1" noMove="1" noResize="1" noEditPoints="1" noAdjustHandles="1" noChangeArrowheads="1" noChangeShapeType="1" noTextEdit="1"/>
              </p:cNvSpPr>
              <p:nvPr/>
            </p:nvSpPr>
            <p:spPr>
              <a:xfrm>
                <a:off x="228600" y="292576"/>
                <a:ext cx="8686800" cy="1685846"/>
              </a:xfrm>
              <a:prstGeom prst="rect">
                <a:avLst/>
              </a:prstGeom>
              <a:blipFill>
                <a:blip r:embed="rId3"/>
                <a:stretch>
                  <a:fillRect b="-7581"/>
                </a:stretch>
              </a:blipFill>
            </p:spPr>
            <p:txBody>
              <a:bodyPr/>
              <a:lstStyle/>
              <a:p>
                <a:r>
                  <a:rPr lang="en-US">
                    <a:noFill/>
                  </a:rPr>
                  <a:t> </a:t>
                </a:r>
              </a:p>
            </p:txBody>
          </p:sp>
        </mc:Fallback>
      </mc:AlternateContent>
      <p:pic>
        <p:nvPicPr>
          <p:cNvPr id="37" name="Picture 11">
            <a:extLst>
              <a:ext uri="{FF2B5EF4-FFF2-40B4-BE49-F238E27FC236}">
                <a16:creationId xmlns:a16="http://schemas.microsoft.com/office/drawing/2014/main" id="{20406151-520E-4B4B-BDAC-5E6DA87C0608}"/>
              </a:ext>
            </a:extLst>
          </p:cNvPr>
          <p:cNvPicPr>
            <a:picLocks noChangeAspect="1"/>
          </p:cNvPicPr>
          <p:nvPr/>
        </p:nvPicPr>
        <p:blipFill>
          <a:blip r:embed="rId4"/>
          <a:srcRect/>
          <a:stretch>
            <a:fillRect/>
          </a:stretch>
        </p:blipFill>
        <p:spPr>
          <a:xfrm>
            <a:off x="2112604" y="2266950"/>
            <a:ext cx="4745396" cy="249726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98" name="Google Shape;1398;p52"/>
          <p:cNvSpPr/>
          <p:nvPr/>
        </p:nvSpPr>
        <p:spPr>
          <a:xfrm>
            <a:off x="194116" y="4608263"/>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2"/>
          <p:cNvSpPr/>
          <p:nvPr/>
        </p:nvSpPr>
        <p:spPr>
          <a:xfrm rot="1844305">
            <a:off x="5659060" y="4512388"/>
            <a:ext cx="636195" cy="650695"/>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8;p39"/>
          <p:cNvSpPr txBox="1">
            <a:spLocks noGrp="1"/>
          </p:cNvSpPr>
          <p:nvPr>
            <p:ph type="title" idx="4294967295"/>
          </p:nvPr>
        </p:nvSpPr>
        <p:spPr>
          <a:xfrm>
            <a:off x="1617300" y="514350"/>
            <a:ext cx="5985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FF0000"/>
                </a:solidFill>
                <a:latin typeface="Arial" pitchFamily="34" charset="0"/>
                <a:cs typeface="Arial" pitchFamily="34" charset="0"/>
              </a:rPr>
              <a:t>KẾT LUẬN</a:t>
            </a:r>
            <a:endParaRPr sz="3200" b="1" dirty="0">
              <a:solidFill>
                <a:srgbClr val="FF0000"/>
              </a:solidFill>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87558" y="1344359"/>
                <a:ext cx="8645084" cy="2793842"/>
              </a:xfrm>
              <a:prstGeom prst="rect">
                <a:avLst/>
              </a:prstGeom>
            </p:spPr>
            <p:txBody>
              <a:bodyPr wrap="square">
                <a:spAutoFit/>
              </a:bodyPr>
              <a:lstStyle/>
              <a:p>
                <a:pPr algn="just">
                  <a:lnSpc>
                    <a:spcPct val="150000"/>
                  </a:lnSpc>
                </a:pPr>
                <a:r>
                  <a:rPr lang="en-US" sz="2400" dirty="0"/>
                  <a:t>Cho hai điểm F</a:t>
                </a:r>
                <a:r>
                  <a:rPr lang="en-US" sz="2400" baseline="-25000" dirty="0"/>
                  <a:t>1</a:t>
                </a:r>
                <a:r>
                  <a:rPr lang="en-US" sz="2400" dirty="0"/>
                  <a:t>, F</a:t>
                </a:r>
                <a:r>
                  <a:rPr lang="en-US" sz="2400" baseline="-25000" dirty="0"/>
                  <a:t>2</a:t>
                </a:r>
                <a:r>
                  <a:rPr lang="en-US" sz="2400" dirty="0"/>
                  <a:t> cố định có khoảng </a:t>
                </a:r>
                <a:r>
                  <a:rPr lang="en-US" sz="2400" dirty="0" err="1"/>
                  <a:t>cách</a:t>
                </a:r>
                <a:r>
                  <a:rPr lang="en-US" sz="2400" dirty="0"/>
                  <a:t> F</a:t>
                </a:r>
                <a:r>
                  <a:rPr lang="en-US" sz="2400" baseline="-25000" dirty="0"/>
                  <a:t>1</a:t>
                </a:r>
                <a:r>
                  <a:rPr lang="en-US" sz="2400" dirty="0"/>
                  <a:t>F</a:t>
                </a:r>
                <a:r>
                  <a:rPr lang="en-US" sz="2400" baseline="-25000" dirty="0"/>
                  <a:t>2</a:t>
                </a:r>
                <a:r>
                  <a:rPr lang="en-US" sz="2400" dirty="0"/>
                  <a:t>  = 2c (c &gt; 0).</a:t>
                </a:r>
              </a:p>
              <a:p>
                <a:pPr algn="just">
                  <a:lnSpc>
                    <a:spcPct val="150000"/>
                  </a:lnSpc>
                </a:pPr>
                <a:r>
                  <a:rPr lang="en-US" sz="2400" dirty="0"/>
                  <a:t>Đường hypebol (còn gọi là hypebol) là tập hợp các điểm M sao cho </a:t>
                </a:r>
                <a14:m>
                  <m:oMath xmlns:m="http://schemas.openxmlformats.org/officeDocument/2006/math">
                    <m:d>
                      <m:dPr>
                        <m:begChr m:val="|"/>
                        <m:endChr m:val="|"/>
                        <m:ctrlPr>
                          <a:rPr lang="en-US" sz="2400" i="1">
                            <a:latin typeface="Cambria Math" panose="02040503050406030204" pitchFamily="18" charset="0"/>
                          </a:rPr>
                        </m:ctrlPr>
                      </m:dPr>
                      <m:e>
                        <m:r>
                          <a:rPr lang="en-US" sz="2400" b="1" i="0">
                            <a:latin typeface="Cambria Math" panose="02040503050406030204" pitchFamily="18" charset="0"/>
                          </a:rPr>
                          <m:t>𝐌</m:t>
                        </m:r>
                        <m:sSub>
                          <m:sSubPr>
                            <m:ctrlPr>
                              <a:rPr lang="en-US" sz="2400" i="1">
                                <a:latin typeface="Cambria Math" panose="02040503050406030204" pitchFamily="18" charset="0"/>
                              </a:rPr>
                            </m:ctrlPr>
                          </m:sSubPr>
                          <m:e>
                            <m:r>
                              <a:rPr lang="en-US" sz="2400" b="1" i="0">
                                <a:latin typeface="Cambria Math" panose="02040503050406030204" pitchFamily="18" charset="0"/>
                              </a:rPr>
                              <m:t>𝐅</m:t>
                            </m:r>
                          </m:e>
                          <m:sub>
                            <m:r>
                              <a:rPr lang="en-US" sz="2400" b="1" i="0">
                                <a:latin typeface="Cambria Math" panose="02040503050406030204" pitchFamily="18" charset="0"/>
                              </a:rPr>
                              <m:t>𝟏</m:t>
                            </m:r>
                          </m:sub>
                        </m:sSub>
                        <m:r>
                          <a:rPr lang="en-US" sz="2400" b="1" i="0">
                            <a:latin typeface="Cambria Math" panose="02040503050406030204" pitchFamily="18" charset="0"/>
                          </a:rPr>
                          <m:t>−</m:t>
                        </m:r>
                        <m:sSub>
                          <m:sSubPr>
                            <m:ctrlPr>
                              <a:rPr lang="en-US" sz="2400" i="1">
                                <a:latin typeface="Cambria Math" panose="02040503050406030204" pitchFamily="18" charset="0"/>
                              </a:rPr>
                            </m:ctrlPr>
                          </m:sSubPr>
                          <m:e>
                            <m:r>
                              <a:rPr lang="en-US" sz="2400" b="1" i="0">
                                <a:latin typeface="Cambria Math" panose="02040503050406030204" pitchFamily="18" charset="0"/>
                              </a:rPr>
                              <m:t>𝐌𝐅</m:t>
                            </m:r>
                          </m:e>
                          <m:sub>
                            <m:r>
                              <a:rPr lang="en-US" sz="2400" b="1" i="0">
                                <a:latin typeface="Cambria Math" panose="02040503050406030204" pitchFamily="18" charset="0"/>
                              </a:rPr>
                              <m:t>𝟐</m:t>
                            </m:r>
                          </m:sub>
                        </m:sSub>
                      </m:e>
                    </m:d>
                    <m:r>
                      <a:rPr lang="en-US" sz="2400" b="1" i="0">
                        <a:latin typeface="Cambria Math" panose="02040503050406030204" pitchFamily="18" charset="0"/>
                      </a:rPr>
                      <m:t>=</m:t>
                    </m:r>
                    <m:r>
                      <a:rPr lang="en-US" sz="2400" b="1" i="0">
                        <a:latin typeface="Cambria Math" panose="02040503050406030204" pitchFamily="18" charset="0"/>
                      </a:rPr>
                      <m:t>𝟐𝐚</m:t>
                    </m:r>
                  </m:oMath>
                </a14:m>
                <a:r>
                  <a:rPr lang="en-US" sz="2400" dirty="0"/>
                  <a:t>, trong đó a là số dương cho trước nhỏ hơn c. </a:t>
                </a:r>
              </a:p>
              <a:p>
                <a:pPr algn="just">
                  <a:lnSpc>
                    <a:spcPct val="150000"/>
                  </a:lnSpc>
                </a:pPr>
                <a:r>
                  <a:rPr lang="en-US" sz="2400" dirty="0"/>
                  <a:t>Hai điểm F</a:t>
                </a:r>
                <a:r>
                  <a:rPr lang="en-US" sz="2400" baseline="-25000" dirty="0"/>
                  <a:t>1</a:t>
                </a:r>
                <a:r>
                  <a:rPr lang="en-US" sz="2400" dirty="0"/>
                  <a:t> và F</a:t>
                </a:r>
                <a:r>
                  <a:rPr lang="en-US" sz="2400" baseline="-25000" dirty="0"/>
                  <a:t>2</a:t>
                </a:r>
                <a:r>
                  <a:rPr lang="en-US" sz="2400" dirty="0"/>
                  <a:t> được gọi là hai tiêu điểm của hypebol.</a:t>
                </a:r>
              </a:p>
            </p:txBody>
          </p:sp>
        </mc:Choice>
        <mc:Fallback>
          <p:sp>
            <p:nvSpPr>
              <p:cNvPr id="3" name="Rectangle 2"/>
              <p:cNvSpPr>
                <a:spLocks noRot="1" noChangeAspect="1" noMove="1" noResize="1" noEditPoints="1" noAdjustHandles="1" noChangeArrowheads="1" noChangeShapeType="1" noTextEdit="1"/>
              </p:cNvSpPr>
              <p:nvPr/>
            </p:nvSpPr>
            <p:spPr>
              <a:xfrm>
                <a:off x="287558" y="1344359"/>
                <a:ext cx="8645084" cy="2793842"/>
              </a:xfrm>
              <a:prstGeom prst="rect">
                <a:avLst/>
              </a:prstGeom>
              <a:blipFill>
                <a:blip r:embed="rId3"/>
                <a:stretch>
                  <a:fillRect l="-1058" r="-2186" b="-4367"/>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66" name="Google Shape;1466;p53"/>
          <p:cNvSpPr/>
          <p:nvPr/>
        </p:nvSpPr>
        <p:spPr>
          <a:xfrm rot="1791412">
            <a:off x="3637025" y="4804835"/>
            <a:ext cx="636212" cy="65071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3"/>
          <p:cNvSpPr/>
          <p:nvPr/>
        </p:nvSpPr>
        <p:spPr>
          <a:xfrm rot="1844305">
            <a:off x="8725910" y="1940781"/>
            <a:ext cx="636195" cy="650695"/>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821059" y="285750"/>
            <a:ext cx="7484741" cy="492443"/>
          </a:xfrm>
          <a:prstGeom prst="rect">
            <a:avLst/>
          </a:prstGeom>
        </p:spPr>
        <p:txBody>
          <a:bodyPr wrap="none">
            <a:spAutoFit/>
          </a:bodyPr>
          <a:lstStyle/>
          <a:p>
            <a:pPr algn="ctr"/>
            <a:r>
              <a:rPr lang="en-US" sz="2600" b="1" dirty="0"/>
              <a:t>2. Phương trình chính tắc của đường hypebol</a:t>
            </a:r>
            <a:endParaRPr lang="en-US" sz="2600" dirty="0"/>
          </a:p>
        </p:txBody>
      </p:sp>
      <p:pic>
        <p:nvPicPr>
          <p:cNvPr id="819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813269"/>
            <a:ext cx="933450" cy="52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1381363"/>
            <a:ext cx="5334000" cy="3323987"/>
          </a:xfrm>
          <a:prstGeom prst="rect">
            <a:avLst/>
          </a:prstGeom>
        </p:spPr>
        <p:txBody>
          <a:bodyPr wrap="square">
            <a:spAutoFit/>
          </a:bodyPr>
          <a:lstStyle/>
          <a:p>
            <a:pPr algn="just">
              <a:lnSpc>
                <a:spcPct val="150000"/>
              </a:lnSpc>
            </a:pPr>
            <a:r>
              <a:rPr lang="en-US" sz="2000" dirty="0"/>
              <a:t>Để lập phương trình của đường hypebol trong mặt phẳng, trước tiên ta sẽ chọn hệ trục tọa độ Oxy thuận tiện nhất.</a:t>
            </a:r>
          </a:p>
          <a:p>
            <a:pPr algn="just">
              <a:lnSpc>
                <a:spcPct val="150000"/>
              </a:lnSpc>
            </a:pPr>
            <a:r>
              <a:rPr lang="en-US" sz="2000" dirty="0"/>
              <a:t>Tương tự elip, ta chọn trục Ox là đường thẳng F</a:t>
            </a:r>
            <a:r>
              <a:rPr lang="en-US" sz="2000" baseline="-25000" dirty="0"/>
              <a:t>1</a:t>
            </a:r>
            <a:r>
              <a:rPr lang="en-US" sz="2000" dirty="0"/>
              <a:t>F</a:t>
            </a:r>
            <a:r>
              <a:rPr lang="en-US" sz="2000" baseline="-25000" dirty="0"/>
              <a:t>2</a:t>
            </a:r>
            <a:r>
              <a:rPr lang="en-US" sz="2000" dirty="0"/>
              <a:t>, trục Oy là đường trung trực của đoạn thẳng F</a:t>
            </a:r>
            <a:r>
              <a:rPr lang="en-US" sz="2000" baseline="-25000" dirty="0"/>
              <a:t>1</a:t>
            </a:r>
            <a:r>
              <a:rPr lang="en-US" sz="2000" dirty="0"/>
              <a:t>F</a:t>
            </a:r>
            <a:r>
              <a:rPr lang="en-US" sz="2000" baseline="-25000" dirty="0"/>
              <a:t>2</a:t>
            </a:r>
            <a:r>
              <a:rPr lang="en-US" sz="2000" dirty="0"/>
              <a:t> = 2c (c &gt; 0), gốc tọa độ O là trung điểm của đoạn thẳng F</a:t>
            </a:r>
            <a:r>
              <a:rPr lang="en-US" sz="2000" baseline="-25000" dirty="0"/>
              <a:t>1</a:t>
            </a:r>
            <a:r>
              <a:rPr lang="en-US" sz="2000" dirty="0"/>
              <a:t>F</a:t>
            </a:r>
            <a:r>
              <a:rPr lang="en-US" sz="2000" baseline="-25000" dirty="0"/>
              <a:t>2</a:t>
            </a:r>
            <a:r>
              <a:rPr lang="en-US" sz="2000" dirty="0"/>
              <a:t> (Hình 54).</a:t>
            </a:r>
          </a:p>
        </p:txBody>
      </p:sp>
      <p:pic>
        <p:nvPicPr>
          <p:cNvPr id="8195" name="Picture 3" descr="C:\Users\Administrator\Desktop\P4-TT-TOÁN 10-CD\c7-bàin6\7.hd4.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1200" y="1729463"/>
            <a:ext cx="3039206" cy="26277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 calcmode="lin" valueType="num">
                                      <p:cBhvr>
                                        <p:cTn id="12" dur="500" fill="hold"/>
                                        <p:tgtEl>
                                          <p:spTgt spid="8195"/>
                                        </p:tgtEl>
                                        <p:attrNameLst>
                                          <p:attrName>ppt_w</p:attrName>
                                        </p:attrNameLst>
                                      </p:cBhvr>
                                      <p:tavLst>
                                        <p:tav tm="0">
                                          <p:val>
                                            <p:fltVal val="0"/>
                                          </p:val>
                                        </p:tav>
                                        <p:tav tm="100000">
                                          <p:val>
                                            <p:strVal val="#ppt_w"/>
                                          </p:val>
                                        </p:tav>
                                      </p:tavLst>
                                    </p:anim>
                                    <p:anim calcmode="lin" valueType="num">
                                      <p:cBhvr>
                                        <p:cTn id="13" dur="500" fill="hold"/>
                                        <p:tgtEl>
                                          <p:spTgt spid="8195"/>
                                        </p:tgtEl>
                                        <p:attrNameLst>
                                          <p:attrName>ppt_h</p:attrName>
                                        </p:attrNameLst>
                                      </p:cBhvr>
                                      <p:tavLst>
                                        <p:tav tm="0">
                                          <p:val>
                                            <p:fltVal val="0"/>
                                          </p:val>
                                        </p:tav>
                                        <p:tav tm="100000">
                                          <p:val>
                                            <p:strVal val="#ppt_h"/>
                                          </p:val>
                                        </p:tav>
                                      </p:tavLst>
                                    </p:anim>
                                    <p:animEffect transition="in" filter="fade">
                                      <p:cBhvr>
                                        <p:cTn id="14"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grpSp>
        <p:nvGrpSpPr>
          <p:cNvPr id="1520" name="Google Shape;1520;p54"/>
          <p:cNvGrpSpPr/>
          <p:nvPr/>
        </p:nvGrpSpPr>
        <p:grpSpPr>
          <a:xfrm rot="-1464382">
            <a:off x="8291459" y="4070726"/>
            <a:ext cx="825540" cy="309244"/>
            <a:chOff x="5553275" y="2092625"/>
            <a:chExt cx="387150" cy="145025"/>
          </a:xfrm>
        </p:grpSpPr>
        <p:sp>
          <p:nvSpPr>
            <p:cNvPr id="1521" name="Google Shape;1521;p54"/>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4"/>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4"/>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4"/>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4"/>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4"/>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7" name="Google Shape;1527;p54"/>
          <p:cNvSpPr/>
          <p:nvPr/>
        </p:nvSpPr>
        <p:spPr>
          <a:xfrm>
            <a:off x="194116" y="4608263"/>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9" name="Google Shape;1529;p54"/>
          <p:cNvGrpSpPr/>
          <p:nvPr/>
        </p:nvGrpSpPr>
        <p:grpSpPr>
          <a:xfrm rot="-3512591">
            <a:off x="3057436" y="4134815"/>
            <a:ext cx="384630" cy="574466"/>
            <a:chOff x="5896600" y="1746775"/>
            <a:chExt cx="180375" cy="269400"/>
          </a:xfrm>
        </p:grpSpPr>
        <p:sp>
          <p:nvSpPr>
            <p:cNvPr id="1530" name="Google Shape;1530;p54"/>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4"/>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4"/>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4"/>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4"/>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4"/>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roup 11"/>
          <p:cNvGrpSpPr/>
          <p:nvPr/>
        </p:nvGrpSpPr>
        <p:grpSpPr>
          <a:xfrm>
            <a:off x="1064539" y="133350"/>
            <a:ext cx="7012661" cy="1015663"/>
            <a:chOff x="1064538" y="375726"/>
            <a:chExt cx="7012661" cy="1015663"/>
          </a:xfrm>
        </p:grpSpPr>
        <p:pic>
          <p:nvPicPr>
            <p:cNvPr id="85" name="Hình ảnh 1"/>
            <p:cNvPicPr/>
            <p:nvPr/>
          </p:nvPicPr>
          <p:blipFill>
            <a:blip r:embed="rId3"/>
            <a:stretch>
              <a:fillRect/>
            </a:stretch>
          </p:blipFill>
          <p:spPr>
            <a:xfrm>
              <a:off x="4646930" y="921656"/>
              <a:ext cx="306070" cy="318135"/>
            </a:xfrm>
            <a:prstGeom prst="rect">
              <a:avLst/>
            </a:prstGeom>
          </p:spPr>
        </p:pic>
        <p:sp>
          <p:nvSpPr>
            <p:cNvPr id="11" name="Rectangle 10"/>
            <p:cNvSpPr/>
            <p:nvPr/>
          </p:nvSpPr>
          <p:spPr>
            <a:xfrm>
              <a:off x="1064538" y="375726"/>
              <a:ext cx="7012661" cy="1015663"/>
            </a:xfrm>
            <a:prstGeom prst="rect">
              <a:avLst/>
            </a:prstGeom>
          </p:spPr>
          <p:txBody>
            <a:bodyPr wrap="square">
              <a:spAutoFit/>
            </a:bodyPr>
            <a:lstStyle/>
            <a:p>
              <a:pPr algn="just">
                <a:lnSpc>
                  <a:spcPct val="150000"/>
                </a:lnSpc>
              </a:pPr>
              <a:r>
                <a:rPr lang="en-US" sz="2000" dirty="0"/>
                <a:t>a) Tìm tọa độ của hai tiêu điểm F</a:t>
              </a:r>
              <a:r>
                <a:rPr lang="en-US" sz="2000" baseline="-25000" dirty="0"/>
                <a:t>1</a:t>
              </a:r>
              <a:r>
                <a:rPr lang="en-US" sz="2000" dirty="0"/>
                <a:t>, F</a:t>
              </a:r>
              <a:r>
                <a:rPr lang="en-US" sz="2000" baseline="-25000" dirty="0"/>
                <a:t>2</a:t>
              </a:r>
              <a:r>
                <a:rPr lang="en-US" sz="2000" dirty="0"/>
                <a:t>.</a:t>
              </a:r>
            </a:p>
            <a:p>
              <a:pPr algn="just">
                <a:lnSpc>
                  <a:spcPct val="150000"/>
                </a:lnSpc>
              </a:pPr>
              <a:r>
                <a:rPr lang="en-US" sz="2000" dirty="0"/>
                <a:t>b) Nêu dự đoán thích hợp cho       trong bảng sau:</a:t>
              </a:r>
            </a:p>
          </p:txBody>
        </p:sp>
      </p:grpSp>
      <mc:AlternateContent xmlns:mc="http://schemas.openxmlformats.org/markup-compatibility/2006">
        <mc:Choice xmlns:a14="http://schemas.microsoft.com/office/drawing/2010/main" Requires="a14">
          <p:graphicFrame>
            <p:nvGraphicFramePr>
              <p:cNvPr id="13" name="Table 12"/>
              <p:cNvGraphicFramePr>
                <a:graphicFrameLocks noGrp="1"/>
              </p:cNvGraphicFramePr>
              <p:nvPr>
                <p:extLst>
                  <p:ext uri="{D42A27DB-BD31-4B8C-83A1-F6EECF244321}">
                    <p14:modId xmlns:p14="http://schemas.microsoft.com/office/powerpoint/2010/main" val="855544071"/>
                  </p:ext>
                </p:extLst>
              </p:nvPr>
            </p:nvGraphicFramePr>
            <p:xfrm>
              <a:off x="326780" y="1276350"/>
              <a:ext cx="8512420" cy="3553117"/>
            </p:xfrm>
            <a:graphic>
              <a:graphicData uri="http://schemas.openxmlformats.org/drawingml/2006/table">
                <a:tbl>
                  <a:tblPr firstRow="1" bandRow="1">
                    <a:tableStyleId>{793D81CF-94F2-401A-BA57-92F5A7B2D0C5}</a:tableStyleId>
                  </a:tblPr>
                  <a:tblGrid>
                    <a:gridCol w="4256210">
                      <a:extLst>
                        <a:ext uri="{9D8B030D-6E8A-4147-A177-3AD203B41FA5}">
                          <a16:colId xmlns:a16="http://schemas.microsoft.com/office/drawing/2014/main" val="20000"/>
                        </a:ext>
                      </a:extLst>
                    </a:gridCol>
                    <a:gridCol w="4256210">
                      <a:extLst>
                        <a:ext uri="{9D8B030D-6E8A-4147-A177-3AD203B41FA5}">
                          <a16:colId xmlns:a16="http://schemas.microsoft.com/office/drawing/2014/main" val="20001"/>
                        </a:ext>
                      </a:extLst>
                    </a:gridCol>
                  </a:tblGrid>
                  <a:tr h="398054">
                    <a:tc>
                      <a:txBody>
                        <a:bodyPr/>
                        <a:lstStyle/>
                        <a:p>
                          <a:pPr marL="0" marR="0" algn="ctr">
                            <a:lnSpc>
                              <a:spcPct val="150000"/>
                            </a:lnSpc>
                            <a:spcBef>
                              <a:spcPts val="0"/>
                            </a:spcBef>
                            <a:spcAft>
                              <a:spcPts val="800"/>
                            </a:spcAft>
                          </a:pPr>
                          <a:r>
                            <a:rPr lang="en-US" sz="1600" dirty="0">
                              <a:solidFill>
                                <a:schemeClr val="bg1"/>
                              </a:solidFill>
                              <a:effectLst/>
                            </a:rPr>
                            <a:t>Elip</a:t>
                          </a:r>
                          <a:endParaRPr lang="en-US" sz="1600" dirty="0">
                            <a:solidFill>
                              <a:schemeClr val="bg1"/>
                            </a:solidFill>
                            <a:effectLst/>
                            <a:latin typeface="Calibri"/>
                            <a:ea typeface="Calibri"/>
                            <a:cs typeface="Times New Roman"/>
                          </a:endParaRPr>
                        </a:p>
                      </a:txBody>
                      <a:tcPr marL="76021" marR="76021" marT="38011" marB="38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800"/>
                            </a:spcAft>
                          </a:pPr>
                          <a:r>
                            <a:rPr lang="en-US" sz="1600" dirty="0">
                              <a:solidFill>
                                <a:schemeClr val="bg1"/>
                              </a:solidFill>
                              <a:effectLst/>
                            </a:rPr>
                            <a:t>Hypebol</a:t>
                          </a:r>
                          <a:endParaRPr lang="en-US" sz="1600" dirty="0">
                            <a:solidFill>
                              <a:schemeClr val="bg1"/>
                            </a:solidFill>
                            <a:effectLst/>
                            <a:latin typeface="Calibri"/>
                            <a:ea typeface="Calibri"/>
                            <a:cs typeface="Times New Roman"/>
                          </a:endParaRPr>
                        </a:p>
                      </a:txBody>
                      <a:tcPr marL="76021" marR="76021" marT="38011" marB="38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8054">
                    <a:tc>
                      <a:txBody>
                        <a:bodyPr/>
                        <a:lstStyle/>
                        <a:p>
                          <a:pPr marL="0" marR="0" algn="ctr">
                            <a:lnSpc>
                              <a:spcPct val="150000"/>
                            </a:lnSpc>
                            <a:spcBef>
                              <a:spcPts val="0"/>
                            </a:spcBef>
                            <a:spcAft>
                              <a:spcPts val="800"/>
                            </a:spcAft>
                          </a:pPr>
                          <a:r>
                            <a:rPr lang="en-US" sz="1600" dirty="0">
                              <a:solidFill>
                                <a:srgbClr val="000000"/>
                              </a:solidFill>
                              <a:effectLst/>
                            </a:rPr>
                            <a:t>Hai tiêu điểm </a:t>
                          </a:r>
                          <a14:m>
                            <m:oMath xmlns:m="http://schemas.openxmlformats.org/officeDocument/2006/math">
                              <m:sSub>
                                <m:sSubPr>
                                  <m:ctrlPr>
                                    <a:rPr lang="en-US" sz="1600" i="1">
                                      <a:solidFill>
                                        <a:srgbClr val="000000"/>
                                      </a:solidFill>
                                      <a:effectLst/>
                                      <a:latin typeface="Cambria Math" panose="02040503050406030204" pitchFamily="18" charset="0"/>
                                    </a:rPr>
                                  </m:ctrlPr>
                                </m:sSubPr>
                                <m:e>
                                  <m:r>
                                    <a:rPr lang="en-US" sz="1600">
                                      <a:solidFill>
                                        <a:srgbClr val="000000"/>
                                      </a:solidFill>
                                      <a:effectLst/>
                                      <a:latin typeface="Cambria Math" panose="02040503050406030204" pitchFamily="18" charset="0"/>
                                    </a:rPr>
                                    <m:t>𝐹</m:t>
                                  </m:r>
                                </m:e>
                                <m:sub>
                                  <m:r>
                                    <a:rPr lang="en-US" sz="1600">
                                      <a:solidFill>
                                        <a:srgbClr val="000000"/>
                                      </a:solidFill>
                                      <a:effectLst/>
                                      <a:latin typeface="Cambria Math" panose="02040503050406030204" pitchFamily="18" charset="0"/>
                                    </a:rPr>
                                    <m:t>1</m:t>
                                  </m:r>
                                </m:sub>
                              </m:sSub>
                              <m:d>
                                <m:dPr>
                                  <m:ctrlPr>
                                    <a:rPr lang="en-US" sz="1600" i="1">
                                      <a:solidFill>
                                        <a:srgbClr val="000000"/>
                                      </a:solidFill>
                                      <a:effectLst/>
                                      <a:latin typeface="Cambria Math" panose="02040503050406030204" pitchFamily="18" charset="0"/>
                                    </a:rPr>
                                  </m:ctrlPr>
                                </m:dPr>
                                <m:e>
                                  <m:r>
                                    <a:rPr lang="en-US" sz="1600">
                                      <a:solidFill>
                                        <a:srgbClr val="000000"/>
                                      </a:solidFill>
                                      <a:effectLst/>
                                      <a:latin typeface="Cambria Math" panose="02040503050406030204" pitchFamily="18" charset="0"/>
                                    </a:rPr>
                                    <m:t>−</m:t>
                                  </m:r>
                                  <m:r>
                                    <a:rPr lang="en-US" sz="1600">
                                      <a:solidFill>
                                        <a:srgbClr val="000000"/>
                                      </a:solidFill>
                                      <a:effectLst/>
                                      <a:latin typeface="Cambria Math" panose="02040503050406030204" pitchFamily="18" charset="0"/>
                                    </a:rPr>
                                    <m:t>𝑐</m:t>
                                  </m:r>
                                  <m:r>
                                    <a:rPr lang="en-US" sz="1600">
                                      <a:solidFill>
                                        <a:srgbClr val="000000"/>
                                      </a:solidFill>
                                      <a:effectLst/>
                                      <a:latin typeface="Cambria Math" panose="02040503050406030204" pitchFamily="18" charset="0"/>
                                    </a:rPr>
                                    <m:t>;0</m:t>
                                  </m:r>
                                </m:e>
                              </m:d>
                              <m:r>
                                <a:rPr lang="en-US" sz="1600">
                                  <a:solidFill>
                                    <a:srgbClr val="000000"/>
                                  </a:solidFill>
                                  <a:effectLst/>
                                  <a:latin typeface="Cambria Math" panose="02040503050406030204" pitchFamily="18" charset="0"/>
                                </a:rPr>
                                <m:t>,</m:t>
                              </m:r>
                            </m:oMath>
                          </a14:m>
                          <a:r>
                            <a:rPr lang="en-US" sz="1600" dirty="0">
                              <a:solidFill>
                                <a:srgbClr val="000000"/>
                              </a:solidFill>
                              <a:effectLst/>
                            </a:rPr>
                            <a:t> </a:t>
                          </a:r>
                          <a14:m>
                            <m:oMath xmlns:m="http://schemas.openxmlformats.org/officeDocument/2006/math">
                              <m:sSub>
                                <m:sSubPr>
                                  <m:ctrlPr>
                                    <a:rPr lang="en-US" sz="1600" i="1">
                                      <a:solidFill>
                                        <a:srgbClr val="000000"/>
                                      </a:solidFill>
                                      <a:effectLst/>
                                      <a:latin typeface="Cambria Math" panose="02040503050406030204" pitchFamily="18" charset="0"/>
                                    </a:rPr>
                                  </m:ctrlPr>
                                </m:sSubPr>
                                <m:e>
                                  <m:r>
                                    <a:rPr lang="en-US" sz="1600">
                                      <a:solidFill>
                                        <a:srgbClr val="000000"/>
                                      </a:solidFill>
                                      <a:effectLst/>
                                      <a:latin typeface="Cambria Math" panose="02040503050406030204" pitchFamily="18" charset="0"/>
                                    </a:rPr>
                                    <m:t>𝐹</m:t>
                                  </m:r>
                                </m:e>
                                <m:sub>
                                  <m:r>
                                    <a:rPr lang="en-US" sz="1600">
                                      <a:solidFill>
                                        <a:srgbClr val="000000"/>
                                      </a:solidFill>
                                      <a:effectLst/>
                                      <a:latin typeface="Cambria Math" panose="02040503050406030204" pitchFamily="18" charset="0"/>
                                    </a:rPr>
                                    <m:t>2</m:t>
                                  </m:r>
                                </m:sub>
                              </m:sSub>
                              <m:d>
                                <m:dPr>
                                  <m:ctrlPr>
                                    <a:rPr lang="en-US" sz="1600" i="1">
                                      <a:solidFill>
                                        <a:srgbClr val="000000"/>
                                      </a:solidFill>
                                      <a:effectLst/>
                                      <a:latin typeface="Cambria Math" panose="02040503050406030204" pitchFamily="18" charset="0"/>
                                    </a:rPr>
                                  </m:ctrlPr>
                                </m:dPr>
                                <m:e>
                                  <m:r>
                                    <a:rPr lang="en-US" sz="1600">
                                      <a:solidFill>
                                        <a:srgbClr val="000000"/>
                                      </a:solidFill>
                                      <a:effectLst/>
                                      <a:latin typeface="Cambria Math" panose="02040503050406030204" pitchFamily="18" charset="0"/>
                                    </a:rPr>
                                    <m:t>𝑐</m:t>
                                  </m:r>
                                  <m:r>
                                    <a:rPr lang="en-US" sz="1600">
                                      <a:solidFill>
                                        <a:srgbClr val="000000"/>
                                      </a:solidFill>
                                      <a:effectLst/>
                                      <a:latin typeface="Cambria Math" panose="02040503050406030204" pitchFamily="18" charset="0"/>
                                    </a:rPr>
                                    <m:t>;0</m:t>
                                  </m:r>
                                </m:e>
                              </m:d>
                            </m:oMath>
                          </a14:m>
                          <a:endParaRPr lang="en-US" sz="1600" dirty="0">
                            <a:solidFill>
                              <a:srgbClr val="000000"/>
                            </a:solidFill>
                            <a:effectLst/>
                            <a:latin typeface="Calibri"/>
                            <a:ea typeface="Calibri"/>
                            <a:cs typeface="Times New Roman"/>
                          </a:endParaRPr>
                        </a:p>
                      </a:txBody>
                      <a:tcPr marL="76021" marR="76021" marT="38011" marB="38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800"/>
                            </a:spcAft>
                          </a:pPr>
                          <a:r>
                            <a:rPr lang="en-US" sz="1600">
                              <a:solidFill>
                                <a:srgbClr val="000000"/>
                              </a:solidFill>
                              <a:effectLst/>
                            </a:rPr>
                            <a:t>Hai tiêu điểm </a:t>
                          </a:r>
                          <a14:m>
                            <m:oMath xmlns:m="http://schemas.openxmlformats.org/officeDocument/2006/math">
                              <m:sSub>
                                <m:sSubPr>
                                  <m:ctrlPr>
                                    <a:rPr lang="en-US" sz="1600" i="1">
                                      <a:solidFill>
                                        <a:srgbClr val="000000"/>
                                      </a:solidFill>
                                      <a:effectLst/>
                                      <a:latin typeface="Cambria Math" panose="02040503050406030204" pitchFamily="18" charset="0"/>
                                    </a:rPr>
                                  </m:ctrlPr>
                                </m:sSubPr>
                                <m:e>
                                  <m:r>
                                    <a:rPr lang="en-US" sz="1600">
                                      <a:solidFill>
                                        <a:srgbClr val="000000"/>
                                      </a:solidFill>
                                      <a:effectLst/>
                                      <a:latin typeface="Cambria Math" panose="02040503050406030204" pitchFamily="18" charset="0"/>
                                    </a:rPr>
                                    <m:t>𝐹</m:t>
                                  </m:r>
                                </m:e>
                                <m:sub>
                                  <m:r>
                                    <a:rPr lang="en-US" sz="1600">
                                      <a:solidFill>
                                        <a:srgbClr val="000000"/>
                                      </a:solidFill>
                                      <a:effectLst/>
                                      <a:latin typeface="Cambria Math" panose="02040503050406030204" pitchFamily="18" charset="0"/>
                                    </a:rPr>
                                    <m:t>1</m:t>
                                  </m:r>
                                </m:sub>
                              </m:sSub>
                              <m:d>
                                <m:dPr>
                                  <m:ctrlPr>
                                    <a:rPr lang="en-US" sz="1600" i="1">
                                      <a:solidFill>
                                        <a:srgbClr val="000000"/>
                                      </a:solidFill>
                                      <a:effectLst/>
                                      <a:latin typeface="Cambria Math" panose="02040503050406030204" pitchFamily="18" charset="0"/>
                                    </a:rPr>
                                  </m:ctrlPr>
                                </m:dPr>
                                <m:e>
                                  <m:r>
                                    <a:rPr lang="en-US" sz="1600">
                                      <a:solidFill>
                                        <a:srgbClr val="000000"/>
                                      </a:solidFill>
                                      <a:effectLst/>
                                      <a:latin typeface="Cambria Math" panose="02040503050406030204" pitchFamily="18" charset="0"/>
                                    </a:rPr>
                                    <m:t>−</m:t>
                                  </m:r>
                                  <m:r>
                                    <a:rPr lang="en-US" sz="1600">
                                      <a:solidFill>
                                        <a:srgbClr val="000000"/>
                                      </a:solidFill>
                                      <a:effectLst/>
                                      <a:latin typeface="Cambria Math" panose="02040503050406030204" pitchFamily="18" charset="0"/>
                                    </a:rPr>
                                    <m:t>𝑐</m:t>
                                  </m:r>
                                  <m:r>
                                    <a:rPr lang="en-US" sz="1600">
                                      <a:solidFill>
                                        <a:srgbClr val="000000"/>
                                      </a:solidFill>
                                      <a:effectLst/>
                                      <a:latin typeface="Cambria Math" panose="02040503050406030204" pitchFamily="18" charset="0"/>
                                    </a:rPr>
                                    <m:t>;0</m:t>
                                  </m:r>
                                </m:e>
                              </m:d>
                              <m:r>
                                <a:rPr lang="en-US" sz="1600">
                                  <a:solidFill>
                                    <a:srgbClr val="000000"/>
                                  </a:solidFill>
                                  <a:effectLst/>
                                  <a:latin typeface="Cambria Math" panose="02040503050406030204" pitchFamily="18" charset="0"/>
                                </a:rPr>
                                <m:t>,</m:t>
                              </m:r>
                            </m:oMath>
                          </a14:m>
                          <a:r>
                            <a:rPr lang="en-US" sz="1600">
                              <a:solidFill>
                                <a:srgbClr val="000000"/>
                              </a:solidFill>
                              <a:effectLst/>
                            </a:rPr>
                            <a:t> </a:t>
                          </a:r>
                          <a14:m>
                            <m:oMath xmlns:m="http://schemas.openxmlformats.org/officeDocument/2006/math">
                              <m:sSub>
                                <m:sSubPr>
                                  <m:ctrlPr>
                                    <a:rPr lang="en-US" sz="1600" i="1">
                                      <a:solidFill>
                                        <a:srgbClr val="000000"/>
                                      </a:solidFill>
                                      <a:effectLst/>
                                      <a:latin typeface="Cambria Math" panose="02040503050406030204" pitchFamily="18" charset="0"/>
                                    </a:rPr>
                                  </m:ctrlPr>
                                </m:sSubPr>
                                <m:e>
                                  <m:r>
                                    <a:rPr lang="en-US" sz="1600">
                                      <a:solidFill>
                                        <a:srgbClr val="000000"/>
                                      </a:solidFill>
                                      <a:effectLst/>
                                      <a:latin typeface="Cambria Math" panose="02040503050406030204" pitchFamily="18" charset="0"/>
                                    </a:rPr>
                                    <m:t>𝐹</m:t>
                                  </m:r>
                                </m:e>
                                <m:sub>
                                  <m:r>
                                    <a:rPr lang="en-US" sz="1600">
                                      <a:solidFill>
                                        <a:srgbClr val="000000"/>
                                      </a:solidFill>
                                      <a:effectLst/>
                                      <a:latin typeface="Cambria Math" panose="02040503050406030204" pitchFamily="18" charset="0"/>
                                    </a:rPr>
                                    <m:t>2</m:t>
                                  </m:r>
                                </m:sub>
                              </m:sSub>
                              <m:d>
                                <m:dPr>
                                  <m:ctrlPr>
                                    <a:rPr lang="en-US" sz="1600" i="1">
                                      <a:solidFill>
                                        <a:srgbClr val="000000"/>
                                      </a:solidFill>
                                      <a:effectLst/>
                                      <a:latin typeface="Cambria Math" panose="02040503050406030204" pitchFamily="18" charset="0"/>
                                    </a:rPr>
                                  </m:ctrlPr>
                                </m:dPr>
                                <m:e>
                                  <m:r>
                                    <a:rPr lang="en-US" sz="1600">
                                      <a:solidFill>
                                        <a:srgbClr val="000000"/>
                                      </a:solidFill>
                                      <a:effectLst/>
                                      <a:latin typeface="Cambria Math" panose="02040503050406030204" pitchFamily="18" charset="0"/>
                                    </a:rPr>
                                    <m:t>𝑐</m:t>
                                  </m:r>
                                  <m:r>
                                    <a:rPr lang="en-US" sz="1600">
                                      <a:solidFill>
                                        <a:srgbClr val="000000"/>
                                      </a:solidFill>
                                      <a:effectLst/>
                                      <a:latin typeface="Cambria Math" panose="02040503050406030204" pitchFamily="18" charset="0"/>
                                    </a:rPr>
                                    <m:t>;0</m:t>
                                  </m:r>
                                </m:e>
                              </m:d>
                            </m:oMath>
                          </a14:m>
                          <a:endParaRPr lang="en-US" sz="1600">
                            <a:solidFill>
                              <a:srgbClr val="000000"/>
                            </a:solidFill>
                            <a:effectLst/>
                            <a:latin typeface="Calibri"/>
                            <a:ea typeface="Calibri"/>
                            <a:cs typeface="Times New Roman"/>
                          </a:endParaRPr>
                        </a:p>
                      </a:txBody>
                      <a:tcPr marL="76021" marR="76021" marT="38011" marB="38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43177">
                    <a:tc>
                      <a:txBody>
                        <a:bodyPr/>
                        <a:lstStyle/>
                        <a:p>
                          <a:pPr marL="0" marR="0" algn="ctr">
                            <a:lnSpc>
                              <a:spcPct val="150000"/>
                            </a:lnSpc>
                            <a:spcBef>
                              <a:spcPts val="0"/>
                            </a:spcBef>
                            <a:spcAft>
                              <a:spcPts val="800"/>
                            </a:spcAft>
                          </a:pPr>
                          <a:r>
                            <a:rPr lang="en-US" sz="1600" dirty="0" err="1">
                              <a:solidFill>
                                <a:srgbClr val="000000"/>
                              </a:solidFill>
                              <a:effectLst/>
                            </a:rPr>
                            <a:t>Elip</a:t>
                          </a:r>
                          <a:r>
                            <a:rPr lang="en-US" sz="1600" dirty="0">
                              <a:solidFill>
                                <a:srgbClr val="000000"/>
                              </a:solidFill>
                              <a:effectLst/>
                            </a:rPr>
                            <a:t> (E ) </a:t>
                          </a:r>
                          <a:r>
                            <a:rPr lang="en-US" sz="1600" dirty="0" err="1">
                              <a:solidFill>
                                <a:srgbClr val="000000"/>
                              </a:solidFill>
                              <a:effectLst/>
                            </a:rPr>
                            <a:t>là</a:t>
                          </a:r>
                          <a:r>
                            <a:rPr lang="en-US" sz="1600" dirty="0">
                              <a:solidFill>
                                <a:srgbClr val="000000"/>
                              </a:solidFill>
                              <a:effectLst/>
                            </a:rPr>
                            <a:t> </a:t>
                          </a:r>
                          <a:r>
                            <a:rPr lang="en-US" sz="1600" dirty="0" err="1">
                              <a:solidFill>
                                <a:srgbClr val="000000"/>
                              </a:solidFill>
                              <a:effectLst/>
                            </a:rPr>
                            <a:t>tập</a:t>
                          </a:r>
                          <a:r>
                            <a:rPr lang="en-US" sz="1600" dirty="0">
                              <a:solidFill>
                                <a:srgbClr val="000000"/>
                              </a:solidFill>
                              <a:effectLst/>
                            </a:rPr>
                            <a:t> </a:t>
                          </a:r>
                          <a:r>
                            <a:rPr lang="en-US" sz="1600" dirty="0" err="1">
                              <a:solidFill>
                                <a:srgbClr val="000000"/>
                              </a:solidFill>
                              <a:effectLst/>
                            </a:rPr>
                            <a:t>hợp</a:t>
                          </a:r>
                          <a:r>
                            <a:rPr lang="en-US" sz="1600" dirty="0">
                              <a:solidFill>
                                <a:srgbClr val="000000"/>
                              </a:solidFill>
                              <a:effectLst/>
                            </a:rPr>
                            <a:t> </a:t>
                          </a:r>
                          <a:r>
                            <a:rPr lang="en-US" sz="1600" dirty="0" err="1">
                              <a:solidFill>
                                <a:srgbClr val="000000"/>
                              </a:solidFill>
                              <a:effectLst/>
                            </a:rPr>
                            <a:t>các</a:t>
                          </a:r>
                          <a:r>
                            <a:rPr lang="en-US" sz="1600" dirty="0">
                              <a:solidFill>
                                <a:srgbClr val="000000"/>
                              </a:solidFill>
                              <a:effectLst/>
                            </a:rPr>
                            <a:t> </a:t>
                          </a:r>
                          <a:r>
                            <a:rPr lang="en-US" sz="1600" dirty="0" err="1">
                              <a:solidFill>
                                <a:srgbClr val="000000"/>
                              </a:solidFill>
                              <a:effectLst/>
                            </a:rPr>
                            <a:t>điểm</a:t>
                          </a:r>
                          <a:r>
                            <a:rPr lang="en-US" sz="1600" dirty="0">
                              <a:solidFill>
                                <a:srgbClr val="000000"/>
                              </a:solidFill>
                              <a:effectLst/>
                            </a:rPr>
                            <a:t> M </a:t>
                          </a:r>
                          <a:r>
                            <a:rPr lang="en-US" sz="1600" dirty="0" err="1">
                              <a:solidFill>
                                <a:srgbClr val="000000"/>
                              </a:solidFill>
                              <a:effectLst/>
                            </a:rPr>
                            <a:t>sao</a:t>
                          </a:r>
                          <a:r>
                            <a:rPr lang="en-US" sz="1600" dirty="0">
                              <a:solidFill>
                                <a:srgbClr val="000000"/>
                              </a:solidFill>
                              <a:effectLst/>
                            </a:rPr>
                            <a:t> </a:t>
                          </a:r>
                          <a:r>
                            <a:rPr lang="en-US" sz="1600" dirty="0" err="1">
                              <a:solidFill>
                                <a:srgbClr val="000000"/>
                              </a:solidFill>
                              <a:effectLst/>
                            </a:rPr>
                            <a:t>cho</a:t>
                          </a:r>
                          <a:r>
                            <a:rPr lang="en-US" sz="1600" dirty="0">
                              <a:solidFill>
                                <a:srgbClr val="000000"/>
                              </a:solidFill>
                              <a:effectLst/>
                            </a:rPr>
                            <a:t>:</a:t>
                          </a:r>
                        </a:p>
                        <a:p>
                          <a:pPr marL="0" marR="0" algn="ctr">
                            <a:lnSpc>
                              <a:spcPct val="150000"/>
                            </a:lnSpc>
                            <a:spcBef>
                              <a:spcPts val="0"/>
                            </a:spcBef>
                            <a:spcAft>
                              <a:spcPts val="800"/>
                            </a:spcAft>
                          </a:pPr>
                          <a14:m>
                            <m:oMathPara xmlns:m="http://schemas.openxmlformats.org/officeDocument/2006/math">
                              <m:oMathParaPr>
                                <m:jc m:val="centerGroup"/>
                              </m:oMathParaPr>
                              <m:oMath xmlns:m="http://schemas.openxmlformats.org/officeDocument/2006/math">
                                <m:r>
                                  <a:rPr lang="en-US" sz="1600">
                                    <a:solidFill>
                                      <a:srgbClr val="000000"/>
                                    </a:solidFill>
                                    <a:effectLst/>
                                    <a:latin typeface="Cambria Math" panose="02040503050406030204" pitchFamily="18" charset="0"/>
                                  </a:rPr>
                                  <m:t>𝑀</m:t>
                                </m:r>
                                <m:sSub>
                                  <m:sSubPr>
                                    <m:ctrlPr>
                                      <a:rPr lang="en-US" sz="1600" i="1">
                                        <a:solidFill>
                                          <a:srgbClr val="000000"/>
                                        </a:solidFill>
                                        <a:effectLst/>
                                        <a:latin typeface="Cambria Math" panose="02040503050406030204" pitchFamily="18" charset="0"/>
                                      </a:rPr>
                                    </m:ctrlPr>
                                  </m:sSubPr>
                                  <m:e>
                                    <m:r>
                                      <a:rPr lang="en-US" sz="1600">
                                        <a:solidFill>
                                          <a:srgbClr val="000000"/>
                                        </a:solidFill>
                                        <a:effectLst/>
                                        <a:latin typeface="Cambria Math" panose="02040503050406030204" pitchFamily="18" charset="0"/>
                                      </a:rPr>
                                      <m:t>𝐹</m:t>
                                    </m:r>
                                  </m:e>
                                  <m:sub>
                                    <m:r>
                                      <a:rPr lang="en-US" sz="1600">
                                        <a:solidFill>
                                          <a:srgbClr val="000000"/>
                                        </a:solidFill>
                                        <a:effectLst/>
                                        <a:latin typeface="Cambria Math" panose="02040503050406030204" pitchFamily="18" charset="0"/>
                                      </a:rPr>
                                      <m:t>1</m:t>
                                    </m:r>
                                  </m:sub>
                                </m:sSub>
                                <m:r>
                                  <a:rPr lang="en-US" sz="1600">
                                    <a:solidFill>
                                      <a:srgbClr val="000000"/>
                                    </a:solidFill>
                                    <a:effectLst/>
                                    <a:latin typeface="Cambria Math" panose="02040503050406030204" pitchFamily="18" charset="0"/>
                                  </a:rPr>
                                  <m:t>+</m:t>
                                </m:r>
                                <m:r>
                                  <a:rPr lang="en-US" sz="1600">
                                    <a:solidFill>
                                      <a:srgbClr val="000000"/>
                                    </a:solidFill>
                                    <a:effectLst/>
                                    <a:latin typeface="Cambria Math" panose="02040503050406030204" pitchFamily="18" charset="0"/>
                                  </a:rPr>
                                  <m:t>𝑀</m:t>
                                </m:r>
                                <m:sSub>
                                  <m:sSubPr>
                                    <m:ctrlPr>
                                      <a:rPr lang="en-US" sz="1600" i="1">
                                        <a:solidFill>
                                          <a:srgbClr val="000000"/>
                                        </a:solidFill>
                                        <a:effectLst/>
                                        <a:latin typeface="Cambria Math" panose="02040503050406030204" pitchFamily="18" charset="0"/>
                                      </a:rPr>
                                    </m:ctrlPr>
                                  </m:sSubPr>
                                  <m:e>
                                    <m:r>
                                      <a:rPr lang="en-US" sz="1600">
                                        <a:solidFill>
                                          <a:srgbClr val="000000"/>
                                        </a:solidFill>
                                        <a:effectLst/>
                                        <a:latin typeface="Cambria Math" panose="02040503050406030204" pitchFamily="18" charset="0"/>
                                      </a:rPr>
                                      <m:t>𝐹</m:t>
                                    </m:r>
                                  </m:e>
                                  <m:sub>
                                    <m:r>
                                      <a:rPr lang="en-US" sz="1600">
                                        <a:solidFill>
                                          <a:srgbClr val="000000"/>
                                        </a:solidFill>
                                        <a:effectLst/>
                                        <a:latin typeface="Cambria Math" panose="02040503050406030204" pitchFamily="18" charset="0"/>
                                      </a:rPr>
                                      <m:t>2</m:t>
                                    </m:r>
                                  </m:sub>
                                </m:sSub>
                                <m:r>
                                  <a:rPr lang="en-US" sz="1600">
                                    <a:solidFill>
                                      <a:srgbClr val="000000"/>
                                    </a:solidFill>
                                    <a:effectLst/>
                                    <a:latin typeface="Cambria Math" panose="02040503050406030204" pitchFamily="18" charset="0"/>
                                  </a:rPr>
                                  <m:t>=2</m:t>
                                </m:r>
                                <m:r>
                                  <a:rPr lang="en-US" sz="1600">
                                    <a:solidFill>
                                      <a:srgbClr val="000000"/>
                                    </a:solidFill>
                                    <a:effectLst/>
                                    <a:latin typeface="Cambria Math" panose="02040503050406030204" pitchFamily="18" charset="0"/>
                                  </a:rPr>
                                  <m:t>𝑎</m:t>
                                </m:r>
                              </m:oMath>
                            </m:oMathPara>
                          </a14:m>
                          <a:endParaRPr lang="en-US" sz="1600" dirty="0">
                            <a:solidFill>
                              <a:srgbClr val="000000"/>
                            </a:solidFill>
                            <a:effectLst/>
                            <a:latin typeface="Calibri"/>
                            <a:ea typeface="Calibri"/>
                            <a:cs typeface="Times New Roman"/>
                          </a:endParaRPr>
                        </a:p>
                      </a:txBody>
                      <a:tcPr marL="76021" marR="76021" marT="38011" marB="38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800"/>
                            </a:spcAft>
                          </a:pPr>
                          <a:r>
                            <a:rPr lang="en-US" sz="1600" dirty="0" err="1">
                              <a:solidFill>
                                <a:srgbClr val="000000"/>
                              </a:solidFill>
                              <a:effectLst/>
                            </a:rPr>
                            <a:t>Hypebol</a:t>
                          </a:r>
                          <a:r>
                            <a:rPr lang="en-US" sz="1600" dirty="0">
                              <a:solidFill>
                                <a:srgbClr val="000000"/>
                              </a:solidFill>
                              <a:effectLst/>
                            </a:rPr>
                            <a:t> (H) </a:t>
                          </a:r>
                          <a:r>
                            <a:rPr lang="en-US" sz="1600" dirty="0" err="1">
                              <a:solidFill>
                                <a:srgbClr val="000000"/>
                              </a:solidFill>
                              <a:effectLst/>
                            </a:rPr>
                            <a:t>là</a:t>
                          </a:r>
                          <a:r>
                            <a:rPr lang="en-US" sz="1600" dirty="0">
                              <a:solidFill>
                                <a:srgbClr val="000000"/>
                              </a:solidFill>
                              <a:effectLst/>
                            </a:rPr>
                            <a:t> </a:t>
                          </a:r>
                          <a:r>
                            <a:rPr lang="en-US" sz="1600" dirty="0" err="1">
                              <a:solidFill>
                                <a:srgbClr val="000000"/>
                              </a:solidFill>
                              <a:effectLst/>
                            </a:rPr>
                            <a:t>tập</a:t>
                          </a:r>
                          <a:r>
                            <a:rPr lang="en-US" sz="1600" dirty="0">
                              <a:solidFill>
                                <a:srgbClr val="000000"/>
                              </a:solidFill>
                              <a:effectLst/>
                            </a:rPr>
                            <a:t> </a:t>
                          </a:r>
                          <a:r>
                            <a:rPr lang="en-US" sz="1600" dirty="0" err="1">
                              <a:solidFill>
                                <a:srgbClr val="000000"/>
                              </a:solidFill>
                              <a:effectLst/>
                            </a:rPr>
                            <a:t>hợp</a:t>
                          </a:r>
                          <a:r>
                            <a:rPr lang="en-US" sz="1600" dirty="0">
                              <a:solidFill>
                                <a:srgbClr val="000000"/>
                              </a:solidFill>
                              <a:effectLst/>
                            </a:rPr>
                            <a:t> </a:t>
                          </a:r>
                          <a:r>
                            <a:rPr lang="en-US" sz="1600" dirty="0" err="1">
                              <a:solidFill>
                                <a:srgbClr val="000000"/>
                              </a:solidFill>
                              <a:effectLst/>
                            </a:rPr>
                            <a:t>các</a:t>
                          </a:r>
                          <a:r>
                            <a:rPr lang="en-US" sz="1600" dirty="0">
                              <a:solidFill>
                                <a:srgbClr val="000000"/>
                              </a:solidFill>
                              <a:effectLst/>
                            </a:rPr>
                            <a:t> </a:t>
                          </a:r>
                          <a:r>
                            <a:rPr lang="en-US" sz="1600" dirty="0" err="1">
                              <a:solidFill>
                                <a:srgbClr val="000000"/>
                              </a:solidFill>
                              <a:effectLst/>
                            </a:rPr>
                            <a:t>điểm</a:t>
                          </a:r>
                          <a:r>
                            <a:rPr lang="en-US" sz="1600" dirty="0">
                              <a:solidFill>
                                <a:srgbClr val="000000"/>
                              </a:solidFill>
                              <a:effectLst/>
                            </a:rPr>
                            <a:t> M </a:t>
                          </a:r>
                          <a:r>
                            <a:rPr lang="en-US" sz="1600" dirty="0" err="1">
                              <a:solidFill>
                                <a:srgbClr val="000000"/>
                              </a:solidFill>
                              <a:effectLst/>
                            </a:rPr>
                            <a:t>sao</a:t>
                          </a:r>
                          <a:r>
                            <a:rPr lang="en-US" sz="1600" dirty="0">
                              <a:solidFill>
                                <a:srgbClr val="000000"/>
                              </a:solidFill>
                              <a:effectLst/>
                            </a:rPr>
                            <a:t> </a:t>
                          </a:r>
                          <a:r>
                            <a:rPr lang="en-US" sz="1600" dirty="0" err="1">
                              <a:solidFill>
                                <a:srgbClr val="000000"/>
                              </a:solidFill>
                              <a:effectLst/>
                            </a:rPr>
                            <a:t>cho</a:t>
                          </a:r>
                          <a:r>
                            <a:rPr lang="en-US" sz="1600" dirty="0">
                              <a:solidFill>
                                <a:srgbClr val="000000"/>
                              </a:solidFill>
                              <a:effectLst/>
                            </a:rPr>
                            <a:t>:</a:t>
                          </a:r>
                        </a:p>
                        <a:p>
                          <a:pPr marL="0" marR="0" algn="ctr">
                            <a:lnSpc>
                              <a:spcPct val="150000"/>
                            </a:lnSpc>
                            <a:spcBef>
                              <a:spcPts val="0"/>
                            </a:spcBef>
                            <a:spcAft>
                              <a:spcPts val="800"/>
                            </a:spcAft>
                          </a:pPr>
                          <a14:m>
                            <m:oMathPara xmlns:m="http://schemas.openxmlformats.org/officeDocument/2006/math">
                              <m:oMathParaPr>
                                <m:jc m:val="centerGroup"/>
                              </m:oMathParaPr>
                              <m:oMath xmlns:m="http://schemas.openxmlformats.org/officeDocument/2006/math">
                                <m:r>
                                  <a:rPr lang="en-US" sz="1600">
                                    <a:solidFill>
                                      <a:srgbClr val="000000"/>
                                    </a:solidFill>
                                    <a:effectLst/>
                                    <a:latin typeface="Cambria Math" panose="02040503050406030204" pitchFamily="18" charset="0"/>
                                  </a:rPr>
                                  <m:t>|</m:t>
                                </m:r>
                                <m:r>
                                  <a:rPr lang="en-US" sz="1600">
                                    <a:solidFill>
                                      <a:srgbClr val="000000"/>
                                    </a:solidFill>
                                    <a:effectLst/>
                                    <a:latin typeface="Cambria Math" panose="02040503050406030204" pitchFamily="18" charset="0"/>
                                  </a:rPr>
                                  <m:t>𝑀</m:t>
                                </m:r>
                                <m:sSub>
                                  <m:sSubPr>
                                    <m:ctrlPr>
                                      <a:rPr lang="en-US" sz="1600" i="1">
                                        <a:solidFill>
                                          <a:srgbClr val="000000"/>
                                        </a:solidFill>
                                        <a:effectLst/>
                                        <a:latin typeface="Cambria Math" panose="02040503050406030204" pitchFamily="18" charset="0"/>
                                      </a:rPr>
                                    </m:ctrlPr>
                                  </m:sSubPr>
                                  <m:e>
                                    <m:r>
                                      <a:rPr lang="en-US" sz="1600">
                                        <a:solidFill>
                                          <a:srgbClr val="000000"/>
                                        </a:solidFill>
                                        <a:effectLst/>
                                        <a:latin typeface="Cambria Math" panose="02040503050406030204" pitchFamily="18" charset="0"/>
                                      </a:rPr>
                                      <m:t>𝐹</m:t>
                                    </m:r>
                                  </m:e>
                                  <m:sub>
                                    <m:r>
                                      <a:rPr lang="en-US" sz="1600">
                                        <a:solidFill>
                                          <a:srgbClr val="000000"/>
                                        </a:solidFill>
                                        <a:effectLst/>
                                        <a:latin typeface="Cambria Math" panose="02040503050406030204" pitchFamily="18" charset="0"/>
                                      </a:rPr>
                                      <m:t>1</m:t>
                                    </m:r>
                                  </m:sub>
                                </m:sSub>
                                <m:r>
                                  <a:rPr lang="en-US" sz="1600">
                                    <a:solidFill>
                                      <a:srgbClr val="000000"/>
                                    </a:solidFill>
                                    <a:effectLst/>
                                    <a:latin typeface="Cambria Math" panose="02040503050406030204" pitchFamily="18" charset="0"/>
                                  </a:rPr>
                                  <m:t>−</m:t>
                                </m:r>
                                <m:r>
                                  <a:rPr lang="en-US" sz="1600">
                                    <a:solidFill>
                                      <a:srgbClr val="000000"/>
                                    </a:solidFill>
                                    <a:effectLst/>
                                    <a:latin typeface="Cambria Math" panose="02040503050406030204" pitchFamily="18" charset="0"/>
                                  </a:rPr>
                                  <m:t>𝑀</m:t>
                                </m:r>
                                <m:sSub>
                                  <m:sSubPr>
                                    <m:ctrlPr>
                                      <a:rPr lang="en-US" sz="1600" i="1">
                                        <a:solidFill>
                                          <a:srgbClr val="000000"/>
                                        </a:solidFill>
                                        <a:effectLst/>
                                        <a:latin typeface="Cambria Math" panose="02040503050406030204" pitchFamily="18" charset="0"/>
                                      </a:rPr>
                                    </m:ctrlPr>
                                  </m:sSubPr>
                                  <m:e>
                                    <m:r>
                                      <a:rPr lang="en-US" sz="1600">
                                        <a:solidFill>
                                          <a:srgbClr val="000000"/>
                                        </a:solidFill>
                                        <a:effectLst/>
                                        <a:latin typeface="Cambria Math" panose="02040503050406030204" pitchFamily="18" charset="0"/>
                                      </a:rPr>
                                      <m:t>𝐹</m:t>
                                    </m:r>
                                  </m:e>
                                  <m:sub>
                                    <m:r>
                                      <a:rPr lang="en-US" sz="1600">
                                        <a:solidFill>
                                          <a:srgbClr val="000000"/>
                                        </a:solidFill>
                                        <a:effectLst/>
                                        <a:latin typeface="Cambria Math" panose="02040503050406030204" pitchFamily="18" charset="0"/>
                                      </a:rPr>
                                      <m:t>2</m:t>
                                    </m:r>
                                  </m:sub>
                                </m:sSub>
                                <m:r>
                                  <a:rPr lang="en-US" sz="1600">
                                    <a:solidFill>
                                      <a:srgbClr val="000000"/>
                                    </a:solidFill>
                                    <a:effectLst/>
                                    <a:latin typeface="Cambria Math" panose="02040503050406030204" pitchFamily="18" charset="0"/>
                                  </a:rPr>
                                  <m:t>|=2</m:t>
                                </m:r>
                                <m:r>
                                  <a:rPr lang="en-US" sz="1600">
                                    <a:solidFill>
                                      <a:srgbClr val="000000"/>
                                    </a:solidFill>
                                    <a:effectLst/>
                                    <a:latin typeface="Cambria Math" panose="02040503050406030204" pitchFamily="18" charset="0"/>
                                  </a:rPr>
                                  <m:t>𝑎</m:t>
                                </m:r>
                              </m:oMath>
                            </m:oMathPara>
                          </a14:m>
                          <a:endParaRPr lang="en-US" sz="1600" dirty="0">
                            <a:solidFill>
                              <a:srgbClr val="000000"/>
                            </a:solidFill>
                            <a:effectLst/>
                            <a:latin typeface="Calibri"/>
                            <a:ea typeface="Calibri"/>
                            <a:cs typeface="Times New Roman"/>
                          </a:endParaRPr>
                        </a:p>
                      </a:txBody>
                      <a:tcPr marL="76021" marR="76021" marT="38011" marB="38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77014">
                    <a:tc>
                      <a:txBody>
                        <a:bodyPr/>
                        <a:lstStyle/>
                        <a:p>
                          <a:pPr marL="0" marR="0" algn="ctr">
                            <a:lnSpc>
                              <a:spcPct val="150000"/>
                            </a:lnSpc>
                            <a:spcBef>
                              <a:spcPts val="0"/>
                            </a:spcBef>
                            <a:spcAft>
                              <a:spcPts val="800"/>
                            </a:spcAft>
                          </a:pPr>
                          <a:r>
                            <a:rPr lang="en-US" sz="1600" dirty="0">
                              <a:solidFill>
                                <a:srgbClr val="000000"/>
                              </a:solidFill>
                              <a:effectLst/>
                            </a:rPr>
                            <a:t>Elip (E ) có phương trình chính tắc là:</a:t>
                          </a:r>
                        </a:p>
                        <a:p>
                          <a:pPr marL="0" marR="0" algn="ctr">
                            <a:lnSpc>
                              <a:spcPct val="150000"/>
                            </a:lnSpc>
                            <a:spcBef>
                              <a:spcPts val="0"/>
                            </a:spcBef>
                            <a:spcAft>
                              <a:spcPts val="800"/>
                            </a:spcAft>
                          </a:pPr>
                          <a14:m>
                            <m:oMathPara xmlns:m="http://schemas.openxmlformats.org/officeDocument/2006/math">
                              <m:oMathParaPr>
                                <m:jc m:val="centerGroup"/>
                              </m:oMathParaPr>
                              <m:oMath xmlns:m="http://schemas.openxmlformats.org/officeDocument/2006/math">
                                <m:f>
                                  <m:fPr>
                                    <m:ctrlPr>
                                      <a:rPr lang="en-US" sz="1600" i="1">
                                        <a:solidFill>
                                          <a:srgbClr val="000000"/>
                                        </a:solidFill>
                                        <a:effectLst/>
                                        <a:latin typeface="Cambria Math" panose="02040503050406030204" pitchFamily="18" charset="0"/>
                                      </a:rPr>
                                    </m:ctrlPr>
                                  </m:fPr>
                                  <m:num>
                                    <m:sSup>
                                      <m:sSupPr>
                                        <m:ctrlPr>
                                          <a:rPr lang="en-US" sz="1600" i="1">
                                            <a:solidFill>
                                              <a:srgbClr val="000000"/>
                                            </a:solidFill>
                                            <a:effectLst/>
                                            <a:latin typeface="Cambria Math" panose="02040503050406030204" pitchFamily="18" charset="0"/>
                                          </a:rPr>
                                        </m:ctrlPr>
                                      </m:sSupPr>
                                      <m:e>
                                        <m:r>
                                          <a:rPr lang="en-US" sz="1600">
                                            <a:solidFill>
                                              <a:srgbClr val="000000"/>
                                            </a:solidFill>
                                            <a:effectLst/>
                                            <a:latin typeface="Cambria Math" panose="02040503050406030204" pitchFamily="18" charset="0"/>
                                          </a:rPr>
                                          <m:t>𝑥</m:t>
                                        </m:r>
                                      </m:e>
                                      <m:sup>
                                        <m:r>
                                          <a:rPr lang="en-US" sz="1600">
                                            <a:solidFill>
                                              <a:srgbClr val="000000"/>
                                            </a:solidFill>
                                            <a:effectLst/>
                                            <a:latin typeface="Cambria Math" panose="02040503050406030204" pitchFamily="18" charset="0"/>
                                          </a:rPr>
                                          <m:t>2</m:t>
                                        </m:r>
                                      </m:sup>
                                    </m:sSup>
                                  </m:num>
                                  <m:den>
                                    <m:sSup>
                                      <m:sSupPr>
                                        <m:ctrlPr>
                                          <a:rPr lang="en-US" sz="1600" i="1">
                                            <a:solidFill>
                                              <a:srgbClr val="000000"/>
                                            </a:solidFill>
                                            <a:effectLst/>
                                            <a:latin typeface="Cambria Math" panose="02040503050406030204" pitchFamily="18" charset="0"/>
                                          </a:rPr>
                                        </m:ctrlPr>
                                      </m:sSupPr>
                                      <m:e>
                                        <m:r>
                                          <a:rPr lang="en-US" sz="1600">
                                            <a:solidFill>
                                              <a:srgbClr val="000000"/>
                                            </a:solidFill>
                                            <a:effectLst/>
                                            <a:latin typeface="Cambria Math" panose="02040503050406030204" pitchFamily="18" charset="0"/>
                                          </a:rPr>
                                          <m:t>𝑎</m:t>
                                        </m:r>
                                      </m:e>
                                      <m:sup>
                                        <m:r>
                                          <a:rPr lang="en-US" sz="1600">
                                            <a:solidFill>
                                              <a:srgbClr val="000000"/>
                                            </a:solidFill>
                                            <a:effectLst/>
                                            <a:latin typeface="Cambria Math" panose="02040503050406030204" pitchFamily="18" charset="0"/>
                                          </a:rPr>
                                          <m:t>2</m:t>
                                        </m:r>
                                      </m:sup>
                                    </m:sSup>
                                  </m:den>
                                </m:f>
                                <m:r>
                                  <a:rPr lang="en-US" sz="1600">
                                    <a:solidFill>
                                      <a:srgbClr val="000000"/>
                                    </a:solidFill>
                                    <a:effectLst/>
                                    <a:latin typeface="Cambria Math" panose="02040503050406030204" pitchFamily="18" charset="0"/>
                                  </a:rPr>
                                  <m:t>+</m:t>
                                </m:r>
                                <m:f>
                                  <m:fPr>
                                    <m:ctrlPr>
                                      <a:rPr lang="en-US" sz="1600" i="1">
                                        <a:solidFill>
                                          <a:srgbClr val="000000"/>
                                        </a:solidFill>
                                        <a:effectLst/>
                                        <a:latin typeface="Cambria Math" panose="02040503050406030204" pitchFamily="18" charset="0"/>
                                      </a:rPr>
                                    </m:ctrlPr>
                                  </m:fPr>
                                  <m:num>
                                    <m:sSup>
                                      <m:sSupPr>
                                        <m:ctrlPr>
                                          <a:rPr lang="en-US" sz="1600" i="1">
                                            <a:solidFill>
                                              <a:srgbClr val="000000"/>
                                            </a:solidFill>
                                            <a:effectLst/>
                                            <a:latin typeface="Cambria Math" panose="02040503050406030204" pitchFamily="18" charset="0"/>
                                          </a:rPr>
                                        </m:ctrlPr>
                                      </m:sSupPr>
                                      <m:e>
                                        <m:r>
                                          <a:rPr lang="en-US" sz="1600">
                                            <a:solidFill>
                                              <a:srgbClr val="000000"/>
                                            </a:solidFill>
                                            <a:effectLst/>
                                            <a:latin typeface="Cambria Math" panose="02040503050406030204" pitchFamily="18" charset="0"/>
                                          </a:rPr>
                                          <m:t>𝑦</m:t>
                                        </m:r>
                                      </m:e>
                                      <m:sup>
                                        <m:r>
                                          <a:rPr lang="en-US" sz="1600">
                                            <a:solidFill>
                                              <a:srgbClr val="000000"/>
                                            </a:solidFill>
                                            <a:effectLst/>
                                            <a:latin typeface="Cambria Math" panose="02040503050406030204" pitchFamily="18" charset="0"/>
                                          </a:rPr>
                                          <m:t>2</m:t>
                                        </m:r>
                                      </m:sup>
                                    </m:sSup>
                                  </m:num>
                                  <m:den>
                                    <m:sSup>
                                      <m:sSupPr>
                                        <m:ctrlPr>
                                          <a:rPr lang="en-US" sz="1600" i="1">
                                            <a:solidFill>
                                              <a:srgbClr val="000000"/>
                                            </a:solidFill>
                                            <a:effectLst/>
                                            <a:latin typeface="Cambria Math" panose="02040503050406030204" pitchFamily="18" charset="0"/>
                                          </a:rPr>
                                        </m:ctrlPr>
                                      </m:sSupPr>
                                      <m:e>
                                        <m:r>
                                          <a:rPr lang="en-US" sz="1600">
                                            <a:solidFill>
                                              <a:srgbClr val="000000"/>
                                            </a:solidFill>
                                            <a:effectLst/>
                                            <a:latin typeface="Cambria Math" panose="02040503050406030204" pitchFamily="18" charset="0"/>
                                          </a:rPr>
                                          <m:t>𝑏</m:t>
                                        </m:r>
                                      </m:e>
                                      <m:sup>
                                        <m:r>
                                          <a:rPr lang="en-US" sz="1600">
                                            <a:solidFill>
                                              <a:srgbClr val="000000"/>
                                            </a:solidFill>
                                            <a:effectLst/>
                                            <a:latin typeface="Cambria Math" panose="02040503050406030204" pitchFamily="18" charset="0"/>
                                          </a:rPr>
                                          <m:t>2</m:t>
                                        </m:r>
                                      </m:sup>
                                    </m:sSup>
                                  </m:den>
                                </m:f>
                                <m:r>
                                  <a:rPr lang="en-US" sz="1600">
                                    <a:solidFill>
                                      <a:srgbClr val="000000"/>
                                    </a:solidFill>
                                    <a:effectLst/>
                                    <a:latin typeface="Cambria Math" panose="02040503050406030204" pitchFamily="18" charset="0"/>
                                  </a:rPr>
                                  <m:t>=1,</m:t>
                                </m:r>
                              </m:oMath>
                            </m:oMathPara>
                          </a14:m>
                          <a:endParaRPr lang="en-US" sz="1600" dirty="0">
                            <a:solidFill>
                              <a:srgbClr val="000000"/>
                            </a:solidFill>
                            <a:effectLst/>
                          </a:endParaRPr>
                        </a:p>
                        <a:p>
                          <a:pPr marL="0" marR="0" algn="ctr">
                            <a:lnSpc>
                              <a:spcPct val="150000"/>
                            </a:lnSpc>
                            <a:spcBef>
                              <a:spcPts val="0"/>
                            </a:spcBef>
                            <a:spcAft>
                              <a:spcPts val="800"/>
                            </a:spcAft>
                          </a:pPr>
                          <a:r>
                            <a:rPr lang="en-US" sz="1600" dirty="0">
                              <a:solidFill>
                                <a:srgbClr val="000000"/>
                              </a:solidFill>
                              <a:effectLst/>
                            </a:rPr>
                            <a:t>trong đó </a:t>
                          </a:r>
                          <a14:m>
                            <m:oMath xmlns:m="http://schemas.openxmlformats.org/officeDocument/2006/math">
                              <m:sSup>
                                <m:sSupPr>
                                  <m:ctrlPr>
                                    <a:rPr lang="en-US" sz="1600" i="1">
                                      <a:solidFill>
                                        <a:srgbClr val="000000"/>
                                      </a:solidFill>
                                      <a:effectLst/>
                                      <a:latin typeface="Cambria Math" panose="02040503050406030204" pitchFamily="18" charset="0"/>
                                    </a:rPr>
                                  </m:ctrlPr>
                                </m:sSupPr>
                                <m:e>
                                  <m:r>
                                    <a:rPr lang="en-US" sz="1600">
                                      <a:solidFill>
                                        <a:srgbClr val="000000"/>
                                      </a:solidFill>
                                      <a:effectLst/>
                                      <a:latin typeface="Cambria Math" panose="02040503050406030204" pitchFamily="18" charset="0"/>
                                    </a:rPr>
                                    <m:t>𝑎</m:t>
                                  </m:r>
                                </m:e>
                                <m:sup>
                                  <m:r>
                                    <a:rPr lang="en-US" sz="1600">
                                      <a:solidFill>
                                        <a:srgbClr val="000000"/>
                                      </a:solidFill>
                                      <a:effectLst/>
                                      <a:latin typeface="Cambria Math" panose="02040503050406030204" pitchFamily="18" charset="0"/>
                                    </a:rPr>
                                    <m:t>2</m:t>
                                  </m:r>
                                </m:sup>
                              </m:sSup>
                              <m:r>
                                <a:rPr lang="en-US" sz="1600">
                                  <a:solidFill>
                                    <a:srgbClr val="000000"/>
                                  </a:solidFill>
                                  <a:effectLst/>
                                  <a:latin typeface="Cambria Math" panose="02040503050406030204" pitchFamily="18" charset="0"/>
                                </a:rPr>
                                <m:t>=</m:t>
                              </m:r>
                              <m:sSup>
                                <m:sSupPr>
                                  <m:ctrlPr>
                                    <a:rPr lang="en-US" sz="1600" i="1">
                                      <a:solidFill>
                                        <a:srgbClr val="000000"/>
                                      </a:solidFill>
                                      <a:effectLst/>
                                      <a:latin typeface="Cambria Math" panose="02040503050406030204" pitchFamily="18" charset="0"/>
                                    </a:rPr>
                                  </m:ctrlPr>
                                </m:sSupPr>
                                <m:e>
                                  <m:r>
                                    <a:rPr lang="en-US" sz="1600">
                                      <a:solidFill>
                                        <a:srgbClr val="000000"/>
                                      </a:solidFill>
                                      <a:effectLst/>
                                      <a:latin typeface="Cambria Math" panose="02040503050406030204" pitchFamily="18" charset="0"/>
                                    </a:rPr>
                                    <m:t>𝑐</m:t>
                                  </m:r>
                                </m:e>
                                <m:sup>
                                  <m:r>
                                    <a:rPr lang="en-US" sz="1600">
                                      <a:solidFill>
                                        <a:srgbClr val="000000"/>
                                      </a:solidFill>
                                      <a:effectLst/>
                                      <a:latin typeface="Cambria Math" panose="02040503050406030204" pitchFamily="18" charset="0"/>
                                    </a:rPr>
                                    <m:t>2</m:t>
                                  </m:r>
                                </m:sup>
                              </m:sSup>
                              <m:r>
                                <a:rPr lang="en-US" sz="1600">
                                  <a:solidFill>
                                    <a:srgbClr val="000000"/>
                                  </a:solidFill>
                                  <a:effectLst/>
                                  <a:latin typeface="Cambria Math" panose="02040503050406030204" pitchFamily="18" charset="0"/>
                                </a:rPr>
                                <m:t>+</m:t>
                              </m:r>
                              <m:sSup>
                                <m:sSupPr>
                                  <m:ctrlPr>
                                    <a:rPr lang="en-US" sz="1600" i="1">
                                      <a:solidFill>
                                        <a:srgbClr val="000000"/>
                                      </a:solidFill>
                                      <a:effectLst/>
                                      <a:latin typeface="Cambria Math" panose="02040503050406030204" pitchFamily="18" charset="0"/>
                                    </a:rPr>
                                  </m:ctrlPr>
                                </m:sSupPr>
                                <m:e>
                                  <m:r>
                                    <a:rPr lang="en-US" sz="1600">
                                      <a:solidFill>
                                        <a:srgbClr val="000000"/>
                                      </a:solidFill>
                                      <a:effectLst/>
                                      <a:latin typeface="Cambria Math" panose="02040503050406030204" pitchFamily="18" charset="0"/>
                                    </a:rPr>
                                    <m:t>𝑏</m:t>
                                  </m:r>
                                </m:e>
                                <m:sup>
                                  <m:r>
                                    <a:rPr lang="en-US" sz="1600">
                                      <a:solidFill>
                                        <a:srgbClr val="000000"/>
                                      </a:solidFill>
                                      <a:effectLst/>
                                      <a:latin typeface="Cambria Math" panose="02040503050406030204" pitchFamily="18" charset="0"/>
                                    </a:rPr>
                                    <m:t>2</m:t>
                                  </m:r>
                                </m:sup>
                              </m:sSup>
                            </m:oMath>
                          </a14:m>
                          <a:endParaRPr lang="en-US" sz="1600" dirty="0">
                            <a:solidFill>
                              <a:srgbClr val="000000"/>
                            </a:solidFill>
                            <a:effectLst/>
                            <a:latin typeface="Calibri"/>
                            <a:ea typeface="Calibri"/>
                            <a:cs typeface="Times New Roman"/>
                          </a:endParaRPr>
                        </a:p>
                      </a:txBody>
                      <a:tcPr marL="76021" marR="76021" marT="38011" marB="38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800"/>
                            </a:spcAft>
                          </a:pPr>
                          <a:r>
                            <a:rPr lang="en-US" sz="1600" dirty="0">
                              <a:solidFill>
                                <a:srgbClr val="000000"/>
                              </a:solidFill>
                              <a:effectLst/>
                            </a:rPr>
                            <a:t>Hybebol (H) có phương trình chính tắc là:</a:t>
                          </a:r>
                        </a:p>
                        <a:p>
                          <a:pPr marL="0" marR="0" algn="ctr">
                            <a:lnSpc>
                              <a:spcPct val="150000"/>
                            </a:lnSpc>
                            <a:spcBef>
                              <a:spcPts val="0"/>
                            </a:spcBef>
                            <a:spcAft>
                              <a:spcPts val="800"/>
                            </a:spcAft>
                          </a:pPr>
                          <a14:m>
                            <m:oMathPara xmlns:m="http://schemas.openxmlformats.org/officeDocument/2006/math">
                              <m:oMathParaPr>
                                <m:jc m:val="centerGroup"/>
                              </m:oMathParaPr>
                              <m:oMath xmlns:m="http://schemas.openxmlformats.org/officeDocument/2006/math">
                                <m:f>
                                  <m:fPr>
                                    <m:ctrlPr>
                                      <a:rPr lang="en-US" sz="1600" i="1">
                                        <a:solidFill>
                                          <a:srgbClr val="000000"/>
                                        </a:solidFill>
                                        <a:effectLst/>
                                        <a:latin typeface="Cambria Math" panose="02040503050406030204" pitchFamily="18" charset="0"/>
                                      </a:rPr>
                                    </m:ctrlPr>
                                  </m:fPr>
                                  <m:num>
                                    <m:sSup>
                                      <m:sSupPr>
                                        <m:ctrlPr>
                                          <a:rPr lang="en-US" sz="1600" i="1">
                                            <a:solidFill>
                                              <a:srgbClr val="000000"/>
                                            </a:solidFill>
                                            <a:effectLst/>
                                            <a:latin typeface="Cambria Math" panose="02040503050406030204" pitchFamily="18" charset="0"/>
                                          </a:rPr>
                                        </m:ctrlPr>
                                      </m:sSupPr>
                                      <m:e>
                                        <m:r>
                                          <a:rPr lang="en-US" sz="1600">
                                            <a:solidFill>
                                              <a:srgbClr val="000000"/>
                                            </a:solidFill>
                                            <a:effectLst/>
                                            <a:latin typeface="Cambria Math" panose="02040503050406030204" pitchFamily="18" charset="0"/>
                                          </a:rPr>
                                          <m:t>𝑥</m:t>
                                        </m:r>
                                      </m:e>
                                      <m:sup>
                                        <m:r>
                                          <a:rPr lang="en-US" sz="1600">
                                            <a:solidFill>
                                              <a:srgbClr val="000000"/>
                                            </a:solidFill>
                                            <a:effectLst/>
                                            <a:latin typeface="Cambria Math" panose="02040503050406030204" pitchFamily="18" charset="0"/>
                                          </a:rPr>
                                          <m:t>2</m:t>
                                        </m:r>
                                      </m:sup>
                                    </m:sSup>
                                  </m:num>
                                  <m:den>
                                    <m:sSup>
                                      <m:sSupPr>
                                        <m:ctrlPr>
                                          <a:rPr lang="en-US" sz="1600" i="1">
                                            <a:solidFill>
                                              <a:srgbClr val="000000"/>
                                            </a:solidFill>
                                            <a:effectLst/>
                                            <a:latin typeface="Cambria Math" panose="02040503050406030204" pitchFamily="18" charset="0"/>
                                          </a:rPr>
                                        </m:ctrlPr>
                                      </m:sSupPr>
                                      <m:e>
                                        <m:r>
                                          <a:rPr lang="en-US" sz="1600">
                                            <a:solidFill>
                                              <a:srgbClr val="000000"/>
                                            </a:solidFill>
                                            <a:effectLst/>
                                            <a:latin typeface="Cambria Math" panose="02040503050406030204" pitchFamily="18" charset="0"/>
                                          </a:rPr>
                                          <m:t>𝑎</m:t>
                                        </m:r>
                                      </m:e>
                                      <m:sup>
                                        <m:r>
                                          <a:rPr lang="en-US" sz="1600">
                                            <a:solidFill>
                                              <a:srgbClr val="000000"/>
                                            </a:solidFill>
                                            <a:effectLst/>
                                            <a:latin typeface="Cambria Math" panose="02040503050406030204" pitchFamily="18" charset="0"/>
                                          </a:rPr>
                                          <m:t>2</m:t>
                                        </m:r>
                                      </m:sup>
                                    </m:sSup>
                                  </m:den>
                                </m:f>
                                <m:r>
                                  <a:rPr lang="en-US" sz="1600">
                                    <a:solidFill>
                                      <a:srgbClr val="000000"/>
                                    </a:solidFill>
                                    <a:effectLst/>
                                    <a:latin typeface="Cambria Math" panose="02040503050406030204" pitchFamily="18" charset="0"/>
                                  </a:rPr>
                                  <m:t>..?..</m:t>
                                </m:r>
                                <m:f>
                                  <m:fPr>
                                    <m:ctrlPr>
                                      <a:rPr lang="en-US" sz="1600" i="1">
                                        <a:solidFill>
                                          <a:srgbClr val="000000"/>
                                        </a:solidFill>
                                        <a:effectLst/>
                                        <a:latin typeface="Cambria Math" panose="02040503050406030204" pitchFamily="18" charset="0"/>
                                      </a:rPr>
                                    </m:ctrlPr>
                                  </m:fPr>
                                  <m:num>
                                    <m:sSup>
                                      <m:sSupPr>
                                        <m:ctrlPr>
                                          <a:rPr lang="en-US" sz="1600" i="1">
                                            <a:solidFill>
                                              <a:srgbClr val="000000"/>
                                            </a:solidFill>
                                            <a:effectLst/>
                                            <a:latin typeface="Cambria Math" panose="02040503050406030204" pitchFamily="18" charset="0"/>
                                          </a:rPr>
                                        </m:ctrlPr>
                                      </m:sSupPr>
                                      <m:e>
                                        <m:r>
                                          <a:rPr lang="en-US" sz="1600">
                                            <a:solidFill>
                                              <a:srgbClr val="000000"/>
                                            </a:solidFill>
                                            <a:effectLst/>
                                            <a:latin typeface="Cambria Math" panose="02040503050406030204" pitchFamily="18" charset="0"/>
                                          </a:rPr>
                                          <m:t>𝑦</m:t>
                                        </m:r>
                                      </m:e>
                                      <m:sup>
                                        <m:r>
                                          <a:rPr lang="en-US" sz="1600">
                                            <a:solidFill>
                                              <a:srgbClr val="000000"/>
                                            </a:solidFill>
                                            <a:effectLst/>
                                            <a:latin typeface="Cambria Math" panose="02040503050406030204" pitchFamily="18" charset="0"/>
                                          </a:rPr>
                                          <m:t>2</m:t>
                                        </m:r>
                                      </m:sup>
                                    </m:sSup>
                                  </m:num>
                                  <m:den>
                                    <m:sSup>
                                      <m:sSupPr>
                                        <m:ctrlPr>
                                          <a:rPr lang="en-US" sz="1600" i="1">
                                            <a:solidFill>
                                              <a:srgbClr val="000000"/>
                                            </a:solidFill>
                                            <a:effectLst/>
                                            <a:latin typeface="Cambria Math" panose="02040503050406030204" pitchFamily="18" charset="0"/>
                                          </a:rPr>
                                        </m:ctrlPr>
                                      </m:sSupPr>
                                      <m:e>
                                        <m:r>
                                          <a:rPr lang="en-US" sz="1600">
                                            <a:solidFill>
                                              <a:srgbClr val="000000"/>
                                            </a:solidFill>
                                            <a:effectLst/>
                                            <a:latin typeface="Cambria Math" panose="02040503050406030204" pitchFamily="18" charset="0"/>
                                          </a:rPr>
                                          <m:t>𝑏</m:t>
                                        </m:r>
                                      </m:e>
                                      <m:sup>
                                        <m:r>
                                          <a:rPr lang="en-US" sz="1600">
                                            <a:solidFill>
                                              <a:srgbClr val="000000"/>
                                            </a:solidFill>
                                            <a:effectLst/>
                                            <a:latin typeface="Cambria Math" panose="02040503050406030204" pitchFamily="18" charset="0"/>
                                          </a:rPr>
                                          <m:t>2</m:t>
                                        </m:r>
                                      </m:sup>
                                    </m:sSup>
                                  </m:den>
                                </m:f>
                                <m:r>
                                  <a:rPr lang="en-US" sz="1600">
                                    <a:solidFill>
                                      <a:srgbClr val="000000"/>
                                    </a:solidFill>
                                    <a:effectLst/>
                                    <a:latin typeface="Cambria Math" panose="02040503050406030204" pitchFamily="18" charset="0"/>
                                  </a:rPr>
                                  <m:t>=1</m:t>
                                </m:r>
                              </m:oMath>
                            </m:oMathPara>
                          </a14:m>
                          <a:endParaRPr lang="en-US" sz="1600" dirty="0">
                            <a:solidFill>
                              <a:srgbClr val="000000"/>
                            </a:solidFill>
                            <a:effectLst/>
                          </a:endParaRPr>
                        </a:p>
                        <a:p>
                          <a:pPr marL="0" marR="0" algn="ctr">
                            <a:lnSpc>
                              <a:spcPct val="150000"/>
                            </a:lnSpc>
                            <a:spcBef>
                              <a:spcPts val="0"/>
                            </a:spcBef>
                            <a:spcAft>
                              <a:spcPts val="800"/>
                            </a:spcAft>
                          </a:pPr>
                          <a:r>
                            <a:rPr lang="en-US" sz="1600" dirty="0">
                              <a:solidFill>
                                <a:srgbClr val="000000"/>
                              </a:solidFill>
                              <a:effectLst/>
                            </a:rPr>
                            <a:t>trong đó </a:t>
                          </a:r>
                          <a14:m>
                            <m:oMath xmlns:m="http://schemas.openxmlformats.org/officeDocument/2006/math">
                              <m:sSup>
                                <m:sSupPr>
                                  <m:ctrlPr>
                                    <a:rPr lang="en-US" sz="1600" i="1">
                                      <a:solidFill>
                                        <a:srgbClr val="000000"/>
                                      </a:solidFill>
                                      <a:effectLst/>
                                      <a:latin typeface="Cambria Math" panose="02040503050406030204" pitchFamily="18" charset="0"/>
                                    </a:rPr>
                                  </m:ctrlPr>
                                </m:sSupPr>
                                <m:e>
                                  <m:r>
                                    <a:rPr lang="en-US" sz="1600">
                                      <a:solidFill>
                                        <a:srgbClr val="000000"/>
                                      </a:solidFill>
                                      <a:effectLst/>
                                      <a:latin typeface="Cambria Math" panose="02040503050406030204" pitchFamily="18" charset="0"/>
                                    </a:rPr>
                                    <m:t>𝑎</m:t>
                                  </m:r>
                                </m:e>
                                <m:sup>
                                  <m:r>
                                    <a:rPr lang="en-US" sz="1600">
                                      <a:solidFill>
                                        <a:srgbClr val="000000"/>
                                      </a:solidFill>
                                      <a:effectLst/>
                                      <a:latin typeface="Cambria Math" panose="02040503050406030204" pitchFamily="18" charset="0"/>
                                    </a:rPr>
                                    <m:t>2</m:t>
                                  </m:r>
                                </m:sup>
                              </m:sSup>
                              <m:r>
                                <a:rPr lang="en-US" sz="1600">
                                  <a:solidFill>
                                    <a:srgbClr val="000000"/>
                                  </a:solidFill>
                                  <a:effectLst/>
                                  <a:latin typeface="Cambria Math" panose="02040503050406030204" pitchFamily="18" charset="0"/>
                                </a:rPr>
                                <m:t>=</m:t>
                              </m:r>
                              <m:sSup>
                                <m:sSupPr>
                                  <m:ctrlPr>
                                    <a:rPr lang="en-US" sz="1600" i="1">
                                      <a:solidFill>
                                        <a:srgbClr val="000000"/>
                                      </a:solidFill>
                                      <a:effectLst/>
                                      <a:latin typeface="Cambria Math" panose="02040503050406030204" pitchFamily="18" charset="0"/>
                                    </a:rPr>
                                  </m:ctrlPr>
                                </m:sSupPr>
                                <m:e>
                                  <m:r>
                                    <a:rPr lang="en-US" sz="1600">
                                      <a:solidFill>
                                        <a:srgbClr val="000000"/>
                                      </a:solidFill>
                                      <a:effectLst/>
                                      <a:latin typeface="Cambria Math" panose="02040503050406030204" pitchFamily="18" charset="0"/>
                                    </a:rPr>
                                    <m:t>𝑐</m:t>
                                  </m:r>
                                </m:e>
                                <m:sup>
                                  <m:r>
                                    <a:rPr lang="en-US" sz="1600">
                                      <a:solidFill>
                                        <a:srgbClr val="000000"/>
                                      </a:solidFill>
                                      <a:effectLst/>
                                      <a:latin typeface="Cambria Math" panose="02040503050406030204" pitchFamily="18" charset="0"/>
                                    </a:rPr>
                                    <m:t>2</m:t>
                                  </m:r>
                                </m:sup>
                              </m:sSup>
                              <m:r>
                                <a:rPr lang="en-US" sz="1600">
                                  <a:solidFill>
                                    <a:srgbClr val="000000"/>
                                  </a:solidFill>
                                  <a:effectLst/>
                                  <a:latin typeface="Cambria Math" panose="02040503050406030204" pitchFamily="18" charset="0"/>
                                </a:rPr>
                                <m:t>..?..</m:t>
                              </m:r>
                              <m:sSup>
                                <m:sSupPr>
                                  <m:ctrlPr>
                                    <a:rPr lang="en-US" sz="1600" i="1">
                                      <a:solidFill>
                                        <a:srgbClr val="000000"/>
                                      </a:solidFill>
                                      <a:effectLst/>
                                      <a:latin typeface="Cambria Math" panose="02040503050406030204" pitchFamily="18" charset="0"/>
                                    </a:rPr>
                                  </m:ctrlPr>
                                </m:sSupPr>
                                <m:e>
                                  <m:r>
                                    <a:rPr lang="en-US" sz="1600">
                                      <a:solidFill>
                                        <a:srgbClr val="000000"/>
                                      </a:solidFill>
                                      <a:effectLst/>
                                      <a:latin typeface="Cambria Math" panose="02040503050406030204" pitchFamily="18" charset="0"/>
                                    </a:rPr>
                                    <m:t>𝑏</m:t>
                                  </m:r>
                                </m:e>
                                <m:sup>
                                  <m:r>
                                    <a:rPr lang="en-US" sz="1600">
                                      <a:solidFill>
                                        <a:srgbClr val="000000"/>
                                      </a:solidFill>
                                      <a:effectLst/>
                                      <a:latin typeface="Cambria Math" panose="02040503050406030204" pitchFamily="18" charset="0"/>
                                    </a:rPr>
                                    <m:t>2</m:t>
                                  </m:r>
                                </m:sup>
                              </m:sSup>
                            </m:oMath>
                          </a14:m>
                          <a:endParaRPr lang="en-US" sz="1600" dirty="0">
                            <a:solidFill>
                              <a:srgbClr val="000000"/>
                            </a:solidFill>
                            <a:effectLst/>
                            <a:latin typeface="Calibri"/>
                            <a:ea typeface="Calibri"/>
                            <a:cs typeface="Times New Roman"/>
                          </a:endParaRPr>
                        </a:p>
                      </a:txBody>
                      <a:tcPr marL="76021" marR="76021" marT="38011" marB="38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mc:Choice>
        <mc:Fallback>
          <p:graphicFrame>
            <p:nvGraphicFramePr>
              <p:cNvPr id="13" name="Table 12"/>
              <p:cNvGraphicFramePr>
                <a:graphicFrameLocks noGrp="1"/>
              </p:cNvGraphicFramePr>
              <p:nvPr>
                <p:extLst>
                  <p:ext uri="{D42A27DB-BD31-4B8C-83A1-F6EECF244321}">
                    <p14:modId xmlns:p14="http://schemas.microsoft.com/office/powerpoint/2010/main" val="855544071"/>
                  </p:ext>
                </p:extLst>
              </p:nvPr>
            </p:nvGraphicFramePr>
            <p:xfrm>
              <a:off x="326780" y="1276350"/>
              <a:ext cx="8512420" cy="3553117"/>
            </p:xfrm>
            <a:graphic>
              <a:graphicData uri="http://schemas.openxmlformats.org/drawingml/2006/table">
                <a:tbl>
                  <a:tblPr firstRow="1" bandRow="1">
                    <a:tableStyleId>{793D81CF-94F2-401A-BA57-92F5A7B2D0C5}</a:tableStyleId>
                  </a:tblPr>
                  <a:tblGrid>
                    <a:gridCol w="4256210">
                      <a:extLst>
                        <a:ext uri="{9D8B030D-6E8A-4147-A177-3AD203B41FA5}">
                          <a16:colId xmlns:a16="http://schemas.microsoft.com/office/drawing/2014/main" val="20000"/>
                        </a:ext>
                      </a:extLst>
                    </a:gridCol>
                    <a:gridCol w="4256210">
                      <a:extLst>
                        <a:ext uri="{9D8B030D-6E8A-4147-A177-3AD203B41FA5}">
                          <a16:colId xmlns:a16="http://schemas.microsoft.com/office/drawing/2014/main" val="20001"/>
                        </a:ext>
                      </a:extLst>
                    </a:gridCol>
                  </a:tblGrid>
                  <a:tr h="402349">
                    <a:tc>
                      <a:txBody>
                        <a:bodyPr/>
                        <a:lstStyle/>
                        <a:p>
                          <a:pPr marL="0" marR="0" algn="ctr">
                            <a:lnSpc>
                              <a:spcPct val="150000"/>
                            </a:lnSpc>
                            <a:spcBef>
                              <a:spcPts val="0"/>
                            </a:spcBef>
                            <a:spcAft>
                              <a:spcPts val="800"/>
                            </a:spcAft>
                          </a:pPr>
                          <a:r>
                            <a:rPr lang="en-US" sz="1600" dirty="0">
                              <a:solidFill>
                                <a:schemeClr val="bg1"/>
                              </a:solidFill>
                              <a:effectLst/>
                            </a:rPr>
                            <a:t>Elip</a:t>
                          </a:r>
                          <a:endParaRPr lang="en-US" sz="1600" dirty="0">
                            <a:solidFill>
                              <a:schemeClr val="bg1"/>
                            </a:solidFill>
                            <a:effectLst/>
                            <a:latin typeface="Calibri"/>
                            <a:ea typeface="Calibri"/>
                            <a:cs typeface="Times New Roman"/>
                          </a:endParaRPr>
                        </a:p>
                      </a:txBody>
                      <a:tcPr marL="76021" marR="76021" marT="38011" marB="38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800"/>
                            </a:spcAft>
                          </a:pPr>
                          <a:r>
                            <a:rPr lang="en-US" sz="1600" dirty="0">
                              <a:solidFill>
                                <a:schemeClr val="bg1"/>
                              </a:solidFill>
                              <a:effectLst/>
                            </a:rPr>
                            <a:t>Hypebol</a:t>
                          </a:r>
                          <a:endParaRPr lang="en-US" sz="1600" dirty="0">
                            <a:solidFill>
                              <a:schemeClr val="bg1"/>
                            </a:solidFill>
                            <a:effectLst/>
                            <a:latin typeface="Calibri"/>
                            <a:ea typeface="Calibri"/>
                            <a:cs typeface="Times New Roman"/>
                          </a:endParaRPr>
                        </a:p>
                      </a:txBody>
                      <a:tcPr marL="76021" marR="76021" marT="38011" marB="38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2349">
                    <a:tc>
                      <a:txBody>
                        <a:bodyPr/>
                        <a:lstStyle/>
                        <a:p>
                          <a:endParaRPr lang="en-US"/>
                        </a:p>
                      </a:txBody>
                      <a:tcPr marL="76021" marR="76021" marT="38011" marB="38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43" t="-101515" r="-100286" b="-704545"/>
                          </a:stretch>
                        </a:blipFill>
                      </a:tcPr>
                    </a:tc>
                    <a:tc>
                      <a:txBody>
                        <a:bodyPr/>
                        <a:lstStyle/>
                        <a:p>
                          <a:endParaRPr lang="en-US"/>
                        </a:p>
                      </a:txBody>
                      <a:tcPr marL="76021" marR="76021" marT="38011" marB="38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287" t="-101515" r="-430" b="-704545"/>
                          </a:stretch>
                        </a:blipFill>
                      </a:tcPr>
                    </a:tc>
                    <a:extLst>
                      <a:ext uri="{0D108BD9-81ED-4DB2-BD59-A6C34878D82A}">
                        <a16:rowId xmlns:a16="http://schemas.microsoft.com/office/drawing/2014/main" val="10001"/>
                      </a:ext>
                    </a:extLst>
                  </a:tr>
                  <a:tr h="1043177">
                    <a:tc>
                      <a:txBody>
                        <a:bodyPr/>
                        <a:lstStyle/>
                        <a:p>
                          <a:endParaRPr lang="en-US"/>
                        </a:p>
                      </a:txBody>
                      <a:tcPr marL="76021" marR="76021" marT="38011" marB="38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43" t="-77326" r="-100286" b="-170349"/>
                          </a:stretch>
                        </a:blipFill>
                      </a:tcPr>
                    </a:tc>
                    <a:tc>
                      <a:txBody>
                        <a:bodyPr/>
                        <a:lstStyle/>
                        <a:p>
                          <a:endParaRPr lang="en-US"/>
                        </a:p>
                      </a:txBody>
                      <a:tcPr marL="76021" marR="76021" marT="38011" marB="38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287" t="-77326" r="-430" b="-170349"/>
                          </a:stretch>
                        </a:blipFill>
                      </a:tcPr>
                    </a:tc>
                    <a:extLst>
                      <a:ext uri="{0D108BD9-81ED-4DB2-BD59-A6C34878D82A}">
                        <a16:rowId xmlns:a16="http://schemas.microsoft.com/office/drawing/2014/main" val="10002"/>
                      </a:ext>
                    </a:extLst>
                  </a:tr>
                  <a:tr h="1705242">
                    <a:tc>
                      <a:txBody>
                        <a:bodyPr/>
                        <a:lstStyle/>
                        <a:p>
                          <a:endParaRPr lang="en-US"/>
                        </a:p>
                      </a:txBody>
                      <a:tcPr marL="76021" marR="76021" marT="38011" marB="38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43" t="-108929" r="-100286" b="-4643"/>
                          </a:stretch>
                        </a:blipFill>
                      </a:tcPr>
                    </a:tc>
                    <a:tc>
                      <a:txBody>
                        <a:bodyPr/>
                        <a:lstStyle/>
                        <a:p>
                          <a:endParaRPr lang="en-US"/>
                        </a:p>
                      </a:txBody>
                      <a:tcPr marL="76021" marR="76021" marT="38011" marB="38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287" t="-108929" r="-430" b="-4643"/>
                          </a:stretch>
                        </a:blipFill>
                      </a:tcPr>
                    </a:tc>
                    <a:extLst>
                      <a:ext uri="{0D108BD9-81ED-4DB2-BD59-A6C34878D82A}">
                        <a16:rowId xmlns:a16="http://schemas.microsoft.com/office/drawing/2014/main" val="10003"/>
                      </a:ext>
                    </a:extLst>
                  </a:tr>
                </a:tbl>
              </a:graphicData>
            </a:graphic>
          </p:graphicFrame>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grpSp>
        <p:nvGrpSpPr>
          <p:cNvPr id="1555" name="Google Shape;1555;p55"/>
          <p:cNvGrpSpPr/>
          <p:nvPr/>
        </p:nvGrpSpPr>
        <p:grpSpPr>
          <a:xfrm rot="-1464382">
            <a:off x="8291459" y="4070726"/>
            <a:ext cx="825540" cy="309244"/>
            <a:chOff x="5553275" y="2092625"/>
            <a:chExt cx="387150" cy="145025"/>
          </a:xfrm>
        </p:grpSpPr>
        <p:sp>
          <p:nvSpPr>
            <p:cNvPr id="1556" name="Google Shape;1556;p55"/>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5"/>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5"/>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5"/>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5"/>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5"/>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2" name="Google Shape;1562;p55"/>
          <p:cNvSpPr/>
          <p:nvPr/>
        </p:nvSpPr>
        <p:spPr>
          <a:xfrm>
            <a:off x="194116" y="4608263"/>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1" name="Google Shape;1571;p55"/>
          <p:cNvGrpSpPr/>
          <p:nvPr/>
        </p:nvGrpSpPr>
        <p:grpSpPr>
          <a:xfrm>
            <a:off x="8359198" y="330853"/>
            <a:ext cx="490612" cy="415445"/>
            <a:chOff x="5278225" y="2418025"/>
            <a:chExt cx="230075" cy="194825"/>
          </a:xfrm>
        </p:grpSpPr>
        <p:sp>
          <p:nvSpPr>
            <p:cNvPr id="1572" name="Google Shape;1572;p55"/>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5"/>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5"/>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5"/>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5"/>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5"/>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8" name="Google Shape;1578;p55"/>
          <p:cNvSpPr/>
          <p:nvPr/>
        </p:nvSpPr>
        <p:spPr>
          <a:xfrm rot="1791412">
            <a:off x="313875" y="406010"/>
            <a:ext cx="636212" cy="65071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mc:Choice xmlns:a14="http://schemas.microsoft.com/office/drawing/2010/main" Requires="a14">
          <p:sp>
            <p:nvSpPr>
              <p:cNvPr id="8" name="Rectangle 7"/>
              <p:cNvSpPr/>
              <p:nvPr/>
            </p:nvSpPr>
            <p:spPr>
              <a:xfrm>
                <a:off x="627729" y="209550"/>
                <a:ext cx="7830471" cy="3527056"/>
              </a:xfrm>
              <a:prstGeom prst="rect">
                <a:avLst/>
              </a:prstGeom>
            </p:spPr>
            <p:txBody>
              <a:bodyPr wrap="square">
                <a:spAutoFit/>
              </a:bodyPr>
              <a:lstStyle/>
              <a:p>
                <a:pPr algn="ctr">
                  <a:lnSpc>
                    <a:spcPct val="150000"/>
                  </a:lnSpc>
                </a:pPr>
                <a:r>
                  <a:rPr lang="en-US" sz="2000" b="1" dirty="0">
                    <a:solidFill>
                      <a:srgbClr val="FF0000"/>
                    </a:solidFill>
                  </a:rPr>
                  <a:t>Giải</a:t>
                </a:r>
              </a:p>
              <a:p>
                <a:pPr algn="just">
                  <a:lnSpc>
                    <a:spcPct val="150000"/>
                  </a:lnSpc>
                </a:pPr>
                <a:r>
                  <a:rPr lang="en-US" sz="2000" dirty="0"/>
                  <a:t>a. Vì Oy là đường trung trực của F</a:t>
                </a:r>
                <a:r>
                  <a:rPr lang="en-US" sz="2000" baseline="-25000" dirty="0"/>
                  <a:t>1</a:t>
                </a:r>
                <a:r>
                  <a:rPr lang="en-US" sz="2000" dirty="0"/>
                  <a:t>F</a:t>
                </a:r>
                <a:r>
                  <a:rPr lang="en-US" sz="2000" baseline="-25000" dirty="0"/>
                  <a:t>2</a:t>
                </a:r>
                <a:r>
                  <a:rPr lang="en-US" sz="2000" i="1" dirty="0"/>
                  <a:t> </a:t>
                </a:r>
                <a:r>
                  <a:rPr lang="en-US" sz="2000" dirty="0"/>
                  <a:t>nên O là trung điểm của F</a:t>
                </a:r>
                <a:r>
                  <a:rPr lang="en-US" sz="2000" baseline="-25000" dirty="0"/>
                  <a:t>1</a:t>
                </a:r>
                <a:r>
                  <a:rPr lang="en-US" sz="2000" dirty="0"/>
                  <a:t>F</a:t>
                </a:r>
                <a:r>
                  <a:rPr lang="en-US" sz="2000" baseline="-25000" dirty="0"/>
                  <a:t>2</a:t>
                </a:r>
                <a:r>
                  <a:rPr lang="en-US" sz="2000" dirty="0"/>
                  <a:t>. </a:t>
                </a:r>
              </a:p>
              <a:p>
                <a:pPr algn="just">
                  <a:lnSpc>
                    <a:spcPct val="150000"/>
                  </a:lnSpc>
                </a:pPr>
                <a:r>
                  <a:rPr lang="en-US" sz="2000" dirty="0"/>
                  <a:t>Do đó</a:t>
                </a:r>
                <a:r>
                  <a:rPr lang="en-US" sz="2000" i="1" dirty="0"/>
                  <a:t>, OF</a:t>
                </a:r>
                <a:r>
                  <a:rPr lang="en-US" sz="2000" i="1" baseline="-25000" dirty="0"/>
                  <a:t>1</a:t>
                </a:r>
                <a:r>
                  <a:rPr lang="en-US" sz="2000" i="1" dirty="0"/>
                  <a:t> = OF</a:t>
                </a:r>
                <a:r>
                  <a:rPr lang="en-US" sz="2000" i="1" baseline="-25000" dirty="0"/>
                  <a:t>2</a:t>
                </a:r>
                <a:r>
                  <a:rPr lang="en-US" sz="2000" i="1" dirty="0"/>
                  <a:t> = </a:t>
                </a:r>
                <a14:m>
                  <m:oMath xmlns:m="http://schemas.openxmlformats.org/officeDocument/2006/math">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b="1" i="1">
                                <a:latin typeface="Cambria Math" panose="02040503050406030204" pitchFamily="18" charset="0"/>
                              </a:rPr>
                              <m:t>𝑭</m:t>
                            </m:r>
                          </m:e>
                          <m:sub>
                            <m:r>
                              <a:rPr lang="en-US" sz="2000" b="1" i="1">
                                <a:latin typeface="Cambria Math" panose="02040503050406030204" pitchFamily="18" charset="0"/>
                              </a:rPr>
                              <m:t>𝟏</m:t>
                            </m:r>
                          </m:sub>
                        </m:sSub>
                        <m:sSub>
                          <m:sSubPr>
                            <m:ctrlPr>
                              <a:rPr lang="en-US" sz="2000" i="1">
                                <a:latin typeface="Cambria Math" panose="02040503050406030204" pitchFamily="18" charset="0"/>
                              </a:rPr>
                            </m:ctrlPr>
                          </m:sSubPr>
                          <m:e>
                            <m:r>
                              <a:rPr lang="en-US" sz="2000" b="1" i="1">
                                <a:latin typeface="Cambria Math" panose="02040503050406030204" pitchFamily="18" charset="0"/>
                              </a:rPr>
                              <m:t>𝑭</m:t>
                            </m:r>
                          </m:e>
                          <m:sub>
                            <m:r>
                              <a:rPr lang="en-US" sz="2000" b="1" i="1">
                                <a:latin typeface="Cambria Math" panose="02040503050406030204" pitchFamily="18" charset="0"/>
                              </a:rPr>
                              <m:t>𝟐</m:t>
                            </m:r>
                          </m:sub>
                        </m:sSub>
                      </m:num>
                      <m:den>
                        <m:r>
                          <a:rPr lang="en-US" sz="2000" b="1" i="1">
                            <a:latin typeface="Cambria Math" panose="02040503050406030204" pitchFamily="18" charset="0"/>
                          </a:rPr>
                          <m:t>𝟐</m:t>
                        </m:r>
                      </m:den>
                    </m:f>
                  </m:oMath>
                </a14:m>
                <a:r>
                  <a:rPr lang="en-US" sz="2000" i="1" dirty="0"/>
                  <a:t> = </a:t>
                </a:r>
                <a14:m>
                  <m:oMath xmlns:m="http://schemas.openxmlformats.org/officeDocument/2006/math">
                    <m:f>
                      <m:fPr>
                        <m:ctrlPr>
                          <a:rPr lang="en-US" sz="2000" i="1">
                            <a:latin typeface="Cambria Math" panose="02040503050406030204" pitchFamily="18" charset="0"/>
                          </a:rPr>
                        </m:ctrlPr>
                      </m:fPr>
                      <m:num>
                        <m:r>
                          <a:rPr lang="en-US" sz="2000" b="1" i="1">
                            <a:latin typeface="Cambria Math" panose="02040503050406030204" pitchFamily="18" charset="0"/>
                          </a:rPr>
                          <m:t>𝟐</m:t>
                        </m:r>
                        <m:r>
                          <a:rPr lang="en-US" sz="2000" b="1" i="1">
                            <a:latin typeface="Cambria Math" panose="02040503050406030204" pitchFamily="18" charset="0"/>
                          </a:rPr>
                          <m:t>𝒄</m:t>
                        </m:r>
                      </m:num>
                      <m:den>
                        <m:r>
                          <a:rPr lang="en-US" sz="2000" b="1" i="1">
                            <a:latin typeface="Cambria Math" panose="02040503050406030204" pitchFamily="18" charset="0"/>
                          </a:rPr>
                          <m:t>𝟐</m:t>
                        </m:r>
                      </m:den>
                    </m:f>
                    <m:r>
                      <a:rPr lang="en-US" sz="2000" b="1" i="1">
                        <a:latin typeface="Cambria Math" panose="02040503050406030204" pitchFamily="18" charset="0"/>
                      </a:rPr>
                      <m:t>=</m:t>
                    </m:r>
                    <m:r>
                      <a:rPr lang="en-US" sz="2000" b="1" i="1">
                        <a:latin typeface="Cambria Math" panose="02040503050406030204" pitchFamily="18" charset="0"/>
                      </a:rPr>
                      <m:t>𝒄</m:t>
                    </m:r>
                  </m:oMath>
                </a14:m>
                <a:endParaRPr lang="en-US" sz="2000" dirty="0"/>
              </a:p>
              <a:p>
                <a:pPr algn="just">
                  <a:lnSpc>
                    <a:spcPct val="150000"/>
                  </a:lnSpc>
                </a:pPr>
                <a:r>
                  <a:rPr lang="en-US" sz="2000" dirty="0"/>
                  <a:t>Điểm F</a:t>
                </a:r>
                <a:r>
                  <a:rPr lang="en-US" sz="2000" baseline="-25000" dirty="0"/>
                  <a:t>1</a:t>
                </a:r>
                <a:r>
                  <a:rPr lang="en-US" sz="2000" dirty="0"/>
                  <a:t> thuộc trục Ox và nằm về phía bên trái điểm O và cách O một khoảng bằng </a:t>
                </a:r>
                <a:r>
                  <a:rPr lang="en-US" sz="2000" i="1" dirty="0"/>
                  <a:t>c</a:t>
                </a:r>
                <a:r>
                  <a:rPr lang="en-US" sz="2000" dirty="0"/>
                  <a:t> nên toạ độ của F</a:t>
                </a:r>
                <a:r>
                  <a:rPr lang="en-US" sz="2000" baseline="-25000" dirty="0"/>
                  <a:t>1</a:t>
                </a:r>
                <a:r>
                  <a:rPr lang="en-US" sz="2000" dirty="0"/>
                  <a:t> là F</a:t>
                </a:r>
                <a:r>
                  <a:rPr lang="en-US" sz="2000" baseline="-25000" dirty="0"/>
                  <a:t>1</a:t>
                </a:r>
                <a:r>
                  <a:rPr lang="en-US" sz="2000" dirty="0"/>
                  <a:t>(-c; 0).</a:t>
                </a:r>
              </a:p>
              <a:p>
                <a:pPr algn="just">
                  <a:lnSpc>
                    <a:spcPct val="150000"/>
                  </a:lnSpc>
                </a:pPr>
                <a:r>
                  <a:rPr lang="en-US" sz="2000" dirty="0"/>
                  <a:t>Điểm F</a:t>
                </a:r>
                <a:r>
                  <a:rPr lang="en-US" sz="2000" baseline="-25000" dirty="0"/>
                  <a:t>2</a:t>
                </a:r>
                <a:r>
                  <a:rPr lang="en-US" sz="2000" i="1" dirty="0"/>
                  <a:t> </a:t>
                </a:r>
                <a:r>
                  <a:rPr lang="en-US" sz="2000" dirty="0"/>
                  <a:t>thuộc trục Ox và nằm về phía bên phải điểm O và cách O một khoảng bằng c nên toạ độ của F</a:t>
                </a:r>
                <a:r>
                  <a:rPr lang="en-US" sz="2000" baseline="-25000" dirty="0"/>
                  <a:t>2</a:t>
                </a:r>
                <a:r>
                  <a:rPr lang="en-US" sz="2000" dirty="0"/>
                  <a:t> là F</a:t>
                </a:r>
                <a:r>
                  <a:rPr lang="en-US" sz="2000" baseline="-25000" dirty="0"/>
                  <a:t>2</a:t>
                </a:r>
                <a:r>
                  <a:rPr lang="en-US" sz="2000" dirty="0"/>
                  <a:t>(c; 0).</a:t>
                </a:r>
              </a:p>
            </p:txBody>
          </p:sp>
        </mc:Choice>
        <mc:Fallback>
          <p:sp>
            <p:nvSpPr>
              <p:cNvPr id="8" name="Rectangle 7"/>
              <p:cNvSpPr>
                <a:spLocks noRot="1" noChangeAspect="1" noMove="1" noResize="1" noEditPoints="1" noAdjustHandles="1" noChangeArrowheads="1" noChangeShapeType="1" noTextEdit="1"/>
              </p:cNvSpPr>
              <p:nvPr/>
            </p:nvSpPr>
            <p:spPr>
              <a:xfrm>
                <a:off x="627729" y="209550"/>
                <a:ext cx="7830471" cy="3527056"/>
              </a:xfrm>
              <a:prstGeom prst="rect">
                <a:avLst/>
              </a:prstGeom>
              <a:blipFill>
                <a:blip r:embed="rId3"/>
                <a:stretch>
                  <a:fillRect l="-856" r="-700" b="-518"/>
                </a:stretch>
              </a:blipFill>
            </p:spPr>
            <p:txBody>
              <a:bodyPr/>
              <a:lstStyle/>
              <a:p>
                <a:r>
                  <a:rPr lang="en-US">
                    <a:noFill/>
                  </a:rPr>
                  <a:t> </a:t>
                </a:r>
              </a:p>
            </p:txBody>
          </p:sp>
        </mc:Fallback>
      </mc:AlternateContent>
      <p:pic>
        <p:nvPicPr>
          <p:cNvPr id="40" name="Picture 16">
            <a:extLst>
              <a:ext uri="{FF2B5EF4-FFF2-40B4-BE49-F238E27FC236}">
                <a16:creationId xmlns:a16="http://schemas.microsoft.com/office/drawing/2014/main" id="{1462FF9F-EAF8-4B39-9FBB-966BAE687A24}"/>
              </a:ext>
            </a:extLst>
          </p:cNvPr>
          <p:cNvPicPr>
            <a:picLocks noChangeAspect="1"/>
          </p:cNvPicPr>
          <p:nvPr/>
        </p:nvPicPr>
        <p:blipFill>
          <a:blip r:embed="rId4"/>
          <a:srcRect/>
          <a:stretch>
            <a:fillRect/>
          </a:stretch>
        </p:blipFill>
        <p:spPr>
          <a:xfrm>
            <a:off x="3476164" y="3773014"/>
            <a:ext cx="1857836" cy="1389536"/>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arn(inVertic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arn(inVertical)">
                                      <p:cBhvr>
                                        <p:cTn id="3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grpSp>
        <p:nvGrpSpPr>
          <p:cNvPr id="1871" name="Google Shape;1871;p58"/>
          <p:cNvGrpSpPr/>
          <p:nvPr/>
        </p:nvGrpSpPr>
        <p:grpSpPr>
          <a:xfrm rot="-3512591">
            <a:off x="347186" y="145115"/>
            <a:ext cx="384630" cy="574466"/>
            <a:chOff x="5896600" y="1746775"/>
            <a:chExt cx="180375" cy="269400"/>
          </a:xfrm>
        </p:grpSpPr>
        <p:sp>
          <p:nvSpPr>
            <p:cNvPr id="1872" name="Google Shape;1872;p58"/>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8"/>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8"/>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8"/>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8"/>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8"/>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8" name="Google Shape;1878;p58"/>
          <p:cNvGrpSpPr/>
          <p:nvPr/>
        </p:nvGrpSpPr>
        <p:grpSpPr>
          <a:xfrm>
            <a:off x="5841023" y="3761903"/>
            <a:ext cx="490612" cy="415445"/>
            <a:chOff x="5278225" y="2418025"/>
            <a:chExt cx="230075" cy="194825"/>
          </a:xfrm>
        </p:grpSpPr>
        <p:sp>
          <p:nvSpPr>
            <p:cNvPr id="1879" name="Google Shape;1879;p58"/>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8"/>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8"/>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8"/>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8"/>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8"/>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4" name="Object 3"/>
          <p:cNvGraphicFramePr>
            <a:graphicFrameLocks noChangeAspect="1"/>
          </p:cNvGraphicFramePr>
          <p:nvPr>
            <p:extLst>
              <p:ext uri="{D42A27DB-BD31-4B8C-83A1-F6EECF244321}">
                <p14:modId xmlns:p14="http://schemas.microsoft.com/office/powerpoint/2010/main" val="1063529986"/>
              </p:ext>
            </p:extLst>
          </p:nvPr>
        </p:nvGraphicFramePr>
        <p:xfrm>
          <a:off x="76200" y="361950"/>
          <a:ext cx="8839200" cy="4971043"/>
        </p:xfrm>
        <a:graphic>
          <a:graphicData uri="http://schemas.openxmlformats.org/presentationml/2006/ole">
            <mc:AlternateContent xmlns:mc="http://schemas.openxmlformats.org/markup-compatibility/2006">
              <mc:Choice xmlns:v="urn:schemas-microsoft-com:vml" Requires="v">
                <p:oleObj spid="_x0000_s10252" name="Presentation" r:id="rId4" imgW="6016773" imgH="3384886" progId="PowerPoint.Show.12">
                  <p:embed/>
                </p:oleObj>
              </mc:Choice>
              <mc:Fallback>
                <p:oleObj name="Presentation" r:id="rId4" imgW="6016773" imgH="3384886" progId="PowerPoint.Show.12">
                  <p:embed/>
                  <p:pic>
                    <p:nvPicPr>
                      <p:cNvPr id="0" name=""/>
                      <p:cNvPicPr/>
                      <p:nvPr/>
                    </p:nvPicPr>
                    <p:blipFill>
                      <a:blip r:embed="rId5"/>
                      <a:stretch>
                        <a:fillRect/>
                      </a:stretch>
                    </p:blipFill>
                    <p:spPr>
                      <a:xfrm>
                        <a:off x="76200" y="361950"/>
                        <a:ext cx="8839200" cy="4971043"/>
                      </a:xfrm>
                      <a:prstGeom prst="rect">
                        <a:avLst/>
                      </a:prstGeom>
                    </p:spPr>
                  </p:pic>
                </p:oleObj>
              </mc:Fallback>
            </mc:AlternateContent>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sp>
        <p:nvSpPr>
          <p:cNvPr id="1957" name="Google Shape;1957;p60"/>
          <p:cNvSpPr/>
          <p:nvPr/>
        </p:nvSpPr>
        <p:spPr>
          <a:xfrm>
            <a:off x="8343600" y="4511617"/>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8" name="Google Shape;1958;p60"/>
          <p:cNvGrpSpPr/>
          <p:nvPr/>
        </p:nvGrpSpPr>
        <p:grpSpPr>
          <a:xfrm>
            <a:off x="8412183" y="2390692"/>
            <a:ext cx="384632" cy="574469"/>
            <a:chOff x="5896600" y="1746775"/>
            <a:chExt cx="180375" cy="269400"/>
          </a:xfrm>
        </p:grpSpPr>
        <p:sp>
          <p:nvSpPr>
            <p:cNvPr id="1959" name="Google Shape;1959;p60"/>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0"/>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0"/>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60"/>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0"/>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0"/>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60"/>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8;p39"/>
          <p:cNvSpPr txBox="1">
            <a:spLocks noGrp="1"/>
          </p:cNvSpPr>
          <p:nvPr>
            <p:ph type="title" idx="4294967295"/>
          </p:nvPr>
        </p:nvSpPr>
        <p:spPr>
          <a:xfrm>
            <a:off x="1600200" y="895350"/>
            <a:ext cx="5985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FF0000"/>
                </a:solidFill>
                <a:latin typeface="Arial" pitchFamily="34" charset="0"/>
                <a:cs typeface="Arial" pitchFamily="34" charset="0"/>
              </a:rPr>
              <a:t>KẾT LUẬN</a:t>
            </a:r>
            <a:endParaRPr sz="3200" b="1" dirty="0">
              <a:solidFill>
                <a:srgbClr val="FF0000"/>
              </a:solidFill>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1021693" y="1538258"/>
                <a:ext cx="7055507" cy="2665153"/>
              </a:xfrm>
              <a:prstGeom prst="rect">
                <a:avLst/>
              </a:prstGeom>
            </p:spPr>
            <p:txBody>
              <a:bodyPr wrap="square">
                <a:spAutoFit/>
              </a:bodyPr>
              <a:lstStyle/>
              <a:p>
                <a:pPr algn="just">
                  <a:lnSpc>
                    <a:spcPct val="150000"/>
                  </a:lnSpc>
                </a:pPr>
                <a:r>
                  <a:rPr lang="en-US" sz="2400" dirty="0"/>
                  <a:t>Khi chọn hệ trục toạ độ như trên, phương trình đường hypebol có thể viết dưới dạng </a:t>
                </a:r>
                <a14:m>
                  <m:oMath xmlns:m="http://schemas.openxmlformats.org/officeDocument/2006/math">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b="1" i="0">
                                <a:latin typeface="Cambria Math" panose="02040503050406030204" pitchFamily="18" charset="0"/>
                              </a:rPr>
                              <m:t>𝐱</m:t>
                            </m:r>
                          </m:e>
                          <m:sup>
                            <m:r>
                              <a:rPr lang="en-US" sz="2400" b="1" i="0">
                                <a:latin typeface="Cambria Math" panose="02040503050406030204" pitchFamily="18" charset="0"/>
                              </a:rPr>
                              <m:t>𝟐</m:t>
                            </m:r>
                          </m:sup>
                        </m:sSup>
                      </m:num>
                      <m:den>
                        <m:sSup>
                          <m:sSupPr>
                            <m:ctrlPr>
                              <a:rPr lang="en-US" sz="2400" i="1">
                                <a:latin typeface="Cambria Math" panose="02040503050406030204" pitchFamily="18" charset="0"/>
                              </a:rPr>
                            </m:ctrlPr>
                          </m:sSupPr>
                          <m:e>
                            <m:r>
                              <a:rPr lang="en-US" sz="2400" b="1" i="0">
                                <a:latin typeface="Cambria Math" panose="02040503050406030204" pitchFamily="18" charset="0"/>
                              </a:rPr>
                              <m:t>𝐚</m:t>
                            </m:r>
                          </m:e>
                          <m:sup>
                            <m:r>
                              <a:rPr lang="en-US" sz="2400" b="1" i="0">
                                <a:latin typeface="Cambria Math" panose="02040503050406030204" pitchFamily="18" charset="0"/>
                              </a:rPr>
                              <m:t>𝟐</m:t>
                            </m:r>
                          </m:sup>
                        </m:sSup>
                      </m:den>
                    </m:f>
                    <m:r>
                      <a:rPr lang="en-US" sz="2400" b="1" i="0">
                        <a:latin typeface="Cambria Math" panose="02040503050406030204" pitchFamily="18" charset="0"/>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b="1" i="0">
                                <a:latin typeface="Cambria Math" panose="02040503050406030204" pitchFamily="18" charset="0"/>
                              </a:rPr>
                              <m:t>𝐲</m:t>
                            </m:r>
                          </m:e>
                          <m:sup>
                            <m:r>
                              <a:rPr lang="en-US" sz="2400" b="1" i="0">
                                <a:latin typeface="Cambria Math" panose="02040503050406030204" pitchFamily="18" charset="0"/>
                              </a:rPr>
                              <m:t>𝟐</m:t>
                            </m:r>
                          </m:sup>
                        </m:sSup>
                      </m:num>
                      <m:den>
                        <m:sSup>
                          <m:sSupPr>
                            <m:ctrlPr>
                              <a:rPr lang="en-US" sz="2400" i="1">
                                <a:latin typeface="Cambria Math" panose="02040503050406030204" pitchFamily="18" charset="0"/>
                              </a:rPr>
                            </m:ctrlPr>
                          </m:sSupPr>
                          <m:e>
                            <m:r>
                              <a:rPr lang="en-US" sz="2400" b="1" i="0">
                                <a:latin typeface="Cambria Math" panose="02040503050406030204" pitchFamily="18" charset="0"/>
                              </a:rPr>
                              <m:t>𝐛</m:t>
                            </m:r>
                          </m:e>
                          <m:sup>
                            <m:r>
                              <a:rPr lang="en-US" sz="2400" b="1" i="0">
                                <a:latin typeface="Cambria Math" panose="02040503050406030204" pitchFamily="18" charset="0"/>
                              </a:rPr>
                              <m:t>𝟐</m:t>
                            </m:r>
                          </m:sup>
                        </m:sSup>
                      </m:den>
                    </m:f>
                    <m:r>
                      <a:rPr lang="en-US" sz="2400" b="1" i="0">
                        <a:latin typeface="Cambria Math" panose="02040503050406030204" pitchFamily="18" charset="0"/>
                      </a:rPr>
                      <m:t>=</m:t>
                    </m:r>
                    <m:r>
                      <a:rPr lang="en-US" sz="2400" b="1" i="0">
                        <a:latin typeface="Cambria Math" panose="02040503050406030204" pitchFamily="18" charset="0"/>
                      </a:rPr>
                      <m:t>𝟏</m:t>
                    </m:r>
                  </m:oMath>
                </a14:m>
                <a:r>
                  <a:rPr lang="en-US" sz="2400" dirty="0"/>
                  <a:t>, trong đó a &gt; 0, b &gt; 0.</a:t>
                </a:r>
              </a:p>
              <a:p>
                <a:pPr algn="just">
                  <a:lnSpc>
                    <a:spcPct val="150000"/>
                  </a:lnSpc>
                </a:pPr>
                <a:r>
                  <a:rPr lang="en-US" sz="2400" dirty="0"/>
                  <a:t>Đây gọi là phương trình chính tắc của hypebol. </a:t>
                </a:r>
              </a:p>
            </p:txBody>
          </p:sp>
        </mc:Choice>
        <mc:Fallback>
          <p:sp>
            <p:nvSpPr>
              <p:cNvPr id="3" name="Rectangle 2"/>
              <p:cNvSpPr>
                <a:spLocks noRot="1" noChangeAspect="1" noMove="1" noResize="1" noEditPoints="1" noAdjustHandles="1" noChangeArrowheads="1" noChangeShapeType="1" noTextEdit="1"/>
              </p:cNvSpPr>
              <p:nvPr/>
            </p:nvSpPr>
            <p:spPr>
              <a:xfrm>
                <a:off x="1021693" y="1538258"/>
                <a:ext cx="7055507" cy="2665153"/>
              </a:xfrm>
              <a:prstGeom prst="rect">
                <a:avLst/>
              </a:prstGeom>
              <a:blipFill>
                <a:blip r:embed="rId3"/>
                <a:stretch>
                  <a:fillRect l="-1383" r="-2420" b="-685"/>
                </a:stretch>
              </a:blipFill>
            </p:spPr>
            <p:txBody>
              <a:bodyPr/>
              <a:lstStyle/>
              <a:p>
                <a:r>
                  <a:rPr lang="en-US">
                    <a:noFill/>
                  </a:rPr>
                  <a:t> </a:t>
                </a:r>
              </a:p>
            </p:txBody>
          </p:sp>
        </mc:Fallback>
      </mc:AlternateContent>
      <p:pic>
        <p:nvPicPr>
          <p:cNvPr id="48" name="Picture 13">
            <a:extLst>
              <a:ext uri="{FF2B5EF4-FFF2-40B4-BE49-F238E27FC236}">
                <a16:creationId xmlns:a16="http://schemas.microsoft.com/office/drawing/2014/main" id="{116401D7-3EDF-49AA-811A-22E827283FA3}"/>
              </a:ext>
            </a:extLst>
          </p:cNvPr>
          <p:cNvPicPr>
            <a:picLocks noChangeAspect="1"/>
          </p:cNvPicPr>
          <p:nvPr/>
        </p:nvPicPr>
        <p:blipFill>
          <a:blip r:embed="rId4"/>
          <a:srcRect r="2325"/>
          <a:stretch>
            <a:fillRect/>
          </a:stretch>
        </p:blipFill>
        <p:spPr>
          <a:xfrm>
            <a:off x="111052" y="119321"/>
            <a:ext cx="1031948" cy="169042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grpSp>
        <p:nvGrpSpPr>
          <p:cNvPr id="332" name="Google Shape;332;p37"/>
          <p:cNvGrpSpPr/>
          <p:nvPr/>
        </p:nvGrpSpPr>
        <p:grpSpPr>
          <a:xfrm rot="-1464382">
            <a:off x="8631609" y="2152026"/>
            <a:ext cx="825540" cy="309244"/>
            <a:chOff x="5553275" y="2092625"/>
            <a:chExt cx="387150" cy="145025"/>
          </a:xfrm>
        </p:grpSpPr>
        <p:sp>
          <p:nvSpPr>
            <p:cNvPr id="333" name="Google Shape;333;p37"/>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7"/>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7"/>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7"/>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7"/>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7"/>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339;p37"/>
          <p:cNvSpPr/>
          <p:nvPr/>
        </p:nvSpPr>
        <p:spPr>
          <a:xfrm>
            <a:off x="0" y="79625"/>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7"/>
          <p:cNvSpPr/>
          <p:nvPr/>
        </p:nvSpPr>
        <p:spPr>
          <a:xfrm>
            <a:off x="8343600" y="285750"/>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37"/>
          <p:cNvGrpSpPr/>
          <p:nvPr/>
        </p:nvGrpSpPr>
        <p:grpSpPr>
          <a:xfrm>
            <a:off x="6548083" y="4210832"/>
            <a:ext cx="384632" cy="574469"/>
            <a:chOff x="5896600" y="1746775"/>
            <a:chExt cx="180375" cy="269400"/>
          </a:xfrm>
        </p:grpSpPr>
        <p:sp>
          <p:nvSpPr>
            <p:cNvPr id="342" name="Google Shape;342;p37"/>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7"/>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7"/>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7"/>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7"/>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7"/>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37"/>
          <p:cNvGrpSpPr/>
          <p:nvPr/>
        </p:nvGrpSpPr>
        <p:grpSpPr>
          <a:xfrm>
            <a:off x="857598" y="4903803"/>
            <a:ext cx="490612" cy="415445"/>
            <a:chOff x="5278225" y="2418025"/>
            <a:chExt cx="230075" cy="194825"/>
          </a:xfrm>
        </p:grpSpPr>
        <p:sp>
          <p:nvSpPr>
            <p:cNvPr id="349" name="Google Shape;349;p37"/>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7"/>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7"/>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7"/>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7"/>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7"/>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5" name="Google Shape;355;p37"/>
          <p:cNvSpPr/>
          <p:nvPr/>
        </p:nvSpPr>
        <p:spPr>
          <a:xfrm>
            <a:off x="221392" y="3306570"/>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7"/>
          <p:cNvSpPr/>
          <p:nvPr/>
        </p:nvSpPr>
        <p:spPr>
          <a:xfrm>
            <a:off x="8360017" y="44623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C:\Users\Administrator\Desktop\P4-TT-TOÁN 10-CD\c7-bàin6\1.khởi độ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55" y="742950"/>
            <a:ext cx="3924345" cy="39161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61100" y="590550"/>
            <a:ext cx="4343399" cy="1685846"/>
          </a:xfrm>
          <a:prstGeom prst="rect">
            <a:avLst/>
          </a:prstGeom>
        </p:spPr>
        <p:txBody>
          <a:bodyPr wrap="square">
            <a:spAutoFit/>
          </a:bodyPr>
          <a:lstStyle/>
          <a:p>
            <a:pPr algn="ctr">
              <a:lnSpc>
                <a:spcPct val="150000"/>
              </a:lnSpc>
            </a:pPr>
            <a:r>
              <a:rPr lang="en-US" sz="2400" dirty="0"/>
              <a:t>Đường conic gồm những loại đường nào và được xác định như thế nào?</a:t>
            </a:r>
          </a:p>
        </p:txBody>
      </p:sp>
      <p:pic>
        <p:nvPicPr>
          <p:cNvPr id="33" name="Picture 32"/>
          <p:cNvPicPr>
            <a:picLocks noChangeAspect="1"/>
          </p:cNvPicPr>
          <p:nvPr/>
        </p:nvPicPr>
        <p:blipFill>
          <a:blip r:embed="rId4"/>
          <a:srcRect/>
          <a:stretch>
            <a:fillRect/>
          </a:stretch>
        </p:blipFill>
        <p:spPr>
          <a:xfrm>
            <a:off x="5105400" y="2419167"/>
            <a:ext cx="2627294" cy="2331723"/>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79"/>
        <p:cNvGrpSpPr/>
        <p:nvPr/>
      </p:nvGrpSpPr>
      <p:grpSpPr>
        <a:xfrm>
          <a:off x="0" y="0"/>
          <a:ext cx="0" cy="0"/>
          <a:chOff x="0" y="0"/>
          <a:chExt cx="0" cy="0"/>
        </a:xfrm>
      </p:grpSpPr>
      <p:sp>
        <p:nvSpPr>
          <p:cNvPr id="2040" name="Google Shape;2040;p61"/>
          <p:cNvSpPr/>
          <p:nvPr/>
        </p:nvSpPr>
        <p:spPr>
          <a:xfrm>
            <a:off x="295025" y="309113"/>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2" name="Google Shape;2042;p61"/>
          <p:cNvGrpSpPr/>
          <p:nvPr/>
        </p:nvGrpSpPr>
        <p:grpSpPr>
          <a:xfrm>
            <a:off x="8606108" y="4317692"/>
            <a:ext cx="384632" cy="574469"/>
            <a:chOff x="5896600" y="1746775"/>
            <a:chExt cx="180375" cy="269400"/>
          </a:xfrm>
        </p:grpSpPr>
        <p:sp>
          <p:nvSpPr>
            <p:cNvPr id="2043" name="Google Shape;2043;p61"/>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61"/>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61"/>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61"/>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61"/>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61"/>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6" name="Google Shape;2056;p61"/>
          <p:cNvSpPr/>
          <p:nvPr/>
        </p:nvSpPr>
        <p:spPr>
          <a:xfrm>
            <a:off x="221392" y="466178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61"/>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mc:Choice xmlns:a14="http://schemas.microsoft.com/office/drawing/2010/main" Requires="a14">
          <p:sp>
            <p:nvSpPr>
              <p:cNvPr id="3" name="Rectangle 2"/>
              <p:cNvSpPr/>
              <p:nvPr/>
            </p:nvSpPr>
            <p:spPr>
              <a:xfrm>
                <a:off x="2673104" y="590550"/>
                <a:ext cx="5785096" cy="3970318"/>
              </a:xfrm>
              <a:prstGeom prst="rect">
                <a:avLst/>
              </a:prstGeom>
            </p:spPr>
            <p:txBody>
              <a:bodyPr wrap="square">
                <a:spAutoFit/>
              </a:bodyPr>
              <a:lstStyle/>
              <a:p>
                <a:pPr algn="ctr">
                  <a:lnSpc>
                    <a:spcPct val="150000"/>
                  </a:lnSpc>
                </a:pPr>
                <a:r>
                  <a:rPr lang="en-US" sz="2400" b="1" dirty="0">
                    <a:solidFill>
                      <a:srgbClr val="FF0000"/>
                    </a:solidFill>
                    <a:latin typeface="+mn-lt"/>
                  </a:rPr>
                  <a:t>Chú ý:</a:t>
                </a:r>
                <a:endParaRPr lang="en-US" sz="2400" dirty="0">
                  <a:solidFill>
                    <a:srgbClr val="FF0000"/>
                  </a:solidFill>
                  <a:latin typeface="+mn-lt"/>
                </a:endParaRPr>
              </a:p>
              <a:p>
                <a:pPr algn="just">
                  <a:lnSpc>
                    <a:spcPct val="150000"/>
                  </a:lnSpc>
                </a:pPr>
                <a:r>
                  <a:rPr lang="en-US" sz="2400" dirty="0">
                    <a:latin typeface="+mn-lt"/>
                  </a:rPr>
                  <a:t>Đối với hypebol (H) có phương trình chính tắc như đã nêu ở trên, ta có:</a:t>
                </a:r>
              </a:p>
              <a:p>
                <a:pPr marL="342900" indent="-342900" algn="just">
                  <a:lnSpc>
                    <a:spcPct val="150000"/>
                  </a:lnSpc>
                  <a:buFont typeface="Arial" pitchFamily="34" charset="0"/>
                  <a:buChar char="•"/>
                </a:pPr>
                <a:r>
                  <a:rPr lang="en-US" sz="2400" dirty="0">
                    <a:latin typeface="+mn-lt"/>
                  </a:rPr>
                  <a:t>c</a:t>
                </a:r>
                <a:r>
                  <a:rPr lang="en-US" sz="2400" baseline="30000" dirty="0">
                    <a:latin typeface="+mn-lt"/>
                  </a:rPr>
                  <a:t>2</a:t>
                </a:r>
                <a:r>
                  <a:rPr lang="en-US" sz="2400" dirty="0">
                    <a:latin typeface="+mn-lt"/>
                  </a:rPr>
                  <a:t> = a</a:t>
                </a:r>
                <a:r>
                  <a:rPr lang="en-US" sz="2400" baseline="30000" dirty="0">
                    <a:latin typeface="+mn-lt"/>
                  </a:rPr>
                  <a:t>2</a:t>
                </a:r>
                <a:r>
                  <a:rPr lang="en-US" sz="2400" dirty="0">
                    <a:latin typeface="+mn-lt"/>
                  </a:rPr>
                  <a:t> + b</a:t>
                </a:r>
                <a:r>
                  <a:rPr lang="en-US" sz="2400" baseline="30000" dirty="0">
                    <a:latin typeface="+mn-lt"/>
                  </a:rPr>
                  <a:t>2</a:t>
                </a:r>
                <a:r>
                  <a:rPr lang="en-US" sz="2400" dirty="0">
                    <a:latin typeface="+mn-lt"/>
                  </a:rPr>
                  <a:t>, ở đó 2c = F</a:t>
                </a:r>
                <a:r>
                  <a:rPr lang="en-US" sz="2400" baseline="-25000" dirty="0">
                    <a:latin typeface="+mn-lt"/>
                  </a:rPr>
                  <a:t>1</a:t>
                </a:r>
                <a:r>
                  <a:rPr lang="en-US" sz="2400" dirty="0">
                    <a:latin typeface="+mn-lt"/>
                  </a:rPr>
                  <a:t>F</a:t>
                </a:r>
                <a:r>
                  <a:rPr lang="en-US" sz="2400" baseline="-25000" dirty="0">
                    <a:latin typeface="+mn-lt"/>
                  </a:rPr>
                  <a:t>2</a:t>
                </a:r>
                <a:r>
                  <a:rPr lang="en-US" sz="2400" dirty="0">
                    <a:latin typeface="+mn-lt"/>
                  </a:rPr>
                  <a:t> và điều kiện a &gt; b là không bắt buộc.</a:t>
                </a:r>
              </a:p>
              <a:p>
                <a:pPr marL="342900" indent="-342900" algn="just">
                  <a:lnSpc>
                    <a:spcPct val="150000"/>
                  </a:lnSpc>
                  <a:buFont typeface="Arial" pitchFamily="34" charset="0"/>
                  <a:buChar char="•"/>
                </a:pPr>
                <a:r>
                  <a:rPr lang="en-US" sz="2400" dirty="0">
                    <a:latin typeface="+mn-lt"/>
                  </a:rPr>
                  <a:t>Nếu điểm M(x; y) thuộc hypebol (H) thì</a:t>
                </a:r>
              </a:p>
              <a:p>
                <a:pPr algn="just">
                  <a:lnSpc>
                    <a:spcPct val="150000"/>
                  </a:lnSpc>
                </a:pPr>
                <a:r>
                  <a:rPr lang="en-US" sz="2400" dirty="0">
                    <a:latin typeface="+mn-lt"/>
                  </a:rPr>
                  <a:t>x </a:t>
                </a:r>
                <a14:m>
                  <m:oMath xmlns:m="http://schemas.openxmlformats.org/officeDocument/2006/math">
                    <m:r>
                      <a:rPr lang="en-US" sz="2400" b="1" i="0">
                        <a:latin typeface="+mn-lt"/>
                      </a:rPr>
                      <m:t>≤</m:t>
                    </m:r>
                  </m:oMath>
                </a14:m>
                <a:r>
                  <a:rPr lang="en-US" sz="2400" dirty="0">
                    <a:latin typeface="+mn-lt"/>
                  </a:rPr>
                  <a:t> -a hoặc x </a:t>
                </a:r>
                <a14:m>
                  <m:oMath xmlns:m="http://schemas.openxmlformats.org/officeDocument/2006/math">
                    <m:r>
                      <a:rPr lang="en-US" sz="2400" b="1" i="0">
                        <a:latin typeface="+mn-lt"/>
                      </a:rPr>
                      <m:t>≥</m:t>
                    </m:r>
                  </m:oMath>
                </a14:m>
                <a:r>
                  <a:rPr lang="en-US" sz="2400" dirty="0">
                    <a:latin typeface="+mn-lt"/>
                  </a:rPr>
                  <a:t> a. </a:t>
                </a:r>
              </a:p>
            </p:txBody>
          </p:sp>
        </mc:Choice>
        <mc:Fallback>
          <p:sp>
            <p:nvSpPr>
              <p:cNvPr id="3" name="Rectangle 2"/>
              <p:cNvSpPr>
                <a:spLocks noRot="1" noChangeAspect="1" noMove="1" noResize="1" noEditPoints="1" noAdjustHandles="1" noChangeArrowheads="1" noChangeShapeType="1" noTextEdit="1"/>
              </p:cNvSpPr>
              <p:nvPr/>
            </p:nvSpPr>
            <p:spPr>
              <a:xfrm>
                <a:off x="2673104" y="590550"/>
                <a:ext cx="5785096" cy="3970318"/>
              </a:xfrm>
              <a:prstGeom prst="rect">
                <a:avLst/>
              </a:prstGeom>
              <a:blipFill>
                <a:blip r:embed="rId3"/>
                <a:stretch>
                  <a:fillRect l="-1686" r="-2950" b="-1075"/>
                </a:stretch>
              </a:blipFill>
            </p:spPr>
            <p:txBody>
              <a:bodyPr/>
              <a:lstStyle/>
              <a:p>
                <a:r>
                  <a:rPr lang="en-US">
                    <a:noFill/>
                  </a:rPr>
                  <a:t> </a:t>
                </a:r>
              </a:p>
            </p:txBody>
          </p:sp>
        </mc:Fallback>
      </mc:AlternateContent>
      <p:grpSp>
        <p:nvGrpSpPr>
          <p:cNvPr id="82" name="Google Shape;728;p44"/>
          <p:cNvGrpSpPr/>
          <p:nvPr/>
        </p:nvGrpSpPr>
        <p:grpSpPr>
          <a:xfrm>
            <a:off x="452703" y="1844990"/>
            <a:ext cx="2214297" cy="3546160"/>
            <a:chOff x="618350" y="2174725"/>
            <a:chExt cx="1901875" cy="3154425"/>
          </a:xfrm>
        </p:grpSpPr>
        <p:sp>
          <p:nvSpPr>
            <p:cNvPr id="83" name="Google Shape;729;p44"/>
            <p:cNvSpPr/>
            <p:nvPr/>
          </p:nvSpPr>
          <p:spPr>
            <a:xfrm rot="10643846">
              <a:off x="1470123" y="2543481"/>
              <a:ext cx="52855" cy="120421"/>
            </a:xfrm>
            <a:prstGeom prst="chord">
              <a:avLst>
                <a:gd name="adj1" fmla="val 4359744"/>
                <a:gd name="adj2" fmla="val 1575885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730;p44"/>
            <p:cNvGrpSpPr/>
            <p:nvPr/>
          </p:nvGrpSpPr>
          <p:grpSpPr>
            <a:xfrm flipH="1">
              <a:off x="618350" y="2174725"/>
              <a:ext cx="1901875" cy="3154425"/>
              <a:chOff x="2248788" y="6468350"/>
              <a:chExt cx="1901875" cy="3154425"/>
            </a:xfrm>
          </p:grpSpPr>
          <p:sp>
            <p:nvSpPr>
              <p:cNvPr id="85" name="Google Shape;731;p44"/>
              <p:cNvSpPr/>
              <p:nvPr/>
            </p:nvSpPr>
            <p:spPr>
              <a:xfrm>
                <a:off x="2808863" y="8429400"/>
                <a:ext cx="944025" cy="1193375"/>
              </a:xfrm>
              <a:custGeom>
                <a:avLst/>
                <a:gdLst/>
                <a:ahLst/>
                <a:cxnLst/>
                <a:rect l="l" t="t" r="r" b="b"/>
                <a:pathLst>
                  <a:path w="37761" h="47735" extrusionOk="0">
                    <a:moveTo>
                      <a:pt x="501" y="0"/>
                    </a:moveTo>
                    <a:lnTo>
                      <a:pt x="0" y="24551"/>
                    </a:lnTo>
                    <a:lnTo>
                      <a:pt x="1168" y="38962"/>
                    </a:lnTo>
                    <a:cubicBezTo>
                      <a:pt x="10474" y="42131"/>
                      <a:pt x="19481" y="46334"/>
                      <a:pt x="29555" y="47401"/>
                    </a:cubicBezTo>
                    <a:cubicBezTo>
                      <a:pt x="31656" y="47601"/>
                      <a:pt x="33791" y="47701"/>
                      <a:pt x="35893" y="47735"/>
                    </a:cubicBezTo>
                    <a:lnTo>
                      <a:pt x="37761" y="19981"/>
                    </a:lnTo>
                    <a:lnTo>
                      <a:pt x="35859" y="2536"/>
                    </a:lnTo>
                    <a:cubicBezTo>
                      <a:pt x="35859" y="2536"/>
                      <a:pt x="32205" y="3034"/>
                      <a:pt x="26253" y="3034"/>
                    </a:cubicBezTo>
                    <a:cubicBezTo>
                      <a:pt x="19797" y="3034"/>
                      <a:pt x="10636" y="2448"/>
                      <a:pt x="501" y="0"/>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32;p44"/>
              <p:cNvSpPr/>
              <p:nvPr/>
            </p:nvSpPr>
            <p:spPr>
              <a:xfrm>
                <a:off x="2819688" y="8428575"/>
                <a:ext cx="894850" cy="196725"/>
              </a:xfrm>
              <a:custGeom>
                <a:avLst/>
                <a:gdLst/>
                <a:ahLst/>
                <a:cxnLst/>
                <a:rect l="l" t="t" r="r" b="b"/>
                <a:pathLst>
                  <a:path w="35794" h="7869" extrusionOk="0">
                    <a:moveTo>
                      <a:pt x="68" y="0"/>
                    </a:moveTo>
                    <a:lnTo>
                      <a:pt x="1" y="2869"/>
                    </a:lnTo>
                    <a:cubicBezTo>
                      <a:pt x="1602" y="4070"/>
                      <a:pt x="5772" y="6405"/>
                      <a:pt x="14711" y="7505"/>
                    </a:cubicBezTo>
                    <a:cubicBezTo>
                      <a:pt x="16754" y="7762"/>
                      <a:pt x="18749" y="7868"/>
                      <a:pt x="20655" y="7868"/>
                    </a:cubicBezTo>
                    <a:cubicBezTo>
                      <a:pt x="27432" y="7868"/>
                      <a:pt x="33086" y="6518"/>
                      <a:pt x="35793" y="5737"/>
                    </a:cubicBezTo>
                    <a:lnTo>
                      <a:pt x="35426" y="2569"/>
                    </a:lnTo>
                    <a:cubicBezTo>
                      <a:pt x="35426" y="2569"/>
                      <a:pt x="31831" y="3052"/>
                      <a:pt x="25963" y="3052"/>
                    </a:cubicBezTo>
                    <a:cubicBezTo>
                      <a:pt x="19500" y="3052"/>
                      <a:pt x="10279" y="2465"/>
                      <a:pt x="68" y="0"/>
                    </a:cubicBezTo>
                    <a:close/>
                  </a:path>
                </a:pathLst>
              </a:custGeom>
              <a:solidFill>
                <a:srgbClr val="707070"/>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33;p44"/>
              <p:cNvSpPr/>
              <p:nvPr/>
            </p:nvSpPr>
            <p:spPr>
              <a:xfrm>
                <a:off x="2945613" y="8456075"/>
                <a:ext cx="549600" cy="165150"/>
              </a:xfrm>
              <a:custGeom>
                <a:avLst/>
                <a:gdLst/>
                <a:ahLst/>
                <a:cxnLst/>
                <a:rect l="l" t="t" r="r" b="b"/>
                <a:pathLst>
                  <a:path w="21984" h="6606" extrusionOk="0">
                    <a:moveTo>
                      <a:pt x="1" y="1"/>
                    </a:moveTo>
                    <a:lnTo>
                      <a:pt x="501" y="1469"/>
                    </a:lnTo>
                    <a:lnTo>
                      <a:pt x="501" y="4437"/>
                    </a:lnTo>
                    <a:cubicBezTo>
                      <a:pt x="1035" y="4637"/>
                      <a:pt x="1635" y="4804"/>
                      <a:pt x="2302" y="5004"/>
                    </a:cubicBezTo>
                    <a:lnTo>
                      <a:pt x="2403" y="1569"/>
                    </a:lnTo>
                    <a:lnTo>
                      <a:pt x="20082" y="2970"/>
                    </a:lnTo>
                    <a:lnTo>
                      <a:pt x="19915" y="6606"/>
                    </a:lnTo>
                    <a:cubicBezTo>
                      <a:pt x="20616" y="6539"/>
                      <a:pt x="21316" y="6472"/>
                      <a:pt x="21983" y="6405"/>
                    </a:cubicBezTo>
                    <a:lnTo>
                      <a:pt x="21983" y="1936"/>
                    </a:lnTo>
                    <a:cubicBezTo>
                      <a:pt x="21633" y="1939"/>
                      <a:pt x="21282" y="1940"/>
                      <a:pt x="20931" y="1940"/>
                    </a:cubicBezTo>
                    <a:cubicBezTo>
                      <a:pt x="13910" y="1940"/>
                      <a:pt x="6895" y="1303"/>
                      <a:pt x="1" y="1"/>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34;p44"/>
              <p:cNvSpPr/>
              <p:nvPr/>
            </p:nvSpPr>
            <p:spPr>
              <a:xfrm>
                <a:off x="3109063" y="8527800"/>
                <a:ext cx="176825" cy="96750"/>
              </a:xfrm>
              <a:custGeom>
                <a:avLst/>
                <a:gdLst/>
                <a:ahLst/>
                <a:cxnLst/>
                <a:rect l="l" t="t" r="r" b="b"/>
                <a:pathLst>
                  <a:path w="7073" h="3870" extrusionOk="0">
                    <a:moveTo>
                      <a:pt x="201" y="1"/>
                    </a:moveTo>
                    <a:lnTo>
                      <a:pt x="1" y="3069"/>
                    </a:lnTo>
                    <a:cubicBezTo>
                      <a:pt x="968" y="3236"/>
                      <a:pt x="2002" y="3403"/>
                      <a:pt x="3136" y="3536"/>
                    </a:cubicBezTo>
                    <a:cubicBezTo>
                      <a:pt x="4437" y="3703"/>
                      <a:pt x="5738" y="3803"/>
                      <a:pt x="6972" y="3870"/>
                    </a:cubicBezTo>
                    <a:lnTo>
                      <a:pt x="7073" y="1135"/>
                    </a:lnTo>
                    <a:lnTo>
                      <a:pt x="201"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35;p44"/>
              <p:cNvSpPr/>
              <p:nvPr/>
            </p:nvSpPr>
            <p:spPr>
              <a:xfrm>
                <a:off x="2840538" y="8594525"/>
                <a:ext cx="152650" cy="145950"/>
              </a:xfrm>
              <a:custGeom>
                <a:avLst/>
                <a:gdLst/>
                <a:ahLst/>
                <a:cxnLst/>
                <a:rect l="l" t="t" r="r" b="b"/>
                <a:pathLst>
                  <a:path w="6106" h="5838" fill="none" extrusionOk="0">
                    <a:moveTo>
                      <a:pt x="6105" y="0"/>
                    </a:moveTo>
                    <a:cubicBezTo>
                      <a:pt x="6105" y="0"/>
                      <a:pt x="3437" y="5204"/>
                      <a:pt x="1" y="5838"/>
                    </a:cubicBez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36;p44"/>
              <p:cNvSpPr/>
              <p:nvPr/>
            </p:nvSpPr>
            <p:spPr>
              <a:xfrm>
                <a:off x="3560238" y="8831350"/>
                <a:ext cx="20850" cy="17550"/>
              </a:xfrm>
              <a:custGeom>
                <a:avLst/>
                <a:gdLst/>
                <a:ahLst/>
                <a:cxnLst/>
                <a:rect l="l" t="t" r="r" b="b"/>
                <a:pathLst>
                  <a:path w="834" h="702" fill="none" extrusionOk="0">
                    <a:moveTo>
                      <a:pt x="0" y="1"/>
                    </a:moveTo>
                    <a:cubicBezTo>
                      <a:pt x="267" y="234"/>
                      <a:pt x="534" y="468"/>
                      <a:pt x="834" y="701"/>
                    </a:cubicBez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37;p44"/>
              <p:cNvSpPr/>
              <p:nvPr/>
            </p:nvSpPr>
            <p:spPr>
              <a:xfrm>
                <a:off x="3473488" y="8654550"/>
                <a:ext cx="60900" cy="147650"/>
              </a:xfrm>
              <a:custGeom>
                <a:avLst/>
                <a:gdLst/>
                <a:ahLst/>
                <a:cxnLst/>
                <a:rect l="l" t="t" r="r" b="b"/>
                <a:pathLst>
                  <a:path w="2436" h="5906" fill="none" extrusionOk="0">
                    <a:moveTo>
                      <a:pt x="1" y="1"/>
                    </a:moveTo>
                    <a:cubicBezTo>
                      <a:pt x="334" y="2136"/>
                      <a:pt x="1168" y="4137"/>
                      <a:pt x="2436" y="5905"/>
                    </a:cubicBez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38;p44"/>
              <p:cNvSpPr/>
              <p:nvPr/>
            </p:nvSpPr>
            <p:spPr>
              <a:xfrm>
                <a:off x="3149088" y="9064850"/>
                <a:ext cx="127625" cy="381125"/>
              </a:xfrm>
              <a:custGeom>
                <a:avLst/>
                <a:gdLst/>
                <a:ahLst/>
                <a:cxnLst/>
                <a:rect l="l" t="t" r="r" b="b"/>
                <a:pathLst>
                  <a:path w="5105" h="15245" fill="none" extrusionOk="0">
                    <a:moveTo>
                      <a:pt x="1" y="1"/>
                    </a:moveTo>
                    <a:lnTo>
                      <a:pt x="5105" y="4437"/>
                    </a:lnTo>
                    <a:lnTo>
                      <a:pt x="5105" y="15245"/>
                    </a:ln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39;p44"/>
              <p:cNvSpPr/>
              <p:nvPr/>
            </p:nvSpPr>
            <p:spPr>
              <a:xfrm>
                <a:off x="3149938" y="8750450"/>
                <a:ext cx="75900" cy="279400"/>
              </a:xfrm>
              <a:custGeom>
                <a:avLst/>
                <a:gdLst/>
                <a:ahLst/>
                <a:cxnLst/>
                <a:rect l="l" t="t" r="r" b="b"/>
                <a:pathLst>
                  <a:path w="3036" h="11176" fill="none" extrusionOk="0">
                    <a:moveTo>
                      <a:pt x="0" y="1"/>
                    </a:moveTo>
                    <a:lnTo>
                      <a:pt x="367" y="9141"/>
                    </a:lnTo>
                    <a:lnTo>
                      <a:pt x="3036" y="11176"/>
                    </a:lnTo>
                    <a:lnTo>
                      <a:pt x="2769" y="1635"/>
                    </a:ln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40;p44"/>
              <p:cNvSpPr/>
              <p:nvPr/>
            </p:nvSpPr>
            <p:spPr>
              <a:xfrm>
                <a:off x="3145763" y="8654550"/>
                <a:ext cx="1700" cy="40900"/>
              </a:xfrm>
              <a:custGeom>
                <a:avLst/>
                <a:gdLst/>
                <a:ahLst/>
                <a:cxnLst/>
                <a:rect l="l" t="t" r="r" b="b"/>
                <a:pathLst>
                  <a:path w="68" h="1636" fill="none" extrusionOk="0">
                    <a:moveTo>
                      <a:pt x="1" y="1"/>
                    </a:moveTo>
                    <a:lnTo>
                      <a:pt x="67" y="1635"/>
                    </a:ln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41;p44"/>
              <p:cNvSpPr/>
              <p:nvPr/>
            </p:nvSpPr>
            <p:spPr>
              <a:xfrm>
                <a:off x="2248788" y="7049275"/>
                <a:ext cx="1867700" cy="1532175"/>
              </a:xfrm>
              <a:custGeom>
                <a:avLst/>
                <a:gdLst/>
                <a:ahLst/>
                <a:cxnLst/>
                <a:rect l="l" t="t" r="r" b="b"/>
                <a:pathLst>
                  <a:path w="74708" h="61287" extrusionOk="0">
                    <a:moveTo>
                      <a:pt x="12454" y="1"/>
                    </a:moveTo>
                    <a:cubicBezTo>
                      <a:pt x="9671" y="1"/>
                      <a:pt x="6792" y="1523"/>
                      <a:pt x="6092" y="3468"/>
                    </a:cubicBezTo>
                    <a:cubicBezTo>
                      <a:pt x="5191" y="5937"/>
                      <a:pt x="888" y="21281"/>
                      <a:pt x="454" y="25684"/>
                    </a:cubicBezTo>
                    <a:cubicBezTo>
                      <a:pt x="1" y="29959"/>
                      <a:pt x="5522" y="33700"/>
                      <a:pt x="8134" y="33700"/>
                    </a:cubicBezTo>
                    <a:cubicBezTo>
                      <a:pt x="8212" y="33700"/>
                      <a:pt x="8287" y="33697"/>
                      <a:pt x="8360" y="33690"/>
                    </a:cubicBezTo>
                    <a:cubicBezTo>
                      <a:pt x="10828" y="33456"/>
                      <a:pt x="23470" y="28853"/>
                      <a:pt x="23471" y="28853"/>
                    </a:cubicBezTo>
                    <a:lnTo>
                      <a:pt x="23471" y="28853"/>
                    </a:lnTo>
                    <a:cubicBezTo>
                      <a:pt x="23471" y="28854"/>
                      <a:pt x="22570" y="53671"/>
                      <a:pt x="22570" y="54338"/>
                    </a:cubicBezTo>
                    <a:cubicBezTo>
                      <a:pt x="22570" y="55039"/>
                      <a:pt x="22570" y="56039"/>
                      <a:pt x="23904" y="56606"/>
                    </a:cubicBezTo>
                    <a:cubicBezTo>
                      <a:pt x="25272" y="57173"/>
                      <a:pt x="31710" y="60442"/>
                      <a:pt x="39482" y="61110"/>
                    </a:cubicBezTo>
                    <a:cubicBezTo>
                      <a:pt x="40875" y="61235"/>
                      <a:pt x="42300" y="61286"/>
                      <a:pt x="43708" y="61286"/>
                    </a:cubicBezTo>
                    <a:cubicBezTo>
                      <a:pt x="50186" y="61286"/>
                      <a:pt x="56290" y="60191"/>
                      <a:pt x="57195" y="60109"/>
                    </a:cubicBezTo>
                    <a:cubicBezTo>
                      <a:pt x="58329" y="60009"/>
                      <a:pt x="59363" y="57640"/>
                      <a:pt x="59363" y="56606"/>
                    </a:cubicBezTo>
                    <a:cubicBezTo>
                      <a:pt x="59363" y="55606"/>
                      <a:pt x="60297" y="47800"/>
                      <a:pt x="60297" y="47800"/>
                    </a:cubicBezTo>
                    <a:lnTo>
                      <a:pt x="61965" y="54705"/>
                    </a:lnTo>
                    <a:cubicBezTo>
                      <a:pt x="61965" y="54705"/>
                      <a:pt x="63066" y="55939"/>
                      <a:pt x="66702" y="56273"/>
                    </a:cubicBezTo>
                    <a:cubicBezTo>
                      <a:pt x="66995" y="56300"/>
                      <a:pt x="67283" y="56313"/>
                      <a:pt x="67565" y="56313"/>
                    </a:cubicBezTo>
                    <a:cubicBezTo>
                      <a:pt x="70747" y="56313"/>
                      <a:pt x="73171" y="54658"/>
                      <a:pt x="73907" y="53004"/>
                    </a:cubicBezTo>
                    <a:cubicBezTo>
                      <a:pt x="74707" y="51202"/>
                      <a:pt x="74707" y="50735"/>
                      <a:pt x="74707" y="50735"/>
                    </a:cubicBezTo>
                    <a:cubicBezTo>
                      <a:pt x="74707" y="50735"/>
                      <a:pt x="67369" y="22749"/>
                      <a:pt x="66802" y="20280"/>
                    </a:cubicBezTo>
                    <a:cubicBezTo>
                      <a:pt x="66268" y="17779"/>
                      <a:pt x="66368" y="17779"/>
                      <a:pt x="64800" y="15977"/>
                    </a:cubicBezTo>
                    <a:cubicBezTo>
                      <a:pt x="63199" y="14209"/>
                      <a:pt x="52925" y="10106"/>
                      <a:pt x="50123" y="9306"/>
                    </a:cubicBezTo>
                    <a:cubicBezTo>
                      <a:pt x="47288" y="8505"/>
                      <a:pt x="41884" y="7738"/>
                      <a:pt x="41884" y="7738"/>
                    </a:cubicBezTo>
                    <a:cubicBezTo>
                      <a:pt x="41884" y="7738"/>
                      <a:pt x="27440" y="8205"/>
                      <a:pt x="26406" y="8872"/>
                    </a:cubicBezTo>
                    <a:cubicBezTo>
                      <a:pt x="25405" y="9539"/>
                      <a:pt x="16933" y="13742"/>
                      <a:pt x="16933" y="13742"/>
                    </a:cubicBezTo>
                    <a:cubicBezTo>
                      <a:pt x="16933" y="13742"/>
                      <a:pt x="19868" y="7838"/>
                      <a:pt x="19868" y="5503"/>
                    </a:cubicBezTo>
                    <a:cubicBezTo>
                      <a:pt x="19868" y="3135"/>
                      <a:pt x="18067" y="1667"/>
                      <a:pt x="14764" y="399"/>
                    </a:cubicBezTo>
                    <a:cubicBezTo>
                      <a:pt x="14038" y="125"/>
                      <a:pt x="13250" y="1"/>
                      <a:pt x="12454" y="1"/>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42;p44"/>
              <p:cNvSpPr/>
              <p:nvPr/>
            </p:nvSpPr>
            <p:spPr>
              <a:xfrm>
                <a:off x="2553663" y="7391975"/>
                <a:ext cx="118450" cy="330275"/>
              </a:xfrm>
              <a:custGeom>
                <a:avLst/>
                <a:gdLst/>
                <a:ahLst/>
                <a:cxnLst/>
                <a:rect l="l" t="t" r="r" b="b"/>
                <a:pathLst>
                  <a:path w="4738" h="13211" fill="none" extrusionOk="0">
                    <a:moveTo>
                      <a:pt x="4738" y="1"/>
                    </a:moveTo>
                    <a:lnTo>
                      <a:pt x="1" y="1321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43;p44"/>
              <p:cNvSpPr/>
              <p:nvPr/>
            </p:nvSpPr>
            <p:spPr>
              <a:xfrm>
                <a:off x="2618713" y="7533750"/>
                <a:ext cx="8375" cy="160150"/>
              </a:xfrm>
              <a:custGeom>
                <a:avLst/>
                <a:gdLst/>
                <a:ahLst/>
                <a:cxnLst/>
                <a:rect l="l" t="t" r="r" b="b"/>
                <a:pathLst>
                  <a:path w="335" h="6406" fill="none" extrusionOk="0">
                    <a:moveTo>
                      <a:pt x="234" y="1"/>
                    </a:moveTo>
                    <a:cubicBezTo>
                      <a:pt x="334" y="2136"/>
                      <a:pt x="268" y="4270"/>
                      <a:pt x="1" y="6405"/>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44;p44"/>
              <p:cNvSpPr/>
              <p:nvPr/>
            </p:nvSpPr>
            <p:spPr>
              <a:xfrm>
                <a:off x="2835538" y="7462875"/>
                <a:ext cx="8375" cy="307750"/>
              </a:xfrm>
              <a:custGeom>
                <a:avLst/>
                <a:gdLst/>
                <a:ahLst/>
                <a:cxnLst/>
                <a:rect l="l" t="t" r="r" b="b"/>
                <a:pathLst>
                  <a:path w="335" h="12310" fill="none" extrusionOk="0">
                    <a:moveTo>
                      <a:pt x="1" y="12309"/>
                    </a:moveTo>
                    <a:lnTo>
                      <a:pt x="334"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45;p44"/>
              <p:cNvSpPr/>
              <p:nvPr/>
            </p:nvSpPr>
            <p:spPr>
              <a:xfrm>
                <a:off x="2779663" y="7497050"/>
                <a:ext cx="55900" cy="220200"/>
              </a:xfrm>
              <a:custGeom>
                <a:avLst/>
                <a:gdLst/>
                <a:ahLst/>
                <a:cxnLst/>
                <a:rect l="l" t="t" r="r" b="b"/>
                <a:pathLst>
                  <a:path w="2236" h="8808" fill="none" extrusionOk="0">
                    <a:moveTo>
                      <a:pt x="2236" y="8807"/>
                    </a:moveTo>
                    <a:cubicBezTo>
                      <a:pt x="2236" y="8807"/>
                      <a:pt x="334" y="4171"/>
                      <a:pt x="1"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46;p44"/>
              <p:cNvSpPr/>
              <p:nvPr/>
            </p:nvSpPr>
            <p:spPr>
              <a:xfrm>
                <a:off x="3755363" y="7680525"/>
                <a:ext cx="95100" cy="563775"/>
              </a:xfrm>
              <a:custGeom>
                <a:avLst/>
                <a:gdLst/>
                <a:ahLst/>
                <a:cxnLst/>
                <a:rect l="l" t="t" r="r" b="b"/>
                <a:pathLst>
                  <a:path w="3804" h="22551" fill="none" extrusionOk="0">
                    <a:moveTo>
                      <a:pt x="1" y="22550"/>
                    </a:moveTo>
                    <a:lnTo>
                      <a:pt x="3803"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47;p44"/>
              <p:cNvSpPr/>
              <p:nvPr/>
            </p:nvSpPr>
            <p:spPr>
              <a:xfrm>
                <a:off x="3792888" y="7760575"/>
                <a:ext cx="86750" cy="269400"/>
              </a:xfrm>
              <a:custGeom>
                <a:avLst/>
                <a:gdLst/>
                <a:ahLst/>
                <a:cxnLst/>
                <a:rect l="l" t="t" r="r" b="b"/>
                <a:pathLst>
                  <a:path w="3470" h="10776" fill="none" extrusionOk="0">
                    <a:moveTo>
                      <a:pt x="1" y="10775"/>
                    </a:moveTo>
                    <a:lnTo>
                      <a:pt x="347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48;p44"/>
              <p:cNvSpPr/>
              <p:nvPr/>
            </p:nvSpPr>
            <p:spPr>
              <a:xfrm>
                <a:off x="3073213" y="7382825"/>
                <a:ext cx="393650" cy="1084125"/>
              </a:xfrm>
              <a:custGeom>
                <a:avLst/>
                <a:gdLst/>
                <a:ahLst/>
                <a:cxnLst/>
                <a:rect l="l" t="t" r="r" b="b"/>
                <a:pathLst>
                  <a:path w="15746" h="43365" extrusionOk="0">
                    <a:moveTo>
                      <a:pt x="11575" y="0"/>
                    </a:moveTo>
                    <a:lnTo>
                      <a:pt x="6739" y="3803"/>
                    </a:lnTo>
                    <a:lnTo>
                      <a:pt x="8507" y="8006"/>
                    </a:lnTo>
                    <a:lnTo>
                      <a:pt x="0" y="36893"/>
                    </a:lnTo>
                    <a:lnTo>
                      <a:pt x="4304" y="43364"/>
                    </a:lnTo>
                    <a:lnTo>
                      <a:pt x="9541" y="37260"/>
                    </a:lnTo>
                    <a:lnTo>
                      <a:pt x="10408" y="8640"/>
                    </a:lnTo>
                    <a:lnTo>
                      <a:pt x="15745" y="5604"/>
                    </a:lnTo>
                    <a:lnTo>
                      <a:pt x="11575" y="0"/>
                    </a:ln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49;p44"/>
              <p:cNvSpPr/>
              <p:nvPr/>
            </p:nvSpPr>
            <p:spPr>
              <a:xfrm>
                <a:off x="3180788" y="7188500"/>
                <a:ext cx="458675" cy="402875"/>
              </a:xfrm>
              <a:custGeom>
                <a:avLst/>
                <a:gdLst/>
                <a:ahLst/>
                <a:cxnLst/>
                <a:rect l="l" t="t" r="r" b="b"/>
                <a:pathLst>
                  <a:path w="18347" h="16115" extrusionOk="0">
                    <a:moveTo>
                      <a:pt x="4837" y="1"/>
                    </a:moveTo>
                    <a:cubicBezTo>
                      <a:pt x="4837" y="1"/>
                      <a:pt x="2803" y="401"/>
                      <a:pt x="2669" y="1168"/>
                    </a:cubicBezTo>
                    <a:cubicBezTo>
                      <a:pt x="2536" y="1936"/>
                      <a:pt x="768" y="3337"/>
                      <a:pt x="401" y="6239"/>
                    </a:cubicBezTo>
                    <a:cubicBezTo>
                      <a:pt x="1" y="9174"/>
                      <a:pt x="501" y="13244"/>
                      <a:pt x="501" y="13244"/>
                    </a:cubicBezTo>
                    <a:cubicBezTo>
                      <a:pt x="501" y="13244"/>
                      <a:pt x="4470" y="11476"/>
                      <a:pt x="5238" y="11342"/>
                    </a:cubicBezTo>
                    <a:cubicBezTo>
                      <a:pt x="5361" y="11320"/>
                      <a:pt x="5524" y="11309"/>
                      <a:pt x="5713" y="11309"/>
                    </a:cubicBezTo>
                    <a:cubicBezTo>
                      <a:pt x="6649" y="11309"/>
                      <a:pt x="8207" y="11582"/>
                      <a:pt x="8540" y="12109"/>
                    </a:cubicBezTo>
                    <a:cubicBezTo>
                      <a:pt x="8880" y="12696"/>
                      <a:pt x="10649" y="16114"/>
                      <a:pt x="11731" y="16114"/>
                    </a:cubicBezTo>
                    <a:cubicBezTo>
                      <a:pt x="11817" y="16114"/>
                      <a:pt x="11899" y="16093"/>
                      <a:pt x="11976" y="16046"/>
                    </a:cubicBezTo>
                    <a:cubicBezTo>
                      <a:pt x="12976" y="15379"/>
                      <a:pt x="17813" y="10075"/>
                      <a:pt x="18080" y="5738"/>
                    </a:cubicBezTo>
                    <a:cubicBezTo>
                      <a:pt x="18347" y="1402"/>
                      <a:pt x="14111" y="1802"/>
                      <a:pt x="13610" y="1535"/>
                    </a:cubicBezTo>
                    <a:cubicBezTo>
                      <a:pt x="13110" y="1302"/>
                      <a:pt x="4837" y="1"/>
                      <a:pt x="4837" y="1"/>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50;p44"/>
              <p:cNvSpPr/>
              <p:nvPr/>
            </p:nvSpPr>
            <p:spPr>
              <a:xfrm>
                <a:off x="3270013" y="7086775"/>
                <a:ext cx="340275" cy="398025"/>
              </a:xfrm>
              <a:custGeom>
                <a:avLst/>
                <a:gdLst/>
                <a:ahLst/>
                <a:cxnLst/>
                <a:rect l="l" t="t" r="r" b="b"/>
                <a:pathLst>
                  <a:path w="13611" h="15921" extrusionOk="0">
                    <a:moveTo>
                      <a:pt x="1268" y="0"/>
                    </a:moveTo>
                    <a:cubicBezTo>
                      <a:pt x="1268" y="0"/>
                      <a:pt x="901" y="3703"/>
                      <a:pt x="635" y="6772"/>
                    </a:cubicBezTo>
                    <a:cubicBezTo>
                      <a:pt x="368" y="9807"/>
                      <a:pt x="1" y="12976"/>
                      <a:pt x="1268" y="14644"/>
                    </a:cubicBezTo>
                    <a:cubicBezTo>
                      <a:pt x="1891" y="15447"/>
                      <a:pt x="2547" y="15920"/>
                      <a:pt x="3416" y="15920"/>
                    </a:cubicBezTo>
                    <a:cubicBezTo>
                      <a:pt x="4316" y="15920"/>
                      <a:pt x="5445" y="15414"/>
                      <a:pt x="7006" y="14244"/>
                    </a:cubicBezTo>
                    <a:cubicBezTo>
                      <a:pt x="10041" y="11975"/>
                      <a:pt x="11843" y="9941"/>
                      <a:pt x="12343" y="7806"/>
                    </a:cubicBezTo>
                    <a:cubicBezTo>
                      <a:pt x="12877" y="5638"/>
                      <a:pt x="13610" y="3336"/>
                      <a:pt x="13610" y="3336"/>
                    </a:cubicBezTo>
                    <a:lnTo>
                      <a:pt x="13610" y="3336"/>
                    </a:lnTo>
                    <a:cubicBezTo>
                      <a:pt x="13610" y="3336"/>
                      <a:pt x="12628" y="3593"/>
                      <a:pt x="11063" y="3593"/>
                    </a:cubicBezTo>
                    <a:cubicBezTo>
                      <a:pt x="8682" y="3593"/>
                      <a:pt x="4951" y="2998"/>
                      <a:pt x="1268"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51;p44"/>
              <p:cNvSpPr/>
              <p:nvPr/>
            </p:nvSpPr>
            <p:spPr>
              <a:xfrm>
                <a:off x="3287538" y="7086775"/>
                <a:ext cx="322750" cy="201400"/>
              </a:xfrm>
              <a:custGeom>
                <a:avLst/>
                <a:gdLst/>
                <a:ahLst/>
                <a:cxnLst/>
                <a:rect l="l" t="t" r="r" b="b"/>
                <a:pathLst>
                  <a:path w="12910" h="8056" extrusionOk="0">
                    <a:moveTo>
                      <a:pt x="567" y="0"/>
                    </a:moveTo>
                    <a:cubicBezTo>
                      <a:pt x="567" y="0"/>
                      <a:pt x="234" y="3136"/>
                      <a:pt x="0" y="6005"/>
                    </a:cubicBezTo>
                    <a:cubicBezTo>
                      <a:pt x="901" y="6972"/>
                      <a:pt x="2102" y="7639"/>
                      <a:pt x="3403" y="7906"/>
                    </a:cubicBezTo>
                    <a:cubicBezTo>
                      <a:pt x="3889" y="8009"/>
                      <a:pt x="4370" y="8056"/>
                      <a:pt x="4842" y="8056"/>
                    </a:cubicBezTo>
                    <a:cubicBezTo>
                      <a:pt x="8353" y="8056"/>
                      <a:pt x="11386" y="5457"/>
                      <a:pt x="12709" y="3870"/>
                    </a:cubicBezTo>
                    <a:cubicBezTo>
                      <a:pt x="12843" y="3536"/>
                      <a:pt x="12909" y="3336"/>
                      <a:pt x="12909" y="3336"/>
                    </a:cubicBezTo>
                    <a:lnTo>
                      <a:pt x="12909" y="3336"/>
                    </a:lnTo>
                    <a:cubicBezTo>
                      <a:pt x="12909" y="3336"/>
                      <a:pt x="11927" y="3593"/>
                      <a:pt x="10362" y="3593"/>
                    </a:cubicBezTo>
                    <a:cubicBezTo>
                      <a:pt x="7981" y="3593"/>
                      <a:pt x="4250" y="2998"/>
                      <a:pt x="567" y="0"/>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752;p44"/>
              <p:cNvSpPr/>
              <p:nvPr/>
            </p:nvSpPr>
            <p:spPr>
              <a:xfrm>
                <a:off x="3233338" y="6810750"/>
                <a:ext cx="64225" cy="181800"/>
              </a:xfrm>
              <a:custGeom>
                <a:avLst/>
                <a:gdLst/>
                <a:ahLst/>
                <a:cxnLst/>
                <a:rect l="l" t="t" r="r" b="b"/>
                <a:pathLst>
                  <a:path w="2569" h="7272" fill="none" extrusionOk="0">
                    <a:moveTo>
                      <a:pt x="2569" y="1668"/>
                    </a:moveTo>
                    <a:cubicBezTo>
                      <a:pt x="2569" y="1668"/>
                      <a:pt x="2035" y="0"/>
                      <a:pt x="1034" y="1301"/>
                    </a:cubicBezTo>
                    <a:cubicBezTo>
                      <a:pt x="0" y="2569"/>
                      <a:pt x="534" y="5737"/>
                      <a:pt x="1168" y="6505"/>
                    </a:cubicBezTo>
                    <a:cubicBezTo>
                      <a:pt x="1801" y="7272"/>
                      <a:pt x="2569" y="1668"/>
                      <a:pt x="2569" y="1668"/>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753;p44"/>
              <p:cNvSpPr/>
              <p:nvPr/>
            </p:nvSpPr>
            <p:spPr>
              <a:xfrm>
                <a:off x="3244163" y="6468350"/>
                <a:ext cx="582950" cy="788050"/>
              </a:xfrm>
              <a:custGeom>
                <a:avLst/>
                <a:gdLst/>
                <a:ahLst/>
                <a:cxnLst/>
                <a:rect l="l" t="t" r="r" b="b"/>
                <a:pathLst>
                  <a:path w="23318" h="31522" extrusionOk="0">
                    <a:moveTo>
                      <a:pt x="10311" y="1"/>
                    </a:moveTo>
                    <a:cubicBezTo>
                      <a:pt x="9132" y="1"/>
                      <a:pt x="8387" y="253"/>
                      <a:pt x="8507" y="720"/>
                    </a:cubicBezTo>
                    <a:cubicBezTo>
                      <a:pt x="8874" y="2021"/>
                      <a:pt x="9708" y="2154"/>
                      <a:pt x="9708" y="2154"/>
                    </a:cubicBezTo>
                    <a:cubicBezTo>
                      <a:pt x="9708" y="2154"/>
                      <a:pt x="8171" y="1982"/>
                      <a:pt x="6438" y="1982"/>
                    </a:cubicBezTo>
                    <a:cubicBezTo>
                      <a:pt x="4358" y="1982"/>
                      <a:pt x="1996" y="2230"/>
                      <a:pt x="1669" y="3322"/>
                    </a:cubicBezTo>
                    <a:cubicBezTo>
                      <a:pt x="1068" y="5357"/>
                      <a:pt x="4270" y="6524"/>
                      <a:pt x="4270" y="6524"/>
                    </a:cubicBezTo>
                    <a:lnTo>
                      <a:pt x="3903" y="7592"/>
                    </a:lnTo>
                    <a:cubicBezTo>
                      <a:pt x="3903" y="7592"/>
                      <a:pt x="1" y="20367"/>
                      <a:pt x="601" y="23103"/>
                    </a:cubicBezTo>
                    <a:cubicBezTo>
                      <a:pt x="1202" y="25805"/>
                      <a:pt x="2269" y="30408"/>
                      <a:pt x="6739" y="31375"/>
                    </a:cubicBezTo>
                    <a:cubicBezTo>
                      <a:pt x="7224" y="31476"/>
                      <a:pt x="7703" y="31522"/>
                      <a:pt x="8174" y="31522"/>
                    </a:cubicBezTo>
                    <a:cubicBezTo>
                      <a:pt x="12078" y="31522"/>
                      <a:pt x="15404" y="28360"/>
                      <a:pt x="16446" y="26872"/>
                    </a:cubicBezTo>
                    <a:cubicBezTo>
                      <a:pt x="16446" y="26872"/>
                      <a:pt x="16661" y="26898"/>
                      <a:pt x="16994" y="26898"/>
                    </a:cubicBezTo>
                    <a:cubicBezTo>
                      <a:pt x="17916" y="26898"/>
                      <a:pt x="19736" y="26700"/>
                      <a:pt x="20349" y="25204"/>
                    </a:cubicBezTo>
                    <a:cubicBezTo>
                      <a:pt x="21182" y="23169"/>
                      <a:pt x="22383" y="21068"/>
                      <a:pt x="21182" y="20601"/>
                    </a:cubicBezTo>
                    <a:cubicBezTo>
                      <a:pt x="20649" y="20334"/>
                      <a:pt x="20115" y="20201"/>
                      <a:pt x="19515" y="20134"/>
                    </a:cubicBezTo>
                    <a:cubicBezTo>
                      <a:pt x="19515" y="20134"/>
                      <a:pt x="22850" y="14930"/>
                      <a:pt x="23084" y="13129"/>
                    </a:cubicBezTo>
                    <a:cubicBezTo>
                      <a:pt x="23317" y="11361"/>
                      <a:pt x="22116" y="5457"/>
                      <a:pt x="18347" y="2621"/>
                    </a:cubicBezTo>
                    <a:cubicBezTo>
                      <a:pt x="15910" y="804"/>
                      <a:pt x="12417" y="1"/>
                      <a:pt x="10311"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754;p44"/>
              <p:cNvSpPr/>
              <p:nvPr/>
            </p:nvSpPr>
            <p:spPr>
              <a:xfrm>
                <a:off x="3270863" y="6468350"/>
                <a:ext cx="556250" cy="514675"/>
              </a:xfrm>
              <a:custGeom>
                <a:avLst/>
                <a:gdLst/>
                <a:ahLst/>
                <a:cxnLst/>
                <a:rect l="l" t="t" r="r" b="b"/>
                <a:pathLst>
                  <a:path w="22250" h="20587" extrusionOk="0">
                    <a:moveTo>
                      <a:pt x="9252" y="1"/>
                    </a:moveTo>
                    <a:cubicBezTo>
                      <a:pt x="8077" y="1"/>
                      <a:pt x="7340" y="253"/>
                      <a:pt x="7472" y="720"/>
                    </a:cubicBezTo>
                    <a:cubicBezTo>
                      <a:pt x="7806" y="2021"/>
                      <a:pt x="8640" y="2154"/>
                      <a:pt x="8640" y="2154"/>
                    </a:cubicBezTo>
                    <a:cubicBezTo>
                      <a:pt x="8640" y="2154"/>
                      <a:pt x="7103" y="1982"/>
                      <a:pt x="5370" y="1982"/>
                    </a:cubicBezTo>
                    <a:cubicBezTo>
                      <a:pt x="3290" y="1982"/>
                      <a:pt x="928" y="2230"/>
                      <a:pt x="601" y="3322"/>
                    </a:cubicBezTo>
                    <a:cubicBezTo>
                      <a:pt x="0" y="5357"/>
                      <a:pt x="3202" y="6524"/>
                      <a:pt x="3202" y="6524"/>
                    </a:cubicBezTo>
                    <a:lnTo>
                      <a:pt x="2835" y="7592"/>
                    </a:lnTo>
                    <a:cubicBezTo>
                      <a:pt x="2835" y="7592"/>
                      <a:pt x="2102" y="10027"/>
                      <a:pt x="1301" y="13029"/>
                    </a:cubicBezTo>
                    <a:lnTo>
                      <a:pt x="1535" y="13029"/>
                    </a:lnTo>
                    <a:cubicBezTo>
                      <a:pt x="1535" y="13029"/>
                      <a:pt x="1901" y="11961"/>
                      <a:pt x="2368" y="10294"/>
                    </a:cubicBezTo>
                    <a:cubicBezTo>
                      <a:pt x="2816" y="8803"/>
                      <a:pt x="3609" y="7152"/>
                      <a:pt x="7156" y="7152"/>
                    </a:cubicBezTo>
                    <a:cubicBezTo>
                      <a:pt x="7577" y="7152"/>
                      <a:pt x="8037" y="7175"/>
                      <a:pt x="8540" y="7225"/>
                    </a:cubicBezTo>
                    <a:cubicBezTo>
                      <a:pt x="13243" y="7692"/>
                      <a:pt x="17980" y="10160"/>
                      <a:pt x="18213" y="11961"/>
                    </a:cubicBezTo>
                    <a:cubicBezTo>
                      <a:pt x="18447" y="13729"/>
                      <a:pt x="16445" y="14463"/>
                      <a:pt x="17179" y="15264"/>
                    </a:cubicBezTo>
                    <a:cubicBezTo>
                      <a:pt x="17880" y="16064"/>
                      <a:pt x="18847" y="16431"/>
                      <a:pt x="18213" y="17032"/>
                    </a:cubicBezTo>
                    <a:cubicBezTo>
                      <a:pt x="17613" y="17632"/>
                      <a:pt x="16445" y="20101"/>
                      <a:pt x="17179" y="20468"/>
                    </a:cubicBezTo>
                    <a:cubicBezTo>
                      <a:pt x="17343" y="20553"/>
                      <a:pt x="17533" y="20586"/>
                      <a:pt x="17727" y="20586"/>
                    </a:cubicBezTo>
                    <a:cubicBezTo>
                      <a:pt x="18362" y="20586"/>
                      <a:pt x="19047" y="20234"/>
                      <a:pt x="19047" y="20234"/>
                    </a:cubicBezTo>
                    <a:lnTo>
                      <a:pt x="19080" y="20234"/>
                    </a:lnTo>
                    <a:cubicBezTo>
                      <a:pt x="18880" y="20167"/>
                      <a:pt x="18680" y="20134"/>
                      <a:pt x="18447" y="20134"/>
                    </a:cubicBezTo>
                    <a:cubicBezTo>
                      <a:pt x="18447" y="20134"/>
                      <a:pt x="21782" y="14930"/>
                      <a:pt x="22016" y="13162"/>
                    </a:cubicBezTo>
                    <a:cubicBezTo>
                      <a:pt x="22249" y="11361"/>
                      <a:pt x="21048" y="5457"/>
                      <a:pt x="17279" y="2621"/>
                    </a:cubicBezTo>
                    <a:cubicBezTo>
                      <a:pt x="14842" y="804"/>
                      <a:pt x="11349" y="1"/>
                      <a:pt x="9252" y="1"/>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755;p44"/>
              <p:cNvSpPr/>
              <p:nvPr/>
            </p:nvSpPr>
            <p:spPr>
              <a:xfrm>
                <a:off x="3395113" y="6864950"/>
                <a:ext cx="56725" cy="160125"/>
              </a:xfrm>
              <a:custGeom>
                <a:avLst/>
                <a:gdLst/>
                <a:ahLst/>
                <a:cxnLst/>
                <a:rect l="l" t="t" r="r" b="b"/>
                <a:pathLst>
                  <a:path w="2269" h="6405" fill="none" extrusionOk="0">
                    <a:moveTo>
                      <a:pt x="2135" y="0"/>
                    </a:moveTo>
                    <a:lnTo>
                      <a:pt x="0" y="5671"/>
                    </a:lnTo>
                    <a:lnTo>
                      <a:pt x="2269" y="6405"/>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6;p44"/>
              <p:cNvSpPr/>
              <p:nvPr/>
            </p:nvSpPr>
            <p:spPr>
              <a:xfrm>
                <a:off x="3406788" y="7045900"/>
                <a:ext cx="127600" cy="43400"/>
              </a:xfrm>
              <a:custGeom>
                <a:avLst/>
                <a:gdLst/>
                <a:ahLst/>
                <a:cxnLst/>
                <a:rect l="l" t="t" r="r" b="b"/>
                <a:pathLst>
                  <a:path w="5104" h="1736" fill="none" extrusionOk="0">
                    <a:moveTo>
                      <a:pt x="0" y="935"/>
                    </a:moveTo>
                    <a:cubicBezTo>
                      <a:pt x="1735" y="1735"/>
                      <a:pt x="3770" y="1368"/>
                      <a:pt x="5104"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7;p44"/>
              <p:cNvSpPr/>
              <p:nvPr/>
            </p:nvSpPr>
            <p:spPr>
              <a:xfrm>
                <a:off x="3341738" y="6788225"/>
                <a:ext cx="95100" cy="23375"/>
              </a:xfrm>
              <a:custGeom>
                <a:avLst/>
                <a:gdLst/>
                <a:ahLst/>
                <a:cxnLst/>
                <a:rect l="l" t="t" r="r" b="b"/>
                <a:pathLst>
                  <a:path w="3804" h="935" fill="none" extrusionOk="0">
                    <a:moveTo>
                      <a:pt x="0" y="0"/>
                    </a:moveTo>
                    <a:cubicBezTo>
                      <a:pt x="0" y="0"/>
                      <a:pt x="2969" y="467"/>
                      <a:pt x="3803" y="934"/>
                    </a:cubicBezTo>
                  </a:path>
                </a:pathLst>
              </a:custGeom>
              <a:noFill/>
              <a:ln w="2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8;p44"/>
              <p:cNvSpPr/>
              <p:nvPr/>
            </p:nvSpPr>
            <p:spPr>
              <a:xfrm>
                <a:off x="3543538" y="6797400"/>
                <a:ext cx="88425" cy="44225"/>
              </a:xfrm>
              <a:custGeom>
                <a:avLst/>
                <a:gdLst/>
                <a:ahLst/>
                <a:cxnLst/>
                <a:rect l="l" t="t" r="r" b="b"/>
                <a:pathLst>
                  <a:path w="3537" h="1769" fill="none" extrusionOk="0">
                    <a:moveTo>
                      <a:pt x="1" y="701"/>
                    </a:moveTo>
                    <a:cubicBezTo>
                      <a:pt x="1" y="701"/>
                      <a:pt x="2102" y="0"/>
                      <a:pt x="3537" y="1768"/>
                    </a:cubicBezTo>
                  </a:path>
                </a:pathLst>
              </a:custGeom>
              <a:noFill/>
              <a:ln w="2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9;p44"/>
              <p:cNvSpPr/>
              <p:nvPr/>
            </p:nvSpPr>
            <p:spPr>
              <a:xfrm>
                <a:off x="3358413" y="6838900"/>
                <a:ext cx="30050" cy="46975"/>
              </a:xfrm>
              <a:custGeom>
                <a:avLst/>
                <a:gdLst/>
                <a:ahLst/>
                <a:cxnLst/>
                <a:rect l="l" t="t" r="r" b="b"/>
                <a:pathLst>
                  <a:path w="1202" h="1879" extrusionOk="0">
                    <a:moveTo>
                      <a:pt x="635" y="1"/>
                    </a:moveTo>
                    <a:cubicBezTo>
                      <a:pt x="358" y="1"/>
                      <a:pt x="96" y="381"/>
                      <a:pt x="34" y="875"/>
                    </a:cubicBezTo>
                    <a:cubicBezTo>
                      <a:pt x="1" y="1376"/>
                      <a:pt x="167" y="1843"/>
                      <a:pt x="468" y="1876"/>
                    </a:cubicBezTo>
                    <a:cubicBezTo>
                      <a:pt x="479" y="1877"/>
                      <a:pt x="491" y="1878"/>
                      <a:pt x="503" y="1878"/>
                    </a:cubicBezTo>
                    <a:cubicBezTo>
                      <a:pt x="788" y="1878"/>
                      <a:pt x="1037" y="1490"/>
                      <a:pt x="1101" y="1009"/>
                    </a:cubicBezTo>
                    <a:cubicBezTo>
                      <a:pt x="1201" y="475"/>
                      <a:pt x="1001" y="42"/>
                      <a:pt x="701" y="8"/>
                    </a:cubicBezTo>
                    <a:cubicBezTo>
                      <a:pt x="679" y="3"/>
                      <a:pt x="657" y="1"/>
                      <a:pt x="63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60;p44"/>
              <p:cNvSpPr/>
              <p:nvPr/>
            </p:nvSpPr>
            <p:spPr>
              <a:xfrm>
                <a:off x="3529363" y="6887400"/>
                <a:ext cx="30050" cy="46825"/>
              </a:xfrm>
              <a:custGeom>
                <a:avLst/>
                <a:gdLst/>
                <a:ahLst/>
                <a:cxnLst/>
                <a:rect l="l" t="t" r="r" b="b"/>
                <a:pathLst>
                  <a:path w="1202" h="1873" extrusionOk="0">
                    <a:moveTo>
                      <a:pt x="670" y="1"/>
                    </a:moveTo>
                    <a:cubicBezTo>
                      <a:pt x="411" y="1"/>
                      <a:pt x="132" y="389"/>
                      <a:pt x="68" y="870"/>
                    </a:cubicBezTo>
                    <a:cubicBezTo>
                      <a:pt x="1" y="1404"/>
                      <a:pt x="201" y="1838"/>
                      <a:pt x="468" y="1871"/>
                    </a:cubicBezTo>
                    <a:cubicBezTo>
                      <a:pt x="480" y="1872"/>
                      <a:pt x="493" y="1873"/>
                      <a:pt x="506" y="1873"/>
                    </a:cubicBezTo>
                    <a:cubicBezTo>
                      <a:pt x="793" y="1873"/>
                      <a:pt x="1071" y="1515"/>
                      <a:pt x="1135" y="1004"/>
                    </a:cubicBezTo>
                    <a:cubicBezTo>
                      <a:pt x="1202" y="503"/>
                      <a:pt x="1002" y="36"/>
                      <a:pt x="701" y="3"/>
                    </a:cubicBezTo>
                    <a:cubicBezTo>
                      <a:pt x="691" y="2"/>
                      <a:pt x="680" y="1"/>
                      <a:pt x="67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61;p44"/>
              <p:cNvSpPr/>
              <p:nvPr/>
            </p:nvSpPr>
            <p:spPr>
              <a:xfrm>
                <a:off x="2533663" y="6631375"/>
                <a:ext cx="358600" cy="524600"/>
              </a:xfrm>
              <a:custGeom>
                <a:avLst/>
                <a:gdLst/>
                <a:ahLst/>
                <a:cxnLst/>
                <a:rect l="l" t="t" r="r" b="b"/>
                <a:pathLst>
                  <a:path w="14344" h="20984" extrusionOk="0">
                    <a:moveTo>
                      <a:pt x="12588" y="1"/>
                    </a:moveTo>
                    <a:cubicBezTo>
                      <a:pt x="11514" y="1"/>
                      <a:pt x="10466" y="856"/>
                      <a:pt x="10208" y="2205"/>
                    </a:cubicBezTo>
                    <a:cubicBezTo>
                      <a:pt x="9874" y="3806"/>
                      <a:pt x="9274" y="5607"/>
                      <a:pt x="9274" y="5607"/>
                    </a:cubicBezTo>
                    <a:cubicBezTo>
                      <a:pt x="9274" y="5607"/>
                      <a:pt x="8173" y="4240"/>
                      <a:pt x="8039" y="3105"/>
                    </a:cubicBezTo>
                    <a:cubicBezTo>
                      <a:pt x="7906" y="1938"/>
                      <a:pt x="8506" y="1404"/>
                      <a:pt x="7706" y="1171"/>
                    </a:cubicBezTo>
                    <a:cubicBezTo>
                      <a:pt x="7686" y="1166"/>
                      <a:pt x="7663" y="1163"/>
                      <a:pt x="7637" y="1163"/>
                    </a:cubicBezTo>
                    <a:cubicBezTo>
                      <a:pt x="6647" y="1163"/>
                      <a:pt x="1729" y="4838"/>
                      <a:pt x="1501" y="6041"/>
                    </a:cubicBezTo>
                    <a:cubicBezTo>
                      <a:pt x="1268" y="7275"/>
                      <a:pt x="2035" y="14547"/>
                      <a:pt x="2035" y="14547"/>
                    </a:cubicBezTo>
                    <a:lnTo>
                      <a:pt x="0" y="18516"/>
                    </a:lnTo>
                    <a:cubicBezTo>
                      <a:pt x="0" y="18516"/>
                      <a:pt x="0" y="20318"/>
                      <a:pt x="3069" y="20885"/>
                    </a:cubicBezTo>
                    <a:cubicBezTo>
                      <a:pt x="3461" y="20954"/>
                      <a:pt x="3819" y="20984"/>
                      <a:pt x="4146" y="20984"/>
                    </a:cubicBezTo>
                    <a:cubicBezTo>
                      <a:pt x="6354" y="20984"/>
                      <a:pt x="7139" y="19617"/>
                      <a:pt x="7139" y="19617"/>
                    </a:cubicBezTo>
                    <a:lnTo>
                      <a:pt x="9274" y="13746"/>
                    </a:lnTo>
                    <a:cubicBezTo>
                      <a:pt x="9274" y="13746"/>
                      <a:pt x="10975" y="12612"/>
                      <a:pt x="11208" y="11378"/>
                    </a:cubicBezTo>
                    <a:cubicBezTo>
                      <a:pt x="11409" y="10144"/>
                      <a:pt x="11208" y="6408"/>
                      <a:pt x="11542" y="4707"/>
                    </a:cubicBezTo>
                    <a:cubicBezTo>
                      <a:pt x="11876" y="3005"/>
                      <a:pt x="14344" y="404"/>
                      <a:pt x="13110" y="70"/>
                    </a:cubicBezTo>
                    <a:cubicBezTo>
                      <a:pt x="12937" y="23"/>
                      <a:pt x="12763" y="1"/>
                      <a:pt x="12588"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62;p44"/>
              <p:cNvSpPr/>
              <p:nvPr/>
            </p:nvSpPr>
            <p:spPr>
              <a:xfrm>
                <a:off x="2770488" y="6537200"/>
                <a:ext cx="25" cy="244375"/>
              </a:xfrm>
              <a:custGeom>
                <a:avLst/>
                <a:gdLst/>
                <a:ahLst/>
                <a:cxnLst/>
                <a:rect l="l" t="t" r="r" b="b"/>
                <a:pathLst>
                  <a:path w="1" h="9775" fill="none" extrusionOk="0">
                    <a:moveTo>
                      <a:pt x="1" y="1"/>
                    </a:moveTo>
                    <a:lnTo>
                      <a:pt x="1" y="9775"/>
                    </a:lnTo>
                  </a:path>
                </a:pathLst>
              </a:custGeom>
              <a:noFill/>
              <a:ln w="317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63;p44"/>
              <p:cNvSpPr/>
              <p:nvPr/>
            </p:nvSpPr>
            <p:spPr>
              <a:xfrm>
                <a:off x="2604538" y="6960850"/>
                <a:ext cx="115950" cy="67575"/>
              </a:xfrm>
              <a:custGeom>
                <a:avLst/>
                <a:gdLst/>
                <a:ahLst/>
                <a:cxnLst/>
                <a:rect l="l" t="t" r="r" b="b"/>
                <a:pathLst>
                  <a:path w="4638" h="2703" fill="none" extrusionOk="0">
                    <a:moveTo>
                      <a:pt x="4637" y="0"/>
                    </a:moveTo>
                    <a:cubicBezTo>
                      <a:pt x="4637" y="0"/>
                      <a:pt x="3603" y="2035"/>
                      <a:pt x="2036" y="2369"/>
                    </a:cubicBezTo>
                    <a:cubicBezTo>
                      <a:pt x="468" y="2702"/>
                      <a:pt x="1" y="1802"/>
                      <a:pt x="1" y="1802"/>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64;p44"/>
              <p:cNvSpPr/>
              <p:nvPr/>
            </p:nvSpPr>
            <p:spPr>
              <a:xfrm>
                <a:off x="2603713" y="6669275"/>
                <a:ext cx="136775" cy="127300"/>
              </a:xfrm>
              <a:custGeom>
                <a:avLst/>
                <a:gdLst/>
                <a:ahLst/>
                <a:cxnLst/>
                <a:rect l="l" t="t" r="r" b="b"/>
                <a:pathLst>
                  <a:path w="5471" h="5092" extrusionOk="0">
                    <a:moveTo>
                      <a:pt x="3385" y="1"/>
                    </a:moveTo>
                    <a:cubicBezTo>
                      <a:pt x="3357" y="1"/>
                      <a:pt x="3330" y="7"/>
                      <a:pt x="3303" y="22"/>
                    </a:cubicBezTo>
                    <a:cubicBezTo>
                      <a:pt x="2736" y="322"/>
                      <a:pt x="1001" y="1156"/>
                      <a:pt x="501" y="1523"/>
                    </a:cubicBezTo>
                    <a:cubicBezTo>
                      <a:pt x="0" y="1890"/>
                      <a:pt x="434" y="2157"/>
                      <a:pt x="434" y="2157"/>
                    </a:cubicBezTo>
                    <a:lnTo>
                      <a:pt x="1735" y="2657"/>
                    </a:lnTo>
                    <a:lnTo>
                      <a:pt x="2802" y="2457"/>
                    </a:lnTo>
                    <a:cubicBezTo>
                      <a:pt x="3136" y="2924"/>
                      <a:pt x="3436" y="3424"/>
                      <a:pt x="3670" y="3958"/>
                    </a:cubicBezTo>
                    <a:cubicBezTo>
                      <a:pt x="4237" y="5092"/>
                      <a:pt x="4604" y="5092"/>
                      <a:pt x="5037" y="5092"/>
                    </a:cubicBezTo>
                    <a:cubicBezTo>
                      <a:pt x="5471" y="5092"/>
                      <a:pt x="5338" y="4858"/>
                      <a:pt x="5037" y="3791"/>
                    </a:cubicBezTo>
                    <a:cubicBezTo>
                      <a:pt x="4751" y="2774"/>
                      <a:pt x="3950" y="1"/>
                      <a:pt x="33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5;p44"/>
              <p:cNvSpPr/>
              <p:nvPr/>
            </p:nvSpPr>
            <p:spPr>
              <a:xfrm>
                <a:off x="2603713" y="6662300"/>
                <a:ext cx="136775" cy="134275"/>
              </a:xfrm>
              <a:custGeom>
                <a:avLst/>
                <a:gdLst/>
                <a:ahLst/>
                <a:cxnLst/>
                <a:rect l="l" t="t" r="r" b="b"/>
                <a:pathLst>
                  <a:path w="5471" h="5371" fill="none" extrusionOk="0">
                    <a:moveTo>
                      <a:pt x="434" y="2436"/>
                    </a:moveTo>
                    <a:cubicBezTo>
                      <a:pt x="434" y="2436"/>
                      <a:pt x="0" y="2169"/>
                      <a:pt x="501" y="1802"/>
                    </a:cubicBezTo>
                    <a:cubicBezTo>
                      <a:pt x="1001" y="1435"/>
                      <a:pt x="2736" y="601"/>
                      <a:pt x="3303" y="301"/>
                    </a:cubicBezTo>
                    <a:cubicBezTo>
                      <a:pt x="3870" y="0"/>
                      <a:pt x="4737" y="3003"/>
                      <a:pt x="5037" y="4070"/>
                    </a:cubicBezTo>
                    <a:cubicBezTo>
                      <a:pt x="5338" y="5137"/>
                      <a:pt x="5471" y="5371"/>
                      <a:pt x="5037" y="5371"/>
                    </a:cubicBezTo>
                    <a:cubicBezTo>
                      <a:pt x="4604" y="5371"/>
                      <a:pt x="4237" y="5371"/>
                      <a:pt x="3670" y="4237"/>
                    </a:cubicBezTo>
                    <a:cubicBezTo>
                      <a:pt x="3436" y="3703"/>
                      <a:pt x="3136" y="3203"/>
                      <a:pt x="2802" y="2736"/>
                    </a:cubicBezTo>
                    <a:lnTo>
                      <a:pt x="1735" y="2936"/>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6;p44"/>
              <p:cNvSpPr/>
              <p:nvPr/>
            </p:nvSpPr>
            <p:spPr>
              <a:xfrm>
                <a:off x="2569513" y="6695975"/>
                <a:ext cx="136800" cy="127300"/>
              </a:xfrm>
              <a:custGeom>
                <a:avLst/>
                <a:gdLst/>
                <a:ahLst/>
                <a:cxnLst/>
                <a:rect l="l" t="t" r="r" b="b"/>
                <a:pathLst>
                  <a:path w="5472" h="5092" extrusionOk="0">
                    <a:moveTo>
                      <a:pt x="3381" y="0"/>
                    </a:moveTo>
                    <a:cubicBezTo>
                      <a:pt x="3354" y="0"/>
                      <a:pt x="3328" y="7"/>
                      <a:pt x="3303" y="21"/>
                    </a:cubicBezTo>
                    <a:cubicBezTo>
                      <a:pt x="2736" y="355"/>
                      <a:pt x="1001" y="1155"/>
                      <a:pt x="501" y="1522"/>
                    </a:cubicBezTo>
                    <a:cubicBezTo>
                      <a:pt x="1" y="1922"/>
                      <a:pt x="434" y="2156"/>
                      <a:pt x="434" y="2156"/>
                    </a:cubicBezTo>
                    <a:lnTo>
                      <a:pt x="1735" y="2656"/>
                    </a:lnTo>
                    <a:lnTo>
                      <a:pt x="2803" y="2490"/>
                    </a:lnTo>
                    <a:cubicBezTo>
                      <a:pt x="3136" y="2957"/>
                      <a:pt x="3437" y="3457"/>
                      <a:pt x="3670" y="3991"/>
                    </a:cubicBezTo>
                    <a:cubicBezTo>
                      <a:pt x="4237" y="5091"/>
                      <a:pt x="4604" y="5091"/>
                      <a:pt x="5038" y="5091"/>
                    </a:cubicBezTo>
                    <a:cubicBezTo>
                      <a:pt x="5471" y="5091"/>
                      <a:pt x="5338" y="4858"/>
                      <a:pt x="5038" y="3790"/>
                    </a:cubicBezTo>
                    <a:cubicBezTo>
                      <a:pt x="4752" y="2773"/>
                      <a:pt x="3921" y="0"/>
                      <a:pt x="3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7;p44"/>
              <p:cNvSpPr/>
              <p:nvPr/>
            </p:nvSpPr>
            <p:spPr>
              <a:xfrm>
                <a:off x="2569513" y="6688975"/>
                <a:ext cx="136800" cy="134300"/>
              </a:xfrm>
              <a:custGeom>
                <a:avLst/>
                <a:gdLst/>
                <a:ahLst/>
                <a:cxnLst/>
                <a:rect l="l" t="t" r="r" b="b"/>
                <a:pathLst>
                  <a:path w="5472" h="5372" fill="none" extrusionOk="0">
                    <a:moveTo>
                      <a:pt x="434" y="2436"/>
                    </a:moveTo>
                    <a:cubicBezTo>
                      <a:pt x="434" y="2436"/>
                      <a:pt x="1" y="2202"/>
                      <a:pt x="501" y="1802"/>
                    </a:cubicBezTo>
                    <a:cubicBezTo>
                      <a:pt x="1001" y="1435"/>
                      <a:pt x="2736" y="635"/>
                      <a:pt x="3303" y="301"/>
                    </a:cubicBezTo>
                    <a:cubicBezTo>
                      <a:pt x="3837" y="1"/>
                      <a:pt x="4737" y="3003"/>
                      <a:pt x="5038" y="4070"/>
                    </a:cubicBezTo>
                    <a:cubicBezTo>
                      <a:pt x="5338" y="5138"/>
                      <a:pt x="5471" y="5371"/>
                      <a:pt x="5038" y="5371"/>
                    </a:cubicBezTo>
                    <a:cubicBezTo>
                      <a:pt x="4604" y="5371"/>
                      <a:pt x="4237" y="5371"/>
                      <a:pt x="3670" y="4271"/>
                    </a:cubicBezTo>
                    <a:cubicBezTo>
                      <a:pt x="3437" y="3737"/>
                      <a:pt x="3136" y="3237"/>
                      <a:pt x="2803" y="2770"/>
                    </a:cubicBezTo>
                    <a:lnTo>
                      <a:pt x="1735" y="2936"/>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8;p44"/>
              <p:cNvSpPr/>
              <p:nvPr/>
            </p:nvSpPr>
            <p:spPr>
              <a:xfrm>
                <a:off x="2553663" y="6734725"/>
                <a:ext cx="110050" cy="127975"/>
              </a:xfrm>
              <a:custGeom>
                <a:avLst/>
                <a:gdLst/>
                <a:ahLst/>
                <a:cxnLst/>
                <a:rect l="l" t="t" r="r" b="b"/>
                <a:pathLst>
                  <a:path w="4402" h="5119" extrusionOk="0">
                    <a:moveTo>
                      <a:pt x="2225" y="1"/>
                    </a:moveTo>
                    <a:cubicBezTo>
                      <a:pt x="1724" y="1"/>
                      <a:pt x="1" y="1473"/>
                      <a:pt x="1" y="1473"/>
                    </a:cubicBezTo>
                    <a:lnTo>
                      <a:pt x="902" y="4409"/>
                    </a:lnTo>
                    <a:lnTo>
                      <a:pt x="1369" y="2607"/>
                    </a:lnTo>
                    <a:lnTo>
                      <a:pt x="2603" y="3742"/>
                    </a:lnTo>
                    <a:cubicBezTo>
                      <a:pt x="2603" y="3742"/>
                      <a:pt x="3070" y="4976"/>
                      <a:pt x="3737" y="5109"/>
                    </a:cubicBezTo>
                    <a:cubicBezTo>
                      <a:pt x="3781" y="5116"/>
                      <a:pt x="3822" y="5119"/>
                      <a:pt x="3860" y="5119"/>
                    </a:cubicBezTo>
                    <a:cubicBezTo>
                      <a:pt x="4401" y="5119"/>
                      <a:pt x="4360" y="4459"/>
                      <a:pt x="3737" y="3275"/>
                    </a:cubicBezTo>
                    <a:cubicBezTo>
                      <a:pt x="3070" y="2040"/>
                      <a:pt x="2736" y="139"/>
                      <a:pt x="2269" y="6"/>
                    </a:cubicBezTo>
                    <a:cubicBezTo>
                      <a:pt x="2256" y="2"/>
                      <a:pt x="2241" y="1"/>
                      <a:pt x="2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9;p44"/>
              <p:cNvSpPr/>
              <p:nvPr/>
            </p:nvSpPr>
            <p:spPr>
              <a:xfrm>
                <a:off x="2553663" y="6732350"/>
                <a:ext cx="110125" cy="132625"/>
              </a:xfrm>
              <a:custGeom>
                <a:avLst/>
                <a:gdLst/>
                <a:ahLst/>
                <a:cxnLst/>
                <a:rect l="l" t="t" r="r" b="b"/>
                <a:pathLst>
                  <a:path w="4405" h="5305" fill="none" extrusionOk="0">
                    <a:moveTo>
                      <a:pt x="1369" y="2702"/>
                    </a:moveTo>
                    <a:lnTo>
                      <a:pt x="2603" y="3837"/>
                    </a:lnTo>
                    <a:cubicBezTo>
                      <a:pt x="2603" y="3837"/>
                      <a:pt x="3070" y="5071"/>
                      <a:pt x="3737" y="5204"/>
                    </a:cubicBezTo>
                    <a:cubicBezTo>
                      <a:pt x="4404" y="5304"/>
                      <a:pt x="4404" y="4637"/>
                      <a:pt x="3737" y="3370"/>
                    </a:cubicBezTo>
                    <a:cubicBezTo>
                      <a:pt x="3070" y="2135"/>
                      <a:pt x="2736" y="234"/>
                      <a:pt x="2269" y="101"/>
                    </a:cubicBezTo>
                    <a:cubicBezTo>
                      <a:pt x="1836" y="0"/>
                      <a:pt x="1" y="1568"/>
                      <a:pt x="1" y="1568"/>
                    </a:cubicBezTo>
                    <a:lnTo>
                      <a:pt x="902" y="4504"/>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70;p44"/>
              <p:cNvSpPr/>
              <p:nvPr/>
            </p:nvSpPr>
            <p:spPr>
              <a:xfrm>
                <a:off x="2697013" y="6641450"/>
                <a:ext cx="81025" cy="53700"/>
              </a:xfrm>
              <a:custGeom>
                <a:avLst/>
                <a:gdLst/>
                <a:ahLst/>
                <a:cxnLst/>
                <a:rect l="l" t="t" r="r" b="b"/>
                <a:pathLst>
                  <a:path w="3241" h="2148" extrusionOk="0">
                    <a:moveTo>
                      <a:pt x="1956" y="1"/>
                    </a:moveTo>
                    <a:cubicBezTo>
                      <a:pt x="1622" y="1"/>
                      <a:pt x="1339" y="67"/>
                      <a:pt x="1339" y="67"/>
                    </a:cubicBezTo>
                    <a:cubicBezTo>
                      <a:pt x="1339" y="67"/>
                      <a:pt x="205" y="67"/>
                      <a:pt x="104" y="1035"/>
                    </a:cubicBezTo>
                    <a:cubicBezTo>
                      <a:pt x="1" y="1813"/>
                      <a:pt x="422" y="2148"/>
                      <a:pt x="1101" y="2148"/>
                    </a:cubicBezTo>
                    <a:cubicBezTo>
                      <a:pt x="1295" y="2148"/>
                      <a:pt x="1510" y="2120"/>
                      <a:pt x="1739" y="2069"/>
                    </a:cubicBezTo>
                    <a:cubicBezTo>
                      <a:pt x="2773" y="1869"/>
                      <a:pt x="3240" y="868"/>
                      <a:pt x="2873" y="334"/>
                    </a:cubicBezTo>
                    <a:cubicBezTo>
                      <a:pt x="2673" y="67"/>
                      <a:pt x="2289" y="1"/>
                      <a:pt x="1956"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71;p44"/>
              <p:cNvSpPr/>
              <p:nvPr/>
            </p:nvSpPr>
            <p:spPr>
              <a:xfrm>
                <a:off x="2534488" y="7032575"/>
                <a:ext cx="203500" cy="122850"/>
              </a:xfrm>
              <a:custGeom>
                <a:avLst/>
                <a:gdLst/>
                <a:ahLst/>
                <a:cxnLst/>
                <a:rect l="l" t="t" r="r" b="b"/>
                <a:pathLst>
                  <a:path w="8140" h="4914" extrusionOk="0">
                    <a:moveTo>
                      <a:pt x="1235" y="0"/>
                    </a:moveTo>
                    <a:lnTo>
                      <a:pt x="1" y="2435"/>
                    </a:lnTo>
                    <a:cubicBezTo>
                      <a:pt x="1" y="2435"/>
                      <a:pt x="1" y="4236"/>
                      <a:pt x="3036" y="4803"/>
                    </a:cubicBezTo>
                    <a:cubicBezTo>
                      <a:pt x="3449" y="4881"/>
                      <a:pt x="3825" y="4914"/>
                      <a:pt x="4166" y="4914"/>
                    </a:cubicBezTo>
                    <a:cubicBezTo>
                      <a:pt x="6334" y="4914"/>
                      <a:pt x="7106" y="3569"/>
                      <a:pt x="7106" y="3569"/>
                    </a:cubicBezTo>
                    <a:lnTo>
                      <a:pt x="8140" y="734"/>
                    </a:lnTo>
                    <a:lnTo>
                      <a:pt x="8140" y="734"/>
                    </a:lnTo>
                    <a:cubicBezTo>
                      <a:pt x="6817" y="1125"/>
                      <a:pt x="5719" y="1279"/>
                      <a:pt x="4811" y="1279"/>
                    </a:cubicBezTo>
                    <a:cubicBezTo>
                      <a:pt x="2857" y="1279"/>
                      <a:pt x="1782" y="569"/>
                      <a:pt x="1235" y="0"/>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72;p44"/>
              <p:cNvSpPr/>
              <p:nvPr/>
            </p:nvSpPr>
            <p:spPr>
              <a:xfrm>
                <a:off x="3780388" y="8274275"/>
                <a:ext cx="370275" cy="469125"/>
              </a:xfrm>
              <a:custGeom>
                <a:avLst/>
                <a:gdLst/>
                <a:ahLst/>
                <a:cxnLst/>
                <a:rect l="l" t="t" r="r" b="b"/>
                <a:pathLst>
                  <a:path w="14811" h="18765" extrusionOk="0">
                    <a:moveTo>
                      <a:pt x="12443" y="1"/>
                    </a:moveTo>
                    <a:lnTo>
                      <a:pt x="6038" y="3237"/>
                    </a:lnTo>
                    <a:cubicBezTo>
                      <a:pt x="6038" y="3237"/>
                      <a:pt x="2402" y="3337"/>
                      <a:pt x="1268" y="4671"/>
                    </a:cubicBezTo>
                    <a:cubicBezTo>
                      <a:pt x="134" y="6005"/>
                      <a:pt x="0" y="12610"/>
                      <a:pt x="0" y="13644"/>
                    </a:cubicBezTo>
                    <a:cubicBezTo>
                      <a:pt x="0" y="14711"/>
                      <a:pt x="2102" y="17847"/>
                      <a:pt x="5938" y="18614"/>
                    </a:cubicBezTo>
                    <a:cubicBezTo>
                      <a:pt x="6451" y="18717"/>
                      <a:pt x="6953" y="18765"/>
                      <a:pt x="7439" y="18765"/>
                    </a:cubicBezTo>
                    <a:cubicBezTo>
                      <a:pt x="10583" y="18765"/>
                      <a:pt x="13023" y="16763"/>
                      <a:pt x="13110" y="14711"/>
                    </a:cubicBezTo>
                    <a:cubicBezTo>
                      <a:pt x="13176" y="12310"/>
                      <a:pt x="14811" y="5805"/>
                      <a:pt x="14444" y="3337"/>
                    </a:cubicBezTo>
                    <a:cubicBezTo>
                      <a:pt x="14044" y="835"/>
                      <a:pt x="12443" y="1"/>
                      <a:pt x="12443" y="1"/>
                    </a:cubicBezTo>
                    <a:close/>
                  </a:path>
                </a:pathLst>
              </a:custGeom>
              <a:solidFill>
                <a:srgbClr val="E0A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73;p44"/>
              <p:cNvSpPr/>
              <p:nvPr/>
            </p:nvSpPr>
            <p:spPr>
              <a:xfrm>
                <a:off x="3780388" y="8274275"/>
                <a:ext cx="370275" cy="484550"/>
              </a:xfrm>
              <a:custGeom>
                <a:avLst/>
                <a:gdLst/>
                <a:ahLst/>
                <a:cxnLst/>
                <a:rect l="l" t="t" r="r" b="b"/>
                <a:pathLst>
                  <a:path w="14811" h="19382" fill="none" extrusionOk="0">
                    <a:moveTo>
                      <a:pt x="6038" y="3237"/>
                    </a:moveTo>
                    <a:cubicBezTo>
                      <a:pt x="6038" y="3237"/>
                      <a:pt x="2402" y="3337"/>
                      <a:pt x="1268" y="4671"/>
                    </a:cubicBezTo>
                    <a:cubicBezTo>
                      <a:pt x="134" y="6005"/>
                      <a:pt x="0" y="12610"/>
                      <a:pt x="0" y="13644"/>
                    </a:cubicBezTo>
                    <a:cubicBezTo>
                      <a:pt x="0" y="14711"/>
                      <a:pt x="2102" y="17847"/>
                      <a:pt x="5938" y="18614"/>
                    </a:cubicBezTo>
                    <a:cubicBezTo>
                      <a:pt x="9774" y="19381"/>
                      <a:pt x="13010" y="17080"/>
                      <a:pt x="13110" y="14711"/>
                    </a:cubicBezTo>
                    <a:cubicBezTo>
                      <a:pt x="13176" y="12310"/>
                      <a:pt x="14811" y="5805"/>
                      <a:pt x="14444" y="3337"/>
                    </a:cubicBezTo>
                    <a:cubicBezTo>
                      <a:pt x="14044" y="835"/>
                      <a:pt x="12443" y="1"/>
                      <a:pt x="12443"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74;p44"/>
              <p:cNvSpPr/>
              <p:nvPr/>
            </p:nvSpPr>
            <p:spPr>
              <a:xfrm>
                <a:off x="3807913" y="8528625"/>
                <a:ext cx="225175" cy="220200"/>
              </a:xfrm>
              <a:custGeom>
                <a:avLst/>
                <a:gdLst/>
                <a:ahLst/>
                <a:cxnLst/>
                <a:rect l="l" t="t" r="r" b="b"/>
                <a:pathLst>
                  <a:path w="9007" h="8808" extrusionOk="0">
                    <a:moveTo>
                      <a:pt x="4503" y="1"/>
                    </a:moveTo>
                    <a:cubicBezTo>
                      <a:pt x="2002" y="1"/>
                      <a:pt x="0" y="1969"/>
                      <a:pt x="0" y="4404"/>
                    </a:cubicBezTo>
                    <a:cubicBezTo>
                      <a:pt x="0" y="6839"/>
                      <a:pt x="2002" y="8807"/>
                      <a:pt x="4503" y="8807"/>
                    </a:cubicBezTo>
                    <a:cubicBezTo>
                      <a:pt x="6972" y="8807"/>
                      <a:pt x="9007" y="6839"/>
                      <a:pt x="9007" y="4404"/>
                    </a:cubicBezTo>
                    <a:cubicBezTo>
                      <a:pt x="9007" y="1969"/>
                      <a:pt x="6972" y="1"/>
                      <a:pt x="4503" y="1"/>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5;p44"/>
              <p:cNvSpPr/>
              <p:nvPr/>
            </p:nvSpPr>
            <p:spPr>
              <a:xfrm>
                <a:off x="3572738" y="8592375"/>
                <a:ext cx="391975" cy="407450"/>
              </a:xfrm>
              <a:custGeom>
                <a:avLst/>
                <a:gdLst/>
                <a:ahLst/>
                <a:cxnLst/>
                <a:rect l="l" t="t" r="r" b="b"/>
                <a:pathLst>
                  <a:path w="15679" h="16298" extrusionOk="0">
                    <a:moveTo>
                      <a:pt x="10949" y="0"/>
                    </a:moveTo>
                    <a:cubicBezTo>
                      <a:pt x="10817" y="0"/>
                      <a:pt x="10702" y="17"/>
                      <a:pt x="10608" y="53"/>
                    </a:cubicBezTo>
                    <a:cubicBezTo>
                      <a:pt x="9674" y="420"/>
                      <a:pt x="10141" y="1087"/>
                      <a:pt x="9274" y="1487"/>
                    </a:cubicBezTo>
                    <a:cubicBezTo>
                      <a:pt x="8440" y="1854"/>
                      <a:pt x="5171" y="2354"/>
                      <a:pt x="4504" y="3188"/>
                    </a:cubicBezTo>
                    <a:cubicBezTo>
                      <a:pt x="3836" y="4056"/>
                      <a:pt x="3369" y="5690"/>
                      <a:pt x="2302" y="7591"/>
                    </a:cubicBezTo>
                    <a:cubicBezTo>
                      <a:pt x="1268" y="9493"/>
                      <a:pt x="0" y="10360"/>
                      <a:pt x="1435" y="10460"/>
                    </a:cubicBezTo>
                    <a:cubicBezTo>
                      <a:pt x="1464" y="10461"/>
                      <a:pt x="1493" y="10461"/>
                      <a:pt x="1521" y="10461"/>
                    </a:cubicBezTo>
                    <a:cubicBezTo>
                      <a:pt x="2755" y="10461"/>
                      <a:pt x="3882" y="9767"/>
                      <a:pt x="4404" y="8659"/>
                    </a:cubicBezTo>
                    <a:cubicBezTo>
                      <a:pt x="4737" y="8025"/>
                      <a:pt x="5237" y="7525"/>
                      <a:pt x="5838" y="7225"/>
                    </a:cubicBezTo>
                    <a:lnTo>
                      <a:pt x="5838" y="7225"/>
                    </a:lnTo>
                    <a:cubicBezTo>
                      <a:pt x="5838" y="7225"/>
                      <a:pt x="3269" y="13062"/>
                      <a:pt x="3636" y="13629"/>
                    </a:cubicBezTo>
                    <a:cubicBezTo>
                      <a:pt x="3803" y="13929"/>
                      <a:pt x="4070" y="14163"/>
                      <a:pt x="4404" y="14296"/>
                    </a:cubicBezTo>
                    <a:cubicBezTo>
                      <a:pt x="4404" y="14296"/>
                      <a:pt x="4103" y="15430"/>
                      <a:pt x="4804" y="15731"/>
                    </a:cubicBezTo>
                    <a:cubicBezTo>
                      <a:pt x="4971" y="15800"/>
                      <a:pt x="5149" y="15835"/>
                      <a:pt x="5327" y="15835"/>
                    </a:cubicBezTo>
                    <a:cubicBezTo>
                      <a:pt x="5576" y="15835"/>
                      <a:pt x="5824" y="15767"/>
                      <a:pt x="6038" y="15631"/>
                    </a:cubicBezTo>
                    <a:cubicBezTo>
                      <a:pt x="6038" y="15631"/>
                      <a:pt x="6905" y="16298"/>
                      <a:pt x="7372" y="16298"/>
                    </a:cubicBezTo>
                    <a:cubicBezTo>
                      <a:pt x="7673" y="16264"/>
                      <a:pt x="7973" y="16164"/>
                      <a:pt x="8240" y="15997"/>
                    </a:cubicBezTo>
                    <a:cubicBezTo>
                      <a:pt x="8240" y="15997"/>
                      <a:pt x="8432" y="16021"/>
                      <a:pt x="8702" y="16021"/>
                    </a:cubicBezTo>
                    <a:cubicBezTo>
                      <a:pt x="9219" y="16021"/>
                      <a:pt x="10023" y="15935"/>
                      <a:pt x="10308" y="15430"/>
                    </a:cubicBezTo>
                    <a:cubicBezTo>
                      <a:pt x="10775" y="14663"/>
                      <a:pt x="12910" y="12195"/>
                      <a:pt x="13944" y="10160"/>
                    </a:cubicBezTo>
                    <a:cubicBezTo>
                      <a:pt x="14611" y="8826"/>
                      <a:pt x="15044" y="7358"/>
                      <a:pt x="15211" y="5890"/>
                    </a:cubicBezTo>
                    <a:cubicBezTo>
                      <a:pt x="15211" y="5890"/>
                      <a:pt x="15678" y="3789"/>
                      <a:pt x="15211" y="2555"/>
                    </a:cubicBezTo>
                    <a:cubicBezTo>
                      <a:pt x="14790" y="1440"/>
                      <a:pt x="12167" y="0"/>
                      <a:pt x="10949"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6;p44"/>
              <p:cNvSpPr/>
              <p:nvPr/>
            </p:nvSpPr>
            <p:spPr>
              <a:xfrm>
                <a:off x="3682813" y="8796325"/>
                <a:ext cx="102600" cy="153475"/>
              </a:xfrm>
              <a:custGeom>
                <a:avLst/>
                <a:gdLst/>
                <a:ahLst/>
                <a:cxnLst/>
                <a:rect l="l" t="t" r="r" b="b"/>
                <a:pathLst>
                  <a:path w="4104" h="6139" fill="none" extrusionOk="0">
                    <a:moveTo>
                      <a:pt x="1" y="6138"/>
                    </a:moveTo>
                    <a:lnTo>
                      <a:pt x="4103"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7;p44"/>
              <p:cNvSpPr/>
              <p:nvPr/>
            </p:nvSpPr>
            <p:spPr>
              <a:xfrm>
                <a:off x="3723688" y="8834675"/>
                <a:ext cx="114250" cy="148475"/>
              </a:xfrm>
              <a:custGeom>
                <a:avLst/>
                <a:gdLst/>
                <a:ahLst/>
                <a:cxnLst/>
                <a:rect l="l" t="t" r="r" b="b"/>
                <a:pathLst>
                  <a:path w="4570" h="5939" fill="none" extrusionOk="0">
                    <a:moveTo>
                      <a:pt x="0" y="5939"/>
                    </a:moveTo>
                    <a:lnTo>
                      <a:pt x="457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8;p44"/>
              <p:cNvSpPr/>
              <p:nvPr/>
            </p:nvSpPr>
            <p:spPr>
              <a:xfrm>
                <a:off x="3778713" y="8889725"/>
                <a:ext cx="90925" cy="102600"/>
              </a:xfrm>
              <a:custGeom>
                <a:avLst/>
                <a:gdLst/>
                <a:ahLst/>
                <a:cxnLst/>
                <a:rect l="l" t="t" r="r" b="b"/>
                <a:pathLst>
                  <a:path w="3637" h="4104" fill="none" extrusionOk="0">
                    <a:moveTo>
                      <a:pt x="1" y="4103"/>
                    </a:moveTo>
                    <a:lnTo>
                      <a:pt x="3637"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779;p44"/>
              <p:cNvSpPr/>
              <p:nvPr/>
            </p:nvSpPr>
            <p:spPr>
              <a:xfrm>
                <a:off x="3718663" y="8708775"/>
                <a:ext cx="19225" cy="64225"/>
              </a:xfrm>
              <a:custGeom>
                <a:avLst/>
                <a:gdLst/>
                <a:ahLst/>
                <a:cxnLst/>
                <a:rect l="l" t="t" r="r" b="b"/>
                <a:pathLst>
                  <a:path w="769" h="2569" fill="none" extrusionOk="0">
                    <a:moveTo>
                      <a:pt x="1" y="2569"/>
                    </a:moveTo>
                    <a:lnTo>
                      <a:pt x="768"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41" name="Google Shape;2341;p65"/>
          <p:cNvGrpSpPr/>
          <p:nvPr/>
        </p:nvGrpSpPr>
        <p:grpSpPr>
          <a:xfrm rot="-3512591">
            <a:off x="8412186" y="4317690"/>
            <a:ext cx="384630" cy="574466"/>
            <a:chOff x="5896600" y="1746775"/>
            <a:chExt cx="180375" cy="269400"/>
          </a:xfrm>
        </p:grpSpPr>
        <p:sp>
          <p:nvSpPr>
            <p:cNvPr id="2342" name="Google Shape;2342;p65"/>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65"/>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65"/>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65"/>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65"/>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65"/>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8" name="Google Shape;2348;p65"/>
          <p:cNvGrpSpPr/>
          <p:nvPr/>
        </p:nvGrpSpPr>
        <p:grpSpPr>
          <a:xfrm>
            <a:off x="294198" y="4503428"/>
            <a:ext cx="490612" cy="415445"/>
            <a:chOff x="5278225" y="2418025"/>
            <a:chExt cx="230075" cy="194825"/>
          </a:xfrm>
        </p:grpSpPr>
        <p:sp>
          <p:nvSpPr>
            <p:cNvPr id="2349" name="Google Shape;2349;p65"/>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65"/>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65"/>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65"/>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65"/>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65"/>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mc:Choice xmlns:a14="http://schemas.microsoft.com/office/drawing/2010/main" Requires="a14">
          <p:sp>
            <p:nvSpPr>
              <p:cNvPr id="9" name="Rectangle 8"/>
              <p:cNvSpPr/>
              <p:nvPr/>
            </p:nvSpPr>
            <p:spPr>
              <a:xfrm>
                <a:off x="1238438" y="57150"/>
                <a:ext cx="6610162" cy="1486689"/>
              </a:xfrm>
              <a:prstGeom prst="rect">
                <a:avLst/>
              </a:prstGeom>
            </p:spPr>
            <p:txBody>
              <a:bodyPr wrap="square">
                <a:spAutoFit/>
              </a:bodyPr>
              <a:lstStyle/>
              <a:p>
                <a:pPr algn="ctr">
                  <a:lnSpc>
                    <a:spcPct val="150000"/>
                  </a:lnSpc>
                </a:pPr>
                <a:r>
                  <a:rPr lang="en-US" sz="2100" b="1" dirty="0">
                    <a:solidFill>
                      <a:srgbClr val="FF0000"/>
                    </a:solidFill>
                    <a:latin typeface="+mn-lt"/>
                  </a:rPr>
                  <a:t>Ví dụ 4 (SGK – tr98)</a:t>
                </a:r>
              </a:p>
              <a:p>
                <a:pPr algn="ctr">
                  <a:lnSpc>
                    <a:spcPct val="150000"/>
                  </a:lnSpc>
                </a:pPr>
                <a:r>
                  <a:rPr lang="en-US" sz="2100" dirty="0">
                    <a:latin typeface="+mn-lt"/>
                  </a:rPr>
                  <a:t>Viết phương trình chính tắc của đường hypebol </a:t>
                </a:r>
                <a14:m>
                  <m:oMath xmlns:m="http://schemas.openxmlformats.org/officeDocument/2006/math">
                    <m:r>
                      <a:rPr lang="en-US" sz="2100">
                        <a:latin typeface="+mn-lt"/>
                      </a:rPr>
                      <m:t>(</m:t>
                    </m:r>
                    <m:r>
                      <a:rPr lang="en-US" sz="2100" i="1">
                        <a:latin typeface="+mn-lt"/>
                      </a:rPr>
                      <m:t>𝐻</m:t>
                    </m:r>
                    <m:r>
                      <a:rPr lang="en-US" sz="2100">
                        <a:latin typeface="+mn-lt"/>
                      </a:rPr>
                      <m:t>)</m:t>
                    </m:r>
                  </m:oMath>
                </a14:m>
                <a:r>
                  <a:rPr lang="en-US" sz="2100" dirty="0">
                    <a:latin typeface="+mn-lt"/>
                  </a:rPr>
                  <a:t> có một tiêu điểm là </a:t>
                </a:r>
                <a14:m>
                  <m:oMath xmlns:m="http://schemas.openxmlformats.org/officeDocument/2006/math">
                    <m:sSub>
                      <m:sSubPr>
                        <m:ctrlPr>
                          <a:rPr lang="en-US" sz="2100" i="1">
                            <a:latin typeface="+mn-lt"/>
                          </a:rPr>
                        </m:ctrlPr>
                      </m:sSubPr>
                      <m:e>
                        <m:r>
                          <a:rPr lang="en-US" sz="2100" i="1">
                            <a:latin typeface="+mn-lt"/>
                          </a:rPr>
                          <m:t>𝐹</m:t>
                        </m:r>
                      </m:e>
                      <m:sub>
                        <m:r>
                          <a:rPr lang="en-US" sz="2100">
                            <a:latin typeface="+mn-lt"/>
                          </a:rPr>
                          <m:t>2</m:t>
                        </m:r>
                      </m:sub>
                    </m:sSub>
                    <m:r>
                      <a:rPr lang="en-US" sz="2100">
                        <a:latin typeface="+mn-lt"/>
                      </a:rPr>
                      <m:t>(</m:t>
                    </m:r>
                    <m:r>
                      <a:rPr lang="en-US" sz="2100">
                        <a:latin typeface="+mn-lt"/>
                      </a:rPr>
                      <m:t>6</m:t>
                    </m:r>
                    <m:r>
                      <a:rPr lang="en-US" sz="2100">
                        <a:latin typeface="+mn-lt"/>
                      </a:rPr>
                      <m:t>;</m:t>
                    </m:r>
                    <m:r>
                      <a:rPr lang="en-US" sz="2100">
                        <a:latin typeface="+mn-lt"/>
                      </a:rPr>
                      <m:t>0</m:t>
                    </m:r>
                    <m:r>
                      <a:rPr lang="en-US" sz="2100">
                        <a:latin typeface="+mn-lt"/>
                      </a:rPr>
                      <m:t>)</m:t>
                    </m:r>
                  </m:oMath>
                </a14:m>
                <a:r>
                  <a:rPr lang="en-US" sz="2100" dirty="0">
                    <a:latin typeface="+mn-lt"/>
                  </a:rPr>
                  <a:t> và đi qua điểm </a:t>
                </a:r>
                <a14:m>
                  <m:oMath xmlns:m="http://schemas.openxmlformats.org/officeDocument/2006/math">
                    <m:sSub>
                      <m:sSubPr>
                        <m:ctrlPr>
                          <a:rPr lang="en-US" sz="2100" i="1">
                            <a:latin typeface="+mn-lt"/>
                          </a:rPr>
                        </m:ctrlPr>
                      </m:sSubPr>
                      <m:e>
                        <m:r>
                          <a:rPr lang="en-US" sz="2100" i="1">
                            <a:latin typeface="+mn-lt"/>
                          </a:rPr>
                          <m:t>𝐴</m:t>
                        </m:r>
                      </m:e>
                      <m:sub>
                        <m:r>
                          <a:rPr lang="en-US" sz="2100">
                            <a:latin typeface="+mn-lt"/>
                          </a:rPr>
                          <m:t>2</m:t>
                        </m:r>
                      </m:sub>
                    </m:sSub>
                    <m:r>
                      <a:rPr lang="en-US" sz="2100">
                        <a:latin typeface="+mn-lt"/>
                      </a:rPr>
                      <m:t>(</m:t>
                    </m:r>
                    <m:r>
                      <a:rPr lang="en-US" sz="2100">
                        <a:latin typeface="+mn-lt"/>
                      </a:rPr>
                      <m:t>4</m:t>
                    </m:r>
                    <m:r>
                      <a:rPr lang="en-US" sz="2100">
                        <a:latin typeface="+mn-lt"/>
                      </a:rPr>
                      <m:t>;</m:t>
                    </m:r>
                    <m:r>
                      <a:rPr lang="en-US" sz="2100">
                        <a:latin typeface="+mn-lt"/>
                      </a:rPr>
                      <m:t>0</m:t>
                    </m:r>
                    <m:r>
                      <a:rPr lang="en-US" sz="2100">
                        <a:latin typeface="+mn-lt"/>
                      </a:rPr>
                      <m:t>)</m:t>
                    </m:r>
                  </m:oMath>
                </a14:m>
                <a:r>
                  <a:rPr lang="en-US" sz="2100" dirty="0">
                    <a:latin typeface="+mn-lt"/>
                  </a:rPr>
                  <a:t>.</a:t>
                </a:r>
              </a:p>
            </p:txBody>
          </p:sp>
        </mc:Choice>
        <mc:Fallback>
          <p:sp>
            <p:nvSpPr>
              <p:cNvPr id="9" name="Rectangle 8"/>
              <p:cNvSpPr>
                <a:spLocks noRot="1" noChangeAspect="1" noMove="1" noResize="1" noEditPoints="1" noAdjustHandles="1" noChangeArrowheads="1" noChangeShapeType="1" noTextEdit="1"/>
              </p:cNvSpPr>
              <p:nvPr/>
            </p:nvSpPr>
            <p:spPr>
              <a:xfrm>
                <a:off x="1238438" y="57150"/>
                <a:ext cx="6610162" cy="1486689"/>
              </a:xfrm>
              <a:prstGeom prst="rect">
                <a:avLst/>
              </a:prstGeom>
              <a:blipFill>
                <a:blip r:embed="rId3"/>
                <a:stretch>
                  <a:fillRect b="-73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152400" y="1657350"/>
                <a:ext cx="8849802" cy="3403560"/>
              </a:xfrm>
              <a:prstGeom prst="rect">
                <a:avLst/>
              </a:prstGeom>
              <a:solidFill>
                <a:schemeClr val="accent4"/>
              </a:solidFill>
            </p:spPr>
            <p:txBody>
              <a:bodyPr wrap="square">
                <a:spAutoFit/>
              </a:bodyPr>
              <a:lstStyle/>
              <a:p>
                <a:pPr algn="ctr">
                  <a:lnSpc>
                    <a:spcPct val="150000"/>
                  </a:lnSpc>
                </a:pPr>
                <a:r>
                  <a:rPr lang="en-US" sz="1900" b="1" dirty="0" err="1">
                    <a:solidFill>
                      <a:srgbClr val="FF0000"/>
                    </a:solidFill>
                    <a:latin typeface="+mn-lt"/>
                  </a:rPr>
                  <a:t>Giải</a:t>
                </a:r>
                <a:br>
                  <a:rPr lang="en-US" sz="1900" dirty="0">
                    <a:latin typeface="+mn-lt"/>
                  </a:rPr>
                </a:br>
                <a:r>
                  <a:rPr lang="en-US" sz="1900" dirty="0">
                    <a:latin typeface="+mn-lt"/>
                  </a:rPr>
                  <a:t>Giả sử hypebol </a:t>
                </a:r>
                <a14:m>
                  <m:oMath xmlns:m="http://schemas.openxmlformats.org/officeDocument/2006/math">
                    <m:r>
                      <a:rPr lang="en-US" sz="1900" i="0">
                        <a:latin typeface="+mn-lt"/>
                      </a:rPr>
                      <m:t>(</m:t>
                    </m:r>
                    <m:r>
                      <m:rPr>
                        <m:sty m:val="p"/>
                      </m:rPr>
                      <a:rPr lang="en-US" sz="1900" i="0">
                        <a:latin typeface="+mn-lt"/>
                      </a:rPr>
                      <m:t>H</m:t>
                    </m:r>
                    <m:r>
                      <a:rPr lang="en-US" sz="1900" i="0">
                        <a:latin typeface="+mn-lt"/>
                      </a:rPr>
                      <m:t>)</m:t>
                    </m:r>
                  </m:oMath>
                </a14:m>
                <a:r>
                  <a:rPr lang="en-US" sz="1900" dirty="0">
                    <a:latin typeface="+mn-lt"/>
                  </a:rPr>
                  <a:t> có phương trình chính tắc là </a:t>
                </a:r>
                <a14:m>
                  <m:oMath xmlns:m="http://schemas.openxmlformats.org/officeDocument/2006/math">
                    <m:f>
                      <m:fPr>
                        <m:ctrlPr>
                          <a:rPr lang="en-US" sz="1900" i="1">
                            <a:latin typeface="+mn-lt"/>
                          </a:rPr>
                        </m:ctrlPr>
                      </m:fPr>
                      <m:num>
                        <m:sSup>
                          <m:sSupPr>
                            <m:ctrlPr>
                              <a:rPr lang="en-US" sz="1900" i="1">
                                <a:latin typeface="+mn-lt"/>
                              </a:rPr>
                            </m:ctrlPr>
                          </m:sSupPr>
                          <m:e>
                            <m:r>
                              <m:rPr>
                                <m:sty m:val="p"/>
                              </m:rPr>
                              <a:rPr lang="en-US" sz="1900" i="0">
                                <a:latin typeface="+mn-lt"/>
                              </a:rPr>
                              <m:t>x</m:t>
                            </m:r>
                          </m:e>
                          <m:sup>
                            <m:r>
                              <a:rPr lang="en-US" sz="1900" i="0">
                                <a:latin typeface="+mn-lt"/>
                              </a:rPr>
                              <m:t>2</m:t>
                            </m:r>
                          </m:sup>
                        </m:sSup>
                      </m:num>
                      <m:den>
                        <m:sSup>
                          <m:sSupPr>
                            <m:ctrlPr>
                              <a:rPr lang="en-US" sz="1900" i="1">
                                <a:latin typeface="+mn-lt"/>
                              </a:rPr>
                            </m:ctrlPr>
                          </m:sSupPr>
                          <m:e>
                            <m:r>
                              <m:rPr>
                                <m:sty m:val="p"/>
                              </m:rPr>
                              <a:rPr lang="en-US" sz="1900" i="0">
                                <a:latin typeface="+mn-lt"/>
                              </a:rPr>
                              <m:t>a</m:t>
                            </m:r>
                          </m:e>
                          <m:sup>
                            <m:r>
                              <a:rPr lang="en-US" sz="1900" i="0">
                                <a:latin typeface="+mn-lt"/>
                              </a:rPr>
                              <m:t>2</m:t>
                            </m:r>
                          </m:sup>
                        </m:sSup>
                      </m:den>
                    </m:f>
                    <m:r>
                      <a:rPr lang="en-US" sz="1900" i="0">
                        <a:latin typeface="+mn-lt"/>
                      </a:rPr>
                      <m:t>−</m:t>
                    </m:r>
                    <m:f>
                      <m:fPr>
                        <m:ctrlPr>
                          <a:rPr lang="en-US" sz="1900" i="1">
                            <a:latin typeface="+mn-lt"/>
                          </a:rPr>
                        </m:ctrlPr>
                      </m:fPr>
                      <m:num>
                        <m:sSup>
                          <m:sSupPr>
                            <m:ctrlPr>
                              <a:rPr lang="en-US" sz="1900" i="1">
                                <a:latin typeface="+mn-lt"/>
                              </a:rPr>
                            </m:ctrlPr>
                          </m:sSupPr>
                          <m:e>
                            <m:r>
                              <m:rPr>
                                <m:sty m:val="p"/>
                              </m:rPr>
                              <a:rPr lang="en-US" sz="1900" i="0">
                                <a:latin typeface="+mn-lt"/>
                              </a:rPr>
                              <m:t>y</m:t>
                            </m:r>
                          </m:e>
                          <m:sup>
                            <m:r>
                              <a:rPr lang="en-US" sz="1900" i="0">
                                <a:latin typeface="+mn-lt"/>
                              </a:rPr>
                              <m:t>2</m:t>
                            </m:r>
                          </m:sup>
                        </m:sSup>
                      </m:num>
                      <m:den>
                        <m:sSup>
                          <m:sSupPr>
                            <m:ctrlPr>
                              <a:rPr lang="en-US" sz="1900" i="1">
                                <a:latin typeface="+mn-lt"/>
                              </a:rPr>
                            </m:ctrlPr>
                          </m:sSupPr>
                          <m:e>
                            <m:r>
                              <m:rPr>
                                <m:sty m:val="p"/>
                              </m:rPr>
                              <a:rPr lang="en-US" sz="1900" i="0">
                                <a:latin typeface="+mn-lt"/>
                              </a:rPr>
                              <m:t>b</m:t>
                            </m:r>
                          </m:e>
                          <m:sup>
                            <m:r>
                              <a:rPr lang="en-US" sz="1900" i="0">
                                <a:latin typeface="+mn-lt"/>
                              </a:rPr>
                              <m:t>2</m:t>
                            </m:r>
                          </m:sup>
                        </m:sSup>
                      </m:den>
                    </m:f>
                    <m:r>
                      <a:rPr lang="en-US" sz="1900" i="0">
                        <a:latin typeface="+mn-lt"/>
                      </a:rPr>
                      <m:t>=</m:t>
                    </m:r>
                    <m:r>
                      <a:rPr lang="en-US" sz="1900" i="0">
                        <a:latin typeface="+mn-lt"/>
                      </a:rPr>
                      <m:t>1</m:t>
                    </m:r>
                  </m:oMath>
                </a14:m>
                <a:r>
                  <a:rPr lang="en-US" sz="1900" dirty="0">
                    <a:latin typeface="+mn-lt"/>
                  </a:rPr>
                  <a:t> với </a:t>
                </a:r>
                <a14:m>
                  <m:oMath xmlns:m="http://schemas.openxmlformats.org/officeDocument/2006/math">
                    <m:r>
                      <m:rPr>
                        <m:sty m:val="p"/>
                      </m:rPr>
                      <a:rPr lang="en-US" sz="1900" i="0">
                        <a:latin typeface="+mn-lt"/>
                      </a:rPr>
                      <m:t>a</m:t>
                    </m:r>
                    <m:r>
                      <a:rPr lang="en-US" sz="1900" i="0">
                        <a:latin typeface="+mn-lt"/>
                      </a:rPr>
                      <m:t>&gt;</m:t>
                    </m:r>
                    <m:r>
                      <a:rPr lang="en-US" sz="1900" i="0">
                        <a:latin typeface="+mn-lt"/>
                      </a:rPr>
                      <m:t>0</m:t>
                    </m:r>
                    <m:r>
                      <a:rPr lang="en-US" sz="1900" i="0">
                        <a:latin typeface="+mn-lt"/>
                      </a:rPr>
                      <m:t>,</m:t>
                    </m:r>
                    <m:r>
                      <m:rPr>
                        <m:sty m:val="p"/>
                      </m:rPr>
                      <a:rPr lang="en-US" sz="1900" i="0">
                        <a:latin typeface="+mn-lt"/>
                      </a:rPr>
                      <m:t>b</m:t>
                    </m:r>
                    <m:r>
                      <a:rPr lang="en-US" sz="1900" i="0">
                        <a:latin typeface="+mn-lt"/>
                      </a:rPr>
                      <m:t>&gt;</m:t>
                    </m:r>
                    <m:r>
                      <a:rPr lang="en-US" sz="1900" i="0">
                        <a:latin typeface="+mn-lt"/>
                      </a:rPr>
                      <m:t>0</m:t>
                    </m:r>
                  </m:oMath>
                </a14:m>
                <a:r>
                  <a:rPr lang="en-US" sz="1900" dirty="0">
                    <a:latin typeface="+mn-lt"/>
                  </a:rPr>
                  <a:t>.</a:t>
                </a:r>
                <a:br>
                  <a:rPr lang="en-US" sz="1900" dirty="0">
                    <a:latin typeface="+mn-lt"/>
                  </a:rPr>
                </a:br>
                <a:r>
                  <a:rPr lang="en-US" sz="1900" dirty="0">
                    <a:latin typeface="+mn-lt"/>
                  </a:rPr>
                  <a:t>Do </a:t>
                </a:r>
                <a14:m>
                  <m:oMath xmlns:m="http://schemas.openxmlformats.org/officeDocument/2006/math">
                    <m:sSub>
                      <m:sSubPr>
                        <m:ctrlPr>
                          <a:rPr lang="en-US" sz="1900" i="1">
                            <a:latin typeface="+mn-lt"/>
                          </a:rPr>
                        </m:ctrlPr>
                      </m:sSubPr>
                      <m:e>
                        <m:r>
                          <m:rPr>
                            <m:sty m:val="p"/>
                          </m:rPr>
                          <a:rPr lang="en-US" sz="1900" i="0">
                            <a:latin typeface="+mn-lt"/>
                          </a:rPr>
                          <m:t>A</m:t>
                        </m:r>
                      </m:e>
                      <m:sub>
                        <m:r>
                          <a:rPr lang="en-US" sz="1900" i="0">
                            <a:latin typeface="+mn-lt"/>
                          </a:rPr>
                          <m:t>2</m:t>
                        </m:r>
                      </m:sub>
                    </m:sSub>
                    <m:r>
                      <a:rPr lang="en-US" sz="1900" i="0">
                        <a:latin typeface="+mn-lt"/>
                      </a:rPr>
                      <m:t>(</m:t>
                    </m:r>
                    <m:r>
                      <a:rPr lang="en-US" sz="1900" i="0">
                        <a:latin typeface="+mn-lt"/>
                      </a:rPr>
                      <m:t>4</m:t>
                    </m:r>
                    <m:r>
                      <a:rPr lang="en-US" sz="1900" i="0">
                        <a:latin typeface="+mn-lt"/>
                      </a:rPr>
                      <m:t>;</m:t>
                    </m:r>
                    <m:r>
                      <a:rPr lang="en-US" sz="1900" i="0">
                        <a:latin typeface="+mn-lt"/>
                      </a:rPr>
                      <m:t>0</m:t>
                    </m:r>
                    <m:r>
                      <a:rPr lang="en-US" sz="1900" i="0">
                        <a:latin typeface="+mn-lt"/>
                      </a:rPr>
                      <m:t>)</m:t>
                    </m:r>
                  </m:oMath>
                </a14:m>
                <a:r>
                  <a:rPr lang="en-US" sz="1900" dirty="0">
                    <a:latin typeface="+mn-lt"/>
                  </a:rPr>
                  <a:t> thuộc </a:t>
                </a:r>
                <a14:m>
                  <m:oMath xmlns:m="http://schemas.openxmlformats.org/officeDocument/2006/math">
                    <m:r>
                      <a:rPr lang="en-US" sz="1900" i="0">
                        <a:latin typeface="+mn-lt"/>
                      </a:rPr>
                      <m:t>(</m:t>
                    </m:r>
                    <m:r>
                      <m:rPr>
                        <m:sty m:val="p"/>
                      </m:rPr>
                      <a:rPr lang="en-US" sz="1900" i="0">
                        <a:latin typeface="+mn-lt"/>
                      </a:rPr>
                      <m:t>H</m:t>
                    </m:r>
                    <m:r>
                      <a:rPr lang="en-US" sz="1900" i="0">
                        <a:latin typeface="+mn-lt"/>
                      </a:rPr>
                      <m:t>)</m:t>
                    </m:r>
                  </m:oMath>
                </a14:m>
                <a:r>
                  <a:rPr lang="en-US" sz="1900" dirty="0">
                    <a:latin typeface="+mn-lt"/>
                  </a:rPr>
                  <a:t> nên </a:t>
                </a:r>
                <a14:m>
                  <m:oMath xmlns:m="http://schemas.openxmlformats.org/officeDocument/2006/math">
                    <m:f>
                      <m:fPr>
                        <m:ctrlPr>
                          <a:rPr lang="en-US" sz="1900" i="1">
                            <a:latin typeface="+mn-lt"/>
                          </a:rPr>
                        </m:ctrlPr>
                      </m:fPr>
                      <m:num>
                        <m:sSup>
                          <m:sSupPr>
                            <m:ctrlPr>
                              <a:rPr lang="en-US" sz="1900" i="1">
                                <a:latin typeface="+mn-lt"/>
                              </a:rPr>
                            </m:ctrlPr>
                          </m:sSupPr>
                          <m:e>
                            <m:r>
                              <a:rPr lang="en-US" sz="1900" i="0">
                                <a:latin typeface="+mn-lt"/>
                              </a:rPr>
                              <m:t>4</m:t>
                            </m:r>
                          </m:e>
                          <m:sup>
                            <m:r>
                              <a:rPr lang="en-US" sz="1900" i="0">
                                <a:latin typeface="+mn-lt"/>
                              </a:rPr>
                              <m:t>2</m:t>
                            </m:r>
                          </m:sup>
                        </m:sSup>
                      </m:num>
                      <m:den>
                        <m:sSup>
                          <m:sSupPr>
                            <m:ctrlPr>
                              <a:rPr lang="en-US" sz="1900" i="1">
                                <a:latin typeface="+mn-lt"/>
                              </a:rPr>
                            </m:ctrlPr>
                          </m:sSupPr>
                          <m:e>
                            <m:r>
                              <m:rPr>
                                <m:sty m:val="p"/>
                              </m:rPr>
                              <a:rPr lang="en-US" sz="1900" i="0">
                                <a:latin typeface="+mn-lt"/>
                              </a:rPr>
                              <m:t>a</m:t>
                            </m:r>
                          </m:e>
                          <m:sup>
                            <m:r>
                              <a:rPr lang="en-US" sz="1900" i="0">
                                <a:latin typeface="+mn-lt"/>
                              </a:rPr>
                              <m:t>2</m:t>
                            </m:r>
                          </m:sup>
                        </m:sSup>
                      </m:den>
                    </m:f>
                    <m:r>
                      <a:rPr lang="en-US" sz="1900" i="0">
                        <a:latin typeface="+mn-lt"/>
                      </a:rPr>
                      <m:t>−</m:t>
                    </m:r>
                    <m:f>
                      <m:fPr>
                        <m:ctrlPr>
                          <a:rPr lang="en-US" sz="1900" i="1">
                            <a:latin typeface="+mn-lt"/>
                          </a:rPr>
                        </m:ctrlPr>
                      </m:fPr>
                      <m:num>
                        <m:sSup>
                          <m:sSupPr>
                            <m:ctrlPr>
                              <a:rPr lang="en-US" sz="1900" i="1">
                                <a:latin typeface="+mn-lt"/>
                              </a:rPr>
                            </m:ctrlPr>
                          </m:sSupPr>
                          <m:e>
                            <m:r>
                              <a:rPr lang="en-US" sz="1900" i="0">
                                <a:latin typeface="+mn-lt"/>
                              </a:rPr>
                              <m:t>0</m:t>
                            </m:r>
                          </m:e>
                          <m:sup>
                            <m:r>
                              <a:rPr lang="en-US" sz="1900" i="0">
                                <a:latin typeface="+mn-lt"/>
                              </a:rPr>
                              <m:t>2</m:t>
                            </m:r>
                          </m:sup>
                        </m:sSup>
                      </m:num>
                      <m:den>
                        <m:sSup>
                          <m:sSupPr>
                            <m:ctrlPr>
                              <a:rPr lang="en-US" sz="1900" i="1">
                                <a:latin typeface="+mn-lt"/>
                              </a:rPr>
                            </m:ctrlPr>
                          </m:sSupPr>
                          <m:e>
                            <m:r>
                              <m:rPr>
                                <m:sty m:val="p"/>
                              </m:rPr>
                              <a:rPr lang="en-US" sz="1900" i="0">
                                <a:latin typeface="+mn-lt"/>
                              </a:rPr>
                              <m:t>b</m:t>
                            </m:r>
                          </m:e>
                          <m:sup>
                            <m:r>
                              <a:rPr lang="en-US" sz="1900" i="0">
                                <a:latin typeface="+mn-lt"/>
                              </a:rPr>
                              <m:t>2</m:t>
                            </m:r>
                          </m:sup>
                        </m:sSup>
                      </m:den>
                    </m:f>
                    <m:r>
                      <a:rPr lang="en-US" sz="1900" i="0">
                        <a:latin typeface="+mn-lt"/>
                      </a:rPr>
                      <m:t>=</m:t>
                    </m:r>
                    <m:r>
                      <a:rPr lang="en-US" sz="1900" i="0">
                        <a:latin typeface="+mn-lt"/>
                      </a:rPr>
                      <m:t>1</m:t>
                    </m:r>
                  </m:oMath>
                </a14:m>
                <a:r>
                  <a:rPr lang="en-US" sz="1900" dirty="0">
                    <a:latin typeface="+mn-lt"/>
                  </a:rPr>
                  <a:t>, suy ra </a:t>
                </a:r>
                <a14:m>
                  <m:oMath xmlns:m="http://schemas.openxmlformats.org/officeDocument/2006/math">
                    <m:r>
                      <m:rPr>
                        <m:sty m:val="p"/>
                      </m:rPr>
                      <a:rPr lang="en-US" sz="1900" i="0">
                        <a:latin typeface="+mn-lt"/>
                      </a:rPr>
                      <m:t>a</m:t>
                    </m:r>
                    <m:r>
                      <a:rPr lang="en-US" sz="1900" i="0">
                        <a:latin typeface="+mn-lt"/>
                      </a:rPr>
                      <m:t>=</m:t>
                    </m:r>
                    <m:r>
                      <a:rPr lang="en-US" sz="1900" i="0">
                        <a:latin typeface="+mn-lt"/>
                      </a:rPr>
                      <m:t>4</m:t>
                    </m:r>
                  </m:oMath>
                </a14:m>
                <a:r>
                  <a:rPr lang="en-US" sz="1900" dirty="0">
                    <a:latin typeface="+mn-lt"/>
                  </a:rPr>
                  <a:t>. Mà </a:t>
                </a:r>
                <a14:m>
                  <m:oMath xmlns:m="http://schemas.openxmlformats.org/officeDocument/2006/math">
                    <m:sSub>
                      <m:sSubPr>
                        <m:ctrlPr>
                          <a:rPr lang="en-US" sz="1900" i="1">
                            <a:latin typeface="+mn-lt"/>
                          </a:rPr>
                        </m:ctrlPr>
                      </m:sSubPr>
                      <m:e>
                        <m:r>
                          <m:rPr>
                            <m:sty m:val="p"/>
                          </m:rPr>
                          <a:rPr lang="en-US" sz="1900" i="0">
                            <a:latin typeface="+mn-lt"/>
                          </a:rPr>
                          <m:t>F</m:t>
                        </m:r>
                      </m:e>
                      <m:sub>
                        <m:r>
                          <a:rPr lang="en-US" sz="1900" i="0">
                            <a:latin typeface="+mn-lt"/>
                          </a:rPr>
                          <m:t>2</m:t>
                        </m:r>
                      </m:sub>
                    </m:sSub>
                    <m:r>
                      <a:rPr lang="en-US" sz="1900" i="0">
                        <a:latin typeface="+mn-lt"/>
                      </a:rPr>
                      <m:t>(</m:t>
                    </m:r>
                    <m:r>
                      <a:rPr lang="en-US" sz="1900" i="0">
                        <a:latin typeface="+mn-lt"/>
                      </a:rPr>
                      <m:t>6</m:t>
                    </m:r>
                    <m:r>
                      <a:rPr lang="en-US" sz="1900" i="0">
                        <a:latin typeface="+mn-lt"/>
                      </a:rPr>
                      <m:t>;</m:t>
                    </m:r>
                    <m:r>
                      <a:rPr lang="en-US" sz="1900" i="0">
                        <a:latin typeface="+mn-lt"/>
                      </a:rPr>
                      <m:t>0</m:t>
                    </m:r>
                    <m:r>
                      <a:rPr lang="en-US" sz="1900" i="0">
                        <a:latin typeface="+mn-lt"/>
                      </a:rPr>
                      <m:t>)</m:t>
                    </m:r>
                  </m:oMath>
                </a14:m>
                <a:r>
                  <a:rPr lang="en-US" sz="1900" dirty="0">
                    <a:latin typeface="+mn-lt"/>
                  </a:rPr>
                  <a:t> là tiêu điểm của </a:t>
                </a:r>
                <a14:m>
                  <m:oMath xmlns:m="http://schemas.openxmlformats.org/officeDocument/2006/math">
                    <m:r>
                      <a:rPr lang="en-US" sz="1900" i="0">
                        <a:latin typeface="+mn-lt"/>
                      </a:rPr>
                      <m:t>(</m:t>
                    </m:r>
                    <m:r>
                      <m:rPr>
                        <m:sty m:val="p"/>
                      </m:rPr>
                      <a:rPr lang="en-US" sz="1900" i="0">
                        <a:latin typeface="+mn-lt"/>
                      </a:rPr>
                      <m:t>H</m:t>
                    </m:r>
                    <m:r>
                      <a:rPr lang="en-US" sz="1900" i="0">
                        <a:latin typeface="+mn-lt"/>
                      </a:rPr>
                      <m:t>)</m:t>
                    </m:r>
                  </m:oMath>
                </a14:m>
                <a:r>
                  <a:rPr lang="en-US" sz="1900" dirty="0">
                    <a:latin typeface="+mn-lt"/>
                  </a:rPr>
                  <a:t> nên </a:t>
                </a:r>
                <a14:m>
                  <m:oMath xmlns:m="http://schemas.openxmlformats.org/officeDocument/2006/math">
                    <m:r>
                      <m:rPr>
                        <m:sty m:val="p"/>
                      </m:rPr>
                      <a:rPr lang="en-US" sz="1900" i="0">
                        <a:latin typeface="+mn-lt"/>
                      </a:rPr>
                      <m:t>c</m:t>
                    </m:r>
                    <m:r>
                      <a:rPr lang="en-US" sz="1900" i="0">
                        <a:latin typeface="+mn-lt"/>
                      </a:rPr>
                      <m:t>=</m:t>
                    </m:r>
                    <m:r>
                      <a:rPr lang="en-US" sz="1900" i="0">
                        <a:latin typeface="+mn-lt"/>
                      </a:rPr>
                      <m:t>6</m:t>
                    </m:r>
                  </m:oMath>
                </a14:m>
                <a:r>
                  <a:rPr lang="en-US" sz="1900" dirty="0">
                    <a:latin typeface="+mn-lt"/>
                  </a:rPr>
                  <a:t>. Suy ra nên </a:t>
                </a:r>
                <a14:m>
                  <m:oMath xmlns:m="http://schemas.openxmlformats.org/officeDocument/2006/math">
                    <m:r>
                      <m:rPr>
                        <m:sty m:val="p"/>
                      </m:rPr>
                      <a:rPr lang="en-US" sz="1900" i="0">
                        <a:latin typeface="+mn-lt"/>
                      </a:rPr>
                      <m:t>c</m:t>
                    </m:r>
                    <m:r>
                      <a:rPr lang="en-US" sz="1900" i="0">
                        <a:latin typeface="+mn-lt"/>
                      </a:rPr>
                      <m:t>=</m:t>
                    </m:r>
                    <m:r>
                      <a:rPr lang="en-US" sz="1900" i="0">
                        <a:latin typeface="+mn-lt"/>
                      </a:rPr>
                      <m:t>6</m:t>
                    </m:r>
                  </m:oMath>
                </a14:m>
                <a:r>
                  <a:rPr lang="en-US" sz="1900" dirty="0">
                    <a:latin typeface="+mn-lt"/>
                  </a:rPr>
                  <a:t>. Suy ra</a:t>
                </a:r>
              </a:p>
              <a:p>
                <a:pPr algn="just">
                  <a:lnSpc>
                    <a:spcPct val="150000"/>
                  </a:lnSpc>
                </a:pPr>
                <a14:m>
                  <m:oMathPara xmlns:m="http://schemas.openxmlformats.org/officeDocument/2006/math">
                    <m:oMathParaPr>
                      <m:jc m:val="centerGroup"/>
                    </m:oMathParaPr>
                    <m:oMath xmlns:m="http://schemas.openxmlformats.org/officeDocument/2006/math">
                      <m:sSup>
                        <m:sSupPr>
                          <m:ctrlPr>
                            <a:rPr lang="en-US" sz="1900" i="1">
                              <a:latin typeface="+mn-lt"/>
                            </a:rPr>
                          </m:ctrlPr>
                        </m:sSupPr>
                        <m:e>
                          <m:r>
                            <m:rPr>
                              <m:sty m:val="p"/>
                            </m:rPr>
                            <a:rPr lang="en-US" sz="1900" i="0">
                              <a:latin typeface="+mn-lt"/>
                            </a:rPr>
                            <m:t>b</m:t>
                          </m:r>
                        </m:e>
                        <m:sup>
                          <m:r>
                            <a:rPr lang="en-US" sz="1900" i="0">
                              <a:latin typeface="+mn-lt"/>
                            </a:rPr>
                            <m:t>2</m:t>
                          </m:r>
                        </m:sup>
                      </m:sSup>
                      <m:r>
                        <a:rPr lang="en-US" sz="1900" i="0">
                          <a:latin typeface="+mn-lt"/>
                        </a:rPr>
                        <m:t>=</m:t>
                      </m:r>
                      <m:sSup>
                        <m:sSupPr>
                          <m:ctrlPr>
                            <a:rPr lang="en-US" sz="1900" i="1">
                              <a:latin typeface="+mn-lt"/>
                            </a:rPr>
                          </m:ctrlPr>
                        </m:sSupPr>
                        <m:e>
                          <m:r>
                            <m:rPr>
                              <m:sty m:val="p"/>
                            </m:rPr>
                            <a:rPr lang="en-US" sz="1900" i="0">
                              <a:latin typeface="+mn-lt"/>
                            </a:rPr>
                            <m:t>c</m:t>
                          </m:r>
                        </m:e>
                        <m:sup>
                          <m:r>
                            <a:rPr lang="en-US" sz="1900" i="0">
                              <a:latin typeface="+mn-lt"/>
                            </a:rPr>
                            <m:t>2</m:t>
                          </m:r>
                        </m:sup>
                      </m:sSup>
                      <m:r>
                        <a:rPr lang="en-US" sz="1900" i="0">
                          <a:latin typeface="+mn-lt"/>
                        </a:rPr>
                        <m:t>−</m:t>
                      </m:r>
                      <m:sSup>
                        <m:sSupPr>
                          <m:ctrlPr>
                            <a:rPr lang="en-US" sz="1900" i="1">
                              <a:latin typeface="+mn-lt"/>
                            </a:rPr>
                          </m:ctrlPr>
                        </m:sSupPr>
                        <m:e>
                          <m:r>
                            <m:rPr>
                              <m:sty m:val="p"/>
                            </m:rPr>
                            <a:rPr lang="en-US" sz="1900" i="0">
                              <a:latin typeface="+mn-lt"/>
                            </a:rPr>
                            <m:t>a</m:t>
                          </m:r>
                        </m:e>
                        <m:sup>
                          <m:r>
                            <a:rPr lang="en-US" sz="1900" i="0">
                              <a:latin typeface="+mn-lt"/>
                            </a:rPr>
                            <m:t>2</m:t>
                          </m:r>
                        </m:sup>
                      </m:sSup>
                      <m:r>
                        <a:rPr lang="en-US" sz="1900" i="0">
                          <a:latin typeface="+mn-lt"/>
                        </a:rPr>
                        <m:t>=</m:t>
                      </m:r>
                      <m:r>
                        <a:rPr lang="en-US" sz="1900" i="0">
                          <a:latin typeface="+mn-lt"/>
                        </a:rPr>
                        <m:t>36</m:t>
                      </m:r>
                      <m:r>
                        <a:rPr lang="en-US" sz="1900" i="0">
                          <a:latin typeface="+mn-lt"/>
                        </a:rPr>
                        <m:t>−</m:t>
                      </m:r>
                      <m:r>
                        <a:rPr lang="en-US" sz="1900" i="0">
                          <a:latin typeface="+mn-lt"/>
                        </a:rPr>
                        <m:t>16</m:t>
                      </m:r>
                      <m:r>
                        <a:rPr lang="en-US" sz="1900" i="0">
                          <a:latin typeface="+mn-lt"/>
                        </a:rPr>
                        <m:t>=</m:t>
                      </m:r>
                      <m:r>
                        <a:rPr lang="en-US" sz="1900" i="0">
                          <a:latin typeface="+mn-lt"/>
                        </a:rPr>
                        <m:t>20</m:t>
                      </m:r>
                      <m:r>
                        <a:rPr lang="en-US" sz="1900" i="0">
                          <a:latin typeface="+mn-lt"/>
                        </a:rPr>
                        <m:t>.</m:t>
                      </m:r>
                    </m:oMath>
                  </m:oMathPara>
                </a14:m>
                <a:endParaRPr lang="en-US" sz="1900" dirty="0">
                  <a:latin typeface="+mn-lt"/>
                </a:endParaRPr>
              </a:p>
              <a:p>
                <a:pPr algn="just">
                  <a:lnSpc>
                    <a:spcPct val="150000"/>
                  </a:lnSpc>
                </a:pPr>
                <a:r>
                  <a:rPr lang="en-US" sz="1900" dirty="0">
                    <a:latin typeface="+mn-lt"/>
                  </a:rPr>
                  <a:t>Vậy hypebol </a:t>
                </a:r>
                <a14:m>
                  <m:oMath xmlns:m="http://schemas.openxmlformats.org/officeDocument/2006/math">
                    <m:r>
                      <a:rPr lang="en-US" sz="1900" i="0">
                        <a:latin typeface="+mn-lt"/>
                      </a:rPr>
                      <m:t>(</m:t>
                    </m:r>
                    <m:r>
                      <m:rPr>
                        <m:sty m:val="p"/>
                      </m:rPr>
                      <a:rPr lang="en-US" sz="1900" i="0">
                        <a:latin typeface="+mn-lt"/>
                      </a:rPr>
                      <m:t>H</m:t>
                    </m:r>
                    <m:r>
                      <a:rPr lang="en-US" sz="1900" i="0">
                        <a:latin typeface="+mn-lt"/>
                      </a:rPr>
                      <m:t>)</m:t>
                    </m:r>
                  </m:oMath>
                </a14:m>
                <a:r>
                  <a:rPr lang="en-US" sz="1900" dirty="0">
                    <a:latin typeface="+mn-lt"/>
                  </a:rPr>
                  <a:t> có phương trình chính tắc là </a:t>
                </a:r>
                <a14:m>
                  <m:oMath xmlns:m="http://schemas.openxmlformats.org/officeDocument/2006/math">
                    <m:f>
                      <m:fPr>
                        <m:ctrlPr>
                          <a:rPr lang="en-US" sz="1900" i="1">
                            <a:latin typeface="+mn-lt"/>
                          </a:rPr>
                        </m:ctrlPr>
                      </m:fPr>
                      <m:num>
                        <m:sSup>
                          <m:sSupPr>
                            <m:ctrlPr>
                              <a:rPr lang="en-US" sz="1900" i="1">
                                <a:latin typeface="+mn-lt"/>
                              </a:rPr>
                            </m:ctrlPr>
                          </m:sSupPr>
                          <m:e>
                            <m:r>
                              <m:rPr>
                                <m:sty m:val="p"/>
                              </m:rPr>
                              <a:rPr lang="en-US" sz="1900" i="0">
                                <a:latin typeface="+mn-lt"/>
                              </a:rPr>
                              <m:t>x</m:t>
                            </m:r>
                          </m:e>
                          <m:sup>
                            <m:r>
                              <a:rPr lang="en-US" sz="1900" i="0">
                                <a:latin typeface="+mn-lt"/>
                              </a:rPr>
                              <m:t>2</m:t>
                            </m:r>
                          </m:sup>
                        </m:sSup>
                      </m:num>
                      <m:den>
                        <m:r>
                          <a:rPr lang="en-US" sz="1900" i="0">
                            <a:latin typeface="+mn-lt"/>
                          </a:rPr>
                          <m:t>16</m:t>
                        </m:r>
                      </m:den>
                    </m:f>
                    <m:r>
                      <a:rPr lang="en-US" sz="1900" i="0">
                        <a:latin typeface="+mn-lt"/>
                      </a:rPr>
                      <m:t>−</m:t>
                    </m:r>
                    <m:f>
                      <m:fPr>
                        <m:ctrlPr>
                          <a:rPr lang="en-US" sz="1900" i="1">
                            <a:latin typeface="+mn-lt"/>
                          </a:rPr>
                        </m:ctrlPr>
                      </m:fPr>
                      <m:num>
                        <m:sSup>
                          <m:sSupPr>
                            <m:ctrlPr>
                              <a:rPr lang="en-US" sz="1900" i="1">
                                <a:latin typeface="+mn-lt"/>
                              </a:rPr>
                            </m:ctrlPr>
                          </m:sSupPr>
                          <m:e>
                            <m:r>
                              <m:rPr>
                                <m:sty m:val="p"/>
                              </m:rPr>
                              <a:rPr lang="en-US" sz="1900" i="0">
                                <a:latin typeface="+mn-lt"/>
                              </a:rPr>
                              <m:t>y</m:t>
                            </m:r>
                          </m:e>
                          <m:sup>
                            <m:r>
                              <a:rPr lang="en-US" sz="1900" i="0">
                                <a:latin typeface="+mn-lt"/>
                              </a:rPr>
                              <m:t>2</m:t>
                            </m:r>
                          </m:sup>
                        </m:sSup>
                      </m:num>
                      <m:den>
                        <m:r>
                          <a:rPr lang="en-US" sz="1900" i="0">
                            <a:latin typeface="+mn-lt"/>
                          </a:rPr>
                          <m:t>20</m:t>
                        </m:r>
                      </m:den>
                    </m:f>
                    <m:r>
                      <a:rPr lang="en-US" sz="1900" i="0">
                        <a:latin typeface="+mn-lt"/>
                      </a:rPr>
                      <m:t>=</m:t>
                    </m:r>
                    <m:r>
                      <a:rPr lang="en-US" sz="1900" i="0">
                        <a:latin typeface="+mn-lt"/>
                      </a:rPr>
                      <m:t>1</m:t>
                    </m:r>
                  </m:oMath>
                </a14:m>
                <a:r>
                  <a:rPr lang="en-US" sz="1900" dirty="0">
                    <a:latin typeface="+mn-lt"/>
                  </a:rPr>
                  <a:t>.</a:t>
                </a:r>
              </a:p>
            </p:txBody>
          </p:sp>
        </mc:Choice>
        <mc:Fallback>
          <p:sp>
            <p:nvSpPr>
              <p:cNvPr id="10" name="Rectangle 9"/>
              <p:cNvSpPr>
                <a:spLocks noRot="1" noChangeAspect="1" noMove="1" noResize="1" noEditPoints="1" noAdjustHandles="1" noChangeArrowheads="1" noChangeShapeType="1" noTextEdit="1"/>
              </p:cNvSpPr>
              <p:nvPr/>
            </p:nvSpPr>
            <p:spPr>
              <a:xfrm>
                <a:off x="152400" y="1657350"/>
                <a:ext cx="8849802" cy="3403560"/>
              </a:xfrm>
              <a:prstGeom prst="rect">
                <a:avLst/>
              </a:prstGeom>
              <a:blipFill>
                <a:blip r:embed="rId4"/>
                <a:stretch>
                  <a:fillRect l="-620" r="-482" b="-179"/>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bg/>
                                          </p:spTgt>
                                        </p:tgtEl>
                                        <p:attrNameLst>
                                          <p:attrName>style.visibility</p:attrName>
                                        </p:attrNameLst>
                                      </p:cBhvr>
                                      <p:to>
                                        <p:strVal val="visible"/>
                                      </p:to>
                                    </p:set>
                                    <p:animEffect transition="in" filter="barn(inVertical)">
                                      <p:cBhvr>
                                        <p:cTn id="17" dur="500"/>
                                        <p:tgtEl>
                                          <p:spTgt spid="10">
                                            <p:bg/>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arn(inVertic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barn(inVertical)">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barn(inVertical)">
                                      <p:cBhvr>
                                        <p:cTn id="3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uiExpand="1"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77" name="Google Shape;2177;p63"/>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3"/>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3" name="Rectangle 2"/>
              <p:cNvSpPr/>
              <p:nvPr/>
            </p:nvSpPr>
            <p:spPr>
              <a:xfrm>
                <a:off x="1066800" y="133350"/>
                <a:ext cx="6324600" cy="4786439"/>
              </a:xfrm>
              <a:prstGeom prst="rect">
                <a:avLst/>
              </a:prstGeom>
            </p:spPr>
            <p:txBody>
              <a:bodyPr wrap="square">
                <a:spAutoFit/>
              </a:bodyPr>
              <a:lstStyle/>
              <a:p>
                <a:pPr algn="ctr">
                  <a:lnSpc>
                    <a:spcPct val="150000"/>
                  </a:lnSpc>
                </a:pPr>
                <a:r>
                  <a:rPr lang="en-US" sz="2200" b="1" dirty="0">
                    <a:solidFill>
                      <a:srgbClr val="FF0000"/>
                    </a:solidFill>
                  </a:rPr>
                  <a:t>Ví dụ 3 (SGK – tr98)</a:t>
                </a:r>
                <a:endParaRPr lang="en-US" sz="2200" dirty="0">
                  <a:solidFill>
                    <a:srgbClr val="FF0000"/>
                  </a:solidFill>
                </a:endParaRPr>
              </a:p>
              <a:p>
                <a:pPr>
                  <a:lnSpc>
                    <a:spcPct val="150000"/>
                  </a:lnSpc>
                </a:pPr>
                <a:r>
                  <a:rPr lang="en-US" sz="2200" dirty="0"/>
                  <a:t>Trong các phương trình sau, phương trình nào là phương trình chính tắc của đường hypebol?</a:t>
                </a:r>
                <a:br>
                  <a:rPr lang="en-US" sz="2200" dirty="0"/>
                </a:br>
                <a:r>
                  <a:rPr lang="en-US" sz="2200" dirty="0"/>
                  <a:t>a) </a:t>
                </a:r>
                <a14:m>
                  <m:oMath xmlns:m="http://schemas.openxmlformats.org/officeDocument/2006/math">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a:latin typeface="Cambria Math" panose="02040503050406030204" pitchFamily="18" charset="0"/>
                              </a:rPr>
                              <m:t>2</m:t>
                            </m:r>
                          </m:sup>
                        </m:sSup>
                      </m:num>
                      <m:den>
                        <m:sSup>
                          <m:sSupPr>
                            <m:ctrlPr>
                              <a:rPr lang="en-US" sz="2200" i="1">
                                <a:latin typeface="Cambria Math" panose="02040503050406030204" pitchFamily="18" charset="0"/>
                              </a:rPr>
                            </m:ctrlPr>
                          </m:sSupPr>
                          <m:e>
                            <m:r>
                              <a:rPr lang="en-US" sz="2200">
                                <a:latin typeface="Cambria Math" panose="02040503050406030204" pitchFamily="18" charset="0"/>
                              </a:rPr>
                              <m:t>5</m:t>
                            </m:r>
                          </m:e>
                          <m:sup>
                            <m:r>
                              <a:rPr lang="en-US" sz="2200">
                                <a:latin typeface="Cambria Math" panose="02040503050406030204" pitchFamily="18" charset="0"/>
                              </a:rPr>
                              <m:t>2</m:t>
                            </m:r>
                          </m:sup>
                        </m:sSup>
                      </m:den>
                    </m:f>
                    <m:r>
                      <a:rPr lang="en-US" sz="2200" i="1">
                        <a:latin typeface="Cambria Math" panose="02040503050406030204" pitchFamily="18" charset="0"/>
                      </a:rPr>
                      <m:t>−</m:t>
                    </m:r>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en-US" sz="2200" i="1">
                                <a:latin typeface="Cambria Math" panose="02040503050406030204" pitchFamily="18" charset="0"/>
                              </a:rPr>
                              <m:t>𝑦</m:t>
                            </m:r>
                          </m:e>
                          <m:sup>
                            <m:r>
                              <a:rPr lang="en-US" sz="2200">
                                <a:latin typeface="Cambria Math" panose="02040503050406030204" pitchFamily="18" charset="0"/>
                              </a:rPr>
                              <m:t>2</m:t>
                            </m:r>
                          </m:sup>
                        </m:sSup>
                      </m:num>
                      <m:den>
                        <m:sSup>
                          <m:sSupPr>
                            <m:ctrlPr>
                              <a:rPr lang="en-US" sz="2200" i="1">
                                <a:latin typeface="Cambria Math" panose="02040503050406030204" pitchFamily="18" charset="0"/>
                              </a:rPr>
                            </m:ctrlPr>
                          </m:sSupPr>
                          <m:e>
                            <m:r>
                              <a:rPr lang="en-US" sz="2200">
                                <a:latin typeface="Cambria Math" panose="02040503050406030204" pitchFamily="18" charset="0"/>
                              </a:rPr>
                              <m:t>4</m:t>
                            </m:r>
                          </m:e>
                          <m:sup>
                            <m:r>
                              <a:rPr lang="en-US" sz="2200">
                                <a:latin typeface="Cambria Math" panose="02040503050406030204" pitchFamily="18" charset="0"/>
                              </a:rPr>
                              <m:t>2</m:t>
                            </m:r>
                          </m:sup>
                        </m:sSup>
                      </m:den>
                    </m:f>
                    <m:r>
                      <a:rPr lang="en-US" sz="2200">
                        <a:latin typeface="Cambria Math" panose="02040503050406030204" pitchFamily="18" charset="0"/>
                      </a:rPr>
                      <m:t>=</m:t>
                    </m:r>
                    <m:r>
                      <a:rPr lang="en-US" sz="2200" i="1">
                        <a:latin typeface="Cambria Math" panose="02040503050406030204" pitchFamily="18" charset="0"/>
                      </a:rPr>
                      <m:t>−</m:t>
                    </m:r>
                    <m:r>
                      <a:rPr lang="en-US" sz="2200">
                        <a:latin typeface="Cambria Math" panose="02040503050406030204" pitchFamily="18" charset="0"/>
                      </a:rPr>
                      <m:t>1</m:t>
                    </m:r>
                  </m:oMath>
                </a14:m>
                <a:br>
                  <a:rPr lang="en-US" sz="2200" dirty="0"/>
                </a:br>
                <a:r>
                  <a:rPr lang="en-US" sz="2200" dirty="0"/>
                  <a:t>b) </a:t>
                </a:r>
                <a14:m>
                  <m:oMath xmlns:m="http://schemas.openxmlformats.org/officeDocument/2006/math">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a:latin typeface="Cambria Math" panose="02040503050406030204" pitchFamily="18" charset="0"/>
                              </a:rPr>
                              <m:t>2</m:t>
                            </m:r>
                          </m:sup>
                        </m:sSup>
                      </m:num>
                      <m:den>
                        <m:sSup>
                          <m:sSupPr>
                            <m:ctrlPr>
                              <a:rPr lang="en-US" sz="2200" i="1">
                                <a:latin typeface="Cambria Math" panose="02040503050406030204" pitchFamily="18" charset="0"/>
                              </a:rPr>
                            </m:ctrlPr>
                          </m:sSupPr>
                          <m:e>
                            <m:r>
                              <a:rPr lang="en-US" sz="2200">
                                <a:latin typeface="Cambria Math" panose="02040503050406030204" pitchFamily="18" charset="0"/>
                              </a:rPr>
                              <m:t>4</m:t>
                            </m:r>
                          </m:e>
                          <m:sup>
                            <m:r>
                              <a:rPr lang="en-US" sz="2200">
                                <a:latin typeface="Cambria Math" panose="02040503050406030204" pitchFamily="18" charset="0"/>
                              </a:rPr>
                              <m:t>2</m:t>
                            </m:r>
                          </m:sup>
                        </m:sSup>
                      </m:den>
                    </m:f>
                    <m:r>
                      <a:rPr lang="en-US" sz="2200" i="1">
                        <a:latin typeface="Cambria Math" panose="02040503050406030204" pitchFamily="18" charset="0"/>
                      </a:rPr>
                      <m:t>−</m:t>
                    </m:r>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en-US" sz="2200" i="1">
                                <a:latin typeface="Cambria Math" panose="02040503050406030204" pitchFamily="18" charset="0"/>
                              </a:rPr>
                              <m:t>𝑦</m:t>
                            </m:r>
                          </m:e>
                          <m:sup>
                            <m:r>
                              <a:rPr lang="en-US" sz="2200">
                                <a:latin typeface="Cambria Math" panose="02040503050406030204" pitchFamily="18" charset="0"/>
                              </a:rPr>
                              <m:t>2</m:t>
                            </m:r>
                          </m:sup>
                        </m:sSup>
                      </m:num>
                      <m:den>
                        <m:sSup>
                          <m:sSupPr>
                            <m:ctrlPr>
                              <a:rPr lang="en-US" sz="2200" i="1">
                                <a:latin typeface="Cambria Math" panose="02040503050406030204" pitchFamily="18" charset="0"/>
                              </a:rPr>
                            </m:ctrlPr>
                          </m:sSupPr>
                          <m:e>
                            <m:r>
                              <a:rPr lang="en-US" sz="2200">
                                <a:latin typeface="Cambria Math" panose="02040503050406030204" pitchFamily="18" charset="0"/>
                              </a:rPr>
                              <m:t>5</m:t>
                            </m:r>
                          </m:e>
                          <m:sup>
                            <m:r>
                              <a:rPr lang="en-US" sz="2200">
                                <a:latin typeface="Cambria Math" panose="02040503050406030204" pitchFamily="18" charset="0"/>
                              </a:rPr>
                              <m:t>2</m:t>
                            </m:r>
                          </m:sup>
                        </m:sSup>
                      </m:den>
                    </m:f>
                    <m:r>
                      <a:rPr lang="en-US" sz="2200">
                        <a:latin typeface="Cambria Math" panose="02040503050406030204" pitchFamily="18" charset="0"/>
                      </a:rPr>
                      <m:t>=</m:t>
                    </m:r>
                    <m:r>
                      <a:rPr lang="en-US" sz="2200">
                        <a:latin typeface="Cambria Math" panose="02040503050406030204" pitchFamily="18" charset="0"/>
                      </a:rPr>
                      <m:t>1</m:t>
                    </m:r>
                  </m:oMath>
                </a14:m>
                <a:br>
                  <a:rPr lang="en-US" sz="2200" dirty="0"/>
                </a:br>
                <a:r>
                  <a:rPr lang="en-US" sz="2200" dirty="0"/>
                  <a:t>c) </a:t>
                </a:r>
                <a14:m>
                  <m:oMath xmlns:m="http://schemas.openxmlformats.org/officeDocument/2006/math">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a:latin typeface="Cambria Math" panose="02040503050406030204" pitchFamily="18" charset="0"/>
                              </a:rPr>
                              <m:t>2</m:t>
                            </m:r>
                          </m:sup>
                        </m:sSup>
                      </m:num>
                      <m:den>
                        <m:sSup>
                          <m:sSupPr>
                            <m:ctrlPr>
                              <a:rPr lang="en-US" sz="2200" i="1">
                                <a:latin typeface="Cambria Math" panose="02040503050406030204" pitchFamily="18" charset="0"/>
                              </a:rPr>
                            </m:ctrlPr>
                          </m:sSupPr>
                          <m:e>
                            <m:r>
                              <a:rPr lang="en-US" sz="2200">
                                <a:latin typeface="Cambria Math" panose="02040503050406030204" pitchFamily="18" charset="0"/>
                              </a:rPr>
                              <m:t>5</m:t>
                            </m:r>
                          </m:e>
                          <m:sup>
                            <m:r>
                              <a:rPr lang="en-US" sz="2200">
                                <a:latin typeface="Cambria Math" panose="02040503050406030204" pitchFamily="18" charset="0"/>
                              </a:rPr>
                              <m:t>2</m:t>
                            </m:r>
                          </m:sup>
                        </m:sSup>
                      </m:den>
                    </m:f>
                    <m:r>
                      <a:rPr lang="en-US" sz="2200" i="1">
                        <a:latin typeface="Cambria Math" panose="02040503050406030204" pitchFamily="18" charset="0"/>
                      </a:rPr>
                      <m:t>−</m:t>
                    </m:r>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en-US" sz="2200" i="1">
                                <a:latin typeface="Cambria Math" panose="02040503050406030204" pitchFamily="18" charset="0"/>
                              </a:rPr>
                              <m:t>𝑦</m:t>
                            </m:r>
                          </m:e>
                          <m:sup>
                            <m:r>
                              <a:rPr lang="en-US" sz="2200">
                                <a:latin typeface="Cambria Math" panose="02040503050406030204" pitchFamily="18" charset="0"/>
                              </a:rPr>
                              <m:t>2</m:t>
                            </m:r>
                          </m:sup>
                        </m:sSup>
                      </m:num>
                      <m:den>
                        <m:sSup>
                          <m:sSupPr>
                            <m:ctrlPr>
                              <a:rPr lang="en-US" sz="2200" i="1">
                                <a:latin typeface="Cambria Math" panose="02040503050406030204" pitchFamily="18" charset="0"/>
                              </a:rPr>
                            </m:ctrlPr>
                          </m:sSupPr>
                          <m:e>
                            <m:r>
                              <a:rPr lang="en-US" sz="2200">
                                <a:latin typeface="Cambria Math" panose="02040503050406030204" pitchFamily="18" charset="0"/>
                              </a:rPr>
                              <m:t>5</m:t>
                            </m:r>
                          </m:e>
                          <m:sup>
                            <m:r>
                              <a:rPr lang="en-US" sz="2200">
                                <a:latin typeface="Cambria Math" panose="02040503050406030204" pitchFamily="18" charset="0"/>
                              </a:rPr>
                              <m:t>2</m:t>
                            </m:r>
                          </m:sup>
                        </m:sSup>
                      </m:den>
                    </m:f>
                    <m:r>
                      <a:rPr lang="en-US" sz="2200">
                        <a:latin typeface="Cambria Math" panose="02040503050406030204" pitchFamily="18" charset="0"/>
                      </a:rPr>
                      <m:t>=</m:t>
                    </m:r>
                    <m:r>
                      <a:rPr lang="en-US" sz="2200">
                        <a:latin typeface="Cambria Math" panose="02040503050406030204" pitchFamily="18" charset="0"/>
                      </a:rPr>
                      <m:t>1</m:t>
                    </m:r>
                  </m:oMath>
                </a14:m>
                <a:br>
                  <a:rPr lang="en-US" sz="2200" dirty="0"/>
                </a:br>
                <a:r>
                  <a:rPr lang="en-US" sz="2200" dirty="0"/>
                  <a:t>d) </a:t>
                </a:r>
                <a14:m>
                  <m:oMath xmlns:m="http://schemas.openxmlformats.org/officeDocument/2006/math">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a:latin typeface="Cambria Math" panose="02040503050406030204" pitchFamily="18" charset="0"/>
                              </a:rPr>
                              <m:t>2</m:t>
                            </m:r>
                          </m:sup>
                        </m:sSup>
                      </m:num>
                      <m:den>
                        <m:sSup>
                          <m:sSupPr>
                            <m:ctrlPr>
                              <a:rPr lang="en-US" sz="2200" i="1">
                                <a:latin typeface="Cambria Math" panose="02040503050406030204" pitchFamily="18" charset="0"/>
                              </a:rPr>
                            </m:ctrlPr>
                          </m:sSupPr>
                          <m:e>
                            <m:r>
                              <a:rPr lang="en-US" sz="2200">
                                <a:latin typeface="Cambria Math" panose="02040503050406030204" pitchFamily="18" charset="0"/>
                              </a:rPr>
                              <m:t>5</m:t>
                            </m:r>
                          </m:e>
                          <m:sup>
                            <m:r>
                              <a:rPr lang="en-US" sz="2200">
                                <a:latin typeface="Cambria Math" panose="02040503050406030204" pitchFamily="18" charset="0"/>
                              </a:rPr>
                              <m:t>2</m:t>
                            </m:r>
                          </m:sup>
                        </m:sSup>
                      </m:den>
                    </m:f>
                    <m:r>
                      <a:rPr lang="en-US" sz="2200" i="1">
                        <a:latin typeface="Cambria Math" panose="02040503050406030204" pitchFamily="18" charset="0"/>
                      </a:rPr>
                      <m:t>−</m:t>
                    </m:r>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en-US" sz="2200" i="1">
                                <a:latin typeface="Cambria Math" panose="02040503050406030204" pitchFamily="18" charset="0"/>
                              </a:rPr>
                              <m:t>𝑦</m:t>
                            </m:r>
                          </m:e>
                          <m:sup>
                            <m:r>
                              <a:rPr lang="en-US" sz="2200">
                                <a:latin typeface="Cambria Math" panose="02040503050406030204" pitchFamily="18" charset="0"/>
                              </a:rPr>
                              <m:t>2</m:t>
                            </m:r>
                          </m:sup>
                        </m:sSup>
                      </m:num>
                      <m:den>
                        <m:sSup>
                          <m:sSupPr>
                            <m:ctrlPr>
                              <a:rPr lang="en-US" sz="2200" i="1">
                                <a:latin typeface="Cambria Math" panose="02040503050406030204" pitchFamily="18" charset="0"/>
                              </a:rPr>
                            </m:ctrlPr>
                          </m:sSupPr>
                          <m:e>
                            <m:r>
                              <a:rPr lang="en-US" sz="2200">
                                <a:latin typeface="Cambria Math" panose="02040503050406030204" pitchFamily="18" charset="0"/>
                              </a:rPr>
                              <m:t>4</m:t>
                            </m:r>
                          </m:e>
                          <m:sup>
                            <m:r>
                              <a:rPr lang="en-US" sz="2200">
                                <a:latin typeface="Cambria Math" panose="02040503050406030204" pitchFamily="18" charset="0"/>
                              </a:rPr>
                              <m:t>2</m:t>
                            </m:r>
                          </m:sup>
                        </m:sSup>
                      </m:den>
                    </m:f>
                    <m:r>
                      <a:rPr lang="en-US" sz="2200">
                        <a:latin typeface="Cambria Math" panose="02040503050406030204" pitchFamily="18" charset="0"/>
                      </a:rPr>
                      <m:t>=</m:t>
                    </m:r>
                    <m:r>
                      <a:rPr lang="en-US" sz="2200">
                        <a:latin typeface="Cambria Math" panose="02040503050406030204" pitchFamily="18" charset="0"/>
                      </a:rPr>
                      <m:t>1</m:t>
                    </m:r>
                  </m:oMath>
                </a14:m>
                <a:endParaRPr lang="en-US" sz="2200" dirty="0"/>
              </a:p>
            </p:txBody>
          </p:sp>
        </mc:Choice>
        <mc:Fallback xmlns="">
          <p:sp>
            <p:nvSpPr>
              <p:cNvPr id="3" name="Rectangle 2"/>
              <p:cNvSpPr>
                <a:spLocks noRot="1" noChangeAspect="1" noMove="1" noResize="1" noEditPoints="1" noAdjustHandles="1" noChangeArrowheads="1" noChangeShapeType="1" noTextEdit="1"/>
              </p:cNvSpPr>
              <p:nvPr/>
            </p:nvSpPr>
            <p:spPr>
              <a:xfrm>
                <a:off x="1066800" y="133350"/>
                <a:ext cx="6324600" cy="4786439"/>
              </a:xfrm>
              <a:prstGeom prst="rect">
                <a:avLst/>
              </a:prstGeom>
              <a:blipFill rotWithShape="1">
                <a:blip r:embed="rId3"/>
                <a:stretch>
                  <a:fillRect l="-1156" r="-19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657600" y="2038350"/>
                <a:ext cx="4572000" cy="2602187"/>
              </a:xfrm>
              <a:prstGeom prst="rect">
                <a:avLst/>
              </a:prstGeom>
              <a:solidFill>
                <a:schemeClr val="accent4"/>
              </a:solidFill>
            </p:spPr>
            <p:txBody>
              <a:bodyPr>
                <a:spAutoFit/>
              </a:bodyPr>
              <a:lstStyle/>
              <a:p>
                <a:pPr algn="ctr">
                  <a:lnSpc>
                    <a:spcPct val="150000"/>
                  </a:lnSpc>
                </a:pPr>
                <a:r>
                  <a:rPr lang="en-US" sz="2000" b="1" dirty="0" err="1">
                    <a:solidFill>
                      <a:srgbClr val="FF0000"/>
                    </a:solidFill>
                  </a:rPr>
                  <a:t>Giải</a:t>
                </a:r>
                <a:br>
                  <a:rPr lang="en-US" sz="2000" dirty="0"/>
                </a:br>
                <a:r>
                  <a:rPr lang="en-US" sz="2000" dirty="0"/>
                  <a:t>Phương trình chính tắc của hypebol có dạng </a:t>
                </a:r>
                <a14:m>
                  <m:oMath xmlns:m="http://schemas.openxmlformats.org/officeDocument/2006/math">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a:latin typeface="Cambria Math" panose="02040503050406030204" pitchFamily="18" charset="0"/>
                              </a:rPr>
                              <m:t>2</m:t>
                            </m:r>
                          </m:sup>
                        </m:sSup>
                      </m:num>
                      <m:den>
                        <m:sSup>
                          <m:sSupPr>
                            <m:ctrlPr>
                              <a:rPr lang="en-US" sz="2000" i="1">
                                <a:latin typeface="Cambria Math" panose="02040503050406030204" pitchFamily="18" charset="0"/>
                              </a:rPr>
                            </m:ctrlPr>
                          </m:sSupPr>
                          <m:e>
                            <m:r>
                              <a:rPr lang="en-US" sz="2000" i="1">
                                <a:latin typeface="Cambria Math" panose="02040503050406030204" pitchFamily="18" charset="0"/>
                              </a:rPr>
                              <m:t>𝑎</m:t>
                            </m:r>
                          </m:e>
                          <m:sup>
                            <m:r>
                              <a:rPr lang="en-US" sz="2000">
                                <a:latin typeface="Cambria Math" panose="02040503050406030204" pitchFamily="18" charset="0"/>
                              </a:rPr>
                              <m:t>2</m:t>
                            </m:r>
                          </m:sup>
                        </m:sSup>
                      </m:den>
                    </m:f>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a:latin typeface="Cambria Math" panose="02040503050406030204" pitchFamily="18" charset="0"/>
                              </a:rPr>
                              <m:t>2</m:t>
                            </m:r>
                          </m:sup>
                        </m:sSup>
                      </m:num>
                      <m:den>
                        <m:sSup>
                          <m:sSupPr>
                            <m:ctrlPr>
                              <a:rPr lang="en-US" sz="2000" i="1">
                                <a:latin typeface="Cambria Math" panose="02040503050406030204" pitchFamily="18" charset="0"/>
                              </a:rPr>
                            </m:ctrlPr>
                          </m:sSupPr>
                          <m:e>
                            <m:r>
                              <a:rPr lang="en-US" sz="2000" i="1">
                                <a:latin typeface="Cambria Math" panose="02040503050406030204" pitchFamily="18" charset="0"/>
                              </a:rPr>
                              <m:t>𝑏</m:t>
                            </m:r>
                          </m:e>
                          <m:sup>
                            <m:r>
                              <a:rPr lang="en-US" sz="2000">
                                <a:latin typeface="Cambria Math" panose="02040503050406030204" pitchFamily="18" charset="0"/>
                              </a:rPr>
                              <m:t>2</m:t>
                            </m:r>
                          </m:sup>
                        </m:sSup>
                      </m:den>
                    </m:f>
                    <m:r>
                      <a:rPr lang="en-US" sz="2000">
                        <a:latin typeface="Cambria Math" panose="02040503050406030204" pitchFamily="18" charset="0"/>
                      </a:rPr>
                      <m:t>=</m:t>
                    </m:r>
                    <m:r>
                      <a:rPr lang="en-US" sz="2000">
                        <a:latin typeface="Cambria Math" panose="02040503050406030204" pitchFamily="18" charset="0"/>
                      </a:rPr>
                      <m:t>1</m:t>
                    </m:r>
                  </m:oMath>
                </a14:m>
                <a:r>
                  <a:rPr lang="en-US" sz="2000" dirty="0"/>
                  <a:t>, với </a:t>
                </a:r>
                <a14:m>
                  <m:oMath xmlns:m="http://schemas.openxmlformats.org/officeDocument/2006/math">
                    <m:r>
                      <a:rPr lang="en-US" sz="2000" i="1">
                        <a:latin typeface="Cambria Math" panose="02040503050406030204" pitchFamily="18" charset="0"/>
                      </a:rPr>
                      <m:t>𝑎</m:t>
                    </m:r>
                    <m:r>
                      <a:rPr lang="en-US" sz="2000">
                        <a:latin typeface="Cambria Math" panose="02040503050406030204" pitchFamily="18" charset="0"/>
                      </a:rPr>
                      <m:t>&gt;</m:t>
                    </m:r>
                    <m:r>
                      <a:rPr lang="en-US" sz="2000">
                        <a:latin typeface="Cambria Math" panose="02040503050406030204" pitchFamily="18" charset="0"/>
                      </a:rPr>
                      <m:t>0</m:t>
                    </m:r>
                    <m:r>
                      <a:rPr lang="en-US" sz="2000">
                        <a:latin typeface="Cambria Math" panose="02040503050406030204" pitchFamily="18" charset="0"/>
                      </a:rPr>
                      <m:t>,</m:t>
                    </m:r>
                    <m:r>
                      <a:rPr lang="en-US" sz="2000" i="1">
                        <a:latin typeface="Cambria Math" panose="02040503050406030204" pitchFamily="18" charset="0"/>
                      </a:rPr>
                      <m:t>𝑏</m:t>
                    </m:r>
                    <m:r>
                      <a:rPr lang="en-US" sz="2000">
                        <a:latin typeface="Cambria Math" panose="02040503050406030204" pitchFamily="18" charset="0"/>
                      </a:rPr>
                      <m:t>&gt;</m:t>
                    </m:r>
                    <m:r>
                      <a:rPr lang="en-US" sz="2000">
                        <a:latin typeface="Cambria Math" panose="02040503050406030204" pitchFamily="18" charset="0"/>
                      </a:rPr>
                      <m:t>0</m:t>
                    </m:r>
                  </m:oMath>
                </a14:m>
                <a:r>
                  <a:rPr lang="en-US" sz="2000" dirty="0"/>
                  <a:t> nên các trường hợp b), c), d) là phương trình chính tắc của đường hypebol.</a:t>
                </a:r>
              </a:p>
            </p:txBody>
          </p:sp>
        </mc:Choice>
        <mc:Fallback>
          <p:sp>
            <p:nvSpPr>
              <p:cNvPr id="4" name="Rectangle 3"/>
              <p:cNvSpPr>
                <a:spLocks noRot="1" noChangeAspect="1" noMove="1" noResize="1" noEditPoints="1" noAdjustHandles="1" noChangeArrowheads="1" noChangeShapeType="1" noTextEdit="1"/>
              </p:cNvSpPr>
              <p:nvPr/>
            </p:nvSpPr>
            <p:spPr>
              <a:xfrm>
                <a:off x="3657600" y="2038350"/>
                <a:ext cx="4572000" cy="2602187"/>
              </a:xfrm>
              <a:prstGeom prst="rect">
                <a:avLst/>
              </a:prstGeom>
              <a:blipFill>
                <a:blip r:embed="rId4"/>
                <a:stretch>
                  <a:fillRect l="-1333" r="-2800" b="-3279"/>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wipe(left)">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grpSp>
        <p:nvGrpSpPr>
          <p:cNvPr id="2098" name="Google Shape;2098;p62"/>
          <p:cNvGrpSpPr/>
          <p:nvPr/>
        </p:nvGrpSpPr>
        <p:grpSpPr>
          <a:xfrm rot="-1464382">
            <a:off x="8191734" y="383964"/>
            <a:ext cx="825540" cy="309244"/>
            <a:chOff x="5553275" y="2092625"/>
            <a:chExt cx="387150" cy="145025"/>
          </a:xfrm>
        </p:grpSpPr>
        <p:sp>
          <p:nvSpPr>
            <p:cNvPr id="2099" name="Google Shape;2099;p62"/>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62"/>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62"/>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62"/>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62"/>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2"/>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5" name="Google Shape;2105;p62"/>
          <p:cNvSpPr/>
          <p:nvPr/>
        </p:nvSpPr>
        <p:spPr>
          <a:xfrm>
            <a:off x="8360016" y="4375450"/>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7" name="Google Shape;2107;p62"/>
          <p:cNvGrpSpPr/>
          <p:nvPr/>
        </p:nvGrpSpPr>
        <p:grpSpPr>
          <a:xfrm rot="-3512591">
            <a:off x="347186" y="4317690"/>
            <a:ext cx="384630" cy="574466"/>
            <a:chOff x="5896600" y="1746775"/>
            <a:chExt cx="180375" cy="269400"/>
          </a:xfrm>
        </p:grpSpPr>
        <p:sp>
          <p:nvSpPr>
            <p:cNvPr id="2108" name="Google Shape;2108;p62"/>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62"/>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62"/>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62"/>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62"/>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62"/>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62"/>
          <p:cNvGrpSpPr/>
          <p:nvPr/>
        </p:nvGrpSpPr>
        <p:grpSpPr>
          <a:xfrm>
            <a:off x="7674123" y="1927705"/>
            <a:ext cx="490612" cy="415445"/>
            <a:chOff x="5278225" y="2418025"/>
            <a:chExt cx="230075" cy="194825"/>
          </a:xfrm>
        </p:grpSpPr>
        <p:sp>
          <p:nvSpPr>
            <p:cNvPr id="2115" name="Google Shape;2115;p62"/>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62"/>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62"/>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62"/>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62"/>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62"/>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1" name="Google Shape;2121;p62"/>
          <p:cNvSpPr/>
          <p:nvPr/>
        </p:nvSpPr>
        <p:spPr>
          <a:xfrm rot="1791412">
            <a:off x="313875" y="406022"/>
            <a:ext cx="636212" cy="65071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p:cNvSpPr/>
          <p:nvPr/>
        </p:nvSpPr>
        <p:spPr>
          <a:xfrm>
            <a:off x="3641252" y="640546"/>
            <a:ext cx="2149948" cy="492443"/>
          </a:xfrm>
          <a:prstGeom prst="rect">
            <a:avLst/>
          </a:prstGeom>
        </p:spPr>
        <p:txBody>
          <a:bodyPr wrap="none">
            <a:spAutoFit/>
          </a:bodyPr>
          <a:lstStyle/>
          <a:p>
            <a:pPr algn="ctr"/>
            <a:r>
              <a:rPr lang="en-US" sz="2600" b="1" dirty="0">
                <a:solidFill>
                  <a:schemeClr val="tx1">
                    <a:lumMod val="75000"/>
                  </a:schemeClr>
                </a:solidFill>
              </a:rPr>
              <a:t>Luyện tập 2:</a:t>
            </a:r>
            <a:endParaRPr lang="en-US" sz="2600" dirty="0">
              <a:solidFill>
                <a:schemeClr val="tx1">
                  <a:lumMod val="75000"/>
                </a:schemeClr>
              </a:solidFill>
            </a:endParaRPr>
          </a:p>
        </p:txBody>
      </p:sp>
      <p:sp>
        <p:nvSpPr>
          <p:cNvPr id="8" name="Rectangle 7"/>
          <p:cNvSpPr/>
          <p:nvPr/>
        </p:nvSpPr>
        <p:spPr>
          <a:xfrm>
            <a:off x="1447800" y="1144141"/>
            <a:ext cx="6079390" cy="1131848"/>
          </a:xfrm>
          <a:prstGeom prst="rect">
            <a:avLst/>
          </a:prstGeom>
        </p:spPr>
        <p:txBody>
          <a:bodyPr wrap="square">
            <a:spAutoFit/>
          </a:bodyPr>
          <a:lstStyle/>
          <a:p>
            <a:pPr algn="ctr">
              <a:lnSpc>
                <a:spcPct val="150000"/>
              </a:lnSpc>
            </a:pPr>
            <a:r>
              <a:rPr lang="en-US" sz="2400" dirty="0"/>
              <a:t>Viết phương trình hypebol sau đây dưới dạng chính tắc: 4x</a:t>
            </a:r>
            <a:r>
              <a:rPr lang="en-US" sz="2400" baseline="30000" dirty="0"/>
              <a:t>2</a:t>
            </a:r>
            <a:r>
              <a:rPr lang="en-US" sz="2400" dirty="0"/>
              <a:t> – 9y</a:t>
            </a:r>
            <a:r>
              <a:rPr lang="en-US" sz="2400" baseline="30000" dirty="0"/>
              <a:t>2</a:t>
            </a:r>
            <a:r>
              <a:rPr lang="en-US" sz="2400" dirty="0"/>
              <a:t> = 1.</a:t>
            </a:r>
          </a:p>
        </p:txBody>
      </p:sp>
      <mc:AlternateContent xmlns:mc="http://schemas.openxmlformats.org/markup-compatibility/2006">
        <mc:Choice xmlns:a14="http://schemas.microsoft.com/office/drawing/2010/main" Requires="a14">
          <p:sp>
            <p:nvSpPr>
              <p:cNvPr id="9" name="Rectangle 8"/>
              <p:cNvSpPr/>
              <p:nvPr/>
            </p:nvSpPr>
            <p:spPr>
              <a:xfrm>
                <a:off x="0" y="2662411"/>
                <a:ext cx="8425565" cy="2094484"/>
              </a:xfrm>
              <a:prstGeom prst="rect">
                <a:avLst/>
              </a:prstGeom>
              <a:ln>
                <a:solidFill>
                  <a:schemeClr val="bg2">
                    <a:lumMod val="90000"/>
                  </a:schemeClr>
                </a:solidFill>
              </a:ln>
            </p:spPr>
            <p:txBody>
              <a:bodyPr wrap="square">
                <a:spAutoFit/>
              </a:bodyPr>
              <a:lstStyle/>
              <a:p>
                <a:pPr algn="ctr">
                  <a:lnSpc>
                    <a:spcPct val="150000"/>
                  </a:lnSpc>
                </a:pPr>
                <a:r>
                  <a:rPr lang="en-US" sz="2400" b="1" dirty="0">
                    <a:solidFill>
                      <a:srgbClr val="FF0000"/>
                    </a:solidFill>
                    <a:latin typeface="+mn-lt"/>
                  </a:rPr>
                  <a:t>Giải</a:t>
                </a:r>
                <a:endParaRPr lang="en-US" sz="2400" dirty="0">
                  <a:solidFill>
                    <a:srgbClr val="FF0000"/>
                  </a:solidFill>
                  <a:latin typeface="+mn-lt"/>
                </a:endParaRPr>
              </a:p>
              <a:p>
                <a:pPr algn="ctr">
                  <a:lnSpc>
                    <a:spcPct val="130000"/>
                  </a:lnSpc>
                </a:pPr>
                <a:r>
                  <a:rPr lang="en-US" sz="2400" dirty="0">
                    <a:latin typeface="+mn-lt"/>
                  </a:rPr>
                  <a:t>4x</a:t>
                </a:r>
                <a:r>
                  <a:rPr lang="en-US" sz="2400" baseline="30000" dirty="0">
                    <a:latin typeface="+mn-lt"/>
                  </a:rPr>
                  <a:t>2</a:t>
                </a:r>
                <a:r>
                  <a:rPr lang="en-US" sz="2400" dirty="0">
                    <a:latin typeface="+mn-lt"/>
                  </a:rPr>
                  <a:t> – 9y</a:t>
                </a:r>
                <a:r>
                  <a:rPr lang="en-US" sz="2400" baseline="30000" dirty="0">
                    <a:latin typeface="+mn-lt"/>
                  </a:rPr>
                  <a:t>2</a:t>
                </a:r>
                <a:r>
                  <a:rPr lang="en-US" sz="2400" dirty="0">
                    <a:latin typeface="+mn-lt"/>
                  </a:rPr>
                  <a:t> = 1</a:t>
                </a:r>
              </a:p>
              <a:p>
                <a:pPr algn="ctr">
                  <a:lnSpc>
                    <a:spcPct val="130000"/>
                  </a:lnSpc>
                </a:pPr>
                <a14:m>
                  <m:oMath xmlns:m="http://schemas.openxmlformats.org/officeDocument/2006/math">
                    <m:r>
                      <a:rPr lang="en-US" sz="2400" b="1" i="1">
                        <a:latin typeface="+mn-lt"/>
                      </a:rPr>
                      <m:t>⇒</m:t>
                    </m:r>
                  </m:oMath>
                </a14:m>
                <a:r>
                  <a:rPr lang="en-US" sz="2400" dirty="0">
                    <a:latin typeface="+mn-lt"/>
                  </a:rPr>
                  <a:t> Phương trình chính tắc của đường hypebol: </a:t>
                </a:r>
                <a14:m>
                  <m:oMath xmlns:m="http://schemas.openxmlformats.org/officeDocument/2006/math">
                    <m:f>
                      <m:fPr>
                        <m:ctrlPr>
                          <a:rPr lang="en-US" sz="2400" i="1">
                            <a:latin typeface="+mn-lt"/>
                          </a:rPr>
                        </m:ctrlPr>
                      </m:fPr>
                      <m:num>
                        <m:sSup>
                          <m:sSupPr>
                            <m:ctrlPr>
                              <a:rPr lang="en-US" sz="2400" i="1">
                                <a:latin typeface="+mn-lt"/>
                              </a:rPr>
                            </m:ctrlPr>
                          </m:sSupPr>
                          <m:e>
                            <m:r>
                              <a:rPr lang="en-US" sz="2400" b="1" i="0">
                                <a:latin typeface="+mn-lt"/>
                              </a:rPr>
                              <m:t>𝐱</m:t>
                            </m:r>
                          </m:e>
                          <m:sup>
                            <m:r>
                              <a:rPr lang="en-US" sz="2400" b="1" i="0">
                                <a:latin typeface="+mn-lt"/>
                              </a:rPr>
                              <m:t>𝟐</m:t>
                            </m:r>
                          </m:sup>
                        </m:sSup>
                      </m:num>
                      <m:den>
                        <m:f>
                          <m:fPr>
                            <m:ctrlPr>
                              <a:rPr lang="en-US" sz="2400" i="1">
                                <a:latin typeface="+mn-lt"/>
                              </a:rPr>
                            </m:ctrlPr>
                          </m:fPr>
                          <m:num>
                            <m:r>
                              <a:rPr lang="en-US" sz="2400" b="1" i="0">
                                <a:latin typeface="+mn-lt"/>
                              </a:rPr>
                              <m:t>𝟏</m:t>
                            </m:r>
                          </m:num>
                          <m:den>
                            <m:r>
                              <a:rPr lang="en-US" sz="2400" b="1" i="0">
                                <a:latin typeface="+mn-lt"/>
                              </a:rPr>
                              <m:t>𝟒</m:t>
                            </m:r>
                          </m:den>
                        </m:f>
                      </m:den>
                    </m:f>
                    <m:r>
                      <a:rPr lang="en-US" sz="2400" b="1" i="0">
                        <a:latin typeface="+mn-lt"/>
                      </a:rPr>
                      <m:t>−</m:t>
                    </m:r>
                    <m:f>
                      <m:fPr>
                        <m:ctrlPr>
                          <a:rPr lang="en-US" sz="2400" i="1">
                            <a:latin typeface="+mn-lt"/>
                          </a:rPr>
                        </m:ctrlPr>
                      </m:fPr>
                      <m:num>
                        <m:sSup>
                          <m:sSupPr>
                            <m:ctrlPr>
                              <a:rPr lang="en-US" sz="2400" i="1">
                                <a:latin typeface="+mn-lt"/>
                              </a:rPr>
                            </m:ctrlPr>
                          </m:sSupPr>
                          <m:e>
                            <m:r>
                              <a:rPr lang="en-US" sz="2400" b="1" i="0">
                                <a:latin typeface="+mn-lt"/>
                              </a:rPr>
                              <m:t>𝐲</m:t>
                            </m:r>
                          </m:e>
                          <m:sup>
                            <m:r>
                              <a:rPr lang="en-US" sz="2400" b="1" i="0">
                                <a:latin typeface="+mn-lt"/>
                              </a:rPr>
                              <m:t>𝟐</m:t>
                            </m:r>
                          </m:sup>
                        </m:sSup>
                      </m:num>
                      <m:den>
                        <m:f>
                          <m:fPr>
                            <m:ctrlPr>
                              <a:rPr lang="en-US" sz="2400" i="1">
                                <a:latin typeface="+mn-lt"/>
                              </a:rPr>
                            </m:ctrlPr>
                          </m:fPr>
                          <m:num>
                            <m:r>
                              <a:rPr lang="en-US" sz="2400" b="1" i="0">
                                <a:latin typeface="+mn-lt"/>
                              </a:rPr>
                              <m:t>𝟏</m:t>
                            </m:r>
                          </m:num>
                          <m:den>
                            <m:r>
                              <a:rPr lang="en-US" sz="2400" b="1" i="0">
                                <a:latin typeface="+mn-lt"/>
                              </a:rPr>
                              <m:t>𝟗</m:t>
                            </m:r>
                          </m:den>
                        </m:f>
                      </m:den>
                    </m:f>
                    <m:r>
                      <a:rPr lang="en-US" sz="2400" b="1" i="0">
                        <a:latin typeface="+mn-lt"/>
                      </a:rPr>
                      <m:t>=</m:t>
                    </m:r>
                    <m:r>
                      <a:rPr lang="en-US" sz="2400" b="1" i="0">
                        <a:latin typeface="+mn-lt"/>
                      </a:rPr>
                      <m:t>𝟏</m:t>
                    </m:r>
                  </m:oMath>
                </a14:m>
                <a:endParaRPr lang="en-US" sz="2400" dirty="0">
                  <a:latin typeface="+mn-lt"/>
                </a:endParaRPr>
              </a:p>
            </p:txBody>
          </p:sp>
        </mc:Choice>
        <mc:Fallback>
          <p:sp>
            <p:nvSpPr>
              <p:cNvPr id="9" name="Rectangle 8"/>
              <p:cNvSpPr>
                <a:spLocks noRot="1" noChangeAspect="1" noMove="1" noResize="1" noEditPoints="1" noAdjustHandles="1" noChangeArrowheads="1" noChangeShapeType="1" noTextEdit="1"/>
              </p:cNvSpPr>
              <p:nvPr/>
            </p:nvSpPr>
            <p:spPr>
              <a:xfrm>
                <a:off x="0" y="2662411"/>
                <a:ext cx="8425565" cy="2094484"/>
              </a:xfrm>
              <a:prstGeom prst="rect">
                <a:avLst/>
              </a:prstGeom>
              <a:blipFill>
                <a:blip r:embed="rId3"/>
                <a:stretch>
                  <a:fillRect/>
                </a:stretch>
              </a:blipFill>
              <a:ln>
                <a:solidFill>
                  <a:schemeClr val="bg2">
                    <a:lumMod val="90000"/>
                  </a:schemeClr>
                </a:solidFill>
              </a:ln>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bg/>
                                          </p:spTgt>
                                        </p:tgtEl>
                                        <p:attrNameLst>
                                          <p:attrName>style.visibility</p:attrName>
                                        </p:attrNameLst>
                                      </p:cBhvr>
                                      <p:to>
                                        <p:strVal val="visible"/>
                                      </p:to>
                                    </p:set>
                                    <p:animEffect transition="in" filter="randombar(horizontal)">
                                      <p:cBhvr>
                                        <p:cTn id="13" dur="500"/>
                                        <p:tgtEl>
                                          <p:spTgt spid="9">
                                            <p:bg/>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8"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31" name="Google Shape;2431;p67"/>
          <p:cNvSpPr/>
          <p:nvPr/>
        </p:nvSpPr>
        <p:spPr>
          <a:xfrm>
            <a:off x="163342" y="3845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7"/>
          <p:cNvSpPr/>
          <p:nvPr/>
        </p:nvSpPr>
        <p:spPr>
          <a:xfrm>
            <a:off x="221392" y="6346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3031711" y="448330"/>
            <a:ext cx="3292889" cy="523220"/>
          </a:xfrm>
          <a:prstGeom prst="rect">
            <a:avLst/>
          </a:prstGeom>
        </p:spPr>
        <p:txBody>
          <a:bodyPr wrap="none">
            <a:spAutoFit/>
          </a:bodyPr>
          <a:lstStyle/>
          <a:p>
            <a:pPr algn="ctr"/>
            <a:r>
              <a:rPr lang="nl-NL" sz="2800" b="1" dirty="0">
                <a:solidFill>
                  <a:schemeClr val="tx1">
                    <a:lumMod val="75000"/>
                  </a:schemeClr>
                </a:solidFill>
              </a:rPr>
              <a:t>III. Đường parabol</a:t>
            </a:r>
            <a:endParaRPr lang="en-US" sz="2800" dirty="0">
              <a:solidFill>
                <a:schemeClr val="tx1">
                  <a:lumMod val="75000"/>
                </a:schemeClr>
              </a:solidFill>
            </a:endParaRPr>
          </a:p>
        </p:txBody>
      </p:sp>
      <p:sp>
        <p:nvSpPr>
          <p:cNvPr id="5" name="Rectangle 4"/>
          <p:cNvSpPr/>
          <p:nvPr/>
        </p:nvSpPr>
        <p:spPr>
          <a:xfrm>
            <a:off x="1505651" y="1119485"/>
            <a:ext cx="6345007" cy="461665"/>
          </a:xfrm>
          <a:prstGeom prst="rect">
            <a:avLst/>
          </a:prstGeom>
        </p:spPr>
        <p:txBody>
          <a:bodyPr wrap="none">
            <a:spAutoFit/>
          </a:bodyPr>
          <a:lstStyle/>
          <a:p>
            <a:pPr algn="ctr"/>
            <a:r>
              <a:rPr lang="nl-NL" sz="2400" dirty="0"/>
              <a:t>Một số hình ảnh đường parabol trong thực tế</a:t>
            </a:r>
            <a:endParaRPr lang="en-US" sz="2400" dirty="0"/>
          </a:p>
        </p:txBody>
      </p:sp>
      <p:pic>
        <p:nvPicPr>
          <p:cNvPr id="11266" name="Picture 2" descr="C:\Users\Administrator\Desktop\P4-TT-TOÁN 10-CD\c7-bàin6\8.hình parabol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09750"/>
            <a:ext cx="4433457"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Administrator\Desktop\P4-TT-TOÁN 10-CD\c7-bàin6\8.hình parab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257" y="1809750"/>
            <a:ext cx="4133267"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266"/>
                                        </p:tgtEl>
                                        <p:attrNameLst>
                                          <p:attrName>style.visibility</p:attrName>
                                        </p:attrNameLst>
                                      </p:cBhvr>
                                      <p:to>
                                        <p:strVal val="visible"/>
                                      </p:to>
                                    </p:set>
                                    <p:animEffect transition="in" filter="barn(inVertical)">
                                      <p:cBhvr>
                                        <p:cTn id="18" dur="500"/>
                                        <p:tgtEl>
                                          <p:spTgt spid="11266"/>
                                        </p:tgtEl>
                                      </p:cBhvr>
                                    </p:animEffect>
                                  </p:childTnLst>
                                </p:cTn>
                              </p:par>
                              <p:par>
                                <p:cTn id="19" presetID="16" presetClass="entr" presetSubtype="21"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barn(inVertical)">
                                      <p:cBhvr>
                                        <p:cTn id="21"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pSp>
        <p:nvGrpSpPr>
          <p:cNvPr id="2197" name="Google Shape;2197;p64"/>
          <p:cNvGrpSpPr/>
          <p:nvPr/>
        </p:nvGrpSpPr>
        <p:grpSpPr>
          <a:xfrm rot="-1464382">
            <a:off x="8122184" y="383964"/>
            <a:ext cx="825540" cy="309244"/>
            <a:chOff x="5553275" y="2092625"/>
            <a:chExt cx="387150" cy="145025"/>
          </a:xfrm>
        </p:grpSpPr>
        <p:sp>
          <p:nvSpPr>
            <p:cNvPr id="2198" name="Google Shape;2198;p64"/>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64"/>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64"/>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64"/>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64"/>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64"/>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5" name="Google Shape;2205;p64"/>
          <p:cNvSpPr/>
          <p:nvPr/>
        </p:nvSpPr>
        <p:spPr>
          <a:xfrm>
            <a:off x="8359166" y="4399092"/>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6" name="Google Shape;2206;p64"/>
          <p:cNvGrpSpPr/>
          <p:nvPr/>
        </p:nvGrpSpPr>
        <p:grpSpPr>
          <a:xfrm rot="-3512591">
            <a:off x="1182511" y="2351890"/>
            <a:ext cx="384630" cy="574466"/>
            <a:chOff x="5896600" y="1746775"/>
            <a:chExt cx="180375" cy="269400"/>
          </a:xfrm>
        </p:grpSpPr>
        <p:sp>
          <p:nvSpPr>
            <p:cNvPr id="2207" name="Google Shape;2207;p64"/>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64"/>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64"/>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64"/>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64"/>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64"/>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3" name="Google Shape;2213;p64"/>
          <p:cNvGrpSpPr/>
          <p:nvPr/>
        </p:nvGrpSpPr>
        <p:grpSpPr>
          <a:xfrm>
            <a:off x="3235223" y="4468978"/>
            <a:ext cx="490612" cy="415445"/>
            <a:chOff x="5278225" y="2418025"/>
            <a:chExt cx="230075" cy="194825"/>
          </a:xfrm>
        </p:grpSpPr>
        <p:sp>
          <p:nvSpPr>
            <p:cNvPr id="2214" name="Google Shape;2214;p64"/>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64"/>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64"/>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64"/>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64"/>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64"/>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1" name="Google Shape;2221;p64"/>
          <p:cNvSpPr/>
          <p:nvPr/>
        </p:nvSpPr>
        <p:spPr>
          <a:xfrm rot="1844305">
            <a:off x="271660" y="4460581"/>
            <a:ext cx="636195" cy="650695"/>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Rectangle 130"/>
          <p:cNvSpPr/>
          <p:nvPr/>
        </p:nvSpPr>
        <p:spPr>
          <a:xfrm>
            <a:off x="2191380" y="274264"/>
            <a:ext cx="4761240" cy="492443"/>
          </a:xfrm>
          <a:prstGeom prst="rect">
            <a:avLst/>
          </a:prstGeom>
        </p:spPr>
        <p:txBody>
          <a:bodyPr wrap="none">
            <a:spAutoFit/>
          </a:bodyPr>
          <a:lstStyle/>
          <a:p>
            <a:r>
              <a:rPr lang="en-US" sz="2600" b="1" dirty="0"/>
              <a:t>1. Định nghĩa đường parabol</a:t>
            </a:r>
            <a:endParaRPr lang="en-US" sz="26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09600"/>
            <a:ext cx="93345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38200" y="1123950"/>
            <a:ext cx="7254509" cy="3785652"/>
          </a:xfrm>
          <a:prstGeom prst="rect">
            <a:avLst/>
          </a:prstGeom>
        </p:spPr>
        <p:txBody>
          <a:bodyPr wrap="square">
            <a:spAutoFit/>
          </a:bodyPr>
          <a:lstStyle/>
          <a:p>
            <a:pPr algn="just">
              <a:lnSpc>
                <a:spcPct val="150000"/>
              </a:lnSpc>
            </a:pPr>
            <a:r>
              <a:rPr lang="en-US" sz="2000" dirty="0"/>
              <a:t>Lấy đường thẳng ∆ và một điểm F không thuộc ∆. Lấy một ê ke ABC (vuông ở A) và một đoạn dây không đàn hồi, có độ dài bằng AB. Đính một đầu dây vào điểm F, đầu kia vào đỉnh B của ê ke. Đặt ê ke sao cho cạnh AC nằm trên ∆, lấy đầu bút chì (kí hiệu là điểm M) ép sát sợi dây vào cạnh AB và giữ căng sợi dây. Lúc này, sợi dây chính là đường gấp khúc BMF.</a:t>
            </a:r>
          </a:p>
          <a:p>
            <a:pPr algn="just">
              <a:lnSpc>
                <a:spcPct val="150000"/>
              </a:lnSpc>
            </a:pPr>
            <a:r>
              <a:rPr lang="en-US" sz="2000" dirty="0"/>
              <a:t>Cho cạnh AC của ê ke trượt trên ∆ (Hình 55). Khi đó, đầu bút chì M sẽ vạch nên một đường mà ta gọi là đường parabol.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grpSp>
        <p:nvGrpSpPr>
          <p:cNvPr id="2367" name="Google Shape;2367;p66"/>
          <p:cNvGrpSpPr/>
          <p:nvPr/>
        </p:nvGrpSpPr>
        <p:grpSpPr>
          <a:xfrm rot="665443">
            <a:off x="-280479" y="3490994"/>
            <a:ext cx="520099" cy="669049"/>
            <a:chOff x="4938450" y="2419450"/>
            <a:chExt cx="243900" cy="313750"/>
          </a:xfrm>
        </p:grpSpPr>
        <p:sp>
          <p:nvSpPr>
            <p:cNvPr id="2368" name="Google Shape;2368;p66"/>
            <p:cNvSpPr/>
            <p:nvPr/>
          </p:nvSpPr>
          <p:spPr>
            <a:xfrm>
              <a:off x="4988550" y="2432675"/>
              <a:ext cx="189850" cy="242075"/>
            </a:xfrm>
            <a:custGeom>
              <a:avLst/>
              <a:gdLst/>
              <a:ahLst/>
              <a:cxnLst/>
              <a:rect l="l" t="t" r="r" b="b"/>
              <a:pathLst>
                <a:path w="7594" h="9683" extrusionOk="0">
                  <a:moveTo>
                    <a:pt x="6788" y="0"/>
                  </a:moveTo>
                  <a:cubicBezTo>
                    <a:pt x="6773" y="47"/>
                    <a:pt x="6725" y="47"/>
                    <a:pt x="6694" y="79"/>
                  </a:cubicBezTo>
                  <a:cubicBezTo>
                    <a:pt x="6710" y="95"/>
                    <a:pt x="6741" y="142"/>
                    <a:pt x="6757" y="142"/>
                  </a:cubicBezTo>
                  <a:lnTo>
                    <a:pt x="6962" y="284"/>
                  </a:lnTo>
                  <a:cubicBezTo>
                    <a:pt x="7388" y="568"/>
                    <a:pt x="7483" y="1216"/>
                    <a:pt x="7136" y="1721"/>
                  </a:cubicBezTo>
                  <a:lnTo>
                    <a:pt x="2226" y="9029"/>
                  </a:lnTo>
                  <a:cubicBezTo>
                    <a:pt x="1989" y="9374"/>
                    <a:pt x="1619" y="9572"/>
                    <a:pt x="1273" y="9572"/>
                  </a:cubicBezTo>
                  <a:cubicBezTo>
                    <a:pt x="1112" y="9572"/>
                    <a:pt x="957" y="9530"/>
                    <a:pt x="822" y="9440"/>
                  </a:cubicBezTo>
                  <a:lnTo>
                    <a:pt x="616" y="9298"/>
                  </a:lnTo>
                  <a:cubicBezTo>
                    <a:pt x="190" y="9014"/>
                    <a:pt x="127" y="8366"/>
                    <a:pt x="474" y="7845"/>
                  </a:cubicBezTo>
                  <a:lnTo>
                    <a:pt x="2526" y="4799"/>
                  </a:lnTo>
                  <a:cubicBezTo>
                    <a:pt x="2561" y="4742"/>
                    <a:pt x="2529" y="4701"/>
                    <a:pt x="2490" y="4701"/>
                  </a:cubicBezTo>
                  <a:cubicBezTo>
                    <a:pt x="2476" y="4701"/>
                    <a:pt x="2461" y="4707"/>
                    <a:pt x="2447" y="4720"/>
                  </a:cubicBezTo>
                  <a:lnTo>
                    <a:pt x="380" y="7782"/>
                  </a:lnTo>
                  <a:cubicBezTo>
                    <a:pt x="1" y="8351"/>
                    <a:pt x="80" y="9077"/>
                    <a:pt x="537" y="9392"/>
                  </a:cubicBezTo>
                  <a:lnTo>
                    <a:pt x="743" y="9534"/>
                  </a:lnTo>
                  <a:cubicBezTo>
                    <a:pt x="893" y="9635"/>
                    <a:pt x="1067" y="9683"/>
                    <a:pt x="1245" y="9683"/>
                  </a:cubicBezTo>
                  <a:cubicBezTo>
                    <a:pt x="1626" y="9683"/>
                    <a:pt x="2031" y="9464"/>
                    <a:pt x="2290" y="9077"/>
                  </a:cubicBezTo>
                  <a:lnTo>
                    <a:pt x="7199" y="1784"/>
                  </a:lnTo>
                  <a:cubicBezTo>
                    <a:pt x="7593" y="1216"/>
                    <a:pt x="7515" y="489"/>
                    <a:pt x="7041" y="174"/>
                  </a:cubicBezTo>
                  <a:lnTo>
                    <a:pt x="6852" y="32"/>
                  </a:lnTo>
                  <a:cubicBezTo>
                    <a:pt x="6820" y="32"/>
                    <a:pt x="6804" y="16"/>
                    <a:pt x="6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6"/>
            <p:cNvSpPr/>
            <p:nvPr/>
          </p:nvSpPr>
          <p:spPr>
            <a:xfrm>
              <a:off x="4986575" y="2431075"/>
              <a:ext cx="194200" cy="245425"/>
            </a:xfrm>
            <a:custGeom>
              <a:avLst/>
              <a:gdLst/>
              <a:ahLst/>
              <a:cxnLst/>
              <a:rect l="l" t="t" r="r" b="b"/>
              <a:pathLst>
                <a:path w="7768" h="9817" extrusionOk="0">
                  <a:moveTo>
                    <a:pt x="7138" y="303"/>
                  </a:moveTo>
                  <a:lnTo>
                    <a:pt x="7138" y="303"/>
                  </a:lnTo>
                  <a:cubicBezTo>
                    <a:pt x="7200" y="365"/>
                    <a:pt x="7263" y="428"/>
                    <a:pt x="7325" y="506"/>
                  </a:cubicBezTo>
                  <a:lnTo>
                    <a:pt x="7309" y="506"/>
                  </a:lnTo>
                  <a:cubicBezTo>
                    <a:pt x="7263" y="428"/>
                    <a:pt x="7200" y="365"/>
                    <a:pt x="7138" y="303"/>
                  </a:cubicBezTo>
                  <a:close/>
                  <a:moveTo>
                    <a:pt x="6867" y="1"/>
                  </a:moveTo>
                  <a:cubicBezTo>
                    <a:pt x="6836" y="17"/>
                    <a:pt x="6820" y="17"/>
                    <a:pt x="6820" y="48"/>
                  </a:cubicBezTo>
                  <a:cubicBezTo>
                    <a:pt x="6804" y="48"/>
                    <a:pt x="6804" y="48"/>
                    <a:pt x="6789" y="64"/>
                  </a:cubicBezTo>
                  <a:cubicBezTo>
                    <a:pt x="6773" y="64"/>
                    <a:pt x="6757" y="80"/>
                    <a:pt x="6741" y="80"/>
                  </a:cubicBezTo>
                  <a:cubicBezTo>
                    <a:pt x="6741" y="96"/>
                    <a:pt x="6725" y="96"/>
                    <a:pt x="6725" y="111"/>
                  </a:cubicBezTo>
                  <a:cubicBezTo>
                    <a:pt x="6694" y="143"/>
                    <a:pt x="6710" y="190"/>
                    <a:pt x="6741" y="206"/>
                  </a:cubicBezTo>
                  <a:lnTo>
                    <a:pt x="6757" y="222"/>
                  </a:lnTo>
                  <a:cubicBezTo>
                    <a:pt x="6773" y="238"/>
                    <a:pt x="6789" y="254"/>
                    <a:pt x="6804" y="269"/>
                  </a:cubicBezTo>
                  <a:lnTo>
                    <a:pt x="6994" y="396"/>
                  </a:lnTo>
                  <a:cubicBezTo>
                    <a:pt x="7404" y="664"/>
                    <a:pt x="7467" y="1280"/>
                    <a:pt x="7152" y="1753"/>
                  </a:cubicBezTo>
                  <a:lnTo>
                    <a:pt x="2242" y="9046"/>
                  </a:lnTo>
                  <a:cubicBezTo>
                    <a:pt x="2027" y="9380"/>
                    <a:pt x="1680" y="9567"/>
                    <a:pt x="1355" y="9567"/>
                  </a:cubicBezTo>
                  <a:cubicBezTo>
                    <a:pt x="1204" y="9567"/>
                    <a:pt x="1058" y="9526"/>
                    <a:pt x="932" y="9441"/>
                  </a:cubicBezTo>
                  <a:lnTo>
                    <a:pt x="743" y="9299"/>
                  </a:lnTo>
                  <a:cubicBezTo>
                    <a:pt x="348" y="9030"/>
                    <a:pt x="285" y="8430"/>
                    <a:pt x="616" y="7957"/>
                  </a:cubicBezTo>
                  <a:lnTo>
                    <a:pt x="2669" y="4894"/>
                  </a:lnTo>
                  <a:cubicBezTo>
                    <a:pt x="2684" y="4863"/>
                    <a:pt x="2700" y="4831"/>
                    <a:pt x="2684" y="4800"/>
                  </a:cubicBezTo>
                  <a:cubicBezTo>
                    <a:pt x="2684" y="4752"/>
                    <a:pt x="2669" y="4737"/>
                    <a:pt x="2637" y="4721"/>
                  </a:cubicBezTo>
                  <a:cubicBezTo>
                    <a:pt x="2618" y="4702"/>
                    <a:pt x="2595" y="4693"/>
                    <a:pt x="2571" y="4693"/>
                  </a:cubicBezTo>
                  <a:cubicBezTo>
                    <a:pt x="2535" y="4693"/>
                    <a:pt x="2498" y="4714"/>
                    <a:pt x="2479" y="4752"/>
                  </a:cubicBezTo>
                  <a:lnTo>
                    <a:pt x="411" y="7815"/>
                  </a:lnTo>
                  <a:cubicBezTo>
                    <a:pt x="1" y="8415"/>
                    <a:pt x="96" y="9188"/>
                    <a:pt x="585" y="9520"/>
                  </a:cubicBezTo>
                  <a:lnTo>
                    <a:pt x="790" y="9662"/>
                  </a:lnTo>
                  <a:cubicBezTo>
                    <a:pt x="950" y="9767"/>
                    <a:pt x="1134" y="9816"/>
                    <a:pt x="1324" y="9816"/>
                  </a:cubicBezTo>
                  <a:cubicBezTo>
                    <a:pt x="1731" y="9816"/>
                    <a:pt x="2162" y="9587"/>
                    <a:pt x="2432" y="9188"/>
                  </a:cubicBezTo>
                  <a:lnTo>
                    <a:pt x="7357" y="1879"/>
                  </a:lnTo>
                  <a:cubicBezTo>
                    <a:pt x="7767" y="1280"/>
                    <a:pt x="7672" y="522"/>
                    <a:pt x="7167" y="175"/>
                  </a:cubicBezTo>
                  <a:lnTo>
                    <a:pt x="6978" y="48"/>
                  </a:lnTo>
                  <a:lnTo>
                    <a:pt x="6931" y="17"/>
                  </a:lnTo>
                  <a:cubicBezTo>
                    <a:pt x="6899" y="1"/>
                    <a:pt x="6883" y="1"/>
                    <a:pt x="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6"/>
            <p:cNvSpPr/>
            <p:nvPr/>
          </p:nvSpPr>
          <p:spPr>
            <a:xfrm>
              <a:off x="4986975" y="2428325"/>
              <a:ext cx="193800" cy="248175"/>
            </a:xfrm>
            <a:custGeom>
              <a:avLst/>
              <a:gdLst/>
              <a:ahLst/>
              <a:cxnLst/>
              <a:rect l="l" t="t" r="r" b="b"/>
              <a:pathLst>
                <a:path w="7752" h="9927" extrusionOk="0">
                  <a:moveTo>
                    <a:pt x="6662" y="0"/>
                  </a:moveTo>
                  <a:cubicBezTo>
                    <a:pt x="6630" y="64"/>
                    <a:pt x="6567" y="127"/>
                    <a:pt x="6504" y="158"/>
                  </a:cubicBezTo>
                  <a:lnTo>
                    <a:pt x="6946" y="458"/>
                  </a:lnTo>
                  <a:cubicBezTo>
                    <a:pt x="7357" y="806"/>
                    <a:pt x="7451" y="1405"/>
                    <a:pt x="7136" y="1863"/>
                  </a:cubicBezTo>
                  <a:lnTo>
                    <a:pt x="2226" y="9156"/>
                  </a:lnTo>
                  <a:cubicBezTo>
                    <a:pt x="2011" y="9490"/>
                    <a:pt x="1664" y="9677"/>
                    <a:pt x="1339" y="9677"/>
                  </a:cubicBezTo>
                  <a:cubicBezTo>
                    <a:pt x="1188" y="9677"/>
                    <a:pt x="1042" y="9636"/>
                    <a:pt x="916" y="9551"/>
                  </a:cubicBezTo>
                  <a:lnTo>
                    <a:pt x="727" y="9409"/>
                  </a:lnTo>
                  <a:cubicBezTo>
                    <a:pt x="332" y="9140"/>
                    <a:pt x="269" y="8540"/>
                    <a:pt x="600" y="8067"/>
                  </a:cubicBezTo>
                  <a:lnTo>
                    <a:pt x="2653" y="5004"/>
                  </a:lnTo>
                  <a:cubicBezTo>
                    <a:pt x="2668" y="4973"/>
                    <a:pt x="2684" y="4941"/>
                    <a:pt x="2668" y="4910"/>
                  </a:cubicBezTo>
                  <a:cubicBezTo>
                    <a:pt x="2668" y="4862"/>
                    <a:pt x="2653" y="4847"/>
                    <a:pt x="2621" y="4831"/>
                  </a:cubicBezTo>
                  <a:cubicBezTo>
                    <a:pt x="2601" y="4818"/>
                    <a:pt x="2579" y="4810"/>
                    <a:pt x="2556" y="4810"/>
                  </a:cubicBezTo>
                  <a:cubicBezTo>
                    <a:pt x="2524" y="4810"/>
                    <a:pt x="2491" y="4825"/>
                    <a:pt x="2463" y="4862"/>
                  </a:cubicBezTo>
                  <a:lnTo>
                    <a:pt x="411" y="7925"/>
                  </a:lnTo>
                  <a:cubicBezTo>
                    <a:pt x="1" y="8525"/>
                    <a:pt x="80" y="9282"/>
                    <a:pt x="585" y="9630"/>
                  </a:cubicBezTo>
                  <a:lnTo>
                    <a:pt x="790" y="9772"/>
                  </a:lnTo>
                  <a:cubicBezTo>
                    <a:pt x="950" y="9877"/>
                    <a:pt x="1134" y="9926"/>
                    <a:pt x="1323" y="9926"/>
                  </a:cubicBezTo>
                  <a:cubicBezTo>
                    <a:pt x="1731" y="9926"/>
                    <a:pt x="2162" y="9697"/>
                    <a:pt x="2432" y="9298"/>
                  </a:cubicBezTo>
                  <a:lnTo>
                    <a:pt x="7341" y="1989"/>
                  </a:lnTo>
                  <a:cubicBezTo>
                    <a:pt x="7751" y="1390"/>
                    <a:pt x="7656" y="663"/>
                    <a:pt x="7167" y="332"/>
                  </a:cubicBezTo>
                  <a:lnTo>
                    <a:pt x="6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6"/>
            <p:cNvSpPr/>
            <p:nvPr/>
          </p:nvSpPr>
          <p:spPr>
            <a:xfrm>
              <a:off x="4984600" y="2426325"/>
              <a:ext cx="197750" cy="251975"/>
            </a:xfrm>
            <a:custGeom>
              <a:avLst/>
              <a:gdLst/>
              <a:ahLst/>
              <a:cxnLst/>
              <a:rect l="l" t="t" r="r" b="b"/>
              <a:pathLst>
                <a:path w="7910" h="10079" extrusionOk="0">
                  <a:moveTo>
                    <a:pt x="6773" y="191"/>
                  </a:moveTo>
                  <a:lnTo>
                    <a:pt x="7199" y="475"/>
                  </a:lnTo>
                  <a:cubicBezTo>
                    <a:pt x="7673" y="791"/>
                    <a:pt x="7751" y="1470"/>
                    <a:pt x="7373" y="2038"/>
                  </a:cubicBezTo>
                  <a:lnTo>
                    <a:pt x="2463" y="9331"/>
                  </a:lnTo>
                  <a:cubicBezTo>
                    <a:pt x="2194" y="9718"/>
                    <a:pt x="1786" y="9937"/>
                    <a:pt x="1408" y="9937"/>
                  </a:cubicBezTo>
                  <a:cubicBezTo>
                    <a:pt x="1232" y="9937"/>
                    <a:pt x="1062" y="9889"/>
                    <a:pt x="916" y="9788"/>
                  </a:cubicBezTo>
                  <a:lnTo>
                    <a:pt x="711" y="9646"/>
                  </a:lnTo>
                  <a:cubicBezTo>
                    <a:pt x="238" y="9331"/>
                    <a:pt x="175" y="8620"/>
                    <a:pt x="553" y="8052"/>
                  </a:cubicBezTo>
                  <a:lnTo>
                    <a:pt x="2621" y="4990"/>
                  </a:lnTo>
                  <a:cubicBezTo>
                    <a:pt x="2628" y="4970"/>
                    <a:pt x="2643" y="4961"/>
                    <a:pt x="2658" y="4961"/>
                  </a:cubicBezTo>
                  <a:cubicBezTo>
                    <a:pt x="2679" y="4961"/>
                    <a:pt x="2700" y="4978"/>
                    <a:pt x="2700" y="5005"/>
                  </a:cubicBezTo>
                  <a:cubicBezTo>
                    <a:pt x="2716" y="5021"/>
                    <a:pt x="2700" y="5037"/>
                    <a:pt x="2684" y="5053"/>
                  </a:cubicBezTo>
                  <a:lnTo>
                    <a:pt x="632" y="8099"/>
                  </a:lnTo>
                  <a:cubicBezTo>
                    <a:pt x="285" y="8620"/>
                    <a:pt x="364" y="9268"/>
                    <a:pt x="790" y="9567"/>
                  </a:cubicBezTo>
                  <a:lnTo>
                    <a:pt x="980" y="9694"/>
                  </a:lnTo>
                  <a:cubicBezTo>
                    <a:pt x="1117" y="9785"/>
                    <a:pt x="1276" y="9830"/>
                    <a:pt x="1440" y="9830"/>
                  </a:cubicBezTo>
                  <a:cubicBezTo>
                    <a:pt x="1784" y="9830"/>
                    <a:pt x="2149" y="9636"/>
                    <a:pt x="2384" y="9283"/>
                  </a:cubicBezTo>
                  <a:lnTo>
                    <a:pt x="7294" y="1991"/>
                  </a:lnTo>
                  <a:cubicBezTo>
                    <a:pt x="7625" y="1485"/>
                    <a:pt x="7530" y="791"/>
                    <a:pt x="7073" y="491"/>
                  </a:cubicBezTo>
                  <a:lnTo>
                    <a:pt x="6725" y="254"/>
                  </a:lnTo>
                  <a:cubicBezTo>
                    <a:pt x="6741" y="238"/>
                    <a:pt x="6757" y="207"/>
                    <a:pt x="6773" y="191"/>
                  </a:cubicBezTo>
                  <a:close/>
                  <a:moveTo>
                    <a:pt x="6735" y="1"/>
                  </a:moveTo>
                  <a:cubicBezTo>
                    <a:pt x="6712" y="1"/>
                    <a:pt x="6688" y="18"/>
                    <a:pt x="6678" y="49"/>
                  </a:cubicBezTo>
                  <a:cubicBezTo>
                    <a:pt x="6647" y="112"/>
                    <a:pt x="6631" y="128"/>
                    <a:pt x="6568" y="175"/>
                  </a:cubicBezTo>
                  <a:cubicBezTo>
                    <a:pt x="6552" y="175"/>
                    <a:pt x="6536" y="207"/>
                    <a:pt x="6520" y="238"/>
                  </a:cubicBezTo>
                  <a:cubicBezTo>
                    <a:pt x="6520" y="254"/>
                    <a:pt x="6536" y="270"/>
                    <a:pt x="6552" y="286"/>
                  </a:cubicBezTo>
                  <a:lnTo>
                    <a:pt x="6994" y="601"/>
                  </a:lnTo>
                  <a:cubicBezTo>
                    <a:pt x="7373" y="854"/>
                    <a:pt x="7452" y="1470"/>
                    <a:pt x="7167" y="1896"/>
                  </a:cubicBezTo>
                  <a:lnTo>
                    <a:pt x="2258" y="9189"/>
                  </a:lnTo>
                  <a:cubicBezTo>
                    <a:pt x="2052" y="9504"/>
                    <a:pt x="1733" y="9677"/>
                    <a:pt x="1436" y="9677"/>
                  </a:cubicBezTo>
                  <a:cubicBezTo>
                    <a:pt x="1302" y="9677"/>
                    <a:pt x="1172" y="9641"/>
                    <a:pt x="1059" y="9567"/>
                  </a:cubicBezTo>
                  <a:lnTo>
                    <a:pt x="853" y="9425"/>
                  </a:lnTo>
                  <a:cubicBezTo>
                    <a:pt x="490" y="9189"/>
                    <a:pt x="443" y="8620"/>
                    <a:pt x="743" y="8178"/>
                  </a:cubicBezTo>
                  <a:lnTo>
                    <a:pt x="2795" y="5132"/>
                  </a:lnTo>
                  <a:cubicBezTo>
                    <a:pt x="2842" y="5084"/>
                    <a:pt x="2842" y="5037"/>
                    <a:pt x="2842" y="4974"/>
                  </a:cubicBezTo>
                  <a:cubicBezTo>
                    <a:pt x="2826" y="4927"/>
                    <a:pt x="2795" y="4879"/>
                    <a:pt x="2763" y="4848"/>
                  </a:cubicBezTo>
                  <a:cubicBezTo>
                    <a:pt x="2729" y="4831"/>
                    <a:pt x="2693" y="4822"/>
                    <a:pt x="2658" y="4822"/>
                  </a:cubicBezTo>
                  <a:cubicBezTo>
                    <a:pt x="2595" y="4822"/>
                    <a:pt x="2535" y="4850"/>
                    <a:pt x="2495" y="4911"/>
                  </a:cubicBezTo>
                  <a:lnTo>
                    <a:pt x="427" y="7973"/>
                  </a:lnTo>
                  <a:cubicBezTo>
                    <a:pt x="1" y="8605"/>
                    <a:pt x="96" y="9410"/>
                    <a:pt x="632" y="9773"/>
                  </a:cubicBezTo>
                  <a:lnTo>
                    <a:pt x="838" y="9915"/>
                  </a:lnTo>
                  <a:cubicBezTo>
                    <a:pt x="1009" y="10026"/>
                    <a:pt x="1207" y="10079"/>
                    <a:pt x="1410" y="10079"/>
                  </a:cubicBezTo>
                  <a:cubicBezTo>
                    <a:pt x="1842" y="10079"/>
                    <a:pt x="2300" y="9839"/>
                    <a:pt x="2590" y="9410"/>
                  </a:cubicBezTo>
                  <a:lnTo>
                    <a:pt x="7483" y="2101"/>
                  </a:lnTo>
                  <a:cubicBezTo>
                    <a:pt x="7909" y="1485"/>
                    <a:pt x="7815" y="696"/>
                    <a:pt x="7278" y="349"/>
                  </a:cubicBezTo>
                  <a:lnTo>
                    <a:pt x="6773" y="17"/>
                  </a:lnTo>
                  <a:cubicBezTo>
                    <a:pt x="6762" y="6"/>
                    <a:pt x="6748" y="1"/>
                    <a:pt x="6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6"/>
            <p:cNvSpPr/>
            <p:nvPr/>
          </p:nvSpPr>
          <p:spPr>
            <a:xfrm>
              <a:off x="4940800" y="2421300"/>
              <a:ext cx="224575" cy="310075"/>
            </a:xfrm>
            <a:custGeom>
              <a:avLst/>
              <a:gdLst/>
              <a:ahLst/>
              <a:cxnLst/>
              <a:rect l="l" t="t" r="r" b="b"/>
              <a:pathLst>
                <a:path w="8983" h="12403" extrusionOk="0">
                  <a:moveTo>
                    <a:pt x="7543" y="1"/>
                  </a:moveTo>
                  <a:cubicBezTo>
                    <a:pt x="7160" y="1"/>
                    <a:pt x="6836" y="166"/>
                    <a:pt x="6615" y="502"/>
                  </a:cubicBezTo>
                  <a:lnTo>
                    <a:pt x="459" y="9642"/>
                  </a:lnTo>
                  <a:cubicBezTo>
                    <a:pt x="1" y="10353"/>
                    <a:pt x="238" y="11347"/>
                    <a:pt x="1027" y="11868"/>
                  </a:cubicBezTo>
                  <a:lnTo>
                    <a:pt x="1358" y="12089"/>
                  </a:lnTo>
                  <a:cubicBezTo>
                    <a:pt x="1673" y="12301"/>
                    <a:pt x="2029" y="12403"/>
                    <a:pt x="2372" y="12403"/>
                  </a:cubicBezTo>
                  <a:cubicBezTo>
                    <a:pt x="2872" y="12403"/>
                    <a:pt x="3344" y="12185"/>
                    <a:pt x="3616" y="11773"/>
                  </a:cubicBezTo>
                  <a:lnTo>
                    <a:pt x="7278" y="6343"/>
                  </a:lnTo>
                  <a:cubicBezTo>
                    <a:pt x="7309" y="6296"/>
                    <a:pt x="7294" y="6217"/>
                    <a:pt x="7246" y="6185"/>
                  </a:cubicBezTo>
                  <a:cubicBezTo>
                    <a:pt x="7225" y="6171"/>
                    <a:pt x="7200" y="6163"/>
                    <a:pt x="7177" y="6163"/>
                  </a:cubicBezTo>
                  <a:cubicBezTo>
                    <a:pt x="7148" y="6163"/>
                    <a:pt x="7121" y="6175"/>
                    <a:pt x="7104" y="6201"/>
                  </a:cubicBezTo>
                  <a:lnTo>
                    <a:pt x="3426" y="11647"/>
                  </a:lnTo>
                  <a:cubicBezTo>
                    <a:pt x="3192" y="12002"/>
                    <a:pt x="2787" y="12191"/>
                    <a:pt x="2354" y="12191"/>
                  </a:cubicBezTo>
                  <a:cubicBezTo>
                    <a:pt x="2056" y="12191"/>
                    <a:pt x="1745" y="12102"/>
                    <a:pt x="1469" y="11915"/>
                  </a:cubicBezTo>
                  <a:lnTo>
                    <a:pt x="1153" y="11694"/>
                  </a:lnTo>
                  <a:cubicBezTo>
                    <a:pt x="474" y="11236"/>
                    <a:pt x="269" y="10368"/>
                    <a:pt x="664" y="9784"/>
                  </a:cubicBezTo>
                  <a:lnTo>
                    <a:pt x="6820" y="629"/>
                  </a:lnTo>
                  <a:cubicBezTo>
                    <a:pt x="6998" y="354"/>
                    <a:pt x="7262" y="216"/>
                    <a:pt x="7581" y="216"/>
                  </a:cubicBezTo>
                  <a:cubicBezTo>
                    <a:pt x="7886" y="216"/>
                    <a:pt x="8241" y="343"/>
                    <a:pt x="8620" y="597"/>
                  </a:cubicBezTo>
                  <a:lnTo>
                    <a:pt x="8856" y="771"/>
                  </a:lnTo>
                  <a:lnTo>
                    <a:pt x="8888" y="771"/>
                  </a:lnTo>
                  <a:cubicBezTo>
                    <a:pt x="8904" y="755"/>
                    <a:pt x="8904" y="755"/>
                    <a:pt x="8919" y="739"/>
                  </a:cubicBezTo>
                  <a:cubicBezTo>
                    <a:pt x="8919" y="708"/>
                    <a:pt x="8951" y="660"/>
                    <a:pt x="8983" y="629"/>
                  </a:cubicBezTo>
                  <a:cubicBezTo>
                    <a:pt x="8983" y="629"/>
                    <a:pt x="8983" y="613"/>
                    <a:pt x="8983" y="597"/>
                  </a:cubicBezTo>
                  <a:cubicBezTo>
                    <a:pt x="8983" y="597"/>
                    <a:pt x="8967" y="581"/>
                    <a:pt x="8967" y="581"/>
                  </a:cubicBezTo>
                  <a:lnTo>
                    <a:pt x="8730" y="424"/>
                  </a:lnTo>
                  <a:cubicBezTo>
                    <a:pt x="8305" y="143"/>
                    <a:pt x="7898" y="1"/>
                    <a:pt x="7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6"/>
            <p:cNvSpPr/>
            <p:nvPr/>
          </p:nvSpPr>
          <p:spPr>
            <a:xfrm>
              <a:off x="4938450" y="2419450"/>
              <a:ext cx="228500" cy="313750"/>
            </a:xfrm>
            <a:custGeom>
              <a:avLst/>
              <a:gdLst/>
              <a:ahLst/>
              <a:cxnLst/>
              <a:rect l="l" t="t" r="r" b="b"/>
              <a:pathLst>
                <a:path w="9140" h="12550" extrusionOk="0">
                  <a:moveTo>
                    <a:pt x="7635" y="146"/>
                  </a:moveTo>
                  <a:cubicBezTo>
                    <a:pt x="7978" y="146"/>
                    <a:pt x="8370" y="284"/>
                    <a:pt x="8777" y="561"/>
                  </a:cubicBezTo>
                  <a:lnTo>
                    <a:pt x="8982" y="687"/>
                  </a:lnTo>
                  <a:cubicBezTo>
                    <a:pt x="8966" y="703"/>
                    <a:pt x="8966" y="734"/>
                    <a:pt x="8950" y="750"/>
                  </a:cubicBezTo>
                  <a:lnTo>
                    <a:pt x="8745" y="608"/>
                  </a:lnTo>
                  <a:cubicBezTo>
                    <a:pt x="8354" y="347"/>
                    <a:pt x="7985" y="217"/>
                    <a:pt x="7664" y="217"/>
                  </a:cubicBezTo>
                  <a:cubicBezTo>
                    <a:pt x="7324" y="217"/>
                    <a:pt x="7038" y="363"/>
                    <a:pt x="6835" y="655"/>
                  </a:cubicBezTo>
                  <a:lnTo>
                    <a:pt x="679" y="9811"/>
                  </a:lnTo>
                  <a:cubicBezTo>
                    <a:pt x="253" y="10442"/>
                    <a:pt x="489" y="11342"/>
                    <a:pt x="1200" y="11816"/>
                  </a:cubicBezTo>
                  <a:lnTo>
                    <a:pt x="1515" y="12037"/>
                  </a:lnTo>
                  <a:cubicBezTo>
                    <a:pt x="1804" y="12235"/>
                    <a:pt x="2129" y="12330"/>
                    <a:pt x="2441" y="12330"/>
                  </a:cubicBezTo>
                  <a:cubicBezTo>
                    <a:pt x="2899" y="12330"/>
                    <a:pt x="3330" y="12128"/>
                    <a:pt x="3583" y="11752"/>
                  </a:cubicBezTo>
                  <a:lnTo>
                    <a:pt x="7245" y="6307"/>
                  </a:lnTo>
                  <a:cubicBezTo>
                    <a:pt x="7245" y="6307"/>
                    <a:pt x="7261" y="6307"/>
                    <a:pt x="7277" y="6322"/>
                  </a:cubicBezTo>
                  <a:cubicBezTo>
                    <a:pt x="7293" y="6322"/>
                    <a:pt x="7324" y="6354"/>
                    <a:pt x="7293" y="6385"/>
                  </a:cubicBezTo>
                  <a:lnTo>
                    <a:pt x="3646" y="11800"/>
                  </a:lnTo>
                  <a:cubicBezTo>
                    <a:pt x="3377" y="12200"/>
                    <a:pt x="2931" y="12408"/>
                    <a:pt x="2456" y="12408"/>
                  </a:cubicBezTo>
                  <a:cubicBezTo>
                    <a:pt x="2125" y="12408"/>
                    <a:pt x="1779" y="12307"/>
                    <a:pt x="1468" y="12100"/>
                  </a:cubicBezTo>
                  <a:lnTo>
                    <a:pt x="1152" y="11879"/>
                  </a:lnTo>
                  <a:cubicBezTo>
                    <a:pt x="410" y="11374"/>
                    <a:pt x="158" y="10427"/>
                    <a:pt x="600" y="9764"/>
                  </a:cubicBezTo>
                  <a:lnTo>
                    <a:pt x="6756" y="608"/>
                  </a:lnTo>
                  <a:cubicBezTo>
                    <a:pt x="6967" y="300"/>
                    <a:pt x="7273" y="146"/>
                    <a:pt x="7635" y="146"/>
                  </a:cubicBezTo>
                  <a:close/>
                  <a:moveTo>
                    <a:pt x="7649" y="1"/>
                  </a:moveTo>
                  <a:cubicBezTo>
                    <a:pt x="7239" y="1"/>
                    <a:pt x="6887" y="179"/>
                    <a:pt x="6646" y="529"/>
                  </a:cubicBezTo>
                  <a:lnTo>
                    <a:pt x="489" y="9685"/>
                  </a:lnTo>
                  <a:cubicBezTo>
                    <a:pt x="0" y="10427"/>
                    <a:pt x="268" y="11453"/>
                    <a:pt x="1073" y="12005"/>
                  </a:cubicBezTo>
                  <a:lnTo>
                    <a:pt x="1405" y="12226"/>
                  </a:lnTo>
                  <a:cubicBezTo>
                    <a:pt x="1731" y="12443"/>
                    <a:pt x="2098" y="12549"/>
                    <a:pt x="2454" y="12549"/>
                  </a:cubicBezTo>
                  <a:cubicBezTo>
                    <a:pt x="2976" y="12549"/>
                    <a:pt x="3472" y="12320"/>
                    <a:pt x="3773" y="11879"/>
                  </a:cubicBezTo>
                  <a:lnTo>
                    <a:pt x="7419" y="6449"/>
                  </a:lnTo>
                  <a:cubicBezTo>
                    <a:pt x="7466" y="6370"/>
                    <a:pt x="7451" y="6259"/>
                    <a:pt x="7356" y="6196"/>
                  </a:cubicBezTo>
                  <a:cubicBezTo>
                    <a:pt x="7331" y="6177"/>
                    <a:pt x="7299" y="6169"/>
                    <a:pt x="7266" y="6169"/>
                  </a:cubicBezTo>
                  <a:cubicBezTo>
                    <a:pt x="7215" y="6169"/>
                    <a:pt x="7164" y="6189"/>
                    <a:pt x="7135" y="6228"/>
                  </a:cubicBezTo>
                  <a:lnTo>
                    <a:pt x="3457" y="11674"/>
                  </a:lnTo>
                  <a:cubicBezTo>
                    <a:pt x="3233" y="12009"/>
                    <a:pt x="2850" y="12185"/>
                    <a:pt x="2440" y="12185"/>
                  </a:cubicBezTo>
                  <a:cubicBezTo>
                    <a:pt x="2156" y="12185"/>
                    <a:pt x="1859" y="12101"/>
                    <a:pt x="1594" y="11926"/>
                  </a:cubicBezTo>
                  <a:lnTo>
                    <a:pt x="1279" y="11705"/>
                  </a:lnTo>
                  <a:cubicBezTo>
                    <a:pt x="631" y="11279"/>
                    <a:pt x="426" y="10458"/>
                    <a:pt x="805" y="9890"/>
                  </a:cubicBezTo>
                  <a:lnTo>
                    <a:pt x="6961" y="734"/>
                  </a:lnTo>
                  <a:cubicBezTo>
                    <a:pt x="7128" y="488"/>
                    <a:pt x="7372" y="361"/>
                    <a:pt x="7667" y="361"/>
                  </a:cubicBezTo>
                  <a:cubicBezTo>
                    <a:pt x="7957" y="361"/>
                    <a:pt x="8298" y="484"/>
                    <a:pt x="8666" y="734"/>
                  </a:cubicBezTo>
                  <a:lnTo>
                    <a:pt x="8903" y="892"/>
                  </a:lnTo>
                  <a:cubicBezTo>
                    <a:pt x="8934" y="908"/>
                    <a:pt x="8966" y="908"/>
                    <a:pt x="8998" y="908"/>
                  </a:cubicBezTo>
                  <a:cubicBezTo>
                    <a:pt x="9029" y="892"/>
                    <a:pt x="9061" y="876"/>
                    <a:pt x="9061" y="845"/>
                  </a:cubicBezTo>
                  <a:cubicBezTo>
                    <a:pt x="9077" y="813"/>
                    <a:pt x="9092" y="782"/>
                    <a:pt x="9124" y="750"/>
                  </a:cubicBezTo>
                  <a:cubicBezTo>
                    <a:pt x="9140" y="734"/>
                    <a:pt x="9140" y="703"/>
                    <a:pt x="9140" y="671"/>
                  </a:cubicBezTo>
                  <a:cubicBezTo>
                    <a:pt x="9140" y="640"/>
                    <a:pt x="9124" y="608"/>
                    <a:pt x="9092" y="592"/>
                  </a:cubicBezTo>
                  <a:lnTo>
                    <a:pt x="8856" y="434"/>
                  </a:lnTo>
                  <a:cubicBezTo>
                    <a:pt x="8431" y="144"/>
                    <a:pt x="8016" y="1"/>
                    <a:pt x="7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4" name="Google Shape;2374;p66"/>
          <p:cNvGrpSpPr/>
          <p:nvPr/>
        </p:nvGrpSpPr>
        <p:grpSpPr>
          <a:xfrm rot="-1464382">
            <a:off x="2441471" y="4913351"/>
            <a:ext cx="825540" cy="309244"/>
            <a:chOff x="5553275" y="2092625"/>
            <a:chExt cx="387150" cy="145025"/>
          </a:xfrm>
        </p:grpSpPr>
        <p:sp>
          <p:nvSpPr>
            <p:cNvPr id="2375" name="Google Shape;2375;p66"/>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6"/>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6"/>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6"/>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6"/>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6"/>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1" name="Google Shape;2381;p66"/>
          <p:cNvSpPr/>
          <p:nvPr/>
        </p:nvSpPr>
        <p:spPr>
          <a:xfrm>
            <a:off x="360600" y="334800"/>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6"/>
          <p:cNvSpPr/>
          <p:nvPr/>
        </p:nvSpPr>
        <p:spPr>
          <a:xfrm>
            <a:off x="8343600" y="4511617"/>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0" name="Google Shape;2390;p66"/>
          <p:cNvGrpSpPr/>
          <p:nvPr/>
        </p:nvGrpSpPr>
        <p:grpSpPr>
          <a:xfrm>
            <a:off x="4754473" y="-205047"/>
            <a:ext cx="490612" cy="415445"/>
            <a:chOff x="5278225" y="2418025"/>
            <a:chExt cx="230075" cy="194825"/>
          </a:xfrm>
        </p:grpSpPr>
        <p:sp>
          <p:nvSpPr>
            <p:cNvPr id="2391" name="Google Shape;2391;p6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7" name="Google Shape;2397;p66"/>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6"/>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916830" y="361950"/>
            <a:ext cx="7236570" cy="1131848"/>
          </a:xfrm>
          <a:prstGeom prst="rect">
            <a:avLst/>
          </a:prstGeom>
          <a:solidFill>
            <a:schemeClr val="accent4"/>
          </a:solidFill>
        </p:spPr>
        <p:txBody>
          <a:bodyPr wrap="square">
            <a:spAutoFit/>
          </a:bodyPr>
          <a:lstStyle/>
          <a:p>
            <a:pPr algn="ctr">
              <a:lnSpc>
                <a:spcPct val="150000"/>
              </a:lnSpc>
            </a:pPr>
            <a:r>
              <a:rPr lang="en-US" sz="2400" dirty="0"/>
              <a:t>Khi M thay đổi, có nhận xét gì về khoảng cách từ M đến F và khoảng cách từ M đến đường thẳng ∆?</a:t>
            </a:r>
          </a:p>
        </p:txBody>
      </p:sp>
      <p:grpSp>
        <p:nvGrpSpPr>
          <p:cNvPr id="44" name="Google Shape;728;p44"/>
          <p:cNvGrpSpPr/>
          <p:nvPr/>
        </p:nvGrpSpPr>
        <p:grpSpPr>
          <a:xfrm>
            <a:off x="986103" y="1809750"/>
            <a:ext cx="2214297" cy="3546160"/>
            <a:chOff x="618350" y="2174725"/>
            <a:chExt cx="1901875" cy="3154425"/>
          </a:xfrm>
        </p:grpSpPr>
        <p:sp>
          <p:nvSpPr>
            <p:cNvPr id="45" name="Google Shape;729;p44"/>
            <p:cNvSpPr/>
            <p:nvPr/>
          </p:nvSpPr>
          <p:spPr>
            <a:xfrm rot="10643846">
              <a:off x="1470123" y="2543481"/>
              <a:ext cx="52855" cy="120421"/>
            </a:xfrm>
            <a:prstGeom prst="chord">
              <a:avLst>
                <a:gd name="adj1" fmla="val 4359744"/>
                <a:gd name="adj2" fmla="val 1575885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730;p44"/>
            <p:cNvGrpSpPr/>
            <p:nvPr/>
          </p:nvGrpSpPr>
          <p:grpSpPr>
            <a:xfrm flipH="1">
              <a:off x="618350" y="2174725"/>
              <a:ext cx="1901875" cy="3154425"/>
              <a:chOff x="2248788" y="6468350"/>
              <a:chExt cx="1901875" cy="3154425"/>
            </a:xfrm>
          </p:grpSpPr>
          <p:sp>
            <p:nvSpPr>
              <p:cNvPr id="47" name="Google Shape;731;p44"/>
              <p:cNvSpPr/>
              <p:nvPr/>
            </p:nvSpPr>
            <p:spPr>
              <a:xfrm>
                <a:off x="2808863" y="8429400"/>
                <a:ext cx="944025" cy="1193375"/>
              </a:xfrm>
              <a:custGeom>
                <a:avLst/>
                <a:gdLst/>
                <a:ahLst/>
                <a:cxnLst/>
                <a:rect l="l" t="t" r="r" b="b"/>
                <a:pathLst>
                  <a:path w="37761" h="47735" extrusionOk="0">
                    <a:moveTo>
                      <a:pt x="501" y="0"/>
                    </a:moveTo>
                    <a:lnTo>
                      <a:pt x="0" y="24551"/>
                    </a:lnTo>
                    <a:lnTo>
                      <a:pt x="1168" y="38962"/>
                    </a:lnTo>
                    <a:cubicBezTo>
                      <a:pt x="10474" y="42131"/>
                      <a:pt x="19481" y="46334"/>
                      <a:pt x="29555" y="47401"/>
                    </a:cubicBezTo>
                    <a:cubicBezTo>
                      <a:pt x="31656" y="47601"/>
                      <a:pt x="33791" y="47701"/>
                      <a:pt x="35893" y="47735"/>
                    </a:cubicBezTo>
                    <a:lnTo>
                      <a:pt x="37761" y="19981"/>
                    </a:lnTo>
                    <a:lnTo>
                      <a:pt x="35859" y="2536"/>
                    </a:lnTo>
                    <a:cubicBezTo>
                      <a:pt x="35859" y="2536"/>
                      <a:pt x="32205" y="3034"/>
                      <a:pt x="26253" y="3034"/>
                    </a:cubicBezTo>
                    <a:cubicBezTo>
                      <a:pt x="19797" y="3034"/>
                      <a:pt x="10636" y="2448"/>
                      <a:pt x="501" y="0"/>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32;p44"/>
              <p:cNvSpPr/>
              <p:nvPr/>
            </p:nvSpPr>
            <p:spPr>
              <a:xfrm>
                <a:off x="2819688" y="8428575"/>
                <a:ext cx="894850" cy="196725"/>
              </a:xfrm>
              <a:custGeom>
                <a:avLst/>
                <a:gdLst/>
                <a:ahLst/>
                <a:cxnLst/>
                <a:rect l="l" t="t" r="r" b="b"/>
                <a:pathLst>
                  <a:path w="35794" h="7869" extrusionOk="0">
                    <a:moveTo>
                      <a:pt x="68" y="0"/>
                    </a:moveTo>
                    <a:lnTo>
                      <a:pt x="1" y="2869"/>
                    </a:lnTo>
                    <a:cubicBezTo>
                      <a:pt x="1602" y="4070"/>
                      <a:pt x="5772" y="6405"/>
                      <a:pt x="14711" y="7505"/>
                    </a:cubicBezTo>
                    <a:cubicBezTo>
                      <a:pt x="16754" y="7762"/>
                      <a:pt x="18749" y="7868"/>
                      <a:pt x="20655" y="7868"/>
                    </a:cubicBezTo>
                    <a:cubicBezTo>
                      <a:pt x="27432" y="7868"/>
                      <a:pt x="33086" y="6518"/>
                      <a:pt x="35793" y="5737"/>
                    </a:cubicBezTo>
                    <a:lnTo>
                      <a:pt x="35426" y="2569"/>
                    </a:lnTo>
                    <a:cubicBezTo>
                      <a:pt x="35426" y="2569"/>
                      <a:pt x="31831" y="3052"/>
                      <a:pt x="25963" y="3052"/>
                    </a:cubicBezTo>
                    <a:cubicBezTo>
                      <a:pt x="19500" y="3052"/>
                      <a:pt x="10279" y="2465"/>
                      <a:pt x="68" y="0"/>
                    </a:cubicBezTo>
                    <a:close/>
                  </a:path>
                </a:pathLst>
              </a:custGeom>
              <a:solidFill>
                <a:srgbClr val="707070"/>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33;p44"/>
              <p:cNvSpPr/>
              <p:nvPr/>
            </p:nvSpPr>
            <p:spPr>
              <a:xfrm>
                <a:off x="2945613" y="8456075"/>
                <a:ext cx="549600" cy="165150"/>
              </a:xfrm>
              <a:custGeom>
                <a:avLst/>
                <a:gdLst/>
                <a:ahLst/>
                <a:cxnLst/>
                <a:rect l="l" t="t" r="r" b="b"/>
                <a:pathLst>
                  <a:path w="21984" h="6606" extrusionOk="0">
                    <a:moveTo>
                      <a:pt x="1" y="1"/>
                    </a:moveTo>
                    <a:lnTo>
                      <a:pt x="501" y="1469"/>
                    </a:lnTo>
                    <a:lnTo>
                      <a:pt x="501" y="4437"/>
                    </a:lnTo>
                    <a:cubicBezTo>
                      <a:pt x="1035" y="4637"/>
                      <a:pt x="1635" y="4804"/>
                      <a:pt x="2302" y="5004"/>
                    </a:cubicBezTo>
                    <a:lnTo>
                      <a:pt x="2403" y="1569"/>
                    </a:lnTo>
                    <a:lnTo>
                      <a:pt x="20082" y="2970"/>
                    </a:lnTo>
                    <a:lnTo>
                      <a:pt x="19915" y="6606"/>
                    </a:lnTo>
                    <a:cubicBezTo>
                      <a:pt x="20616" y="6539"/>
                      <a:pt x="21316" y="6472"/>
                      <a:pt x="21983" y="6405"/>
                    </a:cubicBezTo>
                    <a:lnTo>
                      <a:pt x="21983" y="1936"/>
                    </a:lnTo>
                    <a:cubicBezTo>
                      <a:pt x="21633" y="1939"/>
                      <a:pt x="21282" y="1940"/>
                      <a:pt x="20931" y="1940"/>
                    </a:cubicBezTo>
                    <a:cubicBezTo>
                      <a:pt x="13910" y="1940"/>
                      <a:pt x="6895" y="1303"/>
                      <a:pt x="1" y="1"/>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34;p44"/>
              <p:cNvSpPr/>
              <p:nvPr/>
            </p:nvSpPr>
            <p:spPr>
              <a:xfrm>
                <a:off x="3109063" y="8527800"/>
                <a:ext cx="176825" cy="96750"/>
              </a:xfrm>
              <a:custGeom>
                <a:avLst/>
                <a:gdLst/>
                <a:ahLst/>
                <a:cxnLst/>
                <a:rect l="l" t="t" r="r" b="b"/>
                <a:pathLst>
                  <a:path w="7073" h="3870" extrusionOk="0">
                    <a:moveTo>
                      <a:pt x="201" y="1"/>
                    </a:moveTo>
                    <a:lnTo>
                      <a:pt x="1" y="3069"/>
                    </a:lnTo>
                    <a:cubicBezTo>
                      <a:pt x="968" y="3236"/>
                      <a:pt x="2002" y="3403"/>
                      <a:pt x="3136" y="3536"/>
                    </a:cubicBezTo>
                    <a:cubicBezTo>
                      <a:pt x="4437" y="3703"/>
                      <a:pt x="5738" y="3803"/>
                      <a:pt x="6972" y="3870"/>
                    </a:cubicBezTo>
                    <a:lnTo>
                      <a:pt x="7073" y="1135"/>
                    </a:lnTo>
                    <a:lnTo>
                      <a:pt x="201"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35;p44"/>
              <p:cNvSpPr/>
              <p:nvPr/>
            </p:nvSpPr>
            <p:spPr>
              <a:xfrm>
                <a:off x="2840538" y="8594525"/>
                <a:ext cx="152650" cy="145950"/>
              </a:xfrm>
              <a:custGeom>
                <a:avLst/>
                <a:gdLst/>
                <a:ahLst/>
                <a:cxnLst/>
                <a:rect l="l" t="t" r="r" b="b"/>
                <a:pathLst>
                  <a:path w="6106" h="5838" fill="none" extrusionOk="0">
                    <a:moveTo>
                      <a:pt x="6105" y="0"/>
                    </a:moveTo>
                    <a:cubicBezTo>
                      <a:pt x="6105" y="0"/>
                      <a:pt x="3437" y="5204"/>
                      <a:pt x="1" y="5838"/>
                    </a:cubicBez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36;p44"/>
              <p:cNvSpPr/>
              <p:nvPr/>
            </p:nvSpPr>
            <p:spPr>
              <a:xfrm>
                <a:off x="3560238" y="8831350"/>
                <a:ext cx="20850" cy="17550"/>
              </a:xfrm>
              <a:custGeom>
                <a:avLst/>
                <a:gdLst/>
                <a:ahLst/>
                <a:cxnLst/>
                <a:rect l="l" t="t" r="r" b="b"/>
                <a:pathLst>
                  <a:path w="834" h="702" fill="none" extrusionOk="0">
                    <a:moveTo>
                      <a:pt x="0" y="1"/>
                    </a:moveTo>
                    <a:cubicBezTo>
                      <a:pt x="267" y="234"/>
                      <a:pt x="534" y="468"/>
                      <a:pt x="834" y="701"/>
                    </a:cubicBez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37;p44"/>
              <p:cNvSpPr/>
              <p:nvPr/>
            </p:nvSpPr>
            <p:spPr>
              <a:xfrm>
                <a:off x="3473488" y="8654550"/>
                <a:ext cx="60900" cy="147650"/>
              </a:xfrm>
              <a:custGeom>
                <a:avLst/>
                <a:gdLst/>
                <a:ahLst/>
                <a:cxnLst/>
                <a:rect l="l" t="t" r="r" b="b"/>
                <a:pathLst>
                  <a:path w="2436" h="5906" fill="none" extrusionOk="0">
                    <a:moveTo>
                      <a:pt x="1" y="1"/>
                    </a:moveTo>
                    <a:cubicBezTo>
                      <a:pt x="334" y="2136"/>
                      <a:pt x="1168" y="4137"/>
                      <a:pt x="2436" y="5905"/>
                    </a:cubicBez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38;p44"/>
              <p:cNvSpPr/>
              <p:nvPr/>
            </p:nvSpPr>
            <p:spPr>
              <a:xfrm>
                <a:off x="3149088" y="9064850"/>
                <a:ext cx="127625" cy="381125"/>
              </a:xfrm>
              <a:custGeom>
                <a:avLst/>
                <a:gdLst/>
                <a:ahLst/>
                <a:cxnLst/>
                <a:rect l="l" t="t" r="r" b="b"/>
                <a:pathLst>
                  <a:path w="5105" h="15245" fill="none" extrusionOk="0">
                    <a:moveTo>
                      <a:pt x="1" y="1"/>
                    </a:moveTo>
                    <a:lnTo>
                      <a:pt x="5105" y="4437"/>
                    </a:lnTo>
                    <a:lnTo>
                      <a:pt x="5105" y="15245"/>
                    </a:ln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39;p44"/>
              <p:cNvSpPr/>
              <p:nvPr/>
            </p:nvSpPr>
            <p:spPr>
              <a:xfrm>
                <a:off x="3149938" y="8750450"/>
                <a:ext cx="75900" cy="279400"/>
              </a:xfrm>
              <a:custGeom>
                <a:avLst/>
                <a:gdLst/>
                <a:ahLst/>
                <a:cxnLst/>
                <a:rect l="l" t="t" r="r" b="b"/>
                <a:pathLst>
                  <a:path w="3036" h="11176" fill="none" extrusionOk="0">
                    <a:moveTo>
                      <a:pt x="0" y="1"/>
                    </a:moveTo>
                    <a:lnTo>
                      <a:pt x="367" y="9141"/>
                    </a:lnTo>
                    <a:lnTo>
                      <a:pt x="3036" y="11176"/>
                    </a:lnTo>
                    <a:lnTo>
                      <a:pt x="2769" y="1635"/>
                    </a:ln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40;p44"/>
              <p:cNvSpPr/>
              <p:nvPr/>
            </p:nvSpPr>
            <p:spPr>
              <a:xfrm>
                <a:off x="3145763" y="8654550"/>
                <a:ext cx="1700" cy="40900"/>
              </a:xfrm>
              <a:custGeom>
                <a:avLst/>
                <a:gdLst/>
                <a:ahLst/>
                <a:cxnLst/>
                <a:rect l="l" t="t" r="r" b="b"/>
                <a:pathLst>
                  <a:path w="68" h="1636" fill="none" extrusionOk="0">
                    <a:moveTo>
                      <a:pt x="1" y="1"/>
                    </a:moveTo>
                    <a:lnTo>
                      <a:pt x="67" y="1635"/>
                    </a:ln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41;p44"/>
              <p:cNvSpPr/>
              <p:nvPr/>
            </p:nvSpPr>
            <p:spPr>
              <a:xfrm>
                <a:off x="2248788" y="7049275"/>
                <a:ext cx="1867700" cy="1532175"/>
              </a:xfrm>
              <a:custGeom>
                <a:avLst/>
                <a:gdLst/>
                <a:ahLst/>
                <a:cxnLst/>
                <a:rect l="l" t="t" r="r" b="b"/>
                <a:pathLst>
                  <a:path w="74708" h="61287" extrusionOk="0">
                    <a:moveTo>
                      <a:pt x="12454" y="1"/>
                    </a:moveTo>
                    <a:cubicBezTo>
                      <a:pt x="9671" y="1"/>
                      <a:pt x="6792" y="1523"/>
                      <a:pt x="6092" y="3468"/>
                    </a:cubicBezTo>
                    <a:cubicBezTo>
                      <a:pt x="5191" y="5937"/>
                      <a:pt x="888" y="21281"/>
                      <a:pt x="454" y="25684"/>
                    </a:cubicBezTo>
                    <a:cubicBezTo>
                      <a:pt x="1" y="29959"/>
                      <a:pt x="5522" y="33700"/>
                      <a:pt x="8134" y="33700"/>
                    </a:cubicBezTo>
                    <a:cubicBezTo>
                      <a:pt x="8212" y="33700"/>
                      <a:pt x="8287" y="33697"/>
                      <a:pt x="8360" y="33690"/>
                    </a:cubicBezTo>
                    <a:cubicBezTo>
                      <a:pt x="10828" y="33456"/>
                      <a:pt x="23470" y="28853"/>
                      <a:pt x="23471" y="28853"/>
                    </a:cubicBezTo>
                    <a:lnTo>
                      <a:pt x="23471" y="28853"/>
                    </a:lnTo>
                    <a:cubicBezTo>
                      <a:pt x="23471" y="28854"/>
                      <a:pt x="22570" y="53671"/>
                      <a:pt x="22570" y="54338"/>
                    </a:cubicBezTo>
                    <a:cubicBezTo>
                      <a:pt x="22570" y="55039"/>
                      <a:pt x="22570" y="56039"/>
                      <a:pt x="23904" y="56606"/>
                    </a:cubicBezTo>
                    <a:cubicBezTo>
                      <a:pt x="25272" y="57173"/>
                      <a:pt x="31710" y="60442"/>
                      <a:pt x="39482" y="61110"/>
                    </a:cubicBezTo>
                    <a:cubicBezTo>
                      <a:pt x="40875" y="61235"/>
                      <a:pt x="42300" y="61286"/>
                      <a:pt x="43708" y="61286"/>
                    </a:cubicBezTo>
                    <a:cubicBezTo>
                      <a:pt x="50186" y="61286"/>
                      <a:pt x="56290" y="60191"/>
                      <a:pt x="57195" y="60109"/>
                    </a:cubicBezTo>
                    <a:cubicBezTo>
                      <a:pt x="58329" y="60009"/>
                      <a:pt x="59363" y="57640"/>
                      <a:pt x="59363" y="56606"/>
                    </a:cubicBezTo>
                    <a:cubicBezTo>
                      <a:pt x="59363" y="55606"/>
                      <a:pt x="60297" y="47800"/>
                      <a:pt x="60297" y="47800"/>
                    </a:cubicBezTo>
                    <a:lnTo>
                      <a:pt x="61965" y="54705"/>
                    </a:lnTo>
                    <a:cubicBezTo>
                      <a:pt x="61965" y="54705"/>
                      <a:pt x="63066" y="55939"/>
                      <a:pt x="66702" y="56273"/>
                    </a:cubicBezTo>
                    <a:cubicBezTo>
                      <a:pt x="66995" y="56300"/>
                      <a:pt x="67283" y="56313"/>
                      <a:pt x="67565" y="56313"/>
                    </a:cubicBezTo>
                    <a:cubicBezTo>
                      <a:pt x="70747" y="56313"/>
                      <a:pt x="73171" y="54658"/>
                      <a:pt x="73907" y="53004"/>
                    </a:cubicBezTo>
                    <a:cubicBezTo>
                      <a:pt x="74707" y="51202"/>
                      <a:pt x="74707" y="50735"/>
                      <a:pt x="74707" y="50735"/>
                    </a:cubicBezTo>
                    <a:cubicBezTo>
                      <a:pt x="74707" y="50735"/>
                      <a:pt x="67369" y="22749"/>
                      <a:pt x="66802" y="20280"/>
                    </a:cubicBezTo>
                    <a:cubicBezTo>
                      <a:pt x="66268" y="17779"/>
                      <a:pt x="66368" y="17779"/>
                      <a:pt x="64800" y="15977"/>
                    </a:cubicBezTo>
                    <a:cubicBezTo>
                      <a:pt x="63199" y="14209"/>
                      <a:pt x="52925" y="10106"/>
                      <a:pt x="50123" y="9306"/>
                    </a:cubicBezTo>
                    <a:cubicBezTo>
                      <a:pt x="47288" y="8505"/>
                      <a:pt x="41884" y="7738"/>
                      <a:pt x="41884" y="7738"/>
                    </a:cubicBezTo>
                    <a:cubicBezTo>
                      <a:pt x="41884" y="7738"/>
                      <a:pt x="27440" y="8205"/>
                      <a:pt x="26406" y="8872"/>
                    </a:cubicBezTo>
                    <a:cubicBezTo>
                      <a:pt x="25405" y="9539"/>
                      <a:pt x="16933" y="13742"/>
                      <a:pt x="16933" y="13742"/>
                    </a:cubicBezTo>
                    <a:cubicBezTo>
                      <a:pt x="16933" y="13742"/>
                      <a:pt x="19868" y="7838"/>
                      <a:pt x="19868" y="5503"/>
                    </a:cubicBezTo>
                    <a:cubicBezTo>
                      <a:pt x="19868" y="3135"/>
                      <a:pt x="18067" y="1667"/>
                      <a:pt x="14764" y="399"/>
                    </a:cubicBezTo>
                    <a:cubicBezTo>
                      <a:pt x="14038" y="125"/>
                      <a:pt x="13250" y="1"/>
                      <a:pt x="12454" y="1"/>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42;p44"/>
              <p:cNvSpPr/>
              <p:nvPr/>
            </p:nvSpPr>
            <p:spPr>
              <a:xfrm>
                <a:off x="2553663" y="7391975"/>
                <a:ext cx="118450" cy="330275"/>
              </a:xfrm>
              <a:custGeom>
                <a:avLst/>
                <a:gdLst/>
                <a:ahLst/>
                <a:cxnLst/>
                <a:rect l="l" t="t" r="r" b="b"/>
                <a:pathLst>
                  <a:path w="4738" h="13211" fill="none" extrusionOk="0">
                    <a:moveTo>
                      <a:pt x="4738" y="1"/>
                    </a:moveTo>
                    <a:lnTo>
                      <a:pt x="1" y="1321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43;p44"/>
              <p:cNvSpPr/>
              <p:nvPr/>
            </p:nvSpPr>
            <p:spPr>
              <a:xfrm>
                <a:off x="2618713" y="7533750"/>
                <a:ext cx="8375" cy="160150"/>
              </a:xfrm>
              <a:custGeom>
                <a:avLst/>
                <a:gdLst/>
                <a:ahLst/>
                <a:cxnLst/>
                <a:rect l="l" t="t" r="r" b="b"/>
                <a:pathLst>
                  <a:path w="335" h="6406" fill="none" extrusionOk="0">
                    <a:moveTo>
                      <a:pt x="234" y="1"/>
                    </a:moveTo>
                    <a:cubicBezTo>
                      <a:pt x="334" y="2136"/>
                      <a:pt x="268" y="4270"/>
                      <a:pt x="1" y="6405"/>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44;p44"/>
              <p:cNvSpPr/>
              <p:nvPr/>
            </p:nvSpPr>
            <p:spPr>
              <a:xfrm>
                <a:off x="2835538" y="7462875"/>
                <a:ext cx="8375" cy="307750"/>
              </a:xfrm>
              <a:custGeom>
                <a:avLst/>
                <a:gdLst/>
                <a:ahLst/>
                <a:cxnLst/>
                <a:rect l="l" t="t" r="r" b="b"/>
                <a:pathLst>
                  <a:path w="335" h="12310" fill="none" extrusionOk="0">
                    <a:moveTo>
                      <a:pt x="1" y="12309"/>
                    </a:moveTo>
                    <a:lnTo>
                      <a:pt x="334"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45;p44"/>
              <p:cNvSpPr/>
              <p:nvPr/>
            </p:nvSpPr>
            <p:spPr>
              <a:xfrm>
                <a:off x="2779663" y="7497050"/>
                <a:ext cx="55900" cy="220200"/>
              </a:xfrm>
              <a:custGeom>
                <a:avLst/>
                <a:gdLst/>
                <a:ahLst/>
                <a:cxnLst/>
                <a:rect l="l" t="t" r="r" b="b"/>
                <a:pathLst>
                  <a:path w="2236" h="8808" fill="none" extrusionOk="0">
                    <a:moveTo>
                      <a:pt x="2236" y="8807"/>
                    </a:moveTo>
                    <a:cubicBezTo>
                      <a:pt x="2236" y="8807"/>
                      <a:pt x="334" y="4171"/>
                      <a:pt x="1"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46;p44"/>
              <p:cNvSpPr/>
              <p:nvPr/>
            </p:nvSpPr>
            <p:spPr>
              <a:xfrm>
                <a:off x="3755363" y="7680525"/>
                <a:ext cx="95100" cy="563775"/>
              </a:xfrm>
              <a:custGeom>
                <a:avLst/>
                <a:gdLst/>
                <a:ahLst/>
                <a:cxnLst/>
                <a:rect l="l" t="t" r="r" b="b"/>
                <a:pathLst>
                  <a:path w="3804" h="22551" fill="none" extrusionOk="0">
                    <a:moveTo>
                      <a:pt x="1" y="22550"/>
                    </a:moveTo>
                    <a:lnTo>
                      <a:pt x="3803"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47;p44"/>
              <p:cNvSpPr/>
              <p:nvPr/>
            </p:nvSpPr>
            <p:spPr>
              <a:xfrm>
                <a:off x="3792888" y="7760575"/>
                <a:ext cx="86750" cy="269400"/>
              </a:xfrm>
              <a:custGeom>
                <a:avLst/>
                <a:gdLst/>
                <a:ahLst/>
                <a:cxnLst/>
                <a:rect l="l" t="t" r="r" b="b"/>
                <a:pathLst>
                  <a:path w="3470" h="10776" fill="none" extrusionOk="0">
                    <a:moveTo>
                      <a:pt x="1" y="10775"/>
                    </a:moveTo>
                    <a:lnTo>
                      <a:pt x="347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48;p44"/>
              <p:cNvSpPr/>
              <p:nvPr/>
            </p:nvSpPr>
            <p:spPr>
              <a:xfrm>
                <a:off x="3073213" y="7382825"/>
                <a:ext cx="393650" cy="1084125"/>
              </a:xfrm>
              <a:custGeom>
                <a:avLst/>
                <a:gdLst/>
                <a:ahLst/>
                <a:cxnLst/>
                <a:rect l="l" t="t" r="r" b="b"/>
                <a:pathLst>
                  <a:path w="15746" h="43365" extrusionOk="0">
                    <a:moveTo>
                      <a:pt x="11575" y="0"/>
                    </a:moveTo>
                    <a:lnTo>
                      <a:pt x="6739" y="3803"/>
                    </a:lnTo>
                    <a:lnTo>
                      <a:pt x="8507" y="8006"/>
                    </a:lnTo>
                    <a:lnTo>
                      <a:pt x="0" y="36893"/>
                    </a:lnTo>
                    <a:lnTo>
                      <a:pt x="4304" y="43364"/>
                    </a:lnTo>
                    <a:lnTo>
                      <a:pt x="9541" y="37260"/>
                    </a:lnTo>
                    <a:lnTo>
                      <a:pt x="10408" y="8640"/>
                    </a:lnTo>
                    <a:lnTo>
                      <a:pt x="15745" y="5604"/>
                    </a:lnTo>
                    <a:lnTo>
                      <a:pt x="11575" y="0"/>
                    </a:ln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49;p44"/>
              <p:cNvSpPr/>
              <p:nvPr/>
            </p:nvSpPr>
            <p:spPr>
              <a:xfrm>
                <a:off x="3180788" y="7188500"/>
                <a:ext cx="458675" cy="402875"/>
              </a:xfrm>
              <a:custGeom>
                <a:avLst/>
                <a:gdLst/>
                <a:ahLst/>
                <a:cxnLst/>
                <a:rect l="l" t="t" r="r" b="b"/>
                <a:pathLst>
                  <a:path w="18347" h="16115" extrusionOk="0">
                    <a:moveTo>
                      <a:pt x="4837" y="1"/>
                    </a:moveTo>
                    <a:cubicBezTo>
                      <a:pt x="4837" y="1"/>
                      <a:pt x="2803" y="401"/>
                      <a:pt x="2669" y="1168"/>
                    </a:cubicBezTo>
                    <a:cubicBezTo>
                      <a:pt x="2536" y="1936"/>
                      <a:pt x="768" y="3337"/>
                      <a:pt x="401" y="6239"/>
                    </a:cubicBezTo>
                    <a:cubicBezTo>
                      <a:pt x="1" y="9174"/>
                      <a:pt x="501" y="13244"/>
                      <a:pt x="501" y="13244"/>
                    </a:cubicBezTo>
                    <a:cubicBezTo>
                      <a:pt x="501" y="13244"/>
                      <a:pt x="4470" y="11476"/>
                      <a:pt x="5238" y="11342"/>
                    </a:cubicBezTo>
                    <a:cubicBezTo>
                      <a:pt x="5361" y="11320"/>
                      <a:pt x="5524" y="11309"/>
                      <a:pt x="5713" y="11309"/>
                    </a:cubicBezTo>
                    <a:cubicBezTo>
                      <a:pt x="6649" y="11309"/>
                      <a:pt x="8207" y="11582"/>
                      <a:pt x="8540" y="12109"/>
                    </a:cubicBezTo>
                    <a:cubicBezTo>
                      <a:pt x="8880" y="12696"/>
                      <a:pt x="10649" y="16114"/>
                      <a:pt x="11731" y="16114"/>
                    </a:cubicBezTo>
                    <a:cubicBezTo>
                      <a:pt x="11817" y="16114"/>
                      <a:pt x="11899" y="16093"/>
                      <a:pt x="11976" y="16046"/>
                    </a:cubicBezTo>
                    <a:cubicBezTo>
                      <a:pt x="12976" y="15379"/>
                      <a:pt x="17813" y="10075"/>
                      <a:pt x="18080" y="5738"/>
                    </a:cubicBezTo>
                    <a:cubicBezTo>
                      <a:pt x="18347" y="1402"/>
                      <a:pt x="14111" y="1802"/>
                      <a:pt x="13610" y="1535"/>
                    </a:cubicBezTo>
                    <a:cubicBezTo>
                      <a:pt x="13110" y="1302"/>
                      <a:pt x="4837" y="1"/>
                      <a:pt x="4837" y="1"/>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50;p44"/>
              <p:cNvSpPr/>
              <p:nvPr/>
            </p:nvSpPr>
            <p:spPr>
              <a:xfrm>
                <a:off x="3270013" y="7086775"/>
                <a:ext cx="340275" cy="398025"/>
              </a:xfrm>
              <a:custGeom>
                <a:avLst/>
                <a:gdLst/>
                <a:ahLst/>
                <a:cxnLst/>
                <a:rect l="l" t="t" r="r" b="b"/>
                <a:pathLst>
                  <a:path w="13611" h="15921" extrusionOk="0">
                    <a:moveTo>
                      <a:pt x="1268" y="0"/>
                    </a:moveTo>
                    <a:cubicBezTo>
                      <a:pt x="1268" y="0"/>
                      <a:pt x="901" y="3703"/>
                      <a:pt x="635" y="6772"/>
                    </a:cubicBezTo>
                    <a:cubicBezTo>
                      <a:pt x="368" y="9807"/>
                      <a:pt x="1" y="12976"/>
                      <a:pt x="1268" y="14644"/>
                    </a:cubicBezTo>
                    <a:cubicBezTo>
                      <a:pt x="1891" y="15447"/>
                      <a:pt x="2547" y="15920"/>
                      <a:pt x="3416" y="15920"/>
                    </a:cubicBezTo>
                    <a:cubicBezTo>
                      <a:pt x="4316" y="15920"/>
                      <a:pt x="5445" y="15414"/>
                      <a:pt x="7006" y="14244"/>
                    </a:cubicBezTo>
                    <a:cubicBezTo>
                      <a:pt x="10041" y="11975"/>
                      <a:pt x="11843" y="9941"/>
                      <a:pt x="12343" y="7806"/>
                    </a:cubicBezTo>
                    <a:cubicBezTo>
                      <a:pt x="12877" y="5638"/>
                      <a:pt x="13610" y="3336"/>
                      <a:pt x="13610" y="3336"/>
                    </a:cubicBezTo>
                    <a:lnTo>
                      <a:pt x="13610" y="3336"/>
                    </a:lnTo>
                    <a:cubicBezTo>
                      <a:pt x="13610" y="3336"/>
                      <a:pt x="12628" y="3593"/>
                      <a:pt x="11063" y="3593"/>
                    </a:cubicBezTo>
                    <a:cubicBezTo>
                      <a:pt x="8682" y="3593"/>
                      <a:pt x="4951" y="2998"/>
                      <a:pt x="1268"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51;p44"/>
              <p:cNvSpPr/>
              <p:nvPr/>
            </p:nvSpPr>
            <p:spPr>
              <a:xfrm>
                <a:off x="3287538" y="7086775"/>
                <a:ext cx="322750" cy="201400"/>
              </a:xfrm>
              <a:custGeom>
                <a:avLst/>
                <a:gdLst/>
                <a:ahLst/>
                <a:cxnLst/>
                <a:rect l="l" t="t" r="r" b="b"/>
                <a:pathLst>
                  <a:path w="12910" h="8056" extrusionOk="0">
                    <a:moveTo>
                      <a:pt x="567" y="0"/>
                    </a:moveTo>
                    <a:cubicBezTo>
                      <a:pt x="567" y="0"/>
                      <a:pt x="234" y="3136"/>
                      <a:pt x="0" y="6005"/>
                    </a:cubicBezTo>
                    <a:cubicBezTo>
                      <a:pt x="901" y="6972"/>
                      <a:pt x="2102" y="7639"/>
                      <a:pt x="3403" y="7906"/>
                    </a:cubicBezTo>
                    <a:cubicBezTo>
                      <a:pt x="3889" y="8009"/>
                      <a:pt x="4370" y="8056"/>
                      <a:pt x="4842" y="8056"/>
                    </a:cubicBezTo>
                    <a:cubicBezTo>
                      <a:pt x="8353" y="8056"/>
                      <a:pt x="11386" y="5457"/>
                      <a:pt x="12709" y="3870"/>
                    </a:cubicBezTo>
                    <a:cubicBezTo>
                      <a:pt x="12843" y="3536"/>
                      <a:pt x="12909" y="3336"/>
                      <a:pt x="12909" y="3336"/>
                    </a:cubicBezTo>
                    <a:lnTo>
                      <a:pt x="12909" y="3336"/>
                    </a:lnTo>
                    <a:cubicBezTo>
                      <a:pt x="12909" y="3336"/>
                      <a:pt x="11927" y="3593"/>
                      <a:pt x="10362" y="3593"/>
                    </a:cubicBezTo>
                    <a:cubicBezTo>
                      <a:pt x="7981" y="3593"/>
                      <a:pt x="4250" y="2998"/>
                      <a:pt x="567" y="0"/>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52;p44"/>
              <p:cNvSpPr/>
              <p:nvPr/>
            </p:nvSpPr>
            <p:spPr>
              <a:xfrm>
                <a:off x="3233338" y="6810750"/>
                <a:ext cx="64225" cy="181800"/>
              </a:xfrm>
              <a:custGeom>
                <a:avLst/>
                <a:gdLst/>
                <a:ahLst/>
                <a:cxnLst/>
                <a:rect l="l" t="t" r="r" b="b"/>
                <a:pathLst>
                  <a:path w="2569" h="7272" fill="none" extrusionOk="0">
                    <a:moveTo>
                      <a:pt x="2569" y="1668"/>
                    </a:moveTo>
                    <a:cubicBezTo>
                      <a:pt x="2569" y="1668"/>
                      <a:pt x="2035" y="0"/>
                      <a:pt x="1034" y="1301"/>
                    </a:cubicBezTo>
                    <a:cubicBezTo>
                      <a:pt x="0" y="2569"/>
                      <a:pt x="534" y="5737"/>
                      <a:pt x="1168" y="6505"/>
                    </a:cubicBezTo>
                    <a:cubicBezTo>
                      <a:pt x="1801" y="7272"/>
                      <a:pt x="2569" y="1668"/>
                      <a:pt x="2569" y="1668"/>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53;p44"/>
              <p:cNvSpPr/>
              <p:nvPr/>
            </p:nvSpPr>
            <p:spPr>
              <a:xfrm>
                <a:off x="3244163" y="6468350"/>
                <a:ext cx="582950" cy="788050"/>
              </a:xfrm>
              <a:custGeom>
                <a:avLst/>
                <a:gdLst/>
                <a:ahLst/>
                <a:cxnLst/>
                <a:rect l="l" t="t" r="r" b="b"/>
                <a:pathLst>
                  <a:path w="23318" h="31522" extrusionOk="0">
                    <a:moveTo>
                      <a:pt x="10311" y="1"/>
                    </a:moveTo>
                    <a:cubicBezTo>
                      <a:pt x="9132" y="1"/>
                      <a:pt x="8387" y="253"/>
                      <a:pt x="8507" y="720"/>
                    </a:cubicBezTo>
                    <a:cubicBezTo>
                      <a:pt x="8874" y="2021"/>
                      <a:pt x="9708" y="2154"/>
                      <a:pt x="9708" y="2154"/>
                    </a:cubicBezTo>
                    <a:cubicBezTo>
                      <a:pt x="9708" y="2154"/>
                      <a:pt x="8171" y="1982"/>
                      <a:pt x="6438" y="1982"/>
                    </a:cubicBezTo>
                    <a:cubicBezTo>
                      <a:pt x="4358" y="1982"/>
                      <a:pt x="1996" y="2230"/>
                      <a:pt x="1669" y="3322"/>
                    </a:cubicBezTo>
                    <a:cubicBezTo>
                      <a:pt x="1068" y="5357"/>
                      <a:pt x="4270" y="6524"/>
                      <a:pt x="4270" y="6524"/>
                    </a:cubicBezTo>
                    <a:lnTo>
                      <a:pt x="3903" y="7592"/>
                    </a:lnTo>
                    <a:cubicBezTo>
                      <a:pt x="3903" y="7592"/>
                      <a:pt x="1" y="20367"/>
                      <a:pt x="601" y="23103"/>
                    </a:cubicBezTo>
                    <a:cubicBezTo>
                      <a:pt x="1202" y="25805"/>
                      <a:pt x="2269" y="30408"/>
                      <a:pt x="6739" y="31375"/>
                    </a:cubicBezTo>
                    <a:cubicBezTo>
                      <a:pt x="7224" y="31476"/>
                      <a:pt x="7703" y="31522"/>
                      <a:pt x="8174" y="31522"/>
                    </a:cubicBezTo>
                    <a:cubicBezTo>
                      <a:pt x="12078" y="31522"/>
                      <a:pt x="15404" y="28360"/>
                      <a:pt x="16446" y="26872"/>
                    </a:cubicBezTo>
                    <a:cubicBezTo>
                      <a:pt x="16446" y="26872"/>
                      <a:pt x="16661" y="26898"/>
                      <a:pt x="16994" y="26898"/>
                    </a:cubicBezTo>
                    <a:cubicBezTo>
                      <a:pt x="17916" y="26898"/>
                      <a:pt x="19736" y="26700"/>
                      <a:pt x="20349" y="25204"/>
                    </a:cubicBezTo>
                    <a:cubicBezTo>
                      <a:pt x="21182" y="23169"/>
                      <a:pt x="22383" y="21068"/>
                      <a:pt x="21182" y="20601"/>
                    </a:cubicBezTo>
                    <a:cubicBezTo>
                      <a:pt x="20649" y="20334"/>
                      <a:pt x="20115" y="20201"/>
                      <a:pt x="19515" y="20134"/>
                    </a:cubicBezTo>
                    <a:cubicBezTo>
                      <a:pt x="19515" y="20134"/>
                      <a:pt x="22850" y="14930"/>
                      <a:pt x="23084" y="13129"/>
                    </a:cubicBezTo>
                    <a:cubicBezTo>
                      <a:pt x="23317" y="11361"/>
                      <a:pt x="22116" y="5457"/>
                      <a:pt x="18347" y="2621"/>
                    </a:cubicBezTo>
                    <a:cubicBezTo>
                      <a:pt x="15910" y="804"/>
                      <a:pt x="12417" y="1"/>
                      <a:pt x="10311"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54;p44"/>
              <p:cNvSpPr/>
              <p:nvPr/>
            </p:nvSpPr>
            <p:spPr>
              <a:xfrm>
                <a:off x="3270863" y="6468350"/>
                <a:ext cx="556250" cy="514675"/>
              </a:xfrm>
              <a:custGeom>
                <a:avLst/>
                <a:gdLst/>
                <a:ahLst/>
                <a:cxnLst/>
                <a:rect l="l" t="t" r="r" b="b"/>
                <a:pathLst>
                  <a:path w="22250" h="20587" extrusionOk="0">
                    <a:moveTo>
                      <a:pt x="9252" y="1"/>
                    </a:moveTo>
                    <a:cubicBezTo>
                      <a:pt x="8077" y="1"/>
                      <a:pt x="7340" y="253"/>
                      <a:pt x="7472" y="720"/>
                    </a:cubicBezTo>
                    <a:cubicBezTo>
                      <a:pt x="7806" y="2021"/>
                      <a:pt x="8640" y="2154"/>
                      <a:pt x="8640" y="2154"/>
                    </a:cubicBezTo>
                    <a:cubicBezTo>
                      <a:pt x="8640" y="2154"/>
                      <a:pt x="7103" y="1982"/>
                      <a:pt x="5370" y="1982"/>
                    </a:cubicBezTo>
                    <a:cubicBezTo>
                      <a:pt x="3290" y="1982"/>
                      <a:pt x="928" y="2230"/>
                      <a:pt x="601" y="3322"/>
                    </a:cubicBezTo>
                    <a:cubicBezTo>
                      <a:pt x="0" y="5357"/>
                      <a:pt x="3202" y="6524"/>
                      <a:pt x="3202" y="6524"/>
                    </a:cubicBezTo>
                    <a:lnTo>
                      <a:pt x="2835" y="7592"/>
                    </a:lnTo>
                    <a:cubicBezTo>
                      <a:pt x="2835" y="7592"/>
                      <a:pt x="2102" y="10027"/>
                      <a:pt x="1301" y="13029"/>
                    </a:cubicBezTo>
                    <a:lnTo>
                      <a:pt x="1535" y="13029"/>
                    </a:lnTo>
                    <a:cubicBezTo>
                      <a:pt x="1535" y="13029"/>
                      <a:pt x="1901" y="11961"/>
                      <a:pt x="2368" y="10294"/>
                    </a:cubicBezTo>
                    <a:cubicBezTo>
                      <a:pt x="2816" y="8803"/>
                      <a:pt x="3609" y="7152"/>
                      <a:pt x="7156" y="7152"/>
                    </a:cubicBezTo>
                    <a:cubicBezTo>
                      <a:pt x="7577" y="7152"/>
                      <a:pt x="8037" y="7175"/>
                      <a:pt x="8540" y="7225"/>
                    </a:cubicBezTo>
                    <a:cubicBezTo>
                      <a:pt x="13243" y="7692"/>
                      <a:pt x="17980" y="10160"/>
                      <a:pt x="18213" y="11961"/>
                    </a:cubicBezTo>
                    <a:cubicBezTo>
                      <a:pt x="18447" y="13729"/>
                      <a:pt x="16445" y="14463"/>
                      <a:pt x="17179" y="15264"/>
                    </a:cubicBezTo>
                    <a:cubicBezTo>
                      <a:pt x="17880" y="16064"/>
                      <a:pt x="18847" y="16431"/>
                      <a:pt x="18213" y="17032"/>
                    </a:cubicBezTo>
                    <a:cubicBezTo>
                      <a:pt x="17613" y="17632"/>
                      <a:pt x="16445" y="20101"/>
                      <a:pt x="17179" y="20468"/>
                    </a:cubicBezTo>
                    <a:cubicBezTo>
                      <a:pt x="17343" y="20553"/>
                      <a:pt x="17533" y="20586"/>
                      <a:pt x="17727" y="20586"/>
                    </a:cubicBezTo>
                    <a:cubicBezTo>
                      <a:pt x="18362" y="20586"/>
                      <a:pt x="19047" y="20234"/>
                      <a:pt x="19047" y="20234"/>
                    </a:cubicBezTo>
                    <a:lnTo>
                      <a:pt x="19080" y="20234"/>
                    </a:lnTo>
                    <a:cubicBezTo>
                      <a:pt x="18880" y="20167"/>
                      <a:pt x="18680" y="20134"/>
                      <a:pt x="18447" y="20134"/>
                    </a:cubicBezTo>
                    <a:cubicBezTo>
                      <a:pt x="18447" y="20134"/>
                      <a:pt x="21782" y="14930"/>
                      <a:pt x="22016" y="13162"/>
                    </a:cubicBezTo>
                    <a:cubicBezTo>
                      <a:pt x="22249" y="11361"/>
                      <a:pt x="21048" y="5457"/>
                      <a:pt x="17279" y="2621"/>
                    </a:cubicBezTo>
                    <a:cubicBezTo>
                      <a:pt x="14842" y="804"/>
                      <a:pt x="11349" y="1"/>
                      <a:pt x="9252" y="1"/>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55;p44"/>
              <p:cNvSpPr/>
              <p:nvPr/>
            </p:nvSpPr>
            <p:spPr>
              <a:xfrm>
                <a:off x="3395113" y="6864950"/>
                <a:ext cx="56725" cy="160125"/>
              </a:xfrm>
              <a:custGeom>
                <a:avLst/>
                <a:gdLst/>
                <a:ahLst/>
                <a:cxnLst/>
                <a:rect l="l" t="t" r="r" b="b"/>
                <a:pathLst>
                  <a:path w="2269" h="6405" fill="none" extrusionOk="0">
                    <a:moveTo>
                      <a:pt x="2135" y="0"/>
                    </a:moveTo>
                    <a:lnTo>
                      <a:pt x="0" y="5671"/>
                    </a:lnTo>
                    <a:lnTo>
                      <a:pt x="2269" y="6405"/>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56;p44"/>
              <p:cNvSpPr/>
              <p:nvPr/>
            </p:nvSpPr>
            <p:spPr>
              <a:xfrm>
                <a:off x="3406788" y="7045900"/>
                <a:ext cx="127600" cy="43400"/>
              </a:xfrm>
              <a:custGeom>
                <a:avLst/>
                <a:gdLst/>
                <a:ahLst/>
                <a:cxnLst/>
                <a:rect l="l" t="t" r="r" b="b"/>
                <a:pathLst>
                  <a:path w="5104" h="1736" fill="none" extrusionOk="0">
                    <a:moveTo>
                      <a:pt x="0" y="935"/>
                    </a:moveTo>
                    <a:cubicBezTo>
                      <a:pt x="1735" y="1735"/>
                      <a:pt x="3770" y="1368"/>
                      <a:pt x="5104"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57;p44"/>
              <p:cNvSpPr/>
              <p:nvPr/>
            </p:nvSpPr>
            <p:spPr>
              <a:xfrm>
                <a:off x="3341738" y="6788225"/>
                <a:ext cx="95100" cy="23375"/>
              </a:xfrm>
              <a:custGeom>
                <a:avLst/>
                <a:gdLst/>
                <a:ahLst/>
                <a:cxnLst/>
                <a:rect l="l" t="t" r="r" b="b"/>
                <a:pathLst>
                  <a:path w="3804" h="935" fill="none" extrusionOk="0">
                    <a:moveTo>
                      <a:pt x="0" y="0"/>
                    </a:moveTo>
                    <a:cubicBezTo>
                      <a:pt x="0" y="0"/>
                      <a:pt x="2969" y="467"/>
                      <a:pt x="3803" y="934"/>
                    </a:cubicBezTo>
                  </a:path>
                </a:pathLst>
              </a:custGeom>
              <a:noFill/>
              <a:ln w="2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58;p44"/>
              <p:cNvSpPr/>
              <p:nvPr/>
            </p:nvSpPr>
            <p:spPr>
              <a:xfrm>
                <a:off x="3543538" y="6797400"/>
                <a:ext cx="88425" cy="44225"/>
              </a:xfrm>
              <a:custGeom>
                <a:avLst/>
                <a:gdLst/>
                <a:ahLst/>
                <a:cxnLst/>
                <a:rect l="l" t="t" r="r" b="b"/>
                <a:pathLst>
                  <a:path w="3537" h="1769" fill="none" extrusionOk="0">
                    <a:moveTo>
                      <a:pt x="1" y="701"/>
                    </a:moveTo>
                    <a:cubicBezTo>
                      <a:pt x="1" y="701"/>
                      <a:pt x="2102" y="0"/>
                      <a:pt x="3537" y="1768"/>
                    </a:cubicBezTo>
                  </a:path>
                </a:pathLst>
              </a:custGeom>
              <a:noFill/>
              <a:ln w="2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9;p44"/>
              <p:cNvSpPr/>
              <p:nvPr/>
            </p:nvSpPr>
            <p:spPr>
              <a:xfrm>
                <a:off x="3358413" y="6838900"/>
                <a:ext cx="30050" cy="46975"/>
              </a:xfrm>
              <a:custGeom>
                <a:avLst/>
                <a:gdLst/>
                <a:ahLst/>
                <a:cxnLst/>
                <a:rect l="l" t="t" r="r" b="b"/>
                <a:pathLst>
                  <a:path w="1202" h="1879" extrusionOk="0">
                    <a:moveTo>
                      <a:pt x="635" y="1"/>
                    </a:moveTo>
                    <a:cubicBezTo>
                      <a:pt x="358" y="1"/>
                      <a:pt x="96" y="381"/>
                      <a:pt x="34" y="875"/>
                    </a:cubicBezTo>
                    <a:cubicBezTo>
                      <a:pt x="1" y="1376"/>
                      <a:pt x="167" y="1843"/>
                      <a:pt x="468" y="1876"/>
                    </a:cubicBezTo>
                    <a:cubicBezTo>
                      <a:pt x="479" y="1877"/>
                      <a:pt x="491" y="1878"/>
                      <a:pt x="503" y="1878"/>
                    </a:cubicBezTo>
                    <a:cubicBezTo>
                      <a:pt x="788" y="1878"/>
                      <a:pt x="1037" y="1490"/>
                      <a:pt x="1101" y="1009"/>
                    </a:cubicBezTo>
                    <a:cubicBezTo>
                      <a:pt x="1201" y="475"/>
                      <a:pt x="1001" y="42"/>
                      <a:pt x="701" y="8"/>
                    </a:cubicBezTo>
                    <a:cubicBezTo>
                      <a:pt x="679" y="3"/>
                      <a:pt x="657" y="1"/>
                      <a:pt x="63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0;p44"/>
              <p:cNvSpPr/>
              <p:nvPr/>
            </p:nvSpPr>
            <p:spPr>
              <a:xfrm>
                <a:off x="3529363" y="6887400"/>
                <a:ext cx="30050" cy="46825"/>
              </a:xfrm>
              <a:custGeom>
                <a:avLst/>
                <a:gdLst/>
                <a:ahLst/>
                <a:cxnLst/>
                <a:rect l="l" t="t" r="r" b="b"/>
                <a:pathLst>
                  <a:path w="1202" h="1873" extrusionOk="0">
                    <a:moveTo>
                      <a:pt x="670" y="1"/>
                    </a:moveTo>
                    <a:cubicBezTo>
                      <a:pt x="411" y="1"/>
                      <a:pt x="132" y="389"/>
                      <a:pt x="68" y="870"/>
                    </a:cubicBezTo>
                    <a:cubicBezTo>
                      <a:pt x="1" y="1404"/>
                      <a:pt x="201" y="1838"/>
                      <a:pt x="468" y="1871"/>
                    </a:cubicBezTo>
                    <a:cubicBezTo>
                      <a:pt x="480" y="1872"/>
                      <a:pt x="493" y="1873"/>
                      <a:pt x="506" y="1873"/>
                    </a:cubicBezTo>
                    <a:cubicBezTo>
                      <a:pt x="793" y="1873"/>
                      <a:pt x="1071" y="1515"/>
                      <a:pt x="1135" y="1004"/>
                    </a:cubicBezTo>
                    <a:cubicBezTo>
                      <a:pt x="1202" y="503"/>
                      <a:pt x="1002" y="36"/>
                      <a:pt x="701" y="3"/>
                    </a:cubicBezTo>
                    <a:cubicBezTo>
                      <a:pt x="691" y="2"/>
                      <a:pt x="680" y="1"/>
                      <a:pt x="67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61;p44"/>
              <p:cNvSpPr/>
              <p:nvPr/>
            </p:nvSpPr>
            <p:spPr>
              <a:xfrm>
                <a:off x="2533663" y="6631375"/>
                <a:ext cx="358600" cy="524600"/>
              </a:xfrm>
              <a:custGeom>
                <a:avLst/>
                <a:gdLst/>
                <a:ahLst/>
                <a:cxnLst/>
                <a:rect l="l" t="t" r="r" b="b"/>
                <a:pathLst>
                  <a:path w="14344" h="20984" extrusionOk="0">
                    <a:moveTo>
                      <a:pt x="12588" y="1"/>
                    </a:moveTo>
                    <a:cubicBezTo>
                      <a:pt x="11514" y="1"/>
                      <a:pt x="10466" y="856"/>
                      <a:pt x="10208" y="2205"/>
                    </a:cubicBezTo>
                    <a:cubicBezTo>
                      <a:pt x="9874" y="3806"/>
                      <a:pt x="9274" y="5607"/>
                      <a:pt x="9274" y="5607"/>
                    </a:cubicBezTo>
                    <a:cubicBezTo>
                      <a:pt x="9274" y="5607"/>
                      <a:pt x="8173" y="4240"/>
                      <a:pt x="8039" y="3105"/>
                    </a:cubicBezTo>
                    <a:cubicBezTo>
                      <a:pt x="7906" y="1938"/>
                      <a:pt x="8506" y="1404"/>
                      <a:pt x="7706" y="1171"/>
                    </a:cubicBezTo>
                    <a:cubicBezTo>
                      <a:pt x="7686" y="1166"/>
                      <a:pt x="7663" y="1163"/>
                      <a:pt x="7637" y="1163"/>
                    </a:cubicBezTo>
                    <a:cubicBezTo>
                      <a:pt x="6647" y="1163"/>
                      <a:pt x="1729" y="4838"/>
                      <a:pt x="1501" y="6041"/>
                    </a:cubicBezTo>
                    <a:cubicBezTo>
                      <a:pt x="1268" y="7275"/>
                      <a:pt x="2035" y="14547"/>
                      <a:pt x="2035" y="14547"/>
                    </a:cubicBezTo>
                    <a:lnTo>
                      <a:pt x="0" y="18516"/>
                    </a:lnTo>
                    <a:cubicBezTo>
                      <a:pt x="0" y="18516"/>
                      <a:pt x="0" y="20318"/>
                      <a:pt x="3069" y="20885"/>
                    </a:cubicBezTo>
                    <a:cubicBezTo>
                      <a:pt x="3461" y="20954"/>
                      <a:pt x="3819" y="20984"/>
                      <a:pt x="4146" y="20984"/>
                    </a:cubicBezTo>
                    <a:cubicBezTo>
                      <a:pt x="6354" y="20984"/>
                      <a:pt x="7139" y="19617"/>
                      <a:pt x="7139" y="19617"/>
                    </a:cubicBezTo>
                    <a:lnTo>
                      <a:pt x="9274" y="13746"/>
                    </a:lnTo>
                    <a:cubicBezTo>
                      <a:pt x="9274" y="13746"/>
                      <a:pt x="10975" y="12612"/>
                      <a:pt x="11208" y="11378"/>
                    </a:cubicBezTo>
                    <a:cubicBezTo>
                      <a:pt x="11409" y="10144"/>
                      <a:pt x="11208" y="6408"/>
                      <a:pt x="11542" y="4707"/>
                    </a:cubicBezTo>
                    <a:cubicBezTo>
                      <a:pt x="11876" y="3005"/>
                      <a:pt x="14344" y="404"/>
                      <a:pt x="13110" y="70"/>
                    </a:cubicBezTo>
                    <a:cubicBezTo>
                      <a:pt x="12937" y="23"/>
                      <a:pt x="12763" y="1"/>
                      <a:pt x="12588"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62;p44"/>
              <p:cNvSpPr/>
              <p:nvPr/>
            </p:nvSpPr>
            <p:spPr>
              <a:xfrm>
                <a:off x="2770488" y="6537200"/>
                <a:ext cx="25" cy="244375"/>
              </a:xfrm>
              <a:custGeom>
                <a:avLst/>
                <a:gdLst/>
                <a:ahLst/>
                <a:cxnLst/>
                <a:rect l="l" t="t" r="r" b="b"/>
                <a:pathLst>
                  <a:path w="1" h="9775" fill="none" extrusionOk="0">
                    <a:moveTo>
                      <a:pt x="1" y="1"/>
                    </a:moveTo>
                    <a:lnTo>
                      <a:pt x="1" y="9775"/>
                    </a:lnTo>
                  </a:path>
                </a:pathLst>
              </a:custGeom>
              <a:noFill/>
              <a:ln w="317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63;p44"/>
              <p:cNvSpPr/>
              <p:nvPr/>
            </p:nvSpPr>
            <p:spPr>
              <a:xfrm>
                <a:off x="2604538" y="6960850"/>
                <a:ext cx="115950" cy="67575"/>
              </a:xfrm>
              <a:custGeom>
                <a:avLst/>
                <a:gdLst/>
                <a:ahLst/>
                <a:cxnLst/>
                <a:rect l="l" t="t" r="r" b="b"/>
                <a:pathLst>
                  <a:path w="4638" h="2703" fill="none" extrusionOk="0">
                    <a:moveTo>
                      <a:pt x="4637" y="0"/>
                    </a:moveTo>
                    <a:cubicBezTo>
                      <a:pt x="4637" y="0"/>
                      <a:pt x="3603" y="2035"/>
                      <a:pt x="2036" y="2369"/>
                    </a:cubicBezTo>
                    <a:cubicBezTo>
                      <a:pt x="468" y="2702"/>
                      <a:pt x="1" y="1802"/>
                      <a:pt x="1" y="1802"/>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64;p44"/>
              <p:cNvSpPr/>
              <p:nvPr/>
            </p:nvSpPr>
            <p:spPr>
              <a:xfrm>
                <a:off x="2603713" y="6669275"/>
                <a:ext cx="136775" cy="127300"/>
              </a:xfrm>
              <a:custGeom>
                <a:avLst/>
                <a:gdLst/>
                <a:ahLst/>
                <a:cxnLst/>
                <a:rect l="l" t="t" r="r" b="b"/>
                <a:pathLst>
                  <a:path w="5471" h="5092" extrusionOk="0">
                    <a:moveTo>
                      <a:pt x="3385" y="1"/>
                    </a:moveTo>
                    <a:cubicBezTo>
                      <a:pt x="3357" y="1"/>
                      <a:pt x="3330" y="7"/>
                      <a:pt x="3303" y="22"/>
                    </a:cubicBezTo>
                    <a:cubicBezTo>
                      <a:pt x="2736" y="322"/>
                      <a:pt x="1001" y="1156"/>
                      <a:pt x="501" y="1523"/>
                    </a:cubicBezTo>
                    <a:cubicBezTo>
                      <a:pt x="0" y="1890"/>
                      <a:pt x="434" y="2157"/>
                      <a:pt x="434" y="2157"/>
                    </a:cubicBezTo>
                    <a:lnTo>
                      <a:pt x="1735" y="2657"/>
                    </a:lnTo>
                    <a:lnTo>
                      <a:pt x="2802" y="2457"/>
                    </a:lnTo>
                    <a:cubicBezTo>
                      <a:pt x="3136" y="2924"/>
                      <a:pt x="3436" y="3424"/>
                      <a:pt x="3670" y="3958"/>
                    </a:cubicBezTo>
                    <a:cubicBezTo>
                      <a:pt x="4237" y="5092"/>
                      <a:pt x="4604" y="5092"/>
                      <a:pt x="5037" y="5092"/>
                    </a:cubicBezTo>
                    <a:cubicBezTo>
                      <a:pt x="5471" y="5092"/>
                      <a:pt x="5338" y="4858"/>
                      <a:pt x="5037" y="3791"/>
                    </a:cubicBezTo>
                    <a:cubicBezTo>
                      <a:pt x="4751" y="2774"/>
                      <a:pt x="3950" y="1"/>
                      <a:pt x="33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65;p44"/>
              <p:cNvSpPr/>
              <p:nvPr/>
            </p:nvSpPr>
            <p:spPr>
              <a:xfrm>
                <a:off x="2603713" y="6662300"/>
                <a:ext cx="136775" cy="134275"/>
              </a:xfrm>
              <a:custGeom>
                <a:avLst/>
                <a:gdLst/>
                <a:ahLst/>
                <a:cxnLst/>
                <a:rect l="l" t="t" r="r" b="b"/>
                <a:pathLst>
                  <a:path w="5471" h="5371" fill="none" extrusionOk="0">
                    <a:moveTo>
                      <a:pt x="434" y="2436"/>
                    </a:moveTo>
                    <a:cubicBezTo>
                      <a:pt x="434" y="2436"/>
                      <a:pt x="0" y="2169"/>
                      <a:pt x="501" y="1802"/>
                    </a:cubicBezTo>
                    <a:cubicBezTo>
                      <a:pt x="1001" y="1435"/>
                      <a:pt x="2736" y="601"/>
                      <a:pt x="3303" y="301"/>
                    </a:cubicBezTo>
                    <a:cubicBezTo>
                      <a:pt x="3870" y="0"/>
                      <a:pt x="4737" y="3003"/>
                      <a:pt x="5037" y="4070"/>
                    </a:cubicBezTo>
                    <a:cubicBezTo>
                      <a:pt x="5338" y="5137"/>
                      <a:pt x="5471" y="5371"/>
                      <a:pt x="5037" y="5371"/>
                    </a:cubicBezTo>
                    <a:cubicBezTo>
                      <a:pt x="4604" y="5371"/>
                      <a:pt x="4237" y="5371"/>
                      <a:pt x="3670" y="4237"/>
                    </a:cubicBezTo>
                    <a:cubicBezTo>
                      <a:pt x="3436" y="3703"/>
                      <a:pt x="3136" y="3203"/>
                      <a:pt x="2802" y="2736"/>
                    </a:cubicBezTo>
                    <a:lnTo>
                      <a:pt x="1735" y="2936"/>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66;p44"/>
              <p:cNvSpPr/>
              <p:nvPr/>
            </p:nvSpPr>
            <p:spPr>
              <a:xfrm>
                <a:off x="2569513" y="6695975"/>
                <a:ext cx="136800" cy="127300"/>
              </a:xfrm>
              <a:custGeom>
                <a:avLst/>
                <a:gdLst/>
                <a:ahLst/>
                <a:cxnLst/>
                <a:rect l="l" t="t" r="r" b="b"/>
                <a:pathLst>
                  <a:path w="5472" h="5092" extrusionOk="0">
                    <a:moveTo>
                      <a:pt x="3381" y="0"/>
                    </a:moveTo>
                    <a:cubicBezTo>
                      <a:pt x="3354" y="0"/>
                      <a:pt x="3328" y="7"/>
                      <a:pt x="3303" y="21"/>
                    </a:cubicBezTo>
                    <a:cubicBezTo>
                      <a:pt x="2736" y="355"/>
                      <a:pt x="1001" y="1155"/>
                      <a:pt x="501" y="1522"/>
                    </a:cubicBezTo>
                    <a:cubicBezTo>
                      <a:pt x="1" y="1922"/>
                      <a:pt x="434" y="2156"/>
                      <a:pt x="434" y="2156"/>
                    </a:cubicBezTo>
                    <a:lnTo>
                      <a:pt x="1735" y="2656"/>
                    </a:lnTo>
                    <a:lnTo>
                      <a:pt x="2803" y="2490"/>
                    </a:lnTo>
                    <a:cubicBezTo>
                      <a:pt x="3136" y="2957"/>
                      <a:pt x="3437" y="3457"/>
                      <a:pt x="3670" y="3991"/>
                    </a:cubicBezTo>
                    <a:cubicBezTo>
                      <a:pt x="4237" y="5091"/>
                      <a:pt x="4604" y="5091"/>
                      <a:pt x="5038" y="5091"/>
                    </a:cubicBezTo>
                    <a:cubicBezTo>
                      <a:pt x="5471" y="5091"/>
                      <a:pt x="5338" y="4858"/>
                      <a:pt x="5038" y="3790"/>
                    </a:cubicBezTo>
                    <a:cubicBezTo>
                      <a:pt x="4752" y="2773"/>
                      <a:pt x="3921" y="0"/>
                      <a:pt x="3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67;p44"/>
              <p:cNvSpPr/>
              <p:nvPr/>
            </p:nvSpPr>
            <p:spPr>
              <a:xfrm>
                <a:off x="2569513" y="6688975"/>
                <a:ext cx="136800" cy="134300"/>
              </a:xfrm>
              <a:custGeom>
                <a:avLst/>
                <a:gdLst/>
                <a:ahLst/>
                <a:cxnLst/>
                <a:rect l="l" t="t" r="r" b="b"/>
                <a:pathLst>
                  <a:path w="5472" h="5372" fill="none" extrusionOk="0">
                    <a:moveTo>
                      <a:pt x="434" y="2436"/>
                    </a:moveTo>
                    <a:cubicBezTo>
                      <a:pt x="434" y="2436"/>
                      <a:pt x="1" y="2202"/>
                      <a:pt x="501" y="1802"/>
                    </a:cubicBezTo>
                    <a:cubicBezTo>
                      <a:pt x="1001" y="1435"/>
                      <a:pt x="2736" y="635"/>
                      <a:pt x="3303" y="301"/>
                    </a:cubicBezTo>
                    <a:cubicBezTo>
                      <a:pt x="3837" y="1"/>
                      <a:pt x="4737" y="3003"/>
                      <a:pt x="5038" y="4070"/>
                    </a:cubicBezTo>
                    <a:cubicBezTo>
                      <a:pt x="5338" y="5138"/>
                      <a:pt x="5471" y="5371"/>
                      <a:pt x="5038" y="5371"/>
                    </a:cubicBezTo>
                    <a:cubicBezTo>
                      <a:pt x="4604" y="5371"/>
                      <a:pt x="4237" y="5371"/>
                      <a:pt x="3670" y="4271"/>
                    </a:cubicBezTo>
                    <a:cubicBezTo>
                      <a:pt x="3437" y="3737"/>
                      <a:pt x="3136" y="3237"/>
                      <a:pt x="2803" y="2770"/>
                    </a:cubicBezTo>
                    <a:lnTo>
                      <a:pt x="1735" y="2936"/>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68;p44"/>
              <p:cNvSpPr/>
              <p:nvPr/>
            </p:nvSpPr>
            <p:spPr>
              <a:xfrm>
                <a:off x="2553663" y="6734725"/>
                <a:ext cx="110050" cy="127975"/>
              </a:xfrm>
              <a:custGeom>
                <a:avLst/>
                <a:gdLst/>
                <a:ahLst/>
                <a:cxnLst/>
                <a:rect l="l" t="t" r="r" b="b"/>
                <a:pathLst>
                  <a:path w="4402" h="5119" extrusionOk="0">
                    <a:moveTo>
                      <a:pt x="2225" y="1"/>
                    </a:moveTo>
                    <a:cubicBezTo>
                      <a:pt x="1724" y="1"/>
                      <a:pt x="1" y="1473"/>
                      <a:pt x="1" y="1473"/>
                    </a:cubicBezTo>
                    <a:lnTo>
                      <a:pt x="902" y="4409"/>
                    </a:lnTo>
                    <a:lnTo>
                      <a:pt x="1369" y="2607"/>
                    </a:lnTo>
                    <a:lnTo>
                      <a:pt x="2603" y="3742"/>
                    </a:lnTo>
                    <a:cubicBezTo>
                      <a:pt x="2603" y="3742"/>
                      <a:pt x="3070" y="4976"/>
                      <a:pt x="3737" y="5109"/>
                    </a:cubicBezTo>
                    <a:cubicBezTo>
                      <a:pt x="3781" y="5116"/>
                      <a:pt x="3822" y="5119"/>
                      <a:pt x="3860" y="5119"/>
                    </a:cubicBezTo>
                    <a:cubicBezTo>
                      <a:pt x="4401" y="5119"/>
                      <a:pt x="4360" y="4459"/>
                      <a:pt x="3737" y="3275"/>
                    </a:cubicBezTo>
                    <a:cubicBezTo>
                      <a:pt x="3070" y="2040"/>
                      <a:pt x="2736" y="139"/>
                      <a:pt x="2269" y="6"/>
                    </a:cubicBezTo>
                    <a:cubicBezTo>
                      <a:pt x="2256" y="2"/>
                      <a:pt x="2241" y="1"/>
                      <a:pt x="2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69;p44"/>
              <p:cNvSpPr/>
              <p:nvPr/>
            </p:nvSpPr>
            <p:spPr>
              <a:xfrm>
                <a:off x="2553663" y="6732350"/>
                <a:ext cx="110125" cy="132625"/>
              </a:xfrm>
              <a:custGeom>
                <a:avLst/>
                <a:gdLst/>
                <a:ahLst/>
                <a:cxnLst/>
                <a:rect l="l" t="t" r="r" b="b"/>
                <a:pathLst>
                  <a:path w="4405" h="5305" fill="none" extrusionOk="0">
                    <a:moveTo>
                      <a:pt x="1369" y="2702"/>
                    </a:moveTo>
                    <a:lnTo>
                      <a:pt x="2603" y="3837"/>
                    </a:lnTo>
                    <a:cubicBezTo>
                      <a:pt x="2603" y="3837"/>
                      <a:pt x="3070" y="5071"/>
                      <a:pt x="3737" y="5204"/>
                    </a:cubicBezTo>
                    <a:cubicBezTo>
                      <a:pt x="4404" y="5304"/>
                      <a:pt x="4404" y="4637"/>
                      <a:pt x="3737" y="3370"/>
                    </a:cubicBezTo>
                    <a:cubicBezTo>
                      <a:pt x="3070" y="2135"/>
                      <a:pt x="2736" y="234"/>
                      <a:pt x="2269" y="101"/>
                    </a:cubicBezTo>
                    <a:cubicBezTo>
                      <a:pt x="1836" y="0"/>
                      <a:pt x="1" y="1568"/>
                      <a:pt x="1" y="1568"/>
                    </a:cubicBezTo>
                    <a:lnTo>
                      <a:pt x="902" y="4504"/>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70;p44"/>
              <p:cNvSpPr/>
              <p:nvPr/>
            </p:nvSpPr>
            <p:spPr>
              <a:xfrm>
                <a:off x="2697013" y="6641450"/>
                <a:ext cx="81025" cy="53700"/>
              </a:xfrm>
              <a:custGeom>
                <a:avLst/>
                <a:gdLst/>
                <a:ahLst/>
                <a:cxnLst/>
                <a:rect l="l" t="t" r="r" b="b"/>
                <a:pathLst>
                  <a:path w="3241" h="2148" extrusionOk="0">
                    <a:moveTo>
                      <a:pt x="1956" y="1"/>
                    </a:moveTo>
                    <a:cubicBezTo>
                      <a:pt x="1622" y="1"/>
                      <a:pt x="1339" y="67"/>
                      <a:pt x="1339" y="67"/>
                    </a:cubicBezTo>
                    <a:cubicBezTo>
                      <a:pt x="1339" y="67"/>
                      <a:pt x="205" y="67"/>
                      <a:pt x="104" y="1035"/>
                    </a:cubicBezTo>
                    <a:cubicBezTo>
                      <a:pt x="1" y="1813"/>
                      <a:pt x="422" y="2148"/>
                      <a:pt x="1101" y="2148"/>
                    </a:cubicBezTo>
                    <a:cubicBezTo>
                      <a:pt x="1295" y="2148"/>
                      <a:pt x="1510" y="2120"/>
                      <a:pt x="1739" y="2069"/>
                    </a:cubicBezTo>
                    <a:cubicBezTo>
                      <a:pt x="2773" y="1869"/>
                      <a:pt x="3240" y="868"/>
                      <a:pt x="2873" y="334"/>
                    </a:cubicBezTo>
                    <a:cubicBezTo>
                      <a:pt x="2673" y="67"/>
                      <a:pt x="2289" y="1"/>
                      <a:pt x="1956"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71;p44"/>
              <p:cNvSpPr/>
              <p:nvPr/>
            </p:nvSpPr>
            <p:spPr>
              <a:xfrm>
                <a:off x="2534488" y="7032575"/>
                <a:ext cx="203500" cy="122850"/>
              </a:xfrm>
              <a:custGeom>
                <a:avLst/>
                <a:gdLst/>
                <a:ahLst/>
                <a:cxnLst/>
                <a:rect l="l" t="t" r="r" b="b"/>
                <a:pathLst>
                  <a:path w="8140" h="4914" extrusionOk="0">
                    <a:moveTo>
                      <a:pt x="1235" y="0"/>
                    </a:moveTo>
                    <a:lnTo>
                      <a:pt x="1" y="2435"/>
                    </a:lnTo>
                    <a:cubicBezTo>
                      <a:pt x="1" y="2435"/>
                      <a:pt x="1" y="4236"/>
                      <a:pt x="3036" y="4803"/>
                    </a:cubicBezTo>
                    <a:cubicBezTo>
                      <a:pt x="3449" y="4881"/>
                      <a:pt x="3825" y="4914"/>
                      <a:pt x="4166" y="4914"/>
                    </a:cubicBezTo>
                    <a:cubicBezTo>
                      <a:pt x="6334" y="4914"/>
                      <a:pt x="7106" y="3569"/>
                      <a:pt x="7106" y="3569"/>
                    </a:cubicBezTo>
                    <a:lnTo>
                      <a:pt x="8140" y="734"/>
                    </a:lnTo>
                    <a:lnTo>
                      <a:pt x="8140" y="734"/>
                    </a:lnTo>
                    <a:cubicBezTo>
                      <a:pt x="6817" y="1125"/>
                      <a:pt x="5719" y="1279"/>
                      <a:pt x="4811" y="1279"/>
                    </a:cubicBezTo>
                    <a:cubicBezTo>
                      <a:pt x="2857" y="1279"/>
                      <a:pt x="1782" y="569"/>
                      <a:pt x="1235" y="0"/>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72;p44"/>
              <p:cNvSpPr/>
              <p:nvPr/>
            </p:nvSpPr>
            <p:spPr>
              <a:xfrm>
                <a:off x="3780388" y="8274275"/>
                <a:ext cx="370275" cy="469125"/>
              </a:xfrm>
              <a:custGeom>
                <a:avLst/>
                <a:gdLst/>
                <a:ahLst/>
                <a:cxnLst/>
                <a:rect l="l" t="t" r="r" b="b"/>
                <a:pathLst>
                  <a:path w="14811" h="18765" extrusionOk="0">
                    <a:moveTo>
                      <a:pt x="12443" y="1"/>
                    </a:moveTo>
                    <a:lnTo>
                      <a:pt x="6038" y="3237"/>
                    </a:lnTo>
                    <a:cubicBezTo>
                      <a:pt x="6038" y="3237"/>
                      <a:pt x="2402" y="3337"/>
                      <a:pt x="1268" y="4671"/>
                    </a:cubicBezTo>
                    <a:cubicBezTo>
                      <a:pt x="134" y="6005"/>
                      <a:pt x="0" y="12610"/>
                      <a:pt x="0" y="13644"/>
                    </a:cubicBezTo>
                    <a:cubicBezTo>
                      <a:pt x="0" y="14711"/>
                      <a:pt x="2102" y="17847"/>
                      <a:pt x="5938" y="18614"/>
                    </a:cubicBezTo>
                    <a:cubicBezTo>
                      <a:pt x="6451" y="18717"/>
                      <a:pt x="6953" y="18765"/>
                      <a:pt x="7439" y="18765"/>
                    </a:cubicBezTo>
                    <a:cubicBezTo>
                      <a:pt x="10583" y="18765"/>
                      <a:pt x="13023" y="16763"/>
                      <a:pt x="13110" y="14711"/>
                    </a:cubicBezTo>
                    <a:cubicBezTo>
                      <a:pt x="13176" y="12310"/>
                      <a:pt x="14811" y="5805"/>
                      <a:pt x="14444" y="3337"/>
                    </a:cubicBezTo>
                    <a:cubicBezTo>
                      <a:pt x="14044" y="835"/>
                      <a:pt x="12443" y="1"/>
                      <a:pt x="12443" y="1"/>
                    </a:cubicBezTo>
                    <a:close/>
                  </a:path>
                </a:pathLst>
              </a:custGeom>
              <a:solidFill>
                <a:srgbClr val="E0A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73;p44"/>
              <p:cNvSpPr/>
              <p:nvPr/>
            </p:nvSpPr>
            <p:spPr>
              <a:xfrm>
                <a:off x="3780388" y="8274275"/>
                <a:ext cx="370275" cy="484550"/>
              </a:xfrm>
              <a:custGeom>
                <a:avLst/>
                <a:gdLst/>
                <a:ahLst/>
                <a:cxnLst/>
                <a:rect l="l" t="t" r="r" b="b"/>
                <a:pathLst>
                  <a:path w="14811" h="19382" fill="none" extrusionOk="0">
                    <a:moveTo>
                      <a:pt x="6038" y="3237"/>
                    </a:moveTo>
                    <a:cubicBezTo>
                      <a:pt x="6038" y="3237"/>
                      <a:pt x="2402" y="3337"/>
                      <a:pt x="1268" y="4671"/>
                    </a:cubicBezTo>
                    <a:cubicBezTo>
                      <a:pt x="134" y="6005"/>
                      <a:pt x="0" y="12610"/>
                      <a:pt x="0" y="13644"/>
                    </a:cubicBezTo>
                    <a:cubicBezTo>
                      <a:pt x="0" y="14711"/>
                      <a:pt x="2102" y="17847"/>
                      <a:pt x="5938" y="18614"/>
                    </a:cubicBezTo>
                    <a:cubicBezTo>
                      <a:pt x="9774" y="19381"/>
                      <a:pt x="13010" y="17080"/>
                      <a:pt x="13110" y="14711"/>
                    </a:cubicBezTo>
                    <a:cubicBezTo>
                      <a:pt x="13176" y="12310"/>
                      <a:pt x="14811" y="5805"/>
                      <a:pt x="14444" y="3337"/>
                    </a:cubicBezTo>
                    <a:cubicBezTo>
                      <a:pt x="14044" y="835"/>
                      <a:pt x="12443" y="1"/>
                      <a:pt x="12443"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74;p44"/>
              <p:cNvSpPr/>
              <p:nvPr/>
            </p:nvSpPr>
            <p:spPr>
              <a:xfrm>
                <a:off x="3807913" y="8528625"/>
                <a:ext cx="225175" cy="220200"/>
              </a:xfrm>
              <a:custGeom>
                <a:avLst/>
                <a:gdLst/>
                <a:ahLst/>
                <a:cxnLst/>
                <a:rect l="l" t="t" r="r" b="b"/>
                <a:pathLst>
                  <a:path w="9007" h="8808" extrusionOk="0">
                    <a:moveTo>
                      <a:pt x="4503" y="1"/>
                    </a:moveTo>
                    <a:cubicBezTo>
                      <a:pt x="2002" y="1"/>
                      <a:pt x="0" y="1969"/>
                      <a:pt x="0" y="4404"/>
                    </a:cubicBezTo>
                    <a:cubicBezTo>
                      <a:pt x="0" y="6839"/>
                      <a:pt x="2002" y="8807"/>
                      <a:pt x="4503" y="8807"/>
                    </a:cubicBezTo>
                    <a:cubicBezTo>
                      <a:pt x="6972" y="8807"/>
                      <a:pt x="9007" y="6839"/>
                      <a:pt x="9007" y="4404"/>
                    </a:cubicBezTo>
                    <a:cubicBezTo>
                      <a:pt x="9007" y="1969"/>
                      <a:pt x="6972" y="1"/>
                      <a:pt x="4503" y="1"/>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75;p44"/>
              <p:cNvSpPr/>
              <p:nvPr/>
            </p:nvSpPr>
            <p:spPr>
              <a:xfrm>
                <a:off x="3572738" y="8592375"/>
                <a:ext cx="391975" cy="407450"/>
              </a:xfrm>
              <a:custGeom>
                <a:avLst/>
                <a:gdLst/>
                <a:ahLst/>
                <a:cxnLst/>
                <a:rect l="l" t="t" r="r" b="b"/>
                <a:pathLst>
                  <a:path w="15679" h="16298" extrusionOk="0">
                    <a:moveTo>
                      <a:pt x="10949" y="0"/>
                    </a:moveTo>
                    <a:cubicBezTo>
                      <a:pt x="10817" y="0"/>
                      <a:pt x="10702" y="17"/>
                      <a:pt x="10608" y="53"/>
                    </a:cubicBezTo>
                    <a:cubicBezTo>
                      <a:pt x="9674" y="420"/>
                      <a:pt x="10141" y="1087"/>
                      <a:pt x="9274" y="1487"/>
                    </a:cubicBezTo>
                    <a:cubicBezTo>
                      <a:pt x="8440" y="1854"/>
                      <a:pt x="5171" y="2354"/>
                      <a:pt x="4504" y="3188"/>
                    </a:cubicBezTo>
                    <a:cubicBezTo>
                      <a:pt x="3836" y="4056"/>
                      <a:pt x="3369" y="5690"/>
                      <a:pt x="2302" y="7591"/>
                    </a:cubicBezTo>
                    <a:cubicBezTo>
                      <a:pt x="1268" y="9493"/>
                      <a:pt x="0" y="10360"/>
                      <a:pt x="1435" y="10460"/>
                    </a:cubicBezTo>
                    <a:cubicBezTo>
                      <a:pt x="1464" y="10461"/>
                      <a:pt x="1493" y="10461"/>
                      <a:pt x="1521" y="10461"/>
                    </a:cubicBezTo>
                    <a:cubicBezTo>
                      <a:pt x="2755" y="10461"/>
                      <a:pt x="3882" y="9767"/>
                      <a:pt x="4404" y="8659"/>
                    </a:cubicBezTo>
                    <a:cubicBezTo>
                      <a:pt x="4737" y="8025"/>
                      <a:pt x="5237" y="7525"/>
                      <a:pt x="5838" y="7225"/>
                    </a:cubicBezTo>
                    <a:lnTo>
                      <a:pt x="5838" y="7225"/>
                    </a:lnTo>
                    <a:cubicBezTo>
                      <a:pt x="5838" y="7225"/>
                      <a:pt x="3269" y="13062"/>
                      <a:pt x="3636" y="13629"/>
                    </a:cubicBezTo>
                    <a:cubicBezTo>
                      <a:pt x="3803" y="13929"/>
                      <a:pt x="4070" y="14163"/>
                      <a:pt x="4404" y="14296"/>
                    </a:cubicBezTo>
                    <a:cubicBezTo>
                      <a:pt x="4404" y="14296"/>
                      <a:pt x="4103" y="15430"/>
                      <a:pt x="4804" y="15731"/>
                    </a:cubicBezTo>
                    <a:cubicBezTo>
                      <a:pt x="4971" y="15800"/>
                      <a:pt x="5149" y="15835"/>
                      <a:pt x="5327" y="15835"/>
                    </a:cubicBezTo>
                    <a:cubicBezTo>
                      <a:pt x="5576" y="15835"/>
                      <a:pt x="5824" y="15767"/>
                      <a:pt x="6038" y="15631"/>
                    </a:cubicBezTo>
                    <a:cubicBezTo>
                      <a:pt x="6038" y="15631"/>
                      <a:pt x="6905" y="16298"/>
                      <a:pt x="7372" y="16298"/>
                    </a:cubicBezTo>
                    <a:cubicBezTo>
                      <a:pt x="7673" y="16264"/>
                      <a:pt x="7973" y="16164"/>
                      <a:pt x="8240" y="15997"/>
                    </a:cubicBezTo>
                    <a:cubicBezTo>
                      <a:pt x="8240" y="15997"/>
                      <a:pt x="8432" y="16021"/>
                      <a:pt x="8702" y="16021"/>
                    </a:cubicBezTo>
                    <a:cubicBezTo>
                      <a:pt x="9219" y="16021"/>
                      <a:pt x="10023" y="15935"/>
                      <a:pt x="10308" y="15430"/>
                    </a:cubicBezTo>
                    <a:cubicBezTo>
                      <a:pt x="10775" y="14663"/>
                      <a:pt x="12910" y="12195"/>
                      <a:pt x="13944" y="10160"/>
                    </a:cubicBezTo>
                    <a:cubicBezTo>
                      <a:pt x="14611" y="8826"/>
                      <a:pt x="15044" y="7358"/>
                      <a:pt x="15211" y="5890"/>
                    </a:cubicBezTo>
                    <a:cubicBezTo>
                      <a:pt x="15211" y="5890"/>
                      <a:pt x="15678" y="3789"/>
                      <a:pt x="15211" y="2555"/>
                    </a:cubicBezTo>
                    <a:cubicBezTo>
                      <a:pt x="14790" y="1440"/>
                      <a:pt x="12167" y="0"/>
                      <a:pt x="10949"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76;p44"/>
              <p:cNvSpPr/>
              <p:nvPr/>
            </p:nvSpPr>
            <p:spPr>
              <a:xfrm>
                <a:off x="3682813" y="8796325"/>
                <a:ext cx="102600" cy="153475"/>
              </a:xfrm>
              <a:custGeom>
                <a:avLst/>
                <a:gdLst/>
                <a:ahLst/>
                <a:cxnLst/>
                <a:rect l="l" t="t" r="r" b="b"/>
                <a:pathLst>
                  <a:path w="4104" h="6139" fill="none" extrusionOk="0">
                    <a:moveTo>
                      <a:pt x="1" y="6138"/>
                    </a:moveTo>
                    <a:lnTo>
                      <a:pt x="4103"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77;p44"/>
              <p:cNvSpPr/>
              <p:nvPr/>
            </p:nvSpPr>
            <p:spPr>
              <a:xfrm>
                <a:off x="3723688" y="8834675"/>
                <a:ext cx="114250" cy="148475"/>
              </a:xfrm>
              <a:custGeom>
                <a:avLst/>
                <a:gdLst/>
                <a:ahLst/>
                <a:cxnLst/>
                <a:rect l="l" t="t" r="r" b="b"/>
                <a:pathLst>
                  <a:path w="4570" h="5939" fill="none" extrusionOk="0">
                    <a:moveTo>
                      <a:pt x="0" y="5939"/>
                    </a:moveTo>
                    <a:lnTo>
                      <a:pt x="457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78;p44"/>
              <p:cNvSpPr/>
              <p:nvPr/>
            </p:nvSpPr>
            <p:spPr>
              <a:xfrm>
                <a:off x="3778713" y="8889725"/>
                <a:ext cx="90925" cy="102600"/>
              </a:xfrm>
              <a:custGeom>
                <a:avLst/>
                <a:gdLst/>
                <a:ahLst/>
                <a:cxnLst/>
                <a:rect l="l" t="t" r="r" b="b"/>
                <a:pathLst>
                  <a:path w="3637" h="4104" fill="none" extrusionOk="0">
                    <a:moveTo>
                      <a:pt x="1" y="4103"/>
                    </a:moveTo>
                    <a:lnTo>
                      <a:pt x="3637"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79;p44"/>
              <p:cNvSpPr/>
              <p:nvPr/>
            </p:nvSpPr>
            <p:spPr>
              <a:xfrm>
                <a:off x="3718663" y="8708775"/>
                <a:ext cx="19225" cy="64225"/>
              </a:xfrm>
              <a:custGeom>
                <a:avLst/>
                <a:gdLst/>
                <a:ahLst/>
                <a:cxnLst/>
                <a:rect l="l" t="t" r="r" b="b"/>
                <a:pathLst>
                  <a:path w="769" h="2569" fill="none" extrusionOk="0">
                    <a:moveTo>
                      <a:pt x="1" y="2569"/>
                    </a:moveTo>
                    <a:lnTo>
                      <a:pt x="768"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3314" name="Picture 2" descr="C:\Users\Administrator\Desktop\P4-TT-TOÁN 10-CD\c7-bàin6\9.hd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541" y="1657350"/>
            <a:ext cx="4111459" cy="3258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barn(inVertical)">
                                      <p:cBhvr>
                                        <p:cTn id="1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grpSp>
        <p:nvGrpSpPr>
          <p:cNvPr id="1012" name="Google Shape;1012;p47"/>
          <p:cNvGrpSpPr/>
          <p:nvPr/>
        </p:nvGrpSpPr>
        <p:grpSpPr>
          <a:xfrm rot="-1464382">
            <a:off x="126734" y="4450314"/>
            <a:ext cx="825540" cy="309244"/>
            <a:chOff x="5553275" y="2092625"/>
            <a:chExt cx="387150" cy="145025"/>
          </a:xfrm>
        </p:grpSpPr>
        <p:sp>
          <p:nvSpPr>
            <p:cNvPr id="1013" name="Google Shape;1013;p47"/>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7"/>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7"/>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7"/>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9" name="Google Shape;1019;p47"/>
          <p:cNvSpPr/>
          <p:nvPr/>
        </p:nvSpPr>
        <p:spPr>
          <a:xfrm>
            <a:off x="295016" y="309100"/>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8" name="Google Shape;1028;p47"/>
          <p:cNvGrpSpPr/>
          <p:nvPr/>
        </p:nvGrpSpPr>
        <p:grpSpPr>
          <a:xfrm>
            <a:off x="8468373" y="4397203"/>
            <a:ext cx="490612" cy="415445"/>
            <a:chOff x="5278225" y="2418025"/>
            <a:chExt cx="230075" cy="194825"/>
          </a:xfrm>
        </p:grpSpPr>
        <p:sp>
          <p:nvSpPr>
            <p:cNvPr id="1029" name="Google Shape;1029;p47"/>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7"/>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7"/>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7"/>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7"/>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7"/>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6" name="Google Shape;1036;p47"/>
          <p:cNvSpPr/>
          <p:nvPr/>
        </p:nvSpPr>
        <p:spPr>
          <a:xfrm rot="1844305">
            <a:off x="8332972" y="116878"/>
            <a:ext cx="636195" cy="650695"/>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Picture 5">
            <a:extLst>
              <a:ext uri="{FF2B5EF4-FFF2-40B4-BE49-F238E27FC236}">
                <a16:creationId xmlns:a16="http://schemas.microsoft.com/office/drawing/2014/main" id="{D37E9C0D-E8F4-4753-B141-268BBC7C49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3400" y="1885950"/>
            <a:ext cx="3432926" cy="3063887"/>
          </a:xfrm>
          <a:prstGeom prst="rect">
            <a:avLst/>
          </a:prstGeom>
        </p:spPr>
      </p:pic>
      <p:sp>
        <p:nvSpPr>
          <p:cNvPr id="3" name="Rectangle 2"/>
          <p:cNvSpPr/>
          <p:nvPr/>
        </p:nvSpPr>
        <p:spPr>
          <a:xfrm>
            <a:off x="4038600" y="1109569"/>
            <a:ext cx="4572000" cy="2308324"/>
          </a:xfrm>
          <a:prstGeom prst="rect">
            <a:avLst/>
          </a:prstGeom>
        </p:spPr>
        <p:txBody>
          <a:bodyPr>
            <a:spAutoFit/>
          </a:bodyPr>
          <a:lstStyle/>
          <a:p>
            <a:pPr algn="ctr">
              <a:lnSpc>
                <a:spcPct val="150000"/>
              </a:lnSpc>
            </a:pPr>
            <a:r>
              <a:rPr lang="en-US" sz="2400" b="1" dirty="0">
                <a:solidFill>
                  <a:srgbClr val="FF0000"/>
                </a:solidFill>
              </a:rPr>
              <a:t>Giải</a:t>
            </a:r>
            <a:endParaRPr lang="en-US" sz="2400" dirty="0">
              <a:solidFill>
                <a:srgbClr val="FF0000"/>
              </a:solidFill>
            </a:endParaRPr>
          </a:p>
          <a:p>
            <a:pPr algn="ctr">
              <a:lnSpc>
                <a:spcPct val="150000"/>
              </a:lnSpc>
            </a:pPr>
            <a:r>
              <a:rPr lang="en-US" sz="2400" dirty="0"/>
              <a:t>Khi M thay đổi, ta có: </a:t>
            </a:r>
          </a:p>
          <a:p>
            <a:pPr algn="ctr">
              <a:lnSpc>
                <a:spcPct val="150000"/>
              </a:lnSpc>
            </a:pPr>
            <a:r>
              <a:rPr lang="en-US" sz="2400" dirty="0"/>
              <a:t>MA + MB = MF + MB (= AB). </a:t>
            </a:r>
          </a:p>
          <a:p>
            <a:pPr algn="ctr">
              <a:lnSpc>
                <a:spcPct val="150000"/>
              </a:lnSpc>
            </a:pPr>
            <a:r>
              <a:rPr lang="en-US" sz="2400" dirty="0"/>
              <a:t>Do đó MA = MF. </a:t>
            </a:r>
          </a:p>
        </p:txBody>
      </p:sp>
    </p:spTree>
    <p:extLst>
      <p:ext uri="{BB962C8B-B14F-4D97-AF65-F5344CB8AC3E}">
        <p14:creationId xmlns:p14="http://schemas.microsoft.com/office/powerpoint/2010/main" val="32651844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77" name="Google Shape;2177;p63"/>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3"/>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08;p39"/>
          <p:cNvSpPr txBox="1">
            <a:spLocks noGrp="1"/>
          </p:cNvSpPr>
          <p:nvPr>
            <p:ph type="title" idx="4294967295"/>
          </p:nvPr>
        </p:nvSpPr>
        <p:spPr>
          <a:xfrm>
            <a:off x="1676400" y="514350"/>
            <a:ext cx="5985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FF0000"/>
                </a:solidFill>
                <a:latin typeface="Arial" pitchFamily="34" charset="0"/>
                <a:cs typeface="Arial" pitchFamily="34" charset="0"/>
              </a:rPr>
              <a:t>KẾT LUẬN</a:t>
            </a:r>
            <a:endParaRPr sz="3200" b="1" dirty="0">
              <a:solidFill>
                <a:srgbClr val="FF0000"/>
              </a:solidFill>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609600" y="1123950"/>
                <a:ext cx="7818251" cy="3416320"/>
              </a:xfrm>
              <a:prstGeom prst="rect">
                <a:avLst/>
              </a:prstGeom>
            </p:spPr>
            <p:txBody>
              <a:bodyPr wrap="square">
                <a:spAutoFit/>
              </a:bodyPr>
              <a:lstStyle/>
              <a:p>
                <a:pPr algn="just">
                  <a:lnSpc>
                    <a:spcPct val="150000"/>
                  </a:lnSpc>
                </a:pPr>
                <a:r>
                  <a:rPr lang="en-US" sz="2400" dirty="0"/>
                  <a:t>Cho một điểm F cố định và một đường thẳng </a:t>
                </a:r>
                <a14:m>
                  <m:oMath xmlns:m="http://schemas.openxmlformats.org/officeDocument/2006/math">
                    <m:r>
                      <a:rPr lang="en-US" sz="2400" b="1" i="0">
                        <a:latin typeface="Cambria Math" panose="02040503050406030204" pitchFamily="18" charset="0"/>
                      </a:rPr>
                      <m:t>∆</m:t>
                    </m:r>
                  </m:oMath>
                </a14:m>
                <a:r>
                  <a:rPr lang="en-US" sz="2400" dirty="0"/>
                  <a:t> cố định không đi qua F. </a:t>
                </a:r>
              </a:p>
              <a:p>
                <a:pPr algn="just">
                  <a:lnSpc>
                    <a:spcPct val="150000"/>
                  </a:lnSpc>
                </a:pPr>
                <a:r>
                  <a:rPr lang="en-US" sz="2400" dirty="0"/>
                  <a:t>Đường parabol (còn gọi là parabol) là tập hợp các điểm M trong mặt phẳng cách đều F và </a:t>
                </a:r>
                <a14:m>
                  <m:oMath xmlns:m="http://schemas.openxmlformats.org/officeDocument/2006/math">
                    <m:r>
                      <a:rPr lang="en-US" sz="2400" b="1" i="0">
                        <a:latin typeface="Cambria Math" panose="02040503050406030204" pitchFamily="18" charset="0"/>
                      </a:rPr>
                      <m:t>∆</m:t>
                    </m:r>
                  </m:oMath>
                </a14:m>
                <a:r>
                  <a:rPr lang="en-US" sz="2400" dirty="0"/>
                  <a:t>.</a:t>
                </a:r>
              </a:p>
              <a:p>
                <a:pPr algn="just">
                  <a:lnSpc>
                    <a:spcPct val="150000"/>
                  </a:lnSpc>
                </a:pPr>
                <a:r>
                  <a:rPr lang="en-US" sz="2400" dirty="0"/>
                  <a:t>Điểm F được gọi là tiêu điểm của parabol. </a:t>
                </a:r>
              </a:p>
              <a:p>
                <a:pPr algn="just">
                  <a:lnSpc>
                    <a:spcPct val="150000"/>
                  </a:lnSpc>
                </a:pPr>
                <a:r>
                  <a:rPr lang="en-US" sz="2400" dirty="0"/>
                  <a:t>Đường thẳng </a:t>
                </a:r>
                <a14:m>
                  <m:oMath xmlns:m="http://schemas.openxmlformats.org/officeDocument/2006/math">
                    <m:r>
                      <a:rPr lang="en-US" sz="2400" b="1" i="0">
                        <a:latin typeface="Cambria Math" panose="02040503050406030204" pitchFamily="18" charset="0"/>
                      </a:rPr>
                      <m:t>∆</m:t>
                    </m:r>
                  </m:oMath>
                </a14:m>
                <a:r>
                  <a:rPr lang="en-US" sz="2400" dirty="0"/>
                  <a:t> được gọi là đường chuẩn của parabol. </a:t>
                </a:r>
              </a:p>
            </p:txBody>
          </p:sp>
        </mc:Choice>
        <mc:Fallback>
          <p:sp>
            <p:nvSpPr>
              <p:cNvPr id="2" name="Rectangle 1"/>
              <p:cNvSpPr>
                <a:spLocks noRot="1" noChangeAspect="1" noMove="1" noResize="1" noEditPoints="1" noAdjustHandles="1" noChangeArrowheads="1" noChangeShapeType="1" noTextEdit="1"/>
              </p:cNvSpPr>
              <p:nvPr/>
            </p:nvSpPr>
            <p:spPr>
              <a:xfrm>
                <a:off x="609600" y="1123950"/>
                <a:ext cx="7818251" cy="3416320"/>
              </a:xfrm>
              <a:prstGeom prst="rect">
                <a:avLst/>
              </a:prstGeom>
              <a:blipFill>
                <a:blip r:embed="rId3"/>
                <a:stretch>
                  <a:fillRect l="-1169" r="-1091" b="-1248"/>
                </a:stretch>
              </a:blipFill>
            </p:spPr>
            <p:txBody>
              <a:bodyPr/>
              <a:lstStyle/>
              <a:p>
                <a:r>
                  <a:rPr lang="en-US">
                    <a:noFill/>
                  </a:rPr>
                  <a:t> </a:t>
                </a:r>
              </a:p>
            </p:txBody>
          </p:sp>
        </mc:Fallback>
      </mc:AlternateContent>
    </p:spTree>
    <p:extLst>
      <p:ext uri="{BB962C8B-B14F-4D97-AF65-F5344CB8AC3E}">
        <p14:creationId xmlns:p14="http://schemas.microsoft.com/office/powerpoint/2010/main" val="34521426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grpSp>
        <p:nvGrpSpPr>
          <p:cNvPr id="2367" name="Google Shape;2367;p66"/>
          <p:cNvGrpSpPr/>
          <p:nvPr/>
        </p:nvGrpSpPr>
        <p:grpSpPr>
          <a:xfrm rot="665443">
            <a:off x="-280479" y="3490994"/>
            <a:ext cx="520099" cy="669049"/>
            <a:chOff x="4938450" y="2419450"/>
            <a:chExt cx="243900" cy="313750"/>
          </a:xfrm>
        </p:grpSpPr>
        <p:sp>
          <p:nvSpPr>
            <p:cNvPr id="2368" name="Google Shape;2368;p66"/>
            <p:cNvSpPr/>
            <p:nvPr/>
          </p:nvSpPr>
          <p:spPr>
            <a:xfrm>
              <a:off x="4988550" y="2432675"/>
              <a:ext cx="189850" cy="242075"/>
            </a:xfrm>
            <a:custGeom>
              <a:avLst/>
              <a:gdLst/>
              <a:ahLst/>
              <a:cxnLst/>
              <a:rect l="l" t="t" r="r" b="b"/>
              <a:pathLst>
                <a:path w="7594" h="9683" extrusionOk="0">
                  <a:moveTo>
                    <a:pt x="6788" y="0"/>
                  </a:moveTo>
                  <a:cubicBezTo>
                    <a:pt x="6773" y="47"/>
                    <a:pt x="6725" y="47"/>
                    <a:pt x="6694" y="79"/>
                  </a:cubicBezTo>
                  <a:cubicBezTo>
                    <a:pt x="6710" y="95"/>
                    <a:pt x="6741" y="142"/>
                    <a:pt x="6757" y="142"/>
                  </a:cubicBezTo>
                  <a:lnTo>
                    <a:pt x="6962" y="284"/>
                  </a:lnTo>
                  <a:cubicBezTo>
                    <a:pt x="7388" y="568"/>
                    <a:pt x="7483" y="1216"/>
                    <a:pt x="7136" y="1721"/>
                  </a:cubicBezTo>
                  <a:lnTo>
                    <a:pt x="2226" y="9029"/>
                  </a:lnTo>
                  <a:cubicBezTo>
                    <a:pt x="1989" y="9374"/>
                    <a:pt x="1619" y="9572"/>
                    <a:pt x="1273" y="9572"/>
                  </a:cubicBezTo>
                  <a:cubicBezTo>
                    <a:pt x="1112" y="9572"/>
                    <a:pt x="957" y="9530"/>
                    <a:pt x="822" y="9440"/>
                  </a:cubicBezTo>
                  <a:lnTo>
                    <a:pt x="616" y="9298"/>
                  </a:lnTo>
                  <a:cubicBezTo>
                    <a:pt x="190" y="9014"/>
                    <a:pt x="127" y="8366"/>
                    <a:pt x="474" y="7845"/>
                  </a:cubicBezTo>
                  <a:lnTo>
                    <a:pt x="2526" y="4799"/>
                  </a:lnTo>
                  <a:cubicBezTo>
                    <a:pt x="2561" y="4742"/>
                    <a:pt x="2529" y="4701"/>
                    <a:pt x="2490" y="4701"/>
                  </a:cubicBezTo>
                  <a:cubicBezTo>
                    <a:pt x="2476" y="4701"/>
                    <a:pt x="2461" y="4707"/>
                    <a:pt x="2447" y="4720"/>
                  </a:cubicBezTo>
                  <a:lnTo>
                    <a:pt x="380" y="7782"/>
                  </a:lnTo>
                  <a:cubicBezTo>
                    <a:pt x="1" y="8351"/>
                    <a:pt x="80" y="9077"/>
                    <a:pt x="537" y="9392"/>
                  </a:cubicBezTo>
                  <a:lnTo>
                    <a:pt x="743" y="9534"/>
                  </a:lnTo>
                  <a:cubicBezTo>
                    <a:pt x="893" y="9635"/>
                    <a:pt x="1067" y="9683"/>
                    <a:pt x="1245" y="9683"/>
                  </a:cubicBezTo>
                  <a:cubicBezTo>
                    <a:pt x="1626" y="9683"/>
                    <a:pt x="2031" y="9464"/>
                    <a:pt x="2290" y="9077"/>
                  </a:cubicBezTo>
                  <a:lnTo>
                    <a:pt x="7199" y="1784"/>
                  </a:lnTo>
                  <a:cubicBezTo>
                    <a:pt x="7593" y="1216"/>
                    <a:pt x="7515" y="489"/>
                    <a:pt x="7041" y="174"/>
                  </a:cubicBezTo>
                  <a:lnTo>
                    <a:pt x="6852" y="32"/>
                  </a:lnTo>
                  <a:cubicBezTo>
                    <a:pt x="6820" y="32"/>
                    <a:pt x="6804" y="16"/>
                    <a:pt x="6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6"/>
            <p:cNvSpPr/>
            <p:nvPr/>
          </p:nvSpPr>
          <p:spPr>
            <a:xfrm>
              <a:off x="4986575" y="2431075"/>
              <a:ext cx="194200" cy="245425"/>
            </a:xfrm>
            <a:custGeom>
              <a:avLst/>
              <a:gdLst/>
              <a:ahLst/>
              <a:cxnLst/>
              <a:rect l="l" t="t" r="r" b="b"/>
              <a:pathLst>
                <a:path w="7768" h="9817" extrusionOk="0">
                  <a:moveTo>
                    <a:pt x="7138" y="303"/>
                  </a:moveTo>
                  <a:lnTo>
                    <a:pt x="7138" y="303"/>
                  </a:lnTo>
                  <a:cubicBezTo>
                    <a:pt x="7200" y="365"/>
                    <a:pt x="7263" y="428"/>
                    <a:pt x="7325" y="506"/>
                  </a:cubicBezTo>
                  <a:lnTo>
                    <a:pt x="7309" y="506"/>
                  </a:lnTo>
                  <a:cubicBezTo>
                    <a:pt x="7263" y="428"/>
                    <a:pt x="7200" y="365"/>
                    <a:pt x="7138" y="303"/>
                  </a:cubicBezTo>
                  <a:close/>
                  <a:moveTo>
                    <a:pt x="6867" y="1"/>
                  </a:moveTo>
                  <a:cubicBezTo>
                    <a:pt x="6836" y="17"/>
                    <a:pt x="6820" y="17"/>
                    <a:pt x="6820" y="48"/>
                  </a:cubicBezTo>
                  <a:cubicBezTo>
                    <a:pt x="6804" y="48"/>
                    <a:pt x="6804" y="48"/>
                    <a:pt x="6789" y="64"/>
                  </a:cubicBezTo>
                  <a:cubicBezTo>
                    <a:pt x="6773" y="64"/>
                    <a:pt x="6757" y="80"/>
                    <a:pt x="6741" y="80"/>
                  </a:cubicBezTo>
                  <a:cubicBezTo>
                    <a:pt x="6741" y="96"/>
                    <a:pt x="6725" y="96"/>
                    <a:pt x="6725" y="111"/>
                  </a:cubicBezTo>
                  <a:cubicBezTo>
                    <a:pt x="6694" y="143"/>
                    <a:pt x="6710" y="190"/>
                    <a:pt x="6741" y="206"/>
                  </a:cubicBezTo>
                  <a:lnTo>
                    <a:pt x="6757" y="222"/>
                  </a:lnTo>
                  <a:cubicBezTo>
                    <a:pt x="6773" y="238"/>
                    <a:pt x="6789" y="254"/>
                    <a:pt x="6804" y="269"/>
                  </a:cubicBezTo>
                  <a:lnTo>
                    <a:pt x="6994" y="396"/>
                  </a:lnTo>
                  <a:cubicBezTo>
                    <a:pt x="7404" y="664"/>
                    <a:pt x="7467" y="1280"/>
                    <a:pt x="7152" y="1753"/>
                  </a:cubicBezTo>
                  <a:lnTo>
                    <a:pt x="2242" y="9046"/>
                  </a:lnTo>
                  <a:cubicBezTo>
                    <a:pt x="2027" y="9380"/>
                    <a:pt x="1680" y="9567"/>
                    <a:pt x="1355" y="9567"/>
                  </a:cubicBezTo>
                  <a:cubicBezTo>
                    <a:pt x="1204" y="9567"/>
                    <a:pt x="1058" y="9526"/>
                    <a:pt x="932" y="9441"/>
                  </a:cubicBezTo>
                  <a:lnTo>
                    <a:pt x="743" y="9299"/>
                  </a:lnTo>
                  <a:cubicBezTo>
                    <a:pt x="348" y="9030"/>
                    <a:pt x="285" y="8430"/>
                    <a:pt x="616" y="7957"/>
                  </a:cubicBezTo>
                  <a:lnTo>
                    <a:pt x="2669" y="4894"/>
                  </a:lnTo>
                  <a:cubicBezTo>
                    <a:pt x="2684" y="4863"/>
                    <a:pt x="2700" y="4831"/>
                    <a:pt x="2684" y="4800"/>
                  </a:cubicBezTo>
                  <a:cubicBezTo>
                    <a:pt x="2684" y="4752"/>
                    <a:pt x="2669" y="4737"/>
                    <a:pt x="2637" y="4721"/>
                  </a:cubicBezTo>
                  <a:cubicBezTo>
                    <a:pt x="2618" y="4702"/>
                    <a:pt x="2595" y="4693"/>
                    <a:pt x="2571" y="4693"/>
                  </a:cubicBezTo>
                  <a:cubicBezTo>
                    <a:pt x="2535" y="4693"/>
                    <a:pt x="2498" y="4714"/>
                    <a:pt x="2479" y="4752"/>
                  </a:cubicBezTo>
                  <a:lnTo>
                    <a:pt x="411" y="7815"/>
                  </a:lnTo>
                  <a:cubicBezTo>
                    <a:pt x="1" y="8415"/>
                    <a:pt x="96" y="9188"/>
                    <a:pt x="585" y="9520"/>
                  </a:cubicBezTo>
                  <a:lnTo>
                    <a:pt x="790" y="9662"/>
                  </a:lnTo>
                  <a:cubicBezTo>
                    <a:pt x="950" y="9767"/>
                    <a:pt x="1134" y="9816"/>
                    <a:pt x="1324" y="9816"/>
                  </a:cubicBezTo>
                  <a:cubicBezTo>
                    <a:pt x="1731" y="9816"/>
                    <a:pt x="2162" y="9587"/>
                    <a:pt x="2432" y="9188"/>
                  </a:cubicBezTo>
                  <a:lnTo>
                    <a:pt x="7357" y="1879"/>
                  </a:lnTo>
                  <a:cubicBezTo>
                    <a:pt x="7767" y="1280"/>
                    <a:pt x="7672" y="522"/>
                    <a:pt x="7167" y="175"/>
                  </a:cubicBezTo>
                  <a:lnTo>
                    <a:pt x="6978" y="48"/>
                  </a:lnTo>
                  <a:lnTo>
                    <a:pt x="6931" y="17"/>
                  </a:lnTo>
                  <a:cubicBezTo>
                    <a:pt x="6899" y="1"/>
                    <a:pt x="6883" y="1"/>
                    <a:pt x="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6"/>
            <p:cNvSpPr/>
            <p:nvPr/>
          </p:nvSpPr>
          <p:spPr>
            <a:xfrm>
              <a:off x="4986975" y="2428325"/>
              <a:ext cx="193800" cy="248175"/>
            </a:xfrm>
            <a:custGeom>
              <a:avLst/>
              <a:gdLst/>
              <a:ahLst/>
              <a:cxnLst/>
              <a:rect l="l" t="t" r="r" b="b"/>
              <a:pathLst>
                <a:path w="7752" h="9927" extrusionOk="0">
                  <a:moveTo>
                    <a:pt x="6662" y="0"/>
                  </a:moveTo>
                  <a:cubicBezTo>
                    <a:pt x="6630" y="64"/>
                    <a:pt x="6567" y="127"/>
                    <a:pt x="6504" y="158"/>
                  </a:cubicBezTo>
                  <a:lnTo>
                    <a:pt x="6946" y="458"/>
                  </a:lnTo>
                  <a:cubicBezTo>
                    <a:pt x="7357" y="806"/>
                    <a:pt x="7451" y="1405"/>
                    <a:pt x="7136" y="1863"/>
                  </a:cubicBezTo>
                  <a:lnTo>
                    <a:pt x="2226" y="9156"/>
                  </a:lnTo>
                  <a:cubicBezTo>
                    <a:pt x="2011" y="9490"/>
                    <a:pt x="1664" y="9677"/>
                    <a:pt x="1339" y="9677"/>
                  </a:cubicBezTo>
                  <a:cubicBezTo>
                    <a:pt x="1188" y="9677"/>
                    <a:pt x="1042" y="9636"/>
                    <a:pt x="916" y="9551"/>
                  </a:cubicBezTo>
                  <a:lnTo>
                    <a:pt x="727" y="9409"/>
                  </a:lnTo>
                  <a:cubicBezTo>
                    <a:pt x="332" y="9140"/>
                    <a:pt x="269" y="8540"/>
                    <a:pt x="600" y="8067"/>
                  </a:cubicBezTo>
                  <a:lnTo>
                    <a:pt x="2653" y="5004"/>
                  </a:lnTo>
                  <a:cubicBezTo>
                    <a:pt x="2668" y="4973"/>
                    <a:pt x="2684" y="4941"/>
                    <a:pt x="2668" y="4910"/>
                  </a:cubicBezTo>
                  <a:cubicBezTo>
                    <a:pt x="2668" y="4862"/>
                    <a:pt x="2653" y="4847"/>
                    <a:pt x="2621" y="4831"/>
                  </a:cubicBezTo>
                  <a:cubicBezTo>
                    <a:pt x="2601" y="4818"/>
                    <a:pt x="2579" y="4810"/>
                    <a:pt x="2556" y="4810"/>
                  </a:cubicBezTo>
                  <a:cubicBezTo>
                    <a:pt x="2524" y="4810"/>
                    <a:pt x="2491" y="4825"/>
                    <a:pt x="2463" y="4862"/>
                  </a:cubicBezTo>
                  <a:lnTo>
                    <a:pt x="411" y="7925"/>
                  </a:lnTo>
                  <a:cubicBezTo>
                    <a:pt x="1" y="8525"/>
                    <a:pt x="80" y="9282"/>
                    <a:pt x="585" y="9630"/>
                  </a:cubicBezTo>
                  <a:lnTo>
                    <a:pt x="790" y="9772"/>
                  </a:lnTo>
                  <a:cubicBezTo>
                    <a:pt x="950" y="9877"/>
                    <a:pt x="1134" y="9926"/>
                    <a:pt x="1323" y="9926"/>
                  </a:cubicBezTo>
                  <a:cubicBezTo>
                    <a:pt x="1731" y="9926"/>
                    <a:pt x="2162" y="9697"/>
                    <a:pt x="2432" y="9298"/>
                  </a:cubicBezTo>
                  <a:lnTo>
                    <a:pt x="7341" y="1989"/>
                  </a:lnTo>
                  <a:cubicBezTo>
                    <a:pt x="7751" y="1390"/>
                    <a:pt x="7656" y="663"/>
                    <a:pt x="7167" y="332"/>
                  </a:cubicBezTo>
                  <a:lnTo>
                    <a:pt x="6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6"/>
            <p:cNvSpPr/>
            <p:nvPr/>
          </p:nvSpPr>
          <p:spPr>
            <a:xfrm>
              <a:off x="4984600" y="2426325"/>
              <a:ext cx="197750" cy="251975"/>
            </a:xfrm>
            <a:custGeom>
              <a:avLst/>
              <a:gdLst/>
              <a:ahLst/>
              <a:cxnLst/>
              <a:rect l="l" t="t" r="r" b="b"/>
              <a:pathLst>
                <a:path w="7910" h="10079" extrusionOk="0">
                  <a:moveTo>
                    <a:pt x="6773" y="191"/>
                  </a:moveTo>
                  <a:lnTo>
                    <a:pt x="7199" y="475"/>
                  </a:lnTo>
                  <a:cubicBezTo>
                    <a:pt x="7673" y="791"/>
                    <a:pt x="7751" y="1470"/>
                    <a:pt x="7373" y="2038"/>
                  </a:cubicBezTo>
                  <a:lnTo>
                    <a:pt x="2463" y="9331"/>
                  </a:lnTo>
                  <a:cubicBezTo>
                    <a:pt x="2194" y="9718"/>
                    <a:pt x="1786" y="9937"/>
                    <a:pt x="1408" y="9937"/>
                  </a:cubicBezTo>
                  <a:cubicBezTo>
                    <a:pt x="1232" y="9937"/>
                    <a:pt x="1062" y="9889"/>
                    <a:pt x="916" y="9788"/>
                  </a:cubicBezTo>
                  <a:lnTo>
                    <a:pt x="711" y="9646"/>
                  </a:lnTo>
                  <a:cubicBezTo>
                    <a:pt x="238" y="9331"/>
                    <a:pt x="175" y="8620"/>
                    <a:pt x="553" y="8052"/>
                  </a:cubicBezTo>
                  <a:lnTo>
                    <a:pt x="2621" y="4990"/>
                  </a:lnTo>
                  <a:cubicBezTo>
                    <a:pt x="2628" y="4970"/>
                    <a:pt x="2643" y="4961"/>
                    <a:pt x="2658" y="4961"/>
                  </a:cubicBezTo>
                  <a:cubicBezTo>
                    <a:pt x="2679" y="4961"/>
                    <a:pt x="2700" y="4978"/>
                    <a:pt x="2700" y="5005"/>
                  </a:cubicBezTo>
                  <a:cubicBezTo>
                    <a:pt x="2716" y="5021"/>
                    <a:pt x="2700" y="5037"/>
                    <a:pt x="2684" y="5053"/>
                  </a:cubicBezTo>
                  <a:lnTo>
                    <a:pt x="632" y="8099"/>
                  </a:lnTo>
                  <a:cubicBezTo>
                    <a:pt x="285" y="8620"/>
                    <a:pt x="364" y="9268"/>
                    <a:pt x="790" y="9567"/>
                  </a:cubicBezTo>
                  <a:lnTo>
                    <a:pt x="980" y="9694"/>
                  </a:lnTo>
                  <a:cubicBezTo>
                    <a:pt x="1117" y="9785"/>
                    <a:pt x="1276" y="9830"/>
                    <a:pt x="1440" y="9830"/>
                  </a:cubicBezTo>
                  <a:cubicBezTo>
                    <a:pt x="1784" y="9830"/>
                    <a:pt x="2149" y="9636"/>
                    <a:pt x="2384" y="9283"/>
                  </a:cubicBezTo>
                  <a:lnTo>
                    <a:pt x="7294" y="1991"/>
                  </a:lnTo>
                  <a:cubicBezTo>
                    <a:pt x="7625" y="1485"/>
                    <a:pt x="7530" y="791"/>
                    <a:pt x="7073" y="491"/>
                  </a:cubicBezTo>
                  <a:lnTo>
                    <a:pt x="6725" y="254"/>
                  </a:lnTo>
                  <a:cubicBezTo>
                    <a:pt x="6741" y="238"/>
                    <a:pt x="6757" y="207"/>
                    <a:pt x="6773" y="191"/>
                  </a:cubicBezTo>
                  <a:close/>
                  <a:moveTo>
                    <a:pt x="6735" y="1"/>
                  </a:moveTo>
                  <a:cubicBezTo>
                    <a:pt x="6712" y="1"/>
                    <a:pt x="6688" y="18"/>
                    <a:pt x="6678" y="49"/>
                  </a:cubicBezTo>
                  <a:cubicBezTo>
                    <a:pt x="6647" y="112"/>
                    <a:pt x="6631" y="128"/>
                    <a:pt x="6568" y="175"/>
                  </a:cubicBezTo>
                  <a:cubicBezTo>
                    <a:pt x="6552" y="175"/>
                    <a:pt x="6536" y="207"/>
                    <a:pt x="6520" y="238"/>
                  </a:cubicBezTo>
                  <a:cubicBezTo>
                    <a:pt x="6520" y="254"/>
                    <a:pt x="6536" y="270"/>
                    <a:pt x="6552" y="286"/>
                  </a:cubicBezTo>
                  <a:lnTo>
                    <a:pt x="6994" y="601"/>
                  </a:lnTo>
                  <a:cubicBezTo>
                    <a:pt x="7373" y="854"/>
                    <a:pt x="7452" y="1470"/>
                    <a:pt x="7167" y="1896"/>
                  </a:cubicBezTo>
                  <a:lnTo>
                    <a:pt x="2258" y="9189"/>
                  </a:lnTo>
                  <a:cubicBezTo>
                    <a:pt x="2052" y="9504"/>
                    <a:pt x="1733" y="9677"/>
                    <a:pt x="1436" y="9677"/>
                  </a:cubicBezTo>
                  <a:cubicBezTo>
                    <a:pt x="1302" y="9677"/>
                    <a:pt x="1172" y="9641"/>
                    <a:pt x="1059" y="9567"/>
                  </a:cubicBezTo>
                  <a:lnTo>
                    <a:pt x="853" y="9425"/>
                  </a:lnTo>
                  <a:cubicBezTo>
                    <a:pt x="490" y="9189"/>
                    <a:pt x="443" y="8620"/>
                    <a:pt x="743" y="8178"/>
                  </a:cubicBezTo>
                  <a:lnTo>
                    <a:pt x="2795" y="5132"/>
                  </a:lnTo>
                  <a:cubicBezTo>
                    <a:pt x="2842" y="5084"/>
                    <a:pt x="2842" y="5037"/>
                    <a:pt x="2842" y="4974"/>
                  </a:cubicBezTo>
                  <a:cubicBezTo>
                    <a:pt x="2826" y="4927"/>
                    <a:pt x="2795" y="4879"/>
                    <a:pt x="2763" y="4848"/>
                  </a:cubicBezTo>
                  <a:cubicBezTo>
                    <a:pt x="2729" y="4831"/>
                    <a:pt x="2693" y="4822"/>
                    <a:pt x="2658" y="4822"/>
                  </a:cubicBezTo>
                  <a:cubicBezTo>
                    <a:pt x="2595" y="4822"/>
                    <a:pt x="2535" y="4850"/>
                    <a:pt x="2495" y="4911"/>
                  </a:cubicBezTo>
                  <a:lnTo>
                    <a:pt x="427" y="7973"/>
                  </a:lnTo>
                  <a:cubicBezTo>
                    <a:pt x="1" y="8605"/>
                    <a:pt x="96" y="9410"/>
                    <a:pt x="632" y="9773"/>
                  </a:cubicBezTo>
                  <a:lnTo>
                    <a:pt x="838" y="9915"/>
                  </a:lnTo>
                  <a:cubicBezTo>
                    <a:pt x="1009" y="10026"/>
                    <a:pt x="1207" y="10079"/>
                    <a:pt x="1410" y="10079"/>
                  </a:cubicBezTo>
                  <a:cubicBezTo>
                    <a:pt x="1842" y="10079"/>
                    <a:pt x="2300" y="9839"/>
                    <a:pt x="2590" y="9410"/>
                  </a:cubicBezTo>
                  <a:lnTo>
                    <a:pt x="7483" y="2101"/>
                  </a:lnTo>
                  <a:cubicBezTo>
                    <a:pt x="7909" y="1485"/>
                    <a:pt x="7815" y="696"/>
                    <a:pt x="7278" y="349"/>
                  </a:cubicBezTo>
                  <a:lnTo>
                    <a:pt x="6773" y="17"/>
                  </a:lnTo>
                  <a:cubicBezTo>
                    <a:pt x="6762" y="6"/>
                    <a:pt x="6748" y="1"/>
                    <a:pt x="6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6"/>
            <p:cNvSpPr/>
            <p:nvPr/>
          </p:nvSpPr>
          <p:spPr>
            <a:xfrm>
              <a:off x="4940800" y="2421300"/>
              <a:ext cx="224575" cy="310075"/>
            </a:xfrm>
            <a:custGeom>
              <a:avLst/>
              <a:gdLst/>
              <a:ahLst/>
              <a:cxnLst/>
              <a:rect l="l" t="t" r="r" b="b"/>
              <a:pathLst>
                <a:path w="8983" h="12403" extrusionOk="0">
                  <a:moveTo>
                    <a:pt x="7543" y="1"/>
                  </a:moveTo>
                  <a:cubicBezTo>
                    <a:pt x="7160" y="1"/>
                    <a:pt x="6836" y="166"/>
                    <a:pt x="6615" y="502"/>
                  </a:cubicBezTo>
                  <a:lnTo>
                    <a:pt x="459" y="9642"/>
                  </a:lnTo>
                  <a:cubicBezTo>
                    <a:pt x="1" y="10353"/>
                    <a:pt x="238" y="11347"/>
                    <a:pt x="1027" y="11868"/>
                  </a:cubicBezTo>
                  <a:lnTo>
                    <a:pt x="1358" y="12089"/>
                  </a:lnTo>
                  <a:cubicBezTo>
                    <a:pt x="1673" y="12301"/>
                    <a:pt x="2029" y="12403"/>
                    <a:pt x="2372" y="12403"/>
                  </a:cubicBezTo>
                  <a:cubicBezTo>
                    <a:pt x="2872" y="12403"/>
                    <a:pt x="3344" y="12185"/>
                    <a:pt x="3616" y="11773"/>
                  </a:cubicBezTo>
                  <a:lnTo>
                    <a:pt x="7278" y="6343"/>
                  </a:lnTo>
                  <a:cubicBezTo>
                    <a:pt x="7309" y="6296"/>
                    <a:pt x="7294" y="6217"/>
                    <a:pt x="7246" y="6185"/>
                  </a:cubicBezTo>
                  <a:cubicBezTo>
                    <a:pt x="7225" y="6171"/>
                    <a:pt x="7200" y="6163"/>
                    <a:pt x="7177" y="6163"/>
                  </a:cubicBezTo>
                  <a:cubicBezTo>
                    <a:pt x="7148" y="6163"/>
                    <a:pt x="7121" y="6175"/>
                    <a:pt x="7104" y="6201"/>
                  </a:cubicBezTo>
                  <a:lnTo>
                    <a:pt x="3426" y="11647"/>
                  </a:lnTo>
                  <a:cubicBezTo>
                    <a:pt x="3192" y="12002"/>
                    <a:pt x="2787" y="12191"/>
                    <a:pt x="2354" y="12191"/>
                  </a:cubicBezTo>
                  <a:cubicBezTo>
                    <a:pt x="2056" y="12191"/>
                    <a:pt x="1745" y="12102"/>
                    <a:pt x="1469" y="11915"/>
                  </a:cubicBezTo>
                  <a:lnTo>
                    <a:pt x="1153" y="11694"/>
                  </a:lnTo>
                  <a:cubicBezTo>
                    <a:pt x="474" y="11236"/>
                    <a:pt x="269" y="10368"/>
                    <a:pt x="664" y="9784"/>
                  </a:cubicBezTo>
                  <a:lnTo>
                    <a:pt x="6820" y="629"/>
                  </a:lnTo>
                  <a:cubicBezTo>
                    <a:pt x="6998" y="354"/>
                    <a:pt x="7262" y="216"/>
                    <a:pt x="7581" y="216"/>
                  </a:cubicBezTo>
                  <a:cubicBezTo>
                    <a:pt x="7886" y="216"/>
                    <a:pt x="8241" y="343"/>
                    <a:pt x="8620" y="597"/>
                  </a:cubicBezTo>
                  <a:lnTo>
                    <a:pt x="8856" y="771"/>
                  </a:lnTo>
                  <a:lnTo>
                    <a:pt x="8888" y="771"/>
                  </a:lnTo>
                  <a:cubicBezTo>
                    <a:pt x="8904" y="755"/>
                    <a:pt x="8904" y="755"/>
                    <a:pt x="8919" y="739"/>
                  </a:cubicBezTo>
                  <a:cubicBezTo>
                    <a:pt x="8919" y="708"/>
                    <a:pt x="8951" y="660"/>
                    <a:pt x="8983" y="629"/>
                  </a:cubicBezTo>
                  <a:cubicBezTo>
                    <a:pt x="8983" y="629"/>
                    <a:pt x="8983" y="613"/>
                    <a:pt x="8983" y="597"/>
                  </a:cubicBezTo>
                  <a:cubicBezTo>
                    <a:pt x="8983" y="597"/>
                    <a:pt x="8967" y="581"/>
                    <a:pt x="8967" y="581"/>
                  </a:cubicBezTo>
                  <a:lnTo>
                    <a:pt x="8730" y="424"/>
                  </a:lnTo>
                  <a:cubicBezTo>
                    <a:pt x="8305" y="143"/>
                    <a:pt x="7898" y="1"/>
                    <a:pt x="7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6"/>
            <p:cNvSpPr/>
            <p:nvPr/>
          </p:nvSpPr>
          <p:spPr>
            <a:xfrm>
              <a:off x="4938450" y="2419450"/>
              <a:ext cx="228500" cy="313750"/>
            </a:xfrm>
            <a:custGeom>
              <a:avLst/>
              <a:gdLst/>
              <a:ahLst/>
              <a:cxnLst/>
              <a:rect l="l" t="t" r="r" b="b"/>
              <a:pathLst>
                <a:path w="9140" h="12550" extrusionOk="0">
                  <a:moveTo>
                    <a:pt x="7635" y="146"/>
                  </a:moveTo>
                  <a:cubicBezTo>
                    <a:pt x="7978" y="146"/>
                    <a:pt x="8370" y="284"/>
                    <a:pt x="8777" y="561"/>
                  </a:cubicBezTo>
                  <a:lnTo>
                    <a:pt x="8982" y="687"/>
                  </a:lnTo>
                  <a:cubicBezTo>
                    <a:pt x="8966" y="703"/>
                    <a:pt x="8966" y="734"/>
                    <a:pt x="8950" y="750"/>
                  </a:cubicBezTo>
                  <a:lnTo>
                    <a:pt x="8745" y="608"/>
                  </a:lnTo>
                  <a:cubicBezTo>
                    <a:pt x="8354" y="347"/>
                    <a:pt x="7985" y="217"/>
                    <a:pt x="7664" y="217"/>
                  </a:cubicBezTo>
                  <a:cubicBezTo>
                    <a:pt x="7324" y="217"/>
                    <a:pt x="7038" y="363"/>
                    <a:pt x="6835" y="655"/>
                  </a:cubicBezTo>
                  <a:lnTo>
                    <a:pt x="679" y="9811"/>
                  </a:lnTo>
                  <a:cubicBezTo>
                    <a:pt x="253" y="10442"/>
                    <a:pt x="489" y="11342"/>
                    <a:pt x="1200" y="11816"/>
                  </a:cubicBezTo>
                  <a:lnTo>
                    <a:pt x="1515" y="12037"/>
                  </a:lnTo>
                  <a:cubicBezTo>
                    <a:pt x="1804" y="12235"/>
                    <a:pt x="2129" y="12330"/>
                    <a:pt x="2441" y="12330"/>
                  </a:cubicBezTo>
                  <a:cubicBezTo>
                    <a:pt x="2899" y="12330"/>
                    <a:pt x="3330" y="12128"/>
                    <a:pt x="3583" y="11752"/>
                  </a:cubicBezTo>
                  <a:lnTo>
                    <a:pt x="7245" y="6307"/>
                  </a:lnTo>
                  <a:cubicBezTo>
                    <a:pt x="7245" y="6307"/>
                    <a:pt x="7261" y="6307"/>
                    <a:pt x="7277" y="6322"/>
                  </a:cubicBezTo>
                  <a:cubicBezTo>
                    <a:pt x="7293" y="6322"/>
                    <a:pt x="7324" y="6354"/>
                    <a:pt x="7293" y="6385"/>
                  </a:cubicBezTo>
                  <a:lnTo>
                    <a:pt x="3646" y="11800"/>
                  </a:lnTo>
                  <a:cubicBezTo>
                    <a:pt x="3377" y="12200"/>
                    <a:pt x="2931" y="12408"/>
                    <a:pt x="2456" y="12408"/>
                  </a:cubicBezTo>
                  <a:cubicBezTo>
                    <a:pt x="2125" y="12408"/>
                    <a:pt x="1779" y="12307"/>
                    <a:pt x="1468" y="12100"/>
                  </a:cubicBezTo>
                  <a:lnTo>
                    <a:pt x="1152" y="11879"/>
                  </a:lnTo>
                  <a:cubicBezTo>
                    <a:pt x="410" y="11374"/>
                    <a:pt x="158" y="10427"/>
                    <a:pt x="600" y="9764"/>
                  </a:cubicBezTo>
                  <a:lnTo>
                    <a:pt x="6756" y="608"/>
                  </a:lnTo>
                  <a:cubicBezTo>
                    <a:pt x="6967" y="300"/>
                    <a:pt x="7273" y="146"/>
                    <a:pt x="7635" y="146"/>
                  </a:cubicBezTo>
                  <a:close/>
                  <a:moveTo>
                    <a:pt x="7649" y="1"/>
                  </a:moveTo>
                  <a:cubicBezTo>
                    <a:pt x="7239" y="1"/>
                    <a:pt x="6887" y="179"/>
                    <a:pt x="6646" y="529"/>
                  </a:cubicBezTo>
                  <a:lnTo>
                    <a:pt x="489" y="9685"/>
                  </a:lnTo>
                  <a:cubicBezTo>
                    <a:pt x="0" y="10427"/>
                    <a:pt x="268" y="11453"/>
                    <a:pt x="1073" y="12005"/>
                  </a:cubicBezTo>
                  <a:lnTo>
                    <a:pt x="1405" y="12226"/>
                  </a:lnTo>
                  <a:cubicBezTo>
                    <a:pt x="1731" y="12443"/>
                    <a:pt x="2098" y="12549"/>
                    <a:pt x="2454" y="12549"/>
                  </a:cubicBezTo>
                  <a:cubicBezTo>
                    <a:pt x="2976" y="12549"/>
                    <a:pt x="3472" y="12320"/>
                    <a:pt x="3773" y="11879"/>
                  </a:cubicBezTo>
                  <a:lnTo>
                    <a:pt x="7419" y="6449"/>
                  </a:lnTo>
                  <a:cubicBezTo>
                    <a:pt x="7466" y="6370"/>
                    <a:pt x="7451" y="6259"/>
                    <a:pt x="7356" y="6196"/>
                  </a:cubicBezTo>
                  <a:cubicBezTo>
                    <a:pt x="7331" y="6177"/>
                    <a:pt x="7299" y="6169"/>
                    <a:pt x="7266" y="6169"/>
                  </a:cubicBezTo>
                  <a:cubicBezTo>
                    <a:pt x="7215" y="6169"/>
                    <a:pt x="7164" y="6189"/>
                    <a:pt x="7135" y="6228"/>
                  </a:cubicBezTo>
                  <a:lnTo>
                    <a:pt x="3457" y="11674"/>
                  </a:lnTo>
                  <a:cubicBezTo>
                    <a:pt x="3233" y="12009"/>
                    <a:pt x="2850" y="12185"/>
                    <a:pt x="2440" y="12185"/>
                  </a:cubicBezTo>
                  <a:cubicBezTo>
                    <a:pt x="2156" y="12185"/>
                    <a:pt x="1859" y="12101"/>
                    <a:pt x="1594" y="11926"/>
                  </a:cubicBezTo>
                  <a:lnTo>
                    <a:pt x="1279" y="11705"/>
                  </a:lnTo>
                  <a:cubicBezTo>
                    <a:pt x="631" y="11279"/>
                    <a:pt x="426" y="10458"/>
                    <a:pt x="805" y="9890"/>
                  </a:cubicBezTo>
                  <a:lnTo>
                    <a:pt x="6961" y="734"/>
                  </a:lnTo>
                  <a:cubicBezTo>
                    <a:pt x="7128" y="488"/>
                    <a:pt x="7372" y="361"/>
                    <a:pt x="7667" y="361"/>
                  </a:cubicBezTo>
                  <a:cubicBezTo>
                    <a:pt x="7957" y="361"/>
                    <a:pt x="8298" y="484"/>
                    <a:pt x="8666" y="734"/>
                  </a:cubicBezTo>
                  <a:lnTo>
                    <a:pt x="8903" y="892"/>
                  </a:lnTo>
                  <a:cubicBezTo>
                    <a:pt x="8934" y="908"/>
                    <a:pt x="8966" y="908"/>
                    <a:pt x="8998" y="908"/>
                  </a:cubicBezTo>
                  <a:cubicBezTo>
                    <a:pt x="9029" y="892"/>
                    <a:pt x="9061" y="876"/>
                    <a:pt x="9061" y="845"/>
                  </a:cubicBezTo>
                  <a:cubicBezTo>
                    <a:pt x="9077" y="813"/>
                    <a:pt x="9092" y="782"/>
                    <a:pt x="9124" y="750"/>
                  </a:cubicBezTo>
                  <a:cubicBezTo>
                    <a:pt x="9140" y="734"/>
                    <a:pt x="9140" y="703"/>
                    <a:pt x="9140" y="671"/>
                  </a:cubicBezTo>
                  <a:cubicBezTo>
                    <a:pt x="9140" y="640"/>
                    <a:pt x="9124" y="608"/>
                    <a:pt x="9092" y="592"/>
                  </a:cubicBezTo>
                  <a:lnTo>
                    <a:pt x="8856" y="434"/>
                  </a:lnTo>
                  <a:cubicBezTo>
                    <a:pt x="8431" y="144"/>
                    <a:pt x="8016" y="1"/>
                    <a:pt x="7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4" name="Google Shape;2374;p66"/>
          <p:cNvGrpSpPr/>
          <p:nvPr/>
        </p:nvGrpSpPr>
        <p:grpSpPr>
          <a:xfrm rot="-1464382">
            <a:off x="2441471" y="4913351"/>
            <a:ext cx="825540" cy="309244"/>
            <a:chOff x="5553275" y="2092625"/>
            <a:chExt cx="387150" cy="145025"/>
          </a:xfrm>
        </p:grpSpPr>
        <p:sp>
          <p:nvSpPr>
            <p:cNvPr id="2375" name="Google Shape;2375;p66"/>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6"/>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6"/>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6"/>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6"/>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6"/>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2" name="Google Shape;2382;p66"/>
          <p:cNvSpPr/>
          <p:nvPr/>
        </p:nvSpPr>
        <p:spPr>
          <a:xfrm>
            <a:off x="8343600" y="4511617"/>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0" name="Google Shape;2390;p66"/>
          <p:cNvGrpSpPr/>
          <p:nvPr/>
        </p:nvGrpSpPr>
        <p:grpSpPr>
          <a:xfrm>
            <a:off x="4754473" y="-205047"/>
            <a:ext cx="490612" cy="415445"/>
            <a:chOff x="5278225" y="2418025"/>
            <a:chExt cx="230075" cy="194825"/>
          </a:xfrm>
        </p:grpSpPr>
        <p:sp>
          <p:nvSpPr>
            <p:cNvPr id="2391" name="Google Shape;2391;p6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7" name="Google Shape;2397;p66"/>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6"/>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749044" y="361950"/>
            <a:ext cx="6413935" cy="492443"/>
          </a:xfrm>
          <a:prstGeom prst="rect">
            <a:avLst/>
          </a:prstGeom>
        </p:spPr>
        <p:txBody>
          <a:bodyPr wrap="none">
            <a:spAutoFit/>
          </a:bodyPr>
          <a:lstStyle/>
          <a:p>
            <a:pPr algn="ctr"/>
            <a:r>
              <a:rPr lang="en-US" sz="2600" b="1" dirty="0"/>
              <a:t>2. Phương trình chính tắc của parabol. </a:t>
            </a:r>
            <a:endParaRPr lang="en-US" sz="26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3170"/>
            <a:ext cx="961405" cy="519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4800" y="1428750"/>
            <a:ext cx="5257800" cy="3139321"/>
          </a:xfrm>
          <a:prstGeom prst="rect">
            <a:avLst/>
          </a:prstGeom>
        </p:spPr>
        <p:txBody>
          <a:bodyPr wrap="square">
            <a:spAutoFit/>
          </a:bodyPr>
          <a:lstStyle/>
          <a:p>
            <a:pPr algn="just">
              <a:lnSpc>
                <a:spcPct val="150000"/>
              </a:lnSpc>
            </a:pPr>
            <a:r>
              <a:rPr lang="en-US" sz="2200" dirty="0"/>
              <a:t>Cho parabol (P) với tiêu điểm F và đường chuẩn ∆. </a:t>
            </a:r>
          </a:p>
          <a:p>
            <a:pPr algn="just">
              <a:lnSpc>
                <a:spcPct val="150000"/>
              </a:lnSpc>
            </a:pPr>
            <a:r>
              <a:rPr lang="en-US" sz="2200" dirty="0"/>
              <a:t>Kẻ FH vuông góc với ∆ (H ∈ ∆). Đặt FH = p &gt; 0. Ta chọn hệ trục tọa độ Oxy sao cho O là trung điểm đoạn thẳng FH và F nằm trên tia Ox (Hình 56).</a:t>
            </a:r>
          </a:p>
        </p:txBody>
      </p:sp>
      <p:pic>
        <p:nvPicPr>
          <p:cNvPr id="14339" name="Picture 3" descr="C:\Users\Administrator\Desktop\P4-TT-TOÁN 10-CD\c7-bàin6\10.hd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074026"/>
            <a:ext cx="3048000" cy="3783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396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339"/>
                                        </p:tgtEl>
                                        <p:attrNameLst>
                                          <p:attrName>style.visibility</p:attrName>
                                        </p:attrNameLst>
                                      </p:cBhvr>
                                      <p:to>
                                        <p:strVal val="visible"/>
                                      </p:to>
                                    </p:set>
                                    <p:animEffect transition="in" filter="barn(inVertical)">
                                      <p:cBhvr>
                                        <p:cTn id="17"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45" name="Google Shape;1045;p48"/>
          <p:cNvGrpSpPr/>
          <p:nvPr/>
        </p:nvGrpSpPr>
        <p:grpSpPr>
          <a:xfrm>
            <a:off x="279461" y="4270405"/>
            <a:ext cx="520092" cy="669040"/>
            <a:chOff x="4938450" y="2419450"/>
            <a:chExt cx="243900" cy="313750"/>
          </a:xfrm>
        </p:grpSpPr>
        <p:sp>
          <p:nvSpPr>
            <p:cNvPr id="1046" name="Google Shape;1046;p48"/>
            <p:cNvSpPr/>
            <p:nvPr/>
          </p:nvSpPr>
          <p:spPr>
            <a:xfrm>
              <a:off x="4988550" y="2432675"/>
              <a:ext cx="189850" cy="242075"/>
            </a:xfrm>
            <a:custGeom>
              <a:avLst/>
              <a:gdLst/>
              <a:ahLst/>
              <a:cxnLst/>
              <a:rect l="l" t="t" r="r" b="b"/>
              <a:pathLst>
                <a:path w="7594" h="9683" extrusionOk="0">
                  <a:moveTo>
                    <a:pt x="6788" y="0"/>
                  </a:moveTo>
                  <a:cubicBezTo>
                    <a:pt x="6773" y="47"/>
                    <a:pt x="6725" y="47"/>
                    <a:pt x="6694" y="79"/>
                  </a:cubicBezTo>
                  <a:cubicBezTo>
                    <a:pt x="6710" y="95"/>
                    <a:pt x="6741" y="142"/>
                    <a:pt x="6757" y="142"/>
                  </a:cubicBezTo>
                  <a:lnTo>
                    <a:pt x="6962" y="284"/>
                  </a:lnTo>
                  <a:cubicBezTo>
                    <a:pt x="7388" y="568"/>
                    <a:pt x="7483" y="1216"/>
                    <a:pt x="7136" y="1721"/>
                  </a:cubicBezTo>
                  <a:lnTo>
                    <a:pt x="2226" y="9029"/>
                  </a:lnTo>
                  <a:cubicBezTo>
                    <a:pt x="1989" y="9374"/>
                    <a:pt x="1619" y="9572"/>
                    <a:pt x="1273" y="9572"/>
                  </a:cubicBezTo>
                  <a:cubicBezTo>
                    <a:pt x="1112" y="9572"/>
                    <a:pt x="957" y="9530"/>
                    <a:pt x="822" y="9440"/>
                  </a:cubicBezTo>
                  <a:lnTo>
                    <a:pt x="616" y="9298"/>
                  </a:lnTo>
                  <a:cubicBezTo>
                    <a:pt x="190" y="9014"/>
                    <a:pt x="127" y="8366"/>
                    <a:pt x="474" y="7845"/>
                  </a:cubicBezTo>
                  <a:lnTo>
                    <a:pt x="2526" y="4799"/>
                  </a:lnTo>
                  <a:cubicBezTo>
                    <a:pt x="2561" y="4742"/>
                    <a:pt x="2529" y="4701"/>
                    <a:pt x="2490" y="4701"/>
                  </a:cubicBezTo>
                  <a:cubicBezTo>
                    <a:pt x="2476" y="4701"/>
                    <a:pt x="2461" y="4707"/>
                    <a:pt x="2447" y="4720"/>
                  </a:cubicBezTo>
                  <a:lnTo>
                    <a:pt x="380" y="7782"/>
                  </a:lnTo>
                  <a:cubicBezTo>
                    <a:pt x="1" y="8351"/>
                    <a:pt x="80" y="9077"/>
                    <a:pt x="537" y="9392"/>
                  </a:cubicBezTo>
                  <a:lnTo>
                    <a:pt x="743" y="9534"/>
                  </a:lnTo>
                  <a:cubicBezTo>
                    <a:pt x="893" y="9635"/>
                    <a:pt x="1067" y="9683"/>
                    <a:pt x="1245" y="9683"/>
                  </a:cubicBezTo>
                  <a:cubicBezTo>
                    <a:pt x="1626" y="9683"/>
                    <a:pt x="2031" y="9464"/>
                    <a:pt x="2290" y="9077"/>
                  </a:cubicBezTo>
                  <a:lnTo>
                    <a:pt x="7199" y="1784"/>
                  </a:lnTo>
                  <a:cubicBezTo>
                    <a:pt x="7593" y="1216"/>
                    <a:pt x="7515" y="489"/>
                    <a:pt x="7041" y="174"/>
                  </a:cubicBezTo>
                  <a:lnTo>
                    <a:pt x="6852" y="32"/>
                  </a:lnTo>
                  <a:cubicBezTo>
                    <a:pt x="6820" y="32"/>
                    <a:pt x="6804" y="16"/>
                    <a:pt x="6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8"/>
            <p:cNvSpPr/>
            <p:nvPr/>
          </p:nvSpPr>
          <p:spPr>
            <a:xfrm>
              <a:off x="4986575" y="2431075"/>
              <a:ext cx="194200" cy="245425"/>
            </a:xfrm>
            <a:custGeom>
              <a:avLst/>
              <a:gdLst/>
              <a:ahLst/>
              <a:cxnLst/>
              <a:rect l="l" t="t" r="r" b="b"/>
              <a:pathLst>
                <a:path w="7768" h="9817" extrusionOk="0">
                  <a:moveTo>
                    <a:pt x="7138" y="303"/>
                  </a:moveTo>
                  <a:lnTo>
                    <a:pt x="7138" y="303"/>
                  </a:lnTo>
                  <a:cubicBezTo>
                    <a:pt x="7200" y="365"/>
                    <a:pt x="7263" y="428"/>
                    <a:pt x="7325" y="506"/>
                  </a:cubicBezTo>
                  <a:lnTo>
                    <a:pt x="7309" y="506"/>
                  </a:lnTo>
                  <a:cubicBezTo>
                    <a:pt x="7263" y="428"/>
                    <a:pt x="7200" y="365"/>
                    <a:pt x="7138" y="303"/>
                  </a:cubicBezTo>
                  <a:close/>
                  <a:moveTo>
                    <a:pt x="6867" y="1"/>
                  </a:moveTo>
                  <a:cubicBezTo>
                    <a:pt x="6836" y="17"/>
                    <a:pt x="6820" y="17"/>
                    <a:pt x="6820" y="48"/>
                  </a:cubicBezTo>
                  <a:cubicBezTo>
                    <a:pt x="6804" y="48"/>
                    <a:pt x="6804" y="48"/>
                    <a:pt x="6789" y="64"/>
                  </a:cubicBezTo>
                  <a:cubicBezTo>
                    <a:pt x="6773" y="64"/>
                    <a:pt x="6757" y="80"/>
                    <a:pt x="6741" y="80"/>
                  </a:cubicBezTo>
                  <a:cubicBezTo>
                    <a:pt x="6741" y="96"/>
                    <a:pt x="6725" y="96"/>
                    <a:pt x="6725" y="111"/>
                  </a:cubicBezTo>
                  <a:cubicBezTo>
                    <a:pt x="6694" y="143"/>
                    <a:pt x="6710" y="190"/>
                    <a:pt x="6741" y="206"/>
                  </a:cubicBezTo>
                  <a:lnTo>
                    <a:pt x="6757" y="222"/>
                  </a:lnTo>
                  <a:cubicBezTo>
                    <a:pt x="6773" y="238"/>
                    <a:pt x="6789" y="254"/>
                    <a:pt x="6804" y="269"/>
                  </a:cubicBezTo>
                  <a:lnTo>
                    <a:pt x="6994" y="396"/>
                  </a:lnTo>
                  <a:cubicBezTo>
                    <a:pt x="7404" y="664"/>
                    <a:pt x="7467" y="1280"/>
                    <a:pt x="7152" y="1753"/>
                  </a:cubicBezTo>
                  <a:lnTo>
                    <a:pt x="2242" y="9046"/>
                  </a:lnTo>
                  <a:cubicBezTo>
                    <a:pt x="2027" y="9380"/>
                    <a:pt x="1680" y="9567"/>
                    <a:pt x="1355" y="9567"/>
                  </a:cubicBezTo>
                  <a:cubicBezTo>
                    <a:pt x="1204" y="9567"/>
                    <a:pt x="1058" y="9526"/>
                    <a:pt x="932" y="9441"/>
                  </a:cubicBezTo>
                  <a:lnTo>
                    <a:pt x="743" y="9299"/>
                  </a:lnTo>
                  <a:cubicBezTo>
                    <a:pt x="348" y="9030"/>
                    <a:pt x="285" y="8430"/>
                    <a:pt x="616" y="7957"/>
                  </a:cubicBezTo>
                  <a:lnTo>
                    <a:pt x="2669" y="4894"/>
                  </a:lnTo>
                  <a:cubicBezTo>
                    <a:pt x="2684" y="4863"/>
                    <a:pt x="2700" y="4831"/>
                    <a:pt x="2684" y="4800"/>
                  </a:cubicBezTo>
                  <a:cubicBezTo>
                    <a:pt x="2684" y="4752"/>
                    <a:pt x="2669" y="4737"/>
                    <a:pt x="2637" y="4721"/>
                  </a:cubicBezTo>
                  <a:cubicBezTo>
                    <a:pt x="2618" y="4702"/>
                    <a:pt x="2595" y="4693"/>
                    <a:pt x="2571" y="4693"/>
                  </a:cubicBezTo>
                  <a:cubicBezTo>
                    <a:pt x="2535" y="4693"/>
                    <a:pt x="2498" y="4714"/>
                    <a:pt x="2479" y="4752"/>
                  </a:cubicBezTo>
                  <a:lnTo>
                    <a:pt x="411" y="7815"/>
                  </a:lnTo>
                  <a:cubicBezTo>
                    <a:pt x="1" y="8415"/>
                    <a:pt x="96" y="9188"/>
                    <a:pt x="585" y="9520"/>
                  </a:cubicBezTo>
                  <a:lnTo>
                    <a:pt x="790" y="9662"/>
                  </a:lnTo>
                  <a:cubicBezTo>
                    <a:pt x="950" y="9767"/>
                    <a:pt x="1134" y="9816"/>
                    <a:pt x="1324" y="9816"/>
                  </a:cubicBezTo>
                  <a:cubicBezTo>
                    <a:pt x="1731" y="9816"/>
                    <a:pt x="2162" y="9587"/>
                    <a:pt x="2432" y="9188"/>
                  </a:cubicBezTo>
                  <a:lnTo>
                    <a:pt x="7357" y="1879"/>
                  </a:lnTo>
                  <a:cubicBezTo>
                    <a:pt x="7767" y="1280"/>
                    <a:pt x="7672" y="522"/>
                    <a:pt x="7167" y="175"/>
                  </a:cubicBezTo>
                  <a:lnTo>
                    <a:pt x="6978" y="48"/>
                  </a:lnTo>
                  <a:lnTo>
                    <a:pt x="6931" y="17"/>
                  </a:lnTo>
                  <a:cubicBezTo>
                    <a:pt x="6899" y="1"/>
                    <a:pt x="6883" y="1"/>
                    <a:pt x="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8"/>
            <p:cNvSpPr/>
            <p:nvPr/>
          </p:nvSpPr>
          <p:spPr>
            <a:xfrm>
              <a:off x="4986975" y="2428325"/>
              <a:ext cx="193800" cy="248175"/>
            </a:xfrm>
            <a:custGeom>
              <a:avLst/>
              <a:gdLst/>
              <a:ahLst/>
              <a:cxnLst/>
              <a:rect l="l" t="t" r="r" b="b"/>
              <a:pathLst>
                <a:path w="7752" h="9927" extrusionOk="0">
                  <a:moveTo>
                    <a:pt x="6662" y="0"/>
                  </a:moveTo>
                  <a:cubicBezTo>
                    <a:pt x="6630" y="64"/>
                    <a:pt x="6567" y="127"/>
                    <a:pt x="6504" y="158"/>
                  </a:cubicBezTo>
                  <a:lnTo>
                    <a:pt x="6946" y="458"/>
                  </a:lnTo>
                  <a:cubicBezTo>
                    <a:pt x="7357" y="806"/>
                    <a:pt x="7451" y="1405"/>
                    <a:pt x="7136" y="1863"/>
                  </a:cubicBezTo>
                  <a:lnTo>
                    <a:pt x="2226" y="9156"/>
                  </a:lnTo>
                  <a:cubicBezTo>
                    <a:pt x="2011" y="9490"/>
                    <a:pt x="1664" y="9677"/>
                    <a:pt x="1339" y="9677"/>
                  </a:cubicBezTo>
                  <a:cubicBezTo>
                    <a:pt x="1188" y="9677"/>
                    <a:pt x="1042" y="9636"/>
                    <a:pt x="916" y="9551"/>
                  </a:cubicBezTo>
                  <a:lnTo>
                    <a:pt x="727" y="9409"/>
                  </a:lnTo>
                  <a:cubicBezTo>
                    <a:pt x="332" y="9140"/>
                    <a:pt x="269" y="8540"/>
                    <a:pt x="600" y="8067"/>
                  </a:cubicBezTo>
                  <a:lnTo>
                    <a:pt x="2653" y="5004"/>
                  </a:lnTo>
                  <a:cubicBezTo>
                    <a:pt x="2668" y="4973"/>
                    <a:pt x="2684" y="4941"/>
                    <a:pt x="2668" y="4910"/>
                  </a:cubicBezTo>
                  <a:cubicBezTo>
                    <a:pt x="2668" y="4862"/>
                    <a:pt x="2653" y="4847"/>
                    <a:pt x="2621" y="4831"/>
                  </a:cubicBezTo>
                  <a:cubicBezTo>
                    <a:pt x="2601" y="4818"/>
                    <a:pt x="2579" y="4810"/>
                    <a:pt x="2556" y="4810"/>
                  </a:cubicBezTo>
                  <a:cubicBezTo>
                    <a:pt x="2524" y="4810"/>
                    <a:pt x="2491" y="4825"/>
                    <a:pt x="2463" y="4862"/>
                  </a:cubicBezTo>
                  <a:lnTo>
                    <a:pt x="411" y="7925"/>
                  </a:lnTo>
                  <a:cubicBezTo>
                    <a:pt x="1" y="8525"/>
                    <a:pt x="80" y="9282"/>
                    <a:pt x="585" y="9630"/>
                  </a:cubicBezTo>
                  <a:lnTo>
                    <a:pt x="790" y="9772"/>
                  </a:lnTo>
                  <a:cubicBezTo>
                    <a:pt x="950" y="9877"/>
                    <a:pt x="1134" y="9926"/>
                    <a:pt x="1323" y="9926"/>
                  </a:cubicBezTo>
                  <a:cubicBezTo>
                    <a:pt x="1731" y="9926"/>
                    <a:pt x="2162" y="9697"/>
                    <a:pt x="2432" y="9298"/>
                  </a:cubicBezTo>
                  <a:lnTo>
                    <a:pt x="7341" y="1989"/>
                  </a:lnTo>
                  <a:cubicBezTo>
                    <a:pt x="7751" y="1390"/>
                    <a:pt x="7656" y="663"/>
                    <a:pt x="7167" y="332"/>
                  </a:cubicBezTo>
                  <a:lnTo>
                    <a:pt x="6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8"/>
            <p:cNvSpPr/>
            <p:nvPr/>
          </p:nvSpPr>
          <p:spPr>
            <a:xfrm>
              <a:off x="4984600" y="2426325"/>
              <a:ext cx="197750" cy="251975"/>
            </a:xfrm>
            <a:custGeom>
              <a:avLst/>
              <a:gdLst/>
              <a:ahLst/>
              <a:cxnLst/>
              <a:rect l="l" t="t" r="r" b="b"/>
              <a:pathLst>
                <a:path w="7910" h="10079" extrusionOk="0">
                  <a:moveTo>
                    <a:pt x="6773" y="191"/>
                  </a:moveTo>
                  <a:lnTo>
                    <a:pt x="7199" y="475"/>
                  </a:lnTo>
                  <a:cubicBezTo>
                    <a:pt x="7673" y="791"/>
                    <a:pt x="7751" y="1470"/>
                    <a:pt x="7373" y="2038"/>
                  </a:cubicBezTo>
                  <a:lnTo>
                    <a:pt x="2463" y="9331"/>
                  </a:lnTo>
                  <a:cubicBezTo>
                    <a:pt x="2194" y="9718"/>
                    <a:pt x="1786" y="9937"/>
                    <a:pt x="1408" y="9937"/>
                  </a:cubicBezTo>
                  <a:cubicBezTo>
                    <a:pt x="1232" y="9937"/>
                    <a:pt x="1062" y="9889"/>
                    <a:pt x="916" y="9788"/>
                  </a:cubicBezTo>
                  <a:lnTo>
                    <a:pt x="711" y="9646"/>
                  </a:lnTo>
                  <a:cubicBezTo>
                    <a:pt x="238" y="9331"/>
                    <a:pt x="175" y="8620"/>
                    <a:pt x="553" y="8052"/>
                  </a:cubicBezTo>
                  <a:lnTo>
                    <a:pt x="2621" y="4990"/>
                  </a:lnTo>
                  <a:cubicBezTo>
                    <a:pt x="2628" y="4970"/>
                    <a:pt x="2643" y="4961"/>
                    <a:pt x="2658" y="4961"/>
                  </a:cubicBezTo>
                  <a:cubicBezTo>
                    <a:pt x="2679" y="4961"/>
                    <a:pt x="2700" y="4978"/>
                    <a:pt x="2700" y="5005"/>
                  </a:cubicBezTo>
                  <a:cubicBezTo>
                    <a:pt x="2716" y="5021"/>
                    <a:pt x="2700" y="5037"/>
                    <a:pt x="2684" y="5053"/>
                  </a:cubicBezTo>
                  <a:lnTo>
                    <a:pt x="632" y="8099"/>
                  </a:lnTo>
                  <a:cubicBezTo>
                    <a:pt x="285" y="8620"/>
                    <a:pt x="364" y="9268"/>
                    <a:pt x="790" y="9567"/>
                  </a:cubicBezTo>
                  <a:lnTo>
                    <a:pt x="980" y="9694"/>
                  </a:lnTo>
                  <a:cubicBezTo>
                    <a:pt x="1117" y="9785"/>
                    <a:pt x="1276" y="9830"/>
                    <a:pt x="1440" y="9830"/>
                  </a:cubicBezTo>
                  <a:cubicBezTo>
                    <a:pt x="1784" y="9830"/>
                    <a:pt x="2149" y="9636"/>
                    <a:pt x="2384" y="9283"/>
                  </a:cubicBezTo>
                  <a:lnTo>
                    <a:pt x="7294" y="1991"/>
                  </a:lnTo>
                  <a:cubicBezTo>
                    <a:pt x="7625" y="1485"/>
                    <a:pt x="7530" y="791"/>
                    <a:pt x="7073" y="491"/>
                  </a:cubicBezTo>
                  <a:lnTo>
                    <a:pt x="6725" y="254"/>
                  </a:lnTo>
                  <a:cubicBezTo>
                    <a:pt x="6741" y="238"/>
                    <a:pt x="6757" y="207"/>
                    <a:pt x="6773" y="191"/>
                  </a:cubicBezTo>
                  <a:close/>
                  <a:moveTo>
                    <a:pt x="6735" y="1"/>
                  </a:moveTo>
                  <a:cubicBezTo>
                    <a:pt x="6712" y="1"/>
                    <a:pt x="6688" y="18"/>
                    <a:pt x="6678" y="49"/>
                  </a:cubicBezTo>
                  <a:cubicBezTo>
                    <a:pt x="6647" y="112"/>
                    <a:pt x="6631" y="128"/>
                    <a:pt x="6568" y="175"/>
                  </a:cubicBezTo>
                  <a:cubicBezTo>
                    <a:pt x="6552" y="175"/>
                    <a:pt x="6536" y="207"/>
                    <a:pt x="6520" y="238"/>
                  </a:cubicBezTo>
                  <a:cubicBezTo>
                    <a:pt x="6520" y="254"/>
                    <a:pt x="6536" y="270"/>
                    <a:pt x="6552" y="286"/>
                  </a:cubicBezTo>
                  <a:lnTo>
                    <a:pt x="6994" y="601"/>
                  </a:lnTo>
                  <a:cubicBezTo>
                    <a:pt x="7373" y="854"/>
                    <a:pt x="7452" y="1470"/>
                    <a:pt x="7167" y="1896"/>
                  </a:cubicBezTo>
                  <a:lnTo>
                    <a:pt x="2258" y="9189"/>
                  </a:lnTo>
                  <a:cubicBezTo>
                    <a:pt x="2052" y="9504"/>
                    <a:pt x="1733" y="9677"/>
                    <a:pt x="1436" y="9677"/>
                  </a:cubicBezTo>
                  <a:cubicBezTo>
                    <a:pt x="1302" y="9677"/>
                    <a:pt x="1172" y="9641"/>
                    <a:pt x="1059" y="9567"/>
                  </a:cubicBezTo>
                  <a:lnTo>
                    <a:pt x="853" y="9425"/>
                  </a:lnTo>
                  <a:cubicBezTo>
                    <a:pt x="490" y="9189"/>
                    <a:pt x="443" y="8620"/>
                    <a:pt x="743" y="8178"/>
                  </a:cubicBezTo>
                  <a:lnTo>
                    <a:pt x="2795" y="5132"/>
                  </a:lnTo>
                  <a:cubicBezTo>
                    <a:pt x="2842" y="5084"/>
                    <a:pt x="2842" y="5037"/>
                    <a:pt x="2842" y="4974"/>
                  </a:cubicBezTo>
                  <a:cubicBezTo>
                    <a:pt x="2826" y="4927"/>
                    <a:pt x="2795" y="4879"/>
                    <a:pt x="2763" y="4848"/>
                  </a:cubicBezTo>
                  <a:cubicBezTo>
                    <a:pt x="2729" y="4831"/>
                    <a:pt x="2693" y="4822"/>
                    <a:pt x="2658" y="4822"/>
                  </a:cubicBezTo>
                  <a:cubicBezTo>
                    <a:pt x="2595" y="4822"/>
                    <a:pt x="2535" y="4850"/>
                    <a:pt x="2495" y="4911"/>
                  </a:cubicBezTo>
                  <a:lnTo>
                    <a:pt x="427" y="7973"/>
                  </a:lnTo>
                  <a:cubicBezTo>
                    <a:pt x="1" y="8605"/>
                    <a:pt x="96" y="9410"/>
                    <a:pt x="632" y="9773"/>
                  </a:cubicBezTo>
                  <a:lnTo>
                    <a:pt x="838" y="9915"/>
                  </a:lnTo>
                  <a:cubicBezTo>
                    <a:pt x="1009" y="10026"/>
                    <a:pt x="1207" y="10079"/>
                    <a:pt x="1410" y="10079"/>
                  </a:cubicBezTo>
                  <a:cubicBezTo>
                    <a:pt x="1842" y="10079"/>
                    <a:pt x="2300" y="9839"/>
                    <a:pt x="2590" y="9410"/>
                  </a:cubicBezTo>
                  <a:lnTo>
                    <a:pt x="7483" y="2101"/>
                  </a:lnTo>
                  <a:cubicBezTo>
                    <a:pt x="7909" y="1485"/>
                    <a:pt x="7815" y="696"/>
                    <a:pt x="7278" y="349"/>
                  </a:cubicBezTo>
                  <a:lnTo>
                    <a:pt x="6773" y="17"/>
                  </a:lnTo>
                  <a:cubicBezTo>
                    <a:pt x="6762" y="6"/>
                    <a:pt x="6748" y="1"/>
                    <a:pt x="6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8"/>
            <p:cNvSpPr/>
            <p:nvPr/>
          </p:nvSpPr>
          <p:spPr>
            <a:xfrm>
              <a:off x="4940800" y="2421300"/>
              <a:ext cx="224575" cy="310075"/>
            </a:xfrm>
            <a:custGeom>
              <a:avLst/>
              <a:gdLst/>
              <a:ahLst/>
              <a:cxnLst/>
              <a:rect l="l" t="t" r="r" b="b"/>
              <a:pathLst>
                <a:path w="8983" h="12403" extrusionOk="0">
                  <a:moveTo>
                    <a:pt x="7543" y="1"/>
                  </a:moveTo>
                  <a:cubicBezTo>
                    <a:pt x="7160" y="1"/>
                    <a:pt x="6836" y="166"/>
                    <a:pt x="6615" y="502"/>
                  </a:cubicBezTo>
                  <a:lnTo>
                    <a:pt x="459" y="9642"/>
                  </a:lnTo>
                  <a:cubicBezTo>
                    <a:pt x="1" y="10353"/>
                    <a:pt x="238" y="11347"/>
                    <a:pt x="1027" y="11868"/>
                  </a:cubicBezTo>
                  <a:lnTo>
                    <a:pt x="1358" y="12089"/>
                  </a:lnTo>
                  <a:cubicBezTo>
                    <a:pt x="1673" y="12301"/>
                    <a:pt x="2029" y="12403"/>
                    <a:pt x="2372" y="12403"/>
                  </a:cubicBezTo>
                  <a:cubicBezTo>
                    <a:pt x="2872" y="12403"/>
                    <a:pt x="3344" y="12185"/>
                    <a:pt x="3616" y="11773"/>
                  </a:cubicBezTo>
                  <a:lnTo>
                    <a:pt x="7278" y="6343"/>
                  </a:lnTo>
                  <a:cubicBezTo>
                    <a:pt x="7309" y="6296"/>
                    <a:pt x="7294" y="6217"/>
                    <a:pt x="7246" y="6185"/>
                  </a:cubicBezTo>
                  <a:cubicBezTo>
                    <a:pt x="7225" y="6171"/>
                    <a:pt x="7200" y="6163"/>
                    <a:pt x="7177" y="6163"/>
                  </a:cubicBezTo>
                  <a:cubicBezTo>
                    <a:pt x="7148" y="6163"/>
                    <a:pt x="7121" y="6175"/>
                    <a:pt x="7104" y="6201"/>
                  </a:cubicBezTo>
                  <a:lnTo>
                    <a:pt x="3426" y="11647"/>
                  </a:lnTo>
                  <a:cubicBezTo>
                    <a:pt x="3192" y="12002"/>
                    <a:pt x="2787" y="12191"/>
                    <a:pt x="2354" y="12191"/>
                  </a:cubicBezTo>
                  <a:cubicBezTo>
                    <a:pt x="2056" y="12191"/>
                    <a:pt x="1745" y="12102"/>
                    <a:pt x="1469" y="11915"/>
                  </a:cubicBezTo>
                  <a:lnTo>
                    <a:pt x="1153" y="11694"/>
                  </a:lnTo>
                  <a:cubicBezTo>
                    <a:pt x="474" y="11236"/>
                    <a:pt x="269" y="10368"/>
                    <a:pt x="664" y="9784"/>
                  </a:cubicBezTo>
                  <a:lnTo>
                    <a:pt x="6820" y="629"/>
                  </a:lnTo>
                  <a:cubicBezTo>
                    <a:pt x="6998" y="354"/>
                    <a:pt x="7262" y="216"/>
                    <a:pt x="7581" y="216"/>
                  </a:cubicBezTo>
                  <a:cubicBezTo>
                    <a:pt x="7886" y="216"/>
                    <a:pt x="8241" y="343"/>
                    <a:pt x="8620" y="597"/>
                  </a:cubicBezTo>
                  <a:lnTo>
                    <a:pt x="8856" y="771"/>
                  </a:lnTo>
                  <a:lnTo>
                    <a:pt x="8888" y="771"/>
                  </a:lnTo>
                  <a:cubicBezTo>
                    <a:pt x="8904" y="755"/>
                    <a:pt x="8904" y="755"/>
                    <a:pt x="8919" y="739"/>
                  </a:cubicBezTo>
                  <a:cubicBezTo>
                    <a:pt x="8919" y="708"/>
                    <a:pt x="8951" y="660"/>
                    <a:pt x="8983" y="629"/>
                  </a:cubicBezTo>
                  <a:cubicBezTo>
                    <a:pt x="8983" y="629"/>
                    <a:pt x="8983" y="613"/>
                    <a:pt x="8983" y="597"/>
                  </a:cubicBezTo>
                  <a:cubicBezTo>
                    <a:pt x="8983" y="597"/>
                    <a:pt x="8967" y="581"/>
                    <a:pt x="8967" y="581"/>
                  </a:cubicBezTo>
                  <a:lnTo>
                    <a:pt x="8730" y="424"/>
                  </a:lnTo>
                  <a:cubicBezTo>
                    <a:pt x="8305" y="143"/>
                    <a:pt x="7898" y="1"/>
                    <a:pt x="7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8"/>
            <p:cNvSpPr/>
            <p:nvPr/>
          </p:nvSpPr>
          <p:spPr>
            <a:xfrm>
              <a:off x="4938450" y="2419450"/>
              <a:ext cx="228500" cy="313750"/>
            </a:xfrm>
            <a:custGeom>
              <a:avLst/>
              <a:gdLst/>
              <a:ahLst/>
              <a:cxnLst/>
              <a:rect l="l" t="t" r="r" b="b"/>
              <a:pathLst>
                <a:path w="9140" h="12550" extrusionOk="0">
                  <a:moveTo>
                    <a:pt x="7635" y="146"/>
                  </a:moveTo>
                  <a:cubicBezTo>
                    <a:pt x="7978" y="146"/>
                    <a:pt x="8370" y="284"/>
                    <a:pt x="8777" y="561"/>
                  </a:cubicBezTo>
                  <a:lnTo>
                    <a:pt x="8982" y="687"/>
                  </a:lnTo>
                  <a:cubicBezTo>
                    <a:pt x="8966" y="703"/>
                    <a:pt x="8966" y="734"/>
                    <a:pt x="8950" y="750"/>
                  </a:cubicBezTo>
                  <a:lnTo>
                    <a:pt x="8745" y="608"/>
                  </a:lnTo>
                  <a:cubicBezTo>
                    <a:pt x="8354" y="347"/>
                    <a:pt x="7985" y="217"/>
                    <a:pt x="7664" y="217"/>
                  </a:cubicBezTo>
                  <a:cubicBezTo>
                    <a:pt x="7324" y="217"/>
                    <a:pt x="7038" y="363"/>
                    <a:pt x="6835" y="655"/>
                  </a:cubicBezTo>
                  <a:lnTo>
                    <a:pt x="679" y="9811"/>
                  </a:lnTo>
                  <a:cubicBezTo>
                    <a:pt x="253" y="10442"/>
                    <a:pt x="489" y="11342"/>
                    <a:pt x="1200" y="11816"/>
                  </a:cubicBezTo>
                  <a:lnTo>
                    <a:pt x="1515" y="12037"/>
                  </a:lnTo>
                  <a:cubicBezTo>
                    <a:pt x="1804" y="12235"/>
                    <a:pt x="2129" y="12330"/>
                    <a:pt x="2441" y="12330"/>
                  </a:cubicBezTo>
                  <a:cubicBezTo>
                    <a:pt x="2899" y="12330"/>
                    <a:pt x="3330" y="12128"/>
                    <a:pt x="3583" y="11752"/>
                  </a:cubicBezTo>
                  <a:lnTo>
                    <a:pt x="7245" y="6307"/>
                  </a:lnTo>
                  <a:cubicBezTo>
                    <a:pt x="7245" y="6307"/>
                    <a:pt x="7261" y="6307"/>
                    <a:pt x="7277" y="6322"/>
                  </a:cubicBezTo>
                  <a:cubicBezTo>
                    <a:pt x="7293" y="6322"/>
                    <a:pt x="7324" y="6354"/>
                    <a:pt x="7293" y="6385"/>
                  </a:cubicBezTo>
                  <a:lnTo>
                    <a:pt x="3646" y="11800"/>
                  </a:lnTo>
                  <a:cubicBezTo>
                    <a:pt x="3377" y="12200"/>
                    <a:pt x="2931" y="12408"/>
                    <a:pt x="2456" y="12408"/>
                  </a:cubicBezTo>
                  <a:cubicBezTo>
                    <a:pt x="2125" y="12408"/>
                    <a:pt x="1779" y="12307"/>
                    <a:pt x="1468" y="12100"/>
                  </a:cubicBezTo>
                  <a:lnTo>
                    <a:pt x="1152" y="11879"/>
                  </a:lnTo>
                  <a:cubicBezTo>
                    <a:pt x="410" y="11374"/>
                    <a:pt x="158" y="10427"/>
                    <a:pt x="600" y="9764"/>
                  </a:cubicBezTo>
                  <a:lnTo>
                    <a:pt x="6756" y="608"/>
                  </a:lnTo>
                  <a:cubicBezTo>
                    <a:pt x="6967" y="300"/>
                    <a:pt x="7273" y="146"/>
                    <a:pt x="7635" y="146"/>
                  </a:cubicBezTo>
                  <a:close/>
                  <a:moveTo>
                    <a:pt x="7649" y="1"/>
                  </a:moveTo>
                  <a:cubicBezTo>
                    <a:pt x="7239" y="1"/>
                    <a:pt x="6887" y="179"/>
                    <a:pt x="6646" y="529"/>
                  </a:cubicBezTo>
                  <a:lnTo>
                    <a:pt x="489" y="9685"/>
                  </a:lnTo>
                  <a:cubicBezTo>
                    <a:pt x="0" y="10427"/>
                    <a:pt x="268" y="11453"/>
                    <a:pt x="1073" y="12005"/>
                  </a:cubicBezTo>
                  <a:lnTo>
                    <a:pt x="1405" y="12226"/>
                  </a:lnTo>
                  <a:cubicBezTo>
                    <a:pt x="1731" y="12443"/>
                    <a:pt x="2098" y="12549"/>
                    <a:pt x="2454" y="12549"/>
                  </a:cubicBezTo>
                  <a:cubicBezTo>
                    <a:pt x="2976" y="12549"/>
                    <a:pt x="3472" y="12320"/>
                    <a:pt x="3773" y="11879"/>
                  </a:cubicBezTo>
                  <a:lnTo>
                    <a:pt x="7419" y="6449"/>
                  </a:lnTo>
                  <a:cubicBezTo>
                    <a:pt x="7466" y="6370"/>
                    <a:pt x="7451" y="6259"/>
                    <a:pt x="7356" y="6196"/>
                  </a:cubicBezTo>
                  <a:cubicBezTo>
                    <a:pt x="7331" y="6177"/>
                    <a:pt x="7299" y="6169"/>
                    <a:pt x="7266" y="6169"/>
                  </a:cubicBezTo>
                  <a:cubicBezTo>
                    <a:pt x="7215" y="6169"/>
                    <a:pt x="7164" y="6189"/>
                    <a:pt x="7135" y="6228"/>
                  </a:cubicBezTo>
                  <a:lnTo>
                    <a:pt x="3457" y="11674"/>
                  </a:lnTo>
                  <a:cubicBezTo>
                    <a:pt x="3233" y="12009"/>
                    <a:pt x="2850" y="12185"/>
                    <a:pt x="2440" y="12185"/>
                  </a:cubicBezTo>
                  <a:cubicBezTo>
                    <a:pt x="2156" y="12185"/>
                    <a:pt x="1859" y="12101"/>
                    <a:pt x="1594" y="11926"/>
                  </a:cubicBezTo>
                  <a:lnTo>
                    <a:pt x="1279" y="11705"/>
                  </a:lnTo>
                  <a:cubicBezTo>
                    <a:pt x="631" y="11279"/>
                    <a:pt x="426" y="10458"/>
                    <a:pt x="805" y="9890"/>
                  </a:cubicBezTo>
                  <a:lnTo>
                    <a:pt x="6961" y="734"/>
                  </a:lnTo>
                  <a:cubicBezTo>
                    <a:pt x="7128" y="488"/>
                    <a:pt x="7372" y="361"/>
                    <a:pt x="7667" y="361"/>
                  </a:cubicBezTo>
                  <a:cubicBezTo>
                    <a:pt x="7957" y="361"/>
                    <a:pt x="8298" y="484"/>
                    <a:pt x="8666" y="734"/>
                  </a:cubicBezTo>
                  <a:lnTo>
                    <a:pt x="8903" y="892"/>
                  </a:lnTo>
                  <a:cubicBezTo>
                    <a:pt x="8934" y="908"/>
                    <a:pt x="8966" y="908"/>
                    <a:pt x="8998" y="908"/>
                  </a:cubicBezTo>
                  <a:cubicBezTo>
                    <a:pt x="9029" y="892"/>
                    <a:pt x="9061" y="876"/>
                    <a:pt x="9061" y="845"/>
                  </a:cubicBezTo>
                  <a:cubicBezTo>
                    <a:pt x="9077" y="813"/>
                    <a:pt x="9092" y="782"/>
                    <a:pt x="9124" y="750"/>
                  </a:cubicBezTo>
                  <a:cubicBezTo>
                    <a:pt x="9140" y="734"/>
                    <a:pt x="9140" y="703"/>
                    <a:pt x="9140" y="671"/>
                  </a:cubicBezTo>
                  <a:cubicBezTo>
                    <a:pt x="9140" y="640"/>
                    <a:pt x="9124" y="608"/>
                    <a:pt x="9092" y="592"/>
                  </a:cubicBezTo>
                  <a:lnTo>
                    <a:pt x="8856" y="434"/>
                  </a:lnTo>
                  <a:cubicBezTo>
                    <a:pt x="8431" y="144"/>
                    <a:pt x="8016" y="1"/>
                    <a:pt x="7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48"/>
          <p:cNvGrpSpPr/>
          <p:nvPr/>
        </p:nvGrpSpPr>
        <p:grpSpPr>
          <a:xfrm rot="-1464382">
            <a:off x="6643959" y="481976"/>
            <a:ext cx="825540" cy="309244"/>
            <a:chOff x="5553275" y="2092625"/>
            <a:chExt cx="387150" cy="145025"/>
          </a:xfrm>
        </p:grpSpPr>
        <p:sp>
          <p:nvSpPr>
            <p:cNvPr id="1053" name="Google Shape;1053;p48"/>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8"/>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8"/>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8"/>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8"/>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8"/>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9" name="Google Shape;1059;p48"/>
          <p:cNvSpPr/>
          <p:nvPr/>
        </p:nvSpPr>
        <p:spPr>
          <a:xfrm>
            <a:off x="7007550" y="1687663"/>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8"/>
          <p:cNvSpPr/>
          <p:nvPr/>
        </p:nvSpPr>
        <p:spPr>
          <a:xfrm>
            <a:off x="8343600" y="4328392"/>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1" name="Google Shape;1061;p48"/>
          <p:cNvGrpSpPr/>
          <p:nvPr/>
        </p:nvGrpSpPr>
        <p:grpSpPr>
          <a:xfrm>
            <a:off x="3857858" y="251342"/>
            <a:ext cx="384632" cy="574469"/>
            <a:chOff x="5896600" y="1746775"/>
            <a:chExt cx="180375" cy="269400"/>
          </a:xfrm>
        </p:grpSpPr>
        <p:sp>
          <p:nvSpPr>
            <p:cNvPr id="1062" name="Google Shape;1062;p48"/>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8"/>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8"/>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8"/>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8"/>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8"/>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8" name="Google Shape;1068;p48"/>
          <p:cNvGrpSpPr/>
          <p:nvPr/>
        </p:nvGrpSpPr>
        <p:grpSpPr>
          <a:xfrm>
            <a:off x="294198" y="330853"/>
            <a:ext cx="490612" cy="415445"/>
            <a:chOff x="5278225" y="2418025"/>
            <a:chExt cx="230075" cy="194825"/>
          </a:xfrm>
        </p:grpSpPr>
        <p:sp>
          <p:nvSpPr>
            <p:cNvPr id="1069" name="Google Shape;1069;p48"/>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8"/>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8"/>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8"/>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8"/>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8"/>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 name="Google Shape;1075;p48"/>
          <p:cNvSpPr/>
          <p:nvPr/>
        </p:nvSpPr>
        <p:spPr>
          <a:xfrm>
            <a:off x="8343592" y="3252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8"/>
          <p:cNvSpPr/>
          <p:nvPr/>
        </p:nvSpPr>
        <p:spPr>
          <a:xfrm>
            <a:off x="2196087" y="339950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7" name="Google Shape;1077;p48"/>
          <p:cNvGrpSpPr/>
          <p:nvPr/>
        </p:nvGrpSpPr>
        <p:grpSpPr>
          <a:xfrm>
            <a:off x="443062" y="1052093"/>
            <a:ext cx="3062138" cy="1789331"/>
            <a:chOff x="29205675" y="-2998112"/>
            <a:chExt cx="3460825" cy="2022300"/>
          </a:xfrm>
        </p:grpSpPr>
        <p:sp>
          <p:nvSpPr>
            <p:cNvPr id="1078" name="Google Shape;1078;p48"/>
            <p:cNvSpPr/>
            <p:nvPr/>
          </p:nvSpPr>
          <p:spPr>
            <a:xfrm>
              <a:off x="29205675" y="-2998112"/>
              <a:ext cx="3460825" cy="2022300"/>
            </a:xfrm>
            <a:custGeom>
              <a:avLst/>
              <a:gdLst/>
              <a:ahLst/>
              <a:cxnLst/>
              <a:rect l="l" t="t" r="r" b="b"/>
              <a:pathLst>
                <a:path w="138433" h="80892" extrusionOk="0">
                  <a:moveTo>
                    <a:pt x="0" y="1"/>
                  </a:moveTo>
                  <a:lnTo>
                    <a:pt x="0" y="80892"/>
                  </a:lnTo>
                  <a:lnTo>
                    <a:pt x="138432" y="80892"/>
                  </a:lnTo>
                  <a:lnTo>
                    <a:pt x="138432" y="1"/>
                  </a:lnTo>
                  <a:close/>
                </a:path>
              </a:pathLst>
            </a:custGeom>
            <a:solidFill>
              <a:schemeClr val="lt1"/>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8"/>
            <p:cNvSpPr/>
            <p:nvPr/>
          </p:nvSpPr>
          <p:spPr>
            <a:xfrm>
              <a:off x="31084500" y="-2853012"/>
              <a:ext cx="208525" cy="336150"/>
            </a:xfrm>
            <a:custGeom>
              <a:avLst/>
              <a:gdLst/>
              <a:ahLst/>
              <a:cxnLst/>
              <a:rect l="l" t="t" r="r" b="b"/>
              <a:pathLst>
                <a:path w="8341" h="13446" extrusionOk="0">
                  <a:moveTo>
                    <a:pt x="1202" y="1"/>
                  </a:moveTo>
                  <a:cubicBezTo>
                    <a:pt x="1035" y="1"/>
                    <a:pt x="868" y="34"/>
                    <a:pt x="701" y="101"/>
                  </a:cubicBezTo>
                  <a:cubicBezTo>
                    <a:pt x="568" y="167"/>
                    <a:pt x="468" y="301"/>
                    <a:pt x="468" y="434"/>
                  </a:cubicBezTo>
                  <a:cubicBezTo>
                    <a:pt x="468" y="568"/>
                    <a:pt x="501" y="701"/>
                    <a:pt x="601" y="835"/>
                  </a:cubicBezTo>
                  <a:cubicBezTo>
                    <a:pt x="601" y="2102"/>
                    <a:pt x="501" y="4037"/>
                    <a:pt x="301" y="6605"/>
                  </a:cubicBezTo>
                  <a:cubicBezTo>
                    <a:pt x="101" y="9207"/>
                    <a:pt x="1" y="11109"/>
                    <a:pt x="1" y="12410"/>
                  </a:cubicBezTo>
                  <a:cubicBezTo>
                    <a:pt x="1" y="12543"/>
                    <a:pt x="68" y="12676"/>
                    <a:pt x="201" y="12743"/>
                  </a:cubicBezTo>
                  <a:cubicBezTo>
                    <a:pt x="301" y="12843"/>
                    <a:pt x="468" y="12877"/>
                    <a:pt x="635" y="12877"/>
                  </a:cubicBezTo>
                  <a:cubicBezTo>
                    <a:pt x="801" y="12877"/>
                    <a:pt x="968" y="12810"/>
                    <a:pt x="1068" y="12710"/>
                  </a:cubicBezTo>
                  <a:cubicBezTo>
                    <a:pt x="1135" y="12576"/>
                    <a:pt x="1202" y="12410"/>
                    <a:pt x="1202" y="12243"/>
                  </a:cubicBezTo>
                  <a:lnTo>
                    <a:pt x="1168" y="11676"/>
                  </a:lnTo>
                  <a:cubicBezTo>
                    <a:pt x="1168" y="10108"/>
                    <a:pt x="1268" y="7072"/>
                    <a:pt x="1535" y="2636"/>
                  </a:cubicBezTo>
                  <a:cubicBezTo>
                    <a:pt x="1835" y="3637"/>
                    <a:pt x="2236" y="5071"/>
                    <a:pt x="2736" y="6939"/>
                  </a:cubicBezTo>
                  <a:cubicBezTo>
                    <a:pt x="3070" y="8140"/>
                    <a:pt x="3303" y="9374"/>
                    <a:pt x="3437" y="10642"/>
                  </a:cubicBezTo>
                  <a:cubicBezTo>
                    <a:pt x="3403" y="10842"/>
                    <a:pt x="3503" y="11042"/>
                    <a:pt x="3637" y="11209"/>
                  </a:cubicBezTo>
                  <a:cubicBezTo>
                    <a:pt x="3770" y="11375"/>
                    <a:pt x="4004" y="11442"/>
                    <a:pt x="4204" y="11442"/>
                  </a:cubicBezTo>
                  <a:cubicBezTo>
                    <a:pt x="4637" y="11442"/>
                    <a:pt x="5305" y="9407"/>
                    <a:pt x="6272" y="5304"/>
                  </a:cubicBezTo>
                  <a:cubicBezTo>
                    <a:pt x="6639" y="3737"/>
                    <a:pt x="6872" y="2869"/>
                    <a:pt x="6906" y="2703"/>
                  </a:cubicBezTo>
                  <a:lnTo>
                    <a:pt x="6906" y="2703"/>
                  </a:lnTo>
                  <a:cubicBezTo>
                    <a:pt x="6906" y="2969"/>
                    <a:pt x="6906" y="3336"/>
                    <a:pt x="6872" y="3870"/>
                  </a:cubicBezTo>
                  <a:cubicBezTo>
                    <a:pt x="6839" y="4370"/>
                    <a:pt x="6839" y="4837"/>
                    <a:pt x="6839" y="5204"/>
                  </a:cubicBezTo>
                  <a:cubicBezTo>
                    <a:pt x="6839" y="5605"/>
                    <a:pt x="6906" y="6305"/>
                    <a:pt x="6972" y="7406"/>
                  </a:cubicBezTo>
                  <a:cubicBezTo>
                    <a:pt x="7073" y="8507"/>
                    <a:pt x="7106" y="9307"/>
                    <a:pt x="7106" y="9874"/>
                  </a:cubicBezTo>
                  <a:lnTo>
                    <a:pt x="7106" y="12309"/>
                  </a:lnTo>
                  <a:cubicBezTo>
                    <a:pt x="7106" y="13077"/>
                    <a:pt x="7290" y="13446"/>
                    <a:pt x="7628" y="13446"/>
                  </a:cubicBezTo>
                  <a:cubicBezTo>
                    <a:pt x="7643" y="13446"/>
                    <a:pt x="7658" y="13445"/>
                    <a:pt x="7673" y="13444"/>
                  </a:cubicBezTo>
                  <a:cubicBezTo>
                    <a:pt x="7873" y="13444"/>
                    <a:pt x="8040" y="13377"/>
                    <a:pt x="8140" y="13210"/>
                  </a:cubicBezTo>
                  <a:cubicBezTo>
                    <a:pt x="8273" y="13043"/>
                    <a:pt x="8307" y="12877"/>
                    <a:pt x="8340" y="12710"/>
                  </a:cubicBezTo>
                  <a:cubicBezTo>
                    <a:pt x="8340" y="12576"/>
                    <a:pt x="8307" y="12443"/>
                    <a:pt x="8240" y="12309"/>
                  </a:cubicBezTo>
                  <a:lnTo>
                    <a:pt x="8207" y="11943"/>
                  </a:lnTo>
                  <a:cubicBezTo>
                    <a:pt x="8140" y="11175"/>
                    <a:pt x="8107" y="10708"/>
                    <a:pt x="8107" y="10575"/>
                  </a:cubicBezTo>
                  <a:lnTo>
                    <a:pt x="8140" y="8573"/>
                  </a:lnTo>
                  <a:cubicBezTo>
                    <a:pt x="8140" y="7773"/>
                    <a:pt x="8107" y="6439"/>
                    <a:pt x="8040" y="4637"/>
                  </a:cubicBezTo>
                  <a:cubicBezTo>
                    <a:pt x="7940" y="2803"/>
                    <a:pt x="7906" y="1435"/>
                    <a:pt x="7906" y="534"/>
                  </a:cubicBezTo>
                  <a:cubicBezTo>
                    <a:pt x="7906" y="368"/>
                    <a:pt x="7806" y="234"/>
                    <a:pt x="7673" y="167"/>
                  </a:cubicBezTo>
                  <a:cubicBezTo>
                    <a:pt x="7540" y="67"/>
                    <a:pt x="7373" y="34"/>
                    <a:pt x="7206" y="34"/>
                  </a:cubicBezTo>
                  <a:cubicBezTo>
                    <a:pt x="6839" y="34"/>
                    <a:pt x="6405" y="968"/>
                    <a:pt x="5872" y="2869"/>
                  </a:cubicBezTo>
                  <a:cubicBezTo>
                    <a:pt x="5638" y="3703"/>
                    <a:pt x="5405" y="4537"/>
                    <a:pt x="5205" y="5338"/>
                  </a:cubicBezTo>
                  <a:cubicBezTo>
                    <a:pt x="5004" y="6138"/>
                    <a:pt x="4838" y="6906"/>
                    <a:pt x="4637" y="7673"/>
                  </a:cubicBezTo>
                  <a:cubicBezTo>
                    <a:pt x="4471" y="8407"/>
                    <a:pt x="4371" y="8874"/>
                    <a:pt x="4304" y="9074"/>
                  </a:cubicBezTo>
                  <a:cubicBezTo>
                    <a:pt x="4104" y="8106"/>
                    <a:pt x="3603" y="6339"/>
                    <a:pt x="2836" y="3803"/>
                  </a:cubicBezTo>
                  <a:cubicBezTo>
                    <a:pt x="2036" y="1268"/>
                    <a:pt x="1502" y="1"/>
                    <a:pt x="1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8"/>
            <p:cNvSpPr/>
            <p:nvPr/>
          </p:nvSpPr>
          <p:spPr>
            <a:xfrm>
              <a:off x="31315500" y="-2858012"/>
              <a:ext cx="125125" cy="321300"/>
            </a:xfrm>
            <a:custGeom>
              <a:avLst/>
              <a:gdLst/>
              <a:ahLst/>
              <a:cxnLst/>
              <a:rect l="l" t="t" r="r" b="b"/>
              <a:pathLst>
                <a:path w="5005" h="12852" extrusionOk="0">
                  <a:moveTo>
                    <a:pt x="2869" y="2202"/>
                  </a:moveTo>
                  <a:cubicBezTo>
                    <a:pt x="2903" y="2602"/>
                    <a:pt x="2970" y="3270"/>
                    <a:pt x="3070" y="4170"/>
                  </a:cubicBezTo>
                  <a:cubicBezTo>
                    <a:pt x="3170" y="5071"/>
                    <a:pt x="3236" y="5871"/>
                    <a:pt x="3303" y="6539"/>
                  </a:cubicBezTo>
                  <a:cubicBezTo>
                    <a:pt x="3336" y="7239"/>
                    <a:pt x="3370" y="7806"/>
                    <a:pt x="3370" y="8273"/>
                  </a:cubicBezTo>
                  <a:cubicBezTo>
                    <a:pt x="3370" y="8573"/>
                    <a:pt x="3370" y="8907"/>
                    <a:pt x="3437" y="9240"/>
                  </a:cubicBezTo>
                  <a:cubicBezTo>
                    <a:pt x="2869" y="9240"/>
                    <a:pt x="2302" y="9140"/>
                    <a:pt x="1769" y="8907"/>
                  </a:cubicBezTo>
                  <a:cubicBezTo>
                    <a:pt x="1935" y="7606"/>
                    <a:pt x="2302" y="5371"/>
                    <a:pt x="2869" y="2202"/>
                  </a:cubicBezTo>
                  <a:close/>
                  <a:moveTo>
                    <a:pt x="2369" y="1"/>
                  </a:moveTo>
                  <a:cubicBezTo>
                    <a:pt x="2202" y="234"/>
                    <a:pt x="2069" y="834"/>
                    <a:pt x="2002" y="1768"/>
                  </a:cubicBezTo>
                  <a:cubicBezTo>
                    <a:pt x="2002" y="2169"/>
                    <a:pt x="1969" y="2436"/>
                    <a:pt x="1969" y="2502"/>
                  </a:cubicBezTo>
                  <a:cubicBezTo>
                    <a:pt x="1502" y="5738"/>
                    <a:pt x="868" y="8940"/>
                    <a:pt x="67" y="12109"/>
                  </a:cubicBezTo>
                  <a:lnTo>
                    <a:pt x="1" y="12276"/>
                  </a:lnTo>
                  <a:cubicBezTo>
                    <a:pt x="1" y="12409"/>
                    <a:pt x="67" y="12543"/>
                    <a:pt x="201" y="12643"/>
                  </a:cubicBezTo>
                  <a:cubicBezTo>
                    <a:pt x="334" y="12743"/>
                    <a:pt x="468" y="12776"/>
                    <a:pt x="635" y="12776"/>
                  </a:cubicBezTo>
                  <a:cubicBezTo>
                    <a:pt x="935" y="12776"/>
                    <a:pt x="1135" y="12543"/>
                    <a:pt x="1235" y="12076"/>
                  </a:cubicBezTo>
                  <a:cubicBezTo>
                    <a:pt x="1302" y="11709"/>
                    <a:pt x="1368" y="11342"/>
                    <a:pt x="1402" y="10975"/>
                  </a:cubicBezTo>
                  <a:cubicBezTo>
                    <a:pt x="1468" y="10508"/>
                    <a:pt x="1569" y="10074"/>
                    <a:pt x="1669" y="9607"/>
                  </a:cubicBezTo>
                  <a:lnTo>
                    <a:pt x="3537" y="9874"/>
                  </a:lnTo>
                  <a:cubicBezTo>
                    <a:pt x="3703" y="10641"/>
                    <a:pt x="3803" y="11442"/>
                    <a:pt x="3837" y="12243"/>
                  </a:cubicBezTo>
                  <a:cubicBezTo>
                    <a:pt x="3803" y="12409"/>
                    <a:pt x="3904" y="12610"/>
                    <a:pt x="4037" y="12743"/>
                  </a:cubicBezTo>
                  <a:cubicBezTo>
                    <a:pt x="4200" y="12797"/>
                    <a:pt x="4386" y="12852"/>
                    <a:pt x="4558" y="12852"/>
                  </a:cubicBezTo>
                  <a:cubicBezTo>
                    <a:pt x="4596" y="12852"/>
                    <a:pt x="4634" y="12849"/>
                    <a:pt x="4671" y="12843"/>
                  </a:cubicBezTo>
                  <a:cubicBezTo>
                    <a:pt x="4871" y="12776"/>
                    <a:pt x="5004" y="12543"/>
                    <a:pt x="4971" y="12309"/>
                  </a:cubicBezTo>
                  <a:cubicBezTo>
                    <a:pt x="4971" y="11909"/>
                    <a:pt x="4904" y="11542"/>
                    <a:pt x="4804" y="11142"/>
                  </a:cubicBezTo>
                  <a:cubicBezTo>
                    <a:pt x="4704" y="10775"/>
                    <a:pt x="4671" y="10408"/>
                    <a:pt x="4637" y="10008"/>
                  </a:cubicBezTo>
                  <a:lnTo>
                    <a:pt x="4437" y="8840"/>
                  </a:lnTo>
                  <a:cubicBezTo>
                    <a:pt x="4371" y="7473"/>
                    <a:pt x="4237" y="6105"/>
                    <a:pt x="4037" y="4771"/>
                  </a:cubicBezTo>
                  <a:cubicBezTo>
                    <a:pt x="3803" y="3336"/>
                    <a:pt x="3703" y="1902"/>
                    <a:pt x="3637" y="468"/>
                  </a:cubicBezTo>
                  <a:cubicBezTo>
                    <a:pt x="3637" y="334"/>
                    <a:pt x="3570" y="201"/>
                    <a:pt x="3437" y="101"/>
                  </a:cubicBezTo>
                  <a:cubicBezTo>
                    <a:pt x="3303" y="34"/>
                    <a:pt x="3170" y="1"/>
                    <a:pt x="30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8"/>
            <p:cNvSpPr/>
            <p:nvPr/>
          </p:nvSpPr>
          <p:spPr>
            <a:xfrm>
              <a:off x="31443925" y="-2855512"/>
              <a:ext cx="101775" cy="313575"/>
            </a:xfrm>
            <a:custGeom>
              <a:avLst/>
              <a:gdLst/>
              <a:ahLst/>
              <a:cxnLst/>
              <a:rect l="l" t="t" r="r" b="b"/>
              <a:pathLst>
                <a:path w="4071" h="12543" extrusionOk="0">
                  <a:moveTo>
                    <a:pt x="601" y="1"/>
                  </a:moveTo>
                  <a:cubicBezTo>
                    <a:pt x="468" y="1"/>
                    <a:pt x="301" y="67"/>
                    <a:pt x="201" y="134"/>
                  </a:cubicBezTo>
                  <a:cubicBezTo>
                    <a:pt x="67" y="167"/>
                    <a:pt x="1" y="301"/>
                    <a:pt x="1" y="401"/>
                  </a:cubicBezTo>
                  <a:cubicBezTo>
                    <a:pt x="1" y="768"/>
                    <a:pt x="501" y="968"/>
                    <a:pt x="1535" y="968"/>
                  </a:cubicBezTo>
                  <a:lnTo>
                    <a:pt x="1602" y="968"/>
                  </a:lnTo>
                  <a:cubicBezTo>
                    <a:pt x="1602" y="1568"/>
                    <a:pt x="1702" y="3236"/>
                    <a:pt x="1835" y="5905"/>
                  </a:cubicBezTo>
                  <a:cubicBezTo>
                    <a:pt x="2002" y="8607"/>
                    <a:pt x="2102" y="10041"/>
                    <a:pt x="2136" y="10175"/>
                  </a:cubicBezTo>
                  <a:cubicBezTo>
                    <a:pt x="2102" y="10608"/>
                    <a:pt x="2102" y="10842"/>
                    <a:pt x="2102" y="10842"/>
                  </a:cubicBezTo>
                  <a:lnTo>
                    <a:pt x="2169" y="12276"/>
                  </a:lnTo>
                  <a:lnTo>
                    <a:pt x="2536" y="12543"/>
                  </a:lnTo>
                  <a:cubicBezTo>
                    <a:pt x="2669" y="12543"/>
                    <a:pt x="2836" y="12476"/>
                    <a:pt x="2970" y="12376"/>
                  </a:cubicBezTo>
                  <a:cubicBezTo>
                    <a:pt x="3103" y="12276"/>
                    <a:pt x="3170" y="12143"/>
                    <a:pt x="3170" y="11976"/>
                  </a:cubicBezTo>
                  <a:cubicBezTo>
                    <a:pt x="3170" y="10775"/>
                    <a:pt x="3070" y="8974"/>
                    <a:pt x="2869" y="6605"/>
                  </a:cubicBezTo>
                  <a:cubicBezTo>
                    <a:pt x="2636" y="4204"/>
                    <a:pt x="2536" y="2436"/>
                    <a:pt x="2536" y="1235"/>
                  </a:cubicBezTo>
                  <a:lnTo>
                    <a:pt x="2569" y="1035"/>
                  </a:lnTo>
                  <a:lnTo>
                    <a:pt x="3437" y="1168"/>
                  </a:lnTo>
                  <a:cubicBezTo>
                    <a:pt x="3603" y="1168"/>
                    <a:pt x="3770" y="1101"/>
                    <a:pt x="3870" y="1001"/>
                  </a:cubicBezTo>
                  <a:cubicBezTo>
                    <a:pt x="4004" y="935"/>
                    <a:pt x="4070" y="801"/>
                    <a:pt x="4070" y="634"/>
                  </a:cubicBezTo>
                  <a:cubicBezTo>
                    <a:pt x="4070" y="334"/>
                    <a:pt x="3904" y="167"/>
                    <a:pt x="3470" y="167"/>
                  </a:cubicBezTo>
                  <a:lnTo>
                    <a:pt x="3170" y="167"/>
                  </a:lnTo>
                  <a:lnTo>
                    <a:pt x="6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8"/>
            <p:cNvSpPr/>
            <p:nvPr/>
          </p:nvSpPr>
          <p:spPr>
            <a:xfrm>
              <a:off x="31567350" y="-2858837"/>
              <a:ext cx="101775" cy="318575"/>
            </a:xfrm>
            <a:custGeom>
              <a:avLst/>
              <a:gdLst/>
              <a:ahLst/>
              <a:cxnLst/>
              <a:rect l="l" t="t" r="r" b="b"/>
              <a:pathLst>
                <a:path w="4071" h="12743" extrusionOk="0">
                  <a:moveTo>
                    <a:pt x="3103" y="0"/>
                  </a:moveTo>
                  <a:cubicBezTo>
                    <a:pt x="2969" y="34"/>
                    <a:pt x="2869" y="67"/>
                    <a:pt x="2769" y="167"/>
                  </a:cubicBezTo>
                  <a:cubicBezTo>
                    <a:pt x="2669" y="234"/>
                    <a:pt x="2602" y="367"/>
                    <a:pt x="2602" y="501"/>
                  </a:cubicBezTo>
                  <a:cubicBezTo>
                    <a:pt x="2602" y="1134"/>
                    <a:pt x="2669" y="2035"/>
                    <a:pt x="2736" y="3202"/>
                  </a:cubicBezTo>
                  <a:cubicBezTo>
                    <a:pt x="2836" y="4403"/>
                    <a:pt x="2869" y="5171"/>
                    <a:pt x="2869" y="5537"/>
                  </a:cubicBezTo>
                  <a:cubicBezTo>
                    <a:pt x="2869" y="5738"/>
                    <a:pt x="2869" y="5938"/>
                    <a:pt x="2803" y="6138"/>
                  </a:cubicBezTo>
                  <a:lnTo>
                    <a:pt x="2135" y="6138"/>
                  </a:lnTo>
                  <a:cubicBezTo>
                    <a:pt x="1769" y="6138"/>
                    <a:pt x="1435" y="6105"/>
                    <a:pt x="1101" y="6038"/>
                  </a:cubicBezTo>
                  <a:lnTo>
                    <a:pt x="1168" y="1334"/>
                  </a:lnTo>
                  <a:cubicBezTo>
                    <a:pt x="1168" y="567"/>
                    <a:pt x="968" y="200"/>
                    <a:pt x="534" y="200"/>
                  </a:cubicBezTo>
                  <a:cubicBezTo>
                    <a:pt x="368" y="200"/>
                    <a:pt x="234" y="267"/>
                    <a:pt x="134" y="367"/>
                  </a:cubicBezTo>
                  <a:cubicBezTo>
                    <a:pt x="34" y="501"/>
                    <a:pt x="1" y="634"/>
                    <a:pt x="1" y="767"/>
                  </a:cubicBezTo>
                  <a:lnTo>
                    <a:pt x="101" y="5037"/>
                  </a:lnTo>
                  <a:cubicBezTo>
                    <a:pt x="101" y="5137"/>
                    <a:pt x="101" y="5504"/>
                    <a:pt x="34" y="6171"/>
                  </a:cubicBezTo>
                  <a:lnTo>
                    <a:pt x="34" y="6271"/>
                  </a:lnTo>
                  <a:cubicBezTo>
                    <a:pt x="67" y="6572"/>
                    <a:pt x="67" y="6905"/>
                    <a:pt x="67" y="7239"/>
                  </a:cubicBezTo>
                  <a:lnTo>
                    <a:pt x="1" y="10141"/>
                  </a:lnTo>
                  <a:cubicBezTo>
                    <a:pt x="1" y="10775"/>
                    <a:pt x="34" y="11408"/>
                    <a:pt x="167" y="12009"/>
                  </a:cubicBezTo>
                  <a:cubicBezTo>
                    <a:pt x="267" y="12476"/>
                    <a:pt x="434" y="12709"/>
                    <a:pt x="668" y="12709"/>
                  </a:cubicBezTo>
                  <a:cubicBezTo>
                    <a:pt x="835" y="12709"/>
                    <a:pt x="1001" y="12643"/>
                    <a:pt x="1101" y="12509"/>
                  </a:cubicBezTo>
                  <a:cubicBezTo>
                    <a:pt x="1201" y="12342"/>
                    <a:pt x="1235" y="12176"/>
                    <a:pt x="1235" y="12009"/>
                  </a:cubicBezTo>
                  <a:lnTo>
                    <a:pt x="1135" y="8907"/>
                  </a:lnTo>
                  <a:lnTo>
                    <a:pt x="1135" y="6738"/>
                  </a:lnTo>
                  <a:lnTo>
                    <a:pt x="2336" y="6905"/>
                  </a:lnTo>
                  <a:cubicBezTo>
                    <a:pt x="2469" y="6905"/>
                    <a:pt x="2569" y="6905"/>
                    <a:pt x="2669" y="6872"/>
                  </a:cubicBezTo>
                  <a:lnTo>
                    <a:pt x="2803" y="7039"/>
                  </a:lnTo>
                  <a:lnTo>
                    <a:pt x="2769" y="7572"/>
                  </a:lnTo>
                  <a:lnTo>
                    <a:pt x="2769" y="7672"/>
                  </a:lnTo>
                  <a:lnTo>
                    <a:pt x="2769" y="8673"/>
                  </a:lnTo>
                  <a:lnTo>
                    <a:pt x="2769" y="9574"/>
                  </a:lnTo>
                  <a:lnTo>
                    <a:pt x="2769" y="10074"/>
                  </a:lnTo>
                  <a:cubicBezTo>
                    <a:pt x="2769" y="10408"/>
                    <a:pt x="2803" y="10841"/>
                    <a:pt x="2836" y="11308"/>
                  </a:cubicBezTo>
                  <a:cubicBezTo>
                    <a:pt x="2836" y="11675"/>
                    <a:pt x="2903" y="12009"/>
                    <a:pt x="3036" y="12376"/>
                  </a:cubicBezTo>
                  <a:cubicBezTo>
                    <a:pt x="3136" y="12609"/>
                    <a:pt x="3270" y="12743"/>
                    <a:pt x="3436" y="12743"/>
                  </a:cubicBezTo>
                  <a:cubicBezTo>
                    <a:pt x="3603" y="12743"/>
                    <a:pt x="3737" y="12676"/>
                    <a:pt x="3870" y="12576"/>
                  </a:cubicBezTo>
                  <a:cubicBezTo>
                    <a:pt x="3970" y="12509"/>
                    <a:pt x="4070" y="12409"/>
                    <a:pt x="4070" y="12276"/>
                  </a:cubicBezTo>
                  <a:cubicBezTo>
                    <a:pt x="4070" y="12176"/>
                    <a:pt x="4003" y="10541"/>
                    <a:pt x="3903" y="7372"/>
                  </a:cubicBezTo>
                  <a:cubicBezTo>
                    <a:pt x="3770" y="4237"/>
                    <a:pt x="3703" y="1835"/>
                    <a:pt x="3703" y="167"/>
                  </a:cubicBezTo>
                  <a:lnTo>
                    <a:pt x="3536" y="134"/>
                  </a:lnTo>
                  <a:cubicBezTo>
                    <a:pt x="3470" y="100"/>
                    <a:pt x="3403" y="67"/>
                    <a:pt x="3336" y="34"/>
                  </a:cubicBezTo>
                  <a:cubicBezTo>
                    <a:pt x="3270" y="34"/>
                    <a:pt x="3170" y="0"/>
                    <a:pt x="3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8"/>
            <p:cNvSpPr/>
            <p:nvPr/>
          </p:nvSpPr>
          <p:spPr>
            <a:xfrm>
              <a:off x="31021125" y="-2457737"/>
              <a:ext cx="790600" cy="20875"/>
            </a:xfrm>
            <a:custGeom>
              <a:avLst/>
              <a:gdLst/>
              <a:ahLst/>
              <a:cxnLst/>
              <a:rect l="l" t="t" r="r" b="b"/>
              <a:pathLst>
                <a:path w="31624" h="835" extrusionOk="0">
                  <a:moveTo>
                    <a:pt x="568" y="1"/>
                  </a:moveTo>
                  <a:cubicBezTo>
                    <a:pt x="1" y="1"/>
                    <a:pt x="1" y="835"/>
                    <a:pt x="568" y="835"/>
                  </a:cubicBezTo>
                  <a:lnTo>
                    <a:pt x="31056" y="835"/>
                  </a:lnTo>
                  <a:cubicBezTo>
                    <a:pt x="31623" y="835"/>
                    <a:pt x="31623" y="1"/>
                    <a:pt x="310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8"/>
            <p:cNvSpPr/>
            <p:nvPr/>
          </p:nvSpPr>
          <p:spPr>
            <a:xfrm>
              <a:off x="31021125" y="-2499412"/>
              <a:ext cx="719700" cy="27525"/>
            </a:xfrm>
            <a:custGeom>
              <a:avLst/>
              <a:gdLst/>
              <a:ahLst/>
              <a:cxnLst/>
              <a:rect l="l" t="t" r="r" b="b"/>
              <a:pathLst>
                <a:path w="28788" h="1101" extrusionOk="0">
                  <a:moveTo>
                    <a:pt x="28221" y="0"/>
                  </a:moveTo>
                  <a:lnTo>
                    <a:pt x="568" y="267"/>
                  </a:lnTo>
                  <a:cubicBezTo>
                    <a:pt x="1" y="267"/>
                    <a:pt x="1" y="1101"/>
                    <a:pt x="568" y="1101"/>
                  </a:cubicBezTo>
                  <a:lnTo>
                    <a:pt x="28221" y="834"/>
                  </a:lnTo>
                  <a:cubicBezTo>
                    <a:pt x="28788" y="834"/>
                    <a:pt x="28788" y="0"/>
                    <a:pt x="28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8"/>
            <p:cNvSpPr/>
            <p:nvPr/>
          </p:nvSpPr>
          <p:spPr>
            <a:xfrm>
              <a:off x="30864425" y="-2761037"/>
              <a:ext cx="121700" cy="70675"/>
            </a:xfrm>
            <a:custGeom>
              <a:avLst/>
              <a:gdLst/>
              <a:ahLst/>
              <a:cxnLst/>
              <a:rect l="l" t="t" r="r" b="b"/>
              <a:pathLst>
                <a:path w="4868" h="2827" extrusionOk="0">
                  <a:moveTo>
                    <a:pt x="595" y="0"/>
                  </a:moveTo>
                  <a:cubicBezTo>
                    <a:pt x="231" y="0"/>
                    <a:pt x="1" y="565"/>
                    <a:pt x="398" y="792"/>
                  </a:cubicBezTo>
                  <a:lnTo>
                    <a:pt x="4100" y="2760"/>
                  </a:lnTo>
                  <a:cubicBezTo>
                    <a:pt x="4134" y="2793"/>
                    <a:pt x="4201" y="2826"/>
                    <a:pt x="4267" y="2826"/>
                  </a:cubicBezTo>
                  <a:cubicBezTo>
                    <a:pt x="4701" y="2826"/>
                    <a:pt x="4868" y="2226"/>
                    <a:pt x="4467" y="2026"/>
                  </a:cubicBezTo>
                  <a:lnTo>
                    <a:pt x="798" y="58"/>
                  </a:lnTo>
                  <a:cubicBezTo>
                    <a:pt x="728" y="18"/>
                    <a:pt x="660"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8"/>
            <p:cNvSpPr/>
            <p:nvPr/>
          </p:nvSpPr>
          <p:spPr>
            <a:xfrm>
              <a:off x="30921850" y="-2817087"/>
              <a:ext cx="96800" cy="63350"/>
            </a:xfrm>
            <a:custGeom>
              <a:avLst/>
              <a:gdLst/>
              <a:ahLst/>
              <a:cxnLst/>
              <a:rect l="l" t="t" r="r" b="b"/>
              <a:pathLst>
                <a:path w="3872" h="2534" extrusionOk="0">
                  <a:moveTo>
                    <a:pt x="601" y="0"/>
                  </a:moveTo>
                  <a:cubicBezTo>
                    <a:pt x="282" y="0"/>
                    <a:pt x="1" y="624"/>
                    <a:pt x="369" y="765"/>
                  </a:cubicBezTo>
                  <a:lnTo>
                    <a:pt x="3171" y="2466"/>
                  </a:lnTo>
                  <a:cubicBezTo>
                    <a:pt x="3238" y="2500"/>
                    <a:pt x="3305" y="2533"/>
                    <a:pt x="3405" y="2533"/>
                  </a:cubicBezTo>
                  <a:cubicBezTo>
                    <a:pt x="3538" y="2533"/>
                    <a:pt x="3671" y="2433"/>
                    <a:pt x="3738" y="2333"/>
                  </a:cubicBezTo>
                  <a:cubicBezTo>
                    <a:pt x="3872" y="2133"/>
                    <a:pt x="3805" y="1866"/>
                    <a:pt x="3605" y="1733"/>
                  </a:cubicBezTo>
                  <a:lnTo>
                    <a:pt x="769" y="65"/>
                  </a:lnTo>
                  <a:cubicBezTo>
                    <a:pt x="714" y="20"/>
                    <a:pt x="657"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8"/>
            <p:cNvSpPr/>
            <p:nvPr/>
          </p:nvSpPr>
          <p:spPr>
            <a:xfrm>
              <a:off x="31741650" y="-2838812"/>
              <a:ext cx="98675" cy="112575"/>
            </a:xfrm>
            <a:custGeom>
              <a:avLst/>
              <a:gdLst/>
              <a:ahLst/>
              <a:cxnLst/>
              <a:rect l="l" t="t" r="r" b="b"/>
              <a:pathLst>
                <a:path w="3947" h="4503" extrusionOk="0">
                  <a:moveTo>
                    <a:pt x="3352" y="0"/>
                  </a:moveTo>
                  <a:cubicBezTo>
                    <a:pt x="3240" y="0"/>
                    <a:pt x="3126" y="50"/>
                    <a:pt x="3036" y="167"/>
                  </a:cubicBezTo>
                  <a:lnTo>
                    <a:pt x="200" y="3836"/>
                  </a:lnTo>
                  <a:cubicBezTo>
                    <a:pt x="0" y="4103"/>
                    <a:pt x="200" y="4503"/>
                    <a:pt x="534" y="4503"/>
                  </a:cubicBezTo>
                  <a:cubicBezTo>
                    <a:pt x="667" y="4503"/>
                    <a:pt x="801" y="4470"/>
                    <a:pt x="868" y="4370"/>
                  </a:cubicBezTo>
                  <a:lnTo>
                    <a:pt x="3703" y="700"/>
                  </a:lnTo>
                  <a:cubicBezTo>
                    <a:pt x="3946" y="359"/>
                    <a:pt x="3657" y="0"/>
                    <a:pt x="3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8"/>
            <p:cNvSpPr/>
            <p:nvPr/>
          </p:nvSpPr>
          <p:spPr>
            <a:xfrm>
              <a:off x="31757500" y="-2775762"/>
              <a:ext cx="133375" cy="127925"/>
            </a:xfrm>
            <a:custGeom>
              <a:avLst/>
              <a:gdLst/>
              <a:ahLst/>
              <a:cxnLst/>
              <a:rect l="l" t="t" r="r" b="b"/>
              <a:pathLst>
                <a:path w="5335" h="5117" extrusionOk="0">
                  <a:moveTo>
                    <a:pt x="4710" y="1"/>
                  </a:moveTo>
                  <a:cubicBezTo>
                    <a:pt x="4607" y="1"/>
                    <a:pt x="4498" y="43"/>
                    <a:pt x="4403" y="146"/>
                  </a:cubicBezTo>
                  <a:lnTo>
                    <a:pt x="167" y="4383"/>
                  </a:lnTo>
                  <a:cubicBezTo>
                    <a:pt x="0" y="4549"/>
                    <a:pt x="0" y="4816"/>
                    <a:pt x="167" y="4983"/>
                  </a:cubicBezTo>
                  <a:cubicBezTo>
                    <a:pt x="234" y="5050"/>
                    <a:pt x="367" y="5117"/>
                    <a:pt x="467" y="5117"/>
                  </a:cubicBezTo>
                  <a:cubicBezTo>
                    <a:pt x="567" y="5083"/>
                    <a:pt x="667" y="5050"/>
                    <a:pt x="767" y="4983"/>
                  </a:cubicBezTo>
                  <a:lnTo>
                    <a:pt x="5004" y="747"/>
                  </a:lnTo>
                  <a:cubicBezTo>
                    <a:pt x="5334" y="442"/>
                    <a:pt x="5044" y="1"/>
                    <a:pt x="47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8"/>
            <p:cNvSpPr/>
            <p:nvPr/>
          </p:nvSpPr>
          <p:spPr>
            <a:xfrm>
              <a:off x="29205675" y="-1058387"/>
              <a:ext cx="3460825" cy="81750"/>
            </a:xfrm>
            <a:custGeom>
              <a:avLst/>
              <a:gdLst/>
              <a:ahLst/>
              <a:cxnLst/>
              <a:rect l="l" t="t" r="r" b="b"/>
              <a:pathLst>
                <a:path w="138433" h="3270" extrusionOk="0">
                  <a:moveTo>
                    <a:pt x="0" y="0"/>
                  </a:moveTo>
                  <a:lnTo>
                    <a:pt x="0" y="3269"/>
                  </a:lnTo>
                  <a:lnTo>
                    <a:pt x="138432" y="3269"/>
                  </a:lnTo>
                  <a:lnTo>
                    <a:pt x="138432" y="0"/>
                  </a:lnTo>
                  <a:close/>
                </a:path>
              </a:pathLst>
            </a:custGeom>
            <a:solidFill>
              <a:srgbClr val="263238"/>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8"/>
            <p:cNvSpPr/>
            <p:nvPr/>
          </p:nvSpPr>
          <p:spPr>
            <a:xfrm>
              <a:off x="31003625" y="-2333462"/>
              <a:ext cx="128450" cy="458675"/>
            </a:xfrm>
            <a:custGeom>
              <a:avLst/>
              <a:gdLst/>
              <a:ahLst/>
              <a:cxnLst/>
              <a:rect l="l" t="t" r="r" b="b"/>
              <a:pathLst>
                <a:path w="5138" h="18347" extrusionOk="0">
                  <a:moveTo>
                    <a:pt x="901" y="0"/>
                  </a:moveTo>
                  <a:cubicBezTo>
                    <a:pt x="701" y="0"/>
                    <a:pt x="567" y="34"/>
                    <a:pt x="501" y="134"/>
                  </a:cubicBezTo>
                  <a:cubicBezTo>
                    <a:pt x="434" y="234"/>
                    <a:pt x="400" y="367"/>
                    <a:pt x="400" y="467"/>
                  </a:cubicBezTo>
                  <a:lnTo>
                    <a:pt x="400" y="4870"/>
                  </a:lnTo>
                  <a:cubicBezTo>
                    <a:pt x="400" y="5671"/>
                    <a:pt x="334" y="6472"/>
                    <a:pt x="200" y="7272"/>
                  </a:cubicBezTo>
                  <a:cubicBezTo>
                    <a:pt x="100" y="8073"/>
                    <a:pt x="34" y="8873"/>
                    <a:pt x="0" y="9674"/>
                  </a:cubicBezTo>
                  <a:cubicBezTo>
                    <a:pt x="0" y="10141"/>
                    <a:pt x="34" y="10574"/>
                    <a:pt x="134" y="11041"/>
                  </a:cubicBezTo>
                  <a:cubicBezTo>
                    <a:pt x="34" y="11342"/>
                    <a:pt x="0" y="11642"/>
                    <a:pt x="0" y="11942"/>
                  </a:cubicBezTo>
                  <a:cubicBezTo>
                    <a:pt x="300" y="12176"/>
                    <a:pt x="667" y="12309"/>
                    <a:pt x="1034" y="12342"/>
                  </a:cubicBezTo>
                  <a:lnTo>
                    <a:pt x="2469" y="12209"/>
                  </a:lnTo>
                  <a:cubicBezTo>
                    <a:pt x="2502" y="12442"/>
                    <a:pt x="2535" y="12676"/>
                    <a:pt x="2535" y="12943"/>
                  </a:cubicBezTo>
                  <a:lnTo>
                    <a:pt x="2502" y="13977"/>
                  </a:lnTo>
                  <a:lnTo>
                    <a:pt x="2669" y="16279"/>
                  </a:lnTo>
                  <a:cubicBezTo>
                    <a:pt x="2669" y="16579"/>
                    <a:pt x="2635" y="16846"/>
                    <a:pt x="2535" y="17112"/>
                  </a:cubicBezTo>
                  <a:lnTo>
                    <a:pt x="2535" y="17213"/>
                  </a:lnTo>
                  <a:cubicBezTo>
                    <a:pt x="2535" y="17479"/>
                    <a:pt x="2635" y="17746"/>
                    <a:pt x="2769" y="17946"/>
                  </a:cubicBezTo>
                  <a:cubicBezTo>
                    <a:pt x="2869" y="18180"/>
                    <a:pt x="3102" y="18347"/>
                    <a:pt x="3369" y="18347"/>
                  </a:cubicBezTo>
                  <a:cubicBezTo>
                    <a:pt x="3803" y="18347"/>
                    <a:pt x="4003" y="18046"/>
                    <a:pt x="4003" y="17446"/>
                  </a:cubicBezTo>
                  <a:lnTo>
                    <a:pt x="4003" y="17012"/>
                  </a:lnTo>
                  <a:cubicBezTo>
                    <a:pt x="3903" y="16912"/>
                    <a:pt x="3870" y="16746"/>
                    <a:pt x="3870" y="16612"/>
                  </a:cubicBezTo>
                  <a:cubicBezTo>
                    <a:pt x="3870" y="16445"/>
                    <a:pt x="3903" y="16279"/>
                    <a:pt x="3936" y="16078"/>
                  </a:cubicBezTo>
                  <a:cubicBezTo>
                    <a:pt x="3803" y="15545"/>
                    <a:pt x="3736" y="14978"/>
                    <a:pt x="3736" y="14411"/>
                  </a:cubicBezTo>
                  <a:cubicBezTo>
                    <a:pt x="3669" y="13477"/>
                    <a:pt x="3669" y="12743"/>
                    <a:pt x="3669" y="12209"/>
                  </a:cubicBezTo>
                  <a:cubicBezTo>
                    <a:pt x="3669" y="12076"/>
                    <a:pt x="3803" y="12009"/>
                    <a:pt x="4070" y="12009"/>
                  </a:cubicBezTo>
                  <a:cubicBezTo>
                    <a:pt x="4770" y="12009"/>
                    <a:pt x="5137" y="11775"/>
                    <a:pt x="5137" y="11442"/>
                  </a:cubicBezTo>
                  <a:cubicBezTo>
                    <a:pt x="5137" y="11108"/>
                    <a:pt x="4870" y="10941"/>
                    <a:pt x="4337" y="10941"/>
                  </a:cubicBezTo>
                  <a:lnTo>
                    <a:pt x="3603" y="10975"/>
                  </a:lnTo>
                  <a:cubicBezTo>
                    <a:pt x="3636" y="9774"/>
                    <a:pt x="3636" y="7939"/>
                    <a:pt x="3636" y="5471"/>
                  </a:cubicBezTo>
                  <a:lnTo>
                    <a:pt x="3636" y="4337"/>
                  </a:lnTo>
                  <a:lnTo>
                    <a:pt x="3236" y="3903"/>
                  </a:lnTo>
                  <a:cubicBezTo>
                    <a:pt x="3069" y="3936"/>
                    <a:pt x="2902" y="3970"/>
                    <a:pt x="2769" y="4070"/>
                  </a:cubicBezTo>
                  <a:cubicBezTo>
                    <a:pt x="2635" y="4137"/>
                    <a:pt x="2535" y="4303"/>
                    <a:pt x="2535" y="4437"/>
                  </a:cubicBezTo>
                  <a:lnTo>
                    <a:pt x="2302" y="11108"/>
                  </a:lnTo>
                  <a:cubicBezTo>
                    <a:pt x="2002" y="11142"/>
                    <a:pt x="1668" y="11175"/>
                    <a:pt x="1368" y="11175"/>
                  </a:cubicBezTo>
                  <a:cubicBezTo>
                    <a:pt x="1334" y="10875"/>
                    <a:pt x="1334" y="10574"/>
                    <a:pt x="1334" y="10274"/>
                  </a:cubicBezTo>
                  <a:cubicBezTo>
                    <a:pt x="1334" y="9841"/>
                    <a:pt x="1401" y="8973"/>
                    <a:pt x="1501" y="7639"/>
                  </a:cubicBezTo>
                  <a:cubicBezTo>
                    <a:pt x="1635" y="6305"/>
                    <a:pt x="1701" y="5337"/>
                    <a:pt x="1701" y="4804"/>
                  </a:cubicBezTo>
                  <a:cubicBezTo>
                    <a:pt x="1701" y="4303"/>
                    <a:pt x="1668" y="3836"/>
                    <a:pt x="1635" y="3336"/>
                  </a:cubicBezTo>
                  <a:lnTo>
                    <a:pt x="1635" y="3269"/>
                  </a:lnTo>
                  <a:cubicBezTo>
                    <a:pt x="1601" y="3136"/>
                    <a:pt x="1568" y="3002"/>
                    <a:pt x="1568" y="2836"/>
                  </a:cubicBezTo>
                  <a:lnTo>
                    <a:pt x="1568" y="2435"/>
                  </a:lnTo>
                  <a:lnTo>
                    <a:pt x="1701" y="601"/>
                  </a:lnTo>
                  <a:cubicBezTo>
                    <a:pt x="1701" y="434"/>
                    <a:pt x="1601" y="267"/>
                    <a:pt x="1435" y="167"/>
                  </a:cubicBezTo>
                  <a:cubicBezTo>
                    <a:pt x="1268" y="67"/>
                    <a:pt x="1101" y="0"/>
                    <a:pt x="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8"/>
            <p:cNvSpPr/>
            <p:nvPr/>
          </p:nvSpPr>
          <p:spPr>
            <a:xfrm>
              <a:off x="31196250" y="-2166012"/>
              <a:ext cx="182650" cy="182825"/>
            </a:xfrm>
            <a:custGeom>
              <a:avLst/>
              <a:gdLst/>
              <a:ahLst/>
              <a:cxnLst/>
              <a:rect l="l" t="t" r="r" b="b"/>
              <a:pathLst>
                <a:path w="7306" h="7313" extrusionOk="0">
                  <a:moveTo>
                    <a:pt x="3480" y="1"/>
                  </a:moveTo>
                  <a:cubicBezTo>
                    <a:pt x="3455" y="1"/>
                    <a:pt x="3429" y="3"/>
                    <a:pt x="3403" y="7"/>
                  </a:cubicBezTo>
                  <a:cubicBezTo>
                    <a:pt x="2869" y="7"/>
                    <a:pt x="2569" y="441"/>
                    <a:pt x="2569" y="1308"/>
                  </a:cubicBezTo>
                  <a:lnTo>
                    <a:pt x="2736" y="3043"/>
                  </a:lnTo>
                  <a:cubicBezTo>
                    <a:pt x="2536" y="3076"/>
                    <a:pt x="2336" y="3076"/>
                    <a:pt x="2136" y="3076"/>
                  </a:cubicBezTo>
                  <a:lnTo>
                    <a:pt x="601" y="3009"/>
                  </a:lnTo>
                  <a:cubicBezTo>
                    <a:pt x="434" y="3009"/>
                    <a:pt x="268" y="3076"/>
                    <a:pt x="167" y="3209"/>
                  </a:cubicBezTo>
                  <a:cubicBezTo>
                    <a:pt x="67" y="3309"/>
                    <a:pt x="1" y="3443"/>
                    <a:pt x="1" y="3610"/>
                  </a:cubicBezTo>
                  <a:cubicBezTo>
                    <a:pt x="1" y="4110"/>
                    <a:pt x="401" y="4377"/>
                    <a:pt x="1135" y="4377"/>
                  </a:cubicBezTo>
                  <a:lnTo>
                    <a:pt x="2569" y="4243"/>
                  </a:lnTo>
                  <a:lnTo>
                    <a:pt x="2569" y="4444"/>
                  </a:lnTo>
                  <a:lnTo>
                    <a:pt x="2736" y="6745"/>
                  </a:lnTo>
                  <a:cubicBezTo>
                    <a:pt x="2769" y="6912"/>
                    <a:pt x="2869" y="7079"/>
                    <a:pt x="3003" y="7145"/>
                  </a:cubicBezTo>
                  <a:cubicBezTo>
                    <a:pt x="3203" y="7279"/>
                    <a:pt x="3403" y="7312"/>
                    <a:pt x="3603" y="7312"/>
                  </a:cubicBezTo>
                  <a:cubicBezTo>
                    <a:pt x="3803" y="7312"/>
                    <a:pt x="4004" y="7279"/>
                    <a:pt x="4204" y="7145"/>
                  </a:cubicBezTo>
                  <a:cubicBezTo>
                    <a:pt x="4337" y="7045"/>
                    <a:pt x="4437" y="6879"/>
                    <a:pt x="4437" y="6678"/>
                  </a:cubicBezTo>
                  <a:lnTo>
                    <a:pt x="4204" y="4777"/>
                  </a:lnTo>
                  <a:cubicBezTo>
                    <a:pt x="4204" y="4410"/>
                    <a:pt x="4471" y="4243"/>
                    <a:pt x="5038" y="4243"/>
                  </a:cubicBezTo>
                  <a:lnTo>
                    <a:pt x="6572" y="4377"/>
                  </a:lnTo>
                  <a:cubicBezTo>
                    <a:pt x="6739" y="4377"/>
                    <a:pt x="6939" y="4310"/>
                    <a:pt x="7072" y="4177"/>
                  </a:cubicBezTo>
                  <a:cubicBezTo>
                    <a:pt x="7239" y="4077"/>
                    <a:pt x="7306" y="3910"/>
                    <a:pt x="7306" y="3710"/>
                  </a:cubicBezTo>
                  <a:cubicBezTo>
                    <a:pt x="7306" y="3243"/>
                    <a:pt x="6839" y="3009"/>
                    <a:pt x="5938" y="3009"/>
                  </a:cubicBezTo>
                  <a:lnTo>
                    <a:pt x="4437" y="3076"/>
                  </a:lnTo>
                  <a:cubicBezTo>
                    <a:pt x="4204" y="3076"/>
                    <a:pt x="4070" y="2375"/>
                    <a:pt x="4070" y="974"/>
                  </a:cubicBezTo>
                  <a:lnTo>
                    <a:pt x="4070" y="674"/>
                  </a:lnTo>
                  <a:cubicBezTo>
                    <a:pt x="4104" y="507"/>
                    <a:pt x="4037" y="307"/>
                    <a:pt x="3903" y="207"/>
                  </a:cubicBezTo>
                  <a:cubicBezTo>
                    <a:pt x="3788" y="91"/>
                    <a:pt x="3647" y="1"/>
                    <a:pt x="3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8"/>
            <p:cNvSpPr/>
            <p:nvPr/>
          </p:nvSpPr>
          <p:spPr>
            <a:xfrm>
              <a:off x="31454775" y="-2345987"/>
              <a:ext cx="121775" cy="463800"/>
            </a:xfrm>
            <a:custGeom>
              <a:avLst/>
              <a:gdLst/>
              <a:ahLst/>
              <a:cxnLst/>
              <a:rect l="l" t="t" r="r" b="b"/>
              <a:pathLst>
                <a:path w="4871" h="18552" extrusionOk="0">
                  <a:moveTo>
                    <a:pt x="1868" y="8140"/>
                  </a:moveTo>
                  <a:cubicBezTo>
                    <a:pt x="2569" y="8307"/>
                    <a:pt x="3069" y="9674"/>
                    <a:pt x="3403" y="12310"/>
                  </a:cubicBezTo>
                  <a:cubicBezTo>
                    <a:pt x="3536" y="13511"/>
                    <a:pt x="3603" y="14745"/>
                    <a:pt x="3636" y="15946"/>
                  </a:cubicBezTo>
                  <a:cubicBezTo>
                    <a:pt x="3636" y="17013"/>
                    <a:pt x="3403" y="17547"/>
                    <a:pt x="2936" y="17547"/>
                  </a:cubicBezTo>
                  <a:cubicBezTo>
                    <a:pt x="2536" y="17547"/>
                    <a:pt x="2235" y="17180"/>
                    <a:pt x="2002" y="16479"/>
                  </a:cubicBezTo>
                  <a:cubicBezTo>
                    <a:pt x="1902" y="16146"/>
                    <a:pt x="1802" y="15779"/>
                    <a:pt x="1702" y="15379"/>
                  </a:cubicBezTo>
                  <a:cubicBezTo>
                    <a:pt x="1602" y="14945"/>
                    <a:pt x="1535" y="14511"/>
                    <a:pt x="1501" y="14078"/>
                  </a:cubicBezTo>
                  <a:cubicBezTo>
                    <a:pt x="1468" y="13577"/>
                    <a:pt x="1401" y="13110"/>
                    <a:pt x="1368" y="12710"/>
                  </a:cubicBezTo>
                  <a:cubicBezTo>
                    <a:pt x="1335" y="12276"/>
                    <a:pt x="1335" y="11843"/>
                    <a:pt x="1301" y="11376"/>
                  </a:cubicBezTo>
                  <a:cubicBezTo>
                    <a:pt x="1268" y="10909"/>
                    <a:pt x="1268" y="10508"/>
                    <a:pt x="1268" y="10242"/>
                  </a:cubicBezTo>
                  <a:lnTo>
                    <a:pt x="1268" y="9408"/>
                  </a:lnTo>
                  <a:cubicBezTo>
                    <a:pt x="1268" y="9174"/>
                    <a:pt x="1301" y="8907"/>
                    <a:pt x="1401" y="8674"/>
                  </a:cubicBezTo>
                  <a:cubicBezTo>
                    <a:pt x="1468" y="8474"/>
                    <a:pt x="1635" y="8273"/>
                    <a:pt x="1868" y="8140"/>
                  </a:cubicBezTo>
                  <a:close/>
                  <a:moveTo>
                    <a:pt x="2802" y="1"/>
                  </a:moveTo>
                  <a:cubicBezTo>
                    <a:pt x="934" y="1"/>
                    <a:pt x="0" y="2736"/>
                    <a:pt x="0" y="8207"/>
                  </a:cubicBezTo>
                  <a:lnTo>
                    <a:pt x="34" y="11442"/>
                  </a:lnTo>
                  <a:cubicBezTo>
                    <a:pt x="201" y="16079"/>
                    <a:pt x="1101" y="18447"/>
                    <a:pt x="2769" y="18547"/>
                  </a:cubicBezTo>
                  <a:cubicBezTo>
                    <a:pt x="2810" y="18550"/>
                    <a:pt x="2850" y="18551"/>
                    <a:pt x="2891" y="18551"/>
                  </a:cubicBezTo>
                  <a:cubicBezTo>
                    <a:pt x="3421" y="18551"/>
                    <a:pt x="3965" y="18350"/>
                    <a:pt x="4337" y="17947"/>
                  </a:cubicBezTo>
                  <a:cubicBezTo>
                    <a:pt x="4504" y="17747"/>
                    <a:pt x="4637" y="17513"/>
                    <a:pt x="4704" y="17280"/>
                  </a:cubicBezTo>
                  <a:cubicBezTo>
                    <a:pt x="4770" y="17013"/>
                    <a:pt x="4804" y="16746"/>
                    <a:pt x="4837" y="16513"/>
                  </a:cubicBezTo>
                  <a:cubicBezTo>
                    <a:pt x="4871" y="16279"/>
                    <a:pt x="4871" y="15879"/>
                    <a:pt x="4871" y="15278"/>
                  </a:cubicBezTo>
                  <a:cubicBezTo>
                    <a:pt x="4871" y="14711"/>
                    <a:pt x="4837" y="14011"/>
                    <a:pt x="4770" y="13210"/>
                  </a:cubicBezTo>
                  <a:cubicBezTo>
                    <a:pt x="4437" y="9308"/>
                    <a:pt x="3436" y="7373"/>
                    <a:pt x="1702" y="7373"/>
                  </a:cubicBezTo>
                  <a:cubicBezTo>
                    <a:pt x="1568" y="7373"/>
                    <a:pt x="1435" y="7373"/>
                    <a:pt x="1301" y="7406"/>
                  </a:cubicBezTo>
                  <a:cubicBezTo>
                    <a:pt x="1368" y="5905"/>
                    <a:pt x="1535" y="4404"/>
                    <a:pt x="1835" y="2936"/>
                  </a:cubicBezTo>
                  <a:cubicBezTo>
                    <a:pt x="2002" y="2036"/>
                    <a:pt x="2202" y="1502"/>
                    <a:pt x="2435" y="1302"/>
                  </a:cubicBezTo>
                  <a:cubicBezTo>
                    <a:pt x="2669" y="1268"/>
                    <a:pt x="2902" y="1168"/>
                    <a:pt x="3136" y="1035"/>
                  </a:cubicBezTo>
                  <a:cubicBezTo>
                    <a:pt x="3303" y="935"/>
                    <a:pt x="3403" y="735"/>
                    <a:pt x="3436" y="535"/>
                  </a:cubicBezTo>
                  <a:cubicBezTo>
                    <a:pt x="3436" y="401"/>
                    <a:pt x="3369" y="234"/>
                    <a:pt x="3236" y="168"/>
                  </a:cubicBezTo>
                  <a:cubicBezTo>
                    <a:pt x="3103" y="68"/>
                    <a:pt x="2969"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8"/>
            <p:cNvSpPr/>
            <p:nvPr/>
          </p:nvSpPr>
          <p:spPr>
            <a:xfrm>
              <a:off x="31622400" y="-2138537"/>
              <a:ext cx="182650" cy="84450"/>
            </a:xfrm>
            <a:custGeom>
              <a:avLst/>
              <a:gdLst/>
              <a:ahLst/>
              <a:cxnLst/>
              <a:rect l="l" t="t" r="r" b="b"/>
              <a:pathLst>
                <a:path w="7306" h="3378" extrusionOk="0">
                  <a:moveTo>
                    <a:pt x="494" y="0"/>
                  </a:moveTo>
                  <a:cubicBezTo>
                    <a:pt x="377" y="0"/>
                    <a:pt x="249" y="60"/>
                    <a:pt x="167" y="142"/>
                  </a:cubicBezTo>
                  <a:cubicBezTo>
                    <a:pt x="67" y="242"/>
                    <a:pt x="0" y="376"/>
                    <a:pt x="0" y="509"/>
                  </a:cubicBezTo>
                  <a:cubicBezTo>
                    <a:pt x="0" y="976"/>
                    <a:pt x="534" y="1210"/>
                    <a:pt x="1568" y="1210"/>
                  </a:cubicBezTo>
                  <a:lnTo>
                    <a:pt x="2569" y="1176"/>
                  </a:lnTo>
                  <a:lnTo>
                    <a:pt x="2669" y="1176"/>
                  </a:lnTo>
                  <a:cubicBezTo>
                    <a:pt x="3136" y="1210"/>
                    <a:pt x="3770" y="1243"/>
                    <a:pt x="4537" y="1243"/>
                  </a:cubicBezTo>
                  <a:cubicBezTo>
                    <a:pt x="6371" y="1243"/>
                    <a:pt x="7305" y="1043"/>
                    <a:pt x="7305" y="609"/>
                  </a:cubicBezTo>
                  <a:cubicBezTo>
                    <a:pt x="7305" y="209"/>
                    <a:pt x="6638" y="9"/>
                    <a:pt x="5271" y="9"/>
                  </a:cubicBezTo>
                  <a:lnTo>
                    <a:pt x="567" y="9"/>
                  </a:lnTo>
                  <a:cubicBezTo>
                    <a:pt x="544" y="3"/>
                    <a:pt x="519" y="0"/>
                    <a:pt x="494" y="0"/>
                  </a:cubicBezTo>
                  <a:close/>
                  <a:moveTo>
                    <a:pt x="567" y="2210"/>
                  </a:moveTo>
                  <a:cubicBezTo>
                    <a:pt x="434" y="2210"/>
                    <a:pt x="267" y="2277"/>
                    <a:pt x="167" y="2377"/>
                  </a:cubicBezTo>
                  <a:cubicBezTo>
                    <a:pt x="34" y="2444"/>
                    <a:pt x="0" y="2611"/>
                    <a:pt x="0" y="2744"/>
                  </a:cubicBezTo>
                  <a:cubicBezTo>
                    <a:pt x="0" y="3111"/>
                    <a:pt x="334" y="3278"/>
                    <a:pt x="1034" y="3278"/>
                  </a:cubicBezTo>
                  <a:lnTo>
                    <a:pt x="6572" y="3378"/>
                  </a:lnTo>
                  <a:cubicBezTo>
                    <a:pt x="6738" y="3378"/>
                    <a:pt x="6872" y="3345"/>
                    <a:pt x="7005" y="3244"/>
                  </a:cubicBezTo>
                  <a:cubicBezTo>
                    <a:pt x="7105" y="3144"/>
                    <a:pt x="7172" y="2978"/>
                    <a:pt x="7172" y="2844"/>
                  </a:cubicBezTo>
                  <a:cubicBezTo>
                    <a:pt x="7172" y="2411"/>
                    <a:pt x="6271" y="2210"/>
                    <a:pt x="4503" y="2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8"/>
            <p:cNvSpPr/>
            <p:nvPr/>
          </p:nvSpPr>
          <p:spPr>
            <a:xfrm>
              <a:off x="31873400" y="-2286762"/>
              <a:ext cx="125950" cy="366125"/>
            </a:xfrm>
            <a:custGeom>
              <a:avLst/>
              <a:gdLst/>
              <a:ahLst/>
              <a:cxnLst/>
              <a:rect l="l" t="t" r="r" b="b"/>
              <a:pathLst>
                <a:path w="5038" h="14645" extrusionOk="0">
                  <a:moveTo>
                    <a:pt x="1669" y="0"/>
                  </a:moveTo>
                  <a:cubicBezTo>
                    <a:pt x="568" y="0"/>
                    <a:pt x="1" y="167"/>
                    <a:pt x="1" y="501"/>
                  </a:cubicBezTo>
                  <a:cubicBezTo>
                    <a:pt x="1" y="801"/>
                    <a:pt x="201" y="934"/>
                    <a:pt x="601" y="934"/>
                  </a:cubicBezTo>
                  <a:lnTo>
                    <a:pt x="1101" y="901"/>
                  </a:lnTo>
                  <a:cubicBezTo>
                    <a:pt x="1568" y="901"/>
                    <a:pt x="1802" y="1201"/>
                    <a:pt x="1802" y="1802"/>
                  </a:cubicBezTo>
                  <a:lnTo>
                    <a:pt x="1769" y="2502"/>
                  </a:lnTo>
                  <a:cubicBezTo>
                    <a:pt x="1769" y="3636"/>
                    <a:pt x="1869" y="5471"/>
                    <a:pt x="2102" y="7906"/>
                  </a:cubicBezTo>
                  <a:cubicBezTo>
                    <a:pt x="2302" y="10341"/>
                    <a:pt x="2402" y="12209"/>
                    <a:pt x="2402" y="13443"/>
                  </a:cubicBezTo>
                  <a:cubicBezTo>
                    <a:pt x="2402" y="13643"/>
                    <a:pt x="2269" y="13743"/>
                    <a:pt x="2002" y="13743"/>
                  </a:cubicBezTo>
                  <a:cubicBezTo>
                    <a:pt x="1835" y="13743"/>
                    <a:pt x="1669" y="13777"/>
                    <a:pt x="1502" y="13843"/>
                  </a:cubicBezTo>
                  <a:cubicBezTo>
                    <a:pt x="1435" y="13877"/>
                    <a:pt x="1402" y="14010"/>
                    <a:pt x="1402" y="14177"/>
                  </a:cubicBezTo>
                  <a:cubicBezTo>
                    <a:pt x="1368" y="14310"/>
                    <a:pt x="1435" y="14444"/>
                    <a:pt x="1568" y="14544"/>
                  </a:cubicBezTo>
                  <a:cubicBezTo>
                    <a:pt x="1702" y="14611"/>
                    <a:pt x="1869" y="14644"/>
                    <a:pt x="2069" y="14644"/>
                  </a:cubicBezTo>
                  <a:lnTo>
                    <a:pt x="2669" y="14644"/>
                  </a:lnTo>
                  <a:cubicBezTo>
                    <a:pt x="4270" y="14644"/>
                    <a:pt x="5038" y="14411"/>
                    <a:pt x="5038" y="14077"/>
                  </a:cubicBezTo>
                  <a:cubicBezTo>
                    <a:pt x="5038" y="13777"/>
                    <a:pt x="4737" y="13610"/>
                    <a:pt x="4170" y="13610"/>
                  </a:cubicBezTo>
                  <a:cubicBezTo>
                    <a:pt x="3970" y="13610"/>
                    <a:pt x="3737" y="13643"/>
                    <a:pt x="3403" y="13677"/>
                  </a:cubicBezTo>
                  <a:lnTo>
                    <a:pt x="3403" y="13543"/>
                  </a:lnTo>
                  <a:cubicBezTo>
                    <a:pt x="3403" y="12543"/>
                    <a:pt x="3303" y="11075"/>
                    <a:pt x="3170" y="9073"/>
                  </a:cubicBezTo>
                  <a:cubicBezTo>
                    <a:pt x="3036" y="7072"/>
                    <a:pt x="2936" y="5738"/>
                    <a:pt x="2936" y="5037"/>
                  </a:cubicBezTo>
                  <a:cubicBezTo>
                    <a:pt x="2936" y="4303"/>
                    <a:pt x="2903" y="3569"/>
                    <a:pt x="2803" y="2869"/>
                  </a:cubicBezTo>
                  <a:cubicBezTo>
                    <a:pt x="2703" y="2335"/>
                    <a:pt x="2636" y="1802"/>
                    <a:pt x="2636" y="1268"/>
                  </a:cubicBezTo>
                  <a:cubicBezTo>
                    <a:pt x="2636" y="968"/>
                    <a:pt x="2669" y="634"/>
                    <a:pt x="2736" y="334"/>
                  </a:cubicBezTo>
                  <a:cubicBezTo>
                    <a:pt x="2636" y="134"/>
                    <a:pt x="2269" y="0"/>
                    <a:pt x="16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8"/>
            <p:cNvSpPr/>
            <p:nvPr/>
          </p:nvSpPr>
          <p:spPr>
            <a:xfrm>
              <a:off x="32018500" y="-2284262"/>
              <a:ext cx="120125" cy="359450"/>
            </a:xfrm>
            <a:custGeom>
              <a:avLst/>
              <a:gdLst/>
              <a:ahLst/>
              <a:cxnLst/>
              <a:rect l="l" t="t" r="r" b="b"/>
              <a:pathLst>
                <a:path w="4805" h="14378" extrusionOk="0">
                  <a:moveTo>
                    <a:pt x="1569" y="434"/>
                  </a:moveTo>
                  <a:cubicBezTo>
                    <a:pt x="2236" y="534"/>
                    <a:pt x="2736" y="1134"/>
                    <a:pt x="3070" y="2269"/>
                  </a:cubicBezTo>
                  <a:cubicBezTo>
                    <a:pt x="3203" y="2802"/>
                    <a:pt x="3337" y="3369"/>
                    <a:pt x="3437" y="3936"/>
                  </a:cubicBezTo>
                  <a:cubicBezTo>
                    <a:pt x="3570" y="4570"/>
                    <a:pt x="3637" y="5204"/>
                    <a:pt x="3703" y="5871"/>
                  </a:cubicBezTo>
                  <a:cubicBezTo>
                    <a:pt x="3737" y="6538"/>
                    <a:pt x="3770" y="7172"/>
                    <a:pt x="3804" y="7672"/>
                  </a:cubicBezTo>
                  <a:cubicBezTo>
                    <a:pt x="3804" y="8173"/>
                    <a:pt x="3837" y="8707"/>
                    <a:pt x="3837" y="9274"/>
                  </a:cubicBezTo>
                  <a:cubicBezTo>
                    <a:pt x="3804" y="10041"/>
                    <a:pt x="3737" y="10841"/>
                    <a:pt x="3637" y="11609"/>
                  </a:cubicBezTo>
                  <a:cubicBezTo>
                    <a:pt x="3570" y="12076"/>
                    <a:pt x="3470" y="12543"/>
                    <a:pt x="3270" y="12976"/>
                  </a:cubicBezTo>
                  <a:cubicBezTo>
                    <a:pt x="3136" y="13343"/>
                    <a:pt x="2936" y="13543"/>
                    <a:pt x="2736" y="13543"/>
                  </a:cubicBezTo>
                  <a:cubicBezTo>
                    <a:pt x="2302" y="13543"/>
                    <a:pt x="2002" y="13043"/>
                    <a:pt x="1769" y="12076"/>
                  </a:cubicBezTo>
                  <a:cubicBezTo>
                    <a:pt x="1435" y="10474"/>
                    <a:pt x="1302" y="8807"/>
                    <a:pt x="1302" y="7172"/>
                  </a:cubicBezTo>
                  <a:lnTo>
                    <a:pt x="1102" y="5304"/>
                  </a:lnTo>
                  <a:lnTo>
                    <a:pt x="1035" y="1568"/>
                  </a:lnTo>
                  <a:cubicBezTo>
                    <a:pt x="1035" y="1368"/>
                    <a:pt x="1068" y="1134"/>
                    <a:pt x="1135" y="934"/>
                  </a:cubicBezTo>
                  <a:cubicBezTo>
                    <a:pt x="1235" y="734"/>
                    <a:pt x="1368" y="567"/>
                    <a:pt x="1569" y="434"/>
                  </a:cubicBezTo>
                  <a:close/>
                  <a:moveTo>
                    <a:pt x="1802" y="0"/>
                  </a:moveTo>
                  <a:cubicBezTo>
                    <a:pt x="1469" y="0"/>
                    <a:pt x="1168" y="100"/>
                    <a:pt x="901" y="267"/>
                  </a:cubicBezTo>
                  <a:cubicBezTo>
                    <a:pt x="301" y="667"/>
                    <a:pt x="1" y="1635"/>
                    <a:pt x="34" y="3169"/>
                  </a:cubicBezTo>
                  <a:cubicBezTo>
                    <a:pt x="1" y="5371"/>
                    <a:pt x="101" y="7572"/>
                    <a:pt x="301" y="9774"/>
                  </a:cubicBezTo>
                  <a:cubicBezTo>
                    <a:pt x="701" y="12843"/>
                    <a:pt x="1435" y="14377"/>
                    <a:pt x="2536" y="14377"/>
                  </a:cubicBezTo>
                  <a:cubicBezTo>
                    <a:pt x="4037" y="14377"/>
                    <a:pt x="4804" y="12809"/>
                    <a:pt x="4804" y="9641"/>
                  </a:cubicBezTo>
                  <a:cubicBezTo>
                    <a:pt x="4804" y="3203"/>
                    <a:pt x="3804" y="0"/>
                    <a:pt x="18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8"/>
            <p:cNvSpPr/>
            <p:nvPr/>
          </p:nvSpPr>
          <p:spPr>
            <a:xfrm>
              <a:off x="31036150" y="-1666337"/>
              <a:ext cx="119275" cy="391975"/>
            </a:xfrm>
            <a:custGeom>
              <a:avLst/>
              <a:gdLst/>
              <a:ahLst/>
              <a:cxnLst/>
              <a:rect l="l" t="t" r="r" b="b"/>
              <a:pathLst>
                <a:path w="4771" h="15679" extrusionOk="0">
                  <a:moveTo>
                    <a:pt x="400" y="1"/>
                  </a:moveTo>
                  <a:lnTo>
                    <a:pt x="0" y="368"/>
                  </a:lnTo>
                  <a:cubicBezTo>
                    <a:pt x="300" y="1736"/>
                    <a:pt x="500" y="3137"/>
                    <a:pt x="534" y="4538"/>
                  </a:cubicBezTo>
                  <a:lnTo>
                    <a:pt x="434" y="5538"/>
                  </a:lnTo>
                  <a:cubicBezTo>
                    <a:pt x="434" y="5805"/>
                    <a:pt x="467" y="6039"/>
                    <a:pt x="567" y="6305"/>
                  </a:cubicBezTo>
                  <a:cubicBezTo>
                    <a:pt x="659" y="6519"/>
                    <a:pt x="917" y="6677"/>
                    <a:pt x="1165" y="6677"/>
                  </a:cubicBezTo>
                  <a:cubicBezTo>
                    <a:pt x="1188" y="6677"/>
                    <a:pt x="1211" y="6675"/>
                    <a:pt x="1234" y="6672"/>
                  </a:cubicBezTo>
                  <a:cubicBezTo>
                    <a:pt x="1701" y="6672"/>
                    <a:pt x="2168" y="6806"/>
                    <a:pt x="2535" y="7073"/>
                  </a:cubicBezTo>
                  <a:cubicBezTo>
                    <a:pt x="2702" y="7206"/>
                    <a:pt x="2835" y="7373"/>
                    <a:pt x="2969" y="7540"/>
                  </a:cubicBezTo>
                  <a:cubicBezTo>
                    <a:pt x="3069" y="7740"/>
                    <a:pt x="3202" y="7940"/>
                    <a:pt x="3269" y="8140"/>
                  </a:cubicBezTo>
                  <a:cubicBezTo>
                    <a:pt x="3369" y="8374"/>
                    <a:pt x="3436" y="8607"/>
                    <a:pt x="3469" y="8841"/>
                  </a:cubicBezTo>
                  <a:cubicBezTo>
                    <a:pt x="3536" y="9141"/>
                    <a:pt x="3569" y="9408"/>
                    <a:pt x="3603" y="9608"/>
                  </a:cubicBezTo>
                  <a:cubicBezTo>
                    <a:pt x="3669" y="9841"/>
                    <a:pt x="3669" y="10108"/>
                    <a:pt x="3703" y="10442"/>
                  </a:cubicBezTo>
                  <a:cubicBezTo>
                    <a:pt x="3703" y="10775"/>
                    <a:pt x="3703" y="11076"/>
                    <a:pt x="3703" y="11276"/>
                  </a:cubicBezTo>
                  <a:lnTo>
                    <a:pt x="3703" y="12210"/>
                  </a:lnTo>
                  <a:cubicBezTo>
                    <a:pt x="3703" y="12743"/>
                    <a:pt x="3603" y="13244"/>
                    <a:pt x="3403" y="13744"/>
                  </a:cubicBezTo>
                  <a:cubicBezTo>
                    <a:pt x="3202" y="14378"/>
                    <a:pt x="2936" y="14745"/>
                    <a:pt x="2569" y="14845"/>
                  </a:cubicBezTo>
                  <a:cubicBezTo>
                    <a:pt x="2435" y="14745"/>
                    <a:pt x="2235" y="14678"/>
                    <a:pt x="2035" y="14678"/>
                  </a:cubicBezTo>
                  <a:cubicBezTo>
                    <a:pt x="1868" y="14678"/>
                    <a:pt x="1701" y="14712"/>
                    <a:pt x="1535" y="14778"/>
                  </a:cubicBezTo>
                  <a:cubicBezTo>
                    <a:pt x="1401" y="14845"/>
                    <a:pt x="1334" y="14978"/>
                    <a:pt x="1334" y="15112"/>
                  </a:cubicBezTo>
                  <a:cubicBezTo>
                    <a:pt x="1334" y="15512"/>
                    <a:pt x="1735" y="15679"/>
                    <a:pt x="2535" y="15679"/>
                  </a:cubicBezTo>
                  <a:lnTo>
                    <a:pt x="2902" y="15679"/>
                  </a:lnTo>
                  <a:cubicBezTo>
                    <a:pt x="3369" y="15379"/>
                    <a:pt x="3736" y="14978"/>
                    <a:pt x="4070" y="14545"/>
                  </a:cubicBezTo>
                  <a:cubicBezTo>
                    <a:pt x="4203" y="14345"/>
                    <a:pt x="4337" y="14144"/>
                    <a:pt x="4403" y="13911"/>
                  </a:cubicBezTo>
                  <a:cubicBezTo>
                    <a:pt x="4503" y="13677"/>
                    <a:pt x="4570" y="13444"/>
                    <a:pt x="4637" y="13177"/>
                  </a:cubicBezTo>
                  <a:cubicBezTo>
                    <a:pt x="4737" y="12477"/>
                    <a:pt x="4770" y="11776"/>
                    <a:pt x="4737" y="11076"/>
                  </a:cubicBezTo>
                  <a:cubicBezTo>
                    <a:pt x="4770" y="9808"/>
                    <a:pt x="4570" y="8574"/>
                    <a:pt x="4203" y="7340"/>
                  </a:cubicBezTo>
                  <a:cubicBezTo>
                    <a:pt x="4103" y="6806"/>
                    <a:pt x="3803" y="6305"/>
                    <a:pt x="3369" y="5939"/>
                  </a:cubicBezTo>
                  <a:cubicBezTo>
                    <a:pt x="3136" y="5805"/>
                    <a:pt x="2835" y="5705"/>
                    <a:pt x="2535" y="5672"/>
                  </a:cubicBezTo>
                  <a:lnTo>
                    <a:pt x="2035" y="5605"/>
                  </a:lnTo>
                  <a:cubicBezTo>
                    <a:pt x="1801" y="5605"/>
                    <a:pt x="1635" y="5572"/>
                    <a:pt x="1601" y="5572"/>
                  </a:cubicBezTo>
                  <a:cubicBezTo>
                    <a:pt x="1368" y="3270"/>
                    <a:pt x="1234" y="1702"/>
                    <a:pt x="1201" y="868"/>
                  </a:cubicBezTo>
                  <a:lnTo>
                    <a:pt x="2135" y="868"/>
                  </a:lnTo>
                  <a:lnTo>
                    <a:pt x="2135" y="902"/>
                  </a:lnTo>
                  <a:lnTo>
                    <a:pt x="2669" y="902"/>
                  </a:lnTo>
                  <a:lnTo>
                    <a:pt x="3102" y="601"/>
                  </a:lnTo>
                  <a:lnTo>
                    <a:pt x="3102" y="501"/>
                  </a:lnTo>
                  <a:cubicBezTo>
                    <a:pt x="3102" y="168"/>
                    <a:pt x="2802"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8"/>
            <p:cNvSpPr/>
            <p:nvPr/>
          </p:nvSpPr>
          <p:spPr>
            <a:xfrm>
              <a:off x="31191250" y="-1518087"/>
              <a:ext cx="154300" cy="154500"/>
            </a:xfrm>
            <a:custGeom>
              <a:avLst/>
              <a:gdLst/>
              <a:ahLst/>
              <a:cxnLst/>
              <a:rect l="l" t="t" r="r" b="b"/>
              <a:pathLst>
                <a:path w="6172" h="6180" extrusionOk="0">
                  <a:moveTo>
                    <a:pt x="2955" y="0"/>
                  </a:moveTo>
                  <a:cubicBezTo>
                    <a:pt x="2926" y="0"/>
                    <a:pt x="2898" y="3"/>
                    <a:pt x="2869" y="9"/>
                  </a:cubicBezTo>
                  <a:cubicBezTo>
                    <a:pt x="2402" y="9"/>
                    <a:pt x="2169" y="375"/>
                    <a:pt x="2169" y="1109"/>
                  </a:cubicBezTo>
                  <a:lnTo>
                    <a:pt x="2302" y="2544"/>
                  </a:lnTo>
                  <a:cubicBezTo>
                    <a:pt x="2184" y="2567"/>
                    <a:pt x="2066" y="2591"/>
                    <a:pt x="1948" y="2591"/>
                  </a:cubicBezTo>
                  <a:cubicBezTo>
                    <a:pt x="1900" y="2591"/>
                    <a:pt x="1851" y="2587"/>
                    <a:pt x="1802" y="2577"/>
                  </a:cubicBezTo>
                  <a:lnTo>
                    <a:pt x="501" y="2544"/>
                  </a:lnTo>
                  <a:cubicBezTo>
                    <a:pt x="477" y="2538"/>
                    <a:pt x="454" y="2535"/>
                    <a:pt x="430" y="2535"/>
                  </a:cubicBezTo>
                  <a:cubicBezTo>
                    <a:pt x="321" y="2535"/>
                    <a:pt x="216" y="2595"/>
                    <a:pt x="134" y="2677"/>
                  </a:cubicBezTo>
                  <a:cubicBezTo>
                    <a:pt x="67" y="2777"/>
                    <a:pt x="1" y="2911"/>
                    <a:pt x="34" y="3044"/>
                  </a:cubicBezTo>
                  <a:cubicBezTo>
                    <a:pt x="34" y="3478"/>
                    <a:pt x="334" y="3678"/>
                    <a:pt x="935" y="3678"/>
                  </a:cubicBezTo>
                  <a:lnTo>
                    <a:pt x="2169" y="3578"/>
                  </a:lnTo>
                  <a:lnTo>
                    <a:pt x="2169" y="3745"/>
                  </a:lnTo>
                  <a:lnTo>
                    <a:pt x="2302" y="5679"/>
                  </a:lnTo>
                  <a:cubicBezTo>
                    <a:pt x="2302" y="5813"/>
                    <a:pt x="2402" y="5946"/>
                    <a:pt x="2536" y="6013"/>
                  </a:cubicBezTo>
                  <a:cubicBezTo>
                    <a:pt x="2669" y="6113"/>
                    <a:pt x="2836" y="6180"/>
                    <a:pt x="3036" y="6180"/>
                  </a:cubicBezTo>
                  <a:cubicBezTo>
                    <a:pt x="3203" y="6180"/>
                    <a:pt x="3370" y="6113"/>
                    <a:pt x="3503" y="6013"/>
                  </a:cubicBezTo>
                  <a:cubicBezTo>
                    <a:pt x="3636" y="5946"/>
                    <a:pt x="3737" y="5779"/>
                    <a:pt x="3737" y="5613"/>
                  </a:cubicBezTo>
                  <a:lnTo>
                    <a:pt x="3536" y="4045"/>
                  </a:lnTo>
                  <a:cubicBezTo>
                    <a:pt x="3536" y="3739"/>
                    <a:pt x="3732" y="3574"/>
                    <a:pt x="4150" y="3574"/>
                  </a:cubicBezTo>
                  <a:cubicBezTo>
                    <a:pt x="4188" y="3574"/>
                    <a:pt x="4228" y="3575"/>
                    <a:pt x="4270" y="3578"/>
                  </a:cubicBezTo>
                  <a:lnTo>
                    <a:pt x="5571" y="3678"/>
                  </a:lnTo>
                  <a:cubicBezTo>
                    <a:pt x="5705" y="3678"/>
                    <a:pt x="5871" y="3611"/>
                    <a:pt x="5971" y="3511"/>
                  </a:cubicBezTo>
                  <a:cubicBezTo>
                    <a:pt x="6105" y="3411"/>
                    <a:pt x="6172" y="3278"/>
                    <a:pt x="6172" y="3144"/>
                  </a:cubicBezTo>
                  <a:cubicBezTo>
                    <a:pt x="6172" y="2744"/>
                    <a:pt x="5771" y="2510"/>
                    <a:pt x="5037" y="2510"/>
                  </a:cubicBezTo>
                  <a:lnTo>
                    <a:pt x="3737" y="2610"/>
                  </a:lnTo>
                  <a:cubicBezTo>
                    <a:pt x="3570" y="2610"/>
                    <a:pt x="3470" y="2010"/>
                    <a:pt x="3470" y="842"/>
                  </a:cubicBezTo>
                  <a:lnTo>
                    <a:pt x="3470" y="576"/>
                  </a:lnTo>
                  <a:cubicBezTo>
                    <a:pt x="3470" y="442"/>
                    <a:pt x="3403" y="275"/>
                    <a:pt x="3303" y="175"/>
                  </a:cubicBezTo>
                  <a:cubicBezTo>
                    <a:pt x="3220" y="65"/>
                    <a:pt x="3091"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8"/>
            <p:cNvSpPr/>
            <p:nvPr/>
          </p:nvSpPr>
          <p:spPr>
            <a:xfrm>
              <a:off x="31393050" y="-1668237"/>
              <a:ext cx="118450" cy="388875"/>
            </a:xfrm>
            <a:custGeom>
              <a:avLst/>
              <a:gdLst/>
              <a:ahLst/>
              <a:cxnLst/>
              <a:rect l="l" t="t" r="r" b="b"/>
              <a:pathLst>
                <a:path w="4738" h="15555" extrusionOk="0">
                  <a:moveTo>
                    <a:pt x="2531" y="0"/>
                  </a:moveTo>
                  <a:cubicBezTo>
                    <a:pt x="2466" y="0"/>
                    <a:pt x="2401" y="3"/>
                    <a:pt x="2336" y="10"/>
                  </a:cubicBezTo>
                  <a:cubicBezTo>
                    <a:pt x="2036" y="10"/>
                    <a:pt x="1769" y="144"/>
                    <a:pt x="1569" y="344"/>
                  </a:cubicBezTo>
                  <a:cubicBezTo>
                    <a:pt x="1135" y="744"/>
                    <a:pt x="902" y="1345"/>
                    <a:pt x="935" y="1912"/>
                  </a:cubicBezTo>
                  <a:cubicBezTo>
                    <a:pt x="935" y="2312"/>
                    <a:pt x="1102" y="2545"/>
                    <a:pt x="1469" y="2545"/>
                  </a:cubicBezTo>
                  <a:cubicBezTo>
                    <a:pt x="1802" y="2545"/>
                    <a:pt x="2036" y="2345"/>
                    <a:pt x="2102" y="1812"/>
                  </a:cubicBezTo>
                  <a:cubicBezTo>
                    <a:pt x="2203" y="1278"/>
                    <a:pt x="2369" y="978"/>
                    <a:pt x="2603" y="844"/>
                  </a:cubicBezTo>
                  <a:cubicBezTo>
                    <a:pt x="3303" y="878"/>
                    <a:pt x="3670" y="1745"/>
                    <a:pt x="3670" y="3346"/>
                  </a:cubicBezTo>
                  <a:cubicBezTo>
                    <a:pt x="3670" y="4880"/>
                    <a:pt x="3470" y="6415"/>
                    <a:pt x="3036" y="7883"/>
                  </a:cubicBezTo>
                  <a:cubicBezTo>
                    <a:pt x="2569" y="9484"/>
                    <a:pt x="1936" y="11018"/>
                    <a:pt x="1168" y="12486"/>
                  </a:cubicBezTo>
                  <a:cubicBezTo>
                    <a:pt x="1102" y="12686"/>
                    <a:pt x="968" y="13020"/>
                    <a:pt x="768" y="13553"/>
                  </a:cubicBezTo>
                  <a:cubicBezTo>
                    <a:pt x="601" y="14054"/>
                    <a:pt x="335" y="14487"/>
                    <a:pt x="1" y="14888"/>
                  </a:cubicBezTo>
                  <a:lnTo>
                    <a:pt x="1" y="14954"/>
                  </a:lnTo>
                  <a:cubicBezTo>
                    <a:pt x="1" y="15121"/>
                    <a:pt x="101" y="15288"/>
                    <a:pt x="234" y="15388"/>
                  </a:cubicBezTo>
                  <a:cubicBezTo>
                    <a:pt x="401" y="15488"/>
                    <a:pt x="601" y="15555"/>
                    <a:pt x="802" y="15555"/>
                  </a:cubicBezTo>
                  <a:lnTo>
                    <a:pt x="4137" y="15355"/>
                  </a:lnTo>
                  <a:cubicBezTo>
                    <a:pt x="4304" y="15288"/>
                    <a:pt x="4404" y="15121"/>
                    <a:pt x="4437" y="14921"/>
                  </a:cubicBezTo>
                  <a:cubicBezTo>
                    <a:pt x="4437" y="14788"/>
                    <a:pt x="4271" y="14587"/>
                    <a:pt x="3970" y="14387"/>
                  </a:cubicBezTo>
                  <a:cubicBezTo>
                    <a:pt x="3103" y="14387"/>
                    <a:pt x="2236" y="14454"/>
                    <a:pt x="1369" y="14587"/>
                  </a:cubicBezTo>
                  <a:cubicBezTo>
                    <a:pt x="1569" y="14054"/>
                    <a:pt x="1902" y="13253"/>
                    <a:pt x="2369" y="12219"/>
                  </a:cubicBezTo>
                  <a:cubicBezTo>
                    <a:pt x="2836" y="11152"/>
                    <a:pt x="3203" y="10284"/>
                    <a:pt x="3503" y="9517"/>
                  </a:cubicBezTo>
                  <a:cubicBezTo>
                    <a:pt x="3837" y="8650"/>
                    <a:pt x="4137" y="7749"/>
                    <a:pt x="4337" y="6815"/>
                  </a:cubicBezTo>
                  <a:cubicBezTo>
                    <a:pt x="4571" y="5981"/>
                    <a:pt x="4704" y="5081"/>
                    <a:pt x="4738" y="4213"/>
                  </a:cubicBezTo>
                  <a:cubicBezTo>
                    <a:pt x="4738" y="3546"/>
                    <a:pt x="4704" y="3046"/>
                    <a:pt x="4704" y="2679"/>
                  </a:cubicBezTo>
                  <a:cubicBezTo>
                    <a:pt x="4671" y="2445"/>
                    <a:pt x="4671" y="2245"/>
                    <a:pt x="4638" y="2112"/>
                  </a:cubicBezTo>
                  <a:cubicBezTo>
                    <a:pt x="4604" y="1978"/>
                    <a:pt x="4571" y="1778"/>
                    <a:pt x="4504" y="1511"/>
                  </a:cubicBezTo>
                  <a:cubicBezTo>
                    <a:pt x="4404" y="1211"/>
                    <a:pt x="4237" y="911"/>
                    <a:pt x="4004" y="644"/>
                  </a:cubicBezTo>
                  <a:cubicBezTo>
                    <a:pt x="3645" y="255"/>
                    <a:pt x="3097" y="0"/>
                    <a:pt x="25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8"/>
            <p:cNvSpPr/>
            <p:nvPr/>
          </p:nvSpPr>
          <p:spPr>
            <a:xfrm>
              <a:off x="31540675" y="-1494537"/>
              <a:ext cx="154300" cy="70900"/>
            </a:xfrm>
            <a:custGeom>
              <a:avLst/>
              <a:gdLst/>
              <a:ahLst/>
              <a:cxnLst/>
              <a:rect l="l" t="t" r="r" b="b"/>
              <a:pathLst>
                <a:path w="6172" h="2836" extrusionOk="0">
                  <a:moveTo>
                    <a:pt x="534" y="1"/>
                  </a:moveTo>
                  <a:cubicBezTo>
                    <a:pt x="400" y="1"/>
                    <a:pt x="267" y="34"/>
                    <a:pt x="167" y="101"/>
                  </a:cubicBezTo>
                  <a:cubicBezTo>
                    <a:pt x="100" y="201"/>
                    <a:pt x="34" y="301"/>
                    <a:pt x="34" y="434"/>
                  </a:cubicBezTo>
                  <a:cubicBezTo>
                    <a:pt x="34" y="834"/>
                    <a:pt x="467" y="1001"/>
                    <a:pt x="1368" y="1001"/>
                  </a:cubicBezTo>
                  <a:lnTo>
                    <a:pt x="2202" y="968"/>
                  </a:lnTo>
                  <a:lnTo>
                    <a:pt x="2302" y="968"/>
                  </a:lnTo>
                  <a:cubicBezTo>
                    <a:pt x="2802" y="1035"/>
                    <a:pt x="3336" y="1035"/>
                    <a:pt x="3870" y="1035"/>
                  </a:cubicBezTo>
                  <a:cubicBezTo>
                    <a:pt x="5404" y="1035"/>
                    <a:pt x="6171" y="868"/>
                    <a:pt x="6171" y="534"/>
                  </a:cubicBezTo>
                  <a:cubicBezTo>
                    <a:pt x="6171" y="167"/>
                    <a:pt x="5604" y="1"/>
                    <a:pt x="4470" y="1"/>
                  </a:cubicBezTo>
                  <a:close/>
                  <a:moveTo>
                    <a:pt x="501" y="1869"/>
                  </a:moveTo>
                  <a:cubicBezTo>
                    <a:pt x="367" y="1869"/>
                    <a:pt x="267" y="1902"/>
                    <a:pt x="167" y="2002"/>
                  </a:cubicBezTo>
                  <a:cubicBezTo>
                    <a:pt x="67" y="2069"/>
                    <a:pt x="0" y="2202"/>
                    <a:pt x="34" y="2336"/>
                  </a:cubicBezTo>
                  <a:cubicBezTo>
                    <a:pt x="34" y="2602"/>
                    <a:pt x="300" y="2736"/>
                    <a:pt x="901" y="2736"/>
                  </a:cubicBezTo>
                  <a:lnTo>
                    <a:pt x="5537" y="2836"/>
                  </a:lnTo>
                  <a:cubicBezTo>
                    <a:pt x="5671" y="2836"/>
                    <a:pt x="5804" y="2803"/>
                    <a:pt x="5904" y="2736"/>
                  </a:cubicBezTo>
                  <a:cubicBezTo>
                    <a:pt x="6004" y="2636"/>
                    <a:pt x="6038" y="2536"/>
                    <a:pt x="6038" y="2402"/>
                  </a:cubicBezTo>
                  <a:cubicBezTo>
                    <a:pt x="6038" y="2069"/>
                    <a:pt x="5304" y="1869"/>
                    <a:pt x="3803" y="18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0" name="Google Shape;1100;p48"/>
          <p:cNvGrpSpPr/>
          <p:nvPr/>
        </p:nvGrpSpPr>
        <p:grpSpPr>
          <a:xfrm>
            <a:off x="572928" y="947952"/>
            <a:ext cx="1151811" cy="3559573"/>
            <a:chOff x="29352450" y="-3115812"/>
            <a:chExt cx="1301775" cy="4023025"/>
          </a:xfrm>
        </p:grpSpPr>
        <p:sp>
          <p:nvSpPr>
            <p:cNvPr id="1101" name="Google Shape;1101;p48"/>
            <p:cNvSpPr/>
            <p:nvPr/>
          </p:nvSpPr>
          <p:spPr>
            <a:xfrm>
              <a:off x="29918675" y="-96037"/>
              <a:ext cx="424500" cy="1003250"/>
            </a:xfrm>
            <a:custGeom>
              <a:avLst/>
              <a:gdLst/>
              <a:ahLst/>
              <a:cxnLst/>
              <a:rect l="l" t="t" r="r" b="b"/>
              <a:pathLst>
                <a:path w="16980" h="40130" extrusionOk="0">
                  <a:moveTo>
                    <a:pt x="13410" y="1"/>
                  </a:moveTo>
                  <a:lnTo>
                    <a:pt x="1869" y="1302"/>
                  </a:lnTo>
                  <a:cubicBezTo>
                    <a:pt x="1869" y="1302"/>
                    <a:pt x="1" y="5371"/>
                    <a:pt x="434" y="9908"/>
                  </a:cubicBezTo>
                  <a:cubicBezTo>
                    <a:pt x="868" y="14444"/>
                    <a:pt x="1535" y="27354"/>
                    <a:pt x="1535" y="30222"/>
                  </a:cubicBezTo>
                  <a:cubicBezTo>
                    <a:pt x="1535" y="33091"/>
                    <a:pt x="968" y="36160"/>
                    <a:pt x="968" y="37261"/>
                  </a:cubicBezTo>
                  <a:cubicBezTo>
                    <a:pt x="1035" y="38228"/>
                    <a:pt x="1201" y="39195"/>
                    <a:pt x="1435" y="40129"/>
                  </a:cubicBezTo>
                  <a:lnTo>
                    <a:pt x="16312" y="40129"/>
                  </a:lnTo>
                  <a:cubicBezTo>
                    <a:pt x="16312" y="40129"/>
                    <a:pt x="16979" y="38928"/>
                    <a:pt x="16979" y="38461"/>
                  </a:cubicBezTo>
                  <a:cubicBezTo>
                    <a:pt x="16979" y="38028"/>
                    <a:pt x="15879" y="36694"/>
                    <a:pt x="15111" y="36393"/>
                  </a:cubicBezTo>
                  <a:cubicBezTo>
                    <a:pt x="14344" y="36060"/>
                    <a:pt x="10908" y="34292"/>
                    <a:pt x="10041" y="33091"/>
                  </a:cubicBezTo>
                  <a:cubicBezTo>
                    <a:pt x="9140" y="31857"/>
                    <a:pt x="8607" y="31090"/>
                    <a:pt x="8607" y="29655"/>
                  </a:cubicBezTo>
                  <a:cubicBezTo>
                    <a:pt x="8607" y="28221"/>
                    <a:pt x="12910" y="14444"/>
                    <a:pt x="13010" y="9040"/>
                  </a:cubicBezTo>
                  <a:cubicBezTo>
                    <a:pt x="13110" y="3603"/>
                    <a:pt x="13410" y="1"/>
                    <a:pt x="13410" y="1"/>
                  </a:cubicBez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8"/>
            <p:cNvSpPr/>
            <p:nvPr/>
          </p:nvSpPr>
          <p:spPr>
            <a:xfrm>
              <a:off x="29942850" y="657263"/>
              <a:ext cx="400325" cy="249950"/>
            </a:xfrm>
            <a:custGeom>
              <a:avLst/>
              <a:gdLst/>
              <a:ahLst/>
              <a:cxnLst/>
              <a:rect l="l" t="t" r="r" b="b"/>
              <a:pathLst>
                <a:path w="16013" h="9998" extrusionOk="0">
                  <a:moveTo>
                    <a:pt x="7047" y="0"/>
                  </a:moveTo>
                  <a:cubicBezTo>
                    <a:pt x="6503" y="0"/>
                    <a:pt x="5975" y="267"/>
                    <a:pt x="5638" y="724"/>
                  </a:cubicBezTo>
                  <a:cubicBezTo>
                    <a:pt x="5171" y="1391"/>
                    <a:pt x="4738" y="2058"/>
                    <a:pt x="4304" y="2725"/>
                  </a:cubicBezTo>
                  <a:lnTo>
                    <a:pt x="501" y="1758"/>
                  </a:lnTo>
                  <a:cubicBezTo>
                    <a:pt x="368" y="4060"/>
                    <a:pt x="1" y="6261"/>
                    <a:pt x="1" y="7129"/>
                  </a:cubicBezTo>
                  <a:cubicBezTo>
                    <a:pt x="68" y="8096"/>
                    <a:pt x="234" y="9063"/>
                    <a:pt x="468" y="9997"/>
                  </a:cubicBezTo>
                  <a:lnTo>
                    <a:pt x="15345" y="9997"/>
                  </a:lnTo>
                  <a:cubicBezTo>
                    <a:pt x="15345" y="9997"/>
                    <a:pt x="16012" y="8796"/>
                    <a:pt x="16012" y="8329"/>
                  </a:cubicBezTo>
                  <a:cubicBezTo>
                    <a:pt x="16012" y="7896"/>
                    <a:pt x="14912" y="6595"/>
                    <a:pt x="14144" y="6261"/>
                  </a:cubicBezTo>
                  <a:cubicBezTo>
                    <a:pt x="13377" y="5928"/>
                    <a:pt x="9941" y="4160"/>
                    <a:pt x="9074" y="2959"/>
                  </a:cubicBezTo>
                  <a:cubicBezTo>
                    <a:pt x="8307" y="1925"/>
                    <a:pt x="7806" y="1191"/>
                    <a:pt x="7673" y="124"/>
                  </a:cubicBezTo>
                  <a:cubicBezTo>
                    <a:pt x="7469" y="40"/>
                    <a:pt x="7257" y="0"/>
                    <a:pt x="7047" y="0"/>
                  </a:cubicBezTo>
                  <a:close/>
                </a:path>
              </a:pathLst>
            </a:custGeom>
            <a:solidFill>
              <a:schemeClr val="lt2"/>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8"/>
            <p:cNvSpPr/>
            <p:nvPr/>
          </p:nvSpPr>
          <p:spPr>
            <a:xfrm>
              <a:off x="29947025" y="874663"/>
              <a:ext cx="394475" cy="32550"/>
            </a:xfrm>
            <a:custGeom>
              <a:avLst/>
              <a:gdLst/>
              <a:ahLst/>
              <a:cxnLst/>
              <a:rect l="l" t="t" r="r" b="b"/>
              <a:pathLst>
                <a:path w="15779" h="1302" extrusionOk="0">
                  <a:moveTo>
                    <a:pt x="1" y="0"/>
                  </a:moveTo>
                  <a:cubicBezTo>
                    <a:pt x="134" y="701"/>
                    <a:pt x="301" y="1301"/>
                    <a:pt x="301" y="1301"/>
                  </a:cubicBezTo>
                  <a:lnTo>
                    <a:pt x="15178" y="1301"/>
                  </a:lnTo>
                  <a:cubicBezTo>
                    <a:pt x="15412" y="901"/>
                    <a:pt x="15612" y="434"/>
                    <a:pt x="15779" y="0"/>
                  </a:cubicBez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8"/>
            <p:cNvSpPr/>
            <p:nvPr/>
          </p:nvSpPr>
          <p:spPr>
            <a:xfrm>
              <a:off x="29554250" y="-167762"/>
              <a:ext cx="451175" cy="1074975"/>
            </a:xfrm>
            <a:custGeom>
              <a:avLst/>
              <a:gdLst/>
              <a:ahLst/>
              <a:cxnLst/>
              <a:rect l="l" t="t" r="r" b="b"/>
              <a:pathLst>
                <a:path w="18047" h="42999" extrusionOk="0">
                  <a:moveTo>
                    <a:pt x="1335" y="1"/>
                  </a:moveTo>
                  <a:lnTo>
                    <a:pt x="1335" y="1"/>
                  </a:lnTo>
                  <a:cubicBezTo>
                    <a:pt x="1702" y="1335"/>
                    <a:pt x="1868" y="2770"/>
                    <a:pt x="1768" y="4171"/>
                  </a:cubicBezTo>
                  <a:cubicBezTo>
                    <a:pt x="1668" y="6839"/>
                    <a:pt x="0" y="11342"/>
                    <a:pt x="1335" y="16546"/>
                  </a:cubicBezTo>
                  <a:cubicBezTo>
                    <a:pt x="2636" y="21716"/>
                    <a:pt x="5071" y="28788"/>
                    <a:pt x="5971" y="32758"/>
                  </a:cubicBezTo>
                  <a:cubicBezTo>
                    <a:pt x="6839" y="36727"/>
                    <a:pt x="5738" y="39029"/>
                    <a:pt x="5838" y="40797"/>
                  </a:cubicBezTo>
                  <a:cubicBezTo>
                    <a:pt x="5971" y="42565"/>
                    <a:pt x="6739" y="42998"/>
                    <a:pt x="6739" y="42998"/>
                  </a:cubicBezTo>
                  <a:lnTo>
                    <a:pt x="17446" y="42998"/>
                  </a:lnTo>
                  <a:cubicBezTo>
                    <a:pt x="17880" y="42498"/>
                    <a:pt x="18047" y="41797"/>
                    <a:pt x="17880" y="41130"/>
                  </a:cubicBezTo>
                  <a:cubicBezTo>
                    <a:pt x="17546" y="40130"/>
                    <a:pt x="15211" y="38162"/>
                    <a:pt x="14344" y="36060"/>
                  </a:cubicBezTo>
                  <a:cubicBezTo>
                    <a:pt x="13477" y="33959"/>
                    <a:pt x="12476" y="31323"/>
                    <a:pt x="12476" y="28655"/>
                  </a:cubicBezTo>
                  <a:cubicBezTo>
                    <a:pt x="12476" y="26020"/>
                    <a:pt x="13343" y="13978"/>
                    <a:pt x="13343" y="10242"/>
                  </a:cubicBezTo>
                  <a:lnTo>
                    <a:pt x="13343" y="3637"/>
                  </a:lnTo>
                  <a:lnTo>
                    <a:pt x="1335" y="1"/>
                  </a:ln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8"/>
            <p:cNvSpPr/>
            <p:nvPr/>
          </p:nvSpPr>
          <p:spPr>
            <a:xfrm>
              <a:off x="29698525" y="646813"/>
              <a:ext cx="306900" cy="260400"/>
            </a:xfrm>
            <a:custGeom>
              <a:avLst/>
              <a:gdLst/>
              <a:ahLst/>
              <a:cxnLst/>
              <a:rect l="l" t="t" r="r" b="b"/>
              <a:pathLst>
                <a:path w="12276" h="10416" extrusionOk="0">
                  <a:moveTo>
                    <a:pt x="6818" y="1"/>
                  </a:moveTo>
                  <a:cubicBezTo>
                    <a:pt x="6140" y="1"/>
                    <a:pt x="5496" y="209"/>
                    <a:pt x="4937" y="608"/>
                  </a:cubicBezTo>
                  <a:cubicBezTo>
                    <a:pt x="2402" y="2276"/>
                    <a:pt x="2602" y="3244"/>
                    <a:pt x="2602" y="3244"/>
                  </a:cubicBezTo>
                  <a:lnTo>
                    <a:pt x="534" y="2576"/>
                  </a:lnTo>
                  <a:lnTo>
                    <a:pt x="534" y="2576"/>
                  </a:lnTo>
                  <a:cubicBezTo>
                    <a:pt x="667" y="5145"/>
                    <a:pt x="0" y="6846"/>
                    <a:pt x="100" y="8214"/>
                  </a:cubicBezTo>
                  <a:cubicBezTo>
                    <a:pt x="234" y="9982"/>
                    <a:pt x="1001" y="10415"/>
                    <a:pt x="1001" y="10415"/>
                  </a:cubicBezTo>
                  <a:lnTo>
                    <a:pt x="11709" y="10415"/>
                  </a:lnTo>
                  <a:cubicBezTo>
                    <a:pt x="12109" y="9915"/>
                    <a:pt x="12276" y="9214"/>
                    <a:pt x="12109" y="8547"/>
                  </a:cubicBezTo>
                  <a:cubicBezTo>
                    <a:pt x="11775" y="7547"/>
                    <a:pt x="9440" y="5579"/>
                    <a:pt x="8573" y="3477"/>
                  </a:cubicBezTo>
                  <a:cubicBezTo>
                    <a:pt x="8073" y="2343"/>
                    <a:pt x="7672" y="1209"/>
                    <a:pt x="7339" y="41"/>
                  </a:cubicBezTo>
                  <a:cubicBezTo>
                    <a:pt x="7164" y="14"/>
                    <a:pt x="6990" y="1"/>
                    <a:pt x="6818" y="1"/>
                  </a:cubicBezTo>
                  <a:close/>
                </a:path>
              </a:pathLst>
            </a:custGeom>
            <a:solidFill>
              <a:schemeClr val="lt2"/>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8"/>
            <p:cNvSpPr/>
            <p:nvPr/>
          </p:nvSpPr>
          <p:spPr>
            <a:xfrm>
              <a:off x="29703525" y="874663"/>
              <a:ext cx="299400" cy="32550"/>
            </a:xfrm>
            <a:custGeom>
              <a:avLst/>
              <a:gdLst/>
              <a:ahLst/>
              <a:cxnLst/>
              <a:rect l="l" t="t" r="r" b="b"/>
              <a:pathLst>
                <a:path w="11976" h="1302" extrusionOk="0">
                  <a:moveTo>
                    <a:pt x="0" y="0"/>
                  </a:moveTo>
                  <a:cubicBezTo>
                    <a:pt x="267" y="1034"/>
                    <a:pt x="768" y="1301"/>
                    <a:pt x="768" y="1301"/>
                  </a:cubicBezTo>
                  <a:lnTo>
                    <a:pt x="11475" y="1301"/>
                  </a:lnTo>
                  <a:cubicBezTo>
                    <a:pt x="11775" y="934"/>
                    <a:pt x="11942" y="467"/>
                    <a:pt x="11976" y="0"/>
                  </a:cubicBez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8"/>
            <p:cNvSpPr/>
            <p:nvPr/>
          </p:nvSpPr>
          <p:spPr>
            <a:xfrm>
              <a:off x="29430000" y="-1382787"/>
              <a:ext cx="1006575" cy="1350150"/>
            </a:xfrm>
            <a:custGeom>
              <a:avLst/>
              <a:gdLst/>
              <a:ahLst/>
              <a:cxnLst/>
              <a:rect l="l" t="t" r="r" b="b"/>
              <a:pathLst>
                <a:path w="40263" h="54006" extrusionOk="0">
                  <a:moveTo>
                    <a:pt x="4804" y="0"/>
                  </a:moveTo>
                  <a:cubicBezTo>
                    <a:pt x="4804" y="0"/>
                    <a:pt x="834" y="7506"/>
                    <a:pt x="401" y="16479"/>
                  </a:cubicBezTo>
                  <a:cubicBezTo>
                    <a:pt x="0" y="25452"/>
                    <a:pt x="3136" y="49402"/>
                    <a:pt x="3136" y="49402"/>
                  </a:cubicBezTo>
                  <a:cubicBezTo>
                    <a:pt x="3136" y="49402"/>
                    <a:pt x="11675" y="54006"/>
                    <a:pt x="20648" y="54006"/>
                  </a:cubicBezTo>
                  <a:cubicBezTo>
                    <a:pt x="26186" y="53972"/>
                    <a:pt x="31690" y="52972"/>
                    <a:pt x="36893" y="51070"/>
                  </a:cubicBezTo>
                  <a:cubicBezTo>
                    <a:pt x="36893" y="51070"/>
                    <a:pt x="40229" y="24184"/>
                    <a:pt x="40229" y="15445"/>
                  </a:cubicBezTo>
                  <a:cubicBezTo>
                    <a:pt x="40262" y="10241"/>
                    <a:pt x="38961" y="5171"/>
                    <a:pt x="36493" y="634"/>
                  </a:cubicBezTo>
                  <a:cubicBezTo>
                    <a:pt x="36493" y="634"/>
                    <a:pt x="31236" y="870"/>
                    <a:pt x="24342" y="870"/>
                  </a:cubicBezTo>
                  <a:cubicBezTo>
                    <a:pt x="18275" y="870"/>
                    <a:pt x="10940" y="687"/>
                    <a:pt x="4804" y="0"/>
                  </a:cubicBezTo>
                  <a:close/>
                </a:path>
              </a:pathLst>
            </a:custGeom>
            <a:solidFill>
              <a:srgbClr val="263238"/>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8"/>
            <p:cNvSpPr/>
            <p:nvPr/>
          </p:nvSpPr>
          <p:spPr>
            <a:xfrm>
              <a:off x="29723525" y="-2382762"/>
              <a:ext cx="625475" cy="1094325"/>
            </a:xfrm>
            <a:custGeom>
              <a:avLst/>
              <a:gdLst/>
              <a:ahLst/>
              <a:cxnLst/>
              <a:rect l="l" t="t" r="r" b="b"/>
              <a:pathLst>
                <a:path w="25019" h="43773" extrusionOk="0">
                  <a:moveTo>
                    <a:pt x="10689" y="1"/>
                  </a:moveTo>
                  <a:cubicBezTo>
                    <a:pt x="9571" y="1"/>
                    <a:pt x="8441" y="229"/>
                    <a:pt x="7373" y="805"/>
                  </a:cubicBezTo>
                  <a:lnTo>
                    <a:pt x="1535" y="5808"/>
                  </a:lnTo>
                  <a:lnTo>
                    <a:pt x="1" y="40567"/>
                  </a:lnTo>
                  <a:cubicBezTo>
                    <a:pt x="1" y="40567"/>
                    <a:pt x="6958" y="43773"/>
                    <a:pt x="14304" y="43773"/>
                  </a:cubicBezTo>
                  <a:cubicBezTo>
                    <a:pt x="14451" y="43773"/>
                    <a:pt x="14598" y="43771"/>
                    <a:pt x="14745" y="43769"/>
                  </a:cubicBezTo>
                  <a:cubicBezTo>
                    <a:pt x="22250" y="43602"/>
                    <a:pt x="25019" y="41667"/>
                    <a:pt x="25019" y="41667"/>
                  </a:cubicBezTo>
                  <a:cubicBezTo>
                    <a:pt x="25019" y="41667"/>
                    <a:pt x="22650" y="10945"/>
                    <a:pt x="22650" y="10111"/>
                  </a:cubicBezTo>
                  <a:cubicBezTo>
                    <a:pt x="22650" y="9277"/>
                    <a:pt x="19048" y="3306"/>
                    <a:pt x="19048" y="3306"/>
                  </a:cubicBezTo>
                  <a:cubicBezTo>
                    <a:pt x="19048" y="3306"/>
                    <a:pt x="14947" y="1"/>
                    <a:pt x="10689" y="1"/>
                  </a:cubicBez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8"/>
            <p:cNvSpPr/>
            <p:nvPr/>
          </p:nvSpPr>
          <p:spPr>
            <a:xfrm>
              <a:off x="30278625" y="-2249287"/>
              <a:ext cx="368100" cy="794025"/>
            </a:xfrm>
            <a:custGeom>
              <a:avLst/>
              <a:gdLst/>
              <a:ahLst/>
              <a:cxnLst/>
              <a:rect l="l" t="t" r="r" b="b"/>
              <a:pathLst>
                <a:path w="14724" h="31761" extrusionOk="0">
                  <a:moveTo>
                    <a:pt x="841" y="0"/>
                  </a:moveTo>
                  <a:cubicBezTo>
                    <a:pt x="0" y="0"/>
                    <a:pt x="1814" y="3271"/>
                    <a:pt x="1814" y="3271"/>
                  </a:cubicBezTo>
                  <a:cubicBezTo>
                    <a:pt x="1814" y="3271"/>
                    <a:pt x="3682" y="22452"/>
                    <a:pt x="4082" y="25487"/>
                  </a:cubicBezTo>
                  <a:cubicBezTo>
                    <a:pt x="4516" y="28523"/>
                    <a:pt x="5450" y="29023"/>
                    <a:pt x="6484" y="30291"/>
                  </a:cubicBezTo>
                  <a:cubicBezTo>
                    <a:pt x="7197" y="31115"/>
                    <a:pt x="9428" y="31761"/>
                    <a:pt x="11239" y="31761"/>
                  </a:cubicBezTo>
                  <a:cubicBezTo>
                    <a:pt x="12139" y="31761"/>
                    <a:pt x="12935" y="31601"/>
                    <a:pt x="13389" y="31225"/>
                  </a:cubicBezTo>
                  <a:cubicBezTo>
                    <a:pt x="14723" y="30090"/>
                    <a:pt x="14323" y="29457"/>
                    <a:pt x="14090" y="27255"/>
                  </a:cubicBezTo>
                  <a:cubicBezTo>
                    <a:pt x="13889" y="25087"/>
                    <a:pt x="6484" y="8508"/>
                    <a:pt x="5650" y="4939"/>
                  </a:cubicBezTo>
                  <a:cubicBezTo>
                    <a:pt x="4816" y="1403"/>
                    <a:pt x="880" y="2"/>
                    <a:pt x="880" y="2"/>
                  </a:cubicBezTo>
                  <a:cubicBezTo>
                    <a:pt x="866" y="1"/>
                    <a:pt x="853" y="0"/>
                    <a:pt x="841" y="0"/>
                  </a:cubicBezTo>
                  <a:close/>
                </a:path>
              </a:pathLst>
            </a:custGeom>
            <a:solidFill>
              <a:schemeClr val="lt2"/>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8"/>
            <p:cNvSpPr/>
            <p:nvPr/>
          </p:nvSpPr>
          <p:spPr>
            <a:xfrm>
              <a:off x="29807775" y="-2628687"/>
              <a:ext cx="424475" cy="666050"/>
            </a:xfrm>
            <a:custGeom>
              <a:avLst/>
              <a:gdLst/>
              <a:ahLst/>
              <a:cxnLst/>
              <a:rect l="l" t="t" r="r" b="b"/>
              <a:pathLst>
                <a:path w="16979" h="26642" extrusionOk="0">
                  <a:moveTo>
                    <a:pt x="5204" y="1"/>
                  </a:moveTo>
                  <a:cubicBezTo>
                    <a:pt x="5204" y="1"/>
                    <a:pt x="4904" y="6272"/>
                    <a:pt x="4904" y="8774"/>
                  </a:cubicBezTo>
                  <a:cubicBezTo>
                    <a:pt x="4904" y="11275"/>
                    <a:pt x="2902" y="11776"/>
                    <a:pt x="1468" y="12410"/>
                  </a:cubicBezTo>
                  <a:cubicBezTo>
                    <a:pt x="0" y="13043"/>
                    <a:pt x="734" y="18581"/>
                    <a:pt x="3236" y="22217"/>
                  </a:cubicBezTo>
                  <a:cubicBezTo>
                    <a:pt x="5083" y="24902"/>
                    <a:pt x="7950" y="26641"/>
                    <a:pt x="10707" y="26641"/>
                  </a:cubicBezTo>
                  <a:cubicBezTo>
                    <a:pt x="11683" y="26641"/>
                    <a:pt x="12645" y="26424"/>
                    <a:pt x="13543" y="25953"/>
                  </a:cubicBezTo>
                  <a:cubicBezTo>
                    <a:pt x="16979" y="24185"/>
                    <a:pt x="16245" y="18047"/>
                    <a:pt x="15645" y="16079"/>
                  </a:cubicBezTo>
                  <a:cubicBezTo>
                    <a:pt x="15011" y="14077"/>
                    <a:pt x="14277" y="12943"/>
                    <a:pt x="14277" y="11576"/>
                  </a:cubicBezTo>
                  <a:cubicBezTo>
                    <a:pt x="14344" y="10508"/>
                    <a:pt x="14544" y="9474"/>
                    <a:pt x="14911" y="8440"/>
                  </a:cubicBezTo>
                  <a:lnTo>
                    <a:pt x="5204" y="1"/>
                  </a:ln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8"/>
            <p:cNvSpPr/>
            <p:nvPr/>
          </p:nvSpPr>
          <p:spPr>
            <a:xfrm>
              <a:off x="29934525" y="-2628687"/>
              <a:ext cx="246025" cy="313600"/>
            </a:xfrm>
            <a:custGeom>
              <a:avLst/>
              <a:gdLst/>
              <a:ahLst/>
              <a:cxnLst/>
              <a:rect l="l" t="t" r="r" b="b"/>
              <a:pathLst>
                <a:path w="9841" h="12544" extrusionOk="0">
                  <a:moveTo>
                    <a:pt x="134" y="1"/>
                  </a:moveTo>
                  <a:cubicBezTo>
                    <a:pt x="134" y="1"/>
                    <a:pt x="67" y="1335"/>
                    <a:pt x="0" y="3003"/>
                  </a:cubicBezTo>
                  <a:cubicBezTo>
                    <a:pt x="1401" y="6339"/>
                    <a:pt x="4370" y="11642"/>
                    <a:pt x="9307" y="12543"/>
                  </a:cubicBezTo>
                  <a:cubicBezTo>
                    <a:pt x="9240" y="12209"/>
                    <a:pt x="9207" y="11909"/>
                    <a:pt x="9207" y="11576"/>
                  </a:cubicBezTo>
                  <a:cubicBezTo>
                    <a:pt x="9274" y="10508"/>
                    <a:pt x="9474" y="9474"/>
                    <a:pt x="9841" y="8440"/>
                  </a:cubicBezTo>
                  <a:lnTo>
                    <a:pt x="134" y="1"/>
                  </a:lnTo>
                  <a:close/>
                </a:path>
              </a:pathLst>
            </a:custGeom>
            <a:solidFill>
              <a:srgbClr val="263238"/>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8"/>
            <p:cNvSpPr/>
            <p:nvPr/>
          </p:nvSpPr>
          <p:spPr>
            <a:xfrm>
              <a:off x="29936200" y="-2890987"/>
              <a:ext cx="475350" cy="533100"/>
            </a:xfrm>
            <a:custGeom>
              <a:avLst/>
              <a:gdLst/>
              <a:ahLst/>
              <a:cxnLst/>
              <a:rect l="l" t="t" r="r" b="b"/>
              <a:pathLst>
                <a:path w="19014" h="21324" extrusionOk="0">
                  <a:moveTo>
                    <a:pt x="12065" y="0"/>
                  </a:moveTo>
                  <a:cubicBezTo>
                    <a:pt x="11905" y="0"/>
                    <a:pt x="11753" y="17"/>
                    <a:pt x="11608" y="52"/>
                  </a:cubicBezTo>
                  <a:cubicBezTo>
                    <a:pt x="9173" y="686"/>
                    <a:pt x="3136" y="1753"/>
                    <a:pt x="1668" y="3855"/>
                  </a:cubicBezTo>
                  <a:cubicBezTo>
                    <a:pt x="167" y="5956"/>
                    <a:pt x="0" y="9659"/>
                    <a:pt x="0" y="10893"/>
                  </a:cubicBezTo>
                  <a:cubicBezTo>
                    <a:pt x="0" y="12127"/>
                    <a:pt x="2735" y="15930"/>
                    <a:pt x="4036" y="17431"/>
                  </a:cubicBezTo>
                  <a:cubicBezTo>
                    <a:pt x="5371" y="18932"/>
                    <a:pt x="8273" y="21134"/>
                    <a:pt x="10141" y="21300"/>
                  </a:cubicBezTo>
                  <a:cubicBezTo>
                    <a:pt x="10308" y="21316"/>
                    <a:pt x="10477" y="21324"/>
                    <a:pt x="10646" y="21324"/>
                  </a:cubicBezTo>
                  <a:cubicBezTo>
                    <a:pt x="12326" y="21324"/>
                    <a:pt x="14056" y="20535"/>
                    <a:pt x="15511" y="18232"/>
                  </a:cubicBezTo>
                  <a:cubicBezTo>
                    <a:pt x="16845" y="16197"/>
                    <a:pt x="17713" y="13895"/>
                    <a:pt x="18046" y="11493"/>
                  </a:cubicBezTo>
                  <a:cubicBezTo>
                    <a:pt x="18413" y="9225"/>
                    <a:pt x="19014" y="4288"/>
                    <a:pt x="19014" y="4288"/>
                  </a:cubicBezTo>
                  <a:cubicBezTo>
                    <a:pt x="19014" y="4288"/>
                    <a:pt x="14637" y="0"/>
                    <a:pt x="12065" y="0"/>
                  </a:cubicBez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8"/>
            <p:cNvSpPr/>
            <p:nvPr/>
          </p:nvSpPr>
          <p:spPr>
            <a:xfrm>
              <a:off x="30156350" y="-2541962"/>
              <a:ext cx="119275" cy="54250"/>
            </a:xfrm>
            <a:custGeom>
              <a:avLst/>
              <a:gdLst/>
              <a:ahLst/>
              <a:cxnLst/>
              <a:rect l="l" t="t" r="r" b="b"/>
              <a:pathLst>
                <a:path w="4771" h="2170" fill="none" extrusionOk="0">
                  <a:moveTo>
                    <a:pt x="4770" y="1135"/>
                  </a:moveTo>
                  <a:cubicBezTo>
                    <a:pt x="4770" y="1135"/>
                    <a:pt x="2569" y="2169"/>
                    <a:pt x="0" y="1"/>
                  </a:cubicBez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8"/>
            <p:cNvSpPr/>
            <p:nvPr/>
          </p:nvSpPr>
          <p:spPr>
            <a:xfrm>
              <a:off x="30176350" y="-2739587"/>
              <a:ext cx="93425" cy="23375"/>
            </a:xfrm>
            <a:custGeom>
              <a:avLst/>
              <a:gdLst/>
              <a:ahLst/>
              <a:cxnLst/>
              <a:rect l="l" t="t" r="r" b="b"/>
              <a:pathLst>
                <a:path w="3737" h="935" fill="none" extrusionOk="0">
                  <a:moveTo>
                    <a:pt x="1" y="934"/>
                  </a:moveTo>
                  <a:cubicBezTo>
                    <a:pt x="1" y="934"/>
                    <a:pt x="1902" y="0"/>
                    <a:pt x="3737" y="501"/>
                  </a:cubicBez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8"/>
            <p:cNvSpPr/>
            <p:nvPr/>
          </p:nvSpPr>
          <p:spPr>
            <a:xfrm>
              <a:off x="30352325" y="-2737087"/>
              <a:ext cx="42550" cy="22525"/>
            </a:xfrm>
            <a:custGeom>
              <a:avLst/>
              <a:gdLst/>
              <a:ahLst/>
              <a:cxnLst/>
              <a:rect l="l" t="t" r="r" b="b"/>
              <a:pathLst>
                <a:path w="1702" h="901" fill="none" extrusionOk="0">
                  <a:moveTo>
                    <a:pt x="0" y="401"/>
                  </a:moveTo>
                  <a:cubicBezTo>
                    <a:pt x="0" y="401"/>
                    <a:pt x="834" y="0"/>
                    <a:pt x="1701" y="901"/>
                  </a:cubicBez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8"/>
            <p:cNvSpPr/>
            <p:nvPr/>
          </p:nvSpPr>
          <p:spPr>
            <a:xfrm>
              <a:off x="30123000" y="-2702062"/>
              <a:ext cx="171800" cy="90075"/>
            </a:xfrm>
            <a:custGeom>
              <a:avLst/>
              <a:gdLst/>
              <a:ahLst/>
              <a:cxnLst/>
              <a:rect l="l" t="t" r="r" b="b"/>
              <a:pathLst>
                <a:path w="6872" h="3603" fill="none" extrusionOk="0">
                  <a:moveTo>
                    <a:pt x="0" y="0"/>
                  </a:moveTo>
                  <a:lnTo>
                    <a:pt x="334" y="2669"/>
                  </a:lnTo>
                  <a:cubicBezTo>
                    <a:pt x="400" y="3203"/>
                    <a:pt x="834" y="3603"/>
                    <a:pt x="1368" y="3603"/>
                  </a:cubicBezTo>
                  <a:lnTo>
                    <a:pt x="4670" y="3603"/>
                  </a:lnTo>
                  <a:cubicBezTo>
                    <a:pt x="5104" y="3603"/>
                    <a:pt x="5471" y="3336"/>
                    <a:pt x="5671" y="2969"/>
                  </a:cubicBezTo>
                  <a:lnTo>
                    <a:pt x="6872" y="167"/>
                  </a:lnTo>
                  <a:close/>
                </a:path>
              </a:pathLst>
            </a:custGeom>
            <a:noFill/>
            <a:ln w="2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8"/>
            <p:cNvSpPr/>
            <p:nvPr/>
          </p:nvSpPr>
          <p:spPr>
            <a:xfrm>
              <a:off x="30341475" y="-2700387"/>
              <a:ext cx="129275" cy="90900"/>
            </a:xfrm>
            <a:custGeom>
              <a:avLst/>
              <a:gdLst/>
              <a:ahLst/>
              <a:cxnLst/>
              <a:rect l="l" t="t" r="r" b="b"/>
              <a:pathLst>
                <a:path w="5171" h="3636" fill="none" extrusionOk="0">
                  <a:moveTo>
                    <a:pt x="1" y="0"/>
                  </a:moveTo>
                  <a:lnTo>
                    <a:pt x="334" y="2702"/>
                  </a:lnTo>
                  <a:cubicBezTo>
                    <a:pt x="401" y="3202"/>
                    <a:pt x="835" y="3603"/>
                    <a:pt x="1368" y="3636"/>
                  </a:cubicBezTo>
                  <a:lnTo>
                    <a:pt x="2969" y="3569"/>
                  </a:lnTo>
                  <a:cubicBezTo>
                    <a:pt x="3403" y="3569"/>
                    <a:pt x="3803" y="3302"/>
                    <a:pt x="3970" y="2902"/>
                  </a:cubicBezTo>
                  <a:lnTo>
                    <a:pt x="5171" y="133"/>
                  </a:lnTo>
                  <a:close/>
                </a:path>
              </a:pathLst>
            </a:custGeom>
            <a:noFill/>
            <a:ln w="2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8"/>
            <p:cNvSpPr/>
            <p:nvPr/>
          </p:nvSpPr>
          <p:spPr>
            <a:xfrm>
              <a:off x="30294775" y="-2700387"/>
              <a:ext cx="46725" cy="2525"/>
            </a:xfrm>
            <a:custGeom>
              <a:avLst/>
              <a:gdLst/>
              <a:ahLst/>
              <a:cxnLst/>
              <a:rect l="l" t="t" r="r" b="b"/>
              <a:pathLst>
                <a:path w="1869" h="101" fill="none" extrusionOk="0">
                  <a:moveTo>
                    <a:pt x="1" y="100"/>
                  </a:moveTo>
                  <a:lnTo>
                    <a:pt x="1869" y="0"/>
                  </a:lnTo>
                </a:path>
              </a:pathLst>
            </a:custGeom>
            <a:noFill/>
            <a:ln w="2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8"/>
            <p:cNvSpPr/>
            <p:nvPr/>
          </p:nvSpPr>
          <p:spPr>
            <a:xfrm>
              <a:off x="29955375" y="-2702062"/>
              <a:ext cx="167650" cy="9200"/>
            </a:xfrm>
            <a:custGeom>
              <a:avLst/>
              <a:gdLst/>
              <a:ahLst/>
              <a:cxnLst/>
              <a:rect l="l" t="t" r="r" b="b"/>
              <a:pathLst>
                <a:path w="6706" h="368" fill="none" extrusionOk="0">
                  <a:moveTo>
                    <a:pt x="6705" y="0"/>
                  </a:moveTo>
                  <a:lnTo>
                    <a:pt x="0" y="367"/>
                  </a:lnTo>
                </a:path>
              </a:pathLst>
            </a:custGeom>
            <a:noFill/>
            <a:ln w="2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8"/>
            <p:cNvSpPr/>
            <p:nvPr/>
          </p:nvSpPr>
          <p:spPr>
            <a:xfrm>
              <a:off x="30218900" y="-2682887"/>
              <a:ext cx="26700" cy="50050"/>
            </a:xfrm>
            <a:custGeom>
              <a:avLst/>
              <a:gdLst/>
              <a:ahLst/>
              <a:cxnLst/>
              <a:rect l="l" t="t" r="r" b="b"/>
              <a:pathLst>
                <a:path w="1068" h="2002" extrusionOk="0">
                  <a:moveTo>
                    <a:pt x="534" y="1"/>
                  </a:moveTo>
                  <a:cubicBezTo>
                    <a:pt x="234" y="1"/>
                    <a:pt x="0" y="468"/>
                    <a:pt x="0" y="1001"/>
                  </a:cubicBezTo>
                  <a:cubicBezTo>
                    <a:pt x="0" y="1568"/>
                    <a:pt x="234" y="2002"/>
                    <a:pt x="534" y="2002"/>
                  </a:cubicBezTo>
                  <a:cubicBezTo>
                    <a:pt x="834" y="2002"/>
                    <a:pt x="1068" y="1568"/>
                    <a:pt x="1068" y="1001"/>
                  </a:cubicBezTo>
                  <a:cubicBezTo>
                    <a:pt x="1068" y="468"/>
                    <a:pt x="834" y="1"/>
                    <a:pt x="5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8"/>
            <p:cNvSpPr/>
            <p:nvPr/>
          </p:nvSpPr>
          <p:spPr>
            <a:xfrm>
              <a:off x="30353975" y="-2682062"/>
              <a:ext cx="23375" cy="45900"/>
            </a:xfrm>
            <a:custGeom>
              <a:avLst/>
              <a:gdLst/>
              <a:ahLst/>
              <a:cxnLst/>
              <a:rect l="l" t="t" r="r" b="b"/>
              <a:pathLst>
                <a:path w="935" h="1836" extrusionOk="0">
                  <a:moveTo>
                    <a:pt x="468" y="1"/>
                  </a:moveTo>
                  <a:cubicBezTo>
                    <a:pt x="201" y="1"/>
                    <a:pt x="1" y="401"/>
                    <a:pt x="1" y="902"/>
                  </a:cubicBezTo>
                  <a:cubicBezTo>
                    <a:pt x="1" y="1435"/>
                    <a:pt x="201" y="1836"/>
                    <a:pt x="468" y="1836"/>
                  </a:cubicBezTo>
                  <a:cubicBezTo>
                    <a:pt x="735" y="1836"/>
                    <a:pt x="935" y="1435"/>
                    <a:pt x="935" y="902"/>
                  </a:cubicBezTo>
                  <a:cubicBezTo>
                    <a:pt x="935" y="401"/>
                    <a:pt x="735" y="1"/>
                    <a:pt x="46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8"/>
            <p:cNvSpPr/>
            <p:nvPr/>
          </p:nvSpPr>
          <p:spPr>
            <a:xfrm>
              <a:off x="30284775" y="-2679562"/>
              <a:ext cx="76750" cy="142650"/>
            </a:xfrm>
            <a:custGeom>
              <a:avLst/>
              <a:gdLst/>
              <a:ahLst/>
              <a:cxnLst/>
              <a:rect l="l" t="t" r="r" b="b"/>
              <a:pathLst>
                <a:path w="3070" h="5706" fill="none" extrusionOk="0">
                  <a:moveTo>
                    <a:pt x="1835" y="1"/>
                  </a:moveTo>
                  <a:cubicBezTo>
                    <a:pt x="1702" y="701"/>
                    <a:pt x="1668" y="1402"/>
                    <a:pt x="1735" y="2136"/>
                  </a:cubicBezTo>
                  <a:cubicBezTo>
                    <a:pt x="1835" y="2870"/>
                    <a:pt x="3069" y="3237"/>
                    <a:pt x="2836" y="4104"/>
                  </a:cubicBezTo>
                  <a:cubicBezTo>
                    <a:pt x="2602" y="4971"/>
                    <a:pt x="1468" y="5705"/>
                    <a:pt x="0" y="4838"/>
                  </a:cubicBez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8"/>
            <p:cNvSpPr/>
            <p:nvPr/>
          </p:nvSpPr>
          <p:spPr>
            <a:xfrm>
              <a:off x="29786075" y="-3115812"/>
              <a:ext cx="799775" cy="584400"/>
            </a:xfrm>
            <a:custGeom>
              <a:avLst/>
              <a:gdLst/>
              <a:ahLst/>
              <a:cxnLst/>
              <a:rect l="l" t="t" r="r" b="b"/>
              <a:pathLst>
                <a:path w="31991" h="23376" extrusionOk="0">
                  <a:moveTo>
                    <a:pt x="14125" y="0"/>
                  </a:moveTo>
                  <a:cubicBezTo>
                    <a:pt x="8650" y="0"/>
                    <a:pt x="3118" y="3397"/>
                    <a:pt x="1669" y="7978"/>
                  </a:cubicBezTo>
                  <a:cubicBezTo>
                    <a:pt x="1" y="13281"/>
                    <a:pt x="1135" y="20486"/>
                    <a:pt x="2569" y="22354"/>
                  </a:cubicBezTo>
                  <a:cubicBezTo>
                    <a:pt x="3164" y="23147"/>
                    <a:pt x="4094" y="23375"/>
                    <a:pt x="4969" y="23375"/>
                  </a:cubicBezTo>
                  <a:cubicBezTo>
                    <a:pt x="6156" y="23375"/>
                    <a:pt x="7239" y="22955"/>
                    <a:pt x="7239" y="22955"/>
                  </a:cubicBezTo>
                  <a:cubicBezTo>
                    <a:pt x="7239" y="22955"/>
                    <a:pt x="6439" y="22788"/>
                    <a:pt x="6439" y="20687"/>
                  </a:cubicBezTo>
                  <a:cubicBezTo>
                    <a:pt x="6439" y="18552"/>
                    <a:pt x="7473" y="17684"/>
                    <a:pt x="7473" y="17684"/>
                  </a:cubicBezTo>
                  <a:cubicBezTo>
                    <a:pt x="9074" y="17084"/>
                    <a:pt x="10608" y="16384"/>
                    <a:pt x="12076" y="15583"/>
                  </a:cubicBezTo>
                  <a:cubicBezTo>
                    <a:pt x="13439" y="14822"/>
                    <a:pt x="14742" y="13941"/>
                    <a:pt x="15956" y="12996"/>
                  </a:cubicBezTo>
                  <a:lnTo>
                    <a:pt x="15956" y="12996"/>
                  </a:lnTo>
                  <a:cubicBezTo>
                    <a:pt x="15390" y="13460"/>
                    <a:pt x="13895" y="14849"/>
                    <a:pt x="16312" y="14849"/>
                  </a:cubicBezTo>
                  <a:cubicBezTo>
                    <a:pt x="19214" y="14849"/>
                    <a:pt x="27954" y="13815"/>
                    <a:pt x="29955" y="10446"/>
                  </a:cubicBezTo>
                  <a:cubicBezTo>
                    <a:pt x="31990" y="7110"/>
                    <a:pt x="22750" y="1473"/>
                    <a:pt x="16579" y="239"/>
                  </a:cubicBezTo>
                  <a:cubicBezTo>
                    <a:pt x="15772" y="77"/>
                    <a:pt x="14949" y="0"/>
                    <a:pt x="14125" y="0"/>
                  </a:cubicBezTo>
                  <a:close/>
                </a:path>
              </a:pathLst>
            </a:custGeom>
            <a:solidFill>
              <a:srgbClr val="263238"/>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8"/>
            <p:cNvSpPr/>
            <p:nvPr/>
          </p:nvSpPr>
          <p:spPr>
            <a:xfrm>
              <a:off x="29884325" y="-2718287"/>
              <a:ext cx="117775" cy="147175"/>
            </a:xfrm>
            <a:custGeom>
              <a:avLst/>
              <a:gdLst/>
              <a:ahLst/>
              <a:cxnLst/>
              <a:rect l="l" t="t" r="r" b="b"/>
              <a:pathLst>
                <a:path w="4711" h="5887" extrusionOk="0">
                  <a:moveTo>
                    <a:pt x="1958" y="1"/>
                  </a:moveTo>
                  <a:cubicBezTo>
                    <a:pt x="437" y="1"/>
                    <a:pt x="1" y="3183"/>
                    <a:pt x="1541" y="4852"/>
                  </a:cubicBezTo>
                  <a:cubicBezTo>
                    <a:pt x="2264" y="5667"/>
                    <a:pt x="2937" y="5887"/>
                    <a:pt x="3452" y="5887"/>
                  </a:cubicBezTo>
                  <a:cubicBezTo>
                    <a:pt x="4056" y="5887"/>
                    <a:pt x="4443" y="5586"/>
                    <a:pt x="4443" y="5586"/>
                  </a:cubicBezTo>
                  <a:lnTo>
                    <a:pt x="4710" y="3285"/>
                  </a:lnTo>
                  <a:cubicBezTo>
                    <a:pt x="4710" y="3285"/>
                    <a:pt x="3810" y="282"/>
                    <a:pt x="2142" y="16"/>
                  </a:cubicBezTo>
                  <a:cubicBezTo>
                    <a:pt x="2079" y="5"/>
                    <a:pt x="2018" y="1"/>
                    <a:pt x="19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8"/>
            <p:cNvSpPr/>
            <p:nvPr/>
          </p:nvSpPr>
          <p:spPr>
            <a:xfrm>
              <a:off x="29882825" y="-2724587"/>
              <a:ext cx="119275" cy="171825"/>
            </a:xfrm>
            <a:custGeom>
              <a:avLst/>
              <a:gdLst/>
              <a:ahLst/>
              <a:cxnLst/>
              <a:rect l="l" t="t" r="r" b="b"/>
              <a:pathLst>
                <a:path w="4771" h="6873" fill="none" extrusionOk="0">
                  <a:moveTo>
                    <a:pt x="4770" y="3537"/>
                  </a:moveTo>
                  <a:cubicBezTo>
                    <a:pt x="4770" y="3537"/>
                    <a:pt x="3870" y="534"/>
                    <a:pt x="2202" y="268"/>
                  </a:cubicBezTo>
                  <a:cubicBezTo>
                    <a:pt x="534" y="1"/>
                    <a:pt x="0" y="3370"/>
                    <a:pt x="1601" y="5104"/>
                  </a:cubicBezTo>
                  <a:cubicBezTo>
                    <a:pt x="3169" y="6872"/>
                    <a:pt x="4503" y="5838"/>
                    <a:pt x="4503" y="5838"/>
                  </a:cubicBez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8"/>
            <p:cNvSpPr/>
            <p:nvPr/>
          </p:nvSpPr>
          <p:spPr>
            <a:xfrm>
              <a:off x="29411650" y="-2409362"/>
              <a:ext cx="602125" cy="1417700"/>
            </a:xfrm>
            <a:custGeom>
              <a:avLst/>
              <a:gdLst/>
              <a:ahLst/>
              <a:cxnLst/>
              <a:rect l="l" t="t" r="r" b="b"/>
              <a:pathLst>
                <a:path w="24085" h="56708" extrusionOk="0">
                  <a:moveTo>
                    <a:pt x="20749" y="1"/>
                  </a:moveTo>
                  <a:cubicBezTo>
                    <a:pt x="19281" y="1669"/>
                    <a:pt x="15211" y="4471"/>
                    <a:pt x="13443" y="5304"/>
                  </a:cubicBezTo>
                  <a:cubicBezTo>
                    <a:pt x="11675" y="6138"/>
                    <a:pt x="6672" y="8006"/>
                    <a:pt x="6672" y="8006"/>
                  </a:cubicBezTo>
                  <a:lnTo>
                    <a:pt x="5638" y="34826"/>
                  </a:lnTo>
                  <a:lnTo>
                    <a:pt x="0" y="50037"/>
                  </a:lnTo>
                  <a:cubicBezTo>
                    <a:pt x="2969" y="52105"/>
                    <a:pt x="6238" y="53706"/>
                    <a:pt x="9707" y="54840"/>
                  </a:cubicBezTo>
                  <a:cubicBezTo>
                    <a:pt x="15311" y="56608"/>
                    <a:pt x="21683" y="56708"/>
                    <a:pt x="21683" y="56708"/>
                  </a:cubicBezTo>
                  <a:cubicBezTo>
                    <a:pt x="21683" y="56708"/>
                    <a:pt x="24084" y="41797"/>
                    <a:pt x="23350" y="31156"/>
                  </a:cubicBezTo>
                  <a:cubicBezTo>
                    <a:pt x="22617" y="20515"/>
                    <a:pt x="20749" y="1"/>
                    <a:pt x="20749" y="1"/>
                  </a:cubicBezTo>
                  <a:close/>
                </a:path>
              </a:pathLst>
            </a:custGeom>
            <a:solidFill>
              <a:schemeClr val="lt2"/>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8"/>
            <p:cNvSpPr/>
            <p:nvPr/>
          </p:nvSpPr>
          <p:spPr>
            <a:xfrm>
              <a:off x="29825275" y="-2409362"/>
              <a:ext cx="173475" cy="856475"/>
            </a:xfrm>
            <a:custGeom>
              <a:avLst/>
              <a:gdLst/>
              <a:ahLst/>
              <a:cxnLst/>
              <a:rect l="l" t="t" r="r" b="b"/>
              <a:pathLst>
                <a:path w="6939" h="34259" extrusionOk="0">
                  <a:moveTo>
                    <a:pt x="4204" y="1"/>
                  </a:moveTo>
                  <a:cubicBezTo>
                    <a:pt x="3236" y="968"/>
                    <a:pt x="2202" y="1869"/>
                    <a:pt x="1068" y="2669"/>
                  </a:cubicBezTo>
                  <a:cubicBezTo>
                    <a:pt x="701" y="5104"/>
                    <a:pt x="1" y="10508"/>
                    <a:pt x="234" y="14811"/>
                  </a:cubicBezTo>
                  <a:cubicBezTo>
                    <a:pt x="534" y="20515"/>
                    <a:pt x="4304" y="28254"/>
                    <a:pt x="5538" y="31056"/>
                  </a:cubicBezTo>
                  <a:cubicBezTo>
                    <a:pt x="6138" y="32357"/>
                    <a:pt x="6605" y="33458"/>
                    <a:pt x="6939" y="34259"/>
                  </a:cubicBezTo>
                  <a:cubicBezTo>
                    <a:pt x="6905" y="33191"/>
                    <a:pt x="6872" y="32190"/>
                    <a:pt x="6805" y="31156"/>
                  </a:cubicBezTo>
                  <a:cubicBezTo>
                    <a:pt x="6072" y="20515"/>
                    <a:pt x="4204" y="1"/>
                    <a:pt x="4204" y="1"/>
                  </a:cubicBezTo>
                  <a:close/>
                </a:path>
              </a:pathLst>
            </a:custGeom>
            <a:solidFill>
              <a:srgbClr val="E0A3C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8"/>
            <p:cNvSpPr/>
            <p:nvPr/>
          </p:nvSpPr>
          <p:spPr>
            <a:xfrm>
              <a:off x="30164675" y="-2339312"/>
              <a:ext cx="326100" cy="1318475"/>
            </a:xfrm>
            <a:custGeom>
              <a:avLst/>
              <a:gdLst/>
              <a:ahLst/>
              <a:cxnLst/>
              <a:rect l="l" t="t" r="r" b="b"/>
              <a:pathLst>
                <a:path w="13044" h="52739" extrusionOk="0">
                  <a:moveTo>
                    <a:pt x="1" y="1"/>
                  </a:moveTo>
                  <a:cubicBezTo>
                    <a:pt x="1" y="1"/>
                    <a:pt x="835" y="14278"/>
                    <a:pt x="1268" y="23784"/>
                  </a:cubicBezTo>
                  <a:cubicBezTo>
                    <a:pt x="1669" y="33258"/>
                    <a:pt x="1769" y="52738"/>
                    <a:pt x="1769" y="52738"/>
                  </a:cubicBezTo>
                  <a:cubicBezTo>
                    <a:pt x="1769" y="52738"/>
                    <a:pt x="3337" y="52438"/>
                    <a:pt x="6872" y="49836"/>
                  </a:cubicBezTo>
                  <a:cubicBezTo>
                    <a:pt x="10442" y="47235"/>
                    <a:pt x="13044" y="44833"/>
                    <a:pt x="13044" y="44833"/>
                  </a:cubicBezTo>
                  <a:lnTo>
                    <a:pt x="10308" y="35559"/>
                  </a:lnTo>
                  <a:cubicBezTo>
                    <a:pt x="10308" y="35559"/>
                    <a:pt x="10709" y="23618"/>
                    <a:pt x="10275" y="20415"/>
                  </a:cubicBezTo>
                  <a:cubicBezTo>
                    <a:pt x="9741" y="16646"/>
                    <a:pt x="8240" y="6172"/>
                    <a:pt x="6973" y="4804"/>
                  </a:cubicBezTo>
                  <a:cubicBezTo>
                    <a:pt x="5738" y="3437"/>
                    <a:pt x="1" y="1"/>
                    <a:pt x="1" y="1"/>
                  </a:cubicBezTo>
                  <a:close/>
                </a:path>
              </a:pathLst>
            </a:custGeom>
            <a:solidFill>
              <a:schemeClr val="lt2"/>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8"/>
            <p:cNvSpPr/>
            <p:nvPr/>
          </p:nvSpPr>
          <p:spPr>
            <a:xfrm>
              <a:off x="30164675" y="-2339312"/>
              <a:ext cx="94275" cy="727225"/>
            </a:xfrm>
            <a:custGeom>
              <a:avLst/>
              <a:gdLst/>
              <a:ahLst/>
              <a:cxnLst/>
              <a:rect l="l" t="t" r="r" b="b"/>
              <a:pathLst>
                <a:path w="3771" h="29089" extrusionOk="0">
                  <a:moveTo>
                    <a:pt x="1" y="1"/>
                  </a:moveTo>
                  <a:cubicBezTo>
                    <a:pt x="1" y="1"/>
                    <a:pt x="835" y="14278"/>
                    <a:pt x="1268" y="23784"/>
                  </a:cubicBezTo>
                  <a:cubicBezTo>
                    <a:pt x="1335" y="25319"/>
                    <a:pt x="1369" y="27120"/>
                    <a:pt x="1435" y="29088"/>
                  </a:cubicBezTo>
                  <a:cubicBezTo>
                    <a:pt x="1836" y="27287"/>
                    <a:pt x="3770" y="18547"/>
                    <a:pt x="3770" y="12310"/>
                  </a:cubicBezTo>
                  <a:cubicBezTo>
                    <a:pt x="3770" y="5338"/>
                    <a:pt x="2403" y="1568"/>
                    <a:pt x="2403" y="1568"/>
                  </a:cubicBezTo>
                  <a:lnTo>
                    <a:pt x="2436" y="1502"/>
                  </a:lnTo>
                  <a:cubicBezTo>
                    <a:pt x="1102" y="668"/>
                    <a:pt x="1" y="1"/>
                    <a:pt x="1" y="1"/>
                  </a:cubicBezTo>
                  <a:close/>
                </a:path>
              </a:pathLst>
            </a:custGeom>
            <a:solidFill>
              <a:srgbClr val="E0A3C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8"/>
            <p:cNvSpPr/>
            <p:nvPr/>
          </p:nvSpPr>
          <p:spPr>
            <a:xfrm>
              <a:off x="29836125" y="-1564587"/>
              <a:ext cx="818100" cy="564600"/>
            </a:xfrm>
            <a:custGeom>
              <a:avLst/>
              <a:gdLst/>
              <a:ahLst/>
              <a:cxnLst/>
              <a:rect l="l" t="t" r="r" b="b"/>
              <a:pathLst>
                <a:path w="32724" h="22584" extrusionOk="0">
                  <a:moveTo>
                    <a:pt x="31623" y="1"/>
                  </a:moveTo>
                  <a:lnTo>
                    <a:pt x="24885" y="1135"/>
                  </a:lnTo>
                  <a:cubicBezTo>
                    <a:pt x="24885" y="1135"/>
                    <a:pt x="13443" y="11409"/>
                    <a:pt x="11675" y="12243"/>
                  </a:cubicBezTo>
                  <a:cubicBezTo>
                    <a:pt x="9907" y="13010"/>
                    <a:pt x="8039" y="13544"/>
                    <a:pt x="6171" y="13911"/>
                  </a:cubicBezTo>
                  <a:cubicBezTo>
                    <a:pt x="5437" y="14011"/>
                    <a:pt x="3336" y="15078"/>
                    <a:pt x="2502" y="15912"/>
                  </a:cubicBezTo>
                  <a:cubicBezTo>
                    <a:pt x="1668" y="16746"/>
                    <a:pt x="234" y="18414"/>
                    <a:pt x="334" y="19014"/>
                  </a:cubicBezTo>
                  <a:cubicBezTo>
                    <a:pt x="375" y="19275"/>
                    <a:pt x="558" y="19378"/>
                    <a:pt x="787" y="19378"/>
                  </a:cubicBezTo>
                  <a:cubicBezTo>
                    <a:pt x="1113" y="19378"/>
                    <a:pt x="1533" y="19169"/>
                    <a:pt x="1768" y="18914"/>
                  </a:cubicBezTo>
                  <a:cubicBezTo>
                    <a:pt x="2202" y="18514"/>
                    <a:pt x="2602" y="17880"/>
                    <a:pt x="2936" y="17780"/>
                  </a:cubicBezTo>
                  <a:cubicBezTo>
                    <a:pt x="3236" y="17680"/>
                    <a:pt x="4270" y="17346"/>
                    <a:pt x="4270" y="17346"/>
                  </a:cubicBezTo>
                  <a:lnTo>
                    <a:pt x="4270" y="17346"/>
                  </a:lnTo>
                  <a:cubicBezTo>
                    <a:pt x="4270" y="17346"/>
                    <a:pt x="434" y="20282"/>
                    <a:pt x="234" y="21216"/>
                  </a:cubicBezTo>
                  <a:cubicBezTo>
                    <a:pt x="0" y="22150"/>
                    <a:pt x="3336" y="22583"/>
                    <a:pt x="4170" y="22583"/>
                  </a:cubicBezTo>
                  <a:cubicBezTo>
                    <a:pt x="5004" y="22583"/>
                    <a:pt x="8039" y="21316"/>
                    <a:pt x="8573" y="20582"/>
                  </a:cubicBezTo>
                  <a:cubicBezTo>
                    <a:pt x="9540" y="19281"/>
                    <a:pt x="10574" y="18013"/>
                    <a:pt x="11675" y="16846"/>
                  </a:cubicBezTo>
                  <a:cubicBezTo>
                    <a:pt x="12509" y="16012"/>
                    <a:pt x="20948" y="13510"/>
                    <a:pt x="23884" y="12143"/>
                  </a:cubicBezTo>
                  <a:cubicBezTo>
                    <a:pt x="26786" y="10775"/>
                    <a:pt x="32623" y="5838"/>
                    <a:pt x="32724" y="3937"/>
                  </a:cubicBezTo>
                  <a:cubicBezTo>
                    <a:pt x="32724" y="2569"/>
                    <a:pt x="32357" y="1201"/>
                    <a:pt x="316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8"/>
            <p:cNvSpPr/>
            <p:nvPr/>
          </p:nvSpPr>
          <p:spPr>
            <a:xfrm>
              <a:off x="29836125" y="-1564587"/>
              <a:ext cx="818100" cy="564600"/>
            </a:xfrm>
            <a:custGeom>
              <a:avLst/>
              <a:gdLst/>
              <a:ahLst/>
              <a:cxnLst/>
              <a:rect l="l" t="t" r="r" b="b"/>
              <a:pathLst>
                <a:path w="32724" h="22584" fill="none" extrusionOk="0">
                  <a:moveTo>
                    <a:pt x="24885" y="1135"/>
                  </a:moveTo>
                  <a:cubicBezTo>
                    <a:pt x="24885" y="1135"/>
                    <a:pt x="13443" y="11409"/>
                    <a:pt x="11675" y="12243"/>
                  </a:cubicBezTo>
                  <a:cubicBezTo>
                    <a:pt x="9907" y="13010"/>
                    <a:pt x="8039" y="13544"/>
                    <a:pt x="6171" y="13911"/>
                  </a:cubicBezTo>
                  <a:cubicBezTo>
                    <a:pt x="5437" y="14011"/>
                    <a:pt x="3336" y="15078"/>
                    <a:pt x="2502" y="15912"/>
                  </a:cubicBezTo>
                  <a:cubicBezTo>
                    <a:pt x="1668" y="16746"/>
                    <a:pt x="234" y="18414"/>
                    <a:pt x="334" y="19014"/>
                  </a:cubicBezTo>
                  <a:cubicBezTo>
                    <a:pt x="434" y="19648"/>
                    <a:pt x="1368" y="19348"/>
                    <a:pt x="1768" y="18914"/>
                  </a:cubicBezTo>
                  <a:cubicBezTo>
                    <a:pt x="2202" y="18514"/>
                    <a:pt x="2602" y="17880"/>
                    <a:pt x="2936" y="17780"/>
                  </a:cubicBezTo>
                  <a:cubicBezTo>
                    <a:pt x="3236" y="17680"/>
                    <a:pt x="4270" y="17346"/>
                    <a:pt x="4270" y="17346"/>
                  </a:cubicBezTo>
                  <a:cubicBezTo>
                    <a:pt x="4270" y="17346"/>
                    <a:pt x="434" y="20282"/>
                    <a:pt x="234" y="21216"/>
                  </a:cubicBezTo>
                  <a:cubicBezTo>
                    <a:pt x="0" y="22150"/>
                    <a:pt x="3336" y="22583"/>
                    <a:pt x="4170" y="22583"/>
                  </a:cubicBezTo>
                  <a:cubicBezTo>
                    <a:pt x="5004" y="22583"/>
                    <a:pt x="8039" y="21316"/>
                    <a:pt x="8573" y="20582"/>
                  </a:cubicBezTo>
                  <a:cubicBezTo>
                    <a:pt x="9540" y="19281"/>
                    <a:pt x="10574" y="18013"/>
                    <a:pt x="11675" y="16846"/>
                  </a:cubicBezTo>
                  <a:cubicBezTo>
                    <a:pt x="12509" y="16012"/>
                    <a:pt x="20948" y="13510"/>
                    <a:pt x="23884" y="12143"/>
                  </a:cubicBezTo>
                  <a:cubicBezTo>
                    <a:pt x="26786" y="10775"/>
                    <a:pt x="32623" y="5838"/>
                    <a:pt x="32724" y="3937"/>
                  </a:cubicBezTo>
                  <a:cubicBezTo>
                    <a:pt x="32724" y="2569"/>
                    <a:pt x="32357" y="1201"/>
                    <a:pt x="31623" y="1"/>
                  </a:cubicBez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8"/>
            <p:cNvSpPr/>
            <p:nvPr/>
          </p:nvSpPr>
          <p:spPr>
            <a:xfrm>
              <a:off x="29836125" y="-1361937"/>
              <a:ext cx="546250" cy="361950"/>
            </a:xfrm>
            <a:custGeom>
              <a:avLst/>
              <a:gdLst/>
              <a:ahLst/>
              <a:cxnLst/>
              <a:rect l="l" t="t" r="r" b="b"/>
              <a:pathLst>
                <a:path w="21850" h="14478" extrusionOk="0">
                  <a:moveTo>
                    <a:pt x="17646" y="0"/>
                  </a:moveTo>
                  <a:cubicBezTo>
                    <a:pt x="15011" y="1935"/>
                    <a:pt x="12476" y="3770"/>
                    <a:pt x="11675" y="4170"/>
                  </a:cubicBezTo>
                  <a:cubicBezTo>
                    <a:pt x="9907" y="4904"/>
                    <a:pt x="8039" y="5471"/>
                    <a:pt x="6171" y="5805"/>
                  </a:cubicBezTo>
                  <a:cubicBezTo>
                    <a:pt x="5437" y="5905"/>
                    <a:pt x="3336" y="6972"/>
                    <a:pt x="2502" y="7806"/>
                  </a:cubicBezTo>
                  <a:cubicBezTo>
                    <a:pt x="1668" y="8640"/>
                    <a:pt x="234" y="10308"/>
                    <a:pt x="334" y="10908"/>
                  </a:cubicBezTo>
                  <a:cubicBezTo>
                    <a:pt x="375" y="11169"/>
                    <a:pt x="558" y="11272"/>
                    <a:pt x="787" y="11272"/>
                  </a:cubicBezTo>
                  <a:cubicBezTo>
                    <a:pt x="1113" y="11272"/>
                    <a:pt x="1533" y="11063"/>
                    <a:pt x="1768" y="10808"/>
                  </a:cubicBezTo>
                  <a:cubicBezTo>
                    <a:pt x="2202" y="10408"/>
                    <a:pt x="2602" y="9774"/>
                    <a:pt x="2936" y="9674"/>
                  </a:cubicBezTo>
                  <a:cubicBezTo>
                    <a:pt x="3236" y="9574"/>
                    <a:pt x="4270" y="9240"/>
                    <a:pt x="4270" y="9240"/>
                  </a:cubicBezTo>
                  <a:lnTo>
                    <a:pt x="4270" y="9240"/>
                  </a:lnTo>
                  <a:cubicBezTo>
                    <a:pt x="4270" y="9240"/>
                    <a:pt x="434" y="12176"/>
                    <a:pt x="234" y="13110"/>
                  </a:cubicBezTo>
                  <a:cubicBezTo>
                    <a:pt x="0" y="14044"/>
                    <a:pt x="3336" y="14477"/>
                    <a:pt x="4170" y="14477"/>
                  </a:cubicBezTo>
                  <a:cubicBezTo>
                    <a:pt x="5004" y="14477"/>
                    <a:pt x="8039" y="13210"/>
                    <a:pt x="8573" y="12476"/>
                  </a:cubicBezTo>
                  <a:cubicBezTo>
                    <a:pt x="9540" y="11175"/>
                    <a:pt x="10574" y="9907"/>
                    <a:pt x="11675" y="8740"/>
                  </a:cubicBezTo>
                  <a:cubicBezTo>
                    <a:pt x="12376" y="8039"/>
                    <a:pt x="18180" y="6238"/>
                    <a:pt x="21849" y="4871"/>
                  </a:cubicBezTo>
                  <a:cubicBezTo>
                    <a:pt x="20915" y="1535"/>
                    <a:pt x="19080" y="367"/>
                    <a:pt x="17646" y="0"/>
                  </a:cubicBez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8"/>
            <p:cNvSpPr/>
            <p:nvPr/>
          </p:nvSpPr>
          <p:spPr>
            <a:xfrm>
              <a:off x="29856125" y="-1099262"/>
              <a:ext cx="121775" cy="78425"/>
            </a:xfrm>
            <a:custGeom>
              <a:avLst/>
              <a:gdLst/>
              <a:ahLst/>
              <a:cxnLst/>
              <a:rect l="l" t="t" r="r" b="b"/>
              <a:pathLst>
                <a:path w="4871" h="3137" fill="none" extrusionOk="0">
                  <a:moveTo>
                    <a:pt x="1" y="3136"/>
                  </a:moveTo>
                  <a:cubicBezTo>
                    <a:pt x="1" y="3136"/>
                    <a:pt x="1435" y="2303"/>
                    <a:pt x="2603" y="1635"/>
                  </a:cubicBezTo>
                  <a:cubicBezTo>
                    <a:pt x="3403" y="1168"/>
                    <a:pt x="4170" y="601"/>
                    <a:pt x="4871" y="1"/>
                  </a:cubicBez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8"/>
            <p:cNvSpPr/>
            <p:nvPr/>
          </p:nvSpPr>
          <p:spPr>
            <a:xfrm>
              <a:off x="29895325" y="-1074237"/>
              <a:ext cx="111775" cy="65900"/>
            </a:xfrm>
            <a:custGeom>
              <a:avLst/>
              <a:gdLst/>
              <a:ahLst/>
              <a:cxnLst/>
              <a:rect l="l" t="t" r="r" b="b"/>
              <a:pathLst>
                <a:path w="4471" h="2636" fill="none" extrusionOk="0">
                  <a:moveTo>
                    <a:pt x="1" y="2636"/>
                  </a:moveTo>
                  <a:cubicBezTo>
                    <a:pt x="1" y="2636"/>
                    <a:pt x="1869" y="1735"/>
                    <a:pt x="2803" y="1268"/>
                  </a:cubicBezTo>
                  <a:cubicBezTo>
                    <a:pt x="3436" y="935"/>
                    <a:pt x="3970" y="501"/>
                    <a:pt x="4470" y="1"/>
                  </a:cubicBez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8"/>
            <p:cNvSpPr/>
            <p:nvPr/>
          </p:nvSpPr>
          <p:spPr>
            <a:xfrm>
              <a:off x="29948700" y="-1058387"/>
              <a:ext cx="78400" cy="53400"/>
            </a:xfrm>
            <a:custGeom>
              <a:avLst/>
              <a:gdLst/>
              <a:ahLst/>
              <a:cxnLst/>
              <a:rect l="l" t="t" r="r" b="b"/>
              <a:pathLst>
                <a:path w="3136" h="2136" fill="none" extrusionOk="0">
                  <a:moveTo>
                    <a:pt x="0" y="2135"/>
                  </a:moveTo>
                  <a:cubicBezTo>
                    <a:pt x="1168" y="1635"/>
                    <a:pt x="2269" y="934"/>
                    <a:pt x="3136" y="0"/>
                  </a:cubicBez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8"/>
            <p:cNvSpPr/>
            <p:nvPr/>
          </p:nvSpPr>
          <p:spPr>
            <a:xfrm>
              <a:off x="29352450" y="-2232562"/>
              <a:ext cx="906500" cy="1178300"/>
            </a:xfrm>
            <a:custGeom>
              <a:avLst/>
              <a:gdLst/>
              <a:ahLst/>
              <a:cxnLst/>
              <a:rect l="l" t="t" r="r" b="b"/>
              <a:pathLst>
                <a:path w="36260" h="47132" extrusionOk="0">
                  <a:moveTo>
                    <a:pt x="11475" y="0"/>
                  </a:moveTo>
                  <a:cubicBezTo>
                    <a:pt x="11475" y="0"/>
                    <a:pt x="8039" y="601"/>
                    <a:pt x="7205" y="1535"/>
                  </a:cubicBezTo>
                  <a:cubicBezTo>
                    <a:pt x="6371" y="2502"/>
                    <a:pt x="0" y="33758"/>
                    <a:pt x="267" y="34058"/>
                  </a:cubicBezTo>
                  <a:cubicBezTo>
                    <a:pt x="3836" y="37694"/>
                    <a:pt x="26119" y="42197"/>
                    <a:pt x="26119" y="42197"/>
                  </a:cubicBezTo>
                  <a:cubicBezTo>
                    <a:pt x="26119" y="42197"/>
                    <a:pt x="27586" y="44199"/>
                    <a:pt x="28220" y="44799"/>
                  </a:cubicBezTo>
                  <a:cubicBezTo>
                    <a:pt x="28810" y="45389"/>
                    <a:pt x="30553" y="47132"/>
                    <a:pt x="31384" y="47132"/>
                  </a:cubicBezTo>
                  <a:cubicBezTo>
                    <a:pt x="31447" y="47132"/>
                    <a:pt x="31504" y="47122"/>
                    <a:pt x="31556" y="47101"/>
                  </a:cubicBezTo>
                  <a:cubicBezTo>
                    <a:pt x="32223" y="46734"/>
                    <a:pt x="32857" y="46334"/>
                    <a:pt x="33424" y="45867"/>
                  </a:cubicBezTo>
                  <a:cubicBezTo>
                    <a:pt x="34024" y="45700"/>
                    <a:pt x="34558" y="45500"/>
                    <a:pt x="35092" y="45233"/>
                  </a:cubicBezTo>
                  <a:cubicBezTo>
                    <a:pt x="35525" y="44899"/>
                    <a:pt x="36259" y="43865"/>
                    <a:pt x="35926" y="43365"/>
                  </a:cubicBezTo>
                  <a:cubicBezTo>
                    <a:pt x="35625" y="42831"/>
                    <a:pt x="34258" y="40429"/>
                    <a:pt x="33224" y="39896"/>
                  </a:cubicBezTo>
                  <a:cubicBezTo>
                    <a:pt x="32190" y="39395"/>
                    <a:pt x="27787" y="37928"/>
                    <a:pt x="27787" y="37928"/>
                  </a:cubicBezTo>
                  <a:lnTo>
                    <a:pt x="11608" y="29121"/>
                  </a:lnTo>
                  <a:cubicBezTo>
                    <a:pt x="11175" y="28888"/>
                    <a:pt x="10975" y="28454"/>
                    <a:pt x="11075" y="27987"/>
                  </a:cubicBezTo>
                  <a:lnTo>
                    <a:pt x="13476" y="9674"/>
                  </a:lnTo>
                  <a:lnTo>
                    <a:pt x="114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8"/>
            <p:cNvSpPr/>
            <p:nvPr/>
          </p:nvSpPr>
          <p:spPr>
            <a:xfrm>
              <a:off x="29352450" y="-2232562"/>
              <a:ext cx="906500" cy="1185050"/>
            </a:xfrm>
            <a:custGeom>
              <a:avLst/>
              <a:gdLst/>
              <a:ahLst/>
              <a:cxnLst/>
              <a:rect l="l" t="t" r="r" b="b"/>
              <a:pathLst>
                <a:path w="36260" h="47402" fill="none" extrusionOk="0">
                  <a:moveTo>
                    <a:pt x="11475" y="0"/>
                  </a:moveTo>
                  <a:cubicBezTo>
                    <a:pt x="11475" y="0"/>
                    <a:pt x="8039" y="601"/>
                    <a:pt x="7205" y="1535"/>
                  </a:cubicBezTo>
                  <a:cubicBezTo>
                    <a:pt x="6371" y="2502"/>
                    <a:pt x="0" y="33758"/>
                    <a:pt x="267" y="34058"/>
                  </a:cubicBezTo>
                  <a:cubicBezTo>
                    <a:pt x="3836" y="37694"/>
                    <a:pt x="26119" y="42197"/>
                    <a:pt x="26119" y="42197"/>
                  </a:cubicBezTo>
                  <a:cubicBezTo>
                    <a:pt x="26119" y="42197"/>
                    <a:pt x="27586" y="44199"/>
                    <a:pt x="28220" y="44799"/>
                  </a:cubicBezTo>
                  <a:cubicBezTo>
                    <a:pt x="28854" y="45433"/>
                    <a:pt x="30822" y="47401"/>
                    <a:pt x="31556" y="47101"/>
                  </a:cubicBezTo>
                  <a:cubicBezTo>
                    <a:pt x="32223" y="46734"/>
                    <a:pt x="32857" y="46334"/>
                    <a:pt x="33424" y="45867"/>
                  </a:cubicBezTo>
                  <a:cubicBezTo>
                    <a:pt x="34024" y="45700"/>
                    <a:pt x="34558" y="45500"/>
                    <a:pt x="35092" y="45233"/>
                  </a:cubicBezTo>
                  <a:cubicBezTo>
                    <a:pt x="35525" y="44899"/>
                    <a:pt x="36259" y="43865"/>
                    <a:pt x="35926" y="43365"/>
                  </a:cubicBezTo>
                  <a:cubicBezTo>
                    <a:pt x="35625" y="42831"/>
                    <a:pt x="34258" y="40429"/>
                    <a:pt x="33224" y="39896"/>
                  </a:cubicBezTo>
                  <a:cubicBezTo>
                    <a:pt x="32190" y="39395"/>
                    <a:pt x="27787" y="37928"/>
                    <a:pt x="27787" y="37928"/>
                  </a:cubicBezTo>
                  <a:lnTo>
                    <a:pt x="11608" y="29121"/>
                  </a:lnTo>
                  <a:cubicBezTo>
                    <a:pt x="11175" y="28888"/>
                    <a:pt x="10975" y="28454"/>
                    <a:pt x="11075" y="27987"/>
                  </a:cubicBezTo>
                  <a:lnTo>
                    <a:pt x="13476" y="9674"/>
                  </a:ln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8"/>
            <p:cNvSpPr/>
            <p:nvPr/>
          </p:nvSpPr>
          <p:spPr>
            <a:xfrm>
              <a:off x="29683500" y="-1441162"/>
              <a:ext cx="575450" cy="386225"/>
            </a:xfrm>
            <a:custGeom>
              <a:avLst/>
              <a:gdLst/>
              <a:ahLst/>
              <a:cxnLst/>
              <a:rect l="l" t="t" r="r" b="b"/>
              <a:pathLst>
                <a:path w="23018" h="15449" extrusionOk="0">
                  <a:moveTo>
                    <a:pt x="3070" y="0"/>
                  </a:moveTo>
                  <a:cubicBezTo>
                    <a:pt x="2002" y="1235"/>
                    <a:pt x="1" y="4404"/>
                    <a:pt x="134" y="7472"/>
                  </a:cubicBezTo>
                  <a:cubicBezTo>
                    <a:pt x="4337" y="8707"/>
                    <a:pt x="8574" y="9741"/>
                    <a:pt x="12877" y="10541"/>
                  </a:cubicBezTo>
                  <a:cubicBezTo>
                    <a:pt x="12877" y="10541"/>
                    <a:pt x="14344" y="12509"/>
                    <a:pt x="14978" y="13143"/>
                  </a:cubicBezTo>
                  <a:cubicBezTo>
                    <a:pt x="15564" y="13698"/>
                    <a:pt x="17288" y="15449"/>
                    <a:pt x="18126" y="15449"/>
                  </a:cubicBezTo>
                  <a:cubicBezTo>
                    <a:pt x="18195" y="15449"/>
                    <a:pt x="18258" y="15437"/>
                    <a:pt x="18314" y="15411"/>
                  </a:cubicBezTo>
                  <a:cubicBezTo>
                    <a:pt x="18981" y="15078"/>
                    <a:pt x="19615" y="14644"/>
                    <a:pt x="20182" y="14177"/>
                  </a:cubicBezTo>
                  <a:cubicBezTo>
                    <a:pt x="20782" y="14044"/>
                    <a:pt x="21316" y="13844"/>
                    <a:pt x="21850" y="13577"/>
                  </a:cubicBezTo>
                  <a:cubicBezTo>
                    <a:pt x="22283" y="13243"/>
                    <a:pt x="23017" y="12209"/>
                    <a:pt x="22684" y="11675"/>
                  </a:cubicBezTo>
                  <a:cubicBezTo>
                    <a:pt x="22383" y="11175"/>
                    <a:pt x="21016" y="8773"/>
                    <a:pt x="19982" y="8240"/>
                  </a:cubicBezTo>
                  <a:cubicBezTo>
                    <a:pt x="18948" y="7739"/>
                    <a:pt x="14545" y="6272"/>
                    <a:pt x="14545" y="6272"/>
                  </a:cubicBezTo>
                  <a:lnTo>
                    <a:pt x="3070" y="0"/>
                  </a:ln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3581400" y="1352550"/>
            <a:ext cx="4865434" cy="1938992"/>
          </a:xfrm>
          <a:prstGeom prst="rect">
            <a:avLst/>
          </a:prstGeom>
        </p:spPr>
        <p:txBody>
          <a:bodyPr wrap="none">
            <a:spAutoFit/>
          </a:bodyPr>
          <a:lstStyle/>
          <a:p>
            <a:pPr algn="ctr">
              <a:lnSpc>
                <a:spcPct val="150000"/>
              </a:lnSpc>
            </a:pPr>
            <a:r>
              <a:rPr lang="en-US" sz="4000" b="1" dirty="0">
                <a:solidFill>
                  <a:srgbClr val="002060"/>
                </a:solidFill>
              </a:rPr>
              <a:t>BÀI 6:</a:t>
            </a:r>
          </a:p>
          <a:p>
            <a:pPr algn="ctr">
              <a:lnSpc>
                <a:spcPct val="150000"/>
              </a:lnSpc>
            </a:pPr>
            <a:r>
              <a:rPr lang="en-US" sz="4000" b="1" dirty="0">
                <a:solidFill>
                  <a:srgbClr val="002060"/>
                </a:solidFill>
              </a:rPr>
              <a:t>BA ĐƯỜNG CONIC</a:t>
            </a: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77" name="Google Shape;2177;p63"/>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3"/>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Rectangle 1"/>
              <p:cNvSpPr/>
              <p:nvPr/>
            </p:nvSpPr>
            <p:spPr>
              <a:xfrm>
                <a:off x="152400" y="285750"/>
                <a:ext cx="8763000" cy="4655570"/>
              </a:xfrm>
              <a:prstGeom prst="rect">
                <a:avLst/>
              </a:prstGeom>
            </p:spPr>
            <p:txBody>
              <a:bodyPr wrap="square">
                <a:spAutoFit/>
              </a:bodyPr>
              <a:lstStyle/>
              <a:p>
                <a:pPr algn="just">
                  <a:lnSpc>
                    <a:spcPct val="150000"/>
                  </a:lnSpc>
                </a:pPr>
                <a:r>
                  <a:rPr lang="en-US" sz="2000" dirty="0"/>
                  <a:t>Suy ra: </a:t>
                </a:r>
                <a14:m>
                  <m:oMath xmlns:m="http://schemas.openxmlformats.org/officeDocument/2006/math">
                    <m:r>
                      <a:rPr lang="en-US" sz="2000" i="1">
                        <a:latin typeface="Cambria Math" panose="02040503050406030204" pitchFamily="18" charset="0"/>
                      </a:rPr>
                      <m:t>𝐹</m:t>
                    </m:r>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𝑝</m:t>
                            </m:r>
                          </m:num>
                          <m:den>
                            <m:r>
                              <a:rPr lang="en-US" sz="2000" i="1">
                                <a:latin typeface="Cambria Math" panose="02040503050406030204" pitchFamily="18" charset="0"/>
                              </a:rPr>
                              <m:t>2</m:t>
                            </m:r>
                          </m:den>
                        </m:f>
                        <m:r>
                          <a:rPr lang="en-US" sz="2000" i="1">
                            <a:latin typeface="Cambria Math" panose="02040503050406030204" pitchFamily="18" charset="0"/>
                          </a:rPr>
                          <m:t>;</m:t>
                        </m:r>
                        <m:r>
                          <a:rPr lang="en-US" sz="2000" i="1">
                            <a:latin typeface="Cambria Math" panose="02040503050406030204" pitchFamily="18" charset="0"/>
                          </a:rPr>
                          <m:t>0</m:t>
                        </m:r>
                      </m:e>
                    </m:d>
                    <m:r>
                      <a:rPr lang="en-US" sz="2000" i="1">
                        <a:latin typeface="Cambria Math" panose="02040503050406030204" pitchFamily="18" charset="0"/>
                      </a:rPr>
                      <m:t>,</m:t>
                    </m:r>
                    <m:r>
                      <a:rPr lang="en-US" sz="2000" i="1">
                        <a:latin typeface="Cambria Math" panose="02040503050406030204" pitchFamily="18" charset="0"/>
                      </a:rPr>
                      <m:t>𝐻</m:t>
                    </m:r>
                    <m:d>
                      <m:dPr>
                        <m:ctrlPr>
                          <a:rPr lang="en-US" sz="2000" i="1">
                            <a:latin typeface="Cambria Math" panose="02040503050406030204" pitchFamily="18" charset="0"/>
                          </a:rPr>
                        </m:ctrlPr>
                      </m:dPr>
                      <m:e>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𝑝</m:t>
                            </m:r>
                          </m:num>
                          <m:den>
                            <m:r>
                              <a:rPr lang="en-US" sz="2000" i="1">
                                <a:latin typeface="Cambria Math" panose="02040503050406030204" pitchFamily="18" charset="0"/>
                              </a:rPr>
                              <m:t>2</m:t>
                            </m:r>
                          </m:den>
                        </m:f>
                        <m:r>
                          <a:rPr lang="en-US" sz="2000" i="1">
                            <a:latin typeface="Cambria Math" panose="02040503050406030204" pitchFamily="18" charset="0"/>
                          </a:rPr>
                          <m:t>;</m:t>
                        </m:r>
                        <m:r>
                          <a:rPr lang="en-US" sz="2000" i="1">
                            <a:latin typeface="Cambria Math" panose="02040503050406030204" pitchFamily="18" charset="0"/>
                          </a:rPr>
                          <m:t>0</m:t>
                        </m:r>
                      </m:e>
                    </m:d>
                  </m:oMath>
                </a14:m>
                <a:r>
                  <a:rPr lang="en-US" sz="2000" dirty="0"/>
                  <a:t> và phương trình đường thẳng ∆ là </a:t>
                </a:r>
                <a14:m>
                  <m:oMath xmlns:m="http://schemas.openxmlformats.org/officeDocument/2006/math">
                    <m:r>
                      <a:rPr lang="en-US" sz="2000" i="1">
                        <a:latin typeface="Cambria Math" panose="02040503050406030204" pitchFamily="18" charset="0"/>
                      </a:rPr>
                      <m:t>𝑥</m:t>
                    </m:r>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𝑝</m:t>
                        </m:r>
                      </m:num>
                      <m:den>
                        <m:r>
                          <a:rPr lang="en-US" sz="2000" i="1">
                            <a:latin typeface="Cambria Math" panose="02040503050406030204" pitchFamily="18" charset="0"/>
                          </a:rPr>
                          <m:t>2</m:t>
                        </m:r>
                      </m:den>
                    </m:f>
                    <m:r>
                      <a:rPr lang="en-US" sz="2000" i="1">
                        <a:latin typeface="Cambria Math" panose="02040503050406030204" pitchFamily="18" charset="0"/>
                      </a:rPr>
                      <m:t>=</m:t>
                    </m:r>
                    <m:r>
                      <a:rPr lang="en-US" sz="2000" i="1">
                        <a:latin typeface="Cambria Math" panose="02040503050406030204" pitchFamily="18" charset="0"/>
                      </a:rPr>
                      <m:t>0</m:t>
                    </m:r>
                  </m:oMath>
                </a14:m>
                <a:r>
                  <a:rPr lang="en-US" sz="2000" dirty="0"/>
                  <a:t>.</a:t>
                </a:r>
              </a:p>
              <a:p>
                <a:pPr algn="just">
                  <a:lnSpc>
                    <a:spcPct val="150000"/>
                  </a:lnSpc>
                </a:pPr>
                <a:r>
                  <a:rPr lang="en-US" sz="2000" dirty="0"/>
                  <a:t>Do đó khoảng cách từ M(x; y) </a:t>
                </a:r>
                <a14:m>
                  <m:oMath xmlns:m="http://schemas.openxmlformats.org/officeDocument/2006/math">
                    <m:r>
                      <a:rPr lang="en-US" sz="2000" b="1" i="1">
                        <a:latin typeface="Cambria Math" panose="02040503050406030204" pitchFamily="18" charset="0"/>
                      </a:rPr>
                      <m:t>∈</m:t>
                    </m:r>
                  </m:oMath>
                </a14:m>
                <a:r>
                  <a:rPr lang="en-US" sz="2000" dirty="0"/>
                  <a:t> (P) đến đường thẳng </a:t>
                </a:r>
                <a14:m>
                  <m:oMath xmlns:m="http://schemas.openxmlformats.org/officeDocument/2006/math">
                    <m:r>
                      <a:rPr lang="en-US" sz="2000" b="1" i="1">
                        <a:latin typeface="Cambria Math" panose="02040503050406030204" pitchFamily="18" charset="0"/>
                      </a:rPr>
                      <m:t>∆</m:t>
                    </m:r>
                  </m:oMath>
                </a14:m>
                <a:r>
                  <a:rPr lang="en-US" sz="2000" dirty="0"/>
                  <a:t> là </a:t>
                </a:r>
                <a14:m>
                  <m:oMath xmlns:m="http://schemas.openxmlformats.org/officeDocument/2006/math">
                    <m:d>
                      <m:dPr>
                        <m:begChr m:val="|"/>
                        <m:endChr m:val="|"/>
                        <m:ctrlPr>
                          <a:rPr lang="en-US" sz="2000" i="1">
                            <a:latin typeface="Cambria Math" panose="02040503050406030204" pitchFamily="18" charset="0"/>
                          </a:rPr>
                        </m:ctrlPr>
                      </m:dPr>
                      <m:e>
                        <m:r>
                          <a:rPr lang="en-US" sz="2000" b="1" i="1">
                            <a:latin typeface="Cambria Math" panose="02040503050406030204" pitchFamily="18" charset="0"/>
                          </a:rPr>
                          <m:t>𝒙</m:t>
                        </m:r>
                        <m:r>
                          <a:rPr lang="en-US" sz="2000" b="1" i="1">
                            <a:latin typeface="Cambria Math" panose="02040503050406030204" pitchFamily="18" charset="0"/>
                          </a:rPr>
                          <m:t>+</m:t>
                        </m:r>
                        <m:f>
                          <m:fPr>
                            <m:ctrlPr>
                              <a:rPr lang="en-US" sz="2000" i="1">
                                <a:latin typeface="Cambria Math" panose="02040503050406030204" pitchFamily="18" charset="0"/>
                              </a:rPr>
                            </m:ctrlPr>
                          </m:fPr>
                          <m:num>
                            <m:r>
                              <a:rPr lang="en-US" sz="2000" b="1" i="1">
                                <a:latin typeface="Cambria Math" panose="02040503050406030204" pitchFamily="18" charset="0"/>
                              </a:rPr>
                              <m:t>𝒑</m:t>
                            </m:r>
                          </m:num>
                          <m:den>
                            <m:r>
                              <a:rPr lang="en-US" sz="2000" b="1" i="1">
                                <a:latin typeface="Cambria Math" panose="02040503050406030204" pitchFamily="18" charset="0"/>
                              </a:rPr>
                              <m:t>𝟐</m:t>
                            </m:r>
                          </m:den>
                        </m:f>
                      </m:e>
                    </m:d>
                  </m:oMath>
                </a14:m>
                <a:r>
                  <a:rPr lang="en-US" sz="2000" dirty="0"/>
                  <a:t>.</a:t>
                </a:r>
              </a:p>
              <a:p>
                <a:pPr algn="just">
                  <a:lnSpc>
                    <a:spcPct val="150000"/>
                  </a:lnSpc>
                </a:pPr>
                <a:r>
                  <a:rPr lang="en-US" sz="2000" dirty="0"/>
                  <a:t>Ta có: M(x; y) </a:t>
                </a:r>
                <a14:m>
                  <m:oMath xmlns:m="http://schemas.openxmlformats.org/officeDocument/2006/math">
                    <m:r>
                      <a:rPr lang="en-US" sz="2000" b="1" i="1">
                        <a:latin typeface="Cambria Math" panose="02040503050406030204" pitchFamily="18" charset="0"/>
                      </a:rPr>
                      <m:t>∈</m:t>
                    </m:r>
                  </m:oMath>
                </a14:m>
                <a:r>
                  <a:rPr lang="en-US" sz="2000" dirty="0"/>
                  <a:t> (P) khi và chỉ khi độ dài MF bằng khoảng cách từ M tới </a:t>
                </a:r>
                <a14:m>
                  <m:oMath xmlns:m="http://schemas.openxmlformats.org/officeDocument/2006/math">
                    <m:r>
                      <a:rPr lang="en-US" sz="2000" b="1" i="1">
                        <a:latin typeface="Cambria Math" panose="02040503050406030204" pitchFamily="18" charset="0"/>
                      </a:rPr>
                      <m:t>∆</m:t>
                    </m:r>
                  </m:oMath>
                </a14:m>
                <a:r>
                  <a:rPr lang="en-US" sz="2000" dirty="0"/>
                  <a:t>, tức là: </a:t>
                </a:r>
              </a:p>
              <a:p>
                <a:pPr algn="just">
                  <a:lnSpc>
                    <a:spcPct val="150000"/>
                  </a:lnSpc>
                </a:pPr>
                <a14:m>
                  <m:oMathPara xmlns:m="http://schemas.openxmlformats.org/officeDocument/2006/math">
                    <m:oMathParaPr>
                      <m:jc m:val="centerGroup"/>
                    </m:oMathParaPr>
                    <m:oMath xmlns:m="http://schemas.openxmlformats.org/officeDocument/2006/math">
                      <m:rad>
                        <m:radPr>
                          <m:degHide m:val="on"/>
                          <m:ctrlPr>
                            <a:rPr lang="en-US" sz="2000" i="1">
                              <a:latin typeface="Cambria Math" panose="02040503050406030204" pitchFamily="18" charset="0"/>
                            </a:rPr>
                          </m:ctrlPr>
                        </m:radPr>
                        <m:deg/>
                        <m:e>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b="1" i="1">
                                      <a:latin typeface="Cambria Math" panose="02040503050406030204" pitchFamily="18" charset="0"/>
                                    </a:rPr>
                                    <m:t>𝒙</m:t>
                                  </m:r>
                                  <m:r>
                                    <a:rPr lang="en-US" sz="2000" b="1" i="1">
                                      <a:latin typeface="Cambria Math" panose="02040503050406030204" pitchFamily="18" charset="0"/>
                                    </a:rPr>
                                    <m:t>−</m:t>
                                  </m:r>
                                  <m:f>
                                    <m:fPr>
                                      <m:ctrlPr>
                                        <a:rPr lang="en-US" sz="2000" i="1">
                                          <a:latin typeface="Cambria Math" panose="02040503050406030204" pitchFamily="18" charset="0"/>
                                        </a:rPr>
                                      </m:ctrlPr>
                                    </m:fPr>
                                    <m:num>
                                      <m:r>
                                        <a:rPr lang="en-US" sz="2000" b="1" i="1">
                                          <a:latin typeface="Cambria Math" panose="02040503050406030204" pitchFamily="18" charset="0"/>
                                        </a:rPr>
                                        <m:t>𝒑</m:t>
                                      </m:r>
                                    </m:num>
                                    <m:den>
                                      <m:r>
                                        <a:rPr lang="en-US" sz="2000" b="1" i="1">
                                          <a:latin typeface="Cambria Math" panose="02040503050406030204" pitchFamily="18" charset="0"/>
                                        </a:rPr>
                                        <m:t>𝟐</m:t>
                                      </m:r>
                                    </m:den>
                                  </m:f>
                                </m:e>
                              </m:d>
                            </m:e>
                            <m:sup>
                              <m:r>
                                <a:rPr lang="en-US" sz="2000" b="1" i="1">
                                  <a:latin typeface="Cambria Math" panose="02040503050406030204" pitchFamily="18" charset="0"/>
                                </a:rPr>
                                <m:t>𝟐</m:t>
                              </m:r>
                            </m:sup>
                          </m:sSup>
                          <m:r>
                            <a:rPr lang="en-US" sz="2000" b="1" i="1">
                              <a:latin typeface="Cambria Math" panose="02040503050406030204" pitchFamily="18" charset="0"/>
                            </a:rPr>
                            <m:t>+</m:t>
                          </m:r>
                          <m:sSup>
                            <m:sSupPr>
                              <m:ctrlPr>
                                <a:rPr lang="en-US" sz="2000" i="1">
                                  <a:latin typeface="Cambria Math" panose="02040503050406030204" pitchFamily="18" charset="0"/>
                                </a:rPr>
                              </m:ctrlPr>
                            </m:sSupPr>
                            <m:e>
                              <m:r>
                                <a:rPr lang="en-US" sz="2000" b="1" i="1">
                                  <a:latin typeface="Cambria Math" panose="02040503050406030204" pitchFamily="18" charset="0"/>
                                </a:rPr>
                                <m:t>𝒚</m:t>
                              </m:r>
                            </m:e>
                            <m:sup>
                              <m:r>
                                <a:rPr lang="en-US" sz="2000" b="1" i="1">
                                  <a:latin typeface="Cambria Math" panose="02040503050406030204" pitchFamily="18" charset="0"/>
                                </a:rPr>
                                <m:t>𝟐</m:t>
                              </m:r>
                            </m:sup>
                          </m:sSup>
                        </m:e>
                      </m:rad>
                      <m:r>
                        <a:rPr lang="en-US" sz="2000" b="1" i="1">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b="1" i="1">
                              <a:latin typeface="Cambria Math" panose="02040503050406030204" pitchFamily="18" charset="0"/>
                            </a:rPr>
                            <m:t>𝒙</m:t>
                          </m:r>
                          <m:r>
                            <a:rPr lang="en-US" sz="2000" b="1" i="1">
                              <a:latin typeface="Cambria Math" panose="02040503050406030204" pitchFamily="18" charset="0"/>
                            </a:rPr>
                            <m:t>+</m:t>
                          </m:r>
                          <m:f>
                            <m:fPr>
                              <m:ctrlPr>
                                <a:rPr lang="en-US" sz="2000" i="1">
                                  <a:latin typeface="Cambria Math" panose="02040503050406030204" pitchFamily="18" charset="0"/>
                                </a:rPr>
                              </m:ctrlPr>
                            </m:fPr>
                            <m:num>
                              <m:r>
                                <a:rPr lang="en-US" sz="2000" b="1" i="1">
                                  <a:latin typeface="Cambria Math" panose="02040503050406030204" pitchFamily="18" charset="0"/>
                                </a:rPr>
                                <m:t>𝒑</m:t>
                              </m:r>
                            </m:num>
                            <m:den>
                              <m:r>
                                <a:rPr lang="en-US" sz="2000" b="1" i="1">
                                  <a:latin typeface="Cambria Math" panose="02040503050406030204" pitchFamily="18" charset="0"/>
                                </a:rPr>
                                <m:t>𝟐</m:t>
                              </m:r>
                            </m:den>
                          </m:f>
                        </m:e>
                      </m:d>
                      <m:r>
                        <a:rPr lang="en-US" sz="2000" b="1" i="1">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b="1" i="1">
                                  <a:latin typeface="Cambria Math" panose="02040503050406030204" pitchFamily="18" charset="0"/>
                                </a:rPr>
                                <m:t>𝒙</m:t>
                              </m:r>
                              <m:r>
                                <a:rPr lang="en-US" sz="2000" b="1" i="1">
                                  <a:latin typeface="Cambria Math" panose="02040503050406030204" pitchFamily="18" charset="0"/>
                                </a:rPr>
                                <m:t>−</m:t>
                              </m:r>
                              <m:f>
                                <m:fPr>
                                  <m:ctrlPr>
                                    <a:rPr lang="en-US" sz="2000" i="1">
                                      <a:latin typeface="Cambria Math" panose="02040503050406030204" pitchFamily="18" charset="0"/>
                                    </a:rPr>
                                  </m:ctrlPr>
                                </m:fPr>
                                <m:num>
                                  <m:r>
                                    <a:rPr lang="en-US" sz="2000" b="1" i="1">
                                      <a:latin typeface="Cambria Math" panose="02040503050406030204" pitchFamily="18" charset="0"/>
                                    </a:rPr>
                                    <m:t>𝒑</m:t>
                                  </m:r>
                                </m:num>
                                <m:den>
                                  <m:r>
                                    <a:rPr lang="en-US" sz="2000" b="1" i="1">
                                      <a:latin typeface="Cambria Math" panose="02040503050406030204" pitchFamily="18" charset="0"/>
                                    </a:rPr>
                                    <m:t>𝟐</m:t>
                                  </m:r>
                                </m:den>
                              </m:f>
                            </m:e>
                          </m:d>
                        </m:e>
                        <m:sup>
                          <m:r>
                            <a:rPr lang="en-US" sz="2000" b="1" i="1">
                              <a:latin typeface="Cambria Math" panose="02040503050406030204" pitchFamily="18" charset="0"/>
                            </a:rPr>
                            <m:t>𝟐</m:t>
                          </m:r>
                        </m:sup>
                      </m:sSup>
                      <m:r>
                        <a:rPr lang="en-US" sz="2000" b="1" i="1">
                          <a:latin typeface="Cambria Math" panose="02040503050406030204" pitchFamily="18" charset="0"/>
                        </a:rPr>
                        <m:t>+</m:t>
                      </m:r>
                      <m:sSup>
                        <m:sSupPr>
                          <m:ctrlPr>
                            <a:rPr lang="en-US" sz="2000" i="1">
                              <a:latin typeface="Cambria Math" panose="02040503050406030204" pitchFamily="18" charset="0"/>
                            </a:rPr>
                          </m:ctrlPr>
                        </m:sSupPr>
                        <m:e>
                          <m:r>
                            <a:rPr lang="en-US" sz="2000" b="1" i="1">
                              <a:latin typeface="Cambria Math" panose="02040503050406030204" pitchFamily="18" charset="0"/>
                            </a:rPr>
                            <m:t>𝒚</m:t>
                          </m:r>
                        </m:e>
                        <m:sup>
                          <m:r>
                            <a:rPr lang="en-US" sz="2000" b="1" i="1">
                              <a:latin typeface="Cambria Math" panose="02040503050406030204" pitchFamily="18" charset="0"/>
                            </a:rPr>
                            <m:t>𝟐</m:t>
                          </m:r>
                        </m:sup>
                      </m:sSup>
                      <m:r>
                        <a:rPr lang="en-US" sz="2000" b="1" i="1">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b="1" i="1">
                                  <a:latin typeface="Cambria Math" panose="02040503050406030204" pitchFamily="18" charset="0"/>
                                </a:rPr>
                                <m:t>𝒙</m:t>
                              </m:r>
                              <m:r>
                                <a:rPr lang="en-US" sz="2000" b="1" i="1">
                                  <a:latin typeface="Cambria Math" panose="02040503050406030204" pitchFamily="18" charset="0"/>
                                </a:rPr>
                                <m:t>+</m:t>
                              </m:r>
                              <m:f>
                                <m:fPr>
                                  <m:ctrlPr>
                                    <a:rPr lang="en-US" sz="2000" i="1">
                                      <a:latin typeface="Cambria Math" panose="02040503050406030204" pitchFamily="18" charset="0"/>
                                    </a:rPr>
                                  </m:ctrlPr>
                                </m:fPr>
                                <m:num>
                                  <m:r>
                                    <a:rPr lang="en-US" sz="2000" b="1" i="1">
                                      <a:latin typeface="Cambria Math" panose="02040503050406030204" pitchFamily="18" charset="0"/>
                                    </a:rPr>
                                    <m:t>𝒑</m:t>
                                  </m:r>
                                </m:num>
                                <m:den>
                                  <m:r>
                                    <a:rPr lang="en-US" sz="2000" b="1" i="1">
                                      <a:latin typeface="Cambria Math" panose="02040503050406030204" pitchFamily="18" charset="0"/>
                                    </a:rPr>
                                    <m:t>𝟐</m:t>
                                  </m:r>
                                </m:den>
                              </m:f>
                            </m:e>
                          </m:d>
                        </m:e>
                        <m:sup>
                          <m:r>
                            <a:rPr lang="en-US" sz="2000" b="1" i="1">
                              <a:latin typeface="Cambria Math" panose="02040503050406030204" pitchFamily="18" charset="0"/>
                            </a:rPr>
                            <m:t>𝟐</m:t>
                          </m:r>
                        </m:sup>
                      </m:sSup>
                      <m:r>
                        <a:rPr lang="en-US" sz="2000" b="1" i="1">
                          <a:latin typeface="Cambria Math" panose="02040503050406030204" pitchFamily="18" charset="0"/>
                        </a:rPr>
                        <m:t>⟺</m:t>
                      </m:r>
                      <m:sSup>
                        <m:sSupPr>
                          <m:ctrlPr>
                            <a:rPr lang="en-US" sz="2000" i="1">
                              <a:latin typeface="Cambria Math" panose="02040503050406030204" pitchFamily="18" charset="0"/>
                            </a:rPr>
                          </m:ctrlPr>
                        </m:sSupPr>
                        <m:e>
                          <m:r>
                            <a:rPr lang="en-US" sz="2000" b="1" i="1">
                              <a:latin typeface="Cambria Math" panose="02040503050406030204" pitchFamily="18" charset="0"/>
                            </a:rPr>
                            <m:t>𝒚</m:t>
                          </m:r>
                        </m:e>
                        <m:sup>
                          <m:r>
                            <a:rPr lang="en-US" sz="2000" b="1" i="1">
                              <a:latin typeface="Cambria Math" panose="02040503050406030204" pitchFamily="18" charset="0"/>
                            </a:rPr>
                            <m:t>𝟐</m:t>
                          </m:r>
                        </m:sup>
                      </m:sSup>
                      <m:r>
                        <a:rPr lang="en-US" sz="2000" b="1" i="1">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b="1" i="1">
                                  <a:latin typeface="Cambria Math" panose="02040503050406030204" pitchFamily="18" charset="0"/>
                                </a:rPr>
                                <m:t>𝒙</m:t>
                              </m:r>
                              <m:r>
                                <a:rPr lang="en-US" sz="2000" b="1" i="1">
                                  <a:latin typeface="Cambria Math" panose="02040503050406030204" pitchFamily="18" charset="0"/>
                                </a:rPr>
                                <m:t>+</m:t>
                              </m:r>
                              <m:f>
                                <m:fPr>
                                  <m:ctrlPr>
                                    <a:rPr lang="en-US" sz="2000" i="1">
                                      <a:latin typeface="Cambria Math" panose="02040503050406030204" pitchFamily="18" charset="0"/>
                                    </a:rPr>
                                  </m:ctrlPr>
                                </m:fPr>
                                <m:num>
                                  <m:r>
                                    <a:rPr lang="en-US" sz="2000" b="1" i="1">
                                      <a:latin typeface="Cambria Math" panose="02040503050406030204" pitchFamily="18" charset="0"/>
                                    </a:rPr>
                                    <m:t>𝒑</m:t>
                                  </m:r>
                                </m:num>
                                <m:den>
                                  <m:r>
                                    <a:rPr lang="en-US" sz="2000" b="1" i="1">
                                      <a:latin typeface="Cambria Math" panose="02040503050406030204" pitchFamily="18" charset="0"/>
                                    </a:rPr>
                                    <m:t>𝟐</m:t>
                                  </m:r>
                                </m:den>
                              </m:f>
                            </m:e>
                          </m:d>
                        </m:e>
                        <m:sup>
                          <m:r>
                            <a:rPr lang="en-US" sz="2000" b="1" i="1">
                              <a:latin typeface="Cambria Math" panose="02040503050406030204" pitchFamily="18" charset="0"/>
                            </a:rPr>
                            <m:t>𝟐</m:t>
                          </m:r>
                        </m:sup>
                      </m:sSup>
                      <m:r>
                        <a:rPr lang="en-US" sz="2000" b="1" i="1">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b="1" i="1">
                                  <a:latin typeface="Cambria Math" panose="02040503050406030204" pitchFamily="18" charset="0"/>
                                </a:rPr>
                                <m:t>𝒙</m:t>
                              </m:r>
                              <m:r>
                                <a:rPr lang="en-US" sz="2000" b="1" i="1">
                                  <a:latin typeface="Cambria Math" panose="02040503050406030204" pitchFamily="18" charset="0"/>
                                </a:rPr>
                                <m:t>−</m:t>
                              </m:r>
                              <m:f>
                                <m:fPr>
                                  <m:ctrlPr>
                                    <a:rPr lang="en-US" sz="2000" i="1">
                                      <a:latin typeface="Cambria Math" panose="02040503050406030204" pitchFamily="18" charset="0"/>
                                    </a:rPr>
                                  </m:ctrlPr>
                                </m:fPr>
                                <m:num>
                                  <m:r>
                                    <a:rPr lang="en-US" sz="2000" b="1" i="1">
                                      <a:latin typeface="Cambria Math" panose="02040503050406030204" pitchFamily="18" charset="0"/>
                                    </a:rPr>
                                    <m:t>𝒑</m:t>
                                  </m:r>
                                </m:num>
                                <m:den>
                                  <m:r>
                                    <a:rPr lang="en-US" sz="2000" b="1" i="1">
                                      <a:latin typeface="Cambria Math" panose="02040503050406030204" pitchFamily="18" charset="0"/>
                                    </a:rPr>
                                    <m:t>𝟐</m:t>
                                  </m:r>
                                </m:den>
                              </m:f>
                            </m:e>
                          </m:d>
                        </m:e>
                        <m:sup>
                          <m:r>
                            <a:rPr lang="en-US" sz="2000" b="1" i="1">
                              <a:latin typeface="Cambria Math" panose="02040503050406030204" pitchFamily="18" charset="0"/>
                            </a:rPr>
                            <m:t>𝟐</m:t>
                          </m:r>
                        </m:sup>
                      </m:sSup>
                      <m:r>
                        <a:rPr lang="en-US" sz="2000" b="1" i="1">
                          <a:latin typeface="Cambria Math" panose="02040503050406030204" pitchFamily="18" charset="0"/>
                        </a:rPr>
                        <m:t>⟺</m:t>
                      </m:r>
                      <m:sSup>
                        <m:sSupPr>
                          <m:ctrlPr>
                            <a:rPr lang="en-US" sz="2000" i="1">
                              <a:latin typeface="Cambria Math" panose="02040503050406030204" pitchFamily="18" charset="0"/>
                            </a:rPr>
                          </m:ctrlPr>
                        </m:sSupPr>
                        <m:e>
                          <m:r>
                            <a:rPr lang="en-US" sz="2000" b="1" i="1">
                              <a:latin typeface="Cambria Math" panose="02040503050406030204" pitchFamily="18" charset="0"/>
                            </a:rPr>
                            <m:t>𝒚</m:t>
                          </m:r>
                        </m:e>
                        <m:sup>
                          <m:r>
                            <a:rPr lang="en-US" sz="2000" b="1" i="1">
                              <a:latin typeface="Cambria Math" panose="02040503050406030204" pitchFamily="18" charset="0"/>
                            </a:rPr>
                            <m:t>𝟐</m:t>
                          </m:r>
                        </m:sup>
                      </m:sSup>
                      <m:r>
                        <a:rPr lang="en-US" sz="2000" b="1" i="1">
                          <a:latin typeface="Cambria Math" panose="02040503050406030204" pitchFamily="18" charset="0"/>
                        </a:rPr>
                        <m:t>=</m:t>
                      </m:r>
                      <m:r>
                        <a:rPr lang="en-US" sz="2000" b="1" i="1">
                          <a:latin typeface="Cambria Math" panose="02040503050406030204" pitchFamily="18" charset="0"/>
                        </a:rPr>
                        <m:t>𝟐</m:t>
                      </m:r>
                      <m:r>
                        <a:rPr lang="en-US" sz="2000" b="1" i="1">
                          <a:latin typeface="Cambria Math" panose="02040503050406030204" pitchFamily="18" charset="0"/>
                        </a:rPr>
                        <m:t>𝒑𝒙</m:t>
                      </m:r>
                    </m:oMath>
                  </m:oMathPara>
                </a14:m>
                <a:endParaRPr lang="en-US" sz="2000" dirty="0"/>
              </a:p>
            </p:txBody>
          </p:sp>
        </mc:Choice>
        <mc:Fallback xmlns="">
          <p:sp>
            <p:nvSpPr>
              <p:cNvPr id="2" name="Rectangle 1"/>
              <p:cNvSpPr>
                <a:spLocks noRot="1" noChangeAspect="1" noMove="1" noResize="1" noEditPoints="1" noAdjustHandles="1" noChangeArrowheads="1" noChangeShapeType="1" noTextEdit="1"/>
              </p:cNvSpPr>
              <p:nvPr/>
            </p:nvSpPr>
            <p:spPr>
              <a:xfrm>
                <a:off x="152400" y="285750"/>
                <a:ext cx="8763000" cy="4655570"/>
              </a:xfrm>
              <a:prstGeom prst="rect">
                <a:avLst/>
              </a:prstGeom>
              <a:blipFill rotWithShape="1">
                <a:blip r:embed="rId3"/>
                <a:stretch>
                  <a:fillRect l="-695" r="-626"/>
                </a:stretch>
              </a:blipFill>
            </p:spPr>
            <p:txBody>
              <a:bodyPr/>
              <a:lstStyle/>
              <a:p>
                <a:r>
                  <a:rPr lang="en-US">
                    <a:noFill/>
                  </a:rPr>
                  <a:t> </a:t>
                </a:r>
              </a:p>
            </p:txBody>
          </p:sp>
        </mc:Fallback>
      </mc:AlternateContent>
    </p:spTree>
    <p:extLst>
      <p:ext uri="{BB962C8B-B14F-4D97-AF65-F5344CB8AC3E}">
        <p14:creationId xmlns:p14="http://schemas.microsoft.com/office/powerpoint/2010/main" val="216110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grpSp>
        <p:nvGrpSpPr>
          <p:cNvPr id="2367" name="Google Shape;2367;p66"/>
          <p:cNvGrpSpPr/>
          <p:nvPr/>
        </p:nvGrpSpPr>
        <p:grpSpPr>
          <a:xfrm rot="665443">
            <a:off x="-280479" y="3490994"/>
            <a:ext cx="520099" cy="669049"/>
            <a:chOff x="4938450" y="2419450"/>
            <a:chExt cx="243900" cy="313750"/>
          </a:xfrm>
        </p:grpSpPr>
        <p:sp>
          <p:nvSpPr>
            <p:cNvPr id="2368" name="Google Shape;2368;p66"/>
            <p:cNvSpPr/>
            <p:nvPr/>
          </p:nvSpPr>
          <p:spPr>
            <a:xfrm>
              <a:off x="4988550" y="2432675"/>
              <a:ext cx="189850" cy="242075"/>
            </a:xfrm>
            <a:custGeom>
              <a:avLst/>
              <a:gdLst/>
              <a:ahLst/>
              <a:cxnLst/>
              <a:rect l="l" t="t" r="r" b="b"/>
              <a:pathLst>
                <a:path w="7594" h="9683" extrusionOk="0">
                  <a:moveTo>
                    <a:pt x="6788" y="0"/>
                  </a:moveTo>
                  <a:cubicBezTo>
                    <a:pt x="6773" y="47"/>
                    <a:pt x="6725" y="47"/>
                    <a:pt x="6694" y="79"/>
                  </a:cubicBezTo>
                  <a:cubicBezTo>
                    <a:pt x="6710" y="95"/>
                    <a:pt x="6741" y="142"/>
                    <a:pt x="6757" y="142"/>
                  </a:cubicBezTo>
                  <a:lnTo>
                    <a:pt x="6962" y="284"/>
                  </a:lnTo>
                  <a:cubicBezTo>
                    <a:pt x="7388" y="568"/>
                    <a:pt x="7483" y="1216"/>
                    <a:pt x="7136" y="1721"/>
                  </a:cubicBezTo>
                  <a:lnTo>
                    <a:pt x="2226" y="9029"/>
                  </a:lnTo>
                  <a:cubicBezTo>
                    <a:pt x="1989" y="9374"/>
                    <a:pt x="1619" y="9572"/>
                    <a:pt x="1273" y="9572"/>
                  </a:cubicBezTo>
                  <a:cubicBezTo>
                    <a:pt x="1112" y="9572"/>
                    <a:pt x="957" y="9530"/>
                    <a:pt x="822" y="9440"/>
                  </a:cubicBezTo>
                  <a:lnTo>
                    <a:pt x="616" y="9298"/>
                  </a:lnTo>
                  <a:cubicBezTo>
                    <a:pt x="190" y="9014"/>
                    <a:pt x="127" y="8366"/>
                    <a:pt x="474" y="7845"/>
                  </a:cubicBezTo>
                  <a:lnTo>
                    <a:pt x="2526" y="4799"/>
                  </a:lnTo>
                  <a:cubicBezTo>
                    <a:pt x="2561" y="4742"/>
                    <a:pt x="2529" y="4701"/>
                    <a:pt x="2490" y="4701"/>
                  </a:cubicBezTo>
                  <a:cubicBezTo>
                    <a:pt x="2476" y="4701"/>
                    <a:pt x="2461" y="4707"/>
                    <a:pt x="2447" y="4720"/>
                  </a:cubicBezTo>
                  <a:lnTo>
                    <a:pt x="380" y="7782"/>
                  </a:lnTo>
                  <a:cubicBezTo>
                    <a:pt x="1" y="8351"/>
                    <a:pt x="80" y="9077"/>
                    <a:pt x="537" y="9392"/>
                  </a:cubicBezTo>
                  <a:lnTo>
                    <a:pt x="743" y="9534"/>
                  </a:lnTo>
                  <a:cubicBezTo>
                    <a:pt x="893" y="9635"/>
                    <a:pt x="1067" y="9683"/>
                    <a:pt x="1245" y="9683"/>
                  </a:cubicBezTo>
                  <a:cubicBezTo>
                    <a:pt x="1626" y="9683"/>
                    <a:pt x="2031" y="9464"/>
                    <a:pt x="2290" y="9077"/>
                  </a:cubicBezTo>
                  <a:lnTo>
                    <a:pt x="7199" y="1784"/>
                  </a:lnTo>
                  <a:cubicBezTo>
                    <a:pt x="7593" y="1216"/>
                    <a:pt x="7515" y="489"/>
                    <a:pt x="7041" y="174"/>
                  </a:cubicBezTo>
                  <a:lnTo>
                    <a:pt x="6852" y="32"/>
                  </a:lnTo>
                  <a:cubicBezTo>
                    <a:pt x="6820" y="32"/>
                    <a:pt x="6804" y="16"/>
                    <a:pt x="6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6"/>
            <p:cNvSpPr/>
            <p:nvPr/>
          </p:nvSpPr>
          <p:spPr>
            <a:xfrm>
              <a:off x="4986575" y="2431075"/>
              <a:ext cx="194200" cy="245425"/>
            </a:xfrm>
            <a:custGeom>
              <a:avLst/>
              <a:gdLst/>
              <a:ahLst/>
              <a:cxnLst/>
              <a:rect l="l" t="t" r="r" b="b"/>
              <a:pathLst>
                <a:path w="7768" h="9817" extrusionOk="0">
                  <a:moveTo>
                    <a:pt x="7138" y="303"/>
                  </a:moveTo>
                  <a:lnTo>
                    <a:pt x="7138" y="303"/>
                  </a:lnTo>
                  <a:cubicBezTo>
                    <a:pt x="7200" y="365"/>
                    <a:pt x="7263" y="428"/>
                    <a:pt x="7325" y="506"/>
                  </a:cubicBezTo>
                  <a:lnTo>
                    <a:pt x="7309" y="506"/>
                  </a:lnTo>
                  <a:cubicBezTo>
                    <a:pt x="7263" y="428"/>
                    <a:pt x="7200" y="365"/>
                    <a:pt x="7138" y="303"/>
                  </a:cubicBezTo>
                  <a:close/>
                  <a:moveTo>
                    <a:pt x="6867" y="1"/>
                  </a:moveTo>
                  <a:cubicBezTo>
                    <a:pt x="6836" y="17"/>
                    <a:pt x="6820" y="17"/>
                    <a:pt x="6820" y="48"/>
                  </a:cubicBezTo>
                  <a:cubicBezTo>
                    <a:pt x="6804" y="48"/>
                    <a:pt x="6804" y="48"/>
                    <a:pt x="6789" y="64"/>
                  </a:cubicBezTo>
                  <a:cubicBezTo>
                    <a:pt x="6773" y="64"/>
                    <a:pt x="6757" y="80"/>
                    <a:pt x="6741" y="80"/>
                  </a:cubicBezTo>
                  <a:cubicBezTo>
                    <a:pt x="6741" y="96"/>
                    <a:pt x="6725" y="96"/>
                    <a:pt x="6725" y="111"/>
                  </a:cubicBezTo>
                  <a:cubicBezTo>
                    <a:pt x="6694" y="143"/>
                    <a:pt x="6710" y="190"/>
                    <a:pt x="6741" y="206"/>
                  </a:cubicBezTo>
                  <a:lnTo>
                    <a:pt x="6757" y="222"/>
                  </a:lnTo>
                  <a:cubicBezTo>
                    <a:pt x="6773" y="238"/>
                    <a:pt x="6789" y="254"/>
                    <a:pt x="6804" y="269"/>
                  </a:cubicBezTo>
                  <a:lnTo>
                    <a:pt x="6994" y="396"/>
                  </a:lnTo>
                  <a:cubicBezTo>
                    <a:pt x="7404" y="664"/>
                    <a:pt x="7467" y="1280"/>
                    <a:pt x="7152" y="1753"/>
                  </a:cubicBezTo>
                  <a:lnTo>
                    <a:pt x="2242" y="9046"/>
                  </a:lnTo>
                  <a:cubicBezTo>
                    <a:pt x="2027" y="9380"/>
                    <a:pt x="1680" y="9567"/>
                    <a:pt x="1355" y="9567"/>
                  </a:cubicBezTo>
                  <a:cubicBezTo>
                    <a:pt x="1204" y="9567"/>
                    <a:pt x="1058" y="9526"/>
                    <a:pt x="932" y="9441"/>
                  </a:cubicBezTo>
                  <a:lnTo>
                    <a:pt x="743" y="9299"/>
                  </a:lnTo>
                  <a:cubicBezTo>
                    <a:pt x="348" y="9030"/>
                    <a:pt x="285" y="8430"/>
                    <a:pt x="616" y="7957"/>
                  </a:cubicBezTo>
                  <a:lnTo>
                    <a:pt x="2669" y="4894"/>
                  </a:lnTo>
                  <a:cubicBezTo>
                    <a:pt x="2684" y="4863"/>
                    <a:pt x="2700" y="4831"/>
                    <a:pt x="2684" y="4800"/>
                  </a:cubicBezTo>
                  <a:cubicBezTo>
                    <a:pt x="2684" y="4752"/>
                    <a:pt x="2669" y="4737"/>
                    <a:pt x="2637" y="4721"/>
                  </a:cubicBezTo>
                  <a:cubicBezTo>
                    <a:pt x="2618" y="4702"/>
                    <a:pt x="2595" y="4693"/>
                    <a:pt x="2571" y="4693"/>
                  </a:cubicBezTo>
                  <a:cubicBezTo>
                    <a:pt x="2535" y="4693"/>
                    <a:pt x="2498" y="4714"/>
                    <a:pt x="2479" y="4752"/>
                  </a:cubicBezTo>
                  <a:lnTo>
                    <a:pt x="411" y="7815"/>
                  </a:lnTo>
                  <a:cubicBezTo>
                    <a:pt x="1" y="8415"/>
                    <a:pt x="96" y="9188"/>
                    <a:pt x="585" y="9520"/>
                  </a:cubicBezTo>
                  <a:lnTo>
                    <a:pt x="790" y="9662"/>
                  </a:lnTo>
                  <a:cubicBezTo>
                    <a:pt x="950" y="9767"/>
                    <a:pt x="1134" y="9816"/>
                    <a:pt x="1324" y="9816"/>
                  </a:cubicBezTo>
                  <a:cubicBezTo>
                    <a:pt x="1731" y="9816"/>
                    <a:pt x="2162" y="9587"/>
                    <a:pt x="2432" y="9188"/>
                  </a:cubicBezTo>
                  <a:lnTo>
                    <a:pt x="7357" y="1879"/>
                  </a:lnTo>
                  <a:cubicBezTo>
                    <a:pt x="7767" y="1280"/>
                    <a:pt x="7672" y="522"/>
                    <a:pt x="7167" y="175"/>
                  </a:cubicBezTo>
                  <a:lnTo>
                    <a:pt x="6978" y="48"/>
                  </a:lnTo>
                  <a:lnTo>
                    <a:pt x="6931" y="17"/>
                  </a:lnTo>
                  <a:cubicBezTo>
                    <a:pt x="6899" y="1"/>
                    <a:pt x="6883" y="1"/>
                    <a:pt x="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6"/>
            <p:cNvSpPr/>
            <p:nvPr/>
          </p:nvSpPr>
          <p:spPr>
            <a:xfrm>
              <a:off x="4986975" y="2428325"/>
              <a:ext cx="193800" cy="248175"/>
            </a:xfrm>
            <a:custGeom>
              <a:avLst/>
              <a:gdLst/>
              <a:ahLst/>
              <a:cxnLst/>
              <a:rect l="l" t="t" r="r" b="b"/>
              <a:pathLst>
                <a:path w="7752" h="9927" extrusionOk="0">
                  <a:moveTo>
                    <a:pt x="6662" y="0"/>
                  </a:moveTo>
                  <a:cubicBezTo>
                    <a:pt x="6630" y="64"/>
                    <a:pt x="6567" y="127"/>
                    <a:pt x="6504" y="158"/>
                  </a:cubicBezTo>
                  <a:lnTo>
                    <a:pt x="6946" y="458"/>
                  </a:lnTo>
                  <a:cubicBezTo>
                    <a:pt x="7357" y="806"/>
                    <a:pt x="7451" y="1405"/>
                    <a:pt x="7136" y="1863"/>
                  </a:cubicBezTo>
                  <a:lnTo>
                    <a:pt x="2226" y="9156"/>
                  </a:lnTo>
                  <a:cubicBezTo>
                    <a:pt x="2011" y="9490"/>
                    <a:pt x="1664" y="9677"/>
                    <a:pt x="1339" y="9677"/>
                  </a:cubicBezTo>
                  <a:cubicBezTo>
                    <a:pt x="1188" y="9677"/>
                    <a:pt x="1042" y="9636"/>
                    <a:pt x="916" y="9551"/>
                  </a:cubicBezTo>
                  <a:lnTo>
                    <a:pt x="727" y="9409"/>
                  </a:lnTo>
                  <a:cubicBezTo>
                    <a:pt x="332" y="9140"/>
                    <a:pt x="269" y="8540"/>
                    <a:pt x="600" y="8067"/>
                  </a:cubicBezTo>
                  <a:lnTo>
                    <a:pt x="2653" y="5004"/>
                  </a:lnTo>
                  <a:cubicBezTo>
                    <a:pt x="2668" y="4973"/>
                    <a:pt x="2684" y="4941"/>
                    <a:pt x="2668" y="4910"/>
                  </a:cubicBezTo>
                  <a:cubicBezTo>
                    <a:pt x="2668" y="4862"/>
                    <a:pt x="2653" y="4847"/>
                    <a:pt x="2621" y="4831"/>
                  </a:cubicBezTo>
                  <a:cubicBezTo>
                    <a:pt x="2601" y="4818"/>
                    <a:pt x="2579" y="4810"/>
                    <a:pt x="2556" y="4810"/>
                  </a:cubicBezTo>
                  <a:cubicBezTo>
                    <a:pt x="2524" y="4810"/>
                    <a:pt x="2491" y="4825"/>
                    <a:pt x="2463" y="4862"/>
                  </a:cubicBezTo>
                  <a:lnTo>
                    <a:pt x="411" y="7925"/>
                  </a:lnTo>
                  <a:cubicBezTo>
                    <a:pt x="1" y="8525"/>
                    <a:pt x="80" y="9282"/>
                    <a:pt x="585" y="9630"/>
                  </a:cubicBezTo>
                  <a:lnTo>
                    <a:pt x="790" y="9772"/>
                  </a:lnTo>
                  <a:cubicBezTo>
                    <a:pt x="950" y="9877"/>
                    <a:pt x="1134" y="9926"/>
                    <a:pt x="1323" y="9926"/>
                  </a:cubicBezTo>
                  <a:cubicBezTo>
                    <a:pt x="1731" y="9926"/>
                    <a:pt x="2162" y="9697"/>
                    <a:pt x="2432" y="9298"/>
                  </a:cubicBezTo>
                  <a:lnTo>
                    <a:pt x="7341" y="1989"/>
                  </a:lnTo>
                  <a:cubicBezTo>
                    <a:pt x="7751" y="1390"/>
                    <a:pt x="7656" y="663"/>
                    <a:pt x="7167" y="332"/>
                  </a:cubicBezTo>
                  <a:lnTo>
                    <a:pt x="6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6"/>
            <p:cNvSpPr/>
            <p:nvPr/>
          </p:nvSpPr>
          <p:spPr>
            <a:xfrm>
              <a:off x="4984600" y="2426325"/>
              <a:ext cx="197750" cy="251975"/>
            </a:xfrm>
            <a:custGeom>
              <a:avLst/>
              <a:gdLst/>
              <a:ahLst/>
              <a:cxnLst/>
              <a:rect l="l" t="t" r="r" b="b"/>
              <a:pathLst>
                <a:path w="7910" h="10079" extrusionOk="0">
                  <a:moveTo>
                    <a:pt x="6773" y="191"/>
                  </a:moveTo>
                  <a:lnTo>
                    <a:pt x="7199" y="475"/>
                  </a:lnTo>
                  <a:cubicBezTo>
                    <a:pt x="7673" y="791"/>
                    <a:pt x="7751" y="1470"/>
                    <a:pt x="7373" y="2038"/>
                  </a:cubicBezTo>
                  <a:lnTo>
                    <a:pt x="2463" y="9331"/>
                  </a:lnTo>
                  <a:cubicBezTo>
                    <a:pt x="2194" y="9718"/>
                    <a:pt x="1786" y="9937"/>
                    <a:pt x="1408" y="9937"/>
                  </a:cubicBezTo>
                  <a:cubicBezTo>
                    <a:pt x="1232" y="9937"/>
                    <a:pt x="1062" y="9889"/>
                    <a:pt x="916" y="9788"/>
                  </a:cubicBezTo>
                  <a:lnTo>
                    <a:pt x="711" y="9646"/>
                  </a:lnTo>
                  <a:cubicBezTo>
                    <a:pt x="238" y="9331"/>
                    <a:pt x="175" y="8620"/>
                    <a:pt x="553" y="8052"/>
                  </a:cubicBezTo>
                  <a:lnTo>
                    <a:pt x="2621" y="4990"/>
                  </a:lnTo>
                  <a:cubicBezTo>
                    <a:pt x="2628" y="4970"/>
                    <a:pt x="2643" y="4961"/>
                    <a:pt x="2658" y="4961"/>
                  </a:cubicBezTo>
                  <a:cubicBezTo>
                    <a:pt x="2679" y="4961"/>
                    <a:pt x="2700" y="4978"/>
                    <a:pt x="2700" y="5005"/>
                  </a:cubicBezTo>
                  <a:cubicBezTo>
                    <a:pt x="2716" y="5021"/>
                    <a:pt x="2700" y="5037"/>
                    <a:pt x="2684" y="5053"/>
                  </a:cubicBezTo>
                  <a:lnTo>
                    <a:pt x="632" y="8099"/>
                  </a:lnTo>
                  <a:cubicBezTo>
                    <a:pt x="285" y="8620"/>
                    <a:pt x="364" y="9268"/>
                    <a:pt x="790" y="9567"/>
                  </a:cubicBezTo>
                  <a:lnTo>
                    <a:pt x="980" y="9694"/>
                  </a:lnTo>
                  <a:cubicBezTo>
                    <a:pt x="1117" y="9785"/>
                    <a:pt x="1276" y="9830"/>
                    <a:pt x="1440" y="9830"/>
                  </a:cubicBezTo>
                  <a:cubicBezTo>
                    <a:pt x="1784" y="9830"/>
                    <a:pt x="2149" y="9636"/>
                    <a:pt x="2384" y="9283"/>
                  </a:cubicBezTo>
                  <a:lnTo>
                    <a:pt x="7294" y="1991"/>
                  </a:lnTo>
                  <a:cubicBezTo>
                    <a:pt x="7625" y="1485"/>
                    <a:pt x="7530" y="791"/>
                    <a:pt x="7073" y="491"/>
                  </a:cubicBezTo>
                  <a:lnTo>
                    <a:pt x="6725" y="254"/>
                  </a:lnTo>
                  <a:cubicBezTo>
                    <a:pt x="6741" y="238"/>
                    <a:pt x="6757" y="207"/>
                    <a:pt x="6773" y="191"/>
                  </a:cubicBezTo>
                  <a:close/>
                  <a:moveTo>
                    <a:pt x="6735" y="1"/>
                  </a:moveTo>
                  <a:cubicBezTo>
                    <a:pt x="6712" y="1"/>
                    <a:pt x="6688" y="18"/>
                    <a:pt x="6678" y="49"/>
                  </a:cubicBezTo>
                  <a:cubicBezTo>
                    <a:pt x="6647" y="112"/>
                    <a:pt x="6631" y="128"/>
                    <a:pt x="6568" y="175"/>
                  </a:cubicBezTo>
                  <a:cubicBezTo>
                    <a:pt x="6552" y="175"/>
                    <a:pt x="6536" y="207"/>
                    <a:pt x="6520" y="238"/>
                  </a:cubicBezTo>
                  <a:cubicBezTo>
                    <a:pt x="6520" y="254"/>
                    <a:pt x="6536" y="270"/>
                    <a:pt x="6552" y="286"/>
                  </a:cubicBezTo>
                  <a:lnTo>
                    <a:pt x="6994" y="601"/>
                  </a:lnTo>
                  <a:cubicBezTo>
                    <a:pt x="7373" y="854"/>
                    <a:pt x="7452" y="1470"/>
                    <a:pt x="7167" y="1896"/>
                  </a:cubicBezTo>
                  <a:lnTo>
                    <a:pt x="2258" y="9189"/>
                  </a:lnTo>
                  <a:cubicBezTo>
                    <a:pt x="2052" y="9504"/>
                    <a:pt x="1733" y="9677"/>
                    <a:pt x="1436" y="9677"/>
                  </a:cubicBezTo>
                  <a:cubicBezTo>
                    <a:pt x="1302" y="9677"/>
                    <a:pt x="1172" y="9641"/>
                    <a:pt x="1059" y="9567"/>
                  </a:cubicBezTo>
                  <a:lnTo>
                    <a:pt x="853" y="9425"/>
                  </a:lnTo>
                  <a:cubicBezTo>
                    <a:pt x="490" y="9189"/>
                    <a:pt x="443" y="8620"/>
                    <a:pt x="743" y="8178"/>
                  </a:cubicBezTo>
                  <a:lnTo>
                    <a:pt x="2795" y="5132"/>
                  </a:lnTo>
                  <a:cubicBezTo>
                    <a:pt x="2842" y="5084"/>
                    <a:pt x="2842" y="5037"/>
                    <a:pt x="2842" y="4974"/>
                  </a:cubicBezTo>
                  <a:cubicBezTo>
                    <a:pt x="2826" y="4927"/>
                    <a:pt x="2795" y="4879"/>
                    <a:pt x="2763" y="4848"/>
                  </a:cubicBezTo>
                  <a:cubicBezTo>
                    <a:pt x="2729" y="4831"/>
                    <a:pt x="2693" y="4822"/>
                    <a:pt x="2658" y="4822"/>
                  </a:cubicBezTo>
                  <a:cubicBezTo>
                    <a:pt x="2595" y="4822"/>
                    <a:pt x="2535" y="4850"/>
                    <a:pt x="2495" y="4911"/>
                  </a:cubicBezTo>
                  <a:lnTo>
                    <a:pt x="427" y="7973"/>
                  </a:lnTo>
                  <a:cubicBezTo>
                    <a:pt x="1" y="8605"/>
                    <a:pt x="96" y="9410"/>
                    <a:pt x="632" y="9773"/>
                  </a:cubicBezTo>
                  <a:lnTo>
                    <a:pt x="838" y="9915"/>
                  </a:lnTo>
                  <a:cubicBezTo>
                    <a:pt x="1009" y="10026"/>
                    <a:pt x="1207" y="10079"/>
                    <a:pt x="1410" y="10079"/>
                  </a:cubicBezTo>
                  <a:cubicBezTo>
                    <a:pt x="1842" y="10079"/>
                    <a:pt x="2300" y="9839"/>
                    <a:pt x="2590" y="9410"/>
                  </a:cubicBezTo>
                  <a:lnTo>
                    <a:pt x="7483" y="2101"/>
                  </a:lnTo>
                  <a:cubicBezTo>
                    <a:pt x="7909" y="1485"/>
                    <a:pt x="7815" y="696"/>
                    <a:pt x="7278" y="349"/>
                  </a:cubicBezTo>
                  <a:lnTo>
                    <a:pt x="6773" y="17"/>
                  </a:lnTo>
                  <a:cubicBezTo>
                    <a:pt x="6762" y="6"/>
                    <a:pt x="6748" y="1"/>
                    <a:pt x="6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6"/>
            <p:cNvSpPr/>
            <p:nvPr/>
          </p:nvSpPr>
          <p:spPr>
            <a:xfrm>
              <a:off x="4940800" y="2421300"/>
              <a:ext cx="224575" cy="310075"/>
            </a:xfrm>
            <a:custGeom>
              <a:avLst/>
              <a:gdLst/>
              <a:ahLst/>
              <a:cxnLst/>
              <a:rect l="l" t="t" r="r" b="b"/>
              <a:pathLst>
                <a:path w="8983" h="12403" extrusionOk="0">
                  <a:moveTo>
                    <a:pt x="7543" y="1"/>
                  </a:moveTo>
                  <a:cubicBezTo>
                    <a:pt x="7160" y="1"/>
                    <a:pt x="6836" y="166"/>
                    <a:pt x="6615" y="502"/>
                  </a:cubicBezTo>
                  <a:lnTo>
                    <a:pt x="459" y="9642"/>
                  </a:lnTo>
                  <a:cubicBezTo>
                    <a:pt x="1" y="10353"/>
                    <a:pt x="238" y="11347"/>
                    <a:pt x="1027" y="11868"/>
                  </a:cubicBezTo>
                  <a:lnTo>
                    <a:pt x="1358" y="12089"/>
                  </a:lnTo>
                  <a:cubicBezTo>
                    <a:pt x="1673" y="12301"/>
                    <a:pt x="2029" y="12403"/>
                    <a:pt x="2372" y="12403"/>
                  </a:cubicBezTo>
                  <a:cubicBezTo>
                    <a:pt x="2872" y="12403"/>
                    <a:pt x="3344" y="12185"/>
                    <a:pt x="3616" y="11773"/>
                  </a:cubicBezTo>
                  <a:lnTo>
                    <a:pt x="7278" y="6343"/>
                  </a:lnTo>
                  <a:cubicBezTo>
                    <a:pt x="7309" y="6296"/>
                    <a:pt x="7294" y="6217"/>
                    <a:pt x="7246" y="6185"/>
                  </a:cubicBezTo>
                  <a:cubicBezTo>
                    <a:pt x="7225" y="6171"/>
                    <a:pt x="7200" y="6163"/>
                    <a:pt x="7177" y="6163"/>
                  </a:cubicBezTo>
                  <a:cubicBezTo>
                    <a:pt x="7148" y="6163"/>
                    <a:pt x="7121" y="6175"/>
                    <a:pt x="7104" y="6201"/>
                  </a:cubicBezTo>
                  <a:lnTo>
                    <a:pt x="3426" y="11647"/>
                  </a:lnTo>
                  <a:cubicBezTo>
                    <a:pt x="3192" y="12002"/>
                    <a:pt x="2787" y="12191"/>
                    <a:pt x="2354" y="12191"/>
                  </a:cubicBezTo>
                  <a:cubicBezTo>
                    <a:pt x="2056" y="12191"/>
                    <a:pt x="1745" y="12102"/>
                    <a:pt x="1469" y="11915"/>
                  </a:cubicBezTo>
                  <a:lnTo>
                    <a:pt x="1153" y="11694"/>
                  </a:lnTo>
                  <a:cubicBezTo>
                    <a:pt x="474" y="11236"/>
                    <a:pt x="269" y="10368"/>
                    <a:pt x="664" y="9784"/>
                  </a:cubicBezTo>
                  <a:lnTo>
                    <a:pt x="6820" y="629"/>
                  </a:lnTo>
                  <a:cubicBezTo>
                    <a:pt x="6998" y="354"/>
                    <a:pt x="7262" y="216"/>
                    <a:pt x="7581" y="216"/>
                  </a:cubicBezTo>
                  <a:cubicBezTo>
                    <a:pt x="7886" y="216"/>
                    <a:pt x="8241" y="343"/>
                    <a:pt x="8620" y="597"/>
                  </a:cubicBezTo>
                  <a:lnTo>
                    <a:pt x="8856" y="771"/>
                  </a:lnTo>
                  <a:lnTo>
                    <a:pt x="8888" y="771"/>
                  </a:lnTo>
                  <a:cubicBezTo>
                    <a:pt x="8904" y="755"/>
                    <a:pt x="8904" y="755"/>
                    <a:pt x="8919" y="739"/>
                  </a:cubicBezTo>
                  <a:cubicBezTo>
                    <a:pt x="8919" y="708"/>
                    <a:pt x="8951" y="660"/>
                    <a:pt x="8983" y="629"/>
                  </a:cubicBezTo>
                  <a:cubicBezTo>
                    <a:pt x="8983" y="629"/>
                    <a:pt x="8983" y="613"/>
                    <a:pt x="8983" y="597"/>
                  </a:cubicBezTo>
                  <a:cubicBezTo>
                    <a:pt x="8983" y="597"/>
                    <a:pt x="8967" y="581"/>
                    <a:pt x="8967" y="581"/>
                  </a:cubicBezTo>
                  <a:lnTo>
                    <a:pt x="8730" y="424"/>
                  </a:lnTo>
                  <a:cubicBezTo>
                    <a:pt x="8305" y="143"/>
                    <a:pt x="7898" y="1"/>
                    <a:pt x="7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6"/>
            <p:cNvSpPr/>
            <p:nvPr/>
          </p:nvSpPr>
          <p:spPr>
            <a:xfrm>
              <a:off x="4938450" y="2419450"/>
              <a:ext cx="228500" cy="313750"/>
            </a:xfrm>
            <a:custGeom>
              <a:avLst/>
              <a:gdLst/>
              <a:ahLst/>
              <a:cxnLst/>
              <a:rect l="l" t="t" r="r" b="b"/>
              <a:pathLst>
                <a:path w="9140" h="12550" extrusionOk="0">
                  <a:moveTo>
                    <a:pt x="7635" y="146"/>
                  </a:moveTo>
                  <a:cubicBezTo>
                    <a:pt x="7978" y="146"/>
                    <a:pt x="8370" y="284"/>
                    <a:pt x="8777" y="561"/>
                  </a:cubicBezTo>
                  <a:lnTo>
                    <a:pt x="8982" y="687"/>
                  </a:lnTo>
                  <a:cubicBezTo>
                    <a:pt x="8966" y="703"/>
                    <a:pt x="8966" y="734"/>
                    <a:pt x="8950" y="750"/>
                  </a:cubicBezTo>
                  <a:lnTo>
                    <a:pt x="8745" y="608"/>
                  </a:lnTo>
                  <a:cubicBezTo>
                    <a:pt x="8354" y="347"/>
                    <a:pt x="7985" y="217"/>
                    <a:pt x="7664" y="217"/>
                  </a:cubicBezTo>
                  <a:cubicBezTo>
                    <a:pt x="7324" y="217"/>
                    <a:pt x="7038" y="363"/>
                    <a:pt x="6835" y="655"/>
                  </a:cubicBezTo>
                  <a:lnTo>
                    <a:pt x="679" y="9811"/>
                  </a:lnTo>
                  <a:cubicBezTo>
                    <a:pt x="253" y="10442"/>
                    <a:pt x="489" y="11342"/>
                    <a:pt x="1200" y="11816"/>
                  </a:cubicBezTo>
                  <a:lnTo>
                    <a:pt x="1515" y="12037"/>
                  </a:lnTo>
                  <a:cubicBezTo>
                    <a:pt x="1804" y="12235"/>
                    <a:pt x="2129" y="12330"/>
                    <a:pt x="2441" y="12330"/>
                  </a:cubicBezTo>
                  <a:cubicBezTo>
                    <a:pt x="2899" y="12330"/>
                    <a:pt x="3330" y="12128"/>
                    <a:pt x="3583" y="11752"/>
                  </a:cubicBezTo>
                  <a:lnTo>
                    <a:pt x="7245" y="6307"/>
                  </a:lnTo>
                  <a:cubicBezTo>
                    <a:pt x="7245" y="6307"/>
                    <a:pt x="7261" y="6307"/>
                    <a:pt x="7277" y="6322"/>
                  </a:cubicBezTo>
                  <a:cubicBezTo>
                    <a:pt x="7293" y="6322"/>
                    <a:pt x="7324" y="6354"/>
                    <a:pt x="7293" y="6385"/>
                  </a:cubicBezTo>
                  <a:lnTo>
                    <a:pt x="3646" y="11800"/>
                  </a:lnTo>
                  <a:cubicBezTo>
                    <a:pt x="3377" y="12200"/>
                    <a:pt x="2931" y="12408"/>
                    <a:pt x="2456" y="12408"/>
                  </a:cubicBezTo>
                  <a:cubicBezTo>
                    <a:pt x="2125" y="12408"/>
                    <a:pt x="1779" y="12307"/>
                    <a:pt x="1468" y="12100"/>
                  </a:cubicBezTo>
                  <a:lnTo>
                    <a:pt x="1152" y="11879"/>
                  </a:lnTo>
                  <a:cubicBezTo>
                    <a:pt x="410" y="11374"/>
                    <a:pt x="158" y="10427"/>
                    <a:pt x="600" y="9764"/>
                  </a:cubicBezTo>
                  <a:lnTo>
                    <a:pt x="6756" y="608"/>
                  </a:lnTo>
                  <a:cubicBezTo>
                    <a:pt x="6967" y="300"/>
                    <a:pt x="7273" y="146"/>
                    <a:pt x="7635" y="146"/>
                  </a:cubicBezTo>
                  <a:close/>
                  <a:moveTo>
                    <a:pt x="7649" y="1"/>
                  </a:moveTo>
                  <a:cubicBezTo>
                    <a:pt x="7239" y="1"/>
                    <a:pt x="6887" y="179"/>
                    <a:pt x="6646" y="529"/>
                  </a:cubicBezTo>
                  <a:lnTo>
                    <a:pt x="489" y="9685"/>
                  </a:lnTo>
                  <a:cubicBezTo>
                    <a:pt x="0" y="10427"/>
                    <a:pt x="268" y="11453"/>
                    <a:pt x="1073" y="12005"/>
                  </a:cubicBezTo>
                  <a:lnTo>
                    <a:pt x="1405" y="12226"/>
                  </a:lnTo>
                  <a:cubicBezTo>
                    <a:pt x="1731" y="12443"/>
                    <a:pt x="2098" y="12549"/>
                    <a:pt x="2454" y="12549"/>
                  </a:cubicBezTo>
                  <a:cubicBezTo>
                    <a:pt x="2976" y="12549"/>
                    <a:pt x="3472" y="12320"/>
                    <a:pt x="3773" y="11879"/>
                  </a:cubicBezTo>
                  <a:lnTo>
                    <a:pt x="7419" y="6449"/>
                  </a:lnTo>
                  <a:cubicBezTo>
                    <a:pt x="7466" y="6370"/>
                    <a:pt x="7451" y="6259"/>
                    <a:pt x="7356" y="6196"/>
                  </a:cubicBezTo>
                  <a:cubicBezTo>
                    <a:pt x="7331" y="6177"/>
                    <a:pt x="7299" y="6169"/>
                    <a:pt x="7266" y="6169"/>
                  </a:cubicBezTo>
                  <a:cubicBezTo>
                    <a:pt x="7215" y="6169"/>
                    <a:pt x="7164" y="6189"/>
                    <a:pt x="7135" y="6228"/>
                  </a:cubicBezTo>
                  <a:lnTo>
                    <a:pt x="3457" y="11674"/>
                  </a:lnTo>
                  <a:cubicBezTo>
                    <a:pt x="3233" y="12009"/>
                    <a:pt x="2850" y="12185"/>
                    <a:pt x="2440" y="12185"/>
                  </a:cubicBezTo>
                  <a:cubicBezTo>
                    <a:pt x="2156" y="12185"/>
                    <a:pt x="1859" y="12101"/>
                    <a:pt x="1594" y="11926"/>
                  </a:cubicBezTo>
                  <a:lnTo>
                    <a:pt x="1279" y="11705"/>
                  </a:lnTo>
                  <a:cubicBezTo>
                    <a:pt x="631" y="11279"/>
                    <a:pt x="426" y="10458"/>
                    <a:pt x="805" y="9890"/>
                  </a:cubicBezTo>
                  <a:lnTo>
                    <a:pt x="6961" y="734"/>
                  </a:lnTo>
                  <a:cubicBezTo>
                    <a:pt x="7128" y="488"/>
                    <a:pt x="7372" y="361"/>
                    <a:pt x="7667" y="361"/>
                  </a:cubicBezTo>
                  <a:cubicBezTo>
                    <a:pt x="7957" y="361"/>
                    <a:pt x="8298" y="484"/>
                    <a:pt x="8666" y="734"/>
                  </a:cubicBezTo>
                  <a:lnTo>
                    <a:pt x="8903" y="892"/>
                  </a:lnTo>
                  <a:cubicBezTo>
                    <a:pt x="8934" y="908"/>
                    <a:pt x="8966" y="908"/>
                    <a:pt x="8998" y="908"/>
                  </a:cubicBezTo>
                  <a:cubicBezTo>
                    <a:pt x="9029" y="892"/>
                    <a:pt x="9061" y="876"/>
                    <a:pt x="9061" y="845"/>
                  </a:cubicBezTo>
                  <a:cubicBezTo>
                    <a:pt x="9077" y="813"/>
                    <a:pt x="9092" y="782"/>
                    <a:pt x="9124" y="750"/>
                  </a:cubicBezTo>
                  <a:cubicBezTo>
                    <a:pt x="9140" y="734"/>
                    <a:pt x="9140" y="703"/>
                    <a:pt x="9140" y="671"/>
                  </a:cubicBezTo>
                  <a:cubicBezTo>
                    <a:pt x="9140" y="640"/>
                    <a:pt x="9124" y="608"/>
                    <a:pt x="9092" y="592"/>
                  </a:cubicBezTo>
                  <a:lnTo>
                    <a:pt x="8856" y="434"/>
                  </a:lnTo>
                  <a:cubicBezTo>
                    <a:pt x="8431" y="144"/>
                    <a:pt x="8016" y="1"/>
                    <a:pt x="7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4" name="Google Shape;2374;p66"/>
          <p:cNvGrpSpPr/>
          <p:nvPr/>
        </p:nvGrpSpPr>
        <p:grpSpPr>
          <a:xfrm rot="-1464382">
            <a:off x="2441471" y="4913351"/>
            <a:ext cx="825540" cy="309244"/>
            <a:chOff x="5553275" y="2092625"/>
            <a:chExt cx="387150" cy="145025"/>
          </a:xfrm>
        </p:grpSpPr>
        <p:sp>
          <p:nvSpPr>
            <p:cNvPr id="2375" name="Google Shape;2375;p66"/>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6"/>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6"/>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6"/>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6"/>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6"/>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1" name="Google Shape;2381;p66"/>
          <p:cNvSpPr/>
          <p:nvPr/>
        </p:nvSpPr>
        <p:spPr>
          <a:xfrm>
            <a:off x="360600" y="334800"/>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6"/>
          <p:cNvSpPr/>
          <p:nvPr/>
        </p:nvSpPr>
        <p:spPr>
          <a:xfrm>
            <a:off x="8343600" y="4511617"/>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0" name="Google Shape;2390;p66"/>
          <p:cNvGrpSpPr/>
          <p:nvPr/>
        </p:nvGrpSpPr>
        <p:grpSpPr>
          <a:xfrm>
            <a:off x="4754473" y="-205047"/>
            <a:ext cx="490612" cy="415445"/>
            <a:chOff x="5278225" y="2418025"/>
            <a:chExt cx="230075" cy="194825"/>
          </a:xfrm>
        </p:grpSpPr>
        <p:sp>
          <p:nvSpPr>
            <p:cNvPr id="2391" name="Google Shape;2391;p6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7" name="Google Shape;2397;p66"/>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6"/>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8;p39"/>
          <p:cNvSpPr txBox="1">
            <a:spLocks noGrp="1"/>
          </p:cNvSpPr>
          <p:nvPr>
            <p:ph type="title" idx="4294967295"/>
          </p:nvPr>
        </p:nvSpPr>
        <p:spPr>
          <a:xfrm>
            <a:off x="1531396" y="1092955"/>
            <a:ext cx="5985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FF0000"/>
                </a:solidFill>
                <a:latin typeface="Arial" pitchFamily="34" charset="0"/>
                <a:cs typeface="Arial" pitchFamily="34" charset="0"/>
              </a:rPr>
              <a:t>KẾT LUẬN</a:t>
            </a:r>
            <a:endParaRPr sz="3200" b="1" dirty="0">
              <a:solidFill>
                <a:srgbClr val="FF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219200" y="1698722"/>
                <a:ext cx="6609992" cy="2320828"/>
              </a:xfrm>
              <a:prstGeom prst="rect">
                <a:avLst/>
              </a:prstGeom>
            </p:spPr>
            <p:txBody>
              <a:bodyPr wrap="square">
                <a:spAutoFit/>
              </a:bodyPr>
              <a:lstStyle/>
              <a:p>
                <a:pPr algn="ctr">
                  <a:lnSpc>
                    <a:spcPct val="150000"/>
                  </a:lnSpc>
                </a:pPr>
                <a:r>
                  <a:rPr lang="en-US" sz="2400" dirty="0"/>
                  <a:t>Khi chọn hệ trục toạ độ như trên, phương trình đường parabol có thể viết dưới dạng </a:t>
                </a:r>
              </a:p>
              <a:p>
                <a:pPr algn="ctr">
                  <a:lnSpc>
                    <a:spcPct val="150000"/>
                  </a:lnSpc>
                </a:pP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rPr>
                          </m:ctrlPr>
                        </m:sSupPr>
                        <m:e>
                          <m:r>
                            <a:rPr lang="en-US" sz="2400" b="1" i="0">
                              <a:latin typeface="Cambria Math" panose="02040503050406030204" pitchFamily="18" charset="0"/>
                            </a:rPr>
                            <m:t>𝐲</m:t>
                          </m:r>
                        </m:e>
                        <m:sup>
                          <m:r>
                            <a:rPr lang="en-US" sz="2400" b="1" i="0">
                              <a:latin typeface="Cambria Math" panose="02040503050406030204" pitchFamily="18" charset="0"/>
                            </a:rPr>
                            <m:t>𝟐</m:t>
                          </m:r>
                        </m:sup>
                      </m:sSup>
                      <m:r>
                        <a:rPr lang="en-US" sz="2400" b="1" i="0">
                          <a:latin typeface="Cambria Math" panose="02040503050406030204" pitchFamily="18" charset="0"/>
                        </a:rPr>
                        <m:t>=</m:t>
                      </m:r>
                      <m:r>
                        <a:rPr lang="en-US" sz="2400" b="1" i="0">
                          <a:latin typeface="Cambria Math" panose="02040503050406030204" pitchFamily="18" charset="0"/>
                        </a:rPr>
                        <m:t>𝟐𝐩𝐱</m:t>
                      </m:r>
                      <m:r>
                        <a:rPr lang="en-US" sz="2400" b="1" i="0">
                          <a:latin typeface="Cambria Math" panose="02040503050406030204" pitchFamily="18" charset="0"/>
                        </a:rPr>
                        <m:t>(</m:t>
                      </m:r>
                      <m:r>
                        <a:rPr lang="en-US" sz="2400" b="1" i="0">
                          <a:latin typeface="Cambria Math" panose="02040503050406030204" pitchFamily="18" charset="0"/>
                        </a:rPr>
                        <m:t>𝐩</m:t>
                      </m:r>
                      <m:r>
                        <a:rPr lang="en-US" sz="2400" b="1" i="0">
                          <a:latin typeface="Cambria Math" panose="02040503050406030204" pitchFamily="18" charset="0"/>
                        </a:rPr>
                        <m:t>&gt;</m:t>
                      </m:r>
                      <m:r>
                        <a:rPr lang="en-US" sz="2400" b="1" i="0">
                          <a:latin typeface="Cambria Math" panose="02040503050406030204" pitchFamily="18" charset="0"/>
                        </a:rPr>
                        <m:t>𝟎</m:t>
                      </m:r>
                      <m:r>
                        <a:rPr lang="en-US" sz="2400" b="1" i="0">
                          <a:latin typeface="Cambria Math" panose="02040503050406030204" pitchFamily="18" charset="0"/>
                        </a:rPr>
                        <m:t>)</m:t>
                      </m:r>
                    </m:oMath>
                  </m:oMathPara>
                </a14:m>
                <a:endParaRPr lang="en-US" sz="2400" dirty="0"/>
              </a:p>
              <a:p>
                <a:pPr algn="ctr">
                  <a:lnSpc>
                    <a:spcPct val="150000"/>
                  </a:lnSpc>
                </a:pPr>
                <a:r>
                  <a:rPr lang="en-US" sz="2400" dirty="0"/>
                  <a:t>Đây gọi là phương trình chính tắc của parabol.</a:t>
                </a:r>
              </a:p>
            </p:txBody>
          </p:sp>
        </mc:Choice>
        <mc:Fallback xmlns="">
          <p:sp>
            <p:nvSpPr>
              <p:cNvPr id="2" name="Rectangle 1"/>
              <p:cNvSpPr>
                <a:spLocks noRot="1" noChangeAspect="1" noMove="1" noResize="1" noEditPoints="1" noAdjustHandles="1" noChangeArrowheads="1" noChangeShapeType="1" noTextEdit="1"/>
              </p:cNvSpPr>
              <p:nvPr/>
            </p:nvSpPr>
            <p:spPr>
              <a:xfrm>
                <a:off x="1219200" y="1698722"/>
                <a:ext cx="6609992" cy="2320828"/>
              </a:xfrm>
              <a:prstGeom prst="rect">
                <a:avLst/>
              </a:prstGeom>
              <a:blipFill rotWithShape="1">
                <a:blip r:embed="rId3"/>
                <a:stretch>
                  <a:fillRect l="-646" r="-1937" b="-2632"/>
                </a:stretch>
              </a:blipFill>
            </p:spPr>
            <p:txBody>
              <a:bodyPr/>
              <a:lstStyle/>
              <a:p>
                <a:r>
                  <a:rPr lang="en-US">
                    <a:noFill/>
                  </a:rPr>
                  <a:t> </a:t>
                </a:r>
              </a:p>
            </p:txBody>
          </p:sp>
        </mc:Fallback>
      </mc:AlternateContent>
    </p:spTree>
    <p:extLst>
      <p:ext uri="{BB962C8B-B14F-4D97-AF65-F5344CB8AC3E}">
        <p14:creationId xmlns:p14="http://schemas.microsoft.com/office/powerpoint/2010/main" val="19261505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77" name="Google Shape;2177;p63"/>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3"/>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Rectangle 1"/>
              <p:cNvSpPr/>
              <p:nvPr/>
            </p:nvSpPr>
            <p:spPr>
              <a:xfrm>
                <a:off x="304800" y="590550"/>
                <a:ext cx="6636594" cy="3886192"/>
              </a:xfrm>
              <a:prstGeom prst="rect">
                <a:avLst/>
              </a:prstGeom>
            </p:spPr>
            <p:txBody>
              <a:bodyPr wrap="square">
                <a:spAutoFit/>
              </a:bodyPr>
              <a:lstStyle/>
              <a:p>
                <a:pPr algn="ctr">
                  <a:lnSpc>
                    <a:spcPct val="150000"/>
                  </a:lnSpc>
                </a:pPr>
                <a:r>
                  <a:rPr lang="en-US" sz="2400" b="1" dirty="0">
                    <a:solidFill>
                      <a:srgbClr val="FF0000"/>
                    </a:solidFill>
                  </a:rPr>
                  <a:t>Chú ý:</a:t>
                </a:r>
                <a:endParaRPr lang="en-US" sz="2400" dirty="0">
                  <a:solidFill>
                    <a:srgbClr val="FF0000"/>
                  </a:solidFill>
                </a:endParaRPr>
              </a:p>
              <a:p>
                <a:pPr algn="just">
                  <a:lnSpc>
                    <a:spcPct val="150000"/>
                  </a:lnSpc>
                </a:pPr>
                <a:r>
                  <a:rPr lang="en-US" sz="2400" dirty="0"/>
                  <a:t>Đối với parabol (P) có phương trình chính tắc </a:t>
                </a:r>
                <a14:m>
                  <m:oMath xmlns:m="http://schemas.openxmlformats.org/officeDocument/2006/math">
                    <m:sSup>
                      <m:sSupPr>
                        <m:ctrlPr>
                          <a:rPr lang="en-US" sz="2400" i="1">
                            <a:latin typeface="Cambria Math" panose="02040503050406030204" pitchFamily="18" charset="0"/>
                          </a:rPr>
                        </m:ctrlPr>
                      </m:sSupPr>
                      <m:e>
                        <m:r>
                          <a:rPr lang="en-US" sz="2400" b="1" i="0">
                            <a:latin typeface="Cambria Math" panose="02040503050406030204" pitchFamily="18" charset="0"/>
                          </a:rPr>
                          <m:t>𝐲</m:t>
                        </m:r>
                      </m:e>
                      <m:sup>
                        <m:r>
                          <a:rPr lang="en-US" sz="2400" b="1" i="0">
                            <a:latin typeface="Cambria Math" panose="02040503050406030204" pitchFamily="18" charset="0"/>
                          </a:rPr>
                          <m:t>𝟐</m:t>
                        </m:r>
                      </m:sup>
                    </m:sSup>
                    <m:r>
                      <a:rPr lang="en-US" sz="2400" b="1" i="0">
                        <a:latin typeface="Cambria Math" panose="02040503050406030204" pitchFamily="18" charset="0"/>
                      </a:rPr>
                      <m:t>=</m:t>
                    </m:r>
                    <m:r>
                      <a:rPr lang="en-US" sz="2400" b="1" i="0">
                        <a:latin typeface="Cambria Math" panose="02040503050406030204" pitchFamily="18" charset="0"/>
                      </a:rPr>
                      <m:t>𝟐𝐩𝐱</m:t>
                    </m:r>
                  </m:oMath>
                </a14:m>
                <a:r>
                  <a:rPr lang="en-US" sz="2400" dirty="0"/>
                  <a:t> (p &gt; 0), ta có: </a:t>
                </a:r>
              </a:p>
              <a:p>
                <a:pPr marL="342900" indent="-342900" algn="just">
                  <a:lnSpc>
                    <a:spcPct val="150000"/>
                  </a:lnSpc>
                  <a:buFont typeface="Arial" pitchFamily="34" charset="0"/>
                  <a:buChar char="•"/>
                </a:pPr>
                <a:r>
                  <a:rPr lang="en-US" sz="2400" dirty="0"/>
                  <a:t>Tiêu điểm là F</a:t>
                </a:r>
                <a14:m>
                  <m:oMath xmlns:m="http://schemas.openxmlformats.org/officeDocument/2006/math">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r>
                              <a:rPr lang="en-US" sz="2400" b="1" i="0">
                                <a:latin typeface="Cambria Math" panose="02040503050406030204" pitchFamily="18" charset="0"/>
                              </a:rPr>
                              <m:t>𝐩</m:t>
                            </m:r>
                          </m:num>
                          <m:den>
                            <m:r>
                              <a:rPr lang="en-US" sz="2400" b="1" i="0">
                                <a:latin typeface="Cambria Math" panose="02040503050406030204" pitchFamily="18" charset="0"/>
                              </a:rPr>
                              <m:t>𝟐</m:t>
                            </m:r>
                          </m:den>
                        </m:f>
                        <m:r>
                          <a:rPr lang="en-US" sz="2400" b="1" i="0">
                            <a:latin typeface="Cambria Math" panose="02040503050406030204" pitchFamily="18" charset="0"/>
                          </a:rPr>
                          <m:t>;</m:t>
                        </m:r>
                        <m:r>
                          <a:rPr lang="en-US" sz="2400" b="1" i="0">
                            <a:latin typeface="Cambria Math" panose="02040503050406030204" pitchFamily="18" charset="0"/>
                          </a:rPr>
                          <m:t>𝟎</m:t>
                        </m:r>
                      </m:e>
                    </m:d>
                  </m:oMath>
                </a14:m>
                <a:r>
                  <a:rPr lang="en-US" sz="2400" dirty="0"/>
                  <a:t> và phương trình đường chuẩn là: x + </a:t>
                </a:r>
                <a14:m>
                  <m:oMath xmlns:m="http://schemas.openxmlformats.org/officeDocument/2006/math">
                    <m:f>
                      <m:fPr>
                        <m:ctrlPr>
                          <a:rPr lang="en-US" sz="2400" i="1">
                            <a:latin typeface="Cambria Math" panose="02040503050406030204" pitchFamily="18" charset="0"/>
                          </a:rPr>
                        </m:ctrlPr>
                      </m:fPr>
                      <m:num>
                        <m:r>
                          <a:rPr lang="en-US" sz="2400" b="1" i="0">
                            <a:latin typeface="Cambria Math" panose="02040503050406030204" pitchFamily="18" charset="0"/>
                          </a:rPr>
                          <m:t>𝐩</m:t>
                        </m:r>
                      </m:num>
                      <m:den>
                        <m:r>
                          <a:rPr lang="en-US" sz="2400" b="1" i="0">
                            <a:latin typeface="Cambria Math" panose="02040503050406030204" pitchFamily="18" charset="0"/>
                          </a:rPr>
                          <m:t>𝟐</m:t>
                        </m:r>
                      </m:den>
                    </m:f>
                  </m:oMath>
                </a14:m>
                <a:r>
                  <a:rPr lang="en-US" sz="2400" dirty="0"/>
                  <a:t> = 0.</a:t>
                </a:r>
              </a:p>
              <a:p>
                <a:pPr marL="342900" indent="-342900" algn="just">
                  <a:lnSpc>
                    <a:spcPct val="150000"/>
                  </a:lnSpc>
                  <a:buFont typeface="Arial" pitchFamily="34" charset="0"/>
                  <a:buChar char="•"/>
                </a:pPr>
                <a:r>
                  <a:rPr lang="en-US" sz="2400" dirty="0"/>
                  <a:t>Nếu điểm M(x; y) thuộc parabol (P) thì x </a:t>
                </a:r>
                <a14:m>
                  <m:oMath xmlns:m="http://schemas.openxmlformats.org/officeDocument/2006/math">
                    <m:r>
                      <a:rPr lang="en-US" sz="2400" b="1" i="0">
                        <a:latin typeface="Cambria Math" panose="02040503050406030204" pitchFamily="18" charset="0"/>
                      </a:rPr>
                      <m:t>≥</m:t>
                    </m:r>
                  </m:oMath>
                </a14:m>
                <a:r>
                  <a:rPr lang="en-US" sz="2400" dirty="0"/>
                  <a:t> 0. </a:t>
                </a:r>
              </a:p>
            </p:txBody>
          </p:sp>
        </mc:Choice>
        <mc:Fallback xmlns="">
          <p:sp>
            <p:nvSpPr>
              <p:cNvPr id="2" name="Rectangle 1"/>
              <p:cNvSpPr>
                <a:spLocks noRot="1" noChangeAspect="1" noMove="1" noResize="1" noEditPoints="1" noAdjustHandles="1" noChangeArrowheads="1" noChangeShapeType="1" noTextEdit="1"/>
              </p:cNvSpPr>
              <p:nvPr/>
            </p:nvSpPr>
            <p:spPr>
              <a:xfrm>
                <a:off x="304800" y="590550"/>
                <a:ext cx="6636594" cy="3886192"/>
              </a:xfrm>
              <a:prstGeom prst="rect">
                <a:avLst/>
              </a:prstGeom>
              <a:blipFill rotWithShape="1">
                <a:blip r:embed="rId3"/>
                <a:stretch>
                  <a:fillRect l="-1377" r="-1377" b="-109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A3C49C4-BDA4-43CD-8A50-BFDB15306B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0" y="1308189"/>
            <a:ext cx="2719076" cy="3854361"/>
          </a:xfrm>
          <a:prstGeom prst="rect">
            <a:avLst/>
          </a:prstGeom>
        </p:spPr>
      </p:pic>
    </p:spTree>
    <p:extLst>
      <p:ext uri="{BB962C8B-B14F-4D97-AF65-F5344CB8AC3E}">
        <p14:creationId xmlns:p14="http://schemas.microsoft.com/office/powerpoint/2010/main" val="709051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grpSp>
        <p:nvGrpSpPr>
          <p:cNvPr id="2367" name="Google Shape;2367;p66"/>
          <p:cNvGrpSpPr/>
          <p:nvPr/>
        </p:nvGrpSpPr>
        <p:grpSpPr>
          <a:xfrm rot="665443">
            <a:off x="-280479" y="3490994"/>
            <a:ext cx="520099" cy="669049"/>
            <a:chOff x="4938450" y="2419450"/>
            <a:chExt cx="243900" cy="313750"/>
          </a:xfrm>
        </p:grpSpPr>
        <p:sp>
          <p:nvSpPr>
            <p:cNvPr id="2368" name="Google Shape;2368;p66"/>
            <p:cNvSpPr/>
            <p:nvPr/>
          </p:nvSpPr>
          <p:spPr>
            <a:xfrm>
              <a:off x="4988550" y="2432675"/>
              <a:ext cx="189850" cy="242075"/>
            </a:xfrm>
            <a:custGeom>
              <a:avLst/>
              <a:gdLst/>
              <a:ahLst/>
              <a:cxnLst/>
              <a:rect l="l" t="t" r="r" b="b"/>
              <a:pathLst>
                <a:path w="7594" h="9683" extrusionOk="0">
                  <a:moveTo>
                    <a:pt x="6788" y="0"/>
                  </a:moveTo>
                  <a:cubicBezTo>
                    <a:pt x="6773" y="47"/>
                    <a:pt x="6725" y="47"/>
                    <a:pt x="6694" y="79"/>
                  </a:cubicBezTo>
                  <a:cubicBezTo>
                    <a:pt x="6710" y="95"/>
                    <a:pt x="6741" y="142"/>
                    <a:pt x="6757" y="142"/>
                  </a:cubicBezTo>
                  <a:lnTo>
                    <a:pt x="6962" y="284"/>
                  </a:lnTo>
                  <a:cubicBezTo>
                    <a:pt x="7388" y="568"/>
                    <a:pt x="7483" y="1216"/>
                    <a:pt x="7136" y="1721"/>
                  </a:cubicBezTo>
                  <a:lnTo>
                    <a:pt x="2226" y="9029"/>
                  </a:lnTo>
                  <a:cubicBezTo>
                    <a:pt x="1989" y="9374"/>
                    <a:pt x="1619" y="9572"/>
                    <a:pt x="1273" y="9572"/>
                  </a:cubicBezTo>
                  <a:cubicBezTo>
                    <a:pt x="1112" y="9572"/>
                    <a:pt x="957" y="9530"/>
                    <a:pt x="822" y="9440"/>
                  </a:cubicBezTo>
                  <a:lnTo>
                    <a:pt x="616" y="9298"/>
                  </a:lnTo>
                  <a:cubicBezTo>
                    <a:pt x="190" y="9014"/>
                    <a:pt x="127" y="8366"/>
                    <a:pt x="474" y="7845"/>
                  </a:cubicBezTo>
                  <a:lnTo>
                    <a:pt x="2526" y="4799"/>
                  </a:lnTo>
                  <a:cubicBezTo>
                    <a:pt x="2561" y="4742"/>
                    <a:pt x="2529" y="4701"/>
                    <a:pt x="2490" y="4701"/>
                  </a:cubicBezTo>
                  <a:cubicBezTo>
                    <a:pt x="2476" y="4701"/>
                    <a:pt x="2461" y="4707"/>
                    <a:pt x="2447" y="4720"/>
                  </a:cubicBezTo>
                  <a:lnTo>
                    <a:pt x="380" y="7782"/>
                  </a:lnTo>
                  <a:cubicBezTo>
                    <a:pt x="1" y="8351"/>
                    <a:pt x="80" y="9077"/>
                    <a:pt x="537" y="9392"/>
                  </a:cubicBezTo>
                  <a:lnTo>
                    <a:pt x="743" y="9534"/>
                  </a:lnTo>
                  <a:cubicBezTo>
                    <a:pt x="893" y="9635"/>
                    <a:pt x="1067" y="9683"/>
                    <a:pt x="1245" y="9683"/>
                  </a:cubicBezTo>
                  <a:cubicBezTo>
                    <a:pt x="1626" y="9683"/>
                    <a:pt x="2031" y="9464"/>
                    <a:pt x="2290" y="9077"/>
                  </a:cubicBezTo>
                  <a:lnTo>
                    <a:pt x="7199" y="1784"/>
                  </a:lnTo>
                  <a:cubicBezTo>
                    <a:pt x="7593" y="1216"/>
                    <a:pt x="7515" y="489"/>
                    <a:pt x="7041" y="174"/>
                  </a:cubicBezTo>
                  <a:lnTo>
                    <a:pt x="6852" y="32"/>
                  </a:lnTo>
                  <a:cubicBezTo>
                    <a:pt x="6820" y="32"/>
                    <a:pt x="6804" y="16"/>
                    <a:pt x="6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6"/>
            <p:cNvSpPr/>
            <p:nvPr/>
          </p:nvSpPr>
          <p:spPr>
            <a:xfrm>
              <a:off x="4986575" y="2431075"/>
              <a:ext cx="194200" cy="245425"/>
            </a:xfrm>
            <a:custGeom>
              <a:avLst/>
              <a:gdLst/>
              <a:ahLst/>
              <a:cxnLst/>
              <a:rect l="l" t="t" r="r" b="b"/>
              <a:pathLst>
                <a:path w="7768" h="9817" extrusionOk="0">
                  <a:moveTo>
                    <a:pt x="7138" y="303"/>
                  </a:moveTo>
                  <a:lnTo>
                    <a:pt x="7138" y="303"/>
                  </a:lnTo>
                  <a:cubicBezTo>
                    <a:pt x="7200" y="365"/>
                    <a:pt x="7263" y="428"/>
                    <a:pt x="7325" y="506"/>
                  </a:cubicBezTo>
                  <a:lnTo>
                    <a:pt x="7309" y="506"/>
                  </a:lnTo>
                  <a:cubicBezTo>
                    <a:pt x="7263" y="428"/>
                    <a:pt x="7200" y="365"/>
                    <a:pt x="7138" y="303"/>
                  </a:cubicBezTo>
                  <a:close/>
                  <a:moveTo>
                    <a:pt x="6867" y="1"/>
                  </a:moveTo>
                  <a:cubicBezTo>
                    <a:pt x="6836" y="17"/>
                    <a:pt x="6820" y="17"/>
                    <a:pt x="6820" y="48"/>
                  </a:cubicBezTo>
                  <a:cubicBezTo>
                    <a:pt x="6804" y="48"/>
                    <a:pt x="6804" y="48"/>
                    <a:pt x="6789" y="64"/>
                  </a:cubicBezTo>
                  <a:cubicBezTo>
                    <a:pt x="6773" y="64"/>
                    <a:pt x="6757" y="80"/>
                    <a:pt x="6741" y="80"/>
                  </a:cubicBezTo>
                  <a:cubicBezTo>
                    <a:pt x="6741" y="96"/>
                    <a:pt x="6725" y="96"/>
                    <a:pt x="6725" y="111"/>
                  </a:cubicBezTo>
                  <a:cubicBezTo>
                    <a:pt x="6694" y="143"/>
                    <a:pt x="6710" y="190"/>
                    <a:pt x="6741" y="206"/>
                  </a:cubicBezTo>
                  <a:lnTo>
                    <a:pt x="6757" y="222"/>
                  </a:lnTo>
                  <a:cubicBezTo>
                    <a:pt x="6773" y="238"/>
                    <a:pt x="6789" y="254"/>
                    <a:pt x="6804" y="269"/>
                  </a:cubicBezTo>
                  <a:lnTo>
                    <a:pt x="6994" y="396"/>
                  </a:lnTo>
                  <a:cubicBezTo>
                    <a:pt x="7404" y="664"/>
                    <a:pt x="7467" y="1280"/>
                    <a:pt x="7152" y="1753"/>
                  </a:cubicBezTo>
                  <a:lnTo>
                    <a:pt x="2242" y="9046"/>
                  </a:lnTo>
                  <a:cubicBezTo>
                    <a:pt x="2027" y="9380"/>
                    <a:pt x="1680" y="9567"/>
                    <a:pt x="1355" y="9567"/>
                  </a:cubicBezTo>
                  <a:cubicBezTo>
                    <a:pt x="1204" y="9567"/>
                    <a:pt x="1058" y="9526"/>
                    <a:pt x="932" y="9441"/>
                  </a:cubicBezTo>
                  <a:lnTo>
                    <a:pt x="743" y="9299"/>
                  </a:lnTo>
                  <a:cubicBezTo>
                    <a:pt x="348" y="9030"/>
                    <a:pt x="285" y="8430"/>
                    <a:pt x="616" y="7957"/>
                  </a:cubicBezTo>
                  <a:lnTo>
                    <a:pt x="2669" y="4894"/>
                  </a:lnTo>
                  <a:cubicBezTo>
                    <a:pt x="2684" y="4863"/>
                    <a:pt x="2700" y="4831"/>
                    <a:pt x="2684" y="4800"/>
                  </a:cubicBezTo>
                  <a:cubicBezTo>
                    <a:pt x="2684" y="4752"/>
                    <a:pt x="2669" y="4737"/>
                    <a:pt x="2637" y="4721"/>
                  </a:cubicBezTo>
                  <a:cubicBezTo>
                    <a:pt x="2618" y="4702"/>
                    <a:pt x="2595" y="4693"/>
                    <a:pt x="2571" y="4693"/>
                  </a:cubicBezTo>
                  <a:cubicBezTo>
                    <a:pt x="2535" y="4693"/>
                    <a:pt x="2498" y="4714"/>
                    <a:pt x="2479" y="4752"/>
                  </a:cubicBezTo>
                  <a:lnTo>
                    <a:pt x="411" y="7815"/>
                  </a:lnTo>
                  <a:cubicBezTo>
                    <a:pt x="1" y="8415"/>
                    <a:pt x="96" y="9188"/>
                    <a:pt x="585" y="9520"/>
                  </a:cubicBezTo>
                  <a:lnTo>
                    <a:pt x="790" y="9662"/>
                  </a:lnTo>
                  <a:cubicBezTo>
                    <a:pt x="950" y="9767"/>
                    <a:pt x="1134" y="9816"/>
                    <a:pt x="1324" y="9816"/>
                  </a:cubicBezTo>
                  <a:cubicBezTo>
                    <a:pt x="1731" y="9816"/>
                    <a:pt x="2162" y="9587"/>
                    <a:pt x="2432" y="9188"/>
                  </a:cubicBezTo>
                  <a:lnTo>
                    <a:pt x="7357" y="1879"/>
                  </a:lnTo>
                  <a:cubicBezTo>
                    <a:pt x="7767" y="1280"/>
                    <a:pt x="7672" y="522"/>
                    <a:pt x="7167" y="175"/>
                  </a:cubicBezTo>
                  <a:lnTo>
                    <a:pt x="6978" y="48"/>
                  </a:lnTo>
                  <a:lnTo>
                    <a:pt x="6931" y="17"/>
                  </a:lnTo>
                  <a:cubicBezTo>
                    <a:pt x="6899" y="1"/>
                    <a:pt x="6883" y="1"/>
                    <a:pt x="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6"/>
            <p:cNvSpPr/>
            <p:nvPr/>
          </p:nvSpPr>
          <p:spPr>
            <a:xfrm>
              <a:off x="4986975" y="2428325"/>
              <a:ext cx="193800" cy="248175"/>
            </a:xfrm>
            <a:custGeom>
              <a:avLst/>
              <a:gdLst/>
              <a:ahLst/>
              <a:cxnLst/>
              <a:rect l="l" t="t" r="r" b="b"/>
              <a:pathLst>
                <a:path w="7752" h="9927" extrusionOk="0">
                  <a:moveTo>
                    <a:pt x="6662" y="0"/>
                  </a:moveTo>
                  <a:cubicBezTo>
                    <a:pt x="6630" y="64"/>
                    <a:pt x="6567" y="127"/>
                    <a:pt x="6504" y="158"/>
                  </a:cubicBezTo>
                  <a:lnTo>
                    <a:pt x="6946" y="458"/>
                  </a:lnTo>
                  <a:cubicBezTo>
                    <a:pt x="7357" y="806"/>
                    <a:pt x="7451" y="1405"/>
                    <a:pt x="7136" y="1863"/>
                  </a:cubicBezTo>
                  <a:lnTo>
                    <a:pt x="2226" y="9156"/>
                  </a:lnTo>
                  <a:cubicBezTo>
                    <a:pt x="2011" y="9490"/>
                    <a:pt x="1664" y="9677"/>
                    <a:pt x="1339" y="9677"/>
                  </a:cubicBezTo>
                  <a:cubicBezTo>
                    <a:pt x="1188" y="9677"/>
                    <a:pt x="1042" y="9636"/>
                    <a:pt x="916" y="9551"/>
                  </a:cubicBezTo>
                  <a:lnTo>
                    <a:pt x="727" y="9409"/>
                  </a:lnTo>
                  <a:cubicBezTo>
                    <a:pt x="332" y="9140"/>
                    <a:pt x="269" y="8540"/>
                    <a:pt x="600" y="8067"/>
                  </a:cubicBezTo>
                  <a:lnTo>
                    <a:pt x="2653" y="5004"/>
                  </a:lnTo>
                  <a:cubicBezTo>
                    <a:pt x="2668" y="4973"/>
                    <a:pt x="2684" y="4941"/>
                    <a:pt x="2668" y="4910"/>
                  </a:cubicBezTo>
                  <a:cubicBezTo>
                    <a:pt x="2668" y="4862"/>
                    <a:pt x="2653" y="4847"/>
                    <a:pt x="2621" y="4831"/>
                  </a:cubicBezTo>
                  <a:cubicBezTo>
                    <a:pt x="2601" y="4818"/>
                    <a:pt x="2579" y="4810"/>
                    <a:pt x="2556" y="4810"/>
                  </a:cubicBezTo>
                  <a:cubicBezTo>
                    <a:pt x="2524" y="4810"/>
                    <a:pt x="2491" y="4825"/>
                    <a:pt x="2463" y="4862"/>
                  </a:cubicBezTo>
                  <a:lnTo>
                    <a:pt x="411" y="7925"/>
                  </a:lnTo>
                  <a:cubicBezTo>
                    <a:pt x="1" y="8525"/>
                    <a:pt x="80" y="9282"/>
                    <a:pt x="585" y="9630"/>
                  </a:cubicBezTo>
                  <a:lnTo>
                    <a:pt x="790" y="9772"/>
                  </a:lnTo>
                  <a:cubicBezTo>
                    <a:pt x="950" y="9877"/>
                    <a:pt x="1134" y="9926"/>
                    <a:pt x="1323" y="9926"/>
                  </a:cubicBezTo>
                  <a:cubicBezTo>
                    <a:pt x="1731" y="9926"/>
                    <a:pt x="2162" y="9697"/>
                    <a:pt x="2432" y="9298"/>
                  </a:cubicBezTo>
                  <a:lnTo>
                    <a:pt x="7341" y="1989"/>
                  </a:lnTo>
                  <a:cubicBezTo>
                    <a:pt x="7751" y="1390"/>
                    <a:pt x="7656" y="663"/>
                    <a:pt x="7167" y="332"/>
                  </a:cubicBezTo>
                  <a:lnTo>
                    <a:pt x="6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6"/>
            <p:cNvSpPr/>
            <p:nvPr/>
          </p:nvSpPr>
          <p:spPr>
            <a:xfrm>
              <a:off x="4984600" y="2426325"/>
              <a:ext cx="197750" cy="251975"/>
            </a:xfrm>
            <a:custGeom>
              <a:avLst/>
              <a:gdLst/>
              <a:ahLst/>
              <a:cxnLst/>
              <a:rect l="l" t="t" r="r" b="b"/>
              <a:pathLst>
                <a:path w="7910" h="10079" extrusionOk="0">
                  <a:moveTo>
                    <a:pt x="6773" y="191"/>
                  </a:moveTo>
                  <a:lnTo>
                    <a:pt x="7199" y="475"/>
                  </a:lnTo>
                  <a:cubicBezTo>
                    <a:pt x="7673" y="791"/>
                    <a:pt x="7751" y="1470"/>
                    <a:pt x="7373" y="2038"/>
                  </a:cubicBezTo>
                  <a:lnTo>
                    <a:pt x="2463" y="9331"/>
                  </a:lnTo>
                  <a:cubicBezTo>
                    <a:pt x="2194" y="9718"/>
                    <a:pt x="1786" y="9937"/>
                    <a:pt x="1408" y="9937"/>
                  </a:cubicBezTo>
                  <a:cubicBezTo>
                    <a:pt x="1232" y="9937"/>
                    <a:pt x="1062" y="9889"/>
                    <a:pt x="916" y="9788"/>
                  </a:cubicBezTo>
                  <a:lnTo>
                    <a:pt x="711" y="9646"/>
                  </a:lnTo>
                  <a:cubicBezTo>
                    <a:pt x="238" y="9331"/>
                    <a:pt x="175" y="8620"/>
                    <a:pt x="553" y="8052"/>
                  </a:cubicBezTo>
                  <a:lnTo>
                    <a:pt x="2621" y="4990"/>
                  </a:lnTo>
                  <a:cubicBezTo>
                    <a:pt x="2628" y="4970"/>
                    <a:pt x="2643" y="4961"/>
                    <a:pt x="2658" y="4961"/>
                  </a:cubicBezTo>
                  <a:cubicBezTo>
                    <a:pt x="2679" y="4961"/>
                    <a:pt x="2700" y="4978"/>
                    <a:pt x="2700" y="5005"/>
                  </a:cubicBezTo>
                  <a:cubicBezTo>
                    <a:pt x="2716" y="5021"/>
                    <a:pt x="2700" y="5037"/>
                    <a:pt x="2684" y="5053"/>
                  </a:cubicBezTo>
                  <a:lnTo>
                    <a:pt x="632" y="8099"/>
                  </a:lnTo>
                  <a:cubicBezTo>
                    <a:pt x="285" y="8620"/>
                    <a:pt x="364" y="9268"/>
                    <a:pt x="790" y="9567"/>
                  </a:cubicBezTo>
                  <a:lnTo>
                    <a:pt x="980" y="9694"/>
                  </a:lnTo>
                  <a:cubicBezTo>
                    <a:pt x="1117" y="9785"/>
                    <a:pt x="1276" y="9830"/>
                    <a:pt x="1440" y="9830"/>
                  </a:cubicBezTo>
                  <a:cubicBezTo>
                    <a:pt x="1784" y="9830"/>
                    <a:pt x="2149" y="9636"/>
                    <a:pt x="2384" y="9283"/>
                  </a:cubicBezTo>
                  <a:lnTo>
                    <a:pt x="7294" y="1991"/>
                  </a:lnTo>
                  <a:cubicBezTo>
                    <a:pt x="7625" y="1485"/>
                    <a:pt x="7530" y="791"/>
                    <a:pt x="7073" y="491"/>
                  </a:cubicBezTo>
                  <a:lnTo>
                    <a:pt x="6725" y="254"/>
                  </a:lnTo>
                  <a:cubicBezTo>
                    <a:pt x="6741" y="238"/>
                    <a:pt x="6757" y="207"/>
                    <a:pt x="6773" y="191"/>
                  </a:cubicBezTo>
                  <a:close/>
                  <a:moveTo>
                    <a:pt x="6735" y="1"/>
                  </a:moveTo>
                  <a:cubicBezTo>
                    <a:pt x="6712" y="1"/>
                    <a:pt x="6688" y="18"/>
                    <a:pt x="6678" y="49"/>
                  </a:cubicBezTo>
                  <a:cubicBezTo>
                    <a:pt x="6647" y="112"/>
                    <a:pt x="6631" y="128"/>
                    <a:pt x="6568" y="175"/>
                  </a:cubicBezTo>
                  <a:cubicBezTo>
                    <a:pt x="6552" y="175"/>
                    <a:pt x="6536" y="207"/>
                    <a:pt x="6520" y="238"/>
                  </a:cubicBezTo>
                  <a:cubicBezTo>
                    <a:pt x="6520" y="254"/>
                    <a:pt x="6536" y="270"/>
                    <a:pt x="6552" y="286"/>
                  </a:cubicBezTo>
                  <a:lnTo>
                    <a:pt x="6994" y="601"/>
                  </a:lnTo>
                  <a:cubicBezTo>
                    <a:pt x="7373" y="854"/>
                    <a:pt x="7452" y="1470"/>
                    <a:pt x="7167" y="1896"/>
                  </a:cubicBezTo>
                  <a:lnTo>
                    <a:pt x="2258" y="9189"/>
                  </a:lnTo>
                  <a:cubicBezTo>
                    <a:pt x="2052" y="9504"/>
                    <a:pt x="1733" y="9677"/>
                    <a:pt x="1436" y="9677"/>
                  </a:cubicBezTo>
                  <a:cubicBezTo>
                    <a:pt x="1302" y="9677"/>
                    <a:pt x="1172" y="9641"/>
                    <a:pt x="1059" y="9567"/>
                  </a:cubicBezTo>
                  <a:lnTo>
                    <a:pt x="853" y="9425"/>
                  </a:lnTo>
                  <a:cubicBezTo>
                    <a:pt x="490" y="9189"/>
                    <a:pt x="443" y="8620"/>
                    <a:pt x="743" y="8178"/>
                  </a:cubicBezTo>
                  <a:lnTo>
                    <a:pt x="2795" y="5132"/>
                  </a:lnTo>
                  <a:cubicBezTo>
                    <a:pt x="2842" y="5084"/>
                    <a:pt x="2842" y="5037"/>
                    <a:pt x="2842" y="4974"/>
                  </a:cubicBezTo>
                  <a:cubicBezTo>
                    <a:pt x="2826" y="4927"/>
                    <a:pt x="2795" y="4879"/>
                    <a:pt x="2763" y="4848"/>
                  </a:cubicBezTo>
                  <a:cubicBezTo>
                    <a:pt x="2729" y="4831"/>
                    <a:pt x="2693" y="4822"/>
                    <a:pt x="2658" y="4822"/>
                  </a:cubicBezTo>
                  <a:cubicBezTo>
                    <a:pt x="2595" y="4822"/>
                    <a:pt x="2535" y="4850"/>
                    <a:pt x="2495" y="4911"/>
                  </a:cubicBezTo>
                  <a:lnTo>
                    <a:pt x="427" y="7973"/>
                  </a:lnTo>
                  <a:cubicBezTo>
                    <a:pt x="1" y="8605"/>
                    <a:pt x="96" y="9410"/>
                    <a:pt x="632" y="9773"/>
                  </a:cubicBezTo>
                  <a:lnTo>
                    <a:pt x="838" y="9915"/>
                  </a:lnTo>
                  <a:cubicBezTo>
                    <a:pt x="1009" y="10026"/>
                    <a:pt x="1207" y="10079"/>
                    <a:pt x="1410" y="10079"/>
                  </a:cubicBezTo>
                  <a:cubicBezTo>
                    <a:pt x="1842" y="10079"/>
                    <a:pt x="2300" y="9839"/>
                    <a:pt x="2590" y="9410"/>
                  </a:cubicBezTo>
                  <a:lnTo>
                    <a:pt x="7483" y="2101"/>
                  </a:lnTo>
                  <a:cubicBezTo>
                    <a:pt x="7909" y="1485"/>
                    <a:pt x="7815" y="696"/>
                    <a:pt x="7278" y="349"/>
                  </a:cubicBezTo>
                  <a:lnTo>
                    <a:pt x="6773" y="17"/>
                  </a:lnTo>
                  <a:cubicBezTo>
                    <a:pt x="6762" y="6"/>
                    <a:pt x="6748" y="1"/>
                    <a:pt x="6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6"/>
            <p:cNvSpPr/>
            <p:nvPr/>
          </p:nvSpPr>
          <p:spPr>
            <a:xfrm>
              <a:off x="4940800" y="2421300"/>
              <a:ext cx="224575" cy="310075"/>
            </a:xfrm>
            <a:custGeom>
              <a:avLst/>
              <a:gdLst/>
              <a:ahLst/>
              <a:cxnLst/>
              <a:rect l="l" t="t" r="r" b="b"/>
              <a:pathLst>
                <a:path w="8983" h="12403" extrusionOk="0">
                  <a:moveTo>
                    <a:pt x="7543" y="1"/>
                  </a:moveTo>
                  <a:cubicBezTo>
                    <a:pt x="7160" y="1"/>
                    <a:pt x="6836" y="166"/>
                    <a:pt x="6615" y="502"/>
                  </a:cubicBezTo>
                  <a:lnTo>
                    <a:pt x="459" y="9642"/>
                  </a:lnTo>
                  <a:cubicBezTo>
                    <a:pt x="1" y="10353"/>
                    <a:pt x="238" y="11347"/>
                    <a:pt x="1027" y="11868"/>
                  </a:cubicBezTo>
                  <a:lnTo>
                    <a:pt x="1358" y="12089"/>
                  </a:lnTo>
                  <a:cubicBezTo>
                    <a:pt x="1673" y="12301"/>
                    <a:pt x="2029" y="12403"/>
                    <a:pt x="2372" y="12403"/>
                  </a:cubicBezTo>
                  <a:cubicBezTo>
                    <a:pt x="2872" y="12403"/>
                    <a:pt x="3344" y="12185"/>
                    <a:pt x="3616" y="11773"/>
                  </a:cubicBezTo>
                  <a:lnTo>
                    <a:pt x="7278" y="6343"/>
                  </a:lnTo>
                  <a:cubicBezTo>
                    <a:pt x="7309" y="6296"/>
                    <a:pt x="7294" y="6217"/>
                    <a:pt x="7246" y="6185"/>
                  </a:cubicBezTo>
                  <a:cubicBezTo>
                    <a:pt x="7225" y="6171"/>
                    <a:pt x="7200" y="6163"/>
                    <a:pt x="7177" y="6163"/>
                  </a:cubicBezTo>
                  <a:cubicBezTo>
                    <a:pt x="7148" y="6163"/>
                    <a:pt x="7121" y="6175"/>
                    <a:pt x="7104" y="6201"/>
                  </a:cubicBezTo>
                  <a:lnTo>
                    <a:pt x="3426" y="11647"/>
                  </a:lnTo>
                  <a:cubicBezTo>
                    <a:pt x="3192" y="12002"/>
                    <a:pt x="2787" y="12191"/>
                    <a:pt x="2354" y="12191"/>
                  </a:cubicBezTo>
                  <a:cubicBezTo>
                    <a:pt x="2056" y="12191"/>
                    <a:pt x="1745" y="12102"/>
                    <a:pt x="1469" y="11915"/>
                  </a:cubicBezTo>
                  <a:lnTo>
                    <a:pt x="1153" y="11694"/>
                  </a:lnTo>
                  <a:cubicBezTo>
                    <a:pt x="474" y="11236"/>
                    <a:pt x="269" y="10368"/>
                    <a:pt x="664" y="9784"/>
                  </a:cubicBezTo>
                  <a:lnTo>
                    <a:pt x="6820" y="629"/>
                  </a:lnTo>
                  <a:cubicBezTo>
                    <a:pt x="6998" y="354"/>
                    <a:pt x="7262" y="216"/>
                    <a:pt x="7581" y="216"/>
                  </a:cubicBezTo>
                  <a:cubicBezTo>
                    <a:pt x="7886" y="216"/>
                    <a:pt x="8241" y="343"/>
                    <a:pt x="8620" y="597"/>
                  </a:cubicBezTo>
                  <a:lnTo>
                    <a:pt x="8856" y="771"/>
                  </a:lnTo>
                  <a:lnTo>
                    <a:pt x="8888" y="771"/>
                  </a:lnTo>
                  <a:cubicBezTo>
                    <a:pt x="8904" y="755"/>
                    <a:pt x="8904" y="755"/>
                    <a:pt x="8919" y="739"/>
                  </a:cubicBezTo>
                  <a:cubicBezTo>
                    <a:pt x="8919" y="708"/>
                    <a:pt x="8951" y="660"/>
                    <a:pt x="8983" y="629"/>
                  </a:cubicBezTo>
                  <a:cubicBezTo>
                    <a:pt x="8983" y="629"/>
                    <a:pt x="8983" y="613"/>
                    <a:pt x="8983" y="597"/>
                  </a:cubicBezTo>
                  <a:cubicBezTo>
                    <a:pt x="8983" y="597"/>
                    <a:pt x="8967" y="581"/>
                    <a:pt x="8967" y="581"/>
                  </a:cubicBezTo>
                  <a:lnTo>
                    <a:pt x="8730" y="424"/>
                  </a:lnTo>
                  <a:cubicBezTo>
                    <a:pt x="8305" y="143"/>
                    <a:pt x="7898" y="1"/>
                    <a:pt x="7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6"/>
            <p:cNvSpPr/>
            <p:nvPr/>
          </p:nvSpPr>
          <p:spPr>
            <a:xfrm>
              <a:off x="4938450" y="2419450"/>
              <a:ext cx="228500" cy="313750"/>
            </a:xfrm>
            <a:custGeom>
              <a:avLst/>
              <a:gdLst/>
              <a:ahLst/>
              <a:cxnLst/>
              <a:rect l="l" t="t" r="r" b="b"/>
              <a:pathLst>
                <a:path w="9140" h="12550" extrusionOk="0">
                  <a:moveTo>
                    <a:pt x="7635" y="146"/>
                  </a:moveTo>
                  <a:cubicBezTo>
                    <a:pt x="7978" y="146"/>
                    <a:pt x="8370" y="284"/>
                    <a:pt x="8777" y="561"/>
                  </a:cubicBezTo>
                  <a:lnTo>
                    <a:pt x="8982" y="687"/>
                  </a:lnTo>
                  <a:cubicBezTo>
                    <a:pt x="8966" y="703"/>
                    <a:pt x="8966" y="734"/>
                    <a:pt x="8950" y="750"/>
                  </a:cubicBezTo>
                  <a:lnTo>
                    <a:pt x="8745" y="608"/>
                  </a:lnTo>
                  <a:cubicBezTo>
                    <a:pt x="8354" y="347"/>
                    <a:pt x="7985" y="217"/>
                    <a:pt x="7664" y="217"/>
                  </a:cubicBezTo>
                  <a:cubicBezTo>
                    <a:pt x="7324" y="217"/>
                    <a:pt x="7038" y="363"/>
                    <a:pt x="6835" y="655"/>
                  </a:cubicBezTo>
                  <a:lnTo>
                    <a:pt x="679" y="9811"/>
                  </a:lnTo>
                  <a:cubicBezTo>
                    <a:pt x="253" y="10442"/>
                    <a:pt x="489" y="11342"/>
                    <a:pt x="1200" y="11816"/>
                  </a:cubicBezTo>
                  <a:lnTo>
                    <a:pt x="1515" y="12037"/>
                  </a:lnTo>
                  <a:cubicBezTo>
                    <a:pt x="1804" y="12235"/>
                    <a:pt x="2129" y="12330"/>
                    <a:pt x="2441" y="12330"/>
                  </a:cubicBezTo>
                  <a:cubicBezTo>
                    <a:pt x="2899" y="12330"/>
                    <a:pt x="3330" y="12128"/>
                    <a:pt x="3583" y="11752"/>
                  </a:cubicBezTo>
                  <a:lnTo>
                    <a:pt x="7245" y="6307"/>
                  </a:lnTo>
                  <a:cubicBezTo>
                    <a:pt x="7245" y="6307"/>
                    <a:pt x="7261" y="6307"/>
                    <a:pt x="7277" y="6322"/>
                  </a:cubicBezTo>
                  <a:cubicBezTo>
                    <a:pt x="7293" y="6322"/>
                    <a:pt x="7324" y="6354"/>
                    <a:pt x="7293" y="6385"/>
                  </a:cubicBezTo>
                  <a:lnTo>
                    <a:pt x="3646" y="11800"/>
                  </a:lnTo>
                  <a:cubicBezTo>
                    <a:pt x="3377" y="12200"/>
                    <a:pt x="2931" y="12408"/>
                    <a:pt x="2456" y="12408"/>
                  </a:cubicBezTo>
                  <a:cubicBezTo>
                    <a:pt x="2125" y="12408"/>
                    <a:pt x="1779" y="12307"/>
                    <a:pt x="1468" y="12100"/>
                  </a:cubicBezTo>
                  <a:lnTo>
                    <a:pt x="1152" y="11879"/>
                  </a:lnTo>
                  <a:cubicBezTo>
                    <a:pt x="410" y="11374"/>
                    <a:pt x="158" y="10427"/>
                    <a:pt x="600" y="9764"/>
                  </a:cubicBezTo>
                  <a:lnTo>
                    <a:pt x="6756" y="608"/>
                  </a:lnTo>
                  <a:cubicBezTo>
                    <a:pt x="6967" y="300"/>
                    <a:pt x="7273" y="146"/>
                    <a:pt x="7635" y="146"/>
                  </a:cubicBezTo>
                  <a:close/>
                  <a:moveTo>
                    <a:pt x="7649" y="1"/>
                  </a:moveTo>
                  <a:cubicBezTo>
                    <a:pt x="7239" y="1"/>
                    <a:pt x="6887" y="179"/>
                    <a:pt x="6646" y="529"/>
                  </a:cubicBezTo>
                  <a:lnTo>
                    <a:pt x="489" y="9685"/>
                  </a:lnTo>
                  <a:cubicBezTo>
                    <a:pt x="0" y="10427"/>
                    <a:pt x="268" y="11453"/>
                    <a:pt x="1073" y="12005"/>
                  </a:cubicBezTo>
                  <a:lnTo>
                    <a:pt x="1405" y="12226"/>
                  </a:lnTo>
                  <a:cubicBezTo>
                    <a:pt x="1731" y="12443"/>
                    <a:pt x="2098" y="12549"/>
                    <a:pt x="2454" y="12549"/>
                  </a:cubicBezTo>
                  <a:cubicBezTo>
                    <a:pt x="2976" y="12549"/>
                    <a:pt x="3472" y="12320"/>
                    <a:pt x="3773" y="11879"/>
                  </a:cubicBezTo>
                  <a:lnTo>
                    <a:pt x="7419" y="6449"/>
                  </a:lnTo>
                  <a:cubicBezTo>
                    <a:pt x="7466" y="6370"/>
                    <a:pt x="7451" y="6259"/>
                    <a:pt x="7356" y="6196"/>
                  </a:cubicBezTo>
                  <a:cubicBezTo>
                    <a:pt x="7331" y="6177"/>
                    <a:pt x="7299" y="6169"/>
                    <a:pt x="7266" y="6169"/>
                  </a:cubicBezTo>
                  <a:cubicBezTo>
                    <a:pt x="7215" y="6169"/>
                    <a:pt x="7164" y="6189"/>
                    <a:pt x="7135" y="6228"/>
                  </a:cubicBezTo>
                  <a:lnTo>
                    <a:pt x="3457" y="11674"/>
                  </a:lnTo>
                  <a:cubicBezTo>
                    <a:pt x="3233" y="12009"/>
                    <a:pt x="2850" y="12185"/>
                    <a:pt x="2440" y="12185"/>
                  </a:cubicBezTo>
                  <a:cubicBezTo>
                    <a:pt x="2156" y="12185"/>
                    <a:pt x="1859" y="12101"/>
                    <a:pt x="1594" y="11926"/>
                  </a:cubicBezTo>
                  <a:lnTo>
                    <a:pt x="1279" y="11705"/>
                  </a:lnTo>
                  <a:cubicBezTo>
                    <a:pt x="631" y="11279"/>
                    <a:pt x="426" y="10458"/>
                    <a:pt x="805" y="9890"/>
                  </a:cubicBezTo>
                  <a:lnTo>
                    <a:pt x="6961" y="734"/>
                  </a:lnTo>
                  <a:cubicBezTo>
                    <a:pt x="7128" y="488"/>
                    <a:pt x="7372" y="361"/>
                    <a:pt x="7667" y="361"/>
                  </a:cubicBezTo>
                  <a:cubicBezTo>
                    <a:pt x="7957" y="361"/>
                    <a:pt x="8298" y="484"/>
                    <a:pt x="8666" y="734"/>
                  </a:cubicBezTo>
                  <a:lnTo>
                    <a:pt x="8903" y="892"/>
                  </a:lnTo>
                  <a:cubicBezTo>
                    <a:pt x="8934" y="908"/>
                    <a:pt x="8966" y="908"/>
                    <a:pt x="8998" y="908"/>
                  </a:cubicBezTo>
                  <a:cubicBezTo>
                    <a:pt x="9029" y="892"/>
                    <a:pt x="9061" y="876"/>
                    <a:pt x="9061" y="845"/>
                  </a:cubicBezTo>
                  <a:cubicBezTo>
                    <a:pt x="9077" y="813"/>
                    <a:pt x="9092" y="782"/>
                    <a:pt x="9124" y="750"/>
                  </a:cubicBezTo>
                  <a:cubicBezTo>
                    <a:pt x="9140" y="734"/>
                    <a:pt x="9140" y="703"/>
                    <a:pt x="9140" y="671"/>
                  </a:cubicBezTo>
                  <a:cubicBezTo>
                    <a:pt x="9140" y="640"/>
                    <a:pt x="9124" y="608"/>
                    <a:pt x="9092" y="592"/>
                  </a:cubicBezTo>
                  <a:lnTo>
                    <a:pt x="8856" y="434"/>
                  </a:lnTo>
                  <a:cubicBezTo>
                    <a:pt x="8431" y="144"/>
                    <a:pt x="8016" y="1"/>
                    <a:pt x="7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4" name="Google Shape;2374;p66"/>
          <p:cNvGrpSpPr/>
          <p:nvPr/>
        </p:nvGrpSpPr>
        <p:grpSpPr>
          <a:xfrm rot="-1464382">
            <a:off x="2441471" y="4913351"/>
            <a:ext cx="825540" cy="309244"/>
            <a:chOff x="5553275" y="2092625"/>
            <a:chExt cx="387150" cy="145025"/>
          </a:xfrm>
        </p:grpSpPr>
        <p:sp>
          <p:nvSpPr>
            <p:cNvPr id="2375" name="Google Shape;2375;p66"/>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6"/>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6"/>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6"/>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6"/>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6"/>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1" name="Google Shape;2381;p66"/>
          <p:cNvSpPr/>
          <p:nvPr/>
        </p:nvSpPr>
        <p:spPr>
          <a:xfrm>
            <a:off x="360600" y="334800"/>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6"/>
          <p:cNvSpPr/>
          <p:nvPr/>
        </p:nvSpPr>
        <p:spPr>
          <a:xfrm>
            <a:off x="8343600" y="4511617"/>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0" name="Google Shape;2390;p66"/>
          <p:cNvGrpSpPr/>
          <p:nvPr/>
        </p:nvGrpSpPr>
        <p:grpSpPr>
          <a:xfrm>
            <a:off x="4754473" y="-205047"/>
            <a:ext cx="490612" cy="415445"/>
            <a:chOff x="5278225" y="2418025"/>
            <a:chExt cx="230075" cy="194825"/>
          </a:xfrm>
        </p:grpSpPr>
        <p:sp>
          <p:nvSpPr>
            <p:cNvPr id="2391" name="Google Shape;2391;p6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7" name="Google Shape;2397;p66"/>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6"/>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Rectangle 1"/>
              <p:cNvSpPr/>
              <p:nvPr/>
            </p:nvSpPr>
            <p:spPr>
              <a:xfrm>
                <a:off x="114489" y="242828"/>
                <a:ext cx="8877111" cy="2862322"/>
              </a:xfrm>
              <a:prstGeom prst="rect">
                <a:avLst/>
              </a:prstGeom>
            </p:spPr>
            <p:txBody>
              <a:bodyPr wrap="square">
                <a:spAutoFit/>
              </a:bodyPr>
              <a:lstStyle/>
              <a:p>
                <a:pPr algn="ctr">
                  <a:lnSpc>
                    <a:spcPct val="150000"/>
                  </a:lnSpc>
                </a:pPr>
                <a:r>
                  <a:rPr lang="en-US" sz="2400" b="1" dirty="0">
                    <a:solidFill>
                      <a:srgbClr val="FF0000"/>
                    </a:solidFill>
                  </a:rPr>
                  <a:t>Ví dụ 5 (SGK – tr 100)</a:t>
                </a:r>
                <a:endParaRPr lang="en-US" sz="2400" dirty="0">
                  <a:solidFill>
                    <a:srgbClr val="FF0000"/>
                  </a:solidFill>
                </a:endParaRPr>
              </a:p>
              <a:p>
                <a:pPr algn="ctr">
                  <a:lnSpc>
                    <a:spcPct val="150000"/>
                  </a:lnSpc>
                </a:pPr>
                <a:r>
                  <a:rPr lang="en-US" sz="2400" dirty="0"/>
                  <a:t>Trong các phương trình sau, phương trình nào là phương trình chính tắc của đường parabol?</a:t>
                </a:r>
              </a:p>
              <a:p>
                <a:pPr algn="ctr">
                  <a:lnSpc>
                    <a:spcPct val="150000"/>
                  </a:lnSpc>
                </a:pPr>
                <a:r>
                  <a:rPr lang="en-US" sz="2400" dirty="0"/>
                  <a:t>a)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2</m:t>
                        </m:r>
                      </m:sup>
                    </m:sSup>
                    <m:r>
                      <a:rPr lang="en-US" sz="2400" i="1">
                        <a:latin typeface="Cambria Math" panose="02040503050406030204" pitchFamily="18" charset="0"/>
                      </a:rPr>
                      <m:t>=−6</m:t>
                    </m:r>
                    <m:r>
                      <a:rPr lang="en-US" sz="2400" i="1">
                        <a:latin typeface="Cambria Math" panose="02040503050406030204" pitchFamily="18" charset="0"/>
                      </a:rPr>
                      <m:t>𝑥</m:t>
                    </m:r>
                  </m:oMath>
                </a14:m>
                <a:r>
                  <a:rPr lang="en-US" sz="2400" dirty="0"/>
                  <a:t>                         b)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2</m:t>
                        </m:r>
                      </m:sup>
                    </m:sSup>
                    <m:r>
                      <a:rPr lang="en-US" sz="2400" i="1">
                        <a:latin typeface="Cambria Math" panose="02040503050406030204" pitchFamily="18" charset="0"/>
                      </a:rPr>
                      <m:t>=6</m:t>
                    </m:r>
                    <m:r>
                      <a:rPr lang="en-US" sz="2400" i="1">
                        <a:latin typeface="Cambria Math" panose="02040503050406030204" pitchFamily="18" charset="0"/>
                      </a:rPr>
                      <m:t>𝑥</m:t>
                    </m:r>
                  </m:oMath>
                </a14:m>
                <a:endParaRPr lang="en-US" sz="2400" dirty="0"/>
              </a:p>
              <a:p>
                <a:pPr algn="ctr">
                  <a:lnSpc>
                    <a:spcPct val="150000"/>
                  </a:lnSpc>
                </a:pPr>
                <a:r>
                  <a:rPr lang="en-US" sz="2400" dirty="0"/>
                  <a:t>c)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2</m:t>
                        </m:r>
                      </m:sup>
                    </m:sSup>
                    <m:r>
                      <a:rPr lang="en-US" sz="2400" i="1">
                        <a:latin typeface="Cambria Math" panose="02040503050406030204" pitchFamily="18" charset="0"/>
                      </a:rPr>
                      <m:t>=−6</m:t>
                    </m:r>
                    <m:r>
                      <a:rPr lang="en-US" sz="2400" i="1">
                        <a:latin typeface="Cambria Math" panose="02040503050406030204" pitchFamily="18" charset="0"/>
                      </a:rPr>
                      <m:t>𝑦</m:t>
                    </m:r>
                  </m:oMath>
                </a14:m>
                <a:r>
                  <a:rPr lang="en-US" sz="2400" dirty="0"/>
                  <a:t>                          d)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2</m:t>
                        </m:r>
                      </m:sup>
                    </m:sSup>
                    <m:r>
                      <a:rPr lang="en-US" sz="2400" i="1">
                        <a:latin typeface="Cambria Math" panose="02040503050406030204" pitchFamily="18" charset="0"/>
                      </a:rPr>
                      <m:t>=6</m:t>
                    </m:r>
                    <m:r>
                      <a:rPr lang="en-US" sz="2400" i="1">
                        <a:latin typeface="Cambria Math" panose="02040503050406030204" pitchFamily="18" charset="0"/>
                      </a:rPr>
                      <m:t>𝑦</m:t>
                    </m:r>
                  </m:oMath>
                </a14:m>
                <a:r>
                  <a:rPr lang="en-US" sz="2400" dirty="0"/>
                  <a:t>.</a:t>
                </a:r>
              </a:p>
            </p:txBody>
          </p:sp>
        </mc:Choice>
        <mc:Fallback xmlns="">
          <p:sp>
            <p:nvSpPr>
              <p:cNvPr id="2" name="Rectangle 1"/>
              <p:cNvSpPr>
                <a:spLocks noRot="1" noChangeAspect="1" noMove="1" noResize="1" noEditPoints="1" noAdjustHandles="1" noChangeArrowheads="1" noChangeShapeType="1" noTextEdit="1"/>
              </p:cNvSpPr>
              <p:nvPr/>
            </p:nvSpPr>
            <p:spPr>
              <a:xfrm>
                <a:off x="114489" y="242828"/>
                <a:ext cx="8877111" cy="2862322"/>
              </a:xfrm>
              <a:prstGeom prst="rect">
                <a:avLst/>
              </a:prstGeom>
              <a:blipFill rotWithShape="1">
                <a:blip r:embed="rId3"/>
                <a:stretch>
                  <a:fillRect l="-137" r="-962" b="-1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86634" y="3165723"/>
                <a:ext cx="8728766" cy="1615827"/>
              </a:xfrm>
              <a:prstGeom prst="rect">
                <a:avLst/>
              </a:prstGeom>
              <a:solidFill>
                <a:schemeClr val="accent4"/>
              </a:solidFill>
            </p:spPr>
            <p:txBody>
              <a:bodyPr wrap="square" rtlCol="0">
                <a:spAutoFit/>
              </a:bodyPr>
              <a:lstStyle/>
              <a:p>
                <a:pPr algn="ctr">
                  <a:lnSpc>
                    <a:spcPct val="150000"/>
                  </a:lnSpc>
                </a:pPr>
                <a:r>
                  <a:rPr lang="vi-VN" sz="2200" b="1" dirty="0">
                    <a:solidFill>
                      <a:srgbClr val="FF0000"/>
                    </a:solidFill>
                  </a:rPr>
                  <a:t>Giải</a:t>
                </a:r>
              </a:p>
              <a:p>
                <a:pPr algn="ctr">
                  <a:lnSpc>
                    <a:spcPct val="150000"/>
                  </a:lnSpc>
                </a:pPr>
                <a:r>
                  <a:rPr lang="vi-VN" sz="2200" dirty="0"/>
                  <a:t>Phương trình chính tắc của parabol có dạng </a:t>
                </a:r>
                <a14:m>
                  <m:oMath xmlns:m="http://schemas.openxmlformats.org/officeDocument/2006/math">
                    <m:sSup>
                      <m:sSupPr>
                        <m:ctrlPr>
                          <a:rPr lang="en-US" sz="2200" i="1">
                            <a:latin typeface="Cambria Math" panose="02040503050406030204" pitchFamily="18" charset="0"/>
                          </a:rPr>
                        </m:ctrlPr>
                      </m:sSupPr>
                      <m:e>
                        <m:r>
                          <a:rPr lang="en-US" sz="2200" i="1">
                            <a:latin typeface="Cambria Math"/>
                          </a:rPr>
                          <m:t>𝑦</m:t>
                        </m:r>
                      </m:e>
                      <m:sup>
                        <m:r>
                          <a:rPr lang="en-US" sz="2200" i="1">
                            <a:latin typeface="Cambria Math"/>
                          </a:rPr>
                          <m:t>2</m:t>
                        </m:r>
                      </m:sup>
                    </m:sSup>
                    <m:r>
                      <a:rPr lang="en-US" sz="2200" i="1">
                        <a:latin typeface="Cambria Math"/>
                      </a:rPr>
                      <m:t>=</m:t>
                    </m:r>
                    <m:r>
                      <a:rPr lang="vi-VN" sz="2200" b="0" i="1" smtClean="0">
                        <a:latin typeface="Cambria Math"/>
                      </a:rPr>
                      <m:t>2</m:t>
                    </m:r>
                    <m:r>
                      <a:rPr lang="vi-VN" sz="2200" b="0" i="1" smtClean="0">
                        <a:latin typeface="Cambria Math"/>
                      </a:rPr>
                      <m:t>𝑝𝑥</m:t>
                    </m:r>
                  </m:oMath>
                </a14:m>
                <a:r>
                  <a:rPr lang="vi-VN" sz="2200" dirty="0"/>
                  <a:t> với p &gt; 0 nên chỉ có trường hợp b) là phương trình chính tắc của đường parabol.</a:t>
                </a:r>
                <a:endParaRPr lang="en-US" sz="2200" dirty="0"/>
              </a:p>
            </p:txBody>
          </p:sp>
        </mc:Choice>
        <mc:Fallback xmlns="">
          <p:sp>
            <p:nvSpPr>
              <p:cNvPr id="3" name="TextBox 2"/>
              <p:cNvSpPr txBox="1">
                <a:spLocks noRot="1" noChangeAspect="1" noMove="1" noResize="1" noEditPoints="1" noAdjustHandles="1" noChangeArrowheads="1" noChangeShapeType="1" noTextEdit="1"/>
              </p:cNvSpPr>
              <p:nvPr/>
            </p:nvSpPr>
            <p:spPr>
              <a:xfrm>
                <a:off x="186634" y="3165723"/>
                <a:ext cx="8728766" cy="1615827"/>
              </a:xfrm>
              <a:prstGeom prst="rect">
                <a:avLst/>
              </a:prstGeom>
              <a:blipFill rotWithShape="1">
                <a:blip r:embed="rId4"/>
                <a:stretch>
                  <a:fillRect l="-140" r="-978" b="-3019"/>
                </a:stretch>
              </a:blipFill>
            </p:spPr>
            <p:txBody>
              <a:bodyPr/>
              <a:lstStyle/>
              <a:p>
                <a:r>
                  <a:rPr lang="en-US">
                    <a:noFill/>
                  </a:rPr>
                  <a:t> </a:t>
                </a:r>
              </a:p>
            </p:txBody>
          </p:sp>
        </mc:Fallback>
      </mc:AlternateContent>
    </p:spTree>
    <p:extLst>
      <p:ext uri="{BB962C8B-B14F-4D97-AF65-F5344CB8AC3E}">
        <p14:creationId xmlns:p14="http://schemas.microsoft.com/office/powerpoint/2010/main" val="30068733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
                                            <p:bg/>
                                          </p:spTgt>
                                        </p:tgtEl>
                                        <p:attrNameLst>
                                          <p:attrName>style.visibility</p:attrName>
                                        </p:attrNameLst>
                                      </p:cBhvr>
                                      <p:to>
                                        <p:strVal val="visible"/>
                                      </p:to>
                                    </p:set>
                                    <p:anim calcmode="lin" valueType="num">
                                      <p:cBhvr>
                                        <p:cTn id="27" dur="500" fill="hold"/>
                                        <p:tgtEl>
                                          <p:spTgt spid="3">
                                            <p:bg/>
                                          </p:spTgt>
                                        </p:tgtEl>
                                        <p:attrNameLst>
                                          <p:attrName>ppt_w</p:attrName>
                                        </p:attrNameLst>
                                      </p:cBhvr>
                                      <p:tavLst>
                                        <p:tav tm="0">
                                          <p:val>
                                            <p:fltVal val="0"/>
                                          </p:val>
                                        </p:tav>
                                        <p:tav tm="100000">
                                          <p:val>
                                            <p:strVal val="#ppt_w"/>
                                          </p:val>
                                        </p:tav>
                                      </p:tavLst>
                                    </p:anim>
                                    <p:anim calcmode="lin" valueType="num">
                                      <p:cBhvr>
                                        <p:cTn id="28" dur="500" fill="hold"/>
                                        <p:tgtEl>
                                          <p:spTgt spid="3">
                                            <p:bg/>
                                          </p:spTgt>
                                        </p:tgtEl>
                                        <p:attrNameLst>
                                          <p:attrName>ppt_h</p:attrName>
                                        </p:attrNameLst>
                                      </p:cBhvr>
                                      <p:tavLst>
                                        <p:tav tm="0">
                                          <p:val>
                                            <p:fltVal val="0"/>
                                          </p:val>
                                        </p:tav>
                                        <p:tav tm="100000">
                                          <p:val>
                                            <p:strVal val="#ppt_h"/>
                                          </p:val>
                                        </p:tav>
                                      </p:tavLst>
                                    </p:anim>
                                    <p:animEffect transition="in" filter="fade">
                                      <p:cBhvr>
                                        <p:cTn id="29" dur="500"/>
                                        <p:tgtEl>
                                          <p:spTgt spid="3">
                                            <p:bg/>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 calcmode="lin" valueType="num">
                                      <p:cBhvr>
                                        <p:cTn id="3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 calcmode="lin" valueType="num">
                                      <p:cBhvr>
                                        <p:cTn id="4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4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77" name="Google Shape;2177;p63"/>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3"/>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143000" y="438150"/>
            <a:ext cx="6858000" cy="2308324"/>
          </a:xfrm>
          <a:prstGeom prst="rect">
            <a:avLst/>
          </a:prstGeom>
        </p:spPr>
        <p:txBody>
          <a:bodyPr wrap="square">
            <a:spAutoFit/>
          </a:bodyPr>
          <a:lstStyle/>
          <a:p>
            <a:pPr algn="ctr">
              <a:lnSpc>
                <a:spcPct val="150000"/>
              </a:lnSpc>
            </a:pPr>
            <a:r>
              <a:rPr lang="en-US" sz="2400" b="1" dirty="0">
                <a:solidFill>
                  <a:srgbClr val="FF0000"/>
                </a:solidFill>
              </a:rPr>
              <a:t>Ví dụ 6 (SGK – tr 100)</a:t>
            </a:r>
            <a:endParaRPr lang="en-US" sz="2400" dirty="0">
              <a:solidFill>
                <a:srgbClr val="FF0000"/>
              </a:solidFill>
            </a:endParaRPr>
          </a:p>
          <a:p>
            <a:pPr algn="just">
              <a:lnSpc>
                <a:spcPct val="150000"/>
              </a:lnSpc>
            </a:pPr>
            <a:r>
              <a:rPr lang="en-US" sz="2400" dirty="0"/>
              <a:t>Viết phương trình chính tắc của parabol (P) biết:</a:t>
            </a:r>
          </a:p>
          <a:p>
            <a:pPr algn="just">
              <a:lnSpc>
                <a:spcPct val="150000"/>
              </a:lnSpc>
            </a:pPr>
            <a:r>
              <a:rPr lang="en-US" sz="2400" dirty="0"/>
              <a:t>a) (P) có tiêu điểm là F(5; 0).</a:t>
            </a:r>
          </a:p>
          <a:p>
            <a:pPr algn="just">
              <a:lnSpc>
                <a:spcPct val="150000"/>
              </a:lnSpc>
            </a:pPr>
            <a:r>
              <a:rPr lang="en-US" sz="2400" dirty="0"/>
              <a:t>b) (P) đi qua điểm M(2; 1)</a:t>
            </a:r>
          </a:p>
        </p:txBody>
      </p:sp>
      <p:pic>
        <p:nvPicPr>
          <p:cNvPr id="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76300" y="1752600"/>
            <a:ext cx="4281900" cy="3409950"/>
          </a:xfrm>
          <a:prstGeom prst="rect">
            <a:avLst/>
          </a:prstGeom>
        </p:spPr>
      </p:pic>
    </p:spTree>
    <p:extLst>
      <p:ext uri="{BB962C8B-B14F-4D97-AF65-F5344CB8AC3E}">
        <p14:creationId xmlns:p14="http://schemas.microsoft.com/office/powerpoint/2010/main" val="35390438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grpSp>
        <p:nvGrpSpPr>
          <p:cNvPr id="2367" name="Google Shape;2367;p66"/>
          <p:cNvGrpSpPr/>
          <p:nvPr/>
        </p:nvGrpSpPr>
        <p:grpSpPr>
          <a:xfrm rot="665443">
            <a:off x="-280479" y="3490994"/>
            <a:ext cx="520099" cy="669049"/>
            <a:chOff x="4938450" y="2419450"/>
            <a:chExt cx="243900" cy="313750"/>
          </a:xfrm>
        </p:grpSpPr>
        <p:sp>
          <p:nvSpPr>
            <p:cNvPr id="2368" name="Google Shape;2368;p66"/>
            <p:cNvSpPr/>
            <p:nvPr/>
          </p:nvSpPr>
          <p:spPr>
            <a:xfrm>
              <a:off x="4988550" y="2432675"/>
              <a:ext cx="189850" cy="242075"/>
            </a:xfrm>
            <a:custGeom>
              <a:avLst/>
              <a:gdLst/>
              <a:ahLst/>
              <a:cxnLst/>
              <a:rect l="l" t="t" r="r" b="b"/>
              <a:pathLst>
                <a:path w="7594" h="9683" extrusionOk="0">
                  <a:moveTo>
                    <a:pt x="6788" y="0"/>
                  </a:moveTo>
                  <a:cubicBezTo>
                    <a:pt x="6773" y="47"/>
                    <a:pt x="6725" y="47"/>
                    <a:pt x="6694" y="79"/>
                  </a:cubicBezTo>
                  <a:cubicBezTo>
                    <a:pt x="6710" y="95"/>
                    <a:pt x="6741" y="142"/>
                    <a:pt x="6757" y="142"/>
                  </a:cubicBezTo>
                  <a:lnTo>
                    <a:pt x="6962" y="284"/>
                  </a:lnTo>
                  <a:cubicBezTo>
                    <a:pt x="7388" y="568"/>
                    <a:pt x="7483" y="1216"/>
                    <a:pt x="7136" y="1721"/>
                  </a:cubicBezTo>
                  <a:lnTo>
                    <a:pt x="2226" y="9029"/>
                  </a:lnTo>
                  <a:cubicBezTo>
                    <a:pt x="1989" y="9374"/>
                    <a:pt x="1619" y="9572"/>
                    <a:pt x="1273" y="9572"/>
                  </a:cubicBezTo>
                  <a:cubicBezTo>
                    <a:pt x="1112" y="9572"/>
                    <a:pt x="957" y="9530"/>
                    <a:pt x="822" y="9440"/>
                  </a:cubicBezTo>
                  <a:lnTo>
                    <a:pt x="616" y="9298"/>
                  </a:lnTo>
                  <a:cubicBezTo>
                    <a:pt x="190" y="9014"/>
                    <a:pt x="127" y="8366"/>
                    <a:pt x="474" y="7845"/>
                  </a:cubicBezTo>
                  <a:lnTo>
                    <a:pt x="2526" y="4799"/>
                  </a:lnTo>
                  <a:cubicBezTo>
                    <a:pt x="2561" y="4742"/>
                    <a:pt x="2529" y="4701"/>
                    <a:pt x="2490" y="4701"/>
                  </a:cubicBezTo>
                  <a:cubicBezTo>
                    <a:pt x="2476" y="4701"/>
                    <a:pt x="2461" y="4707"/>
                    <a:pt x="2447" y="4720"/>
                  </a:cubicBezTo>
                  <a:lnTo>
                    <a:pt x="380" y="7782"/>
                  </a:lnTo>
                  <a:cubicBezTo>
                    <a:pt x="1" y="8351"/>
                    <a:pt x="80" y="9077"/>
                    <a:pt x="537" y="9392"/>
                  </a:cubicBezTo>
                  <a:lnTo>
                    <a:pt x="743" y="9534"/>
                  </a:lnTo>
                  <a:cubicBezTo>
                    <a:pt x="893" y="9635"/>
                    <a:pt x="1067" y="9683"/>
                    <a:pt x="1245" y="9683"/>
                  </a:cubicBezTo>
                  <a:cubicBezTo>
                    <a:pt x="1626" y="9683"/>
                    <a:pt x="2031" y="9464"/>
                    <a:pt x="2290" y="9077"/>
                  </a:cubicBezTo>
                  <a:lnTo>
                    <a:pt x="7199" y="1784"/>
                  </a:lnTo>
                  <a:cubicBezTo>
                    <a:pt x="7593" y="1216"/>
                    <a:pt x="7515" y="489"/>
                    <a:pt x="7041" y="174"/>
                  </a:cubicBezTo>
                  <a:lnTo>
                    <a:pt x="6852" y="32"/>
                  </a:lnTo>
                  <a:cubicBezTo>
                    <a:pt x="6820" y="32"/>
                    <a:pt x="6804" y="16"/>
                    <a:pt x="6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6"/>
            <p:cNvSpPr/>
            <p:nvPr/>
          </p:nvSpPr>
          <p:spPr>
            <a:xfrm>
              <a:off x="4986575" y="2431075"/>
              <a:ext cx="194200" cy="245425"/>
            </a:xfrm>
            <a:custGeom>
              <a:avLst/>
              <a:gdLst/>
              <a:ahLst/>
              <a:cxnLst/>
              <a:rect l="l" t="t" r="r" b="b"/>
              <a:pathLst>
                <a:path w="7768" h="9817" extrusionOk="0">
                  <a:moveTo>
                    <a:pt x="7138" y="303"/>
                  </a:moveTo>
                  <a:lnTo>
                    <a:pt x="7138" y="303"/>
                  </a:lnTo>
                  <a:cubicBezTo>
                    <a:pt x="7200" y="365"/>
                    <a:pt x="7263" y="428"/>
                    <a:pt x="7325" y="506"/>
                  </a:cubicBezTo>
                  <a:lnTo>
                    <a:pt x="7309" y="506"/>
                  </a:lnTo>
                  <a:cubicBezTo>
                    <a:pt x="7263" y="428"/>
                    <a:pt x="7200" y="365"/>
                    <a:pt x="7138" y="303"/>
                  </a:cubicBezTo>
                  <a:close/>
                  <a:moveTo>
                    <a:pt x="6867" y="1"/>
                  </a:moveTo>
                  <a:cubicBezTo>
                    <a:pt x="6836" y="17"/>
                    <a:pt x="6820" y="17"/>
                    <a:pt x="6820" y="48"/>
                  </a:cubicBezTo>
                  <a:cubicBezTo>
                    <a:pt x="6804" y="48"/>
                    <a:pt x="6804" y="48"/>
                    <a:pt x="6789" y="64"/>
                  </a:cubicBezTo>
                  <a:cubicBezTo>
                    <a:pt x="6773" y="64"/>
                    <a:pt x="6757" y="80"/>
                    <a:pt x="6741" y="80"/>
                  </a:cubicBezTo>
                  <a:cubicBezTo>
                    <a:pt x="6741" y="96"/>
                    <a:pt x="6725" y="96"/>
                    <a:pt x="6725" y="111"/>
                  </a:cubicBezTo>
                  <a:cubicBezTo>
                    <a:pt x="6694" y="143"/>
                    <a:pt x="6710" y="190"/>
                    <a:pt x="6741" y="206"/>
                  </a:cubicBezTo>
                  <a:lnTo>
                    <a:pt x="6757" y="222"/>
                  </a:lnTo>
                  <a:cubicBezTo>
                    <a:pt x="6773" y="238"/>
                    <a:pt x="6789" y="254"/>
                    <a:pt x="6804" y="269"/>
                  </a:cubicBezTo>
                  <a:lnTo>
                    <a:pt x="6994" y="396"/>
                  </a:lnTo>
                  <a:cubicBezTo>
                    <a:pt x="7404" y="664"/>
                    <a:pt x="7467" y="1280"/>
                    <a:pt x="7152" y="1753"/>
                  </a:cubicBezTo>
                  <a:lnTo>
                    <a:pt x="2242" y="9046"/>
                  </a:lnTo>
                  <a:cubicBezTo>
                    <a:pt x="2027" y="9380"/>
                    <a:pt x="1680" y="9567"/>
                    <a:pt x="1355" y="9567"/>
                  </a:cubicBezTo>
                  <a:cubicBezTo>
                    <a:pt x="1204" y="9567"/>
                    <a:pt x="1058" y="9526"/>
                    <a:pt x="932" y="9441"/>
                  </a:cubicBezTo>
                  <a:lnTo>
                    <a:pt x="743" y="9299"/>
                  </a:lnTo>
                  <a:cubicBezTo>
                    <a:pt x="348" y="9030"/>
                    <a:pt x="285" y="8430"/>
                    <a:pt x="616" y="7957"/>
                  </a:cubicBezTo>
                  <a:lnTo>
                    <a:pt x="2669" y="4894"/>
                  </a:lnTo>
                  <a:cubicBezTo>
                    <a:pt x="2684" y="4863"/>
                    <a:pt x="2700" y="4831"/>
                    <a:pt x="2684" y="4800"/>
                  </a:cubicBezTo>
                  <a:cubicBezTo>
                    <a:pt x="2684" y="4752"/>
                    <a:pt x="2669" y="4737"/>
                    <a:pt x="2637" y="4721"/>
                  </a:cubicBezTo>
                  <a:cubicBezTo>
                    <a:pt x="2618" y="4702"/>
                    <a:pt x="2595" y="4693"/>
                    <a:pt x="2571" y="4693"/>
                  </a:cubicBezTo>
                  <a:cubicBezTo>
                    <a:pt x="2535" y="4693"/>
                    <a:pt x="2498" y="4714"/>
                    <a:pt x="2479" y="4752"/>
                  </a:cubicBezTo>
                  <a:lnTo>
                    <a:pt x="411" y="7815"/>
                  </a:lnTo>
                  <a:cubicBezTo>
                    <a:pt x="1" y="8415"/>
                    <a:pt x="96" y="9188"/>
                    <a:pt x="585" y="9520"/>
                  </a:cubicBezTo>
                  <a:lnTo>
                    <a:pt x="790" y="9662"/>
                  </a:lnTo>
                  <a:cubicBezTo>
                    <a:pt x="950" y="9767"/>
                    <a:pt x="1134" y="9816"/>
                    <a:pt x="1324" y="9816"/>
                  </a:cubicBezTo>
                  <a:cubicBezTo>
                    <a:pt x="1731" y="9816"/>
                    <a:pt x="2162" y="9587"/>
                    <a:pt x="2432" y="9188"/>
                  </a:cubicBezTo>
                  <a:lnTo>
                    <a:pt x="7357" y="1879"/>
                  </a:lnTo>
                  <a:cubicBezTo>
                    <a:pt x="7767" y="1280"/>
                    <a:pt x="7672" y="522"/>
                    <a:pt x="7167" y="175"/>
                  </a:cubicBezTo>
                  <a:lnTo>
                    <a:pt x="6978" y="48"/>
                  </a:lnTo>
                  <a:lnTo>
                    <a:pt x="6931" y="17"/>
                  </a:lnTo>
                  <a:cubicBezTo>
                    <a:pt x="6899" y="1"/>
                    <a:pt x="6883" y="1"/>
                    <a:pt x="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6"/>
            <p:cNvSpPr/>
            <p:nvPr/>
          </p:nvSpPr>
          <p:spPr>
            <a:xfrm>
              <a:off x="4986975" y="2428325"/>
              <a:ext cx="193800" cy="248175"/>
            </a:xfrm>
            <a:custGeom>
              <a:avLst/>
              <a:gdLst/>
              <a:ahLst/>
              <a:cxnLst/>
              <a:rect l="l" t="t" r="r" b="b"/>
              <a:pathLst>
                <a:path w="7752" h="9927" extrusionOk="0">
                  <a:moveTo>
                    <a:pt x="6662" y="0"/>
                  </a:moveTo>
                  <a:cubicBezTo>
                    <a:pt x="6630" y="64"/>
                    <a:pt x="6567" y="127"/>
                    <a:pt x="6504" y="158"/>
                  </a:cubicBezTo>
                  <a:lnTo>
                    <a:pt x="6946" y="458"/>
                  </a:lnTo>
                  <a:cubicBezTo>
                    <a:pt x="7357" y="806"/>
                    <a:pt x="7451" y="1405"/>
                    <a:pt x="7136" y="1863"/>
                  </a:cubicBezTo>
                  <a:lnTo>
                    <a:pt x="2226" y="9156"/>
                  </a:lnTo>
                  <a:cubicBezTo>
                    <a:pt x="2011" y="9490"/>
                    <a:pt x="1664" y="9677"/>
                    <a:pt x="1339" y="9677"/>
                  </a:cubicBezTo>
                  <a:cubicBezTo>
                    <a:pt x="1188" y="9677"/>
                    <a:pt x="1042" y="9636"/>
                    <a:pt x="916" y="9551"/>
                  </a:cubicBezTo>
                  <a:lnTo>
                    <a:pt x="727" y="9409"/>
                  </a:lnTo>
                  <a:cubicBezTo>
                    <a:pt x="332" y="9140"/>
                    <a:pt x="269" y="8540"/>
                    <a:pt x="600" y="8067"/>
                  </a:cubicBezTo>
                  <a:lnTo>
                    <a:pt x="2653" y="5004"/>
                  </a:lnTo>
                  <a:cubicBezTo>
                    <a:pt x="2668" y="4973"/>
                    <a:pt x="2684" y="4941"/>
                    <a:pt x="2668" y="4910"/>
                  </a:cubicBezTo>
                  <a:cubicBezTo>
                    <a:pt x="2668" y="4862"/>
                    <a:pt x="2653" y="4847"/>
                    <a:pt x="2621" y="4831"/>
                  </a:cubicBezTo>
                  <a:cubicBezTo>
                    <a:pt x="2601" y="4818"/>
                    <a:pt x="2579" y="4810"/>
                    <a:pt x="2556" y="4810"/>
                  </a:cubicBezTo>
                  <a:cubicBezTo>
                    <a:pt x="2524" y="4810"/>
                    <a:pt x="2491" y="4825"/>
                    <a:pt x="2463" y="4862"/>
                  </a:cubicBezTo>
                  <a:lnTo>
                    <a:pt x="411" y="7925"/>
                  </a:lnTo>
                  <a:cubicBezTo>
                    <a:pt x="1" y="8525"/>
                    <a:pt x="80" y="9282"/>
                    <a:pt x="585" y="9630"/>
                  </a:cubicBezTo>
                  <a:lnTo>
                    <a:pt x="790" y="9772"/>
                  </a:lnTo>
                  <a:cubicBezTo>
                    <a:pt x="950" y="9877"/>
                    <a:pt x="1134" y="9926"/>
                    <a:pt x="1323" y="9926"/>
                  </a:cubicBezTo>
                  <a:cubicBezTo>
                    <a:pt x="1731" y="9926"/>
                    <a:pt x="2162" y="9697"/>
                    <a:pt x="2432" y="9298"/>
                  </a:cubicBezTo>
                  <a:lnTo>
                    <a:pt x="7341" y="1989"/>
                  </a:lnTo>
                  <a:cubicBezTo>
                    <a:pt x="7751" y="1390"/>
                    <a:pt x="7656" y="663"/>
                    <a:pt x="7167" y="332"/>
                  </a:cubicBezTo>
                  <a:lnTo>
                    <a:pt x="6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6"/>
            <p:cNvSpPr/>
            <p:nvPr/>
          </p:nvSpPr>
          <p:spPr>
            <a:xfrm>
              <a:off x="4984600" y="2426325"/>
              <a:ext cx="197750" cy="251975"/>
            </a:xfrm>
            <a:custGeom>
              <a:avLst/>
              <a:gdLst/>
              <a:ahLst/>
              <a:cxnLst/>
              <a:rect l="l" t="t" r="r" b="b"/>
              <a:pathLst>
                <a:path w="7910" h="10079" extrusionOk="0">
                  <a:moveTo>
                    <a:pt x="6773" y="191"/>
                  </a:moveTo>
                  <a:lnTo>
                    <a:pt x="7199" y="475"/>
                  </a:lnTo>
                  <a:cubicBezTo>
                    <a:pt x="7673" y="791"/>
                    <a:pt x="7751" y="1470"/>
                    <a:pt x="7373" y="2038"/>
                  </a:cubicBezTo>
                  <a:lnTo>
                    <a:pt x="2463" y="9331"/>
                  </a:lnTo>
                  <a:cubicBezTo>
                    <a:pt x="2194" y="9718"/>
                    <a:pt x="1786" y="9937"/>
                    <a:pt x="1408" y="9937"/>
                  </a:cubicBezTo>
                  <a:cubicBezTo>
                    <a:pt x="1232" y="9937"/>
                    <a:pt x="1062" y="9889"/>
                    <a:pt x="916" y="9788"/>
                  </a:cubicBezTo>
                  <a:lnTo>
                    <a:pt x="711" y="9646"/>
                  </a:lnTo>
                  <a:cubicBezTo>
                    <a:pt x="238" y="9331"/>
                    <a:pt x="175" y="8620"/>
                    <a:pt x="553" y="8052"/>
                  </a:cubicBezTo>
                  <a:lnTo>
                    <a:pt x="2621" y="4990"/>
                  </a:lnTo>
                  <a:cubicBezTo>
                    <a:pt x="2628" y="4970"/>
                    <a:pt x="2643" y="4961"/>
                    <a:pt x="2658" y="4961"/>
                  </a:cubicBezTo>
                  <a:cubicBezTo>
                    <a:pt x="2679" y="4961"/>
                    <a:pt x="2700" y="4978"/>
                    <a:pt x="2700" y="5005"/>
                  </a:cubicBezTo>
                  <a:cubicBezTo>
                    <a:pt x="2716" y="5021"/>
                    <a:pt x="2700" y="5037"/>
                    <a:pt x="2684" y="5053"/>
                  </a:cubicBezTo>
                  <a:lnTo>
                    <a:pt x="632" y="8099"/>
                  </a:lnTo>
                  <a:cubicBezTo>
                    <a:pt x="285" y="8620"/>
                    <a:pt x="364" y="9268"/>
                    <a:pt x="790" y="9567"/>
                  </a:cubicBezTo>
                  <a:lnTo>
                    <a:pt x="980" y="9694"/>
                  </a:lnTo>
                  <a:cubicBezTo>
                    <a:pt x="1117" y="9785"/>
                    <a:pt x="1276" y="9830"/>
                    <a:pt x="1440" y="9830"/>
                  </a:cubicBezTo>
                  <a:cubicBezTo>
                    <a:pt x="1784" y="9830"/>
                    <a:pt x="2149" y="9636"/>
                    <a:pt x="2384" y="9283"/>
                  </a:cubicBezTo>
                  <a:lnTo>
                    <a:pt x="7294" y="1991"/>
                  </a:lnTo>
                  <a:cubicBezTo>
                    <a:pt x="7625" y="1485"/>
                    <a:pt x="7530" y="791"/>
                    <a:pt x="7073" y="491"/>
                  </a:cubicBezTo>
                  <a:lnTo>
                    <a:pt x="6725" y="254"/>
                  </a:lnTo>
                  <a:cubicBezTo>
                    <a:pt x="6741" y="238"/>
                    <a:pt x="6757" y="207"/>
                    <a:pt x="6773" y="191"/>
                  </a:cubicBezTo>
                  <a:close/>
                  <a:moveTo>
                    <a:pt x="6735" y="1"/>
                  </a:moveTo>
                  <a:cubicBezTo>
                    <a:pt x="6712" y="1"/>
                    <a:pt x="6688" y="18"/>
                    <a:pt x="6678" y="49"/>
                  </a:cubicBezTo>
                  <a:cubicBezTo>
                    <a:pt x="6647" y="112"/>
                    <a:pt x="6631" y="128"/>
                    <a:pt x="6568" y="175"/>
                  </a:cubicBezTo>
                  <a:cubicBezTo>
                    <a:pt x="6552" y="175"/>
                    <a:pt x="6536" y="207"/>
                    <a:pt x="6520" y="238"/>
                  </a:cubicBezTo>
                  <a:cubicBezTo>
                    <a:pt x="6520" y="254"/>
                    <a:pt x="6536" y="270"/>
                    <a:pt x="6552" y="286"/>
                  </a:cubicBezTo>
                  <a:lnTo>
                    <a:pt x="6994" y="601"/>
                  </a:lnTo>
                  <a:cubicBezTo>
                    <a:pt x="7373" y="854"/>
                    <a:pt x="7452" y="1470"/>
                    <a:pt x="7167" y="1896"/>
                  </a:cubicBezTo>
                  <a:lnTo>
                    <a:pt x="2258" y="9189"/>
                  </a:lnTo>
                  <a:cubicBezTo>
                    <a:pt x="2052" y="9504"/>
                    <a:pt x="1733" y="9677"/>
                    <a:pt x="1436" y="9677"/>
                  </a:cubicBezTo>
                  <a:cubicBezTo>
                    <a:pt x="1302" y="9677"/>
                    <a:pt x="1172" y="9641"/>
                    <a:pt x="1059" y="9567"/>
                  </a:cubicBezTo>
                  <a:lnTo>
                    <a:pt x="853" y="9425"/>
                  </a:lnTo>
                  <a:cubicBezTo>
                    <a:pt x="490" y="9189"/>
                    <a:pt x="443" y="8620"/>
                    <a:pt x="743" y="8178"/>
                  </a:cubicBezTo>
                  <a:lnTo>
                    <a:pt x="2795" y="5132"/>
                  </a:lnTo>
                  <a:cubicBezTo>
                    <a:pt x="2842" y="5084"/>
                    <a:pt x="2842" y="5037"/>
                    <a:pt x="2842" y="4974"/>
                  </a:cubicBezTo>
                  <a:cubicBezTo>
                    <a:pt x="2826" y="4927"/>
                    <a:pt x="2795" y="4879"/>
                    <a:pt x="2763" y="4848"/>
                  </a:cubicBezTo>
                  <a:cubicBezTo>
                    <a:pt x="2729" y="4831"/>
                    <a:pt x="2693" y="4822"/>
                    <a:pt x="2658" y="4822"/>
                  </a:cubicBezTo>
                  <a:cubicBezTo>
                    <a:pt x="2595" y="4822"/>
                    <a:pt x="2535" y="4850"/>
                    <a:pt x="2495" y="4911"/>
                  </a:cubicBezTo>
                  <a:lnTo>
                    <a:pt x="427" y="7973"/>
                  </a:lnTo>
                  <a:cubicBezTo>
                    <a:pt x="1" y="8605"/>
                    <a:pt x="96" y="9410"/>
                    <a:pt x="632" y="9773"/>
                  </a:cubicBezTo>
                  <a:lnTo>
                    <a:pt x="838" y="9915"/>
                  </a:lnTo>
                  <a:cubicBezTo>
                    <a:pt x="1009" y="10026"/>
                    <a:pt x="1207" y="10079"/>
                    <a:pt x="1410" y="10079"/>
                  </a:cubicBezTo>
                  <a:cubicBezTo>
                    <a:pt x="1842" y="10079"/>
                    <a:pt x="2300" y="9839"/>
                    <a:pt x="2590" y="9410"/>
                  </a:cubicBezTo>
                  <a:lnTo>
                    <a:pt x="7483" y="2101"/>
                  </a:lnTo>
                  <a:cubicBezTo>
                    <a:pt x="7909" y="1485"/>
                    <a:pt x="7815" y="696"/>
                    <a:pt x="7278" y="349"/>
                  </a:cubicBezTo>
                  <a:lnTo>
                    <a:pt x="6773" y="17"/>
                  </a:lnTo>
                  <a:cubicBezTo>
                    <a:pt x="6762" y="6"/>
                    <a:pt x="6748" y="1"/>
                    <a:pt x="6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6"/>
            <p:cNvSpPr/>
            <p:nvPr/>
          </p:nvSpPr>
          <p:spPr>
            <a:xfrm>
              <a:off x="4940800" y="2421300"/>
              <a:ext cx="224575" cy="310075"/>
            </a:xfrm>
            <a:custGeom>
              <a:avLst/>
              <a:gdLst/>
              <a:ahLst/>
              <a:cxnLst/>
              <a:rect l="l" t="t" r="r" b="b"/>
              <a:pathLst>
                <a:path w="8983" h="12403" extrusionOk="0">
                  <a:moveTo>
                    <a:pt x="7543" y="1"/>
                  </a:moveTo>
                  <a:cubicBezTo>
                    <a:pt x="7160" y="1"/>
                    <a:pt x="6836" y="166"/>
                    <a:pt x="6615" y="502"/>
                  </a:cubicBezTo>
                  <a:lnTo>
                    <a:pt x="459" y="9642"/>
                  </a:lnTo>
                  <a:cubicBezTo>
                    <a:pt x="1" y="10353"/>
                    <a:pt x="238" y="11347"/>
                    <a:pt x="1027" y="11868"/>
                  </a:cubicBezTo>
                  <a:lnTo>
                    <a:pt x="1358" y="12089"/>
                  </a:lnTo>
                  <a:cubicBezTo>
                    <a:pt x="1673" y="12301"/>
                    <a:pt x="2029" y="12403"/>
                    <a:pt x="2372" y="12403"/>
                  </a:cubicBezTo>
                  <a:cubicBezTo>
                    <a:pt x="2872" y="12403"/>
                    <a:pt x="3344" y="12185"/>
                    <a:pt x="3616" y="11773"/>
                  </a:cubicBezTo>
                  <a:lnTo>
                    <a:pt x="7278" y="6343"/>
                  </a:lnTo>
                  <a:cubicBezTo>
                    <a:pt x="7309" y="6296"/>
                    <a:pt x="7294" y="6217"/>
                    <a:pt x="7246" y="6185"/>
                  </a:cubicBezTo>
                  <a:cubicBezTo>
                    <a:pt x="7225" y="6171"/>
                    <a:pt x="7200" y="6163"/>
                    <a:pt x="7177" y="6163"/>
                  </a:cubicBezTo>
                  <a:cubicBezTo>
                    <a:pt x="7148" y="6163"/>
                    <a:pt x="7121" y="6175"/>
                    <a:pt x="7104" y="6201"/>
                  </a:cubicBezTo>
                  <a:lnTo>
                    <a:pt x="3426" y="11647"/>
                  </a:lnTo>
                  <a:cubicBezTo>
                    <a:pt x="3192" y="12002"/>
                    <a:pt x="2787" y="12191"/>
                    <a:pt x="2354" y="12191"/>
                  </a:cubicBezTo>
                  <a:cubicBezTo>
                    <a:pt x="2056" y="12191"/>
                    <a:pt x="1745" y="12102"/>
                    <a:pt x="1469" y="11915"/>
                  </a:cubicBezTo>
                  <a:lnTo>
                    <a:pt x="1153" y="11694"/>
                  </a:lnTo>
                  <a:cubicBezTo>
                    <a:pt x="474" y="11236"/>
                    <a:pt x="269" y="10368"/>
                    <a:pt x="664" y="9784"/>
                  </a:cubicBezTo>
                  <a:lnTo>
                    <a:pt x="6820" y="629"/>
                  </a:lnTo>
                  <a:cubicBezTo>
                    <a:pt x="6998" y="354"/>
                    <a:pt x="7262" y="216"/>
                    <a:pt x="7581" y="216"/>
                  </a:cubicBezTo>
                  <a:cubicBezTo>
                    <a:pt x="7886" y="216"/>
                    <a:pt x="8241" y="343"/>
                    <a:pt x="8620" y="597"/>
                  </a:cubicBezTo>
                  <a:lnTo>
                    <a:pt x="8856" y="771"/>
                  </a:lnTo>
                  <a:lnTo>
                    <a:pt x="8888" y="771"/>
                  </a:lnTo>
                  <a:cubicBezTo>
                    <a:pt x="8904" y="755"/>
                    <a:pt x="8904" y="755"/>
                    <a:pt x="8919" y="739"/>
                  </a:cubicBezTo>
                  <a:cubicBezTo>
                    <a:pt x="8919" y="708"/>
                    <a:pt x="8951" y="660"/>
                    <a:pt x="8983" y="629"/>
                  </a:cubicBezTo>
                  <a:cubicBezTo>
                    <a:pt x="8983" y="629"/>
                    <a:pt x="8983" y="613"/>
                    <a:pt x="8983" y="597"/>
                  </a:cubicBezTo>
                  <a:cubicBezTo>
                    <a:pt x="8983" y="597"/>
                    <a:pt x="8967" y="581"/>
                    <a:pt x="8967" y="581"/>
                  </a:cubicBezTo>
                  <a:lnTo>
                    <a:pt x="8730" y="424"/>
                  </a:lnTo>
                  <a:cubicBezTo>
                    <a:pt x="8305" y="143"/>
                    <a:pt x="7898" y="1"/>
                    <a:pt x="7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6"/>
            <p:cNvSpPr/>
            <p:nvPr/>
          </p:nvSpPr>
          <p:spPr>
            <a:xfrm>
              <a:off x="4938450" y="2419450"/>
              <a:ext cx="228500" cy="313750"/>
            </a:xfrm>
            <a:custGeom>
              <a:avLst/>
              <a:gdLst/>
              <a:ahLst/>
              <a:cxnLst/>
              <a:rect l="l" t="t" r="r" b="b"/>
              <a:pathLst>
                <a:path w="9140" h="12550" extrusionOk="0">
                  <a:moveTo>
                    <a:pt x="7635" y="146"/>
                  </a:moveTo>
                  <a:cubicBezTo>
                    <a:pt x="7978" y="146"/>
                    <a:pt x="8370" y="284"/>
                    <a:pt x="8777" y="561"/>
                  </a:cubicBezTo>
                  <a:lnTo>
                    <a:pt x="8982" y="687"/>
                  </a:lnTo>
                  <a:cubicBezTo>
                    <a:pt x="8966" y="703"/>
                    <a:pt x="8966" y="734"/>
                    <a:pt x="8950" y="750"/>
                  </a:cubicBezTo>
                  <a:lnTo>
                    <a:pt x="8745" y="608"/>
                  </a:lnTo>
                  <a:cubicBezTo>
                    <a:pt x="8354" y="347"/>
                    <a:pt x="7985" y="217"/>
                    <a:pt x="7664" y="217"/>
                  </a:cubicBezTo>
                  <a:cubicBezTo>
                    <a:pt x="7324" y="217"/>
                    <a:pt x="7038" y="363"/>
                    <a:pt x="6835" y="655"/>
                  </a:cubicBezTo>
                  <a:lnTo>
                    <a:pt x="679" y="9811"/>
                  </a:lnTo>
                  <a:cubicBezTo>
                    <a:pt x="253" y="10442"/>
                    <a:pt x="489" y="11342"/>
                    <a:pt x="1200" y="11816"/>
                  </a:cubicBezTo>
                  <a:lnTo>
                    <a:pt x="1515" y="12037"/>
                  </a:lnTo>
                  <a:cubicBezTo>
                    <a:pt x="1804" y="12235"/>
                    <a:pt x="2129" y="12330"/>
                    <a:pt x="2441" y="12330"/>
                  </a:cubicBezTo>
                  <a:cubicBezTo>
                    <a:pt x="2899" y="12330"/>
                    <a:pt x="3330" y="12128"/>
                    <a:pt x="3583" y="11752"/>
                  </a:cubicBezTo>
                  <a:lnTo>
                    <a:pt x="7245" y="6307"/>
                  </a:lnTo>
                  <a:cubicBezTo>
                    <a:pt x="7245" y="6307"/>
                    <a:pt x="7261" y="6307"/>
                    <a:pt x="7277" y="6322"/>
                  </a:cubicBezTo>
                  <a:cubicBezTo>
                    <a:pt x="7293" y="6322"/>
                    <a:pt x="7324" y="6354"/>
                    <a:pt x="7293" y="6385"/>
                  </a:cubicBezTo>
                  <a:lnTo>
                    <a:pt x="3646" y="11800"/>
                  </a:lnTo>
                  <a:cubicBezTo>
                    <a:pt x="3377" y="12200"/>
                    <a:pt x="2931" y="12408"/>
                    <a:pt x="2456" y="12408"/>
                  </a:cubicBezTo>
                  <a:cubicBezTo>
                    <a:pt x="2125" y="12408"/>
                    <a:pt x="1779" y="12307"/>
                    <a:pt x="1468" y="12100"/>
                  </a:cubicBezTo>
                  <a:lnTo>
                    <a:pt x="1152" y="11879"/>
                  </a:lnTo>
                  <a:cubicBezTo>
                    <a:pt x="410" y="11374"/>
                    <a:pt x="158" y="10427"/>
                    <a:pt x="600" y="9764"/>
                  </a:cubicBezTo>
                  <a:lnTo>
                    <a:pt x="6756" y="608"/>
                  </a:lnTo>
                  <a:cubicBezTo>
                    <a:pt x="6967" y="300"/>
                    <a:pt x="7273" y="146"/>
                    <a:pt x="7635" y="146"/>
                  </a:cubicBezTo>
                  <a:close/>
                  <a:moveTo>
                    <a:pt x="7649" y="1"/>
                  </a:moveTo>
                  <a:cubicBezTo>
                    <a:pt x="7239" y="1"/>
                    <a:pt x="6887" y="179"/>
                    <a:pt x="6646" y="529"/>
                  </a:cubicBezTo>
                  <a:lnTo>
                    <a:pt x="489" y="9685"/>
                  </a:lnTo>
                  <a:cubicBezTo>
                    <a:pt x="0" y="10427"/>
                    <a:pt x="268" y="11453"/>
                    <a:pt x="1073" y="12005"/>
                  </a:cubicBezTo>
                  <a:lnTo>
                    <a:pt x="1405" y="12226"/>
                  </a:lnTo>
                  <a:cubicBezTo>
                    <a:pt x="1731" y="12443"/>
                    <a:pt x="2098" y="12549"/>
                    <a:pt x="2454" y="12549"/>
                  </a:cubicBezTo>
                  <a:cubicBezTo>
                    <a:pt x="2976" y="12549"/>
                    <a:pt x="3472" y="12320"/>
                    <a:pt x="3773" y="11879"/>
                  </a:cubicBezTo>
                  <a:lnTo>
                    <a:pt x="7419" y="6449"/>
                  </a:lnTo>
                  <a:cubicBezTo>
                    <a:pt x="7466" y="6370"/>
                    <a:pt x="7451" y="6259"/>
                    <a:pt x="7356" y="6196"/>
                  </a:cubicBezTo>
                  <a:cubicBezTo>
                    <a:pt x="7331" y="6177"/>
                    <a:pt x="7299" y="6169"/>
                    <a:pt x="7266" y="6169"/>
                  </a:cubicBezTo>
                  <a:cubicBezTo>
                    <a:pt x="7215" y="6169"/>
                    <a:pt x="7164" y="6189"/>
                    <a:pt x="7135" y="6228"/>
                  </a:cubicBezTo>
                  <a:lnTo>
                    <a:pt x="3457" y="11674"/>
                  </a:lnTo>
                  <a:cubicBezTo>
                    <a:pt x="3233" y="12009"/>
                    <a:pt x="2850" y="12185"/>
                    <a:pt x="2440" y="12185"/>
                  </a:cubicBezTo>
                  <a:cubicBezTo>
                    <a:pt x="2156" y="12185"/>
                    <a:pt x="1859" y="12101"/>
                    <a:pt x="1594" y="11926"/>
                  </a:cubicBezTo>
                  <a:lnTo>
                    <a:pt x="1279" y="11705"/>
                  </a:lnTo>
                  <a:cubicBezTo>
                    <a:pt x="631" y="11279"/>
                    <a:pt x="426" y="10458"/>
                    <a:pt x="805" y="9890"/>
                  </a:cubicBezTo>
                  <a:lnTo>
                    <a:pt x="6961" y="734"/>
                  </a:lnTo>
                  <a:cubicBezTo>
                    <a:pt x="7128" y="488"/>
                    <a:pt x="7372" y="361"/>
                    <a:pt x="7667" y="361"/>
                  </a:cubicBezTo>
                  <a:cubicBezTo>
                    <a:pt x="7957" y="361"/>
                    <a:pt x="8298" y="484"/>
                    <a:pt x="8666" y="734"/>
                  </a:cubicBezTo>
                  <a:lnTo>
                    <a:pt x="8903" y="892"/>
                  </a:lnTo>
                  <a:cubicBezTo>
                    <a:pt x="8934" y="908"/>
                    <a:pt x="8966" y="908"/>
                    <a:pt x="8998" y="908"/>
                  </a:cubicBezTo>
                  <a:cubicBezTo>
                    <a:pt x="9029" y="892"/>
                    <a:pt x="9061" y="876"/>
                    <a:pt x="9061" y="845"/>
                  </a:cubicBezTo>
                  <a:cubicBezTo>
                    <a:pt x="9077" y="813"/>
                    <a:pt x="9092" y="782"/>
                    <a:pt x="9124" y="750"/>
                  </a:cubicBezTo>
                  <a:cubicBezTo>
                    <a:pt x="9140" y="734"/>
                    <a:pt x="9140" y="703"/>
                    <a:pt x="9140" y="671"/>
                  </a:cubicBezTo>
                  <a:cubicBezTo>
                    <a:pt x="9140" y="640"/>
                    <a:pt x="9124" y="608"/>
                    <a:pt x="9092" y="592"/>
                  </a:cubicBezTo>
                  <a:lnTo>
                    <a:pt x="8856" y="434"/>
                  </a:lnTo>
                  <a:cubicBezTo>
                    <a:pt x="8431" y="144"/>
                    <a:pt x="8016" y="1"/>
                    <a:pt x="7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4" name="Google Shape;2374;p66"/>
          <p:cNvGrpSpPr/>
          <p:nvPr/>
        </p:nvGrpSpPr>
        <p:grpSpPr>
          <a:xfrm rot="-1464382">
            <a:off x="2441471" y="4913351"/>
            <a:ext cx="825540" cy="309244"/>
            <a:chOff x="5553275" y="2092625"/>
            <a:chExt cx="387150" cy="145025"/>
          </a:xfrm>
        </p:grpSpPr>
        <p:sp>
          <p:nvSpPr>
            <p:cNvPr id="2375" name="Google Shape;2375;p66"/>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6"/>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6"/>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6"/>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6"/>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6"/>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1" name="Google Shape;2381;p66"/>
          <p:cNvSpPr/>
          <p:nvPr/>
        </p:nvSpPr>
        <p:spPr>
          <a:xfrm>
            <a:off x="360600" y="334800"/>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6"/>
          <p:cNvSpPr/>
          <p:nvPr/>
        </p:nvSpPr>
        <p:spPr>
          <a:xfrm>
            <a:off x="8343600" y="4511617"/>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0" name="Google Shape;2390;p66"/>
          <p:cNvGrpSpPr/>
          <p:nvPr/>
        </p:nvGrpSpPr>
        <p:grpSpPr>
          <a:xfrm>
            <a:off x="4754473" y="-205047"/>
            <a:ext cx="490612" cy="415445"/>
            <a:chOff x="5278225" y="2418025"/>
            <a:chExt cx="230075" cy="194825"/>
          </a:xfrm>
        </p:grpSpPr>
        <p:sp>
          <p:nvSpPr>
            <p:cNvPr id="2391" name="Google Shape;2391;p6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7" name="Google Shape;2397;p66"/>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6"/>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Rectangle 1"/>
              <p:cNvSpPr/>
              <p:nvPr/>
            </p:nvSpPr>
            <p:spPr>
              <a:xfrm>
                <a:off x="304800" y="306055"/>
                <a:ext cx="8561994" cy="4551695"/>
              </a:xfrm>
              <a:prstGeom prst="rect">
                <a:avLst/>
              </a:prstGeom>
            </p:spPr>
            <p:txBody>
              <a:bodyPr wrap="square">
                <a:spAutoFit/>
              </a:bodyPr>
              <a:lstStyle/>
              <a:p>
                <a:pPr algn="ctr">
                  <a:lnSpc>
                    <a:spcPct val="150000"/>
                  </a:lnSpc>
                </a:pPr>
                <a:r>
                  <a:rPr lang="en-US" sz="2400" b="1" dirty="0">
                    <a:solidFill>
                      <a:srgbClr val="FF0000"/>
                    </a:solidFill>
                  </a:rPr>
                  <a:t>Giải</a:t>
                </a:r>
              </a:p>
              <a:p>
                <a:pPr algn="ctr">
                  <a:lnSpc>
                    <a:spcPct val="150000"/>
                  </a:lnSpc>
                </a:pPr>
                <a:r>
                  <a:rPr lang="en-US" sz="2400" dirty="0"/>
                  <a:t>Gọi phương trình chính tắc của parabol (P) là:</a:t>
                </a:r>
                <a:endParaRPr lang="vi-VN" sz="2400" dirty="0"/>
              </a:p>
              <a:p>
                <a:pPr algn="ctr">
                  <a:lnSpc>
                    <a:spcPct val="150000"/>
                  </a:lnSpc>
                </a:pPr>
                <a:r>
                  <a:rPr lang="en-US" sz="2400" dirty="0"/>
                  <a:t>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2</m:t>
                        </m:r>
                      </m:sup>
                    </m:sSup>
                    <m:r>
                      <a:rPr lang="en-US" sz="2400" i="1">
                        <a:latin typeface="Cambria Math" panose="02040503050406030204" pitchFamily="18" charset="0"/>
                      </a:rPr>
                      <m:t>=</m:t>
                    </m:r>
                    <m:r>
                      <a:rPr lang="en-US" sz="2400" i="1">
                        <a:latin typeface="Cambria Math" panose="02040503050406030204" pitchFamily="18" charset="0"/>
                      </a:rPr>
                      <m:t>2</m:t>
                    </m:r>
                    <m:r>
                      <a:rPr lang="en-US" sz="2400" i="1">
                        <a:latin typeface="Cambria Math" panose="02040503050406030204" pitchFamily="18" charset="0"/>
                      </a:rPr>
                      <m:t>𝑝𝑥</m:t>
                    </m:r>
                    <m:r>
                      <a:rPr lang="en-US" sz="2400" i="1">
                        <a:latin typeface="Cambria Math" panose="02040503050406030204" pitchFamily="18" charset="0"/>
                      </a:rPr>
                      <m:t>(</m:t>
                    </m:r>
                    <m:r>
                      <a:rPr lang="en-US" sz="2400" i="1">
                        <a:latin typeface="Cambria Math" panose="02040503050406030204" pitchFamily="18" charset="0"/>
                      </a:rPr>
                      <m:t>𝑝</m:t>
                    </m:r>
                    <m:r>
                      <a:rPr lang="en-US" sz="2400" i="1">
                        <a:latin typeface="Cambria Math" panose="02040503050406030204" pitchFamily="18" charset="0"/>
                      </a:rPr>
                      <m:t>&gt;</m:t>
                    </m:r>
                    <m:r>
                      <a:rPr lang="en-US" sz="2400" i="1">
                        <a:latin typeface="Cambria Math" panose="02040503050406030204" pitchFamily="18" charset="0"/>
                      </a:rPr>
                      <m:t>0</m:t>
                    </m:r>
                    <m:r>
                      <a:rPr lang="en-US" sz="2400" i="1">
                        <a:latin typeface="Cambria Math" panose="02040503050406030204" pitchFamily="18" charset="0"/>
                      </a:rPr>
                      <m:t>)</m:t>
                    </m:r>
                  </m:oMath>
                </a14:m>
                <a:r>
                  <a:rPr lang="en-US" sz="2400" dirty="0"/>
                  <a:t>.</a:t>
                </a:r>
              </a:p>
              <a:p>
                <a:pPr algn="ctr">
                  <a:lnSpc>
                    <a:spcPct val="150000"/>
                  </a:lnSpc>
                </a:pPr>
                <a:r>
                  <a:rPr lang="en-US" sz="2400" dirty="0"/>
                  <a:t>a) Vì (P) có tiêu điểm là F(5; 0) nên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𝑝</m:t>
                        </m:r>
                      </m:num>
                      <m:den>
                        <m:r>
                          <a:rPr lang="en-US" sz="2400" i="1">
                            <a:latin typeface="Cambria Math" panose="02040503050406030204" pitchFamily="18" charset="0"/>
                          </a:rPr>
                          <m:t>2</m:t>
                        </m:r>
                      </m:den>
                    </m:f>
                    <m:r>
                      <a:rPr lang="en-US" sz="2400" i="1">
                        <a:latin typeface="Cambria Math" panose="02040503050406030204" pitchFamily="18" charset="0"/>
                      </a:rPr>
                      <m:t>=</m:t>
                    </m:r>
                    <m:r>
                      <a:rPr lang="en-US" sz="2400" i="1">
                        <a:latin typeface="Cambria Math" panose="02040503050406030204" pitchFamily="18" charset="0"/>
                      </a:rPr>
                      <m:t>5</m:t>
                    </m:r>
                  </m:oMath>
                </a14:m>
                <a:r>
                  <a:rPr lang="en-US" sz="2400" dirty="0"/>
                  <a:t> tức là p = 10.</a:t>
                </a:r>
              </a:p>
              <a:p>
                <a:pPr algn="ctr">
                  <a:lnSpc>
                    <a:spcPct val="150000"/>
                  </a:lnSpc>
                </a:pPr>
                <a:r>
                  <a:rPr lang="en-US" sz="2400" dirty="0"/>
                  <a:t>Vậy phương trình chính tắc của parabol (P) là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2</m:t>
                        </m:r>
                      </m:sup>
                    </m:sSup>
                    <m:r>
                      <a:rPr lang="en-US" sz="2400" i="1">
                        <a:latin typeface="Cambria Math" panose="02040503050406030204" pitchFamily="18" charset="0"/>
                      </a:rPr>
                      <m:t>=</m:t>
                    </m:r>
                    <m:r>
                      <a:rPr lang="en-US" sz="2400" i="1">
                        <a:latin typeface="Cambria Math" panose="02040503050406030204" pitchFamily="18" charset="0"/>
                      </a:rPr>
                      <m:t>20</m:t>
                    </m:r>
                    <m:r>
                      <a:rPr lang="en-US" sz="2400" i="1">
                        <a:latin typeface="Cambria Math" panose="02040503050406030204" pitchFamily="18" charset="0"/>
                      </a:rPr>
                      <m:t>𝑥</m:t>
                    </m:r>
                    <m:r>
                      <a:rPr lang="en-US" sz="2400" i="1">
                        <a:latin typeface="Cambria Math" panose="02040503050406030204" pitchFamily="18" charset="0"/>
                      </a:rPr>
                      <m:t>.</m:t>
                    </m:r>
                  </m:oMath>
                </a14:m>
                <a:endParaRPr lang="en-US" sz="2400" dirty="0"/>
              </a:p>
              <a:p>
                <a:pPr algn="ctr">
                  <a:lnSpc>
                    <a:spcPct val="150000"/>
                  </a:lnSpc>
                </a:pPr>
                <a:r>
                  <a:rPr lang="en-US" sz="2400" dirty="0"/>
                  <a:t>b) Do điểm M(2; 1) nằm trên (P) nên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1</m:t>
                        </m:r>
                      </m:e>
                      <m:sup>
                        <m:r>
                          <a:rPr lang="en-US" sz="2400" i="1">
                            <a:latin typeface="Cambria Math" panose="02040503050406030204" pitchFamily="18" charset="0"/>
                          </a:rPr>
                          <m:t>2</m:t>
                        </m:r>
                      </m:sup>
                    </m:sSup>
                    <m:r>
                      <a:rPr lang="en-US" sz="2400" i="1">
                        <a:latin typeface="Cambria Math" panose="02040503050406030204" pitchFamily="18" charset="0"/>
                      </a:rPr>
                      <m:t>=</m:t>
                    </m:r>
                    <m:r>
                      <a:rPr lang="en-US" sz="2400" i="1">
                        <a:latin typeface="Cambria Math" panose="02040503050406030204" pitchFamily="18" charset="0"/>
                      </a:rPr>
                      <m:t>2</m:t>
                    </m:r>
                    <m:r>
                      <a:rPr lang="en-US" sz="2400" i="1">
                        <a:latin typeface="Cambria Math" panose="02040503050406030204" pitchFamily="18" charset="0"/>
                      </a:rPr>
                      <m:t>𝑝</m:t>
                    </m:r>
                    <m:r>
                      <a:rPr lang="en-US" sz="2400" i="1">
                        <a:latin typeface="Cambria Math" panose="02040503050406030204" pitchFamily="18" charset="0"/>
                      </a:rPr>
                      <m:t>.</m:t>
                    </m:r>
                    <m:r>
                      <a:rPr lang="en-US" sz="2400" i="1">
                        <a:latin typeface="Cambria Math" panose="02040503050406030204" pitchFamily="18" charset="0"/>
                      </a:rPr>
                      <m:t>2</m:t>
                    </m:r>
                  </m:oMath>
                </a14:m>
                <a:r>
                  <a:rPr lang="en-US" sz="2400" dirty="0"/>
                  <a:t>, tức là </a:t>
                </a:r>
                <a14:m>
                  <m:oMath xmlns:m="http://schemas.openxmlformats.org/officeDocument/2006/math">
                    <m:r>
                      <a:rPr lang="en-US" sz="2400" i="1">
                        <a:latin typeface="Cambria Math" panose="02040503050406030204" pitchFamily="18" charset="0"/>
                      </a:rPr>
                      <m:t>𝑝</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4</m:t>
                        </m:r>
                      </m:den>
                    </m:f>
                  </m:oMath>
                </a14:m>
                <a:r>
                  <a:rPr lang="en-US" sz="2400" dirty="0"/>
                  <a:t>. </a:t>
                </a:r>
                <a:endParaRPr lang="vi-VN" sz="2400" dirty="0"/>
              </a:p>
              <a:p>
                <a:pPr algn="ctr">
                  <a:lnSpc>
                    <a:spcPct val="150000"/>
                  </a:lnSpc>
                </a:pPr>
                <a:r>
                  <a:rPr lang="en-US" sz="2400" dirty="0"/>
                  <a:t>Vậy phương trình chính tắc của parabol (P) là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2</m:t>
                        </m:r>
                      </m:sup>
                    </m:sSup>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𝑥</m:t>
                        </m:r>
                      </m:num>
                      <m:den>
                        <m:r>
                          <a:rPr lang="en-US" sz="2400" i="1">
                            <a:latin typeface="Cambria Math" panose="02040503050406030204" pitchFamily="18" charset="0"/>
                          </a:rPr>
                          <m:t>2</m:t>
                        </m:r>
                      </m:den>
                    </m:f>
                  </m:oMath>
                </a14:m>
                <a:r>
                  <a:rPr lang="en-US" sz="2400" dirty="0"/>
                  <a:t>.</a:t>
                </a:r>
              </a:p>
            </p:txBody>
          </p:sp>
        </mc:Choice>
        <mc:Fallback xmlns="">
          <p:sp>
            <p:nvSpPr>
              <p:cNvPr id="2" name="Rectangle 1"/>
              <p:cNvSpPr>
                <a:spLocks noRot="1" noChangeAspect="1" noMove="1" noResize="1" noEditPoints="1" noAdjustHandles="1" noChangeArrowheads="1" noChangeShapeType="1" noTextEdit="1"/>
              </p:cNvSpPr>
              <p:nvPr/>
            </p:nvSpPr>
            <p:spPr>
              <a:xfrm>
                <a:off x="304800" y="306055"/>
                <a:ext cx="8561994" cy="4551695"/>
              </a:xfrm>
              <a:prstGeom prst="rect">
                <a:avLst/>
              </a:prstGeom>
              <a:blipFill rotWithShape="1">
                <a:blip r:embed="rId3"/>
                <a:stretch>
                  <a:fillRect r="-498"/>
                </a:stretch>
              </a:blipFill>
            </p:spPr>
            <p:txBody>
              <a:bodyPr/>
              <a:lstStyle/>
              <a:p>
                <a:r>
                  <a:rPr lang="en-US">
                    <a:noFill/>
                  </a:rPr>
                  <a:t> </a:t>
                </a:r>
              </a:p>
            </p:txBody>
          </p:sp>
        </mc:Fallback>
      </mc:AlternateContent>
    </p:spTree>
    <p:extLst>
      <p:ext uri="{BB962C8B-B14F-4D97-AF65-F5344CB8AC3E}">
        <p14:creationId xmlns:p14="http://schemas.microsoft.com/office/powerpoint/2010/main" val="22020349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77" name="Google Shape;2177;p63"/>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3"/>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3429000" y="173494"/>
            <a:ext cx="2149948" cy="492443"/>
          </a:xfrm>
          <a:prstGeom prst="rect">
            <a:avLst/>
          </a:prstGeom>
        </p:spPr>
        <p:txBody>
          <a:bodyPr wrap="none">
            <a:spAutoFit/>
          </a:bodyPr>
          <a:lstStyle/>
          <a:p>
            <a:pPr algn="ctr"/>
            <a:r>
              <a:rPr lang="en-US" sz="2600" b="1" dirty="0">
                <a:solidFill>
                  <a:schemeClr val="tx1">
                    <a:lumMod val="75000"/>
                  </a:schemeClr>
                </a:solidFill>
              </a:rPr>
              <a:t>Luyện tập 3:</a:t>
            </a:r>
            <a:endParaRPr lang="en-US" sz="2600" dirty="0">
              <a:solidFill>
                <a:schemeClr val="tx1">
                  <a:lumMod val="75000"/>
                </a:schemeClr>
              </a:solidFill>
            </a:endParaRPr>
          </a:p>
        </p:txBody>
      </p:sp>
      <mc:AlternateContent xmlns:mc="http://schemas.openxmlformats.org/markup-compatibility/2006">
        <mc:Choice xmlns:a14="http://schemas.microsoft.com/office/drawing/2010/main" Requires="a14">
          <p:sp>
            <p:nvSpPr>
              <p:cNvPr id="3" name="Rectangle 2"/>
              <p:cNvSpPr/>
              <p:nvPr/>
            </p:nvSpPr>
            <p:spPr>
              <a:xfrm>
                <a:off x="304800" y="666750"/>
                <a:ext cx="8382000" cy="1755096"/>
              </a:xfrm>
              <a:prstGeom prst="rect">
                <a:avLst/>
              </a:prstGeom>
            </p:spPr>
            <p:txBody>
              <a:bodyPr wrap="square">
                <a:spAutoFit/>
              </a:bodyPr>
              <a:lstStyle/>
              <a:p>
                <a:pPr algn="just">
                  <a:lnSpc>
                    <a:spcPct val="150000"/>
                  </a:lnSpc>
                </a:pPr>
                <a:r>
                  <a:rPr lang="en-US" sz="2100" dirty="0">
                    <a:latin typeface="+mn-lt"/>
                  </a:rPr>
                  <a:t>Viết phương trình các parabol sau đây dưới dạng chính tắc:</a:t>
                </a:r>
              </a:p>
              <a:p>
                <a:pPr algn="just">
                  <a:lnSpc>
                    <a:spcPct val="150000"/>
                  </a:lnSpc>
                </a:pPr>
                <a:r>
                  <a:rPr lang="en-US" sz="2100" dirty="0">
                    <a:latin typeface="+mn-lt"/>
                  </a:rPr>
                  <a:t>a) </a:t>
                </a:r>
                <a14:m>
                  <m:oMath xmlns:m="http://schemas.openxmlformats.org/officeDocument/2006/math">
                    <m:r>
                      <a:rPr lang="en-US" sz="2100" b="0" i="1">
                        <a:latin typeface="+mn-lt"/>
                      </a:rPr>
                      <m:t>𝑥</m:t>
                    </m:r>
                    <m:r>
                      <a:rPr lang="en-US" sz="2100" b="0" i="1">
                        <a:latin typeface="+mn-lt"/>
                      </a:rPr>
                      <m:t>=</m:t>
                    </m:r>
                    <m:f>
                      <m:fPr>
                        <m:ctrlPr>
                          <a:rPr lang="en-US" sz="2100" i="1">
                            <a:latin typeface="+mn-lt"/>
                          </a:rPr>
                        </m:ctrlPr>
                      </m:fPr>
                      <m:num>
                        <m:sSup>
                          <m:sSupPr>
                            <m:ctrlPr>
                              <a:rPr lang="en-US" sz="2100" i="1">
                                <a:latin typeface="+mn-lt"/>
                              </a:rPr>
                            </m:ctrlPr>
                          </m:sSupPr>
                          <m:e>
                            <m:r>
                              <a:rPr lang="en-US" sz="2100" b="0" i="1">
                                <a:latin typeface="+mn-lt"/>
                              </a:rPr>
                              <m:t>𝑦</m:t>
                            </m:r>
                          </m:e>
                          <m:sup>
                            <m:r>
                              <a:rPr lang="en-US" sz="2100" b="0" i="1">
                                <a:latin typeface="+mn-lt"/>
                              </a:rPr>
                              <m:t>2</m:t>
                            </m:r>
                          </m:sup>
                        </m:sSup>
                      </m:num>
                      <m:den>
                        <m:r>
                          <a:rPr lang="en-US" sz="2100" b="0" i="1">
                            <a:latin typeface="+mn-lt"/>
                          </a:rPr>
                          <m:t>4</m:t>
                        </m:r>
                      </m:den>
                    </m:f>
                  </m:oMath>
                </a14:m>
                <a:endParaRPr lang="en-US" sz="2100" dirty="0">
                  <a:latin typeface="+mn-lt"/>
                </a:endParaRPr>
              </a:p>
              <a:p>
                <a:pPr algn="just">
                  <a:lnSpc>
                    <a:spcPct val="150000"/>
                  </a:lnSpc>
                </a:pPr>
                <a:r>
                  <a:rPr lang="en-US" sz="2100" dirty="0">
                    <a:latin typeface="+mn-lt"/>
                  </a:rPr>
                  <a:t>b) </a:t>
                </a:r>
                <a14:m>
                  <m:oMath xmlns:m="http://schemas.openxmlformats.org/officeDocument/2006/math">
                    <m:r>
                      <a:rPr lang="en-US" sz="2100" b="0" i="1">
                        <a:latin typeface="+mn-lt"/>
                      </a:rPr>
                      <m:t>𝑥</m:t>
                    </m:r>
                    <m:r>
                      <a:rPr lang="en-US" sz="2100" b="0" i="1">
                        <a:latin typeface="+mn-lt"/>
                      </a:rPr>
                      <m:t> – </m:t>
                    </m:r>
                    <m:sSup>
                      <m:sSupPr>
                        <m:ctrlPr>
                          <a:rPr lang="en-US" sz="2100" i="1">
                            <a:latin typeface="+mn-lt"/>
                          </a:rPr>
                        </m:ctrlPr>
                      </m:sSupPr>
                      <m:e>
                        <m:r>
                          <a:rPr lang="en-US" sz="2100" b="0" i="1">
                            <a:latin typeface="+mn-lt"/>
                          </a:rPr>
                          <m:t>𝑦</m:t>
                        </m:r>
                      </m:e>
                      <m:sup>
                        <m:r>
                          <a:rPr lang="en-US" sz="2100" b="0" i="1">
                            <a:latin typeface="+mn-lt"/>
                          </a:rPr>
                          <m:t>2</m:t>
                        </m:r>
                      </m:sup>
                    </m:sSup>
                    <m:r>
                      <a:rPr lang="en-US" sz="2100" b="0" i="1">
                        <a:latin typeface="+mn-lt"/>
                      </a:rPr>
                      <m:t> = </m:t>
                    </m:r>
                    <m:r>
                      <a:rPr lang="en-US" sz="2100" b="0" i="1">
                        <a:latin typeface="+mn-lt"/>
                      </a:rPr>
                      <m:t>0</m:t>
                    </m:r>
                    <m:r>
                      <a:rPr lang="en-US" sz="2100" b="0" i="1">
                        <a:latin typeface="+mn-lt"/>
                      </a:rPr>
                      <m:t>.</m:t>
                    </m:r>
                  </m:oMath>
                </a14:m>
                <a:endParaRPr lang="en-US" sz="2100" dirty="0">
                  <a:latin typeface="+mn-lt"/>
                </a:endParaRPr>
              </a:p>
            </p:txBody>
          </p:sp>
        </mc:Choice>
        <mc:Fallback>
          <p:sp>
            <p:nvSpPr>
              <p:cNvPr id="3" name="Rectangle 2"/>
              <p:cNvSpPr>
                <a:spLocks noRot="1" noChangeAspect="1" noMove="1" noResize="1" noEditPoints="1" noAdjustHandles="1" noChangeArrowheads="1" noChangeShapeType="1" noTextEdit="1"/>
              </p:cNvSpPr>
              <p:nvPr/>
            </p:nvSpPr>
            <p:spPr>
              <a:xfrm>
                <a:off x="304800" y="666750"/>
                <a:ext cx="8382000" cy="1755096"/>
              </a:xfrm>
              <a:prstGeom prst="rect">
                <a:avLst/>
              </a:prstGeom>
              <a:blipFill>
                <a:blip r:embed="rId3"/>
                <a:stretch>
                  <a:fillRect l="-873" b="-59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2895600" y="1317452"/>
                <a:ext cx="6248400" cy="4096442"/>
              </a:xfrm>
              <a:prstGeom prst="rect">
                <a:avLst/>
              </a:prstGeom>
              <a:solidFill>
                <a:schemeClr val="accent3"/>
              </a:solidFill>
            </p:spPr>
            <p:txBody>
              <a:bodyPr wrap="square">
                <a:spAutoFit/>
              </a:bodyPr>
              <a:lstStyle/>
              <a:p>
                <a:pPr algn="ctr">
                  <a:lnSpc>
                    <a:spcPct val="150000"/>
                  </a:lnSpc>
                </a:pPr>
                <a:r>
                  <a:rPr lang="en-US" sz="2100" b="1" dirty="0">
                    <a:solidFill>
                      <a:srgbClr val="FF0000"/>
                    </a:solidFill>
                  </a:rPr>
                  <a:t>Giải</a:t>
                </a:r>
                <a:r>
                  <a:rPr lang="vi-VN" sz="2100" b="1" dirty="0">
                    <a:solidFill>
                      <a:srgbClr val="FF0000"/>
                    </a:solidFill>
                  </a:rPr>
                  <a:t>: </a:t>
                </a:r>
                <a:endParaRPr lang="en-US" sz="2100" b="1" dirty="0">
                  <a:solidFill>
                    <a:srgbClr val="FF0000"/>
                  </a:solidFill>
                </a:endParaRPr>
              </a:p>
              <a:p>
                <a:pPr algn="ctr">
                  <a:lnSpc>
                    <a:spcPct val="150000"/>
                  </a:lnSpc>
                </a:pPr>
                <a:r>
                  <a:rPr lang="en-US" sz="2100" dirty="0"/>
                  <a:t>a) Ta có: x = </a:t>
                </a:r>
                <a14:m>
                  <m:oMath xmlns:m="http://schemas.openxmlformats.org/officeDocument/2006/math">
                    <m:f>
                      <m:fPr>
                        <m:ctrlPr>
                          <a:rPr lang="en-US" sz="2100" i="1">
                            <a:latin typeface="Cambria Math" panose="02040503050406030204" pitchFamily="18" charset="0"/>
                          </a:rPr>
                        </m:ctrlPr>
                      </m:fPr>
                      <m:num>
                        <m:sSup>
                          <m:sSupPr>
                            <m:ctrlPr>
                              <a:rPr lang="en-US" sz="2100" i="1">
                                <a:latin typeface="Cambria Math" panose="02040503050406030204" pitchFamily="18" charset="0"/>
                              </a:rPr>
                            </m:ctrlPr>
                          </m:sSupPr>
                          <m:e>
                            <m:r>
                              <a:rPr lang="en-US" sz="2100" b="0" i="1">
                                <a:latin typeface="Cambria Math" panose="02040503050406030204" pitchFamily="18" charset="0"/>
                              </a:rPr>
                              <m:t>𝑦</m:t>
                            </m:r>
                          </m:e>
                          <m:sup>
                            <m:r>
                              <a:rPr lang="en-US" sz="2100" b="0" i="1">
                                <a:latin typeface="Cambria Math" panose="02040503050406030204" pitchFamily="18" charset="0"/>
                              </a:rPr>
                              <m:t>2</m:t>
                            </m:r>
                          </m:sup>
                        </m:sSup>
                      </m:num>
                      <m:den>
                        <m:r>
                          <a:rPr lang="en-US" sz="2100" b="0" i="1">
                            <a:latin typeface="Cambria Math" panose="02040503050406030204" pitchFamily="18" charset="0"/>
                          </a:rPr>
                          <m:t>4</m:t>
                        </m:r>
                      </m:den>
                    </m:f>
                    <m:r>
                      <a:rPr lang="en-US" sz="2100" b="0" i="1">
                        <a:latin typeface="Cambria Math" panose="02040503050406030204" pitchFamily="18" charset="0"/>
                      </a:rPr>
                      <m:t>⟺</m:t>
                    </m:r>
                    <m:sSup>
                      <m:sSupPr>
                        <m:ctrlPr>
                          <a:rPr lang="en-US" sz="2100" i="1">
                            <a:latin typeface="Cambria Math" panose="02040503050406030204" pitchFamily="18" charset="0"/>
                          </a:rPr>
                        </m:ctrlPr>
                      </m:sSupPr>
                      <m:e>
                        <m:r>
                          <a:rPr lang="en-US" sz="2100" b="0" i="1">
                            <a:latin typeface="Cambria Math" panose="02040503050406030204" pitchFamily="18" charset="0"/>
                          </a:rPr>
                          <m:t>𝑦</m:t>
                        </m:r>
                      </m:e>
                      <m:sup>
                        <m:r>
                          <a:rPr lang="en-US" sz="2100" b="0" i="1">
                            <a:latin typeface="Cambria Math" panose="02040503050406030204" pitchFamily="18" charset="0"/>
                          </a:rPr>
                          <m:t>2</m:t>
                        </m:r>
                      </m:sup>
                    </m:sSup>
                    <m:r>
                      <a:rPr lang="en-US" sz="2100" b="0" i="1">
                        <a:latin typeface="Cambria Math" panose="02040503050406030204" pitchFamily="18" charset="0"/>
                      </a:rPr>
                      <m:t>=</m:t>
                    </m:r>
                    <m:r>
                      <a:rPr lang="en-US" sz="2100" b="0" i="1">
                        <a:latin typeface="Cambria Math" panose="02040503050406030204" pitchFamily="18" charset="0"/>
                      </a:rPr>
                      <m:t>4</m:t>
                    </m:r>
                    <m:r>
                      <a:rPr lang="en-US" sz="2100" b="0" i="1">
                        <a:latin typeface="Cambria Math" panose="02040503050406030204" pitchFamily="18" charset="0"/>
                      </a:rPr>
                      <m:t>𝑥</m:t>
                    </m:r>
                    <m:r>
                      <a:rPr lang="en-US" sz="2100" b="0" i="1">
                        <a:latin typeface="Cambria Math" panose="02040503050406030204" pitchFamily="18" charset="0"/>
                      </a:rPr>
                      <m:t>⟺</m:t>
                    </m:r>
                    <m:sSup>
                      <m:sSupPr>
                        <m:ctrlPr>
                          <a:rPr lang="en-US" sz="2100" i="1">
                            <a:latin typeface="Cambria Math" panose="02040503050406030204" pitchFamily="18" charset="0"/>
                          </a:rPr>
                        </m:ctrlPr>
                      </m:sSupPr>
                      <m:e>
                        <m:r>
                          <a:rPr lang="en-US" sz="2100" b="0" i="1">
                            <a:latin typeface="Cambria Math" panose="02040503050406030204" pitchFamily="18" charset="0"/>
                          </a:rPr>
                          <m:t>𝑦</m:t>
                        </m:r>
                      </m:e>
                      <m:sup>
                        <m:r>
                          <a:rPr lang="en-US" sz="2100" b="0" i="1">
                            <a:latin typeface="Cambria Math" panose="02040503050406030204" pitchFamily="18" charset="0"/>
                          </a:rPr>
                          <m:t>2</m:t>
                        </m:r>
                      </m:sup>
                    </m:sSup>
                    <m:r>
                      <a:rPr lang="en-US" sz="2100" b="0" i="1">
                        <a:latin typeface="Cambria Math" panose="02040503050406030204" pitchFamily="18" charset="0"/>
                      </a:rPr>
                      <m:t>=</m:t>
                    </m:r>
                    <m:r>
                      <a:rPr lang="en-US" sz="2100" b="0" i="1">
                        <a:latin typeface="Cambria Math" panose="02040503050406030204" pitchFamily="18" charset="0"/>
                      </a:rPr>
                      <m:t>2</m:t>
                    </m:r>
                    <m:r>
                      <a:rPr lang="en-US" sz="2100" b="0" i="1">
                        <a:latin typeface="Cambria Math" panose="02040503050406030204" pitchFamily="18" charset="0"/>
                      </a:rPr>
                      <m:t>.</m:t>
                    </m:r>
                    <m:r>
                      <a:rPr lang="en-US" sz="2100" b="0" i="1">
                        <a:latin typeface="Cambria Math" panose="02040503050406030204" pitchFamily="18" charset="0"/>
                      </a:rPr>
                      <m:t>2</m:t>
                    </m:r>
                    <m:r>
                      <a:rPr lang="en-US" sz="2100" b="0" i="1">
                        <a:latin typeface="Cambria Math" panose="02040503050406030204" pitchFamily="18" charset="0"/>
                      </a:rPr>
                      <m:t>𝑥</m:t>
                    </m:r>
                  </m:oMath>
                </a14:m>
                <a:endParaRPr lang="en-US" sz="2100" dirty="0"/>
              </a:p>
              <a:p>
                <a:pPr algn="ctr">
                  <a:lnSpc>
                    <a:spcPct val="150000"/>
                  </a:lnSpc>
                </a:pPr>
                <a:r>
                  <a:rPr lang="en-US" sz="2100" i="1" dirty="0">
                    <a:solidFill>
                      <a:srgbClr val="FF0000"/>
                    </a:solidFill>
                    <a:latin typeface="+mn-lt"/>
                  </a:rPr>
                  <a:t>Vậy phương trình chính tắc của parabol là: </a:t>
                </a:r>
              </a:p>
              <a:p>
                <a:pPr algn="ctr">
                  <a:lnSpc>
                    <a:spcPct val="150000"/>
                  </a:lnSpc>
                </a:pPr>
                <a14:m>
                  <m:oMath xmlns:m="http://schemas.openxmlformats.org/officeDocument/2006/math">
                    <m:sSup>
                      <m:sSupPr>
                        <m:ctrlPr>
                          <a:rPr lang="en-US" sz="2100" i="1">
                            <a:solidFill>
                              <a:srgbClr val="FF0000"/>
                            </a:solidFill>
                            <a:latin typeface="+mn-lt"/>
                          </a:rPr>
                        </m:ctrlPr>
                      </m:sSupPr>
                      <m:e>
                        <m:r>
                          <a:rPr lang="en-US" sz="2100" b="0" i="1">
                            <a:solidFill>
                              <a:srgbClr val="FF0000"/>
                            </a:solidFill>
                            <a:latin typeface="+mn-lt"/>
                          </a:rPr>
                          <m:t>𝑦</m:t>
                        </m:r>
                      </m:e>
                      <m:sup>
                        <m:r>
                          <a:rPr lang="en-US" sz="2100" b="0" i="1">
                            <a:solidFill>
                              <a:srgbClr val="FF0000"/>
                            </a:solidFill>
                            <a:latin typeface="+mn-lt"/>
                          </a:rPr>
                          <m:t>2</m:t>
                        </m:r>
                      </m:sup>
                    </m:sSup>
                    <m:r>
                      <a:rPr lang="en-US" sz="2100" b="0" i="1">
                        <a:solidFill>
                          <a:srgbClr val="FF0000"/>
                        </a:solidFill>
                        <a:latin typeface="+mn-lt"/>
                      </a:rPr>
                      <m:t>=</m:t>
                    </m:r>
                    <m:r>
                      <a:rPr lang="en-US" sz="2100" b="0" i="1">
                        <a:solidFill>
                          <a:srgbClr val="FF0000"/>
                        </a:solidFill>
                        <a:latin typeface="+mn-lt"/>
                      </a:rPr>
                      <m:t>2</m:t>
                    </m:r>
                    <m:r>
                      <a:rPr lang="en-US" sz="2100" b="0" i="1">
                        <a:solidFill>
                          <a:srgbClr val="FF0000"/>
                        </a:solidFill>
                        <a:latin typeface="+mn-lt"/>
                      </a:rPr>
                      <m:t>.</m:t>
                    </m:r>
                    <m:r>
                      <a:rPr lang="en-US" sz="2100" b="0" i="1">
                        <a:solidFill>
                          <a:srgbClr val="FF0000"/>
                        </a:solidFill>
                        <a:latin typeface="+mn-lt"/>
                      </a:rPr>
                      <m:t>2</m:t>
                    </m:r>
                    <m:r>
                      <a:rPr lang="en-US" sz="2100" b="0" i="1">
                        <a:solidFill>
                          <a:srgbClr val="FF0000"/>
                        </a:solidFill>
                        <a:latin typeface="+mn-lt"/>
                      </a:rPr>
                      <m:t>𝑥</m:t>
                    </m:r>
                  </m:oMath>
                </a14:m>
                <a:r>
                  <a:rPr lang="en-US" sz="2100" i="1" dirty="0">
                    <a:solidFill>
                      <a:srgbClr val="FF0000"/>
                    </a:solidFill>
                    <a:latin typeface="+mn-lt"/>
                  </a:rPr>
                  <a:t> với p = 2</a:t>
                </a:r>
              </a:p>
              <a:p>
                <a:pPr algn="ctr">
                  <a:lnSpc>
                    <a:spcPct val="150000"/>
                  </a:lnSpc>
                </a:pPr>
                <a:r>
                  <a:rPr lang="en-US" sz="2100" dirty="0">
                    <a:latin typeface="+mn-lt"/>
                  </a:rPr>
                  <a:t>b. Ta có: x - </a:t>
                </a:r>
                <a14:m>
                  <m:oMath xmlns:m="http://schemas.openxmlformats.org/officeDocument/2006/math">
                    <m:sSup>
                      <m:sSupPr>
                        <m:ctrlPr>
                          <a:rPr lang="en-US" sz="2100" i="1">
                            <a:latin typeface="+mn-lt"/>
                          </a:rPr>
                        </m:ctrlPr>
                      </m:sSupPr>
                      <m:e>
                        <m:r>
                          <a:rPr lang="en-US" sz="2100" b="0" i="1">
                            <a:latin typeface="+mn-lt"/>
                          </a:rPr>
                          <m:t>𝑦</m:t>
                        </m:r>
                      </m:e>
                      <m:sup>
                        <m:r>
                          <a:rPr lang="en-US" sz="2100" b="0" i="1">
                            <a:latin typeface="+mn-lt"/>
                          </a:rPr>
                          <m:t>2</m:t>
                        </m:r>
                      </m:sup>
                    </m:sSup>
                    <m:r>
                      <a:rPr lang="en-US" sz="2100" b="0" i="1">
                        <a:latin typeface="+mn-lt"/>
                      </a:rPr>
                      <m:t>=</m:t>
                    </m:r>
                    <m:r>
                      <a:rPr lang="en-US" sz="2100" b="0" i="1">
                        <a:latin typeface="+mn-lt"/>
                      </a:rPr>
                      <m:t>0</m:t>
                    </m:r>
                    <m:r>
                      <a:rPr lang="en-US" sz="2100" b="0" i="1">
                        <a:latin typeface="+mn-lt"/>
                      </a:rPr>
                      <m:t>⇔</m:t>
                    </m:r>
                    <m:sSup>
                      <m:sSupPr>
                        <m:ctrlPr>
                          <a:rPr lang="en-US" sz="2100" i="1">
                            <a:latin typeface="+mn-lt"/>
                          </a:rPr>
                        </m:ctrlPr>
                      </m:sSupPr>
                      <m:e>
                        <m:r>
                          <a:rPr lang="en-US" sz="2100" b="0" i="1">
                            <a:latin typeface="+mn-lt"/>
                          </a:rPr>
                          <m:t>𝑦</m:t>
                        </m:r>
                      </m:e>
                      <m:sup>
                        <m:r>
                          <a:rPr lang="en-US" sz="2100" b="0" i="1">
                            <a:latin typeface="+mn-lt"/>
                          </a:rPr>
                          <m:t>2</m:t>
                        </m:r>
                      </m:sup>
                    </m:sSup>
                    <m:r>
                      <a:rPr lang="en-US" sz="2100" b="0" i="1">
                        <a:latin typeface="+mn-lt"/>
                      </a:rPr>
                      <m:t>=</m:t>
                    </m:r>
                    <m:r>
                      <a:rPr lang="en-US" sz="2100" b="0" i="1">
                        <a:latin typeface="+mn-lt"/>
                      </a:rPr>
                      <m:t>𝑥</m:t>
                    </m:r>
                    <m:r>
                      <a:rPr lang="en-US" sz="2100" b="0" i="1">
                        <a:latin typeface="+mn-lt"/>
                      </a:rPr>
                      <m:t>⇔</m:t>
                    </m:r>
                    <m:sSup>
                      <m:sSupPr>
                        <m:ctrlPr>
                          <a:rPr lang="en-US" sz="2100" i="1">
                            <a:latin typeface="+mn-lt"/>
                          </a:rPr>
                        </m:ctrlPr>
                      </m:sSupPr>
                      <m:e>
                        <m:r>
                          <a:rPr lang="en-US" sz="2100" b="0" i="1">
                            <a:latin typeface="+mn-lt"/>
                          </a:rPr>
                          <m:t>𝑦</m:t>
                        </m:r>
                      </m:e>
                      <m:sup>
                        <m:r>
                          <a:rPr lang="en-US" sz="2100" b="0" i="1">
                            <a:latin typeface="+mn-lt"/>
                          </a:rPr>
                          <m:t>2</m:t>
                        </m:r>
                      </m:sup>
                    </m:sSup>
                    <m:r>
                      <a:rPr lang="en-US" sz="2100" b="0" i="1">
                        <a:latin typeface="+mn-lt"/>
                      </a:rPr>
                      <m:t>=</m:t>
                    </m:r>
                    <m:r>
                      <a:rPr lang="en-US" sz="2100" b="0" i="1">
                        <a:latin typeface="+mn-lt"/>
                      </a:rPr>
                      <m:t>2</m:t>
                    </m:r>
                    <m:r>
                      <a:rPr lang="en-US" sz="2100" b="0" i="1">
                        <a:latin typeface="+mn-lt"/>
                      </a:rPr>
                      <m:t>.</m:t>
                    </m:r>
                    <m:f>
                      <m:fPr>
                        <m:ctrlPr>
                          <a:rPr lang="en-US" sz="2100" i="1">
                            <a:latin typeface="+mn-lt"/>
                          </a:rPr>
                        </m:ctrlPr>
                      </m:fPr>
                      <m:num>
                        <m:r>
                          <a:rPr lang="en-US" sz="2100" b="0" i="1">
                            <a:latin typeface="+mn-lt"/>
                          </a:rPr>
                          <m:t>1</m:t>
                        </m:r>
                      </m:num>
                      <m:den>
                        <m:r>
                          <a:rPr lang="en-US" sz="2100" b="0" i="1">
                            <a:latin typeface="+mn-lt"/>
                          </a:rPr>
                          <m:t>2</m:t>
                        </m:r>
                      </m:den>
                    </m:f>
                    <m:r>
                      <a:rPr lang="en-US" sz="2100" b="0" i="1">
                        <a:latin typeface="+mn-lt"/>
                      </a:rPr>
                      <m:t>𝑥</m:t>
                    </m:r>
                  </m:oMath>
                </a14:m>
                <a:r>
                  <a:rPr lang="en-US" sz="2100" dirty="0">
                    <a:latin typeface="+mn-lt"/>
                  </a:rPr>
                  <a:t>.</a:t>
                </a:r>
              </a:p>
              <a:p>
                <a:pPr algn="ctr">
                  <a:lnSpc>
                    <a:spcPct val="150000"/>
                  </a:lnSpc>
                </a:pPr>
                <a:r>
                  <a:rPr lang="en-US" sz="2100" i="1" dirty="0">
                    <a:solidFill>
                      <a:srgbClr val="FF0000"/>
                    </a:solidFill>
                    <a:latin typeface="+mn-lt"/>
                  </a:rPr>
                  <a:t>Vậy phương trình chính tắc của parabol là: </a:t>
                </a:r>
              </a:p>
              <a:p>
                <a:pPr algn="ctr">
                  <a:lnSpc>
                    <a:spcPct val="150000"/>
                  </a:lnSpc>
                </a:pPr>
                <a14:m>
                  <m:oMath xmlns:m="http://schemas.openxmlformats.org/officeDocument/2006/math">
                    <m:sSup>
                      <m:sSupPr>
                        <m:ctrlPr>
                          <a:rPr lang="en-US" sz="2100" i="1">
                            <a:solidFill>
                              <a:srgbClr val="FF0000"/>
                            </a:solidFill>
                            <a:latin typeface="+mn-lt"/>
                          </a:rPr>
                        </m:ctrlPr>
                      </m:sSupPr>
                      <m:e>
                        <m:r>
                          <a:rPr lang="en-US" sz="2100" b="0" i="1">
                            <a:solidFill>
                              <a:srgbClr val="FF0000"/>
                            </a:solidFill>
                            <a:latin typeface="+mn-lt"/>
                          </a:rPr>
                          <m:t>𝑦</m:t>
                        </m:r>
                      </m:e>
                      <m:sup>
                        <m:r>
                          <a:rPr lang="en-US" sz="2100" b="0" i="1">
                            <a:solidFill>
                              <a:srgbClr val="FF0000"/>
                            </a:solidFill>
                            <a:latin typeface="+mn-lt"/>
                          </a:rPr>
                          <m:t>2</m:t>
                        </m:r>
                      </m:sup>
                    </m:sSup>
                    <m:r>
                      <a:rPr lang="en-US" sz="2100" b="0" i="1">
                        <a:solidFill>
                          <a:srgbClr val="FF0000"/>
                        </a:solidFill>
                        <a:latin typeface="+mn-lt"/>
                      </a:rPr>
                      <m:t>=</m:t>
                    </m:r>
                    <m:r>
                      <a:rPr lang="en-US" sz="2100" b="0" i="1">
                        <a:solidFill>
                          <a:srgbClr val="FF0000"/>
                        </a:solidFill>
                        <a:latin typeface="+mn-lt"/>
                      </a:rPr>
                      <m:t>2</m:t>
                    </m:r>
                    <m:r>
                      <a:rPr lang="en-US" sz="2100" b="0" i="1">
                        <a:solidFill>
                          <a:srgbClr val="FF0000"/>
                        </a:solidFill>
                        <a:latin typeface="+mn-lt"/>
                      </a:rPr>
                      <m:t>.</m:t>
                    </m:r>
                    <m:f>
                      <m:fPr>
                        <m:ctrlPr>
                          <a:rPr lang="en-US" sz="2100" i="1">
                            <a:solidFill>
                              <a:srgbClr val="FF0000"/>
                            </a:solidFill>
                            <a:latin typeface="+mn-lt"/>
                          </a:rPr>
                        </m:ctrlPr>
                      </m:fPr>
                      <m:num>
                        <m:r>
                          <a:rPr lang="en-US" sz="2100" b="0" i="1">
                            <a:solidFill>
                              <a:srgbClr val="FF0000"/>
                            </a:solidFill>
                            <a:latin typeface="+mn-lt"/>
                          </a:rPr>
                          <m:t>1</m:t>
                        </m:r>
                      </m:num>
                      <m:den>
                        <m:r>
                          <a:rPr lang="en-US" sz="2100" b="0" i="1">
                            <a:solidFill>
                              <a:srgbClr val="FF0000"/>
                            </a:solidFill>
                            <a:latin typeface="+mn-lt"/>
                          </a:rPr>
                          <m:t>2</m:t>
                        </m:r>
                      </m:den>
                    </m:f>
                    <m:r>
                      <a:rPr lang="en-US" sz="2100" b="0" i="1">
                        <a:solidFill>
                          <a:srgbClr val="FF0000"/>
                        </a:solidFill>
                        <a:latin typeface="+mn-lt"/>
                      </a:rPr>
                      <m:t>𝑥</m:t>
                    </m:r>
                  </m:oMath>
                </a14:m>
                <a:r>
                  <a:rPr lang="en-US" sz="2100" i="1" dirty="0">
                    <a:solidFill>
                      <a:srgbClr val="FF0000"/>
                    </a:solidFill>
                    <a:latin typeface="+mn-lt"/>
                  </a:rPr>
                  <a:t> với p = </a:t>
                </a:r>
                <a14:m>
                  <m:oMath xmlns:m="http://schemas.openxmlformats.org/officeDocument/2006/math">
                    <m:f>
                      <m:fPr>
                        <m:ctrlPr>
                          <a:rPr lang="en-US" sz="2100" i="1">
                            <a:solidFill>
                              <a:srgbClr val="FF0000"/>
                            </a:solidFill>
                            <a:latin typeface="+mn-lt"/>
                          </a:rPr>
                        </m:ctrlPr>
                      </m:fPr>
                      <m:num>
                        <m:r>
                          <a:rPr lang="en-US" sz="2100" b="0" i="1">
                            <a:solidFill>
                              <a:srgbClr val="FF0000"/>
                            </a:solidFill>
                            <a:latin typeface="+mn-lt"/>
                          </a:rPr>
                          <m:t>1</m:t>
                        </m:r>
                      </m:num>
                      <m:den>
                        <m:r>
                          <a:rPr lang="en-US" sz="2100" b="0" i="1">
                            <a:solidFill>
                              <a:srgbClr val="FF0000"/>
                            </a:solidFill>
                            <a:latin typeface="+mn-lt"/>
                          </a:rPr>
                          <m:t>2</m:t>
                        </m:r>
                      </m:den>
                    </m:f>
                  </m:oMath>
                </a14:m>
                <a:endParaRPr lang="en-US" sz="2100" i="1" dirty="0">
                  <a:solidFill>
                    <a:srgbClr val="FF0000"/>
                  </a:solidFill>
                  <a:latin typeface="+mn-lt"/>
                </a:endParaRPr>
              </a:p>
            </p:txBody>
          </p:sp>
        </mc:Choice>
        <mc:Fallback>
          <p:sp>
            <p:nvSpPr>
              <p:cNvPr id="4" name="Rectangle 3"/>
              <p:cNvSpPr>
                <a:spLocks noRot="1" noChangeAspect="1" noMove="1" noResize="1" noEditPoints="1" noAdjustHandles="1" noChangeArrowheads="1" noChangeShapeType="1" noTextEdit="1"/>
              </p:cNvSpPr>
              <p:nvPr/>
            </p:nvSpPr>
            <p:spPr>
              <a:xfrm>
                <a:off x="2895600" y="1317452"/>
                <a:ext cx="6248400" cy="4096442"/>
              </a:xfrm>
              <a:prstGeom prst="rect">
                <a:avLst/>
              </a:prstGeom>
              <a:blipFill>
                <a:blip r:embed="rId4"/>
                <a:stretch>
                  <a:fillRect b="-1042"/>
                </a:stretch>
              </a:blipFill>
            </p:spPr>
            <p:txBody>
              <a:bodyPr/>
              <a:lstStyle/>
              <a:p>
                <a:r>
                  <a:rPr lang="en-US">
                    <a:noFill/>
                  </a:rPr>
                  <a:t> </a:t>
                </a:r>
              </a:p>
            </p:txBody>
          </p:sp>
        </mc:Fallback>
      </mc:AlternateContent>
    </p:spTree>
    <p:extLst>
      <p:ext uri="{BB962C8B-B14F-4D97-AF65-F5344CB8AC3E}">
        <p14:creationId xmlns:p14="http://schemas.microsoft.com/office/powerpoint/2010/main" val="2514468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bg/>
                                          </p:spTgt>
                                        </p:tgtEl>
                                        <p:attrNameLst>
                                          <p:attrName>style.visibility</p:attrName>
                                        </p:attrNameLst>
                                      </p:cBhvr>
                                      <p:to>
                                        <p:strVal val="visible"/>
                                      </p:to>
                                    </p:set>
                                    <p:animEffect transition="in" filter="wipe(down)">
                                      <p:cBhvr>
                                        <p:cTn id="22" dur="500"/>
                                        <p:tgtEl>
                                          <p:spTgt spid="4">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down)">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down)">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wipe(down)">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wipe(down)">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wipe(down)">
                                      <p:cBhvr>
                                        <p:cTn id="47" dur="500"/>
                                        <p:tgtEl>
                                          <p:spTgt spid="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wipe(down)">
                                      <p:cBhvr>
                                        <p:cTn id="52" dur="500"/>
                                        <p:tgtEl>
                                          <p:spTgt spid="4">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Effect transition="in" filter="wipe(down)">
                                      <p:cBhvr>
                                        <p:cTn id="5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grpSp>
        <p:nvGrpSpPr>
          <p:cNvPr id="2367" name="Google Shape;2367;p66"/>
          <p:cNvGrpSpPr/>
          <p:nvPr/>
        </p:nvGrpSpPr>
        <p:grpSpPr>
          <a:xfrm rot="665443">
            <a:off x="-280479" y="3490994"/>
            <a:ext cx="520099" cy="669049"/>
            <a:chOff x="4938450" y="2419450"/>
            <a:chExt cx="243900" cy="313750"/>
          </a:xfrm>
        </p:grpSpPr>
        <p:sp>
          <p:nvSpPr>
            <p:cNvPr id="2368" name="Google Shape;2368;p66"/>
            <p:cNvSpPr/>
            <p:nvPr/>
          </p:nvSpPr>
          <p:spPr>
            <a:xfrm>
              <a:off x="4988550" y="2432675"/>
              <a:ext cx="189850" cy="242075"/>
            </a:xfrm>
            <a:custGeom>
              <a:avLst/>
              <a:gdLst/>
              <a:ahLst/>
              <a:cxnLst/>
              <a:rect l="l" t="t" r="r" b="b"/>
              <a:pathLst>
                <a:path w="7594" h="9683" extrusionOk="0">
                  <a:moveTo>
                    <a:pt x="6788" y="0"/>
                  </a:moveTo>
                  <a:cubicBezTo>
                    <a:pt x="6773" y="47"/>
                    <a:pt x="6725" y="47"/>
                    <a:pt x="6694" y="79"/>
                  </a:cubicBezTo>
                  <a:cubicBezTo>
                    <a:pt x="6710" y="95"/>
                    <a:pt x="6741" y="142"/>
                    <a:pt x="6757" y="142"/>
                  </a:cubicBezTo>
                  <a:lnTo>
                    <a:pt x="6962" y="284"/>
                  </a:lnTo>
                  <a:cubicBezTo>
                    <a:pt x="7388" y="568"/>
                    <a:pt x="7483" y="1216"/>
                    <a:pt x="7136" y="1721"/>
                  </a:cubicBezTo>
                  <a:lnTo>
                    <a:pt x="2226" y="9029"/>
                  </a:lnTo>
                  <a:cubicBezTo>
                    <a:pt x="1989" y="9374"/>
                    <a:pt x="1619" y="9572"/>
                    <a:pt x="1273" y="9572"/>
                  </a:cubicBezTo>
                  <a:cubicBezTo>
                    <a:pt x="1112" y="9572"/>
                    <a:pt x="957" y="9530"/>
                    <a:pt x="822" y="9440"/>
                  </a:cubicBezTo>
                  <a:lnTo>
                    <a:pt x="616" y="9298"/>
                  </a:lnTo>
                  <a:cubicBezTo>
                    <a:pt x="190" y="9014"/>
                    <a:pt x="127" y="8366"/>
                    <a:pt x="474" y="7845"/>
                  </a:cubicBezTo>
                  <a:lnTo>
                    <a:pt x="2526" y="4799"/>
                  </a:lnTo>
                  <a:cubicBezTo>
                    <a:pt x="2561" y="4742"/>
                    <a:pt x="2529" y="4701"/>
                    <a:pt x="2490" y="4701"/>
                  </a:cubicBezTo>
                  <a:cubicBezTo>
                    <a:pt x="2476" y="4701"/>
                    <a:pt x="2461" y="4707"/>
                    <a:pt x="2447" y="4720"/>
                  </a:cubicBezTo>
                  <a:lnTo>
                    <a:pt x="380" y="7782"/>
                  </a:lnTo>
                  <a:cubicBezTo>
                    <a:pt x="1" y="8351"/>
                    <a:pt x="80" y="9077"/>
                    <a:pt x="537" y="9392"/>
                  </a:cubicBezTo>
                  <a:lnTo>
                    <a:pt x="743" y="9534"/>
                  </a:lnTo>
                  <a:cubicBezTo>
                    <a:pt x="893" y="9635"/>
                    <a:pt x="1067" y="9683"/>
                    <a:pt x="1245" y="9683"/>
                  </a:cubicBezTo>
                  <a:cubicBezTo>
                    <a:pt x="1626" y="9683"/>
                    <a:pt x="2031" y="9464"/>
                    <a:pt x="2290" y="9077"/>
                  </a:cubicBezTo>
                  <a:lnTo>
                    <a:pt x="7199" y="1784"/>
                  </a:lnTo>
                  <a:cubicBezTo>
                    <a:pt x="7593" y="1216"/>
                    <a:pt x="7515" y="489"/>
                    <a:pt x="7041" y="174"/>
                  </a:cubicBezTo>
                  <a:lnTo>
                    <a:pt x="6852" y="32"/>
                  </a:lnTo>
                  <a:cubicBezTo>
                    <a:pt x="6820" y="32"/>
                    <a:pt x="6804" y="16"/>
                    <a:pt x="6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6"/>
            <p:cNvSpPr/>
            <p:nvPr/>
          </p:nvSpPr>
          <p:spPr>
            <a:xfrm>
              <a:off x="4986575" y="2431075"/>
              <a:ext cx="194200" cy="245425"/>
            </a:xfrm>
            <a:custGeom>
              <a:avLst/>
              <a:gdLst/>
              <a:ahLst/>
              <a:cxnLst/>
              <a:rect l="l" t="t" r="r" b="b"/>
              <a:pathLst>
                <a:path w="7768" h="9817" extrusionOk="0">
                  <a:moveTo>
                    <a:pt x="7138" y="303"/>
                  </a:moveTo>
                  <a:lnTo>
                    <a:pt x="7138" y="303"/>
                  </a:lnTo>
                  <a:cubicBezTo>
                    <a:pt x="7200" y="365"/>
                    <a:pt x="7263" y="428"/>
                    <a:pt x="7325" y="506"/>
                  </a:cubicBezTo>
                  <a:lnTo>
                    <a:pt x="7309" y="506"/>
                  </a:lnTo>
                  <a:cubicBezTo>
                    <a:pt x="7263" y="428"/>
                    <a:pt x="7200" y="365"/>
                    <a:pt x="7138" y="303"/>
                  </a:cubicBezTo>
                  <a:close/>
                  <a:moveTo>
                    <a:pt x="6867" y="1"/>
                  </a:moveTo>
                  <a:cubicBezTo>
                    <a:pt x="6836" y="17"/>
                    <a:pt x="6820" y="17"/>
                    <a:pt x="6820" y="48"/>
                  </a:cubicBezTo>
                  <a:cubicBezTo>
                    <a:pt x="6804" y="48"/>
                    <a:pt x="6804" y="48"/>
                    <a:pt x="6789" y="64"/>
                  </a:cubicBezTo>
                  <a:cubicBezTo>
                    <a:pt x="6773" y="64"/>
                    <a:pt x="6757" y="80"/>
                    <a:pt x="6741" y="80"/>
                  </a:cubicBezTo>
                  <a:cubicBezTo>
                    <a:pt x="6741" y="96"/>
                    <a:pt x="6725" y="96"/>
                    <a:pt x="6725" y="111"/>
                  </a:cubicBezTo>
                  <a:cubicBezTo>
                    <a:pt x="6694" y="143"/>
                    <a:pt x="6710" y="190"/>
                    <a:pt x="6741" y="206"/>
                  </a:cubicBezTo>
                  <a:lnTo>
                    <a:pt x="6757" y="222"/>
                  </a:lnTo>
                  <a:cubicBezTo>
                    <a:pt x="6773" y="238"/>
                    <a:pt x="6789" y="254"/>
                    <a:pt x="6804" y="269"/>
                  </a:cubicBezTo>
                  <a:lnTo>
                    <a:pt x="6994" y="396"/>
                  </a:lnTo>
                  <a:cubicBezTo>
                    <a:pt x="7404" y="664"/>
                    <a:pt x="7467" y="1280"/>
                    <a:pt x="7152" y="1753"/>
                  </a:cubicBezTo>
                  <a:lnTo>
                    <a:pt x="2242" y="9046"/>
                  </a:lnTo>
                  <a:cubicBezTo>
                    <a:pt x="2027" y="9380"/>
                    <a:pt x="1680" y="9567"/>
                    <a:pt x="1355" y="9567"/>
                  </a:cubicBezTo>
                  <a:cubicBezTo>
                    <a:pt x="1204" y="9567"/>
                    <a:pt x="1058" y="9526"/>
                    <a:pt x="932" y="9441"/>
                  </a:cubicBezTo>
                  <a:lnTo>
                    <a:pt x="743" y="9299"/>
                  </a:lnTo>
                  <a:cubicBezTo>
                    <a:pt x="348" y="9030"/>
                    <a:pt x="285" y="8430"/>
                    <a:pt x="616" y="7957"/>
                  </a:cubicBezTo>
                  <a:lnTo>
                    <a:pt x="2669" y="4894"/>
                  </a:lnTo>
                  <a:cubicBezTo>
                    <a:pt x="2684" y="4863"/>
                    <a:pt x="2700" y="4831"/>
                    <a:pt x="2684" y="4800"/>
                  </a:cubicBezTo>
                  <a:cubicBezTo>
                    <a:pt x="2684" y="4752"/>
                    <a:pt x="2669" y="4737"/>
                    <a:pt x="2637" y="4721"/>
                  </a:cubicBezTo>
                  <a:cubicBezTo>
                    <a:pt x="2618" y="4702"/>
                    <a:pt x="2595" y="4693"/>
                    <a:pt x="2571" y="4693"/>
                  </a:cubicBezTo>
                  <a:cubicBezTo>
                    <a:pt x="2535" y="4693"/>
                    <a:pt x="2498" y="4714"/>
                    <a:pt x="2479" y="4752"/>
                  </a:cubicBezTo>
                  <a:lnTo>
                    <a:pt x="411" y="7815"/>
                  </a:lnTo>
                  <a:cubicBezTo>
                    <a:pt x="1" y="8415"/>
                    <a:pt x="96" y="9188"/>
                    <a:pt x="585" y="9520"/>
                  </a:cubicBezTo>
                  <a:lnTo>
                    <a:pt x="790" y="9662"/>
                  </a:lnTo>
                  <a:cubicBezTo>
                    <a:pt x="950" y="9767"/>
                    <a:pt x="1134" y="9816"/>
                    <a:pt x="1324" y="9816"/>
                  </a:cubicBezTo>
                  <a:cubicBezTo>
                    <a:pt x="1731" y="9816"/>
                    <a:pt x="2162" y="9587"/>
                    <a:pt x="2432" y="9188"/>
                  </a:cubicBezTo>
                  <a:lnTo>
                    <a:pt x="7357" y="1879"/>
                  </a:lnTo>
                  <a:cubicBezTo>
                    <a:pt x="7767" y="1280"/>
                    <a:pt x="7672" y="522"/>
                    <a:pt x="7167" y="175"/>
                  </a:cubicBezTo>
                  <a:lnTo>
                    <a:pt x="6978" y="48"/>
                  </a:lnTo>
                  <a:lnTo>
                    <a:pt x="6931" y="17"/>
                  </a:lnTo>
                  <a:cubicBezTo>
                    <a:pt x="6899" y="1"/>
                    <a:pt x="6883" y="1"/>
                    <a:pt x="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6"/>
            <p:cNvSpPr/>
            <p:nvPr/>
          </p:nvSpPr>
          <p:spPr>
            <a:xfrm>
              <a:off x="4986975" y="2428325"/>
              <a:ext cx="193800" cy="248175"/>
            </a:xfrm>
            <a:custGeom>
              <a:avLst/>
              <a:gdLst/>
              <a:ahLst/>
              <a:cxnLst/>
              <a:rect l="l" t="t" r="r" b="b"/>
              <a:pathLst>
                <a:path w="7752" h="9927" extrusionOk="0">
                  <a:moveTo>
                    <a:pt x="6662" y="0"/>
                  </a:moveTo>
                  <a:cubicBezTo>
                    <a:pt x="6630" y="64"/>
                    <a:pt x="6567" y="127"/>
                    <a:pt x="6504" y="158"/>
                  </a:cubicBezTo>
                  <a:lnTo>
                    <a:pt x="6946" y="458"/>
                  </a:lnTo>
                  <a:cubicBezTo>
                    <a:pt x="7357" y="806"/>
                    <a:pt x="7451" y="1405"/>
                    <a:pt x="7136" y="1863"/>
                  </a:cubicBezTo>
                  <a:lnTo>
                    <a:pt x="2226" y="9156"/>
                  </a:lnTo>
                  <a:cubicBezTo>
                    <a:pt x="2011" y="9490"/>
                    <a:pt x="1664" y="9677"/>
                    <a:pt x="1339" y="9677"/>
                  </a:cubicBezTo>
                  <a:cubicBezTo>
                    <a:pt x="1188" y="9677"/>
                    <a:pt x="1042" y="9636"/>
                    <a:pt x="916" y="9551"/>
                  </a:cubicBezTo>
                  <a:lnTo>
                    <a:pt x="727" y="9409"/>
                  </a:lnTo>
                  <a:cubicBezTo>
                    <a:pt x="332" y="9140"/>
                    <a:pt x="269" y="8540"/>
                    <a:pt x="600" y="8067"/>
                  </a:cubicBezTo>
                  <a:lnTo>
                    <a:pt x="2653" y="5004"/>
                  </a:lnTo>
                  <a:cubicBezTo>
                    <a:pt x="2668" y="4973"/>
                    <a:pt x="2684" y="4941"/>
                    <a:pt x="2668" y="4910"/>
                  </a:cubicBezTo>
                  <a:cubicBezTo>
                    <a:pt x="2668" y="4862"/>
                    <a:pt x="2653" y="4847"/>
                    <a:pt x="2621" y="4831"/>
                  </a:cubicBezTo>
                  <a:cubicBezTo>
                    <a:pt x="2601" y="4818"/>
                    <a:pt x="2579" y="4810"/>
                    <a:pt x="2556" y="4810"/>
                  </a:cubicBezTo>
                  <a:cubicBezTo>
                    <a:pt x="2524" y="4810"/>
                    <a:pt x="2491" y="4825"/>
                    <a:pt x="2463" y="4862"/>
                  </a:cubicBezTo>
                  <a:lnTo>
                    <a:pt x="411" y="7925"/>
                  </a:lnTo>
                  <a:cubicBezTo>
                    <a:pt x="1" y="8525"/>
                    <a:pt x="80" y="9282"/>
                    <a:pt x="585" y="9630"/>
                  </a:cubicBezTo>
                  <a:lnTo>
                    <a:pt x="790" y="9772"/>
                  </a:lnTo>
                  <a:cubicBezTo>
                    <a:pt x="950" y="9877"/>
                    <a:pt x="1134" y="9926"/>
                    <a:pt x="1323" y="9926"/>
                  </a:cubicBezTo>
                  <a:cubicBezTo>
                    <a:pt x="1731" y="9926"/>
                    <a:pt x="2162" y="9697"/>
                    <a:pt x="2432" y="9298"/>
                  </a:cubicBezTo>
                  <a:lnTo>
                    <a:pt x="7341" y="1989"/>
                  </a:lnTo>
                  <a:cubicBezTo>
                    <a:pt x="7751" y="1390"/>
                    <a:pt x="7656" y="663"/>
                    <a:pt x="7167" y="332"/>
                  </a:cubicBezTo>
                  <a:lnTo>
                    <a:pt x="6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6"/>
            <p:cNvSpPr/>
            <p:nvPr/>
          </p:nvSpPr>
          <p:spPr>
            <a:xfrm>
              <a:off x="4984600" y="2426325"/>
              <a:ext cx="197750" cy="251975"/>
            </a:xfrm>
            <a:custGeom>
              <a:avLst/>
              <a:gdLst/>
              <a:ahLst/>
              <a:cxnLst/>
              <a:rect l="l" t="t" r="r" b="b"/>
              <a:pathLst>
                <a:path w="7910" h="10079" extrusionOk="0">
                  <a:moveTo>
                    <a:pt x="6773" y="191"/>
                  </a:moveTo>
                  <a:lnTo>
                    <a:pt x="7199" y="475"/>
                  </a:lnTo>
                  <a:cubicBezTo>
                    <a:pt x="7673" y="791"/>
                    <a:pt x="7751" y="1470"/>
                    <a:pt x="7373" y="2038"/>
                  </a:cubicBezTo>
                  <a:lnTo>
                    <a:pt x="2463" y="9331"/>
                  </a:lnTo>
                  <a:cubicBezTo>
                    <a:pt x="2194" y="9718"/>
                    <a:pt x="1786" y="9937"/>
                    <a:pt x="1408" y="9937"/>
                  </a:cubicBezTo>
                  <a:cubicBezTo>
                    <a:pt x="1232" y="9937"/>
                    <a:pt x="1062" y="9889"/>
                    <a:pt x="916" y="9788"/>
                  </a:cubicBezTo>
                  <a:lnTo>
                    <a:pt x="711" y="9646"/>
                  </a:lnTo>
                  <a:cubicBezTo>
                    <a:pt x="238" y="9331"/>
                    <a:pt x="175" y="8620"/>
                    <a:pt x="553" y="8052"/>
                  </a:cubicBezTo>
                  <a:lnTo>
                    <a:pt x="2621" y="4990"/>
                  </a:lnTo>
                  <a:cubicBezTo>
                    <a:pt x="2628" y="4970"/>
                    <a:pt x="2643" y="4961"/>
                    <a:pt x="2658" y="4961"/>
                  </a:cubicBezTo>
                  <a:cubicBezTo>
                    <a:pt x="2679" y="4961"/>
                    <a:pt x="2700" y="4978"/>
                    <a:pt x="2700" y="5005"/>
                  </a:cubicBezTo>
                  <a:cubicBezTo>
                    <a:pt x="2716" y="5021"/>
                    <a:pt x="2700" y="5037"/>
                    <a:pt x="2684" y="5053"/>
                  </a:cubicBezTo>
                  <a:lnTo>
                    <a:pt x="632" y="8099"/>
                  </a:lnTo>
                  <a:cubicBezTo>
                    <a:pt x="285" y="8620"/>
                    <a:pt x="364" y="9268"/>
                    <a:pt x="790" y="9567"/>
                  </a:cubicBezTo>
                  <a:lnTo>
                    <a:pt x="980" y="9694"/>
                  </a:lnTo>
                  <a:cubicBezTo>
                    <a:pt x="1117" y="9785"/>
                    <a:pt x="1276" y="9830"/>
                    <a:pt x="1440" y="9830"/>
                  </a:cubicBezTo>
                  <a:cubicBezTo>
                    <a:pt x="1784" y="9830"/>
                    <a:pt x="2149" y="9636"/>
                    <a:pt x="2384" y="9283"/>
                  </a:cubicBezTo>
                  <a:lnTo>
                    <a:pt x="7294" y="1991"/>
                  </a:lnTo>
                  <a:cubicBezTo>
                    <a:pt x="7625" y="1485"/>
                    <a:pt x="7530" y="791"/>
                    <a:pt x="7073" y="491"/>
                  </a:cubicBezTo>
                  <a:lnTo>
                    <a:pt x="6725" y="254"/>
                  </a:lnTo>
                  <a:cubicBezTo>
                    <a:pt x="6741" y="238"/>
                    <a:pt x="6757" y="207"/>
                    <a:pt x="6773" y="191"/>
                  </a:cubicBezTo>
                  <a:close/>
                  <a:moveTo>
                    <a:pt x="6735" y="1"/>
                  </a:moveTo>
                  <a:cubicBezTo>
                    <a:pt x="6712" y="1"/>
                    <a:pt x="6688" y="18"/>
                    <a:pt x="6678" y="49"/>
                  </a:cubicBezTo>
                  <a:cubicBezTo>
                    <a:pt x="6647" y="112"/>
                    <a:pt x="6631" y="128"/>
                    <a:pt x="6568" y="175"/>
                  </a:cubicBezTo>
                  <a:cubicBezTo>
                    <a:pt x="6552" y="175"/>
                    <a:pt x="6536" y="207"/>
                    <a:pt x="6520" y="238"/>
                  </a:cubicBezTo>
                  <a:cubicBezTo>
                    <a:pt x="6520" y="254"/>
                    <a:pt x="6536" y="270"/>
                    <a:pt x="6552" y="286"/>
                  </a:cubicBezTo>
                  <a:lnTo>
                    <a:pt x="6994" y="601"/>
                  </a:lnTo>
                  <a:cubicBezTo>
                    <a:pt x="7373" y="854"/>
                    <a:pt x="7452" y="1470"/>
                    <a:pt x="7167" y="1896"/>
                  </a:cubicBezTo>
                  <a:lnTo>
                    <a:pt x="2258" y="9189"/>
                  </a:lnTo>
                  <a:cubicBezTo>
                    <a:pt x="2052" y="9504"/>
                    <a:pt x="1733" y="9677"/>
                    <a:pt x="1436" y="9677"/>
                  </a:cubicBezTo>
                  <a:cubicBezTo>
                    <a:pt x="1302" y="9677"/>
                    <a:pt x="1172" y="9641"/>
                    <a:pt x="1059" y="9567"/>
                  </a:cubicBezTo>
                  <a:lnTo>
                    <a:pt x="853" y="9425"/>
                  </a:lnTo>
                  <a:cubicBezTo>
                    <a:pt x="490" y="9189"/>
                    <a:pt x="443" y="8620"/>
                    <a:pt x="743" y="8178"/>
                  </a:cubicBezTo>
                  <a:lnTo>
                    <a:pt x="2795" y="5132"/>
                  </a:lnTo>
                  <a:cubicBezTo>
                    <a:pt x="2842" y="5084"/>
                    <a:pt x="2842" y="5037"/>
                    <a:pt x="2842" y="4974"/>
                  </a:cubicBezTo>
                  <a:cubicBezTo>
                    <a:pt x="2826" y="4927"/>
                    <a:pt x="2795" y="4879"/>
                    <a:pt x="2763" y="4848"/>
                  </a:cubicBezTo>
                  <a:cubicBezTo>
                    <a:pt x="2729" y="4831"/>
                    <a:pt x="2693" y="4822"/>
                    <a:pt x="2658" y="4822"/>
                  </a:cubicBezTo>
                  <a:cubicBezTo>
                    <a:pt x="2595" y="4822"/>
                    <a:pt x="2535" y="4850"/>
                    <a:pt x="2495" y="4911"/>
                  </a:cubicBezTo>
                  <a:lnTo>
                    <a:pt x="427" y="7973"/>
                  </a:lnTo>
                  <a:cubicBezTo>
                    <a:pt x="1" y="8605"/>
                    <a:pt x="96" y="9410"/>
                    <a:pt x="632" y="9773"/>
                  </a:cubicBezTo>
                  <a:lnTo>
                    <a:pt x="838" y="9915"/>
                  </a:lnTo>
                  <a:cubicBezTo>
                    <a:pt x="1009" y="10026"/>
                    <a:pt x="1207" y="10079"/>
                    <a:pt x="1410" y="10079"/>
                  </a:cubicBezTo>
                  <a:cubicBezTo>
                    <a:pt x="1842" y="10079"/>
                    <a:pt x="2300" y="9839"/>
                    <a:pt x="2590" y="9410"/>
                  </a:cubicBezTo>
                  <a:lnTo>
                    <a:pt x="7483" y="2101"/>
                  </a:lnTo>
                  <a:cubicBezTo>
                    <a:pt x="7909" y="1485"/>
                    <a:pt x="7815" y="696"/>
                    <a:pt x="7278" y="349"/>
                  </a:cubicBezTo>
                  <a:lnTo>
                    <a:pt x="6773" y="17"/>
                  </a:lnTo>
                  <a:cubicBezTo>
                    <a:pt x="6762" y="6"/>
                    <a:pt x="6748" y="1"/>
                    <a:pt x="6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6"/>
            <p:cNvSpPr/>
            <p:nvPr/>
          </p:nvSpPr>
          <p:spPr>
            <a:xfrm>
              <a:off x="4940800" y="2421300"/>
              <a:ext cx="224575" cy="310075"/>
            </a:xfrm>
            <a:custGeom>
              <a:avLst/>
              <a:gdLst/>
              <a:ahLst/>
              <a:cxnLst/>
              <a:rect l="l" t="t" r="r" b="b"/>
              <a:pathLst>
                <a:path w="8983" h="12403" extrusionOk="0">
                  <a:moveTo>
                    <a:pt x="7543" y="1"/>
                  </a:moveTo>
                  <a:cubicBezTo>
                    <a:pt x="7160" y="1"/>
                    <a:pt x="6836" y="166"/>
                    <a:pt x="6615" y="502"/>
                  </a:cubicBezTo>
                  <a:lnTo>
                    <a:pt x="459" y="9642"/>
                  </a:lnTo>
                  <a:cubicBezTo>
                    <a:pt x="1" y="10353"/>
                    <a:pt x="238" y="11347"/>
                    <a:pt x="1027" y="11868"/>
                  </a:cubicBezTo>
                  <a:lnTo>
                    <a:pt x="1358" y="12089"/>
                  </a:lnTo>
                  <a:cubicBezTo>
                    <a:pt x="1673" y="12301"/>
                    <a:pt x="2029" y="12403"/>
                    <a:pt x="2372" y="12403"/>
                  </a:cubicBezTo>
                  <a:cubicBezTo>
                    <a:pt x="2872" y="12403"/>
                    <a:pt x="3344" y="12185"/>
                    <a:pt x="3616" y="11773"/>
                  </a:cubicBezTo>
                  <a:lnTo>
                    <a:pt x="7278" y="6343"/>
                  </a:lnTo>
                  <a:cubicBezTo>
                    <a:pt x="7309" y="6296"/>
                    <a:pt x="7294" y="6217"/>
                    <a:pt x="7246" y="6185"/>
                  </a:cubicBezTo>
                  <a:cubicBezTo>
                    <a:pt x="7225" y="6171"/>
                    <a:pt x="7200" y="6163"/>
                    <a:pt x="7177" y="6163"/>
                  </a:cubicBezTo>
                  <a:cubicBezTo>
                    <a:pt x="7148" y="6163"/>
                    <a:pt x="7121" y="6175"/>
                    <a:pt x="7104" y="6201"/>
                  </a:cubicBezTo>
                  <a:lnTo>
                    <a:pt x="3426" y="11647"/>
                  </a:lnTo>
                  <a:cubicBezTo>
                    <a:pt x="3192" y="12002"/>
                    <a:pt x="2787" y="12191"/>
                    <a:pt x="2354" y="12191"/>
                  </a:cubicBezTo>
                  <a:cubicBezTo>
                    <a:pt x="2056" y="12191"/>
                    <a:pt x="1745" y="12102"/>
                    <a:pt x="1469" y="11915"/>
                  </a:cubicBezTo>
                  <a:lnTo>
                    <a:pt x="1153" y="11694"/>
                  </a:lnTo>
                  <a:cubicBezTo>
                    <a:pt x="474" y="11236"/>
                    <a:pt x="269" y="10368"/>
                    <a:pt x="664" y="9784"/>
                  </a:cubicBezTo>
                  <a:lnTo>
                    <a:pt x="6820" y="629"/>
                  </a:lnTo>
                  <a:cubicBezTo>
                    <a:pt x="6998" y="354"/>
                    <a:pt x="7262" y="216"/>
                    <a:pt x="7581" y="216"/>
                  </a:cubicBezTo>
                  <a:cubicBezTo>
                    <a:pt x="7886" y="216"/>
                    <a:pt x="8241" y="343"/>
                    <a:pt x="8620" y="597"/>
                  </a:cubicBezTo>
                  <a:lnTo>
                    <a:pt x="8856" y="771"/>
                  </a:lnTo>
                  <a:lnTo>
                    <a:pt x="8888" y="771"/>
                  </a:lnTo>
                  <a:cubicBezTo>
                    <a:pt x="8904" y="755"/>
                    <a:pt x="8904" y="755"/>
                    <a:pt x="8919" y="739"/>
                  </a:cubicBezTo>
                  <a:cubicBezTo>
                    <a:pt x="8919" y="708"/>
                    <a:pt x="8951" y="660"/>
                    <a:pt x="8983" y="629"/>
                  </a:cubicBezTo>
                  <a:cubicBezTo>
                    <a:pt x="8983" y="629"/>
                    <a:pt x="8983" y="613"/>
                    <a:pt x="8983" y="597"/>
                  </a:cubicBezTo>
                  <a:cubicBezTo>
                    <a:pt x="8983" y="597"/>
                    <a:pt x="8967" y="581"/>
                    <a:pt x="8967" y="581"/>
                  </a:cubicBezTo>
                  <a:lnTo>
                    <a:pt x="8730" y="424"/>
                  </a:lnTo>
                  <a:cubicBezTo>
                    <a:pt x="8305" y="143"/>
                    <a:pt x="7898" y="1"/>
                    <a:pt x="7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6"/>
            <p:cNvSpPr/>
            <p:nvPr/>
          </p:nvSpPr>
          <p:spPr>
            <a:xfrm>
              <a:off x="4938450" y="2419450"/>
              <a:ext cx="228500" cy="313750"/>
            </a:xfrm>
            <a:custGeom>
              <a:avLst/>
              <a:gdLst/>
              <a:ahLst/>
              <a:cxnLst/>
              <a:rect l="l" t="t" r="r" b="b"/>
              <a:pathLst>
                <a:path w="9140" h="12550" extrusionOk="0">
                  <a:moveTo>
                    <a:pt x="7635" y="146"/>
                  </a:moveTo>
                  <a:cubicBezTo>
                    <a:pt x="7978" y="146"/>
                    <a:pt x="8370" y="284"/>
                    <a:pt x="8777" y="561"/>
                  </a:cubicBezTo>
                  <a:lnTo>
                    <a:pt x="8982" y="687"/>
                  </a:lnTo>
                  <a:cubicBezTo>
                    <a:pt x="8966" y="703"/>
                    <a:pt x="8966" y="734"/>
                    <a:pt x="8950" y="750"/>
                  </a:cubicBezTo>
                  <a:lnTo>
                    <a:pt x="8745" y="608"/>
                  </a:lnTo>
                  <a:cubicBezTo>
                    <a:pt x="8354" y="347"/>
                    <a:pt x="7985" y="217"/>
                    <a:pt x="7664" y="217"/>
                  </a:cubicBezTo>
                  <a:cubicBezTo>
                    <a:pt x="7324" y="217"/>
                    <a:pt x="7038" y="363"/>
                    <a:pt x="6835" y="655"/>
                  </a:cubicBezTo>
                  <a:lnTo>
                    <a:pt x="679" y="9811"/>
                  </a:lnTo>
                  <a:cubicBezTo>
                    <a:pt x="253" y="10442"/>
                    <a:pt x="489" y="11342"/>
                    <a:pt x="1200" y="11816"/>
                  </a:cubicBezTo>
                  <a:lnTo>
                    <a:pt x="1515" y="12037"/>
                  </a:lnTo>
                  <a:cubicBezTo>
                    <a:pt x="1804" y="12235"/>
                    <a:pt x="2129" y="12330"/>
                    <a:pt x="2441" y="12330"/>
                  </a:cubicBezTo>
                  <a:cubicBezTo>
                    <a:pt x="2899" y="12330"/>
                    <a:pt x="3330" y="12128"/>
                    <a:pt x="3583" y="11752"/>
                  </a:cubicBezTo>
                  <a:lnTo>
                    <a:pt x="7245" y="6307"/>
                  </a:lnTo>
                  <a:cubicBezTo>
                    <a:pt x="7245" y="6307"/>
                    <a:pt x="7261" y="6307"/>
                    <a:pt x="7277" y="6322"/>
                  </a:cubicBezTo>
                  <a:cubicBezTo>
                    <a:pt x="7293" y="6322"/>
                    <a:pt x="7324" y="6354"/>
                    <a:pt x="7293" y="6385"/>
                  </a:cubicBezTo>
                  <a:lnTo>
                    <a:pt x="3646" y="11800"/>
                  </a:lnTo>
                  <a:cubicBezTo>
                    <a:pt x="3377" y="12200"/>
                    <a:pt x="2931" y="12408"/>
                    <a:pt x="2456" y="12408"/>
                  </a:cubicBezTo>
                  <a:cubicBezTo>
                    <a:pt x="2125" y="12408"/>
                    <a:pt x="1779" y="12307"/>
                    <a:pt x="1468" y="12100"/>
                  </a:cubicBezTo>
                  <a:lnTo>
                    <a:pt x="1152" y="11879"/>
                  </a:lnTo>
                  <a:cubicBezTo>
                    <a:pt x="410" y="11374"/>
                    <a:pt x="158" y="10427"/>
                    <a:pt x="600" y="9764"/>
                  </a:cubicBezTo>
                  <a:lnTo>
                    <a:pt x="6756" y="608"/>
                  </a:lnTo>
                  <a:cubicBezTo>
                    <a:pt x="6967" y="300"/>
                    <a:pt x="7273" y="146"/>
                    <a:pt x="7635" y="146"/>
                  </a:cubicBezTo>
                  <a:close/>
                  <a:moveTo>
                    <a:pt x="7649" y="1"/>
                  </a:moveTo>
                  <a:cubicBezTo>
                    <a:pt x="7239" y="1"/>
                    <a:pt x="6887" y="179"/>
                    <a:pt x="6646" y="529"/>
                  </a:cubicBezTo>
                  <a:lnTo>
                    <a:pt x="489" y="9685"/>
                  </a:lnTo>
                  <a:cubicBezTo>
                    <a:pt x="0" y="10427"/>
                    <a:pt x="268" y="11453"/>
                    <a:pt x="1073" y="12005"/>
                  </a:cubicBezTo>
                  <a:lnTo>
                    <a:pt x="1405" y="12226"/>
                  </a:lnTo>
                  <a:cubicBezTo>
                    <a:pt x="1731" y="12443"/>
                    <a:pt x="2098" y="12549"/>
                    <a:pt x="2454" y="12549"/>
                  </a:cubicBezTo>
                  <a:cubicBezTo>
                    <a:pt x="2976" y="12549"/>
                    <a:pt x="3472" y="12320"/>
                    <a:pt x="3773" y="11879"/>
                  </a:cubicBezTo>
                  <a:lnTo>
                    <a:pt x="7419" y="6449"/>
                  </a:lnTo>
                  <a:cubicBezTo>
                    <a:pt x="7466" y="6370"/>
                    <a:pt x="7451" y="6259"/>
                    <a:pt x="7356" y="6196"/>
                  </a:cubicBezTo>
                  <a:cubicBezTo>
                    <a:pt x="7331" y="6177"/>
                    <a:pt x="7299" y="6169"/>
                    <a:pt x="7266" y="6169"/>
                  </a:cubicBezTo>
                  <a:cubicBezTo>
                    <a:pt x="7215" y="6169"/>
                    <a:pt x="7164" y="6189"/>
                    <a:pt x="7135" y="6228"/>
                  </a:cubicBezTo>
                  <a:lnTo>
                    <a:pt x="3457" y="11674"/>
                  </a:lnTo>
                  <a:cubicBezTo>
                    <a:pt x="3233" y="12009"/>
                    <a:pt x="2850" y="12185"/>
                    <a:pt x="2440" y="12185"/>
                  </a:cubicBezTo>
                  <a:cubicBezTo>
                    <a:pt x="2156" y="12185"/>
                    <a:pt x="1859" y="12101"/>
                    <a:pt x="1594" y="11926"/>
                  </a:cubicBezTo>
                  <a:lnTo>
                    <a:pt x="1279" y="11705"/>
                  </a:lnTo>
                  <a:cubicBezTo>
                    <a:pt x="631" y="11279"/>
                    <a:pt x="426" y="10458"/>
                    <a:pt x="805" y="9890"/>
                  </a:cubicBezTo>
                  <a:lnTo>
                    <a:pt x="6961" y="734"/>
                  </a:lnTo>
                  <a:cubicBezTo>
                    <a:pt x="7128" y="488"/>
                    <a:pt x="7372" y="361"/>
                    <a:pt x="7667" y="361"/>
                  </a:cubicBezTo>
                  <a:cubicBezTo>
                    <a:pt x="7957" y="361"/>
                    <a:pt x="8298" y="484"/>
                    <a:pt x="8666" y="734"/>
                  </a:cubicBezTo>
                  <a:lnTo>
                    <a:pt x="8903" y="892"/>
                  </a:lnTo>
                  <a:cubicBezTo>
                    <a:pt x="8934" y="908"/>
                    <a:pt x="8966" y="908"/>
                    <a:pt x="8998" y="908"/>
                  </a:cubicBezTo>
                  <a:cubicBezTo>
                    <a:pt x="9029" y="892"/>
                    <a:pt x="9061" y="876"/>
                    <a:pt x="9061" y="845"/>
                  </a:cubicBezTo>
                  <a:cubicBezTo>
                    <a:pt x="9077" y="813"/>
                    <a:pt x="9092" y="782"/>
                    <a:pt x="9124" y="750"/>
                  </a:cubicBezTo>
                  <a:cubicBezTo>
                    <a:pt x="9140" y="734"/>
                    <a:pt x="9140" y="703"/>
                    <a:pt x="9140" y="671"/>
                  </a:cubicBezTo>
                  <a:cubicBezTo>
                    <a:pt x="9140" y="640"/>
                    <a:pt x="9124" y="608"/>
                    <a:pt x="9092" y="592"/>
                  </a:cubicBezTo>
                  <a:lnTo>
                    <a:pt x="8856" y="434"/>
                  </a:lnTo>
                  <a:cubicBezTo>
                    <a:pt x="8431" y="144"/>
                    <a:pt x="8016" y="1"/>
                    <a:pt x="7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4" name="Google Shape;2374;p66"/>
          <p:cNvGrpSpPr/>
          <p:nvPr/>
        </p:nvGrpSpPr>
        <p:grpSpPr>
          <a:xfrm rot="-1464382">
            <a:off x="2441471" y="4913351"/>
            <a:ext cx="825540" cy="309244"/>
            <a:chOff x="5553275" y="2092625"/>
            <a:chExt cx="387150" cy="145025"/>
          </a:xfrm>
        </p:grpSpPr>
        <p:sp>
          <p:nvSpPr>
            <p:cNvPr id="2375" name="Google Shape;2375;p66"/>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6"/>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6"/>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6"/>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6"/>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6"/>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2" name="Google Shape;2382;p66"/>
          <p:cNvSpPr/>
          <p:nvPr/>
        </p:nvSpPr>
        <p:spPr>
          <a:xfrm>
            <a:off x="8343600" y="4511617"/>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0" name="Google Shape;2390;p66"/>
          <p:cNvGrpSpPr/>
          <p:nvPr/>
        </p:nvGrpSpPr>
        <p:grpSpPr>
          <a:xfrm>
            <a:off x="4754473" y="-205047"/>
            <a:ext cx="490612" cy="415445"/>
            <a:chOff x="5278225" y="2418025"/>
            <a:chExt cx="230075" cy="194825"/>
          </a:xfrm>
        </p:grpSpPr>
        <p:sp>
          <p:nvSpPr>
            <p:cNvPr id="2391" name="Google Shape;2391;p6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7" name="Google Shape;2397;p66"/>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848883" y="372130"/>
            <a:ext cx="7592142" cy="461665"/>
          </a:xfrm>
          <a:prstGeom prst="rect">
            <a:avLst/>
          </a:prstGeom>
        </p:spPr>
        <p:txBody>
          <a:bodyPr wrap="none">
            <a:spAutoFit/>
          </a:bodyPr>
          <a:lstStyle/>
          <a:p>
            <a:pPr algn="ctr"/>
            <a:r>
              <a:rPr lang="nl-NL" sz="2400" b="1" dirty="0">
                <a:solidFill>
                  <a:schemeClr val="tx1">
                    <a:lumMod val="75000"/>
                  </a:schemeClr>
                </a:solidFill>
              </a:rPr>
              <a:t>IV. Một số ứng dụng thực tiễn của ba đường conic</a:t>
            </a:r>
            <a:endParaRPr lang="en-US" sz="2400" dirty="0">
              <a:solidFill>
                <a:schemeClr val="tx1">
                  <a:lumMod val="75000"/>
                </a:schemeClr>
              </a:solidFill>
            </a:endParaRPr>
          </a:p>
        </p:txBody>
      </p:sp>
      <p:sp>
        <p:nvSpPr>
          <p:cNvPr id="3" name="Rectangle 2"/>
          <p:cNvSpPr/>
          <p:nvPr/>
        </p:nvSpPr>
        <p:spPr>
          <a:xfrm>
            <a:off x="381000" y="895350"/>
            <a:ext cx="8383955" cy="1754326"/>
          </a:xfrm>
          <a:prstGeom prst="rect">
            <a:avLst/>
          </a:prstGeom>
        </p:spPr>
        <p:txBody>
          <a:bodyPr wrap="square">
            <a:spAutoFit/>
          </a:bodyPr>
          <a:lstStyle/>
          <a:p>
            <a:pPr algn="just">
              <a:lnSpc>
                <a:spcPct val="150000"/>
              </a:lnSpc>
            </a:pPr>
            <a:r>
              <a:rPr lang="en-US" sz="2400" dirty="0"/>
              <a:t>1. Mô hình hạt nhân nguyên tử: Các electron bay quanh hạt nhân trên các quỹ đạo hình elip như các hành tinh bay quanh Mặt Trời. </a:t>
            </a:r>
          </a:p>
        </p:txBody>
      </p:sp>
      <p:pic>
        <p:nvPicPr>
          <p:cNvPr id="15362" name="Picture 2" descr="C:\Users\Administrator\Desktop\P4-TT-TOÁN 10-CD\c7-bàin6\11.hình 5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077068"/>
            <a:ext cx="2676525" cy="3009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049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wipe(down)">
                                      <p:cBhvr>
                                        <p:cTn id="12"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77" name="Google Shape;2177;p63"/>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609600" y="361950"/>
            <a:ext cx="7772400" cy="1200329"/>
          </a:xfrm>
          <a:prstGeom prst="rect">
            <a:avLst/>
          </a:prstGeom>
        </p:spPr>
        <p:txBody>
          <a:bodyPr wrap="square">
            <a:spAutoFit/>
          </a:bodyPr>
          <a:lstStyle/>
          <a:p>
            <a:pPr algn="just">
              <a:lnSpc>
                <a:spcPct val="150000"/>
              </a:lnSpc>
            </a:pPr>
            <a:r>
              <a:rPr lang="en-US" sz="2400" dirty="0"/>
              <a:t>2. Hiện tượng giao thoa của hai sóng: Các gợn sóng có hình các đường hypebol gọi là các vân giao thoa. </a:t>
            </a:r>
          </a:p>
        </p:txBody>
      </p:sp>
      <p:pic>
        <p:nvPicPr>
          <p:cNvPr id="16386" name="Picture 2" descr="C:\Users\Administrator\Desktop\P4-TT-TOÁN 10-CD\c7-bàin6\12.hình 5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0" y="1581150"/>
            <a:ext cx="6699250" cy="3434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8684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 calcmode="lin" valueType="num">
                                      <p:cBhvr additive="base">
                                        <p:cTn id="12" dur="500" fill="hold"/>
                                        <p:tgtEl>
                                          <p:spTgt spid="16386"/>
                                        </p:tgtEl>
                                        <p:attrNameLst>
                                          <p:attrName>ppt_x</p:attrName>
                                        </p:attrNameLst>
                                      </p:cBhvr>
                                      <p:tavLst>
                                        <p:tav tm="0">
                                          <p:val>
                                            <p:strVal val="#ppt_x"/>
                                          </p:val>
                                        </p:tav>
                                        <p:tav tm="100000">
                                          <p:val>
                                            <p:strVal val="#ppt_x"/>
                                          </p:val>
                                        </p:tav>
                                      </p:tavLst>
                                    </p:anim>
                                    <p:anim calcmode="lin" valueType="num">
                                      <p:cBhvr additive="base">
                                        <p:cTn id="13"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sp>
        <p:nvSpPr>
          <p:cNvPr id="2382" name="Google Shape;2382;p66"/>
          <p:cNvSpPr/>
          <p:nvPr/>
        </p:nvSpPr>
        <p:spPr>
          <a:xfrm>
            <a:off x="8343600" y="4511617"/>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0" name="Google Shape;2390;p66"/>
          <p:cNvGrpSpPr/>
          <p:nvPr/>
        </p:nvGrpSpPr>
        <p:grpSpPr>
          <a:xfrm>
            <a:off x="4754473" y="-205047"/>
            <a:ext cx="490612" cy="415445"/>
            <a:chOff x="5278225" y="2418025"/>
            <a:chExt cx="230075" cy="194825"/>
          </a:xfrm>
        </p:grpSpPr>
        <p:sp>
          <p:nvSpPr>
            <p:cNvPr id="2391" name="Google Shape;2391;p6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7" name="Google Shape;2397;p66"/>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519543" y="1289030"/>
            <a:ext cx="4632996" cy="3416320"/>
          </a:xfrm>
          <a:prstGeom prst="rect">
            <a:avLst/>
          </a:prstGeom>
        </p:spPr>
        <p:txBody>
          <a:bodyPr wrap="square">
            <a:spAutoFit/>
          </a:bodyPr>
          <a:lstStyle/>
          <a:p>
            <a:pPr algn="just">
              <a:lnSpc>
                <a:spcPct val="150000"/>
              </a:lnSpc>
            </a:pPr>
            <a:r>
              <a:rPr lang="en-US" sz="2400" dirty="0"/>
              <a:t>3. Gương parabol: tia sáng phát ra từ tiêu điểm (tia tới) chiếu đến một điểm của parabol sẽ bị hắt lại (tia phản xạ) theo một tia song song (hoặc trùng) với trục của parabol. </a:t>
            </a:r>
          </a:p>
        </p:txBody>
      </p:sp>
      <p:pic>
        <p:nvPicPr>
          <p:cNvPr id="17410" name="Picture 2" descr="C:\Users\Administrator\Desktop\P4-TT-TOÁN 10-CD\c7-bàin6\13.hình 5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5085" y="361950"/>
            <a:ext cx="3620313" cy="4421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4820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arn(inVertical)">
                                      <p:cBhvr>
                                        <p:cTn id="12"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9"/>
          <p:cNvSpPr/>
          <p:nvPr/>
        </p:nvSpPr>
        <p:spPr>
          <a:xfrm>
            <a:off x="368729" y="2902313"/>
            <a:ext cx="941400" cy="941400"/>
          </a:xfrm>
          <a:prstGeom prst="ellipse">
            <a:avLst/>
          </a:prstGeom>
          <a:noFill/>
          <a:ln w="19050"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b="1">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393" name="Google Shape;393;p39"/>
          <p:cNvSpPr/>
          <p:nvPr/>
        </p:nvSpPr>
        <p:spPr>
          <a:xfrm>
            <a:off x="368729" y="1330913"/>
            <a:ext cx="941400" cy="941400"/>
          </a:xfrm>
          <a:prstGeom prst="ellipse">
            <a:avLst/>
          </a:prstGeom>
          <a:noFill/>
          <a:ln w="19050" cap="flat" cmpd="sng">
            <a:solidFill>
              <a:schemeClr val="accent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b="1">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394" name="Google Shape;394;p39"/>
          <p:cNvSpPr/>
          <p:nvPr/>
        </p:nvSpPr>
        <p:spPr>
          <a:xfrm>
            <a:off x="3971224" y="1330913"/>
            <a:ext cx="941400" cy="941400"/>
          </a:xfrm>
          <a:prstGeom prst="ellipse">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b="1">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395" name="Google Shape;395;p39"/>
          <p:cNvSpPr/>
          <p:nvPr/>
        </p:nvSpPr>
        <p:spPr>
          <a:xfrm>
            <a:off x="3971224" y="2902313"/>
            <a:ext cx="941400" cy="941400"/>
          </a:xfrm>
          <a:prstGeom prst="ellipse">
            <a:avLst/>
          </a:prstGeom>
          <a:noFill/>
          <a:ln w="19050"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b="1">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397" name="Google Shape;397;p39"/>
          <p:cNvSpPr txBox="1">
            <a:spLocks noGrp="1"/>
          </p:cNvSpPr>
          <p:nvPr>
            <p:ph type="title" idx="2"/>
          </p:nvPr>
        </p:nvSpPr>
        <p:spPr>
          <a:xfrm>
            <a:off x="368729" y="1537763"/>
            <a:ext cx="9414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01</a:t>
            </a:r>
            <a:endParaRPr sz="3600"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402" name="Google Shape;402;p39"/>
          <p:cNvSpPr txBox="1">
            <a:spLocks noGrp="1"/>
          </p:cNvSpPr>
          <p:nvPr>
            <p:ph type="title" idx="7"/>
          </p:nvPr>
        </p:nvSpPr>
        <p:spPr>
          <a:xfrm>
            <a:off x="368729" y="3109163"/>
            <a:ext cx="9414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03</a:t>
            </a:r>
            <a:endParaRPr sz="3600"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405" name="Google Shape;405;p39"/>
          <p:cNvSpPr txBox="1">
            <a:spLocks noGrp="1"/>
          </p:cNvSpPr>
          <p:nvPr>
            <p:ph type="title" idx="13"/>
          </p:nvPr>
        </p:nvSpPr>
        <p:spPr>
          <a:xfrm>
            <a:off x="3971224" y="3143513"/>
            <a:ext cx="941400" cy="45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04</a:t>
            </a:r>
            <a:endParaRPr sz="3600"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407" name="Google Shape;407;p39"/>
          <p:cNvSpPr txBox="1">
            <a:spLocks noGrp="1"/>
          </p:cNvSpPr>
          <p:nvPr>
            <p:ph type="title" idx="4"/>
          </p:nvPr>
        </p:nvSpPr>
        <p:spPr>
          <a:xfrm>
            <a:off x="3971224" y="1537763"/>
            <a:ext cx="9414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02</a:t>
            </a:r>
            <a:endParaRPr sz="3600"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408" name="Google Shape;408;p39"/>
          <p:cNvSpPr txBox="1">
            <a:spLocks noGrp="1"/>
          </p:cNvSpPr>
          <p:nvPr>
            <p:ph type="title" idx="15"/>
          </p:nvPr>
        </p:nvSpPr>
        <p:spPr>
          <a:xfrm>
            <a:off x="731815" y="438150"/>
            <a:ext cx="5985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2">
                    <a:lumMod val="50000"/>
                  </a:schemeClr>
                </a:solidFill>
                <a:latin typeface="Arial" pitchFamily="34" charset="0"/>
                <a:cs typeface="Arial" pitchFamily="34" charset="0"/>
              </a:rPr>
              <a:t>NỘI DUNG BÀI HỌC</a:t>
            </a:r>
            <a:endParaRPr sz="3200" dirty="0">
              <a:solidFill>
                <a:schemeClr val="accent2">
                  <a:lumMod val="50000"/>
                </a:schemeClr>
              </a:solidFill>
              <a:latin typeface="Arial" pitchFamily="34" charset="0"/>
              <a:cs typeface="Arial" pitchFamily="34" charset="0"/>
            </a:endParaRPr>
          </a:p>
        </p:txBody>
      </p:sp>
      <p:grpSp>
        <p:nvGrpSpPr>
          <p:cNvPr id="409" name="Google Shape;409;p39"/>
          <p:cNvGrpSpPr/>
          <p:nvPr/>
        </p:nvGrpSpPr>
        <p:grpSpPr>
          <a:xfrm>
            <a:off x="11" y="4604930"/>
            <a:ext cx="520092" cy="669040"/>
            <a:chOff x="4938450" y="2419450"/>
            <a:chExt cx="243900" cy="313750"/>
          </a:xfrm>
        </p:grpSpPr>
        <p:sp>
          <p:nvSpPr>
            <p:cNvPr id="410" name="Google Shape;410;p39"/>
            <p:cNvSpPr/>
            <p:nvPr/>
          </p:nvSpPr>
          <p:spPr>
            <a:xfrm>
              <a:off x="4988550" y="2432675"/>
              <a:ext cx="189850" cy="242075"/>
            </a:xfrm>
            <a:custGeom>
              <a:avLst/>
              <a:gdLst/>
              <a:ahLst/>
              <a:cxnLst/>
              <a:rect l="l" t="t" r="r" b="b"/>
              <a:pathLst>
                <a:path w="7594" h="9683" extrusionOk="0">
                  <a:moveTo>
                    <a:pt x="6788" y="0"/>
                  </a:moveTo>
                  <a:cubicBezTo>
                    <a:pt x="6773" y="47"/>
                    <a:pt x="6725" y="47"/>
                    <a:pt x="6694" y="79"/>
                  </a:cubicBezTo>
                  <a:cubicBezTo>
                    <a:pt x="6710" y="95"/>
                    <a:pt x="6741" y="142"/>
                    <a:pt x="6757" y="142"/>
                  </a:cubicBezTo>
                  <a:lnTo>
                    <a:pt x="6962" y="284"/>
                  </a:lnTo>
                  <a:cubicBezTo>
                    <a:pt x="7388" y="568"/>
                    <a:pt x="7483" y="1216"/>
                    <a:pt x="7136" y="1721"/>
                  </a:cubicBezTo>
                  <a:lnTo>
                    <a:pt x="2226" y="9029"/>
                  </a:lnTo>
                  <a:cubicBezTo>
                    <a:pt x="1989" y="9374"/>
                    <a:pt x="1619" y="9572"/>
                    <a:pt x="1273" y="9572"/>
                  </a:cubicBezTo>
                  <a:cubicBezTo>
                    <a:pt x="1112" y="9572"/>
                    <a:pt x="957" y="9530"/>
                    <a:pt x="822" y="9440"/>
                  </a:cubicBezTo>
                  <a:lnTo>
                    <a:pt x="616" y="9298"/>
                  </a:lnTo>
                  <a:cubicBezTo>
                    <a:pt x="190" y="9014"/>
                    <a:pt x="127" y="8366"/>
                    <a:pt x="474" y="7845"/>
                  </a:cubicBezTo>
                  <a:lnTo>
                    <a:pt x="2526" y="4799"/>
                  </a:lnTo>
                  <a:cubicBezTo>
                    <a:pt x="2561" y="4742"/>
                    <a:pt x="2529" y="4701"/>
                    <a:pt x="2490" y="4701"/>
                  </a:cubicBezTo>
                  <a:cubicBezTo>
                    <a:pt x="2476" y="4701"/>
                    <a:pt x="2461" y="4707"/>
                    <a:pt x="2447" y="4720"/>
                  </a:cubicBezTo>
                  <a:lnTo>
                    <a:pt x="380" y="7782"/>
                  </a:lnTo>
                  <a:cubicBezTo>
                    <a:pt x="1" y="8351"/>
                    <a:pt x="80" y="9077"/>
                    <a:pt x="537" y="9392"/>
                  </a:cubicBezTo>
                  <a:lnTo>
                    <a:pt x="743" y="9534"/>
                  </a:lnTo>
                  <a:cubicBezTo>
                    <a:pt x="893" y="9635"/>
                    <a:pt x="1067" y="9683"/>
                    <a:pt x="1245" y="9683"/>
                  </a:cubicBezTo>
                  <a:cubicBezTo>
                    <a:pt x="1626" y="9683"/>
                    <a:pt x="2031" y="9464"/>
                    <a:pt x="2290" y="9077"/>
                  </a:cubicBezTo>
                  <a:lnTo>
                    <a:pt x="7199" y="1784"/>
                  </a:lnTo>
                  <a:cubicBezTo>
                    <a:pt x="7593" y="1216"/>
                    <a:pt x="7515" y="489"/>
                    <a:pt x="7041" y="174"/>
                  </a:cubicBezTo>
                  <a:lnTo>
                    <a:pt x="6852" y="32"/>
                  </a:lnTo>
                  <a:cubicBezTo>
                    <a:pt x="6820" y="32"/>
                    <a:pt x="6804" y="16"/>
                    <a:pt x="6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11" name="Google Shape;411;p39"/>
            <p:cNvSpPr/>
            <p:nvPr/>
          </p:nvSpPr>
          <p:spPr>
            <a:xfrm>
              <a:off x="4986575" y="2431075"/>
              <a:ext cx="194200" cy="245425"/>
            </a:xfrm>
            <a:custGeom>
              <a:avLst/>
              <a:gdLst/>
              <a:ahLst/>
              <a:cxnLst/>
              <a:rect l="l" t="t" r="r" b="b"/>
              <a:pathLst>
                <a:path w="7768" h="9817" extrusionOk="0">
                  <a:moveTo>
                    <a:pt x="7138" y="303"/>
                  </a:moveTo>
                  <a:lnTo>
                    <a:pt x="7138" y="303"/>
                  </a:lnTo>
                  <a:cubicBezTo>
                    <a:pt x="7200" y="365"/>
                    <a:pt x="7263" y="428"/>
                    <a:pt x="7325" y="506"/>
                  </a:cubicBezTo>
                  <a:lnTo>
                    <a:pt x="7309" y="506"/>
                  </a:lnTo>
                  <a:cubicBezTo>
                    <a:pt x="7263" y="428"/>
                    <a:pt x="7200" y="365"/>
                    <a:pt x="7138" y="303"/>
                  </a:cubicBezTo>
                  <a:close/>
                  <a:moveTo>
                    <a:pt x="6867" y="1"/>
                  </a:moveTo>
                  <a:cubicBezTo>
                    <a:pt x="6836" y="17"/>
                    <a:pt x="6820" y="17"/>
                    <a:pt x="6820" y="48"/>
                  </a:cubicBezTo>
                  <a:cubicBezTo>
                    <a:pt x="6804" y="48"/>
                    <a:pt x="6804" y="48"/>
                    <a:pt x="6789" y="64"/>
                  </a:cubicBezTo>
                  <a:cubicBezTo>
                    <a:pt x="6773" y="64"/>
                    <a:pt x="6757" y="80"/>
                    <a:pt x="6741" y="80"/>
                  </a:cubicBezTo>
                  <a:cubicBezTo>
                    <a:pt x="6741" y="96"/>
                    <a:pt x="6725" y="96"/>
                    <a:pt x="6725" y="111"/>
                  </a:cubicBezTo>
                  <a:cubicBezTo>
                    <a:pt x="6694" y="143"/>
                    <a:pt x="6710" y="190"/>
                    <a:pt x="6741" y="206"/>
                  </a:cubicBezTo>
                  <a:lnTo>
                    <a:pt x="6757" y="222"/>
                  </a:lnTo>
                  <a:cubicBezTo>
                    <a:pt x="6773" y="238"/>
                    <a:pt x="6789" y="254"/>
                    <a:pt x="6804" y="269"/>
                  </a:cubicBezTo>
                  <a:lnTo>
                    <a:pt x="6994" y="396"/>
                  </a:lnTo>
                  <a:cubicBezTo>
                    <a:pt x="7404" y="664"/>
                    <a:pt x="7467" y="1280"/>
                    <a:pt x="7152" y="1753"/>
                  </a:cubicBezTo>
                  <a:lnTo>
                    <a:pt x="2242" y="9046"/>
                  </a:lnTo>
                  <a:cubicBezTo>
                    <a:pt x="2027" y="9380"/>
                    <a:pt x="1680" y="9567"/>
                    <a:pt x="1355" y="9567"/>
                  </a:cubicBezTo>
                  <a:cubicBezTo>
                    <a:pt x="1204" y="9567"/>
                    <a:pt x="1058" y="9526"/>
                    <a:pt x="932" y="9441"/>
                  </a:cubicBezTo>
                  <a:lnTo>
                    <a:pt x="743" y="9299"/>
                  </a:lnTo>
                  <a:cubicBezTo>
                    <a:pt x="348" y="9030"/>
                    <a:pt x="285" y="8430"/>
                    <a:pt x="616" y="7957"/>
                  </a:cubicBezTo>
                  <a:lnTo>
                    <a:pt x="2669" y="4894"/>
                  </a:lnTo>
                  <a:cubicBezTo>
                    <a:pt x="2684" y="4863"/>
                    <a:pt x="2700" y="4831"/>
                    <a:pt x="2684" y="4800"/>
                  </a:cubicBezTo>
                  <a:cubicBezTo>
                    <a:pt x="2684" y="4752"/>
                    <a:pt x="2669" y="4737"/>
                    <a:pt x="2637" y="4721"/>
                  </a:cubicBezTo>
                  <a:cubicBezTo>
                    <a:pt x="2618" y="4702"/>
                    <a:pt x="2595" y="4693"/>
                    <a:pt x="2571" y="4693"/>
                  </a:cubicBezTo>
                  <a:cubicBezTo>
                    <a:pt x="2535" y="4693"/>
                    <a:pt x="2498" y="4714"/>
                    <a:pt x="2479" y="4752"/>
                  </a:cubicBezTo>
                  <a:lnTo>
                    <a:pt x="411" y="7815"/>
                  </a:lnTo>
                  <a:cubicBezTo>
                    <a:pt x="1" y="8415"/>
                    <a:pt x="96" y="9188"/>
                    <a:pt x="585" y="9520"/>
                  </a:cubicBezTo>
                  <a:lnTo>
                    <a:pt x="790" y="9662"/>
                  </a:lnTo>
                  <a:cubicBezTo>
                    <a:pt x="950" y="9767"/>
                    <a:pt x="1134" y="9816"/>
                    <a:pt x="1324" y="9816"/>
                  </a:cubicBezTo>
                  <a:cubicBezTo>
                    <a:pt x="1731" y="9816"/>
                    <a:pt x="2162" y="9587"/>
                    <a:pt x="2432" y="9188"/>
                  </a:cubicBezTo>
                  <a:lnTo>
                    <a:pt x="7357" y="1879"/>
                  </a:lnTo>
                  <a:cubicBezTo>
                    <a:pt x="7767" y="1280"/>
                    <a:pt x="7672" y="522"/>
                    <a:pt x="7167" y="175"/>
                  </a:cubicBezTo>
                  <a:lnTo>
                    <a:pt x="6978" y="48"/>
                  </a:lnTo>
                  <a:lnTo>
                    <a:pt x="6931" y="17"/>
                  </a:lnTo>
                  <a:cubicBezTo>
                    <a:pt x="6899" y="1"/>
                    <a:pt x="6883" y="1"/>
                    <a:pt x="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12" name="Google Shape;412;p39"/>
            <p:cNvSpPr/>
            <p:nvPr/>
          </p:nvSpPr>
          <p:spPr>
            <a:xfrm>
              <a:off x="4986975" y="2428325"/>
              <a:ext cx="193800" cy="248175"/>
            </a:xfrm>
            <a:custGeom>
              <a:avLst/>
              <a:gdLst/>
              <a:ahLst/>
              <a:cxnLst/>
              <a:rect l="l" t="t" r="r" b="b"/>
              <a:pathLst>
                <a:path w="7752" h="9927" extrusionOk="0">
                  <a:moveTo>
                    <a:pt x="6662" y="0"/>
                  </a:moveTo>
                  <a:cubicBezTo>
                    <a:pt x="6630" y="64"/>
                    <a:pt x="6567" y="127"/>
                    <a:pt x="6504" y="158"/>
                  </a:cubicBezTo>
                  <a:lnTo>
                    <a:pt x="6946" y="458"/>
                  </a:lnTo>
                  <a:cubicBezTo>
                    <a:pt x="7357" y="806"/>
                    <a:pt x="7451" y="1405"/>
                    <a:pt x="7136" y="1863"/>
                  </a:cubicBezTo>
                  <a:lnTo>
                    <a:pt x="2226" y="9156"/>
                  </a:lnTo>
                  <a:cubicBezTo>
                    <a:pt x="2011" y="9490"/>
                    <a:pt x="1664" y="9677"/>
                    <a:pt x="1339" y="9677"/>
                  </a:cubicBezTo>
                  <a:cubicBezTo>
                    <a:pt x="1188" y="9677"/>
                    <a:pt x="1042" y="9636"/>
                    <a:pt x="916" y="9551"/>
                  </a:cubicBezTo>
                  <a:lnTo>
                    <a:pt x="727" y="9409"/>
                  </a:lnTo>
                  <a:cubicBezTo>
                    <a:pt x="332" y="9140"/>
                    <a:pt x="269" y="8540"/>
                    <a:pt x="600" y="8067"/>
                  </a:cubicBezTo>
                  <a:lnTo>
                    <a:pt x="2653" y="5004"/>
                  </a:lnTo>
                  <a:cubicBezTo>
                    <a:pt x="2668" y="4973"/>
                    <a:pt x="2684" y="4941"/>
                    <a:pt x="2668" y="4910"/>
                  </a:cubicBezTo>
                  <a:cubicBezTo>
                    <a:pt x="2668" y="4862"/>
                    <a:pt x="2653" y="4847"/>
                    <a:pt x="2621" y="4831"/>
                  </a:cubicBezTo>
                  <a:cubicBezTo>
                    <a:pt x="2601" y="4818"/>
                    <a:pt x="2579" y="4810"/>
                    <a:pt x="2556" y="4810"/>
                  </a:cubicBezTo>
                  <a:cubicBezTo>
                    <a:pt x="2524" y="4810"/>
                    <a:pt x="2491" y="4825"/>
                    <a:pt x="2463" y="4862"/>
                  </a:cubicBezTo>
                  <a:lnTo>
                    <a:pt x="411" y="7925"/>
                  </a:lnTo>
                  <a:cubicBezTo>
                    <a:pt x="1" y="8525"/>
                    <a:pt x="80" y="9282"/>
                    <a:pt x="585" y="9630"/>
                  </a:cubicBezTo>
                  <a:lnTo>
                    <a:pt x="790" y="9772"/>
                  </a:lnTo>
                  <a:cubicBezTo>
                    <a:pt x="950" y="9877"/>
                    <a:pt x="1134" y="9926"/>
                    <a:pt x="1323" y="9926"/>
                  </a:cubicBezTo>
                  <a:cubicBezTo>
                    <a:pt x="1731" y="9926"/>
                    <a:pt x="2162" y="9697"/>
                    <a:pt x="2432" y="9298"/>
                  </a:cubicBezTo>
                  <a:lnTo>
                    <a:pt x="7341" y="1989"/>
                  </a:lnTo>
                  <a:cubicBezTo>
                    <a:pt x="7751" y="1390"/>
                    <a:pt x="7656" y="663"/>
                    <a:pt x="7167" y="332"/>
                  </a:cubicBezTo>
                  <a:lnTo>
                    <a:pt x="6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13" name="Google Shape;413;p39"/>
            <p:cNvSpPr/>
            <p:nvPr/>
          </p:nvSpPr>
          <p:spPr>
            <a:xfrm>
              <a:off x="4984600" y="2426325"/>
              <a:ext cx="197750" cy="251975"/>
            </a:xfrm>
            <a:custGeom>
              <a:avLst/>
              <a:gdLst/>
              <a:ahLst/>
              <a:cxnLst/>
              <a:rect l="l" t="t" r="r" b="b"/>
              <a:pathLst>
                <a:path w="7910" h="10079" extrusionOk="0">
                  <a:moveTo>
                    <a:pt x="6773" y="191"/>
                  </a:moveTo>
                  <a:lnTo>
                    <a:pt x="7199" y="475"/>
                  </a:lnTo>
                  <a:cubicBezTo>
                    <a:pt x="7673" y="791"/>
                    <a:pt x="7751" y="1470"/>
                    <a:pt x="7373" y="2038"/>
                  </a:cubicBezTo>
                  <a:lnTo>
                    <a:pt x="2463" y="9331"/>
                  </a:lnTo>
                  <a:cubicBezTo>
                    <a:pt x="2194" y="9718"/>
                    <a:pt x="1786" y="9937"/>
                    <a:pt x="1408" y="9937"/>
                  </a:cubicBezTo>
                  <a:cubicBezTo>
                    <a:pt x="1232" y="9937"/>
                    <a:pt x="1062" y="9889"/>
                    <a:pt x="916" y="9788"/>
                  </a:cubicBezTo>
                  <a:lnTo>
                    <a:pt x="711" y="9646"/>
                  </a:lnTo>
                  <a:cubicBezTo>
                    <a:pt x="238" y="9331"/>
                    <a:pt x="175" y="8620"/>
                    <a:pt x="553" y="8052"/>
                  </a:cubicBezTo>
                  <a:lnTo>
                    <a:pt x="2621" y="4990"/>
                  </a:lnTo>
                  <a:cubicBezTo>
                    <a:pt x="2628" y="4970"/>
                    <a:pt x="2643" y="4961"/>
                    <a:pt x="2658" y="4961"/>
                  </a:cubicBezTo>
                  <a:cubicBezTo>
                    <a:pt x="2679" y="4961"/>
                    <a:pt x="2700" y="4978"/>
                    <a:pt x="2700" y="5005"/>
                  </a:cubicBezTo>
                  <a:cubicBezTo>
                    <a:pt x="2716" y="5021"/>
                    <a:pt x="2700" y="5037"/>
                    <a:pt x="2684" y="5053"/>
                  </a:cubicBezTo>
                  <a:lnTo>
                    <a:pt x="632" y="8099"/>
                  </a:lnTo>
                  <a:cubicBezTo>
                    <a:pt x="285" y="8620"/>
                    <a:pt x="364" y="9268"/>
                    <a:pt x="790" y="9567"/>
                  </a:cubicBezTo>
                  <a:lnTo>
                    <a:pt x="980" y="9694"/>
                  </a:lnTo>
                  <a:cubicBezTo>
                    <a:pt x="1117" y="9785"/>
                    <a:pt x="1276" y="9830"/>
                    <a:pt x="1440" y="9830"/>
                  </a:cubicBezTo>
                  <a:cubicBezTo>
                    <a:pt x="1784" y="9830"/>
                    <a:pt x="2149" y="9636"/>
                    <a:pt x="2384" y="9283"/>
                  </a:cubicBezTo>
                  <a:lnTo>
                    <a:pt x="7294" y="1991"/>
                  </a:lnTo>
                  <a:cubicBezTo>
                    <a:pt x="7625" y="1485"/>
                    <a:pt x="7530" y="791"/>
                    <a:pt x="7073" y="491"/>
                  </a:cubicBezTo>
                  <a:lnTo>
                    <a:pt x="6725" y="254"/>
                  </a:lnTo>
                  <a:cubicBezTo>
                    <a:pt x="6741" y="238"/>
                    <a:pt x="6757" y="207"/>
                    <a:pt x="6773" y="191"/>
                  </a:cubicBezTo>
                  <a:close/>
                  <a:moveTo>
                    <a:pt x="6735" y="1"/>
                  </a:moveTo>
                  <a:cubicBezTo>
                    <a:pt x="6712" y="1"/>
                    <a:pt x="6688" y="18"/>
                    <a:pt x="6678" y="49"/>
                  </a:cubicBezTo>
                  <a:cubicBezTo>
                    <a:pt x="6647" y="112"/>
                    <a:pt x="6631" y="128"/>
                    <a:pt x="6568" y="175"/>
                  </a:cubicBezTo>
                  <a:cubicBezTo>
                    <a:pt x="6552" y="175"/>
                    <a:pt x="6536" y="207"/>
                    <a:pt x="6520" y="238"/>
                  </a:cubicBezTo>
                  <a:cubicBezTo>
                    <a:pt x="6520" y="254"/>
                    <a:pt x="6536" y="270"/>
                    <a:pt x="6552" y="286"/>
                  </a:cubicBezTo>
                  <a:lnTo>
                    <a:pt x="6994" y="601"/>
                  </a:lnTo>
                  <a:cubicBezTo>
                    <a:pt x="7373" y="854"/>
                    <a:pt x="7452" y="1470"/>
                    <a:pt x="7167" y="1896"/>
                  </a:cubicBezTo>
                  <a:lnTo>
                    <a:pt x="2258" y="9189"/>
                  </a:lnTo>
                  <a:cubicBezTo>
                    <a:pt x="2052" y="9504"/>
                    <a:pt x="1733" y="9677"/>
                    <a:pt x="1436" y="9677"/>
                  </a:cubicBezTo>
                  <a:cubicBezTo>
                    <a:pt x="1302" y="9677"/>
                    <a:pt x="1172" y="9641"/>
                    <a:pt x="1059" y="9567"/>
                  </a:cubicBezTo>
                  <a:lnTo>
                    <a:pt x="853" y="9425"/>
                  </a:lnTo>
                  <a:cubicBezTo>
                    <a:pt x="490" y="9189"/>
                    <a:pt x="443" y="8620"/>
                    <a:pt x="743" y="8178"/>
                  </a:cubicBezTo>
                  <a:lnTo>
                    <a:pt x="2795" y="5132"/>
                  </a:lnTo>
                  <a:cubicBezTo>
                    <a:pt x="2842" y="5084"/>
                    <a:pt x="2842" y="5037"/>
                    <a:pt x="2842" y="4974"/>
                  </a:cubicBezTo>
                  <a:cubicBezTo>
                    <a:pt x="2826" y="4927"/>
                    <a:pt x="2795" y="4879"/>
                    <a:pt x="2763" y="4848"/>
                  </a:cubicBezTo>
                  <a:cubicBezTo>
                    <a:pt x="2729" y="4831"/>
                    <a:pt x="2693" y="4822"/>
                    <a:pt x="2658" y="4822"/>
                  </a:cubicBezTo>
                  <a:cubicBezTo>
                    <a:pt x="2595" y="4822"/>
                    <a:pt x="2535" y="4850"/>
                    <a:pt x="2495" y="4911"/>
                  </a:cubicBezTo>
                  <a:lnTo>
                    <a:pt x="427" y="7973"/>
                  </a:lnTo>
                  <a:cubicBezTo>
                    <a:pt x="1" y="8605"/>
                    <a:pt x="96" y="9410"/>
                    <a:pt x="632" y="9773"/>
                  </a:cubicBezTo>
                  <a:lnTo>
                    <a:pt x="838" y="9915"/>
                  </a:lnTo>
                  <a:cubicBezTo>
                    <a:pt x="1009" y="10026"/>
                    <a:pt x="1207" y="10079"/>
                    <a:pt x="1410" y="10079"/>
                  </a:cubicBezTo>
                  <a:cubicBezTo>
                    <a:pt x="1842" y="10079"/>
                    <a:pt x="2300" y="9839"/>
                    <a:pt x="2590" y="9410"/>
                  </a:cubicBezTo>
                  <a:lnTo>
                    <a:pt x="7483" y="2101"/>
                  </a:lnTo>
                  <a:cubicBezTo>
                    <a:pt x="7909" y="1485"/>
                    <a:pt x="7815" y="696"/>
                    <a:pt x="7278" y="349"/>
                  </a:cubicBezTo>
                  <a:lnTo>
                    <a:pt x="6773" y="17"/>
                  </a:lnTo>
                  <a:cubicBezTo>
                    <a:pt x="6762" y="6"/>
                    <a:pt x="6748" y="1"/>
                    <a:pt x="6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14" name="Google Shape;414;p39"/>
            <p:cNvSpPr/>
            <p:nvPr/>
          </p:nvSpPr>
          <p:spPr>
            <a:xfrm>
              <a:off x="4940800" y="2421300"/>
              <a:ext cx="224575" cy="310075"/>
            </a:xfrm>
            <a:custGeom>
              <a:avLst/>
              <a:gdLst/>
              <a:ahLst/>
              <a:cxnLst/>
              <a:rect l="l" t="t" r="r" b="b"/>
              <a:pathLst>
                <a:path w="8983" h="12403" extrusionOk="0">
                  <a:moveTo>
                    <a:pt x="7543" y="1"/>
                  </a:moveTo>
                  <a:cubicBezTo>
                    <a:pt x="7160" y="1"/>
                    <a:pt x="6836" y="166"/>
                    <a:pt x="6615" y="502"/>
                  </a:cubicBezTo>
                  <a:lnTo>
                    <a:pt x="459" y="9642"/>
                  </a:lnTo>
                  <a:cubicBezTo>
                    <a:pt x="1" y="10353"/>
                    <a:pt x="238" y="11347"/>
                    <a:pt x="1027" y="11868"/>
                  </a:cubicBezTo>
                  <a:lnTo>
                    <a:pt x="1358" y="12089"/>
                  </a:lnTo>
                  <a:cubicBezTo>
                    <a:pt x="1673" y="12301"/>
                    <a:pt x="2029" y="12403"/>
                    <a:pt x="2372" y="12403"/>
                  </a:cubicBezTo>
                  <a:cubicBezTo>
                    <a:pt x="2872" y="12403"/>
                    <a:pt x="3344" y="12185"/>
                    <a:pt x="3616" y="11773"/>
                  </a:cubicBezTo>
                  <a:lnTo>
                    <a:pt x="7278" y="6343"/>
                  </a:lnTo>
                  <a:cubicBezTo>
                    <a:pt x="7309" y="6296"/>
                    <a:pt x="7294" y="6217"/>
                    <a:pt x="7246" y="6185"/>
                  </a:cubicBezTo>
                  <a:cubicBezTo>
                    <a:pt x="7225" y="6171"/>
                    <a:pt x="7200" y="6163"/>
                    <a:pt x="7177" y="6163"/>
                  </a:cubicBezTo>
                  <a:cubicBezTo>
                    <a:pt x="7148" y="6163"/>
                    <a:pt x="7121" y="6175"/>
                    <a:pt x="7104" y="6201"/>
                  </a:cubicBezTo>
                  <a:lnTo>
                    <a:pt x="3426" y="11647"/>
                  </a:lnTo>
                  <a:cubicBezTo>
                    <a:pt x="3192" y="12002"/>
                    <a:pt x="2787" y="12191"/>
                    <a:pt x="2354" y="12191"/>
                  </a:cubicBezTo>
                  <a:cubicBezTo>
                    <a:pt x="2056" y="12191"/>
                    <a:pt x="1745" y="12102"/>
                    <a:pt x="1469" y="11915"/>
                  </a:cubicBezTo>
                  <a:lnTo>
                    <a:pt x="1153" y="11694"/>
                  </a:lnTo>
                  <a:cubicBezTo>
                    <a:pt x="474" y="11236"/>
                    <a:pt x="269" y="10368"/>
                    <a:pt x="664" y="9784"/>
                  </a:cubicBezTo>
                  <a:lnTo>
                    <a:pt x="6820" y="629"/>
                  </a:lnTo>
                  <a:cubicBezTo>
                    <a:pt x="6998" y="354"/>
                    <a:pt x="7262" y="216"/>
                    <a:pt x="7581" y="216"/>
                  </a:cubicBezTo>
                  <a:cubicBezTo>
                    <a:pt x="7886" y="216"/>
                    <a:pt x="8241" y="343"/>
                    <a:pt x="8620" y="597"/>
                  </a:cubicBezTo>
                  <a:lnTo>
                    <a:pt x="8856" y="771"/>
                  </a:lnTo>
                  <a:lnTo>
                    <a:pt x="8888" y="771"/>
                  </a:lnTo>
                  <a:cubicBezTo>
                    <a:pt x="8904" y="755"/>
                    <a:pt x="8904" y="755"/>
                    <a:pt x="8919" y="739"/>
                  </a:cubicBezTo>
                  <a:cubicBezTo>
                    <a:pt x="8919" y="708"/>
                    <a:pt x="8951" y="660"/>
                    <a:pt x="8983" y="629"/>
                  </a:cubicBezTo>
                  <a:cubicBezTo>
                    <a:pt x="8983" y="629"/>
                    <a:pt x="8983" y="613"/>
                    <a:pt x="8983" y="597"/>
                  </a:cubicBezTo>
                  <a:cubicBezTo>
                    <a:pt x="8983" y="597"/>
                    <a:pt x="8967" y="581"/>
                    <a:pt x="8967" y="581"/>
                  </a:cubicBezTo>
                  <a:lnTo>
                    <a:pt x="8730" y="424"/>
                  </a:lnTo>
                  <a:cubicBezTo>
                    <a:pt x="8305" y="143"/>
                    <a:pt x="7898" y="1"/>
                    <a:pt x="7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15" name="Google Shape;415;p39"/>
            <p:cNvSpPr/>
            <p:nvPr/>
          </p:nvSpPr>
          <p:spPr>
            <a:xfrm>
              <a:off x="4938450" y="2419450"/>
              <a:ext cx="228500" cy="313750"/>
            </a:xfrm>
            <a:custGeom>
              <a:avLst/>
              <a:gdLst/>
              <a:ahLst/>
              <a:cxnLst/>
              <a:rect l="l" t="t" r="r" b="b"/>
              <a:pathLst>
                <a:path w="9140" h="12550" extrusionOk="0">
                  <a:moveTo>
                    <a:pt x="7635" y="146"/>
                  </a:moveTo>
                  <a:cubicBezTo>
                    <a:pt x="7978" y="146"/>
                    <a:pt x="8370" y="284"/>
                    <a:pt x="8777" y="561"/>
                  </a:cubicBezTo>
                  <a:lnTo>
                    <a:pt x="8982" y="687"/>
                  </a:lnTo>
                  <a:cubicBezTo>
                    <a:pt x="8966" y="703"/>
                    <a:pt x="8966" y="734"/>
                    <a:pt x="8950" y="750"/>
                  </a:cubicBezTo>
                  <a:lnTo>
                    <a:pt x="8745" y="608"/>
                  </a:lnTo>
                  <a:cubicBezTo>
                    <a:pt x="8354" y="347"/>
                    <a:pt x="7985" y="217"/>
                    <a:pt x="7664" y="217"/>
                  </a:cubicBezTo>
                  <a:cubicBezTo>
                    <a:pt x="7324" y="217"/>
                    <a:pt x="7038" y="363"/>
                    <a:pt x="6835" y="655"/>
                  </a:cubicBezTo>
                  <a:lnTo>
                    <a:pt x="679" y="9811"/>
                  </a:lnTo>
                  <a:cubicBezTo>
                    <a:pt x="253" y="10442"/>
                    <a:pt x="489" y="11342"/>
                    <a:pt x="1200" y="11816"/>
                  </a:cubicBezTo>
                  <a:lnTo>
                    <a:pt x="1515" y="12037"/>
                  </a:lnTo>
                  <a:cubicBezTo>
                    <a:pt x="1804" y="12235"/>
                    <a:pt x="2129" y="12330"/>
                    <a:pt x="2441" y="12330"/>
                  </a:cubicBezTo>
                  <a:cubicBezTo>
                    <a:pt x="2899" y="12330"/>
                    <a:pt x="3330" y="12128"/>
                    <a:pt x="3583" y="11752"/>
                  </a:cubicBezTo>
                  <a:lnTo>
                    <a:pt x="7245" y="6307"/>
                  </a:lnTo>
                  <a:cubicBezTo>
                    <a:pt x="7245" y="6307"/>
                    <a:pt x="7261" y="6307"/>
                    <a:pt x="7277" y="6322"/>
                  </a:cubicBezTo>
                  <a:cubicBezTo>
                    <a:pt x="7293" y="6322"/>
                    <a:pt x="7324" y="6354"/>
                    <a:pt x="7293" y="6385"/>
                  </a:cubicBezTo>
                  <a:lnTo>
                    <a:pt x="3646" y="11800"/>
                  </a:lnTo>
                  <a:cubicBezTo>
                    <a:pt x="3377" y="12200"/>
                    <a:pt x="2931" y="12408"/>
                    <a:pt x="2456" y="12408"/>
                  </a:cubicBezTo>
                  <a:cubicBezTo>
                    <a:pt x="2125" y="12408"/>
                    <a:pt x="1779" y="12307"/>
                    <a:pt x="1468" y="12100"/>
                  </a:cubicBezTo>
                  <a:lnTo>
                    <a:pt x="1152" y="11879"/>
                  </a:lnTo>
                  <a:cubicBezTo>
                    <a:pt x="410" y="11374"/>
                    <a:pt x="158" y="10427"/>
                    <a:pt x="600" y="9764"/>
                  </a:cubicBezTo>
                  <a:lnTo>
                    <a:pt x="6756" y="608"/>
                  </a:lnTo>
                  <a:cubicBezTo>
                    <a:pt x="6967" y="300"/>
                    <a:pt x="7273" y="146"/>
                    <a:pt x="7635" y="146"/>
                  </a:cubicBezTo>
                  <a:close/>
                  <a:moveTo>
                    <a:pt x="7649" y="1"/>
                  </a:moveTo>
                  <a:cubicBezTo>
                    <a:pt x="7239" y="1"/>
                    <a:pt x="6887" y="179"/>
                    <a:pt x="6646" y="529"/>
                  </a:cubicBezTo>
                  <a:lnTo>
                    <a:pt x="489" y="9685"/>
                  </a:lnTo>
                  <a:cubicBezTo>
                    <a:pt x="0" y="10427"/>
                    <a:pt x="268" y="11453"/>
                    <a:pt x="1073" y="12005"/>
                  </a:cubicBezTo>
                  <a:lnTo>
                    <a:pt x="1405" y="12226"/>
                  </a:lnTo>
                  <a:cubicBezTo>
                    <a:pt x="1731" y="12443"/>
                    <a:pt x="2098" y="12549"/>
                    <a:pt x="2454" y="12549"/>
                  </a:cubicBezTo>
                  <a:cubicBezTo>
                    <a:pt x="2976" y="12549"/>
                    <a:pt x="3472" y="12320"/>
                    <a:pt x="3773" y="11879"/>
                  </a:cubicBezTo>
                  <a:lnTo>
                    <a:pt x="7419" y="6449"/>
                  </a:lnTo>
                  <a:cubicBezTo>
                    <a:pt x="7466" y="6370"/>
                    <a:pt x="7451" y="6259"/>
                    <a:pt x="7356" y="6196"/>
                  </a:cubicBezTo>
                  <a:cubicBezTo>
                    <a:pt x="7331" y="6177"/>
                    <a:pt x="7299" y="6169"/>
                    <a:pt x="7266" y="6169"/>
                  </a:cubicBezTo>
                  <a:cubicBezTo>
                    <a:pt x="7215" y="6169"/>
                    <a:pt x="7164" y="6189"/>
                    <a:pt x="7135" y="6228"/>
                  </a:cubicBezTo>
                  <a:lnTo>
                    <a:pt x="3457" y="11674"/>
                  </a:lnTo>
                  <a:cubicBezTo>
                    <a:pt x="3233" y="12009"/>
                    <a:pt x="2850" y="12185"/>
                    <a:pt x="2440" y="12185"/>
                  </a:cubicBezTo>
                  <a:cubicBezTo>
                    <a:pt x="2156" y="12185"/>
                    <a:pt x="1859" y="12101"/>
                    <a:pt x="1594" y="11926"/>
                  </a:cubicBezTo>
                  <a:lnTo>
                    <a:pt x="1279" y="11705"/>
                  </a:lnTo>
                  <a:cubicBezTo>
                    <a:pt x="631" y="11279"/>
                    <a:pt x="426" y="10458"/>
                    <a:pt x="805" y="9890"/>
                  </a:cubicBezTo>
                  <a:lnTo>
                    <a:pt x="6961" y="734"/>
                  </a:lnTo>
                  <a:cubicBezTo>
                    <a:pt x="7128" y="488"/>
                    <a:pt x="7372" y="361"/>
                    <a:pt x="7667" y="361"/>
                  </a:cubicBezTo>
                  <a:cubicBezTo>
                    <a:pt x="7957" y="361"/>
                    <a:pt x="8298" y="484"/>
                    <a:pt x="8666" y="734"/>
                  </a:cubicBezTo>
                  <a:lnTo>
                    <a:pt x="8903" y="892"/>
                  </a:lnTo>
                  <a:cubicBezTo>
                    <a:pt x="8934" y="908"/>
                    <a:pt x="8966" y="908"/>
                    <a:pt x="8998" y="908"/>
                  </a:cubicBezTo>
                  <a:cubicBezTo>
                    <a:pt x="9029" y="892"/>
                    <a:pt x="9061" y="876"/>
                    <a:pt x="9061" y="845"/>
                  </a:cubicBezTo>
                  <a:cubicBezTo>
                    <a:pt x="9077" y="813"/>
                    <a:pt x="9092" y="782"/>
                    <a:pt x="9124" y="750"/>
                  </a:cubicBezTo>
                  <a:cubicBezTo>
                    <a:pt x="9140" y="734"/>
                    <a:pt x="9140" y="703"/>
                    <a:pt x="9140" y="671"/>
                  </a:cubicBezTo>
                  <a:cubicBezTo>
                    <a:pt x="9140" y="640"/>
                    <a:pt x="9124" y="608"/>
                    <a:pt x="9092" y="592"/>
                  </a:cubicBezTo>
                  <a:lnTo>
                    <a:pt x="8856" y="434"/>
                  </a:lnTo>
                  <a:cubicBezTo>
                    <a:pt x="8431" y="144"/>
                    <a:pt x="8016" y="1"/>
                    <a:pt x="7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grpSp>
      <p:grpSp>
        <p:nvGrpSpPr>
          <p:cNvPr id="416" name="Google Shape;416;p39"/>
          <p:cNvGrpSpPr/>
          <p:nvPr/>
        </p:nvGrpSpPr>
        <p:grpSpPr>
          <a:xfrm rot="-1464382">
            <a:off x="8191734" y="383964"/>
            <a:ext cx="825540" cy="309244"/>
            <a:chOff x="5553275" y="2092625"/>
            <a:chExt cx="387150" cy="145025"/>
          </a:xfrm>
        </p:grpSpPr>
        <p:sp>
          <p:nvSpPr>
            <p:cNvPr id="417" name="Google Shape;417;p39"/>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18" name="Google Shape;418;p39"/>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19" name="Google Shape;419;p39"/>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20" name="Google Shape;420;p39"/>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21" name="Google Shape;421;p39"/>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22" name="Google Shape;422;p39"/>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grpSp>
      <p:sp>
        <p:nvSpPr>
          <p:cNvPr id="423" name="Google Shape;423;p39"/>
          <p:cNvSpPr/>
          <p:nvPr/>
        </p:nvSpPr>
        <p:spPr>
          <a:xfrm>
            <a:off x="3977950" y="4375450"/>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24" name="Google Shape;424;p39"/>
          <p:cNvSpPr/>
          <p:nvPr/>
        </p:nvSpPr>
        <p:spPr>
          <a:xfrm>
            <a:off x="8344450" y="4399092"/>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grpSp>
        <p:nvGrpSpPr>
          <p:cNvPr id="425" name="Google Shape;425;p39"/>
          <p:cNvGrpSpPr/>
          <p:nvPr/>
        </p:nvGrpSpPr>
        <p:grpSpPr>
          <a:xfrm>
            <a:off x="347183" y="126467"/>
            <a:ext cx="384632" cy="574469"/>
            <a:chOff x="5896600" y="1746775"/>
            <a:chExt cx="180375" cy="269400"/>
          </a:xfrm>
        </p:grpSpPr>
        <p:sp>
          <p:nvSpPr>
            <p:cNvPr id="426" name="Google Shape;426;p39"/>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27" name="Google Shape;427;p39"/>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28" name="Google Shape;428;p39"/>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29" name="Google Shape;429;p39"/>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30" name="Google Shape;430;p39"/>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31" name="Google Shape;431;p39"/>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grpSp>
      <p:grpSp>
        <p:nvGrpSpPr>
          <p:cNvPr id="432" name="Google Shape;432;p39"/>
          <p:cNvGrpSpPr/>
          <p:nvPr/>
        </p:nvGrpSpPr>
        <p:grpSpPr>
          <a:xfrm>
            <a:off x="2694198" y="4397203"/>
            <a:ext cx="490612" cy="415445"/>
            <a:chOff x="5278225" y="2418025"/>
            <a:chExt cx="230075" cy="194825"/>
          </a:xfrm>
        </p:grpSpPr>
        <p:sp>
          <p:nvSpPr>
            <p:cNvPr id="433" name="Google Shape;433;p39"/>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34" name="Google Shape;434;p39"/>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35" name="Google Shape;435;p39"/>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36" name="Google Shape;436;p39"/>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37" name="Google Shape;437;p39"/>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438" name="Google Shape;438;p39"/>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grpSp>
      <p:sp>
        <p:nvSpPr>
          <p:cNvPr id="439" name="Google Shape;439;p39"/>
          <p:cNvSpPr/>
          <p:nvPr/>
        </p:nvSpPr>
        <p:spPr>
          <a:xfrm>
            <a:off x="7841357" y="153068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ial" pitchFamily="34" charset="0"/>
              <a:cs typeface="Arial" pitchFamily="34" charset="0"/>
            </a:endParaRPr>
          </a:p>
        </p:txBody>
      </p:sp>
      <p:sp>
        <p:nvSpPr>
          <p:cNvPr id="440" name="Google Shape;440;p39"/>
          <p:cNvSpPr/>
          <p:nvPr/>
        </p:nvSpPr>
        <p:spPr>
          <a:xfrm>
            <a:off x="2057992" y="44836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itchFamily="34" charset="0"/>
              <a:cs typeface="Arial" pitchFamily="34" charset="0"/>
            </a:endParaRPr>
          </a:p>
        </p:txBody>
      </p:sp>
      <p:sp>
        <p:nvSpPr>
          <p:cNvPr id="10" name="Rectangle 9"/>
          <p:cNvSpPr/>
          <p:nvPr/>
        </p:nvSpPr>
        <p:spPr>
          <a:xfrm>
            <a:off x="1401280" y="1605485"/>
            <a:ext cx="1725152" cy="461665"/>
          </a:xfrm>
          <a:prstGeom prst="rect">
            <a:avLst/>
          </a:prstGeom>
        </p:spPr>
        <p:txBody>
          <a:bodyPr wrap="none">
            <a:spAutoFit/>
          </a:bodyPr>
          <a:lstStyle/>
          <a:p>
            <a:r>
              <a:rPr lang="en-US" sz="2400" dirty="0"/>
              <a:t>Đường elip</a:t>
            </a:r>
          </a:p>
        </p:txBody>
      </p:sp>
      <p:sp>
        <p:nvSpPr>
          <p:cNvPr id="11" name="Rectangle 10"/>
          <p:cNvSpPr/>
          <p:nvPr/>
        </p:nvSpPr>
        <p:spPr>
          <a:xfrm>
            <a:off x="4965165" y="1594423"/>
            <a:ext cx="2324675" cy="461665"/>
          </a:xfrm>
          <a:prstGeom prst="rect">
            <a:avLst/>
          </a:prstGeom>
        </p:spPr>
        <p:txBody>
          <a:bodyPr wrap="none">
            <a:spAutoFit/>
          </a:bodyPr>
          <a:lstStyle/>
          <a:p>
            <a:r>
              <a:rPr lang="en-US" sz="2400" dirty="0"/>
              <a:t>Đường hypebol</a:t>
            </a:r>
          </a:p>
        </p:txBody>
      </p:sp>
      <p:sp>
        <p:nvSpPr>
          <p:cNvPr id="12" name="Rectangle 11"/>
          <p:cNvSpPr/>
          <p:nvPr/>
        </p:nvSpPr>
        <p:spPr>
          <a:xfrm>
            <a:off x="1401280" y="3176885"/>
            <a:ext cx="2273379" cy="461665"/>
          </a:xfrm>
          <a:prstGeom prst="rect">
            <a:avLst/>
          </a:prstGeom>
        </p:spPr>
        <p:txBody>
          <a:bodyPr wrap="none">
            <a:spAutoFit/>
          </a:bodyPr>
          <a:lstStyle/>
          <a:p>
            <a:r>
              <a:rPr lang="en-US" sz="2400" dirty="0"/>
              <a:t>Đường parabol</a:t>
            </a:r>
          </a:p>
        </p:txBody>
      </p:sp>
      <p:sp>
        <p:nvSpPr>
          <p:cNvPr id="13" name="Rectangle 12"/>
          <p:cNvSpPr/>
          <p:nvPr/>
        </p:nvSpPr>
        <p:spPr>
          <a:xfrm>
            <a:off x="4965165" y="2841793"/>
            <a:ext cx="3797835" cy="1131848"/>
          </a:xfrm>
          <a:prstGeom prst="rect">
            <a:avLst/>
          </a:prstGeom>
        </p:spPr>
        <p:txBody>
          <a:bodyPr wrap="none">
            <a:spAutoFit/>
          </a:bodyPr>
          <a:lstStyle/>
          <a:p>
            <a:pPr algn="just">
              <a:lnSpc>
                <a:spcPct val="150000"/>
              </a:lnSpc>
            </a:pPr>
            <a:r>
              <a:rPr lang="en-US" sz="2400" dirty="0"/>
              <a:t>Một số ứng dụng thực tiễn</a:t>
            </a:r>
          </a:p>
          <a:p>
            <a:pPr algn="just">
              <a:lnSpc>
                <a:spcPct val="150000"/>
              </a:lnSpc>
            </a:pPr>
            <a:r>
              <a:rPr lang="en-US" sz="2400" dirty="0"/>
              <a:t>của ba đường conic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3"/>
                                        </p:tgtEl>
                                        <p:attrNameLst>
                                          <p:attrName>style.visibility</p:attrName>
                                        </p:attrNameLst>
                                      </p:cBhvr>
                                      <p:to>
                                        <p:strVal val="visible"/>
                                      </p:to>
                                    </p:set>
                                    <p:anim calcmode="lin" valueType="num">
                                      <p:cBhvr additive="base">
                                        <p:cTn id="7" dur="500" fill="hold"/>
                                        <p:tgtEl>
                                          <p:spTgt spid="393"/>
                                        </p:tgtEl>
                                        <p:attrNameLst>
                                          <p:attrName>ppt_x</p:attrName>
                                        </p:attrNameLst>
                                      </p:cBhvr>
                                      <p:tavLst>
                                        <p:tav tm="0">
                                          <p:val>
                                            <p:strVal val="#ppt_x"/>
                                          </p:val>
                                        </p:tav>
                                        <p:tav tm="100000">
                                          <p:val>
                                            <p:strVal val="#ppt_x"/>
                                          </p:val>
                                        </p:tav>
                                      </p:tavLst>
                                    </p:anim>
                                    <p:anim calcmode="lin" valueType="num">
                                      <p:cBhvr additive="base">
                                        <p:cTn id="8" dur="500" fill="hold"/>
                                        <p:tgtEl>
                                          <p:spTgt spid="39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7"/>
                                        </p:tgtEl>
                                        <p:attrNameLst>
                                          <p:attrName>style.visibility</p:attrName>
                                        </p:attrNameLst>
                                      </p:cBhvr>
                                      <p:to>
                                        <p:strVal val="visible"/>
                                      </p:to>
                                    </p:set>
                                    <p:anim calcmode="lin" valueType="num">
                                      <p:cBhvr additive="base">
                                        <p:cTn id="11" dur="500" fill="hold"/>
                                        <p:tgtEl>
                                          <p:spTgt spid="397"/>
                                        </p:tgtEl>
                                        <p:attrNameLst>
                                          <p:attrName>ppt_x</p:attrName>
                                        </p:attrNameLst>
                                      </p:cBhvr>
                                      <p:tavLst>
                                        <p:tav tm="0">
                                          <p:val>
                                            <p:strVal val="#ppt_x"/>
                                          </p:val>
                                        </p:tav>
                                        <p:tav tm="100000">
                                          <p:val>
                                            <p:strVal val="#ppt_x"/>
                                          </p:val>
                                        </p:tav>
                                      </p:tavLst>
                                    </p:anim>
                                    <p:anim calcmode="lin" valueType="num">
                                      <p:cBhvr additive="base">
                                        <p:cTn id="12" dur="500" fill="hold"/>
                                        <p:tgtEl>
                                          <p:spTgt spid="39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94"/>
                                        </p:tgtEl>
                                        <p:attrNameLst>
                                          <p:attrName>style.visibility</p:attrName>
                                        </p:attrNameLst>
                                      </p:cBhvr>
                                      <p:to>
                                        <p:strVal val="visible"/>
                                      </p:to>
                                    </p:set>
                                    <p:animEffect transition="in" filter="barn(inVertical)">
                                      <p:cBhvr>
                                        <p:cTn id="21" dur="500"/>
                                        <p:tgtEl>
                                          <p:spTgt spid="3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07"/>
                                        </p:tgtEl>
                                        <p:attrNameLst>
                                          <p:attrName>style.visibility</p:attrName>
                                        </p:attrNameLst>
                                      </p:cBhvr>
                                      <p:to>
                                        <p:strVal val="visible"/>
                                      </p:to>
                                    </p:set>
                                    <p:animEffect transition="in" filter="barn(inVertical)">
                                      <p:cBhvr>
                                        <p:cTn id="24" dur="500"/>
                                        <p:tgtEl>
                                          <p:spTgt spid="40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92"/>
                                        </p:tgtEl>
                                        <p:attrNameLst>
                                          <p:attrName>style.visibility</p:attrName>
                                        </p:attrNameLst>
                                      </p:cBhvr>
                                      <p:to>
                                        <p:strVal val="visible"/>
                                      </p:to>
                                    </p:set>
                                    <p:anim calcmode="lin" valueType="num">
                                      <p:cBhvr additive="base">
                                        <p:cTn id="32" dur="500" fill="hold"/>
                                        <p:tgtEl>
                                          <p:spTgt spid="392"/>
                                        </p:tgtEl>
                                        <p:attrNameLst>
                                          <p:attrName>ppt_x</p:attrName>
                                        </p:attrNameLst>
                                      </p:cBhvr>
                                      <p:tavLst>
                                        <p:tav tm="0">
                                          <p:val>
                                            <p:strVal val="#ppt_x"/>
                                          </p:val>
                                        </p:tav>
                                        <p:tav tm="100000">
                                          <p:val>
                                            <p:strVal val="#ppt_x"/>
                                          </p:val>
                                        </p:tav>
                                      </p:tavLst>
                                    </p:anim>
                                    <p:anim calcmode="lin" valueType="num">
                                      <p:cBhvr additive="base">
                                        <p:cTn id="33" dur="500" fill="hold"/>
                                        <p:tgtEl>
                                          <p:spTgt spid="39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02"/>
                                        </p:tgtEl>
                                        <p:attrNameLst>
                                          <p:attrName>style.visibility</p:attrName>
                                        </p:attrNameLst>
                                      </p:cBhvr>
                                      <p:to>
                                        <p:strVal val="visible"/>
                                      </p:to>
                                    </p:set>
                                    <p:anim calcmode="lin" valueType="num">
                                      <p:cBhvr additive="base">
                                        <p:cTn id="36" dur="500" fill="hold"/>
                                        <p:tgtEl>
                                          <p:spTgt spid="402"/>
                                        </p:tgtEl>
                                        <p:attrNameLst>
                                          <p:attrName>ppt_x</p:attrName>
                                        </p:attrNameLst>
                                      </p:cBhvr>
                                      <p:tavLst>
                                        <p:tav tm="0">
                                          <p:val>
                                            <p:strVal val="#ppt_x"/>
                                          </p:val>
                                        </p:tav>
                                        <p:tav tm="100000">
                                          <p:val>
                                            <p:strVal val="#ppt_x"/>
                                          </p:val>
                                        </p:tav>
                                      </p:tavLst>
                                    </p:anim>
                                    <p:anim calcmode="lin" valueType="num">
                                      <p:cBhvr additive="base">
                                        <p:cTn id="37" dur="500" fill="hold"/>
                                        <p:tgtEl>
                                          <p:spTgt spid="40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95"/>
                                        </p:tgtEl>
                                        <p:attrNameLst>
                                          <p:attrName>style.visibility</p:attrName>
                                        </p:attrNameLst>
                                      </p:cBhvr>
                                      <p:to>
                                        <p:strVal val="visible"/>
                                      </p:to>
                                    </p:set>
                                    <p:animEffect transition="in" filter="barn(inVertical)">
                                      <p:cBhvr>
                                        <p:cTn id="46" dur="500"/>
                                        <p:tgtEl>
                                          <p:spTgt spid="395"/>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05"/>
                                        </p:tgtEl>
                                        <p:attrNameLst>
                                          <p:attrName>style.visibility</p:attrName>
                                        </p:attrNameLst>
                                      </p:cBhvr>
                                      <p:to>
                                        <p:strVal val="visible"/>
                                      </p:to>
                                    </p:set>
                                    <p:animEffect transition="in" filter="barn(inVertical)">
                                      <p:cBhvr>
                                        <p:cTn id="49" dur="500"/>
                                        <p:tgtEl>
                                          <p:spTgt spid="40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0" animBg="1"/>
      <p:bldP spid="393" grpId="0" animBg="1"/>
      <p:bldP spid="394" grpId="0" animBg="1"/>
      <p:bldP spid="395" grpId="0" animBg="1"/>
      <p:bldP spid="397" grpId="0"/>
      <p:bldP spid="402" grpId="0"/>
      <p:bldP spid="405" grpId="0"/>
      <p:bldP spid="407" grpId="0"/>
      <p:bldP spid="10" grpId="0"/>
      <p:bldP spid="11" grpId="0"/>
      <p:bldP spid="12"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77" name="Google Shape;2177;p63"/>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3"/>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519901" y="285750"/>
            <a:ext cx="7785899" cy="1754326"/>
          </a:xfrm>
          <a:prstGeom prst="rect">
            <a:avLst/>
          </a:prstGeom>
        </p:spPr>
        <p:txBody>
          <a:bodyPr wrap="square">
            <a:spAutoFit/>
          </a:bodyPr>
          <a:lstStyle/>
          <a:p>
            <a:pPr marL="342900" indent="-342900" algn="just">
              <a:lnSpc>
                <a:spcPct val="150000"/>
              </a:lnSpc>
              <a:buFont typeface="Arial" pitchFamily="34" charset="0"/>
              <a:buChar char="•"/>
            </a:pPr>
            <a:r>
              <a:rPr lang="en-US" sz="2400" dirty="0"/>
              <a:t>Đèn pha: Bề mặt của đèn pha là một mặt tròn xoay sinh bởi một cung parabol quay quanh trục của nó, bóng đèn được đặt ở vị trí tiêu điểm của parabol đó. </a:t>
            </a:r>
          </a:p>
        </p:txBody>
      </p:sp>
      <p:pic>
        <p:nvPicPr>
          <p:cNvPr id="18434" name="Picture 2" descr="C:\Users\Administrator\Desktop\P4-TT-TOÁN 10-CD\c7-bàin6\14.hình 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2092930"/>
            <a:ext cx="3238500" cy="2917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6888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wipe(down)">
                                      <p:cBhvr>
                                        <p:cTn id="12"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grpSp>
        <p:nvGrpSpPr>
          <p:cNvPr id="2390" name="Google Shape;2390;p66"/>
          <p:cNvGrpSpPr/>
          <p:nvPr/>
        </p:nvGrpSpPr>
        <p:grpSpPr>
          <a:xfrm>
            <a:off x="4754473" y="-205047"/>
            <a:ext cx="490612" cy="415445"/>
            <a:chOff x="5278225" y="2418025"/>
            <a:chExt cx="230075" cy="194825"/>
          </a:xfrm>
        </p:grpSpPr>
        <p:sp>
          <p:nvSpPr>
            <p:cNvPr id="2391" name="Google Shape;2391;p6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7" name="Google Shape;2397;p66"/>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800100" y="1620788"/>
            <a:ext cx="3695700" cy="2308324"/>
          </a:xfrm>
          <a:prstGeom prst="rect">
            <a:avLst/>
          </a:prstGeom>
        </p:spPr>
        <p:txBody>
          <a:bodyPr wrap="square">
            <a:spAutoFit/>
          </a:bodyPr>
          <a:lstStyle/>
          <a:p>
            <a:pPr algn="just">
              <a:lnSpc>
                <a:spcPct val="150000"/>
              </a:lnSpc>
            </a:pPr>
            <a:r>
              <a:rPr lang="en-US" sz="2400" dirty="0"/>
              <a:t>Chảo vệ tinh: Điểm thu phát tín hiệu của máy được đặt ở vị trí tiêu điểm của parabol. </a:t>
            </a:r>
          </a:p>
        </p:txBody>
      </p:sp>
      <p:pic>
        <p:nvPicPr>
          <p:cNvPr id="19458" name="Picture 2" descr="C:\Users\Administrator\Desktop\P4-TT-TOÁN 10-CD\c7-bàin6\15.hình 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37748"/>
            <a:ext cx="3255322" cy="4696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3092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barn(inVertical)">
                                      <p:cBhvr>
                                        <p:cTn id="12"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A19ECB77-B032-4E88-B15F-FDAE0101D1A8}"/>
              </a:ext>
            </a:extLst>
          </p:cNvPr>
          <p:cNvSpPr txBox="1"/>
          <p:nvPr/>
        </p:nvSpPr>
        <p:spPr>
          <a:xfrm>
            <a:off x="2271769" y="306189"/>
            <a:ext cx="4600463" cy="512961"/>
          </a:xfrm>
          <a:prstGeom prst="rect">
            <a:avLst/>
          </a:prstGeom>
        </p:spPr>
        <p:txBody>
          <a:bodyPr wrap="square" lIns="0" tIns="0" rIns="0" bIns="0" rtlCol="0" anchor="t">
            <a:spAutoFit/>
          </a:bodyPr>
          <a:lstStyle/>
          <a:p>
            <a:pPr algn="ctr" defTabSz="457223">
              <a:lnSpc>
                <a:spcPts val="4001"/>
              </a:lnSpc>
              <a:spcBef>
                <a:spcPct val="0"/>
              </a:spcBef>
            </a:pPr>
            <a:r>
              <a:rPr lang="en-US" sz="3000" b="1" spc="-40" dirty="0">
                <a:latin typeface="Arial" panose="020B0604020202020204" pitchFamily="34" charset="0"/>
                <a:cs typeface="Arial" panose="020B0604020202020204" pitchFamily="34" charset="0"/>
              </a:rPr>
              <a:t>TRÒ CHƠI TRẮC NGHIỆM</a:t>
            </a:r>
          </a:p>
        </p:txBody>
      </p:sp>
      <mc:AlternateContent xmlns:mc="http://schemas.openxmlformats.org/markup-compatibility/2006" xmlns:a14="http://schemas.microsoft.com/office/drawing/2010/main">
        <mc:Choice Requires="a14">
          <p:sp>
            <p:nvSpPr>
              <p:cNvPr id="2" name="Câu hỏi">
                <a:extLst>
                  <a:ext uri="{FF2B5EF4-FFF2-40B4-BE49-F238E27FC236}">
                    <a16:creationId xmlns:a16="http://schemas.microsoft.com/office/drawing/2014/main" id="{4ADFFF1A-F500-CC57-185E-00F4826D0836}"/>
                  </a:ext>
                </a:extLst>
              </p:cNvPr>
              <p:cNvSpPr/>
              <p:nvPr/>
            </p:nvSpPr>
            <p:spPr>
              <a:xfrm>
                <a:off x="683201" y="1032168"/>
                <a:ext cx="7777597"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just">
                  <a:lnSpc>
                    <a:spcPct val="150000"/>
                  </a:lnSpc>
                </a:pPr>
                <a:r>
                  <a:rPr lang="en-US" sz="2400" b="1" dirty="0">
                    <a:solidFill>
                      <a:srgbClr val="000000"/>
                    </a:solidFill>
                  </a:rPr>
                  <a:t>Câu 1. </a:t>
                </a:r>
                <a:r>
                  <a:rPr lang="en-US" sz="2400" dirty="0">
                    <a:solidFill>
                      <a:srgbClr val="000000"/>
                    </a:solidFill>
                  </a:rPr>
                  <a:t>Elip trong hệ trục tọa độ Oxy nào dưới đây có phương trình chính tắc dạng  </a:t>
                </a:r>
                <a14:m>
                  <m:oMath xmlns:m="http://schemas.openxmlformats.org/officeDocument/2006/math">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i="1">
                                <a:solidFill>
                                  <a:srgbClr val="000000"/>
                                </a:solidFill>
                                <a:latin typeface="Cambria Math" panose="02040503050406030204" pitchFamily="18" charset="0"/>
                              </a:rPr>
                              <m:t>𝑥</m:t>
                            </m:r>
                          </m:e>
                          <m:sup>
                            <m:r>
                              <a:rPr lang="en-US" sz="2400" i="1">
                                <a:solidFill>
                                  <a:srgbClr val="000000"/>
                                </a:solidFill>
                                <a:latin typeface="Cambria Math" panose="02040503050406030204" pitchFamily="18" charset="0"/>
                              </a:rPr>
                              <m:t>2</m:t>
                            </m:r>
                          </m:sup>
                        </m:sSup>
                      </m:num>
                      <m:den>
                        <m:sSup>
                          <m:sSupPr>
                            <m:ctrlPr>
                              <a:rPr lang="en-US" sz="2400" i="1">
                                <a:solidFill>
                                  <a:srgbClr val="000000"/>
                                </a:solidFill>
                                <a:latin typeface="Cambria Math" panose="02040503050406030204" pitchFamily="18" charset="0"/>
                              </a:rPr>
                            </m:ctrlPr>
                          </m:sSupPr>
                          <m:e>
                            <m:r>
                              <a:rPr lang="en-US" sz="2400" i="1">
                                <a:solidFill>
                                  <a:srgbClr val="000000"/>
                                </a:solidFill>
                                <a:latin typeface="Cambria Math" panose="02040503050406030204" pitchFamily="18" charset="0"/>
                              </a:rPr>
                              <m:t>𝑎</m:t>
                            </m:r>
                          </m:e>
                          <m:sup>
                            <m:r>
                              <a:rPr lang="en-US" sz="2400" i="1">
                                <a:solidFill>
                                  <a:srgbClr val="000000"/>
                                </a:solidFill>
                                <a:latin typeface="Cambria Math" panose="02040503050406030204" pitchFamily="18" charset="0"/>
                              </a:rPr>
                              <m:t>2</m:t>
                            </m:r>
                          </m:sup>
                        </m:sSup>
                      </m:den>
                    </m:f>
                    <m:r>
                      <a:rPr lang="en-US" sz="2400" i="1">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i="1">
                                <a:solidFill>
                                  <a:srgbClr val="000000"/>
                                </a:solidFill>
                                <a:latin typeface="Cambria Math" panose="02040503050406030204" pitchFamily="18" charset="0"/>
                              </a:rPr>
                              <m:t>𝑦</m:t>
                            </m:r>
                          </m:e>
                          <m:sup>
                            <m:r>
                              <a:rPr lang="en-US" sz="2400" i="1">
                                <a:solidFill>
                                  <a:srgbClr val="000000"/>
                                </a:solidFill>
                                <a:latin typeface="Cambria Math" panose="02040503050406030204" pitchFamily="18" charset="0"/>
                              </a:rPr>
                              <m:t>2</m:t>
                            </m:r>
                          </m:sup>
                        </m:sSup>
                      </m:num>
                      <m:den>
                        <m:sSup>
                          <m:sSupPr>
                            <m:ctrlPr>
                              <a:rPr lang="en-US" sz="2400" i="1">
                                <a:solidFill>
                                  <a:srgbClr val="000000"/>
                                </a:solidFill>
                                <a:latin typeface="Cambria Math" panose="02040503050406030204" pitchFamily="18" charset="0"/>
                              </a:rPr>
                            </m:ctrlPr>
                          </m:sSupPr>
                          <m:e>
                            <m:r>
                              <a:rPr lang="en-US" sz="2400" i="1">
                                <a:solidFill>
                                  <a:srgbClr val="000000"/>
                                </a:solidFill>
                                <a:latin typeface="Cambria Math" panose="02040503050406030204" pitchFamily="18" charset="0"/>
                              </a:rPr>
                              <m:t>𝑏</m:t>
                            </m:r>
                          </m:e>
                          <m:sup>
                            <m:r>
                              <a:rPr lang="en-US" sz="2400" i="1">
                                <a:solidFill>
                                  <a:srgbClr val="000000"/>
                                </a:solidFill>
                                <a:latin typeface="Cambria Math" panose="02040503050406030204" pitchFamily="18" charset="0"/>
                              </a:rPr>
                              <m:t>2</m:t>
                            </m:r>
                          </m:sup>
                        </m:sSup>
                      </m:den>
                    </m:f>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1</m:t>
                    </m:r>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𝑎</m:t>
                    </m:r>
                    <m:r>
                      <a:rPr lang="en-US" sz="2400" i="1">
                        <a:solidFill>
                          <a:srgbClr val="000000"/>
                        </a:solidFill>
                        <a:latin typeface="Cambria Math" panose="02040503050406030204" pitchFamily="18" charset="0"/>
                      </a:rPr>
                      <m:t>&gt;</m:t>
                    </m:r>
                    <m:r>
                      <a:rPr lang="en-US" sz="2400" i="1">
                        <a:solidFill>
                          <a:srgbClr val="000000"/>
                        </a:solidFill>
                        <a:latin typeface="Cambria Math" panose="02040503050406030204" pitchFamily="18" charset="0"/>
                      </a:rPr>
                      <m:t>𝑏</m:t>
                    </m:r>
                    <m:r>
                      <a:rPr lang="en-US" sz="2400" i="1">
                        <a:solidFill>
                          <a:srgbClr val="000000"/>
                        </a:solidFill>
                        <a:latin typeface="Cambria Math" panose="02040503050406030204" pitchFamily="18" charset="0"/>
                      </a:rPr>
                      <m:t>&gt;</m:t>
                    </m:r>
                    <m:r>
                      <a:rPr lang="en-US" sz="2400" i="1">
                        <a:solidFill>
                          <a:srgbClr val="000000"/>
                        </a:solidFill>
                        <a:latin typeface="Cambria Math" panose="02040503050406030204" pitchFamily="18" charset="0"/>
                      </a:rPr>
                      <m:t>0</m:t>
                    </m:r>
                    <m:r>
                      <a:rPr lang="en-US" sz="2400" i="1">
                        <a:solidFill>
                          <a:srgbClr val="000000"/>
                        </a:solidFill>
                        <a:latin typeface="Cambria Math" panose="02040503050406030204" pitchFamily="18" charset="0"/>
                      </a:rPr>
                      <m:t>)</m:t>
                    </m:r>
                  </m:oMath>
                </a14:m>
                <a:r>
                  <a:rPr lang="en-US" sz="2400" dirty="0">
                    <a:solidFill>
                      <a:srgbClr val="000000"/>
                    </a:solidFill>
                  </a:rPr>
                  <a:t>?</a:t>
                </a:r>
              </a:p>
            </p:txBody>
          </p:sp>
        </mc:Choice>
        <mc:Fallback xmlns="">
          <p:sp>
            <p:nvSpPr>
              <p:cNvPr id="2" name="Câu hỏi">
                <a:extLst>
                  <a:ext uri="{FF2B5EF4-FFF2-40B4-BE49-F238E27FC236}">
                    <a16:creationId xmlns=""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683201" y="1032168"/>
                <a:ext cx="7777597" cy="1496291"/>
              </a:xfrm>
              <a:prstGeom prst="roundRect">
                <a:avLst/>
              </a:prstGeom>
              <a:blipFill rotWithShape="1">
                <a:blip r:embed="rId6"/>
                <a:stretch>
                  <a:fillRect l="-862" r="-862"/>
                </a:stretch>
              </a:blipFill>
              <a:ln>
                <a:noFill/>
              </a:ln>
            </p:spPr>
            <p:txBody>
              <a:bodyPr/>
              <a:lstStyle/>
              <a:p>
                <a:r>
                  <a:rPr lang="en-US">
                    <a:noFill/>
                  </a:rPr>
                  <a:t> </a:t>
                </a:r>
              </a:p>
            </p:txBody>
          </p:sp>
        </mc:Fallback>
      </mc:AlternateContent>
      <p:sp>
        <p:nvSpPr>
          <p:cNvPr id="6" name="Đáp án sai 1">
            <a:extLst>
              <a:ext uri="{FF2B5EF4-FFF2-40B4-BE49-F238E27FC236}">
                <a16:creationId xmlns:a16="http://schemas.microsoft.com/office/drawing/2014/main" id="{3FCD9830-5FD1-BD44-878B-228BD96CE996}"/>
              </a:ext>
            </a:extLst>
          </p:cNvPr>
          <p:cNvSpPr/>
          <p:nvPr/>
        </p:nvSpPr>
        <p:spPr>
          <a:xfrm>
            <a:off x="910936" y="4000499"/>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r>
              <a:rPr lang="vi-VN" sz="2400" b="1" noProof="1">
                <a:solidFill>
                  <a:srgbClr val="000000"/>
                </a:solidFill>
                <a:latin typeface="Arial" panose="020B0604020202020204" pitchFamily="34" charset="0"/>
                <a:cs typeface="Arial" panose="020B0604020202020204" pitchFamily="34" charset="0"/>
              </a:rPr>
              <a:t>    </a:t>
            </a:r>
            <a:r>
              <a:rPr lang="en-US" sz="2400" b="1" noProof="1">
                <a:solidFill>
                  <a:srgbClr val="000000"/>
                </a:solidFill>
                <a:latin typeface="Arial" panose="020B0604020202020204" pitchFamily="34" charset="0"/>
                <a:cs typeface="Arial" panose="020B0604020202020204" pitchFamily="34" charset="0"/>
              </a:rPr>
              <a:t>B</a:t>
            </a:r>
            <a:endParaRPr lang="vi-VN" sz="2400" b="1" noProof="1">
              <a:solidFill>
                <a:srgbClr val="000000"/>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14400" y="2774374"/>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r>
              <a:rPr lang="vi-VN" sz="2400" b="1" noProof="1">
                <a:solidFill>
                  <a:srgbClr val="000000"/>
                </a:solidFill>
                <a:latin typeface="Arial" panose="020B0604020202020204" pitchFamily="34" charset="0"/>
                <a:cs typeface="Arial" panose="020B0604020202020204" pitchFamily="34" charset="0"/>
              </a:rPr>
              <a:t>    A</a:t>
            </a:r>
          </a:p>
        </p:txBody>
      </p:sp>
      <p:sp>
        <p:nvSpPr>
          <p:cNvPr id="8" name="Đáp án sai 3">
            <a:extLst>
              <a:ext uri="{FF2B5EF4-FFF2-40B4-BE49-F238E27FC236}">
                <a16:creationId xmlns:a16="http://schemas.microsoft.com/office/drawing/2014/main" id="{2E7D83A4-3758-8699-4DD0-010A80780539}"/>
              </a:ext>
            </a:extLst>
          </p:cNvPr>
          <p:cNvSpPr/>
          <p:nvPr/>
        </p:nvSpPr>
        <p:spPr>
          <a:xfrm>
            <a:off x="4831772" y="4000499"/>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r>
              <a:rPr lang="vi-VN" sz="2400" b="1" noProof="1">
                <a:solidFill>
                  <a:srgbClr val="000000"/>
                </a:solidFill>
                <a:latin typeface="Arial" panose="020B0604020202020204" pitchFamily="34" charset="0"/>
                <a:cs typeface="Arial" panose="020B0604020202020204" pitchFamily="34" charset="0"/>
              </a:rPr>
              <a:t>    </a:t>
            </a:r>
            <a:r>
              <a:rPr lang="en-US" sz="2400" b="1" noProof="1">
                <a:solidFill>
                  <a:srgbClr val="000000"/>
                </a:solidFill>
                <a:latin typeface="Arial" panose="020B0604020202020204" pitchFamily="34" charset="0"/>
                <a:cs typeface="Arial" panose="020B0604020202020204" pitchFamily="34" charset="0"/>
              </a:rPr>
              <a:t>D</a:t>
            </a:r>
            <a:endParaRPr lang="vi-VN" sz="2400" b="1" noProof="1">
              <a:solidFill>
                <a:srgbClr val="000000"/>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50"/>
            <a:ext cx="365523" cy="365523"/>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3678099" y="2977861"/>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7595472" y="4215244"/>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3614517" y="4215244"/>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50"/>
            <a:ext cx="365523" cy="365523"/>
          </a:xfrm>
          <a:prstGeom prst="rect">
            <a:avLst/>
          </a:prstGeom>
        </p:spPr>
      </p:pic>
      <p:sp>
        <p:nvSpPr>
          <p:cNvPr id="15" name="Đáp án đúng">
            <a:extLst>
              <a:ext uri="{FF2B5EF4-FFF2-40B4-BE49-F238E27FC236}">
                <a16:creationId xmlns:a16="http://schemas.microsoft.com/office/drawing/2014/main" id="{8B66CBE4-2DB9-BCF7-D1C4-281B894BFE17}"/>
              </a:ext>
            </a:extLst>
          </p:cNvPr>
          <p:cNvSpPr/>
          <p:nvPr/>
        </p:nvSpPr>
        <p:spPr>
          <a:xfrm>
            <a:off x="4876800" y="2800350"/>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r>
              <a:rPr lang="vi-VN" sz="2400" b="1" noProof="1">
                <a:solidFill>
                  <a:srgbClr val="000000"/>
                </a:solidFill>
                <a:latin typeface="Arial" panose="020B0604020202020204" pitchFamily="34" charset="0"/>
                <a:cs typeface="Arial" panose="020B0604020202020204" pitchFamily="34" charset="0"/>
              </a:rPr>
              <a:t>    C</a:t>
            </a:r>
          </a:p>
        </p:txBody>
      </p:sp>
      <p:pic>
        <p:nvPicPr>
          <p:cNvPr id="17"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7578188" y="3020677"/>
            <a:ext cx="639785" cy="556871"/>
          </a:xfrm>
          <a:prstGeom prst="rect">
            <a:avLst/>
          </a:prstGeom>
        </p:spPr>
      </p:pic>
      <p:pic>
        <p:nvPicPr>
          <p:cNvPr id="18" name="Hình ảnh 9"/>
          <p:cNvPicPr/>
          <p:nvPr/>
        </p:nvPicPr>
        <p:blipFill rotWithShape="1">
          <a:blip r:embed="rId10" cstate="print">
            <a:biLevel thresh="75000"/>
            <a:extLst>
              <a:ext uri="{28A0092B-C50C-407E-A947-70E740481C1C}">
                <a14:useLocalDpi xmlns:a14="http://schemas.microsoft.com/office/drawing/2010/main" val="0"/>
              </a:ext>
            </a:extLst>
          </a:blip>
          <a:srcRect l="8239" r="61196" b="50000"/>
          <a:stretch/>
        </p:blipFill>
        <p:spPr bwMode="auto">
          <a:xfrm>
            <a:off x="1980009" y="2800350"/>
            <a:ext cx="1263145" cy="968259"/>
          </a:xfrm>
          <a:prstGeom prst="rect">
            <a:avLst/>
          </a:prstGeom>
          <a:noFill/>
          <a:ln>
            <a:noFill/>
          </a:ln>
        </p:spPr>
      </p:pic>
      <p:pic>
        <p:nvPicPr>
          <p:cNvPr id="20482" name="Picture 2" descr="C:\Users\Administrator\Desktop\P4-TT-TOÁN 10-CD\c7-bàin6\16.TN câu 1.jpg"/>
          <p:cNvPicPr>
            <a:picLocks noChangeAspect="1" noChangeArrowheads="1"/>
          </p:cNvPicPr>
          <p:nvPr/>
        </p:nvPicPr>
        <p:blipFill rotWithShape="1">
          <a:blip r:embed="rId11">
            <a:extLst>
              <a:ext uri="{28A0092B-C50C-407E-A947-70E740481C1C}">
                <a14:useLocalDpi xmlns:a14="http://schemas.microsoft.com/office/drawing/2010/main" val="0"/>
              </a:ext>
            </a:extLst>
          </a:blip>
          <a:srcRect l="63947" t="2236" r="5104" b="52358"/>
          <a:stretch/>
        </p:blipFill>
        <p:spPr bwMode="auto">
          <a:xfrm>
            <a:off x="1752600" y="4004522"/>
            <a:ext cx="1247825" cy="993504"/>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sers\Administrator\Desktop\P4-TT-TOÁN 10-CD\c7-bàin6\16.TN câu 1.jpg"/>
          <p:cNvPicPr>
            <a:picLocks noChangeAspect="1" noChangeArrowheads="1"/>
          </p:cNvPicPr>
          <p:nvPr/>
        </p:nvPicPr>
        <p:blipFill rotWithShape="1">
          <a:blip r:embed="rId11">
            <a:extLst>
              <a:ext uri="{28A0092B-C50C-407E-A947-70E740481C1C}">
                <a14:useLocalDpi xmlns:a14="http://schemas.microsoft.com/office/drawing/2010/main" val="0"/>
              </a:ext>
            </a:extLst>
          </a:blip>
          <a:srcRect l="9312" t="54149" r="60641" b="4711"/>
          <a:stretch/>
        </p:blipFill>
        <p:spPr bwMode="auto">
          <a:xfrm>
            <a:off x="5839015" y="2819226"/>
            <a:ext cx="1323785" cy="983643"/>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C:\Users\Administrator\Desktop\P4-TT-TOÁN 10-CD\c7-bàin6\16.TN câu 1.jpg"/>
          <p:cNvPicPr>
            <a:picLocks noChangeAspect="1" noChangeArrowheads="1"/>
          </p:cNvPicPr>
          <p:nvPr/>
        </p:nvPicPr>
        <p:blipFill rotWithShape="1">
          <a:blip r:embed="rId11">
            <a:extLst>
              <a:ext uri="{28A0092B-C50C-407E-A947-70E740481C1C}">
                <a14:useLocalDpi xmlns:a14="http://schemas.microsoft.com/office/drawing/2010/main" val="0"/>
              </a:ext>
            </a:extLst>
          </a:blip>
          <a:srcRect l="71437" t="54149" r="11626" b="4711"/>
          <a:stretch/>
        </p:blipFill>
        <p:spPr bwMode="auto">
          <a:xfrm>
            <a:off x="6100338" y="3992640"/>
            <a:ext cx="771894" cy="101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8341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trips(downLeft)">
                                      <p:cBhvr>
                                        <p:cTn id="13" dur="500"/>
                                        <p:tgtEl>
                                          <p:spTgt spid="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par>
                                <p:cTn id="22" presetID="1" presetClass="mediacall" presetSubtype="0" fill="hold" nodeType="withEffect">
                                  <p:stCondLst>
                                    <p:cond delay="0"/>
                                  </p:stCondLst>
                                  <p:childTnLst>
                                    <p:cmd type="call" cmd="playFrom(0.0)">
                                      <p:cBhvr>
                                        <p:cTn id="23" dur="838"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482"/>
                                        </p:tgtEl>
                                        <p:attrNameLst>
                                          <p:attrName>style.visibility</p:attrName>
                                        </p:attrNameLst>
                                      </p:cBhvr>
                                      <p:to>
                                        <p:strVal val="visible"/>
                                      </p:to>
                                    </p:set>
                                    <p:animEffect transition="in" filter="wipe(down)">
                                      <p:cBhvr>
                                        <p:cTn id="33" dur="500"/>
                                        <p:tgtEl>
                                          <p:spTgt spid="2048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484"/>
                                        </p:tgtEl>
                                        <p:attrNameLst>
                                          <p:attrName>style.visibility</p:attrName>
                                        </p:attrNameLst>
                                      </p:cBhvr>
                                      <p:to>
                                        <p:strVal val="visible"/>
                                      </p:to>
                                    </p:set>
                                    <p:animEffect transition="in" filter="barn(inVertical)">
                                      <p:cBhvr>
                                        <p:cTn id="38" dur="500"/>
                                        <p:tgtEl>
                                          <p:spTgt spid="2048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0485"/>
                                        </p:tgtEl>
                                        <p:attrNameLst>
                                          <p:attrName>style.visibility</p:attrName>
                                        </p:attrNameLst>
                                      </p:cBhvr>
                                      <p:to>
                                        <p:strVal val="visible"/>
                                      </p:to>
                                    </p:set>
                                    <p:animEffect transition="in" filter="wipe(down)">
                                      <p:cBhvr>
                                        <p:cTn id="43"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
                </p:tgtEl>
              </p:cMediaNode>
            </p:audio>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6"/>
                                        </p:tgtEl>
                                        <p:attrNameLst>
                                          <p:attrName>fillcolor</p:attrName>
                                        </p:attrNameLst>
                                      </p:cBhvr>
                                      <p:to>
                                        <a:srgbClr val="D99694"/>
                                      </p:to>
                                    </p:animClr>
                                    <p:set>
                                      <p:cBhvr>
                                        <p:cTn id="50" dur="500" fill="hold"/>
                                        <p:tgtEl>
                                          <p:spTgt spid="6"/>
                                        </p:tgtEl>
                                        <p:attrNameLst>
                                          <p:attrName>fill.type</p:attrName>
                                        </p:attrNameLst>
                                      </p:cBhvr>
                                      <p:to>
                                        <p:strVal val="solid"/>
                                      </p:to>
                                    </p:set>
                                    <p:set>
                                      <p:cBhvr>
                                        <p:cTn id="51" dur="500" fill="hold"/>
                                        <p:tgtEl>
                                          <p:spTgt spid="6"/>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4" fill="hold"/>
                                        <p:tgtEl>
                                          <p:spTgt spid="4"/>
                                        </p:tgtEl>
                                      </p:cBhvr>
                                    </p:cmd>
                                  </p:childTnLst>
                                </p:cTn>
                              </p:par>
                              <p:par>
                                <p:cTn id="54" presetID="1"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6"/>
                                        </p:tgtEl>
                                      </p:cBhvr>
                                    </p:animEffect>
                                    <p:animScale>
                                      <p:cBhvr>
                                        <p:cTn id="58"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9" fill="hold" display="0">
                  <p:stCondLst>
                    <p:cond delay="indefinite"/>
                  </p:stCondLst>
                  <p:endCondLst>
                    <p:cond evt="onStopAudio" delay="0">
                      <p:tgtEl>
                        <p:sldTgt/>
                      </p:tgtEl>
                    </p:cond>
                  </p:endCondLst>
                </p:cTn>
                <p:tgtEl>
                  <p:spTgt spid="4"/>
                </p:tgtEl>
              </p:cMediaNode>
            </p:audio>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7"/>
                                        </p:tgtEl>
                                        <p:attrNameLst>
                                          <p:attrName>fillcolor</p:attrName>
                                        </p:attrNameLst>
                                      </p:cBhvr>
                                      <p:to>
                                        <a:srgbClr val="D99694"/>
                                      </p:to>
                                    </p:animClr>
                                    <p:set>
                                      <p:cBhvr>
                                        <p:cTn id="65" dur="500" fill="hold"/>
                                        <p:tgtEl>
                                          <p:spTgt spid="7"/>
                                        </p:tgtEl>
                                        <p:attrNameLst>
                                          <p:attrName>fill.type</p:attrName>
                                        </p:attrNameLst>
                                      </p:cBhvr>
                                      <p:to>
                                        <p:strVal val="solid"/>
                                      </p:to>
                                    </p:set>
                                    <p:set>
                                      <p:cBhvr>
                                        <p:cTn id="66" dur="500" fill="hold"/>
                                        <p:tgtEl>
                                          <p:spTgt spid="7"/>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864" fill="hold"/>
                                        <p:tgtEl>
                                          <p:spTgt spid="4"/>
                                        </p:tgtEl>
                                      </p:cBhvr>
                                    </p:cmd>
                                  </p:childTnLst>
                                </p:cTn>
                              </p:par>
                              <p:par>
                                <p:cTn id="69" presetID="1" presetClass="entr" presetSubtype="0" fill="hold" nodeType="withEffect">
                                  <p:stCondLst>
                                    <p:cond delay="0"/>
                                  </p:stCondLst>
                                  <p:childTnLst>
                                    <p:set>
                                      <p:cBhvr>
                                        <p:cTn id="70" dur="1" fill="hold">
                                          <p:stCondLst>
                                            <p:cond delay="9"/>
                                          </p:stCondLst>
                                        </p:cTn>
                                        <p:tgtEl>
                                          <p:spTgt spid="11"/>
                                        </p:tgtEl>
                                        <p:attrNameLst>
                                          <p:attrName>style.visibility</p:attrName>
                                        </p:attrNameLst>
                                      </p:cBhvr>
                                      <p:to>
                                        <p:strVal val="visible"/>
                                      </p:to>
                                    </p:set>
                                  </p:childTnLst>
                                </p:cTn>
                              </p:par>
                              <p:par>
                                <p:cTn id="71" presetID="26" presetClass="emph" presetSubtype="0" repeatCount="2000" fill="hold" grpId="1" nodeType="withEffect">
                                  <p:stCondLst>
                                    <p:cond delay="0"/>
                                  </p:stCondLst>
                                  <p:childTnLst>
                                    <p:animEffect transition="out" filter="fade">
                                      <p:cBhvr>
                                        <p:cTn id="72" dur="500" tmFilter="0, 0; .2, .5; .8, .5; 1, 0"/>
                                        <p:tgtEl>
                                          <p:spTgt spid="7"/>
                                        </p:tgtEl>
                                      </p:cBhvr>
                                    </p:animEffect>
                                    <p:animScale>
                                      <p:cBhvr>
                                        <p:cTn id="7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74" restart="whenNotActive" fill="hold" evtFilter="cancelBubble" nodeType="interactiveSeq">
                <p:stCondLst>
                  <p:cond evt="onClick" delay="0">
                    <p:tgtEl>
                      <p:spTgt spid="8"/>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8"/>
                                        </p:tgtEl>
                                        <p:attrNameLst>
                                          <p:attrName>fillcolor</p:attrName>
                                        </p:attrNameLst>
                                      </p:cBhvr>
                                      <p:to>
                                        <a:srgbClr val="D99694"/>
                                      </p:to>
                                    </p:animClr>
                                    <p:set>
                                      <p:cBhvr>
                                        <p:cTn id="79" dur="500" fill="hold"/>
                                        <p:tgtEl>
                                          <p:spTgt spid="8"/>
                                        </p:tgtEl>
                                        <p:attrNameLst>
                                          <p:attrName>fill.type</p:attrName>
                                        </p:attrNameLst>
                                      </p:cBhvr>
                                      <p:to>
                                        <p:strVal val="solid"/>
                                      </p:to>
                                    </p:set>
                                    <p:set>
                                      <p:cBhvr>
                                        <p:cTn id="80" dur="500" fill="hold"/>
                                        <p:tgtEl>
                                          <p:spTgt spid="8"/>
                                        </p:tgtEl>
                                        <p:attrNameLst>
                                          <p:attrName>fill.on</p:attrName>
                                        </p:attrNameLst>
                                      </p:cBhvr>
                                      <p:to>
                                        <p:strVal val="true"/>
                                      </p:to>
                                    </p:set>
                                  </p:childTnLst>
                                </p:cTn>
                              </p:par>
                              <p:par>
                                <p:cTn id="81" presetID="1" presetClass="mediacall" presetSubtype="0" fill="hold" nodeType="withEffect">
                                  <p:stCondLst>
                                    <p:cond delay="0"/>
                                  </p:stCondLst>
                                  <p:childTnLst>
                                    <p:cmd type="call" cmd="playFrom(0.0)">
                                      <p:cBhvr>
                                        <p:cTn id="82" dur="864" fill="hold"/>
                                        <p:tgtEl>
                                          <p:spTgt spid="4"/>
                                        </p:tgtEl>
                                      </p:cBhvr>
                                    </p:cmd>
                                  </p:childTnLst>
                                </p:cTn>
                              </p:par>
                              <p:par>
                                <p:cTn id="83" presetID="1" presetClass="entr" presetSubtype="0" fill="hold" nodeType="withEffect">
                                  <p:stCondLst>
                                    <p:cond delay="0"/>
                                  </p:stCondLst>
                                  <p:childTnLst>
                                    <p:set>
                                      <p:cBhvr>
                                        <p:cTn id="84" dur="1" fill="hold">
                                          <p:stCondLst>
                                            <p:cond delay="9"/>
                                          </p:stCondLst>
                                        </p:cTn>
                                        <p:tgtEl>
                                          <p:spTgt spid="12"/>
                                        </p:tgtEl>
                                        <p:attrNameLst>
                                          <p:attrName>style.visibility</p:attrName>
                                        </p:attrNameLst>
                                      </p:cBhvr>
                                      <p:to>
                                        <p:strVal val="visible"/>
                                      </p:to>
                                    </p:set>
                                  </p:childTnLst>
                                </p:cTn>
                              </p:par>
                              <p:par>
                                <p:cTn id="85" presetID="26" presetClass="emph" presetSubtype="0" repeatCount="2000" fill="hold" grpId="1" nodeType="withEffect">
                                  <p:stCondLst>
                                    <p:cond delay="0"/>
                                  </p:stCondLst>
                                  <p:childTnLst>
                                    <p:animEffect transition="out" filter="fade">
                                      <p:cBhvr>
                                        <p:cTn id="86" dur="500" tmFilter="0, 0; .2, .5; .8, .5; 1, 0"/>
                                        <p:tgtEl>
                                          <p:spTgt spid="8"/>
                                        </p:tgtEl>
                                      </p:cBhvr>
                                    </p:animEffect>
                                    <p:animScale>
                                      <p:cBhvr>
                                        <p:cTn id="8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88" restart="whenNotActive" fill="hold" evtFilter="cancelBubble" nodeType="interactiveSeq">
                <p:stCondLst>
                  <p:cond evt="onClick" delay="0">
                    <p:tgtEl>
                      <p:spTgt spid="1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fill="hold" nodeType="clickEffect">
                                  <p:stCondLst>
                                    <p:cond delay="0"/>
                                  </p:stCondLst>
                                  <p:childTnLst>
                                    <p:animClr clrSpc="rgb" dir="cw">
                                      <p:cBhvr>
                                        <p:cTn id="92" dur="500" fill="hold"/>
                                        <p:tgtEl>
                                          <p:spTgt spid="15"/>
                                        </p:tgtEl>
                                        <p:attrNameLst>
                                          <p:attrName>fillcolor</p:attrName>
                                        </p:attrNameLst>
                                      </p:cBhvr>
                                      <p:to>
                                        <a:srgbClr val="92D050"/>
                                      </p:to>
                                    </p:animClr>
                                    <p:set>
                                      <p:cBhvr>
                                        <p:cTn id="93" dur="500" fill="hold"/>
                                        <p:tgtEl>
                                          <p:spTgt spid="15"/>
                                        </p:tgtEl>
                                        <p:attrNameLst>
                                          <p:attrName>fill.type</p:attrName>
                                        </p:attrNameLst>
                                      </p:cBhvr>
                                      <p:to>
                                        <p:strVal val="solid"/>
                                      </p:to>
                                    </p:set>
                                    <p:set>
                                      <p:cBhvr>
                                        <p:cTn id="94" dur="500" fill="hold"/>
                                        <p:tgtEl>
                                          <p:spTgt spid="15"/>
                                        </p:tgtEl>
                                        <p:attrNameLst>
                                          <p:attrName>fill.on</p:attrName>
                                        </p:attrNameLst>
                                      </p:cBhvr>
                                      <p:to>
                                        <p:strVal val="true"/>
                                      </p:to>
                                    </p:set>
                                  </p:childTnLst>
                                </p:cTn>
                              </p:par>
                              <p:par>
                                <p:cTn id="95" presetID="1" presetClass="entr" presetSubtype="0" fill="hold" nodeType="withEffect">
                                  <p:stCondLst>
                                    <p:cond delay="0"/>
                                  </p:stCondLst>
                                  <p:childTnLst>
                                    <p:set>
                                      <p:cBhvr>
                                        <p:cTn id="96" dur="1" fill="hold">
                                          <p:stCondLst>
                                            <p:cond delay="9"/>
                                          </p:stCondLst>
                                        </p:cTn>
                                        <p:tgtEl>
                                          <p:spTgt spid="17"/>
                                        </p:tgtEl>
                                        <p:attrNameLst>
                                          <p:attrName>style.visibility</p:attrName>
                                        </p:attrNameLst>
                                      </p:cBhvr>
                                      <p:to>
                                        <p:strVal val="visible"/>
                                      </p:to>
                                    </p:set>
                                  </p:childTnLst>
                                </p:cTn>
                              </p:par>
                              <p:par>
                                <p:cTn id="97" presetID="26" presetClass="emph" presetSubtype="0" repeatCount="2000" fill="hold" grpId="1" nodeType="withEffect">
                                  <p:stCondLst>
                                    <p:cond delay="0"/>
                                  </p:stCondLst>
                                  <p:childTnLst>
                                    <p:animEffect transition="out" filter="fade">
                                      <p:cBhvr>
                                        <p:cTn id="98" dur="500" tmFilter="0, 0; .2, .5; .8, .5; 1, 0"/>
                                        <p:tgtEl>
                                          <p:spTgt spid="15"/>
                                        </p:tgtEl>
                                      </p:cBhvr>
                                    </p:animEffect>
                                    <p:animScale>
                                      <p:cBhvr>
                                        <p:cTn id="99" dur="250" autoRev="1" fill="hold"/>
                                        <p:tgtEl>
                                          <p:spTgt spid="15"/>
                                        </p:tgtEl>
                                      </p:cBhvr>
                                      <p:by x="105000" y="105000"/>
                                    </p:animScale>
                                  </p:childTnLst>
                                </p:cTn>
                              </p:par>
                            </p:childTnLst>
                          </p:cTn>
                        </p:par>
                      </p:childTnLst>
                    </p:cTn>
                  </p:par>
                </p:childTnLst>
              </p:cTn>
              <p:nextCondLst>
                <p:cond evt="onClick" delay="0">
                  <p:tgtEl>
                    <p:spTgt spid="15"/>
                  </p:tgtEl>
                </p:cond>
              </p:nextCondLst>
            </p:seq>
          </p:childTnLst>
        </p:cTn>
      </p:par>
    </p:tnLst>
    <p:bldLst>
      <p:bldP spid="2" grpId="0" animBg="1"/>
      <p:bldP spid="6" grpId="0" animBg="1"/>
      <p:bldP spid="6" grpId="1" animBg="1"/>
      <p:bldP spid="7" grpId="0" animBg="1"/>
      <p:bldP spid="7" grpId="1" animBg="1"/>
      <p:bldP spid="8" grpId="0" animBg="1"/>
      <p:bldP spid="8" grpId="1" animBg="1"/>
      <p:bldP spid="15" grpId="0" animBg="1"/>
      <p:bldP spid="15"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720435" y="552450"/>
            <a:ext cx="7737765"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lnSpc>
                <a:spcPct val="150000"/>
              </a:lnSpc>
            </a:pPr>
            <a:r>
              <a:rPr lang="en-US" sz="2400" dirty="0">
                <a:solidFill>
                  <a:srgbClr val="000000"/>
                </a:solidFill>
              </a:rPr>
              <a:t>Câu 2. Phương trình nào sau đây là phương trình chính tắc của elip?</a:t>
            </a:r>
          </a:p>
        </p:txBody>
      </p:sp>
      <mc:AlternateContent xmlns:mc="http://schemas.openxmlformats.org/markup-compatibility/2006" xmlns:a14="http://schemas.microsoft.com/office/drawing/2010/main">
        <mc:Choice Requires="a14">
          <p:sp>
            <p:nvSpPr>
              <p:cNvPr id="5" name="Đáp án đúng">
                <a:extLst>
                  <a:ext uri="{FF2B5EF4-FFF2-40B4-BE49-F238E27FC236}">
                    <a16:creationId xmlns:a16="http://schemas.microsoft.com/office/drawing/2014/main" id="{8B66CBE4-2DB9-BCF7-D1C4-281B894BFE17}"/>
                  </a:ext>
                </a:extLst>
              </p:cNvPr>
              <p:cNvSpPr/>
              <p:nvPr/>
            </p:nvSpPr>
            <p:spPr>
              <a:xfrm>
                <a:off x="910938" y="3533774"/>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vi-VN" sz="2400" noProof="1">
                    <a:solidFill>
                      <a:srgbClr val="000000"/>
                    </a:solidFill>
                    <a:latin typeface="Arial" panose="020B0604020202020204" pitchFamily="34" charset="0"/>
                    <a:cs typeface="Arial" panose="020B0604020202020204" pitchFamily="34" charset="0"/>
                  </a:rPr>
                  <a:t>C</a:t>
                </a:r>
                <a:r>
                  <a:rPr lang="en-US" sz="2400" noProof="1">
                    <a:solidFill>
                      <a:srgbClr val="000000"/>
                    </a:solidFill>
                    <a:latin typeface="Arial" panose="020B0604020202020204" pitchFamily="34" charset="0"/>
                    <a:cs typeface="Arial" panose="020B0604020202020204" pitchFamily="34" charset="0"/>
                  </a:rPr>
                  <a:t>. </a:t>
                </a:r>
                <a14:m>
                  <m:oMath xmlns:m="http://schemas.openxmlformats.org/officeDocument/2006/math">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𝑥</m:t>
                            </m:r>
                          </m:e>
                          <m:sup>
                            <m:r>
                              <a:rPr lang="en-US" sz="2400" b="0" i="1">
                                <a:solidFill>
                                  <a:srgbClr val="000000"/>
                                </a:solidFill>
                                <a:latin typeface="Cambria Math" panose="02040503050406030204" pitchFamily="18" charset="0"/>
                              </a:rPr>
                              <m:t>2</m:t>
                            </m:r>
                          </m:sup>
                        </m:sSup>
                      </m:num>
                      <m:den>
                        <m:r>
                          <a:rPr lang="en-US" sz="2400" b="0" i="1">
                            <a:solidFill>
                              <a:srgbClr val="000000"/>
                            </a:solidFill>
                            <a:latin typeface="Cambria Math" panose="02040503050406030204" pitchFamily="18" charset="0"/>
                          </a:rPr>
                          <m:t>6</m:t>
                        </m:r>
                      </m:den>
                    </m:f>
                    <m:r>
                      <a:rPr lang="en-US" sz="2400" b="0" i="1">
                        <a:solidFill>
                          <a:srgbClr val="000000"/>
                        </a:solidFill>
                        <a:latin typeface="Cambria Math" panose="02040503050406030204" pitchFamily="18" charset="0"/>
                      </a:rPr>
                      <m:t>+</m:t>
                    </m:r>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𝑦</m:t>
                        </m:r>
                      </m:e>
                      <m:sup>
                        <m:r>
                          <a:rPr lang="en-US" sz="2400" b="0" i="1">
                            <a:solidFill>
                              <a:srgbClr val="000000"/>
                            </a:solidFill>
                            <a:latin typeface="Cambria Math" panose="02040503050406030204" pitchFamily="18" charset="0"/>
                          </a:rPr>
                          <m:t>2</m:t>
                        </m:r>
                      </m:sup>
                    </m:sSup>
                    <m:r>
                      <a:rPr lang="en-US" sz="2400" b="0" i="1">
                        <a:solidFill>
                          <a:srgbClr val="000000"/>
                        </a:solidFill>
                        <a:latin typeface="Cambria Math" panose="02040503050406030204" pitchFamily="18" charset="0"/>
                      </a:rPr>
                      <m:t>=1</m:t>
                    </m:r>
                  </m:oMath>
                </a14:m>
                <a:endParaRPr lang="vi-VN" sz="2400" noProof="1">
                  <a:solidFill>
                    <a:srgbClr val="000000"/>
                  </a:solidFill>
                  <a:latin typeface="Arial" panose="020B0604020202020204" pitchFamily="34" charset="0"/>
                  <a:cs typeface="Arial" panose="020B0604020202020204" pitchFamily="34" charset="0"/>
                </a:endParaRPr>
              </a:p>
            </p:txBody>
          </p:sp>
        </mc:Choice>
        <mc:Fallback xmlns="">
          <p:sp>
            <p:nvSpPr>
              <p:cNvPr id="5" name="Đáp án đúng">
                <a:extLst>
                  <a:ext uri="{FF2B5EF4-FFF2-40B4-BE49-F238E27FC236}">
                    <a16:creationId xmlns=""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910938" y="3533774"/>
                <a:ext cx="3401292" cy="997527"/>
              </a:xfrm>
              <a:prstGeom prst="roundRect">
                <a:avLst/>
              </a:prstGeom>
              <a:blipFill rotWithShape="1">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3FCD9830-5FD1-BD44-878B-228BD96CE996}"/>
                  </a:ext>
                </a:extLst>
              </p:cNvPr>
              <p:cNvSpPr/>
              <p:nvPr/>
            </p:nvSpPr>
            <p:spPr>
              <a:xfrm>
                <a:off x="910936" y="2307649"/>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400" noProof="1">
                    <a:solidFill>
                      <a:srgbClr val="000000"/>
                    </a:solidFill>
                    <a:latin typeface="Arial" panose="020B0604020202020204" pitchFamily="34" charset="0"/>
                    <a:cs typeface="Arial" panose="020B0604020202020204" pitchFamily="34" charset="0"/>
                  </a:rPr>
                  <a:t>A. </a:t>
                </a:r>
                <a14:m>
                  <m:oMath xmlns:m="http://schemas.openxmlformats.org/officeDocument/2006/math">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𝑥</m:t>
                            </m:r>
                          </m:e>
                          <m:sup>
                            <m:r>
                              <a:rPr lang="en-US" sz="2400" b="0" i="1">
                                <a:solidFill>
                                  <a:srgbClr val="000000"/>
                                </a:solidFill>
                                <a:latin typeface="Cambria Math" panose="02040503050406030204" pitchFamily="18" charset="0"/>
                              </a:rPr>
                              <m:t>2</m:t>
                            </m:r>
                          </m:sup>
                        </m:sSup>
                      </m:num>
                      <m:den>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3</m:t>
                            </m:r>
                          </m:e>
                          <m:sup>
                            <m:r>
                              <a:rPr lang="en-US" sz="2400" b="0" i="1">
                                <a:solidFill>
                                  <a:srgbClr val="000000"/>
                                </a:solidFill>
                                <a:latin typeface="Cambria Math" panose="02040503050406030204" pitchFamily="18" charset="0"/>
                              </a:rPr>
                              <m:t>2</m:t>
                            </m:r>
                          </m:sup>
                        </m:sSup>
                      </m:den>
                    </m:f>
                    <m:r>
                      <a:rPr lang="en-US" sz="2400" b="0" i="1">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𝑦</m:t>
                            </m:r>
                          </m:e>
                          <m:sup>
                            <m:r>
                              <a:rPr lang="en-US" sz="2400" b="0" i="1">
                                <a:solidFill>
                                  <a:srgbClr val="000000"/>
                                </a:solidFill>
                                <a:latin typeface="Cambria Math" panose="02040503050406030204" pitchFamily="18" charset="0"/>
                              </a:rPr>
                              <m:t>2</m:t>
                            </m:r>
                          </m:sup>
                        </m:sSup>
                      </m:num>
                      <m:den>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3</m:t>
                            </m:r>
                          </m:e>
                          <m:sup>
                            <m:r>
                              <a:rPr lang="en-US" sz="2400" b="0" i="1">
                                <a:solidFill>
                                  <a:srgbClr val="000000"/>
                                </a:solidFill>
                                <a:latin typeface="Cambria Math" panose="02040503050406030204" pitchFamily="18" charset="0"/>
                              </a:rPr>
                              <m:t>2</m:t>
                            </m:r>
                          </m:sup>
                        </m:sSup>
                      </m:den>
                    </m:f>
                    <m:r>
                      <a:rPr lang="en-US" sz="2400" b="0" i="1">
                        <a:solidFill>
                          <a:srgbClr val="000000"/>
                        </a:solidFill>
                        <a:latin typeface="Cambria Math" panose="02040503050406030204" pitchFamily="18" charset="0"/>
                      </a:rPr>
                      <m:t>=1</m:t>
                    </m:r>
                  </m:oMath>
                </a14:m>
                <a:endParaRPr lang="vi-VN" sz="2400" noProof="1">
                  <a:solidFill>
                    <a:srgbClr val="000000"/>
                  </a:solidFill>
                  <a:latin typeface="Arial" panose="020B0604020202020204" pitchFamily="34" charset="0"/>
                  <a:cs typeface="Arial" panose="020B0604020202020204" pitchFamily="34" charset="0"/>
                </a:endParaRPr>
              </a:p>
            </p:txBody>
          </p:sp>
        </mc:Choice>
        <mc:Fallback xmlns="">
          <p:sp>
            <p:nvSpPr>
              <p:cNvPr id="6" name="Đáp án sai 1">
                <a:extLst>
                  <a:ext uri="{FF2B5EF4-FFF2-40B4-BE49-F238E27FC236}">
                    <a16:creationId xmlns=""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910936" y="2307649"/>
                <a:ext cx="3401292" cy="997527"/>
              </a:xfrm>
              <a:prstGeom prst="roundRect">
                <a:avLst/>
              </a:prstGeom>
              <a:blipFill rotWithShape="1">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sai 2">
                <a:extLst>
                  <a:ext uri="{FF2B5EF4-FFF2-40B4-BE49-F238E27FC236}">
                    <a16:creationId xmlns:a16="http://schemas.microsoft.com/office/drawing/2014/main" id="{6A919885-0285-0403-1E09-FA94D8BC080B}"/>
                  </a:ext>
                </a:extLst>
              </p:cNvPr>
              <p:cNvSpPr/>
              <p:nvPr/>
            </p:nvSpPr>
            <p:spPr>
              <a:xfrm>
                <a:off x="4831773" y="2307649"/>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vi-VN" sz="2400" noProof="1">
                    <a:solidFill>
                      <a:srgbClr val="000000"/>
                    </a:solidFill>
                    <a:latin typeface="Arial" panose="020B0604020202020204" pitchFamily="34" charset="0"/>
                    <a:cs typeface="Arial" panose="020B0604020202020204" pitchFamily="34" charset="0"/>
                  </a:rPr>
                  <a:t>B</a:t>
                </a:r>
                <a:r>
                  <a:rPr lang="en-US" sz="2400" noProof="1">
                    <a:solidFill>
                      <a:srgbClr val="000000"/>
                    </a:solidFill>
                    <a:latin typeface="Arial" panose="020B0604020202020204" pitchFamily="34" charset="0"/>
                    <a:cs typeface="Arial" panose="020B0604020202020204" pitchFamily="34" charset="0"/>
                  </a:rPr>
                  <a:t>.</a:t>
                </a:r>
                <a:r>
                  <a:rPr lang="vi-VN" sz="2400" noProof="1">
                    <a:solidFill>
                      <a:srgbClr val="000000"/>
                    </a:solidFill>
                    <a:latin typeface="Arial" panose="020B0604020202020204" pitchFamily="34" charset="0"/>
                    <a:cs typeface="Arial" panose="020B0604020202020204" pitchFamily="34" charset="0"/>
                  </a:rPr>
                  <a:t> </a:t>
                </a:r>
                <a14:m>
                  <m:oMath xmlns:m="http://schemas.openxmlformats.org/officeDocument/2006/math">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𝑥</m:t>
                            </m:r>
                          </m:e>
                          <m:sup>
                            <m:r>
                              <a:rPr lang="en-US" sz="2400" b="0" i="1">
                                <a:solidFill>
                                  <a:srgbClr val="000000"/>
                                </a:solidFill>
                                <a:latin typeface="Cambria Math" panose="02040503050406030204" pitchFamily="18" charset="0"/>
                              </a:rPr>
                              <m:t>2</m:t>
                            </m:r>
                          </m:sup>
                        </m:sSup>
                      </m:num>
                      <m:den>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3</m:t>
                            </m:r>
                          </m:e>
                          <m:sup>
                            <m:r>
                              <a:rPr lang="en-US" sz="2400" b="0" i="1">
                                <a:solidFill>
                                  <a:srgbClr val="000000"/>
                                </a:solidFill>
                                <a:latin typeface="Cambria Math" panose="02040503050406030204" pitchFamily="18" charset="0"/>
                              </a:rPr>
                              <m:t>2</m:t>
                            </m:r>
                          </m:sup>
                        </m:sSup>
                      </m:den>
                    </m:f>
                    <m:r>
                      <a:rPr lang="en-US" sz="2400" b="0" i="1">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𝑦</m:t>
                            </m:r>
                          </m:e>
                          <m:sup>
                            <m:r>
                              <a:rPr lang="en-US" sz="2400" b="0" i="1">
                                <a:solidFill>
                                  <a:srgbClr val="000000"/>
                                </a:solidFill>
                                <a:latin typeface="Cambria Math" panose="02040503050406030204" pitchFamily="18" charset="0"/>
                              </a:rPr>
                              <m:t>2</m:t>
                            </m:r>
                          </m:sup>
                        </m:sSup>
                      </m:num>
                      <m:den>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3</m:t>
                            </m:r>
                          </m:e>
                          <m:sup>
                            <m:r>
                              <a:rPr lang="en-US" sz="2400" b="0" i="1">
                                <a:solidFill>
                                  <a:srgbClr val="000000"/>
                                </a:solidFill>
                                <a:latin typeface="Cambria Math" panose="02040503050406030204" pitchFamily="18" charset="0"/>
                              </a:rPr>
                              <m:t>2</m:t>
                            </m:r>
                          </m:sup>
                        </m:sSup>
                      </m:den>
                    </m:f>
                    <m:r>
                      <a:rPr lang="en-US" sz="2400" b="0" i="1">
                        <a:solidFill>
                          <a:srgbClr val="000000"/>
                        </a:solidFill>
                        <a:latin typeface="Cambria Math" panose="02040503050406030204" pitchFamily="18" charset="0"/>
                      </a:rPr>
                      <m:t>=1</m:t>
                    </m:r>
                  </m:oMath>
                </a14:m>
                <a:r>
                  <a:rPr lang="en-US" sz="2400" noProof="1">
                    <a:solidFill>
                      <a:srgbClr val="000000"/>
                    </a:solidFill>
                    <a:latin typeface="Arial" panose="020B0604020202020204" pitchFamily="34" charset="0"/>
                    <a:cs typeface="Arial" panose="020B0604020202020204" pitchFamily="34" charset="0"/>
                  </a:rPr>
                  <a:t> </a:t>
                </a:r>
                <a:endParaRPr lang="vi-VN" sz="2400" noProof="1">
                  <a:solidFill>
                    <a:srgbClr val="000000"/>
                  </a:solidFill>
                  <a:latin typeface="Arial" panose="020B0604020202020204" pitchFamily="34" charset="0"/>
                  <a:cs typeface="Arial" panose="020B0604020202020204" pitchFamily="34" charset="0"/>
                </a:endParaRPr>
              </a:p>
            </p:txBody>
          </p:sp>
        </mc:Choice>
        <mc:Fallback xmlns="">
          <p:sp>
            <p:nvSpPr>
              <p:cNvPr id="7" name="Đáp án sai 2">
                <a:extLst>
                  <a:ext uri="{FF2B5EF4-FFF2-40B4-BE49-F238E27FC236}">
                    <a16:creationId xmlns=""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4831773" y="2307649"/>
                <a:ext cx="3401292" cy="997527"/>
              </a:xfrm>
              <a:prstGeom prst="roundRect">
                <a:avLst/>
              </a:prstGeom>
              <a:blipFill rotWithShape="1">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Đáp án sai 3">
                <a:extLst>
                  <a:ext uri="{FF2B5EF4-FFF2-40B4-BE49-F238E27FC236}">
                    <a16:creationId xmlns:a16="http://schemas.microsoft.com/office/drawing/2014/main" id="{2E7D83A4-3758-8699-4DD0-010A80780539}"/>
                  </a:ext>
                </a:extLst>
              </p:cNvPr>
              <p:cNvSpPr/>
              <p:nvPr/>
            </p:nvSpPr>
            <p:spPr>
              <a:xfrm>
                <a:off x="4831772" y="3533774"/>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400" noProof="1">
                    <a:solidFill>
                      <a:srgbClr val="000000"/>
                    </a:solidFill>
                    <a:latin typeface="Arial" panose="020B0604020202020204" pitchFamily="34" charset="0"/>
                    <a:cs typeface="Arial" panose="020B0604020202020204" pitchFamily="34" charset="0"/>
                  </a:rPr>
                  <a:t>D.</a:t>
                </a:r>
                <a:r>
                  <a:rPr lang="vi-VN" sz="2400" noProof="1">
                    <a:solidFill>
                      <a:srgbClr val="000000"/>
                    </a:solidFill>
                    <a:latin typeface="Arial" panose="020B0604020202020204" pitchFamily="34" charset="0"/>
                    <a:cs typeface="Arial" panose="020B0604020202020204" pitchFamily="34" charset="0"/>
                  </a:rPr>
                  <a:t> </a:t>
                </a:r>
                <a14:m>
                  <m:oMath xmlns:m="http://schemas.openxmlformats.org/officeDocument/2006/math">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𝑥</m:t>
                            </m:r>
                          </m:e>
                          <m:sup>
                            <m:r>
                              <a:rPr lang="en-US" sz="2400" b="0" i="1">
                                <a:solidFill>
                                  <a:srgbClr val="000000"/>
                                </a:solidFill>
                                <a:latin typeface="Cambria Math" panose="02040503050406030204" pitchFamily="18" charset="0"/>
                              </a:rPr>
                              <m:t>2</m:t>
                            </m:r>
                          </m:sup>
                        </m:sSup>
                      </m:num>
                      <m:den>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2</m:t>
                            </m:r>
                          </m:e>
                          <m:sup>
                            <m:r>
                              <a:rPr lang="en-US" sz="2400" b="0" i="1">
                                <a:solidFill>
                                  <a:srgbClr val="000000"/>
                                </a:solidFill>
                                <a:latin typeface="Cambria Math" panose="02040503050406030204" pitchFamily="18" charset="0"/>
                              </a:rPr>
                              <m:t>2</m:t>
                            </m:r>
                          </m:sup>
                        </m:sSup>
                      </m:den>
                    </m:f>
                    <m:r>
                      <a:rPr lang="en-US" sz="2400" b="0" i="1">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𝑦</m:t>
                            </m:r>
                          </m:e>
                          <m:sup>
                            <m:r>
                              <a:rPr lang="en-US" sz="2400" b="0" i="1">
                                <a:solidFill>
                                  <a:srgbClr val="000000"/>
                                </a:solidFill>
                                <a:latin typeface="Cambria Math" panose="02040503050406030204" pitchFamily="18" charset="0"/>
                              </a:rPr>
                              <m:t>2</m:t>
                            </m:r>
                          </m:sup>
                        </m:sSup>
                      </m:num>
                      <m:den>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3</m:t>
                            </m:r>
                          </m:e>
                          <m:sup>
                            <m:r>
                              <a:rPr lang="en-US" sz="2400" b="0" i="1">
                                <a:solidFill>
                                  <a:srgbClr val="000000"/>
                                </a:solidFill>
                                <a:latin typeface="Cambria Math" panose="02040503050406030204" pitchFamily="18" charset="0"/>
                              </a:rPr>
                              <m:t>2</m:t>
                            </m:r>
                          </m:sup>
                        </m:sSup>
                      </m:den>
                    </m:f>
                    <m:r>
                      <a:rPr lang="en-US" sz="2400" b="0" i="1">
                        <a:solidFill>
                          <a:srgbClr val="000000"/>
                        </a:solidFill>
                        <a:latin typeface="Cambria Math" panose="02040503050406030204" pitchFamily="18" charset="0"/>
                      </a:rPr>
                      <m:t>=1</m:t>
                    </m:r>
                  </m:oMath>
                </a14:m>
                <a:r>
                  <a:rPr lang="en-US" sz="2400" noProof="1">
                    <a:solidFill>
                      <a:srgbClr val="000000"/>
                    </a:solidFill>
                    <a:latin typeface="Arial" panose="020B0604020202020204" pitchFamily="34" charset="0"/>
                    <a:cs typeface="Arial" panose="020B0604020202020204" pitchFamily="34" charset="0"/>
                  </a:rPr>
                  <a:t> </a:t>
                </a:r>
                <a:endParaRPr lang="vi-VN" sz="2400" noProof="1">
                  <a:solidFill>
                    <a:srgbClr val="000000"/>
                  </a:solidFill>
                  <a:latin typeface="Arial" panose="020B0604020202020204" pitchFamily="34" charset="0"/>
                  <a:cs typeface="Arial" panose="020B0604020202020204" pitchFamily="34" charset="0"/>
                </a:endParaRPr>
              </a:p>
            </p:txBody>
          </p:sp>
        </mc:Choice>
        <mc:Fallback xmlns="">
          <p:sp>
            <p:nvSpPr>
              <p:cNvPr id="8" name="Đáp án sai 3">
                <a:extLst>
                  <a:ext uri="{FF2B5EF4-FFF2-40B4-BE49-F238E27FC236}">
                    <a16:creationId xmlns=""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4831772" y="3533774"/>
                <a:ext cx="3401292" cy="997527"/>
              </a:xfrm>
              <a:prstGeom prst="roundRect">
                <a:avLst/>
              </a:prstGeom>
              <a:blipFill rotWithShape="1">
                <a:blip r:embed="rId9"/>
                <a:stretch>
                  <a:fillRect/>
                </a:stretch>
              </a:blipFill>
              <a:ln>
                <a:noFill/>
              </a:ln>
            </p:spPr>
            <p:txBody>
              <a:bodyPr/>
              <a:lstStyle/>
              <a:p>
                <a:r>
                  <a:rPr lang="en-US">
                    <a:noFill/>
                  </a:rPr>
                  <a:t> </a:t>
                </a:r>
              </a:p>
            </p:txBody>
          </p:sp>
        </mc:Fallback>
      </mc:AlternateContent>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50"/>
            <a:ext cx="365523" cy="365523"/>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3612325" y="3754101"/>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7595472" y="2511136"/>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7595472" y="3748518"/>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3614518" y="2511136"/>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50"/>
            <a:ext cx="365523" cy="365523"/>
          </a:xfrm>
          <a:prstGeom prst="rect">
            <a:avLst/>
          </a:prstGeom>
        </p:spPr>
      </p:pic>
    </p:spTree>
    <p:extLst>
      <p:ext uri="{BB962C8B-B14F-4D97-AF65-F5344CB8AC3E}">
        <p14:creationId xmlns:p14="http://schemas.microsoft.com/office/powerpoint/2010/main" val="14751943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8"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4"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4"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4"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680604" y="590550"/>
            <a:ext cx="7777596"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lnSpc>
                <a:spcPct val="150000"/>
              </a:lnSpc>
            </a:pPr>
            <a:r>
              <a:rPr lang="en-US" sz="2400" dirty="0">
                <a:solidFill>
                  <a:srgbClr val="000000"/>
                </a:solidFill>
              </a:rPr>
              <a:t>Câu 3. Phương trình nào sau đây là phương trình chính tắc của hypebol?</a:t>
            </a:r>
          </a:p>
        </p:txBody>
      </p:sp>
      <mc:AlternateContent xmlns:mc="http://schemas.openxmlformats.org/markup-compatibility/2006" xmlns:a14="http://schemas.microsoft.com/office/drawing/2010/main">
        <mc:Choice Requires="a14">
          <p:sp>
            <p:nvSpPr>
              <p:cNvPr id="5" name="Đáp án đúng">
                <a:extLst>
                  <a:ext uri="{FF2B5EF4-FFF2-40B4-BE49-F238E27FC236}">
                    <a16:creationId xmlns:a16="http://schemas.microsoft.com/office/drawing/2014/main" id="{8B66CBE4-2DB9-BCF7-D1C4-281B894BFE17}"/>
                  </a:ext>
                </a:extLst>
              </p:cNvPr>
              <p:cNvSpPr/>
              <p:nvPr/>
            </p:nvSpPr>
            <p:spPr>
              <a:xfrm>
                <a:off x="910936" y="2315440"/>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400" noProof="1">
                    <a:solidFill>
                      <a:srgbClr val="000000"/>
                    </a:solidFill>
                    <a:latin typeface="Arial" panose="020B0604020202020204" pitchFamily="34" charset="0"/>
                    <a:cs typeface="Arial" panose="020B0604020202020204" pitchFamily="34" charset="0"/>
                  </a:rPr>
                  <a:t>A.</a:t>
                </a:r>
                <a:r>
                  <a:rPr lang="vi-VN" sz="2400" noProof="1">
                    <a:solidFill>
                      <a:srgbClr val="000000"/>
                    </a:solidFill>
                    <a:latin typeface="Arial" panose="020B0604020202020204" pitchFamily="34" charset="0"/>
                    <a:cs typeface="Arial" panose="020B0604020202020204" pitchFamily="34" charset="0"/>
                  </a:rPr>
                  <a:t> </a:t>
                </a:r>
                <a14:m>
                  <m:oMath xmlns:m="http://schemas.openxmlformats.org/officeDocument/2006/math">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𝑥</m:t>
                        </m:r>
                      </m:e>
                      <m:sup>
                        <m:r>
                          <a:rPr lang="en-US" sz="2400" b="0" i="1">
                            <a:solidFill>
                              <a:srgbClr val="000000"/>
                            </a:solidFill>
                            <a:latin typeface="Cambria Math" panose="02040503050406030204" pitchFamily="18" charset="0"/>
                          </a:rPr>
                          <m:t>2</m:t>
                        </m:r>
                      </m:sup>
                    </m:sSup>
                    <m:r>
                      <a:rPr lang="en-US" sz="2400" b="0" i="1">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𝑦</m:t>
                            </m:r>
                          </m:e>
                          <m:sup>
                            <m:r>
                              <a:rPr lang="en-US" sz="2400" b="0" i="1">
                                <a:solidFill>
                                  <a:srgbClr val="000000"/>
                                </a:solidFill>
                                <a:latin typeface="Cambria Math" panose="02040503050406030204" pitchFamily="18" charset="0"/>
                              </a:rPr>
                              <m:t>2</m:t>
                            </m:r>
                          </m:sup>
                        </m:sSup>
                      </m:num>
                      <m:den>
                        <m:r>
                          <a:rPr lang="en-US" sz="2400" b="0" i="1">
                            <a:solidFill>
                              <a:srgbClr val="000000"/>
                            </a:solidFill>
                            <a:latin typeface="Cambria Math" panose="02040503050406030204" pitchFamily="18" charset="0"/>
                          </a:rPr>
                          <m:t>2</m:t>
                        </m:r>
                      </m:den>
                    </m:f>
                    <m:r>
                      <a:rPr lang="en-US" sz="2400" b="0" i="1">
                        <a:solidFill>
                          <a:srgbClr val="000000"/>
                        </a:solidFill>
                        <a:latin typeface="Cambria Math" panose="02040503050406030204" pitchFamily="18" charset="0"/>
                      </a:rPr>
                      <m:t>=</m:t>
                    </m:r>
                    <m:r>
                      <a:rPr lang="en-US" sz="2400" b="0" i="1">
                        <a:solidFill>
                          <a:srgbClr val="000000"/>
                        </a:solidFill>
                        <a:latin typeface="Cambria Math" panose="02040503050406030204" pitchFamily="18" charset="0"/>
                      </a:rPr>
                      <m:t>1</m:t>
                    </m:r>
                  </m:oMath>
                </a14:m>
                <a:r>
                  <a:rPr lang="en-US" sz="2400" noProof="1">
                    <a:solidFill>
                      <a:srgbClr val="000000"/>
                    </a:solidFill>
                    <a:latin typeface="Arial" panose="020B0604020202020204" pitchFamily="34" charset="0"/>
                    <a:cs typeface="Arial" panose="020B0604020202020204" pitchFamily="34" charset="0"/>
                  </a:rPr>
                  <a:t> </a:t>
                </a:r>
                <a:endParaRPr lang="vi-VN" sz="2400" noProof="1">
                  <a:solidFill>
                    <a:srgbClr val="000000"/>
                  </a:solidFill>
                  <a:latin typeface="Arial" panose="020B0604020202020204" pitchFamily="34" charset="0"/>
                  <a:cs typeface="Arial" panose="020B0604020202020204" pitchFamily="34" charset="0"/>
                </a:endParaRPr>
              </a:p>
            </p:txBody>
          </p:sp>
        </mc:Choice>
        <mc:Fallback xmlns="">
          <p:sp>
            <p:nvSpPr>
              <p:cNvPr id="5" name="Đáp án đúng">
                <a:extLst>
                  <a:ext uri="{FF2B5EF4-FFF2-40B4-BE49-F238E27FC236}">
                    <a16:creationId xmlns=""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910936" y="2315440"/>
                <a:ext cx="3401292" cy="997527"/>
              </a:xfrm>
              <a:prstGeom prst="roundRect">
                <a:avLst/>
              </a:prstGeom>
              <a:blipFill rotWithShape="1">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3FCD9830-5FD1-BD44-878B-228BD96CE996}"/>
                  </a:ext>
                </a:extLst>
              </p:cNvPr>
              <p:cNvSpPr/>
              <p:nvPr/>
            </p:nvSpPr>
            <p:spPr>
              <a:xfrm>
                <a:off x="910936" y="3541565"/>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400" noProof="1">
                    <a:solidFill>
                      <a:srgbClr val="000000"/>
                    </a:solidFill>
                    <a:latin typeface="Arial" panose="020B0604020202020204" pitchFamily="34" charset="0"/>
                    <a:cs typeface="Arial" panose="020B0604020202020204" pitchFamily="34" charset="0"/>
                  </a:rPr>
                  <a:t>B. </a:t>
                </a:r>
                <a14:m>
                  <m:oMath xmlns:m="http://schemas.openxmlformats.org/officeDocument/2006/math">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𝑥</m:t>
                            </m:r>
                          </m:e>
                          <m:sup>
                            <m:r>
                              <a:rPr lang="en-US" sz="2400" b="0" i="1">
                                <a:solidFill>
                                  <a:srgbClr val="000000"/>
                                </a:solidFill>
                                <a:latin typeface="Cambria Math" panose="02040503050406030204" pitchFamily="18" charset="0"/>
                              </a:rPr>
                              <m:t>2</m:t>
                            </m:r>
                          </m:sup>
                        </m:sSup>
                      </m:num>
                      <m:den>
                        <m:r>
                          <a:rPr lang="en-US" sz="2400" b="0" i="1">
                            <a:solidFill>
                              <a:srgbClr val="000000"/>
                            </a:solidFill>
                            <a:latin typeface="Cambria Math" panose="02040503050406030204" pitchFamily="18" charset="0"/>
                          </a:rPr>
                          <m:t>16</m:t>
                        </m:r>
                      </m:den>
                    </m:f>
                    <m:r>
                      <a:rPr lang="en-US" sz="2400" b="0" i="1">
                        <a:solidFill>
                          <a:srgbClr val="000000"/>
                        </a:solidFill>
                        <a:latin typeface="Cambria Math" panose="02040503050406030204" pitchFamily="18" charset="0"/>
                      </a:rPr>
                      <m:t>−</m:t>
                    </m:r>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𝑦</m:t>
                        </m:r>
                      </m:e>
                      <m:sup>
                        <m:r>
                          <a:rPr lang="en-US" sz="2400" b="0" i="1">
                            <a:solidFill>
                              <a:srgbClr val="000000"/>
                            </a:solidFill>
                            <a:latin typeface="Cambria Math" panose="02040503050406030204" pitchFamily="18" charset="0"/>
                          </a:rPr>
                          <m:t>2</m:t>
                        </m:r>
                      </m:sup>
                    </m:sSup>
                    <m:r>
                      <a:rPr lang="en-US" sz="2400" b="0" i="1">
                        <a:solidFill>
                          <a:srgbClr val="000000"/>
                        </a:solidFill>
                        <a:latin typeface="Cambria Math" panose="02040503050406030204" pitchFamily="18" charset="0"/>
                      </a:rPr>
                      <m:t>=−</m:t>
                    </m:r>
                    <m:r>
                      <a:rPr lang="en-US" sz="2400" b="0" i="1">
                        <a:solidFill>
                          <a:srgbClr val="000000"/>
                        </a:solidFill>
                        <a:latin typeface="Cambria Math" panose="02040503050406030204" pitchFamily="18" charset="0"/>
                      </a:rPr>
                      <m:t>1</m:t>
                    </m:r>
                  </m:oMath>
                </a14:m>
                <a:endParaRPr lang="vi-VN" sz="2400" noProof="1">
                  <a:solidFill>
                    <a:srgbClr val="000000"/>
                  </a:solidFill>
                  <a:latin typeface="Arial" panose="020B0604020202020204" pitchFamily="34" charset="0"/>
                  <a:cs typeface="Arial" panose="020B0604020202020204" pitchFamily="34" charset="0"/>
                </a:endParaRPr>
              </a:p>
            </p:txBody>
          </p:sp>
        </mc:Choice>
        <mc:Fallback xmlns="">
          <p:sp>
            <p:nvSpPr>
              <p:cNvPr id="6" name="Đáp án sai 1">
                <a:extLst>
                  <a:ext uri="{FF2B5EF4-FFF2-40B4-BE49-F238E27FC236}">
                    <a16:creationId xmlns=""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910936" y="3541565"/>
                <a:ext cx="3401292" cy="997527"/>
              </a:xfrm>
              <a:prstGeom prst="roundRect">
                <a:avLst/>
              </a:prstGeom>
              <a:blipFill rotWithShape="1">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sai 2">
                <a:extLst>
                  <a:ext uri="{FF2B5EF4-FFF2-40B4-BE49-F238E27FC236}">
                    <a16:creationId xmlns:a16="http://schemas.microsoft.com/office/drawing/2014/main" id="{6A919885-0285-0403-1E09-FA94D8BC080B}"/>
                  </a:ext>
                </a:extLst>
              </p:cNvPr>
              <p:cNvSpPr/>
              <p:nvPr/>
            </p:nvSpPr>
            <p:spPr>
              <a:xfrm>
                <a:off x="4831773" y="2315440"/>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400" noProof="1">
                    <a:solidFill>
                      <a:srgbClr val="000000"/>
                    </a:solidFill>
                    <a:latin typeface="Arial" panose="020B0604020202020204" pitchFamily="34" charset="0"/>
                    <a:cs typeface="Arial" panose="020B0604020202020204" pitchFamily="34" charset="0"/>
                  </a:rPr>
                  <a:t>C. </a:t>
                </a:r>
                <a14:m>
                  <m:oMath xmlns:m="http://schemas.openxmlformats.org/officeDocument/2006/math">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𝑥</m:t>
                            </m:r>
                          </m:e>
                          <m:sup>
                            <m:r>
                              <a:rPr lang="en-US" sz="2400" b="0" i="1">
                                <a:solidFill>
                                  <a:srgbClr val="000000"/>
                                </a:solidFill>
                                <a:latin typeface="Cambria Math" panose="02040503050406030204" pitchFamily="18" charset="0"/>
                              </a:rPr>
                              <m:t>2</m:t>
                            </m:r>
                          </m:sup>
                        </m:sSup>
                      </m:num>
                      <m:den>
                        <m:r>
                          <a:rPr lang="en-US" sz="2400" b="0" i="1">
                            <a:solidFill>
                              <a:srgbClr val="000000"/>
                            </a:solidFill>
                            <a:latin typeface="Cambria Math" panose="02040503050406030204" pitchFamily="18" charset="0"/>
                          </a:rPr>
                          <m:t>25</m:t>
                        </m:r>
                      </m:den>
                    </m:f>
                    <m:r>
                      <a:rPr lang="en-US" sz="2400" b="0" i="1">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𝑦</m:t>
                            </m:r>
                          </m:e>
                          <m:sup>
                            <m:r>
                              <a:rPr lang="en-US" sz="2400" b="0" i="1">
                                <a:solidFill>
                                  <a:srgbClr val="000000"/>
                                </a:solidFill>
                                <a:latin typeface="Cambria Math" panose="02040503050406030204" pitchFamily="18" charset="0"/>
                              </a:rPr>
                              <m:t>2</m:t>
                            </m:r>
                          </m:sup>
                        </m:sSup>
                      </m:num>
                      <m:den>
                        <m:r>
                          <a:rPr lang="en-US" sz="2400" b="0" i="1">
                            <a:solidFill>
                              <a:srgbClr val="000000"/>
                            </a:solidFill>
                            <a:latin typeface="Cambria Math" panose="02040503050406030204" pitchFamily="18" charset="0"/>
                          </a:rPr>
                          <m:t>9</m:t>
                        </m:r>
                      </m:den>
                    </m:f>
                    <m:r>
                      <a:rPr lang="en-US" sz="2400" b="0" i="1">
                        <a:solidFill>
                          <a:srgbClr val="000000"/>
                        </a:solidFill>
                        <a:latin typeface="Cambria Math" panose="02040503050406030204" pitchFamily="18" charset="0"/>
                      </a:rPr>
                      <m:t>=−</m:t>
                    </m:r>
                    <m:r>
                      <a:rPr lang="en-US" sz="2400" b="0" i="1">
                        <a:solidFill>
                          <a:srgbClr val="000000"/>
                        </a:solidFill>
                        <a:latin typeface="Cambria Math" panose="02040503050406030204" pitchFamily="18" charset="0"/>
                      </a:rPr>
                      <m:t>1</m:t>
                    </m:r>
                  </m:oMath>
                </a14:m>
                <a:endParaRPr lang="vi-VN" sz="2400" noProof="1">
                  <a:solidFill>
                    <a:srgbClr val="000000"/>
                  </a:solidFill>
                  <a:latin typeface="Arial" panose="020B0604020202020204" pitchFamily="34" charset="0"/>
                  <a:cs typeface="Arial" panose="020B0604020202020204" pitchFamily="34" charset="0"/>
                </a:endParaRPr>
              </a:p>
            </p:txBody>
          </p:sp>
        </mc:Choice>
        <mc:Fallback xmlns="">
          <p:sp>
            <p:nvSpPr>
              <p:cNvPr id="7" name="Đáp án sai 2">
                <a:extLst>
                  <a:ext uri="{FF2B5EF4-FFF2-40B4-BE49-F238E27FC236}">
                    <a16:creationId xmlns=""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4831773" y="2315440"/>
                <a:ext cx="3401292" cy="997527"/>
              </a:xfrm>
              <a:prstGeom prst="roundRect">
                <a:avLst/>
              </a:prstGeom>
              <a:blipFill rotWithShape="1">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Đáp án sai 3">
                <a:extLst>
                  <a:ext uri="{FF2B5EF4-FFF2-40B4-BE49-F238E27FC236}">
                    <a16:creationId xmlns:a16="http://schemas.microsoft.com/office/drawing/2014/main" id="{2E7D83A4-3758-8699-4DD0-010A80780539}"/>
                  </a:ext>
                </a:extLst>
              </p:cNvPr>
              <p:cNvSpPr/>
              <p:nvPr/>
            </p:nvSpPr>
            <p:spPr>
              <a:xfrm>
                <a:off x="4831772" y="3541565"/>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400" noProof="1">
                    <a:solidFill>
                      <a:srgbClr val="000000"/>
                    </a:solidFill>
                    <a:latin typeface="Arial" panose="020B0604020202020204" pitchFamily="34" charset="0"/>
                    <a:cs typeface="Arial" panose="020B0604020202020204" pitchFamily="34" charset="0"/>
                  </a:rPr>
                  <a:t>D. </a:t>
                </a:r>
                <a14:m>
                  <m:oMath xmlns:m="http://schemas.openxmlformats.org/officeDocument/2006/math">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𝑥</m:t>
                        </m:r>
                      </m:e>
                      <m:sup>
                        <m:r>
                          <a:rPr lang="en-US" sz="2400" b="0" i="1">
                            <a:solidFill>
                              <a:srgbClr val="000000"/>
                            </a:solidFill>
                            <a:latin typeface="Cambria Math" panose="02040503050406030204" pitchFamily="18" charset="0"/>
                          </a:rPr>
                          <m:t>2</m:t>
                        </m:r>
                      </m:sup>
                    </m:sSup>
                    <m:r>
                      <a:rPr lang="en-US" sz="2400" b="0" i="1">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𝑦</m:t>
                            </m:r>
                          </m:e>
                          <m:sup>
                            <m:r>
                              <a:rPr lang="en-US" sz="2400" b="0" i="1">
                                <a:solidFill>
                                  <a:srgbClr val="000000"/>
                                </a:solidFill>
                                <a:latin typeface="Cambria Math" panose="02040503050406030204" pitchFamily="18" charset="0"/>
                              </a:rPr>
                              <m:t>2</m:t>
                            </m:r>
                          </m:sup>
                        </m:sSup>
                      </m:num>
                      <m:den>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3</m:t>
                            </m:r>
                          </m:e>
                          <m:sup>
                            <m:r>
                              <a:rPr lang="en-US" sz="2400" b="0" i="1">
                                <a:solidFill>
                                  <a:srgbClr val="000000"/>
                                </a:solidFill>
                                <a:latin typeface="Cambria Math" panose="02040503050406030204" pitchFamily="18" charset="0"/>
                              </a:rPr>
                              <m:t>2</m:t>
                            </m:r>
                          </m:sup>
                        </m:sSup>
                      </m:den>
                    </m:f>
                    <m:r>
                      <a:rPr lang="en-US" sz="2400" b="0" i="1">
                        <a:solidFill>
                          <a:srgbClr val="000000"/>
                        </a:solidFill>
                        <a:latin typeface="Cambria Math" panose="02040503050406030204" pitchFamily="18" charset="0"/>
                      </a:rPr>
                      <m:t>=</m:t>
                    </m:r>
                    <m:r>
                      <a:rPr lang="en-US" sz="2400" b="0" i="1">
                        <a:solidFill>
                          <a:srgbClr val="000000"/>
                        </a:solidFill>
                        <a:latin typeface="Cambria Math" panose="02040503050406030204" pitchFamily="18" charset="0"/>
                      </a:rPr>
                      <m:t>1</m:t>
                    </m:r>
                  </m:oMath>
                </a14:m>
                <a:endParaRPr lang="vi-VN" sz="2400" noProof="1">
                  <a:solidFill>
                    <a:srgbClr val="000000"/>
                  </a:solidFill>
                  <a:latin typeface="Arial" panose="020B0604020202020204" pitchFamily="34" charset="0"/>
                  <a:cs typeface="Arial" panose="020B0604020202020204" pitchFamily="34" charset="0"/>
                </a:endParaRPr>
              </a:p>
            </p:txBody>
          </p:sp>
        </mc:Choice>
        <mc:Fallback xmlns="">
          <p:sp>
            <p:nvSpPr>
              <p:cNvPr id="8" name="Đáp án sai 3">
                <a:extLst>
                  <a:ext uri="{FF2B5EF4-FFF2-40B4-BE49-F238E27FC236}">
                    <a16:creationId xmlns=""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4831772" y="3541565"/>
                <a:ext cx="3401292" cy="997527"/>
              </a:xfrm>
              <a:prstGeom prst="roundRect">
                <a:avLst/>
              </a:prstGeom>
              <a:blipFill rotWithShape="1">
                <a:blip r:embed="rId9"/>
                <a:stretch>
                  <a:fillRect/>
                </a:stretch>
              </a:blipFill>
              <a:ln>
                <a:noFill/>
              </a:ln>
            </p:spPr>
            <p:txBody>
              <a:bodyPr/>
              <a:lstStyle/>
              <a:p>
                <a:r>
                  <a:rPr lang="en-US">
                    <a:noFill/>
                  </a:rPr>
                  <a:t> </a:t>
                </a:r>
              </a:p>
            </p:txBody>
          </p:sp>
        </mc:Fallback>
      </mc:AlternateContent>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50"/>
            <a:ext cx="365523" cy="365523"/>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3612324" y="2535767"/>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7595472" y="2518927"/>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7595472" y="3756310"/>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3614517" y="3756310"/>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50"/>
            <a:ext cx="365523" cy="365523"/>
          </a:xfrm>
          <a:prstGeom prst="rect">
            <a:avLst/>
          </a:prstGeom>
        </p:spPr>
      </p:pic>
    </p:spTree>
    <p:extLst>
      <p:ext uri="{BB962C8B-B14F-4D97-AF65-F5344CB8AC3E}">
        <p14:creationId xmlns:p14="http://schemas.microsoft.com/office/powerpoint/2010/main" val="2286385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8"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4"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4"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4"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886832" y="552450"/>
            <a:ext cx="741896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lnSpc>
                <a:spcPct val="150000"/>
              </a:lnSpc>
            </a:pPr>
            <a:r>
              <a:rPr lang="en-US" sz="2400" dirty="0">
                <a:solidFill>
                  <a:srgbClr val="000000"/>
                </a:solidFill>
              </a:rPr>
              <a:t>Câu 4. Phương trình nào sau đây là phương trình chính tắc của parabol?</a:t>
            </a:r>
          </a:p>
        </p:txBody>
      </p:sp>
      <mc:AlternateContent xmlns:mc="http://schemas.openxmlformats.org/markup-compatibility/2006" xmlns:a14="http://schemas.microsoft.com/office/drawing/2010/main">
        <mc:Choice Requires="a14">
          <p:sp>
            <p:nvSpPr>
              <p:cNvPr id="5" name="Đáp án đúng">
                <a:extLst>
                  <a:ext uri="{FF2B5EF4-FFF2-40B4-BE49-F238E27FC236}">
                    <a16:creationId xmlns:a16="http://schemas.microsoft.com/office/drawing/2014/main" id="{8B66CBE4-2DB9-BCF7-D1C4-281B894BFE17}"/>
                  </a:ext>
                </a:extLst>
              </p:cNvPr>
              <p:cNvSpPr/>
              <p:nvPr/>
            </p:nvSpPr>
            <p:spPr>
              <a:xfrm>
                <a:off x="910938" y="3533774"/>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vi-VN" sz="2400" noProof="1">
                    <a:solidFill>
                      <a:srgbClr val="000000"/>
                    </a:solidFill>
                    <a:latin typeface="Arial" panose="020B0604020202020204" pitchFamily="34" charset="0"/>
                    <a:cs typeface="Arial" panose="020B0604020202020204" pitchFamily="34" charset="0"/>
                  </a:rPr>
                  <a:t>C</a:t>
                </a:r>
                <a:r>
                  <a:rPr lang="en-US" sz="2400" noProof="1">
                    <a:solidFill>
                      <a:srgbClr val="000000"/>
                    </a:solidFill>
                    <a:latin typeface="Arial" panose="020B0604020202020204" pitchFamily="34" charset="0"/>
                    <a:cs typeface="Arial" panose="020B0604020202020204" pitchFamily="34" charset="0"/>
                  </a:rPr>
                  <a:t>. </a:t>
                </a:r>
                <a14:m>
                  <m:oMath xmlns:m="http://schemas.openxmlformats.org/officeDocument/2006/math">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𝑦</m:t>
                        </m:r>
                      </m:e>
                      <m:sup>
                        <m:r>
                          <a:rPr lang="en-US" sz="2400" b="0" i="1">
                            <a:solidFill>
                              <a:srgbClr val="000000"/>
                            </a:solidFill>
                            <a:latin typeface="Cambria Math" panose="02040503050406030204" pitchFamily="18" charset="0"/>
                          </a:rPr>
                          <m:t>2</m:t>
                        </m:r>
                      </m:sup>
                    </m:sSup>
                    <m:r>
                      <a:rPr lang="en-US" sz="2400" b="0" i="1">
                        <a:solidFill>
                          <a:srgbClr val="000000"/>
                        </a:solidFill>
                        <a:latin typeface="Cambria Math" panose="02040503050406030204" pitchFamily="18" charset="0"/>
                      </a:rPr>
                      <m:t>=0,3</m:t>
                    </m:r>
                    <m:r>
                      <a:rPr lang="en-US" sz="2400" b="0" i="1">
                        <a:solidFill>
                          <a:srgbClr val="000000"/>
                        </a:solidFill>
                        <a:latin typeface="Cambria Math" panose="02040503050406030204" pitchFamily="18" charset="0"/>
                      </a:rPr>
                      <m:t>𝑥</m:t>
                    </m:r>
                  </m:oMath>
                </a14:m>
                <a:endParaRPr lang="vi-VN" sz="2400" noProof="1">
                  <a:solidFill>
                    <a:srgbClr val="000000"/>
                  </a:solidFill>
                  <a:latin typeface="Arial" panose="020B0604020202020204" pitchFamily="34" charset="0"/>
                  <a:cs typeface="Arial" panose="020B0604020202020204" pitchFamily="34" charset="0"/>
                </a:endParaRPr>
              </a:p>
            </p:txBody>
          </p:sp>
        </mc:Choice>
        <mc:Fallback xmlns="">
          <p:sp>
            <p:nvSpPr>
              <p:cNvPr id="5" name="Đáp án đúng">
                <a:extLst>
                  <a:ext uri="{FF2B5EF4-FFF2-40B4-BE49-F238E27FC236}">
                    <a16:creationId xmlns=""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910938" y="3533774"/>
                <a:ext cx="3401292" cy="997527"/>
              </a:xfrm>
              <a:prstGeom prst="roundRect">
                <a:avLst/>
              </a:prstGeom>
              <a:blipFill rotWithShape="1">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3FCD9830-5FD1-BD44-878B-228BD96CE996}"/>
                  </a:ext>
                </a:extLst>
              </p:cNvPr>
              <p:cNvSpPr/>
              <p:nvPr/>
            </p:nvSpPr>
            <p:spPr>
              <a:xfrm>
                <a:off x="910936" y="2307649"/>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400" noProof="1">
                    <a:solidFill>
                      <a:srgbClr val="000000"/>
                    </a:solidFill>
                    <a:latin typeface="Arial" panose="020B0604020202020204" pitchFamily="34" charset="0"/>
                    <a:cs typeface="Arial" panose="020B0604020202020204" pitchFamily="34" charset="0"/>
                  </a:rPr>
                  <a:t>A. </a:t>
                </a:r>
                <a14:m>
                  <m:oMath xmlns:m="http://schemas.openxmlformats.org/officeDocument/2006/math">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𝑦</m:t>
                        </m:r>
                      </m:e>
                      <m:sup>
                        <m:r>
                          <a:rPr lang="en-US" sz="2400" b="0" i="1">
                            <a:solidFill>
                              <a:srgbClr val="000000"/>
                            </a:solidFill>
                            <a:latin typeface="Cambria Math" panose="02040503050406030204" pitchFamily="18" charset="0"/>
                          </a:rPr>
                          <m:t>2</m:t>
                        </m:r>
                      </m:sup>
                    </m:sSup>
                    <m:r>
                      <a:rPr lang="en-US" sz="2400" b="0" i="1">
                        <a:solidFill>
                          <a:srgbClr val="000000"/>
                        </a:solidFill>
                        <a:latin typeface="Cambria Math" panose="02040503050406030204" pitchFamily="18" charset="0"/>
                      </a:rPr>
                      <m:t>=−0,3</m:t>
                    </m:r>
                    <m:r>
                      <a:rPr lang="en-US" sz="2400" b="0" i="1">
                        <a:solidFill>
                          <a:srgbClr val="000000"/>
                        </a:solidFill>
                        <a:latin typeface="Cambria Math" panose="02040503050406030204" pitchFamily="18" charset="0"/>
                      </a:rPr>
                      <m:t>𝑥</m:t>
                    </m:r>
                  </m:oMath>
                </a14:m>
                <a:endParaRPr lang="vi-VN" sz="2400" noProof="1">
                  <a:solidFill>
                    <a:srgbClr val="000000"/>
                  </a:solidFill>
                  <a:latin typeface="Arial" panose="020B0604020202020204" pitchFamily="34" charset="0"/>
                  <a:cs typeface="Arial" panose="020B0604020202020204" pitchFamily="34" charset="0"/>
                </a:endParaRPr>
              </a:p>
            </p:txBody>
          </p:sp>
        </mc:Choice>
        <mc:Fallback xmlns="">
          <p:sp>
            <p:nvSpPr>
              <p:cNvPr id="6" name="Đáp án sai 1">
                <a:extLst>
                  <a:ext uri="{FF2B5EF4-FFF2-40B4-BE49-F238E27FC236}">
                    <a16:creationId xmlns=""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910936" y="2307649"/>
                <a:ext cx="3401292" cy="997527"/>
              </a:xfrm>
              <a:prstGeom prst="roundRect">
                <a:avLst/>
              </a:prstGeom>
              <a:blipFill rotWithShape="1">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sai 2">
                <a:extLst>
                  <a:ext uri="{FF2B5EF4-FFF2-40B4-BE49-F238E27FC236}">
                    <a16:creationId xmlns:a16="http://schemas.microsoft.com/office/drawing/2014/main" id="{6A919885-0285-0403-1E09-FA94D8BC080B}"/>
                  </a:ext>
                </a:extLst>
              </p:cNvPr>
              <p:cNvSpPr/>
              <p:nvPr/>
            </p:nvSpPr>
            <p:spPr>
              <a:xfrm>
                <a:off x="4831773" y="2307649"/>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vi-VN" sz="2400" noProof="1">
                    <a:solidFill>
                      <a:srgbClr val="000000"/>
                    </a:solidFill>
                    <a:latin typeface="Arial" panose="020B0604020202020204" pitchFamily="34" charset="0"/>
                    <a:cs typeface="Arial" panose="020B0604020202020204" pitchFamily="34" charset="0"/>
                  </a:rPr>
                  <a:t>B</a:t>
                </a:r>
                <a:r>
                  <a:rPr lang="en-US" sz="2400" noProof="1">
                    <a:solidFill>
                      <a:srgbClr val="000000"/>
                    </a:solidFill>
                    <a:latin typeface="Arial" panose="020B0604020202020204" pitchFamily="34" charset="0"/>
                    <a:cs typeface="Arial" panose="020B0604020202020204" pitchFamily="34" charset="0"/>
                  </a:rPr>
                  <a:t>. </a:t>
                </a:r>
                <a14:m>
                  <m:oMath xmlns:m="http://schemas.openxmlformats.org/officeDocument/2006/math">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𝑥</m:t>
                        </m:r>
                      </m:e>
                      <m:sup>
                        <m:r>
                          <a:rPr lang="en-US" sz="2400" b="0" i="1">
                            <a:solidFill>
                              <a:srgbClr val="000000"/>
                            </a:solidFill>
                            <a:latin typeface="Cambria Math" panose="02040503050406030204" pitchFamily="18" charset="0"/>
                          </a:rPr>
                          <m:t>2</m:t>
                        </m:r>
                      </m:sup>
                    </m:sSup>
                    <m:r>
                      <a:rPr lang="en-US" sz="2400" b="0" i="1">
                        <a:solidFill>
                          <a:srgbClr val="000000"/>
                        </a:solidFill>
                        <a:latin typeface="Cambria Math" panose="02040503050406030204" pitchFamily="18" charset="0"/>
                      </a:rPr>
                      <m:t>=0,3</m:t>
                    </m:r>
                    <m:r>
                      <a:rPr lang="en-US" sz="2400" b="0" i="1">
                        <a:solidFill>
                          <a:srgbClr val="000000"/>
                        </a:solidFill>
                        <a:latin typeface="Cambria Math" panose="02040503050406030204" pitchFamily="18" charset="0"/>
                      </a:rPr>
                      <m:t>𝑦</m:t>
                    </m:r>
                  </m:oMath>
                </a14:m>
                <a:endParaRPr lang="vi-VN" sz="2400" noProof="1">
                  <a:solidFill>
                    <a:srgbClr val="000000"/>
                  </a:solidFill>
                  <a:latin typeface="Arial" panose="020B0604020202020204" pitchFamily="34" charset="0"/>
                  <a:cs typeface="Arial" panose="020B0604020202020204" pitchFamily="34" charset="0"/>
                </a:endParaRPr>
              </a:p>
            </p:txBody>
          </p:sp>
        </mc:Choice>
        <mc:Fallback xmlns="">
          <p:sp>
            <p:nvSpPr>
              <p:cNvPr id="7" name="Đáp án sai 2">
                <a:extLst>
                  <a:ext uri="{FF2B5EF4-FFF2-40B4-BE49-F238E27FC236}">
                    <a16:creationId xmlns=""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4831773" y="2307649"/>
                <a:ext cx="3401292" cy="997527"/>
              </a:xfrm>
              <a:prstGeom prst="roundRect">
                <a:avLst/>
              </a:prstGeom>
              <a:blipFill rotWithShape="1">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Đáp án sai 3">
                <a:extLst>
                  <a:ext uri="{FF2B5EF4-FFF2-40B4-BE49-F238E27FC236}">
                    <a16:creationId xmlns:a16="http://schemas.microsoft.com/office/drawing/2014/main" id="{2E7D83A4-3758-8699-4DD0-010A80780539}"/>
                  </a:ext>
                </a:extLst>
              </p:cNvPr>
              <p:cNvSpPr/>
              <p:nvPr/>
            </p:nvSpPr>
            <p:spPr>
              <a:xfrm>
                <a:off x="4831772" y="3533774"/>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400" noProof="1">
                    <a:solidFill>
                      <a:srgbClr val="000000"/>
                    </a:solidFill>
                    <a:latin typeface="Arial" panose="020B0604020202020204" pitchFamily="34" charset="0"/>
                    <a:cs typeface="Arial" panose="020B0604020202020204" pitchFamily="34" charset="0"/>
                  </a:rPr>
                  <a:t>D. </a:t>
                </a:r>
                <a14:m>
                  <m:oMath xmlns:m="http://schemas.openxmlformats.org/officeDocument/2006/math">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𝑥</m:t>
                        </m:r>
                      </m:e>
                      <m:sup>
                        <m:r>
                          <a:rPr lang="en-US" sz="2400" b="0" i="1">
                            <a:solidFill>
                              <a:srgbClr val="000000"/>
                            </a:solidFill>
                            <a:latin typeface="Cambria Math" panose="02040503050406030204" pitchFamily="18" charset="0"/>
                          </a:rPr>
                          <m:t>2</m:t>
                        </m:r>
                      </m:sup>
                    </m:sSup>
                    <m:r>
                      <a:rPr lang="en-US" sz="2400" b="0" i="1">
                        <a:solidFill>
                          <a:srgbClr val="000000"/>
                        </a:solidFill>
                        <a:latin typeface="Cambria Math" panose="02040503050406030204" pitchFamily="18" charset="0"/>
                      </a:rPr>
                      <m:t>=−0,3</m:t>
                    </m:r>
                    <m:r>
                      <a:rPr lang="en-US" sz="2400" b="0" i="1">
                        <a:solidFill>
                          <a:srgbClr val="000000"/>
                        </a:solidFill>
                        <a:latin typeface="Cambria Math" panose="02040503050406030204" pitchFamily="18" charset="0"/>
                      </a:rPr>
                      <m:t>𝑦</m:t>
                    </m:r>
                  </m:oMath>
                </a14:m>
                <a:endParaRPr lang="vi-VN" sz="2400" noProof="1">
                  <a:solidFill>
                    <a:srgbClr val="000000"/>
                  </a:solidFill>
                  <a:latin typeface="Arial" panose="020B0604020202020204" pitchFamily="34" charset="0"/>
                  <a:cs typeface="Arial" panose="020B0604020202020204" pitchFamily="34" charset="0"/>
                </a:endParaRPr>
              </a:p>
            </p:txBody>
          </p:sp>
        </mc:Choice>
        <mc:Fallback xmlns="">
          <p:sp>
            <p:nvSpPr>
              <p:cNvPr id="8" name="Đáp án sai 3">
                <a:extLst>
                  <a:ext uri="{FF2B5EF4-FFF2-40B4-BE49-F238E27FC236}">
                    <a16:creationId xmlns=""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4831772" y="3533774"/>
                <a:ext cx="3401292" cy="997527"/>
              </a:xfrm>
              <a:prstGeom prst="roundRect">
                <a:avLst/>
              </a:prstGeom>
              <a:blipFill rotWithShape="1">
                <a:blip r:embed="rId9"/>
                <a:stretch>
                  <a:fillRect/>
                </a:stretch>
              </a:blipFill>
              <a:ln>
                <a:noFill/>
              </a:ln>
            </p:spPr>
            <p:txBody>
              <a:bodyPr/>
              <a:lstStyle/>
              <a:p>
                <a:r>
                  <a:rPr lang="en-US">
                    <a:noFill/>
                  </a:rPr>
                  <a:t> </a:t>
                </a:r>
              </a:p>
            </p:txBody>
          </p:sp>
        </mc:Fallback>
      </mc:AlternateContent>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50"/>
            <a:ext cx="365523" cy="365523"/>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3612325" y="3754101"/>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7595472" y="2511136"/>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7595472" y="3748518"/>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3614518" y="2511136"/>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50"/>
            <a:ext cx="365523" cy="365523"/>
          </a:xfrm>
          <a:prstGeom prst="rect">
            <a:avLst/>
          </a:prstGeom>
        </p:spPr>
      </p:pic>
    </p:spTree>
    <p:extLst>
      <p:ext uri="{BB962C8B-B14F-4D97-AF65-F5344CB8AC3E}">
        <p14:creationId xmlns:p14="http://schemas.microsoft.com/office/powerpoint/2010/main" val="24135477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âu hỏi">
                <a:extLst>
                  <a:ext uri="{FF2B5EF4-FFF2-40B4-BE49-F238E27FC236}">
                    <a16:creationId xmlns:a16="http://schemas.microsoft.com/office/drawing/2014/main" id="{4ADFFF1A-F500-CC57-185E-00F4826D0836}"/>
                  </a:ext>
                </a:extLst>
              </p:cNvPr>
              <p:cNvSpPr/>
              <p:nvPr/>
            </p:nvSpPr>
            <p:spPr>
              <a:xfrm>
                <a:off x="455468" y="590550"/>
                <a:ext cx="8233064"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lnSpc>
                    <a:spcPct val="150000"/>
                  </a:lnSpc>
                </a:pPr>
                <a:r>
                  <a:rPr lang="en-US" sz="2400" dirty="0">
                    <a:solidFill>
                      <a:srgbClr val="000000"/>
                    </a:solidFill>
                  </a:rPr>
                  <a:t>Câu 5. Đường Hyperbol </a:t>
                </a:r>
                <a14:m>
                  <m:oMath xmlns:m="http://schemas.openxmlformats.org/officeDocument/2006/math">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𝑥</m:t>
                            </m:r>
                          </m:e>
                          <m:sup>
                            <m:r>
                              <a:rPr lang="en-US" sz="2400" b="0" i="1">
                                <a:solidFill>
                                  <a:srgbClr val="000000"/>
                                </a:solidFill>
                                <a:latin typeface="Cambria Math" panose="02040503050406030204" pitchFamily="18" charset="0"/>
                              </a:rPr>
                              <m:t>2</m:t>
                            </m:r>
                          </m:sup>
                        </m:sSup>
                      </m:num>
                      <m:den>
                        <m:r>
                          <a:rPr lang="en-US" sz="2400" b="0" i="1">
                            <a:solidFill>
                              <a:srgbClr val="000000"/>
                            </a:solidFill>
                            <a:latin typeface="Cambria Math" panose="02040503050406030204" pitchFamily="18" charset="0"/>
                          </a:rPr>
                          <m:t>16</m:t>
                        </m:r>
                      </m:den>
                    </m:f>
                    <m:r>
                      <a:rPr lang="en-US" sz="2400" b="0" i="1">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b="0" i="1">
                                <a:solidFill>
                                  <a:srgbClr val="000000"/>
                                </a:solidFill>
                                <a:latin typeface="Cambria Math" panose="02040503050406030204" pitchFamily="18" charset="0"/>
                              </a:rPr>
                              <m:t>𝑦</m:t>
                            </m:r>
                          </m:e>
                          <m:sup>
                            <m:r>
                              <a:rPr lang="en-US" sz="2400" b="0" i="1">
                                <a:solidFill>
                                  <a:srgbClr val="000000"/>
                                </a:solidFill>
                                <a:latin typeface="Cambria Math" panose="02040503050406030204" pitchFamily="18" charset="0"/>
                              </a:rPr>
                              <m:t>2</m:t>
                            </m:r>
                          </m:sup>
                        </m:sSup>
                      </m:num>
                      <m:den>
                        <m:r>
                          <a:rPr lang="en-US" sz="2400" b="0" i="1">
                            <a:solidFill>
                              <a:srgbClr val="000000"/>
                            </a:solidFill>
                            <a:latin typeface="Cambria Math" panose="02040503050406030204" pitchFamily="18" charset="0"/>
                          </a:rPr>
                          <m:t>20</m:t>
                        </m:r>
                      </m:den>
                    </m:f>
                    <m:r>
                      <a:rPr lang="en-US" sz="2400" b="0" i="1">
                        <a:solidFill>
                          <a:srgbClr val="000000"/>
                        </a:solidFill>
                        <a:latin typeface="Cambria Math" panose="02040503050406030204" pitchFamily="18" charset="0"/>
                      </a:rPr>
                      <m:t>=</m:t>
                    </m:r>
                    <m:r>
                      <a:rPr lang="en-US" sz="2400" b="0" i="1">
                        <a:solidFill>
                          <a:srgbClr val="000000"/>
                        </a:solidFill>
                        <a:latin typeface="Cambria Math" panose="02040503050406030204" pitchFamily="18" charset="0"/>
                      </a:rPr>
                      <m:t>1</m:t>
                    </m:r>
                  </m:oMath>
                </a14:m>
                <a:r>
                  <a:rPr lang="en-US" sz="2400" dirty="0">
                    <a:solidFill>
                      <a:srgbClr val="000000"/>
                    </a:solidFill>
                  </a:rPr>
                  <a:t> có một tiêu điểm có tọa độ là:</a:t>
                </a:r>
              </a:p>
            </p:txBody>
          </p:sp>
        </mc:Choice>
        <mc:Fallback xmlns="">
          <p:sp>
            <p:nvSpPr>
              <p:cNvPr id="2" name="Câu hỏi">
                <a:extLst>
                  <a:ext uri="{FF2B5EF4-FFF2-40B4-BE49-F238E27FC236}">
                    <a16:creationId xmlns=""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455468" y="590550"/>
                <a:ext cx="8233064" cy="1496291"/>
              </a:xfrm>
              <a:prstGeom prst="roundRect">
                <a:avLst/>
              </a:prstGeom>
              <a:blipFill rotWithShape="1">
                <a:blip r:embed="rId6"/>
                <a:stretch>
                  <a:fillRect b="-5306"/>
                </a:stretch>
              </a:blipFill>
              <a:ln>
                <a:noFill/>
              </a:ln>
            </p:spPr>
            <p:txBody>
              <a:bodyPr/>
              <a:lstStyle/>
              <a:p>
                <a:r>
                  <a:rPr lang="en-US">
                    <a:noFill/>
                  </a:rPr>
                  <a:t> </a:t>
                </a:r>
              </a:p>
            </p:txBody>
          </p:sp>
        </mc:Fallback>
      </mc:AlternateContent>
      <p:sp>
        <p:nvSpPr>
          <p:cNvPr id="5" name="Đáp án đúng">
            <a:extLst>
              <a:ext uri="{FF2B5EF4-FFF2-40B4-BE49-F238E27FC236}">
                <a16:creationId xmlns:a16="http://schemas.microsoft.com/office/drawing/2014/main" id="{8B66CBE4-2DB9-BCF7-D1C4-281B894BFE17}"/>
              </a:ext>
            </a:extLst>
          </p:cNvPr>
          <p:cNvSpPr/>
          <p:nvPr/>
        </p:nvSpPr>
        <p:spPr>
          <a:xfrm>
            <a:off x="910936" y="2315440"/>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400" noProof="1">
                <a:solidFill>
                  <a:srgbClr val="000000"/>
                </a:solidFill>
                <a:latin typeface="Arial" panose="020B0604020202020204" pitchFamily="34" charset="0"/>
                <a:cs typeface="Arial" panose="020B0604020202020204" pitchFamily="34" charset="0"/>
              </a:rPr>
              <a:t>A. </a:t>
            </a:r>
            <a:r>
              <a:rPr lang="en-US" sz="2400" dirty="0">
                <a:solidFill>
                  <a:srgbClr val="000000"/>
                </a:solidFill>
              </a:rPr>
              <a:t>(6; 0)</a:t>
            </a:r>
            <a:endParaRPr lang="vi-VN" sz="2400" noProof="1">
              <a:solidFill>
                <a:srgbClr val="000000"/>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910936" y="3541565"/>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400" noProof="1">
                <a:solidFill>
                  <a:srgbClr val="000000"/>
                </a:solidFill>
                <a:latin typeface="Arial" panose="020B0604020202020204" pitchFamily="34" charset="0"/>
                <a:cs typeface="Arial" panose="020B0604020202020204" pitchFamily="34" charset="0"/>
              </a:rPr>
              <a:t>B. </a:t>
            </a:r>
            <a:r>
              <a:rPr lang="en-US" sz="2400" dirty="0">
                <a:solidFill>
                  <a:srgbClr val="000000"/>
                </a:solidFill>
              </a:rPr>
              <a:t>(4; 0)</a:t>
            </a:r>
            <a:endParaRPr lang="vi-VN" sz="2400" noProof="1">
              <a:solidFill>
                <a:srgbClr val="000000"/>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831773" y="2315440"/>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400" noProof="1">
                <a:solidFill>
                  <a:srgbClr val="000000"/>
                </a:solidFill>
                <a:latin typeface="Arial" panose="020B0604020202020204" pitchFamily="34" charset="0"/>
                <a:cs typeface="Arial" panose="020B0604020202020204" pitchFamily="34" charset="0"/>
              </a:rPr>
              <a:t>C. </a:t>
            </a:r>
            <a:r>
              <a:rPr lang="en-US" sz="2400" dirty="0">
                <a:solidFill>
                  <a:srgbClr val="000000"/>
                </a:solidFill>
              </a:rPr>
              <a:t>(5; 0)</a:t>
            </a:r>
            <a:endParaRPr lang="vi-VN" sz="2400" noProof="1">
              <a:solidFill>
                <a:srgbClr val="000000"/>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31772" y="3541565"/>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2400" noProof="1">
                <a:solidFill>
                  <a:srgbClr val="000000"/>
                </a:solidFill>
                <a:latin typeface="Arial" panose="020B0604020202020204" pitchFamily="34" charset="0"/>
                <a:cs typeface="Arial" panose="020B0604020202020204" pitchFamily="34" charset="0"/>
              </a:rPr>
              <a:t>D. </a:t>
            </a:r>
            <a:r>
              <a:rPr lang="en-US" sz="2400" dirty="0">
                <a:solidFill>
                  <a:srgbClr val="000000"/>
                </a:solidFill>
              </a:rPr>
              <a:t>(-5; 0)</a:t>
            </a:r>
            <a:endParaRPr lang="vi-VN" sz="2400" noProof="1">
              <a:solidFill>
                <a:srgbClr val="000000"/>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50"/>
            <a:ext cx="365523" cy="365523"/>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3612324" y="2535767"/>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7595472" y="2518927"/>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7595472" y="3756310"/>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3614517" y="3756310"/>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50"/>
            <a:ext cx="365523" cy="365523"/>
          </a:xfrm>
          <a:prstGeom prst="rect">
            <a:avLst/>
          </a:prstGeom>
        </p:spPr>
      </p:pic>
    </p:spTree>
    <p:extLst>
      <p:ext uri="{BB962C8B-B14F-4D97-AF65-F5344CB8AC3E}">
        <p14:creationId xmlns:p14="http://schemas.microsoft.com/office/powerpoint/2010/main" val="20104982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77" name="Google Shape;2177;p63"/>
          <p:cNvSpPr/>
          <p:nvPr/>
        </p:nvSpPr>
        <p:spPr>
          <a:xfrm>
            <a:off x="163342" y="361950"/>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3"/>
          <p:cNvSpPr/>
          <p:nvPr/>
        </p:nvSpPr>
        <p:spPr>
          <a:xfrm>
            <a:off x="8286392" y="536875"/>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08;p39"/>
          <p:cNvSpPr txBox="1">
            <a:spLocks noGrp="1"/>
          </p:cNvSpPr>
          <p:nvPr>
            <p:ph type="title" idx="4294967295"/>
          </p:nvPr>
        </p:nvSpPr>
        <p:spPr>
          <a:xfrm>
            <a:off x="1676400" y="491768"/>
            <a:ext cx="5985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a:solidFill>
                  <a:srgbClr val="FF0000"/>
                </a:solidFill>
                <a:latin typeface="Arial" pitchFamily="34" charset="0"/>
                <a:cs typeface="Arial" pitchFamily="34" charset="0"/>
              </a:rPr>
              <a:t>LUYỆN TẬP</a:t>
            </a:r>
            <a:endParaRPr sz="3200" b="1" dirty="0">
              <a:solidFill>
                <a:srgbClr val="FF0000"/>
              </a:solidFill>
              <a:latin typeface="Arial" pitchFamily="34" charset="0"/>
              <a:cs typeface="Arial" pitchFamily="34" charset="0"/>
            </a:endParaRPr>
          </a:p>
        </p:txBody>
      </p:sp>
      <p:sp>
        <p:nvSpPr>
          <p:cNvPr id="2" name="Rectangle 1"/>
          <p:cNvSpPr/>
          <p:nvPr/>
        </p:nvSpPr>
        <p:spPr>
          <a:xfrm>
            <a:off x="232348" y="1025168"/>
            <a:ext cx="8759252" cy="1200329"/>
          </a:xfrm>
          <a:prstGeom prst="rect">
            <a:avLst/>
          </a:prstGeom>
        </p:spPr>
        <p:txBody>
          <a:bodyPr wrap="square">
            <a:spAutoFit/>
          </a:bodyPr>
          <a:lstStyle/>
          <a:p>
            <a:pPr algn="just">
              <a:lnSpc>
                <a:spcPct val="150000"/>
              </a:lnSpc>
            </a:pPr>
            <a:r>
              <a:rPr lang="en-US" sz="2400" b="1" dirty="0">
                <a:solidFill>
                  <a:schemeClr val="tx1">
                    <a:lumMod val="75000"/>
                  </a:schemeClr>
                </a:solidFill>
              </a:rPr>
              <a:t>1. (SGK – tr.102)</a:t>
            </a:r>
            <a:endParaRPr lang="en-US" sz="2400" dirty="0">
              <a:solidFill>
                <a:schemeClr val="tx1">
                  <a:lumMod val="75000"/>
                </a:schemeClr>
              </a:solidFill>
            </a:endParaRPr>
          </a:p>
          <a:p>
            <a:pPr algn="just">
              <a:lnSpc>
                <a:spcPct val="150000"/>
              </a:lnSpc>
            </a:pPr>
            <a:r>
              <a:rPr lang="en-US" sz="2400" dirty="0"/>
              <a:t>Phương trình nào sau đây là phương trình chính tắc của elip?</a:t>
            </a:r>
          </a:p>
        </p:txBody>
      </p:sp>
      <mc:AlternateContent xmlns:mc="http://schemas.openxmlformats.org/markup-compatibility/2006" xmlns:a14="http://schemas.microsoft.com/office/drawing/2010/main">
        <mc:Choice Requires="a14">
          <p:sp>
            <p:nvSpPr>
              <p:cNvPr id="3" name="Rectangle 2"/>
              <p:cNvSpPr/>
              <p:nvPr/>
            </p:nvSpPr>
            <p:spPr>
              <a:xfrm>
                <a:off x="2076808" y="2274226"/>
                <a:ext cx="6152792" cy="1821524"/>
              </a:xfrm>
              <a:prstGeom prst="rect">
                <a:avLst/>
              </a:prstGeom>
            </p:spPr>
            <p:txBody>
              <a:bodyPr wrap="square">
                <a:spAutoFit/>
              </a:bodyPr>
              <a:lstStyle/>
              <a:p>
                <a:pPr>
                  <a:lnSpc>
                    <a:spcPct val="150000"/>
                  </a:lnSpc>
                </a:pPr>
                <a:r>
                  <a:rPr lang="en-US" sz="2400" dirty="0"/>
                  <a:t>a) </a:t>
                </a:r>
                <a14:m>
                  <m:oMath xmlns:m="http://schemas.openxmlformats.org/officeDocument/2006/math">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2</m:t>
                            </m:r>
                          </m:sup>
                        </m:sSup>
                      </m:num>
                      <m:den>
                        <m:r>
                          <a:rPr lang="en-US" sz="2400" i="1">
                            <a:latin typeface="Cambria Math" panose="02040503050406030204" pitchFamily="18" charset="0"/>
                          </a:rPr>
                          <m:t>64</m:t>
                        </m:r>
                      </m:den>
                    </m:f>
                    <m:r>
                      <a:rPr lang="en-US" sz="2400" i="1">
                        <a:latin typeface="Cambria Math" panose="02040503050406030204" pitchFamily="18" charset="0"/>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2</m:t>
                            </m:r>
                          </m:sup>
                        </m:sSup>
                      </m:num>
                      <m:den>
                        <m:r>
                          <a:rPr lang="en-US" sz="2400" i="1">
                            <a:latin typeface="Cambria Math" panose="02040503050406030204" pitchFamily="18" charset="0"/>
                          </a:rPr>
                          <m:t>64</m:t>
                        </m:r>
                      </m:den>
                    </m:f>
                    <m:r>
                      <a:rPr lang="en-US" sz="2400" i="1">
                        <a:latin typeface="Cambria Math" panose="02040503050406030204" pitchFamily="18" charset="0"/>
                      </a:rPr>
                      <m:t>=1</m:t>
                    </m:r>
                    <m:r>
                      <a:rPr lang="vi-VN" sz="2400" b="0" i="0" smtClean="0">
                        <a:latin typeface="Cambria Math"/>
                      </a:rPr>
                      <m:t>                              </m:t>
                    </m:r>
                  </m:oMath>
                </a14:m>
                <a:r>
                  <a:rPr lang="en-US" sz="2400" dirty="0"/>
                  <a:t>b) </a:t>
                </a:r>
                <a14:m>
                  <m:oMath xmlns:m="http://schemas.openxmlformats.org/officeDocument/2006/math">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2</m:t>
                            </m:r>
                          </m:sup>
                        </m:sSup>
                      </m:num>
                      <m:den>
                        <m:r>
                          <a:rPr lang="en-US" sz="2400" i="1">
                            <a:latin typeface="Cambria Math" panose="02040503050406030204" pitchFamily="18" charset="0"/>
                          </a:rPr>
                          <m:t>64</m:t>
                        </m:r>
                      </m:den>
                    </m:f>
                    <m:r>
                      <a:rPr lang="en-US" sz="2400" i="1">
                        <a:latin typeface="Cambria Math" panose="02040503050406030204" pitchFamily="18" charset="0"/>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2</m:t>
                            </m:r>
                          </m:sup>
                        </m:sSup>
                      </m:num>
                      <m:den>
                        <m:r>
                          <a:rPr lang="en-US" sz="2400" i="1">
                            <a:latin typeface="Cambria Math" panose="02040503050406030204" pitchFamily="18" charset="0"/>
                          </a:rPr>
                          <m:t>64</m:t>
                        </m:r>
                      </m:den>
                    </m:f>
                    <m:r>
                      <a:rPr lang="en-US" sz="2400" i="1">
                        <a:latin typeface="Cambria Math" panose="02040503050406030204" pitchFamily="18" charset="0"/>
                      </a:rPr>
                      <m:t>=1</m:t>
                    </m:r>
                  </m:oMath>
                </a14:m>
                <a:endParaRPr lang="en-US" sz="2400" dirty="0"/>
              </a:p>
              <a:p>
                <a:pPr>
                  <a:lnSpc>
                    <a:spcPct val="150000"/>
                  </a:lnSpc>
                </a:pPr>
                <a:r>
                  <a:rPr lang="en-US" sz="2400" dirty="0"/>
                  <a:t>c)</a:t>
                </a:r>
                <a:r>
                  <a:rPr lang="en-US" sz="2400" i="1" dirty="0"/>
                  <a:t> </a:t>
                </a:r>
                <a14:m>
                  <m:oMath xmlns:m="http://schemas.openxmlformats.org/officeDocument/2006/math">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2</m:t>
                            </m:r>
                          </m:sup>
                        </m:sSup>
                      </m:num>
                      <m:den>
                        <m:r>
                          <a:rPr lang="en-US" sz="2400" i="1">
                            <a:latin typeface="Cambria Math" panose="02040503050406030204" pitchFamily="18" charset="0"/>
                          </a:rPr>
                          <m:t>64</m:t>
                        </m:r>
                      </m:den>
                    </m:f>
                    <m:r>
                      <a:rPr lang="en-US" sz="2400" i="1">
                        <a:latin typeface="Cambria Math" panose="02040503050406030204" pitchFamily="18" charset="0"/>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2</m:t>
                            </m:r>
                          </m:sup>
                        </m:sSup>
                      </m:num>
                      <m:den>
                        <m:r>
                          <a:rPr lang="en-US" sz="2400" i="1">
                            <a:latin typeface="Cambria Math" panose="02040503050406030204" pitchFamily="18" charset="0"/>
                          </a:rPr>
                          <m:t>25</m:t>
                        </m:r>
                      </m:den>
                    </m:f>
                    <m:r>
                      <a:rPr lang="en-US" sz="2400" i="1">
                        <a:latin typeface="Cambria Math" panose="02040503050406030204" pitchFamily="18" charset="0"/>
                      </a:rPr>
                      <m:t>=1</m:t>
                    </m:r>
                    <m:r>
                      <a:rPr lang="vi-VN" sz="2400" b="0" i="0" smtClean="0">
                        <a:latin typeface="Cambria Math"/>
                      </a:rPr>
                      <m:t>                              </m:t>
                    </m:r>
                  </m:oMath>
                </a14:m>
                <a:r>
                  <a:rPr lang="en-US" sz="2400" dirty="0"/>
                  <a:t>d)</a:t>
                </a:r>
                <a:r>
                  <a:rPr lang="en-US" sz="2400" i="1" dirty="0"/>
                  <a:t> </a:t>
                </a:r>
                <a14:m>
                  <m:oMath xmlns:m="http://schemas.openxmlformats.org/officeDocument/2006/math">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2</m:t>
                            </m:r>
                          </m:sup>
                        </m:sSup>
                      </m:num>
                      <m:den>
                        <m:r>
                          <a:rPr lang="en-US" sz="2400" i="1">
                            <a:latin typeface="Cambria Math" panose="02040503050406030204" pitchFamily="18" charset="0"/>
                          </a:rPr>
                          <m:t>25</m:t>
                        </m:r>
                      </m:den>
                    </m:f>
                    <m:r>
                      <a:rPr lang="en-US" sz="2400" i="1">
                        <a:latin typeface="Cambria Math" panose="02040503050406030204" pitchFamily="18" charset="0"/>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2</m:t>
                            </m:r>
                          </m:sup>
                        </m:sSup>
                      </m:num>
                      <m:den>
                        <m:r>
                          <a:rPr lang="en-US" sz="2400" i="1">
                            <a:latin typeface="Cambria Math" panose="02040503050406030204" pitchFamily="18" charset="0"/>
                          </a:rPr>
                          <m:t>64</m:t>
                        </m:r>
                      </m:den>
                    </m:f>
                    <m:r>
                      <a:rPr lang="en-US" sz="2400" i="1">
                        <a:latin typeface="Cambria Math" panose="02040503050406030204" pitchFamily="18" charset="0"/>
                      </a:rPr>
                      <m:t>=1</m:t>
                    </m:r>
                  </m:oMath>
                </a14:m>
                <a:endParaRPr lang="en-US" sz="2400" dirty="0"/>
              </a:p>
            </p:txBody>
          </p:sp>
        </mc:Choice>
        <mc:Fallback xmlns="">
          <p:sp>
            <p:nvSpPr>
              <p:cNvPr id="3" name="Rectangle 2"/>
              <p:cNvSpPr>
                <a:spLocks noRot="1" noChangeAspect="1" noMove="1" noResize="1" noEditPoints="1" noAdjustHandles="1" noChangeArrowheads="1" noChangeShapeType="1" noTextEdit="1"/>
              </p:cNvSpPr>
              <p:nvPr/>
            </p:nvSpPr>
            <p:spPr>
              <a:xfrm>
                <a:off x="2076808" y="2274226"/>
                <a:ext cx="6152792" cy="1821524"/>
              </a:xfrm>
              <a:prstGeom prst="rect">
                <a:avLst/>
              </a:prstGeom>
              <a:blipFill rotWithShape="1">
                <a:blip r:embed="rId3"/>
                <a:stretch>
                  <a:fillRect l="-1586"/>
                </a:stretch>
              </a:blipFill>
            </p:spPr>
            <p:txBody>
              <a:bodyPr/>
              <a:lstStyle/>
              <a:p>
                <a:r>
                  <a:rPr lang="en-US">
                    <a:noFill/>
                  </a:rPr>
                  <a:t> </a:t>
                </a:r>
              </a:p>
            </p:txBody>
          </p:sp>
        </mc:Fallback>
      </mc:AlternateContent>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059541"/>
            <a:ext cx="1807379" cy="202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51894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grpSp>
        <p:nvGrpSpPr>
          <p:cNvPr id="2390" name="Google Shape;2390;p66"/>
          <p:cNvGrpSpPr/>
          <p:nvPr/>
        </p:nvGrpSpPr>
        <p:grpSpPr>
          <a:xfrm>
            <a:off x="4754473" y="-205047"/>
            <a:ext cx="490612" cy="415445"/>
            <a:chOff x="5278225" y="2418025"/>
            <a:chExt cx="230075" cy="194825"/>
          </a:xfrm>
        </p:grpSpPr>
        <p:sp>
          <p:nvSpPr>
            <p:cNvPr id="2391" name="Google Shape;2391;p6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7" name="Google Shape;2397;p66"/>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Rectangle 1"/>
              <p:cNvSpPr/>
              <p:nvPr/>
            </p:nvSpPr>
            <p:spPr>
              <a:xfrm>
                <a:off x="762000" y="286755"/>
                <a:ext cx="7761458" cy="4570995"/>
              </a:xfrm>
              <a:prstGeom prst="rect">
                <a:avLst/>
              </a:prstGeom>
            </p:spPr>
            <p:txBody>
              <a:bodyPr wrap="square">
                <a:spAutoFit/>
              </a:bodyPr>
              <a:lstStyle/>
              <a:p>
                <a:pPr algn="ctr">
                  <a:lnSpc>
                    <a:spcPct val="150000"/>
                  </a:lnSpc>
                </a:pPr>
                <a:r>
                  <a:rPr lang="en-US" sz="2300" b="1" dirty="0">
                    <a:solidFill>
                      <a:srgbClr val="FF0000"/>
                    </a:solidFill>
                  </a:rPr>
                  <a:t>Giải</a:t>
                </a:r>
                <a:endParaRPr lang="en-US" sz="2300" dirty="0">
                  <a:solidFill>
                    <a:srgbClr val="FF0000"/>
                  </a:solidFill>
                </a:endParaRPr>
              </a:p>
              <a:p>
                <a:pPr algn="just">
                  <a:lnSpc>
                    <a:spcPct val="150000"/>
                  </a:lnSpc>
                </a:pPr>
                <a:r>
                  <a:rPr lang="en-US" sz="2300" dirty="0"/>
                  <a:t>Phương trình chính tắc của elip có dạng </a:t>
                </a:r>
                <a14:m>
                  <m:oMath xmlns:m="http://schemas.openxmlformats.org/officeDocument/2006/math">
                    <m:f>
                      <m:fPr>
                        <m:ctrlPr>
                          <a:rPr lang="en-US" sz="2300" i="1">
                            <a:latin typeface="Cambria Math" panose="02040503050406030204" pitchFamily="18" charset="0"/>
                          </a:rPr>
                        </m:ctrlPr>
                      </m:fPr>
                      <m:num>
                        <m:sSup>
                          <m:sSupPr>
                            <m:ctrlPr>
                              <a:rPr lang="en-US" sz="2300" i="1">
                                <a:latin typeface="Cambria Math" panose="02040503050406030204" pitchFamily="18" charset="0"/>
                              </a:rPr>
                            </m:ctrlPr>
                          </m:sSupPr>
                          <m:e>
                            <m:r>
                              <m:rPr>
                                <m:sty m:val="p"/>
                              </m:rPr>
                              <a:rPr lang="en-US" sz="2300" i="0">
                                <a:latin typeface="Cambria Math" panose="02040503050406030204" pitchFamily="18" charset="0"/>
                              </a:rPr>
                              <m:t>x</m:t>
                            </m:r>
                          </m:e>
                          <m:sup>
                            <m:r>
                              <a:rPr lang="en-US" sz="2300" i="0">
                                <a:latin typeface="Cambria Math" panose="02040503050406030204" pitchFamily="18" charset="0"/>
                              </a:rPr>
                              <m:t>2</m:t>
                            </m:r>
                          </m:sup>
                        </m:sSup>
                      </m:num>
                      <m:den>
                        <m:sSup>
                          <m:sSupPr>
                            <m:ctrlPr>
                              <a:rPr lang="en-US" sz="2300" i="1">
                                <a:latin typeface="Cambria Math" panose="02040503050406030204" pitchFamily="18" charset="0"/>
                              </a:rPr>
                            </m:ctrlPr>
                          </m:sSupPr>
                          <m:e>
                            <m:r>
                              <m:rPr>
                                <m:sty m:val="p"/>
                              </m:rPr>
                              <a:rPr lang="en-US" sz="2300" i="0">
                                <a:latin typeface="Cambria Math" panose="02040503050406030204" pitchFamily="18" charset="0"/>
                              </a:rPr>
                              <m:t>a</m:t>
                            </m:r>
                          </m:e>
                          <m:sup>
                            <m:r>
                              <a:rPr lang="en-US" sz="2300" i="0">
                                <a:latin typeface="Cambria Math" panose="02040503050406030204" pitchFamily="18" charset="0"/>
                              </a:rPr>
                              <m:t>2</m:t>
                            </m:r>
                          </m:sup>
                        </m:sSup>
                      </m:den>
                    </m:f>
                    <m:r>
                      <a:rPr lang="en-US" sz="2300" i="0">
                        <a:latin typeface="Cambria Math" panose="02040503050406030204" pitchFamily="18" charset="0"/>
                      </a:rPr>
                      <m:t>+</m:t>
                    </m:r>
                    <m:f>
                      <m:fPr>
                        <m:ctrlPr>
                          <a:rPr lang="en-US" sz="2300" i="1">
                            <a:latin typeface="Cambria Math" panose="02040503050406030204" pitchFamily="18" charset="0"/>
                          </a:rPr>
                        </m:ctrlPr>
                      </m:fPr>
                      <m:num>
                        <m:sSup>
                          <m:sSupPr>
                            <m:ctrlPr>
                              <a:rPr lang="en-US" sz="2300" i="1">
                                <a:latin typeface="Cambria Math" panose="02040503050406030204" pitchFamily="18" charset="0"/>
                              </a:rPr>
                            </m:ctrlPr>
                          </m:sSupPr>
                          <m:e>
                            <m:r>
                              <m:rPr>
                                <m:sty m:val="p"/>
                              </m:rPr>
                              <a:rPr lang="en-US" sz="2300" i="0">
                                <a:latin typeface="Cambria Math" panose="02040503050406030204" pitchFamily="18" charset="0"/>
                              </a:rPr>
                              <m:t>y</m:t>
                            </m:r>
                          </m:e>
                          <m:sup>
                            <m:r>
                              <a:rPr lang="en-US" sz="2300" i="0">
                                <a:latin typeface="Cambria Math" panose="02040503050406030204" pitchFamily="18" charset="0"/>
                              </a:rPr>
                              <m:t>2</m:t>
                            </m:r>
                          </m:sup>
                        </m:sSup>
                      </m:num>
                      <m:den>
                        <m:sSup>
                          <m:sSupPr>
                            <m:ctrlPr>
                              <a:rPr lang="en-US" sz="2300" i="1">
                                <a:latin typeface="Cambria Math" panose="02040503050406030204" pitchFamily="18" charset="0"/>
                              </a:rPr>
                            </m:ctrlPr>
                          </m:sSupPr>
                          <m:e>
                            <m:r>
                              <m:rPr>
                                <m:sty m:val="p"/>
                              </m:rPr>
                              <a:rPr lang="en-US" sz="2300" i="0">
                                <a:latin typeface="Cambria Math" panose="02040503050406030204" pitchFamily="18" charset="0"/>
                              </a:rPr>
                              <m:t>b</m:t>
                            </m:r>
                          </m:e>
                          <m:sup>
                            <m:r>
                              <a:rPr lang="en-US" sz="2300" i="0">
                                <a:latin typeface="Cambria Math" panose="02040503050406030204" pitchFamily="18" charset="0"/>
                              </a:rPr>
                              <m:t>2</m:t>
                            </m:r>
                          </m:sup>
                        </m:sSup>
                      </m:den>
                    </m:f>
                    <m:r>
                      <a:rPr lang="en-US" sz="2300" i="0">
                        <a:latin typeface="Cambria Math" panose="02040503050406030204" pitchFamily="18" charset="0"/>
                      </a:rPr>
                      <m:t>=</m:t>
                    </m:r>
                    <m:r>
                      <a:rPr lang="en-US" sz="2300" i="0">
                        <a:latin typeface="Cambria Math" panose="02040503050406030204" pitchFamily="18" charset="0"/>
                      </a:rPr>
                      <m:t>1</m:t>
                    </m:r>
                  </m:oMath>
                </a14:m>
                <a:r>
                  <a:rPr lang="en-US" sz="2300" dirty="0"/>
                  <a:t>, trong đó a &gt; b &gt; 0.</a:t>
                </a:r>
              </a:p>
              <a:p>
                <a:pPr algn="just">
                  <a:lnSpc>
                    <a:spcPct val="150000"/>
                  </a:lnSpc>
                </a:pPr>
                <a:r>
                  <a:rPr lang="en-US" sz="2300" dirty="0"/>
                  <a:t>Loại a vì a</a:t>
                </a:r>
                <a:r>
                  <a:rPr lang="en-US" sz="2300" baseline="30000" dirty="0"/>
                  <a:t>2</a:t>
                </a:r>
                <a:r>
                  <a:rPr lang="en-US" sz="2300" dirty="0"/>
                  <a:t> = b</a:t>
                </a:r>
                <a:r>
                  <a:rPr lang="en-US" sz="2300" baseline="30000" dirty="0"/>
                  <a:t>2</a:t>
                </a:r>
                <a:r>
                  <a:rPr lang="en-US" sz="2300" dirty="0"/>
                  <a:t> = 64, không thoả mãn điều kiện.</a:t>
                </a:r>
              </a:p>
              <a:p>
                <a:pPr algn="just">
                  <a:lnSpc>
                    <a:spcPct val="150000"/>
                  </a:lnSpc>
                </a:pPr>
                <a:r>
                  <a:rPr lang="en-US" sz="2300" dirty="0"/>
                  <a:t>Loại d vì a</a:t>
                </a:r>
                <a:r>
                  <a:rPr lang="en-US" sz="2300" baseline="30000" dirty="0"/>
                  <a:t>2</a:t>
                </a:r>
                <a:r>
                  <a:rPr lang="en-US" sz="2300" dirty="0"/>
                  <a:t> = 25, b</a:t>
                </a:r>
                <a:r>
                  <a:rPr lang="en-US" sz="2300" baseline="30000" dirty="0"/>
                  <a:t>2</a:t>
                </a:r>
                <a:r>
                  <a:rPr lang="en-US" sz="2300" dirty="0"/>
                  <a:t> = 64 </a:t>
                </a:r>
                <a14:m>
                  <m:oMath xmlns:m="http://schemas.openxmlformats.org/officeDocument/2006/math">
                    <m:r>
                      <a:rPr lang="en-US" sz="2300" i="0">
                        <a:latin typeface="Cambria Math" panose="02040503050406030204" pitchFamily="18" charset="0"/>
                      </a:rPr>
                      <m:t>⇒</m:t>
                    </m:r>
                  </m:oMath>
                </a14:m>
                <a:r>
                  <a:rPr lang="en-US" sz="2300" dirty="0"/>
                  <a:t> a= 5 và b = 8 nên a &lt; b, không thoả mãn điều kiện. </a:t>
                </a:r>
              </a:p>
              <a:p>
                <a:pPr algn="just">
                  <a:lnSpc>
                    <a:spcPct val="150000"/>
                  </a:lnSpc>
                </a:pPr>
                <a:r>
                  <a:rPr lang="en-US" sz="2300" b="1" dirty="0"/>
                  <a:t>Chọn</a:t>
                </a:r>
                <a:r>
                  <a:rPr lang="en-US" sz="2300" dirty="0"/>
                  <a:t> </a:t>
                </a:r>
                <a:r>
                  <a:rPr lang="en-US" sz="2300" b="1" dirty="0"/>
                  <a:t>c</a:t>
                </a:r>
                <a:r>
                  <a:rPr lang="en-US" sz="2300" dirty="0"/>
                  <a:t> vì a</a:t>
                </a:r>
                <a:r>
                  <a:rPr lang="en-US" sz="2300" baseline="30000" dirty="0"/>
                  <a:t>2</a:t>
                </a:r>
                <a:r>
                  <a:rPr lang="en-US" sz="2300" dirty="0"/>
                  <a:t> = 64, b</a:t>
                </a:r>
                <a:r>
                  <a:rPr lang="en-US" sz="2300" baseline="30000" dirty="0"/>
                  <a:t>2</a:t>
                </a:r>
                <a:r>
                  <a:rPr lang="en-US" sz="2300" dirty="0"/>
                  <a:t> = 25 </a:t>
                </a:r>
                <a14:m>
                  <m:oMath xmlns:m="http://schemas.openxmlformats.org/officeDocument/2006/math">
                    <m:r>
                      <a:rPr lang="en-US" sz="2300" i="0">
                        <a:latin typeface="Cambria Math" panose="02040503050406030204" pitchFamily="18" charset="0"/>
                      </a:rPr>
                      <m:t>⇒</m:t>
                    </m:r>
                  </m:oMath>
                </a14:m>
                <a:r>
                  <a:rPr lang="en-US" sz="2300" dirty="0"/>
                  <a:t> a = 8, b = 5 </a:t>
                </a:r>
                <a:endParaRPr lang="vi-VN" sz="2300" dirty="0"/>
              </a:p>
              <a:p>
                <a:pPr algn="just">
                  <a:lnSpc>
                    <a:spcPct val="150000"/>
                  </a:lnSpc>
                </a:pPr>
                <a:r>
                  <a:rPr lang="en-US" sz="2300" dirty="0"/>
                  <a:t>nên a &gt; b &gt; 0, thoả mãn. </a:t>
                </a:r>
              </a:p>
            </p:txBody>
          </p:sp>
        </mc:Choice>
        <mc:Fallback xmlns="">
          <p:sp>
            <p:nvSpPr>
              <p:cNvPr id="2" name="Rectangle 1"/>
              <p:cNvSpPr>
                <a:spLocks noRot="1" noChangeAspect="1" noMove="1" noResize="1" noEditPoints="1" noAdjustHandles="1" noChangeArrowheads="1" noChangeShapeType="1" noTextEdit="1"/>
              </p:cNvSpPr>
              <p:nvPr/>
            </p:nvSpPr>
            <p:spPr>
              <a:xfrm>
                <a:off x="762000" y="286755"/>
                <a:ext cx="7761458" cy="4570995"/>
              </a:xfrm>
              <a:prstGeom prst="rect">
                <a:avLst/>
              </a:prstGeom>
              <a:blipFill rotWithShape="1">
                <a:blip r:embed="rId3"/>
                <a:stretch>
                  <a:fillRect l="-1100" r="-1100" b="-2000"/>
                </a:stretch>
              </a:blipFill>
            </p:spPr>
            <p:txBody>
              <a:bodyPr/>
              <a:lstStyle/>
              <a:p>
                <a:r>
                  <a:rPr lang="en-US">
                    <a:noFill/>
                  </a:rPr>
                  <a:t> </a:t>
                </a:r>
              </a:p>
            </p:txBody>
          </p:sp>
        </mc:Fallback>
      </mc:AlternateContent>
    </p:spTree>
    <p:extLst>
      <p:ext uri="{BB962C8B-B14F-4D97-AF65-F5344CB8AC3E}">
        <p14:creationId xmlns:p14="http://schemas.microsoft.com/office/powerpoint/2010/main" val="37499205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77" name="Google Shape;2177;p63"/>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3"/>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Rectangle 1"/>
              <p:cNvSpPr/>
              <p:nvPr/>
            </p:nvSpPr>
            <p:spPr>
              <a:xfrm>
                <a:off x="862443" y="209550"/>
                <a:ext cx="7290957" cy="2618922"/>
              </a:xfrm>
              <a:prstGeom prst="rect">
                <a:avLst/>
              </a:prstGeom>
            </p:spPr>
            <p:txBody>
              <a:bodyPr wrap="square">
                <a:spAutoFit/>
              </a:bodyPr>
              <a:lstStyle/>
              <a:p>
                <a:pPr algn="ctr">
                  <a:lnSpc>
                    <a:spcPct val="150000"/>
                  </a:lnSpc>
                </a:pPr>
                <a:r>
                  <a:rPr lang="en-US" sz="2400" b="1" dirty="0">
                    <a:solidFill>
                      <a:schemeClr val="tx1">
                        <a:lumMod val="75000"/>
                      </a:schemeClr>
                    </a:solidFill>
                  </a:rPr>
                  <a:t>2. (SGK – tr.102)</a:t>
                </a:r>
                <a:endParaRPr lang="en-US" sz="2400" dirty="0">
                  <a:solidFill>
                    <a:schemeClr val="tx1">
                      <a:lumMod val="75000"/>
                    </a:schemeClr>
                  </a:solidFill>
                </a:endParaRPr>
              </a:p>
              <a:p>
                <a:pPr algn="just">
                  <a:lnSpc>
                    <a:spcPct val="150000"/>
                  </a:lnSpc>
                </a:pPr>
                <a:r>
                  <a:rPr lang="en-US" sz="2400" dirty="0"/>
                  <a:t>Cho</a:t>
                </a:r>
                <a:r>
                  <a:rPr lang="vi-VN" sz="2400" dirty="0"/>
                  <a:t> </a:t>
                </a:r>
                <a:r>
                  <a:rPr lang="en-US" sz="2400" dirty="0"/>
                  <a:t>Elip (E) có phương trình chính tắc </a:t>
                </a:r>
                <a14:m>
                  <m:oMath xmlns:m="http://schemas.openxmlformats.org/officeDocument/2006/math">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2</m:t>
                            </m:r>
                          </m:sup>
                        </m:sSup>
                      </m:num>
                      <m:den>
                        <m:r>
                          <a:rPr lang="en-US" sz="2400" i="1">
                            <a:latin typeface="Cambria Math" panose="02040503050406030204" pitchFamily="18" charset="0"/>
                          </a:rPr>
                          <m:t>49</m:t>
                        </m:r>
                      </m:den>
                    </m:f>
                    <m:r>
                      <a:rPr lang="en-US" sz="2400" i="1">
                        <a:latin typeface="Cambria Math" panose="02040503050406030204" pitchFamily="18" charset="0"/>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2</m:t>
                            </m:r>
                          </m:sup>
                        </m:sSup>
                      </m:num>
                      <m:den>
                        <m:r>
                          <a:rPr lang="en-US" sz="2400" i="1">
                            <a:latin typeface="Cambria Math" panose="02040503050406030204" pitchFamily="18" charset="0"/>
                          </a:rPr>
                          <m:t>25</m:t>
                        </m:r>
                      </m:den>
                    </m:f>
                    <m:r>
                      <a:rPr lang="en-US" sz="2400" i="1">
                        <a:latin typeface="Cambria Math" panose="02040503050406030204" pitchFamily="18" charset="0"/>
                      </a:rPr>
                      <m:t>=</m:t>
                    </m:r>
                    <m:r>
                      <a:rPr lang="en-US" sz="2400" i="1">
                        <a:latin typeface="Cambria Math" panose="02040503050406030204" pitchFamily="18" charset="0"/>
                      </a:rPr>
                      <m:t>1</m:t>
                    </m:r>
                  </m:oMath>
                </a14:m>
                <a:r>
                  <a:rPr lang="en-US" sz="2400" dirty="0"/>
                  <a:t> . </a:t>
                </a:r>
                <a:endParaRPr lang="vi-VN" sz="2400" dirty="0"/>
              </a:p>
              <a:p>
                <a:pPr algn="just">
                  <a:lnSpc>
                    <a:spcPct val="150000"/>
                  </a:lnSpc>
                </a:pPr>
                <a:r>
                  <a:rPr lang="en-US" sz="2400" dirty="0"/>
                  <a:t>Tìm tọa độ các giao điểm của (E) với trục Ox, Oy và tọa độ các tiêu điểm của (E).</a:t>
                </a:r>
              </a:p>
            </p:txBody>
          </p:sp>
        </mc:Choice>
        <mc:Fallback xmlns="">
          <p:sp>
            <p:nvSpPr>
              <p:cNvPr id="2" name="Rectangle 1"/>
              <p:cNvSpPr>
                <a:spLocks noRot="1" noChangeAspect="1" noMove="1" noResize="1" noEditPoints="1" noAdjustHandles="1" noChangeArrowheads="1" noChangeShapeType="1" noTextEdit="1"/>
              </p:cNvSpPr>
              <p:nvPr/>
            </p:nvSpPr>
            <p:spPr>
              <a:xfrm>
                <a:off x="862443" y="209550"/>
                <a:ext cx="7290957" cy="2618922"/>
              </a:xfrm>
              <a:prstGeom prst="rect">
                <a:avLst/>
              </a:prstGeom>
              <a:blipFill rotWithShape="1">
                <a:blip r:embed="rId3"/>
                <a:stretch>
                  <a:fillRect l="-1253" r="-1253" b="-1860"/>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23F30B9A-ED16-4BF4-AE6E-471B3FA613E2}"/>
              </a:ext>
            </a:extLst>
          </p:cNvPr>
          <p:cNvGrpSpPr/>
          <p:nvPr/>
        </p:nvGrpSpPr>
        <p:grpSpPr>
          <a:xfrm>
            <a:off x="5105400" y="2506440"/>
            <a:ext cx="3460152" cy="2249428"/>
            <a:chOff x="1568474" y="5662780"/>
            <a:chExt cx="4827410" cy="3550701"/>
          </a:xfrm>
        </p:grpSpPr>
        <p:pic>
          <p:nvPicPr>
            <p:cNvPr id="6" name="Picture 16">
              <a:extLst>
                <a:ext uri="{FF2B5EF4-FFF2-40B4-BE49-F238E27FC236}">
                  <a16:creationId xmlns:a16="http://schemas.microsoft.com/office/drawing/2014/main" id="{09549E1A-89FD-429A-9496-DCC1E67B6D45}"/>
                </a:ext>
              </a:extLst>
            </p:cNvPr>
            <p:cNvPicPr>
              <a:picLocks noChangeAspect="1"/>
            </p:cNvPicPr>
            <p:nvPr/>
          </p:nvPicPr>
          <p:blipFill>
            <a:blip r:embed="rId4"/>
            <a:srcRect/>
            <a:stretch>
              <a:fillRect/>
            </a:stretch>
          </p:blipFill>
          <p:spPr>
            <a:xfrm>
              <a:off x="2254274" y="5662780"/>
              <a:ext cx="3031719" cy="2872553"/>
            </a:xfrm>
            <a:prstGeom prst="rect">
              <a:avLst/>
            </a:prstGeom>
          </p:spPr>
        </p:pic>
        <p:sp>
          <p:nvSpPr>
            <p:cNvPr id="7" name="TextBox 6">
              <a:extLst>
                <a:ext uri="{FF2B5EF4-FFF2-40B4-BE49-F238E27FC236}">
                  <a16:creationId xmlns:a16="http://schemas.microsoft.com/office/drawing/2014/main" id="{BEBA6DAB-BCCA-4DC1-8DD6-0DB64509C892}"/>
                </a:ext>
              </a:extLst>
            </p:cNvPr>
            <p:cNvSpPr txBox="1"/>
            <p:nvPr/>
          </p:nvSpPr>
          <p:spPr>
            <a:xfrm>
              <a:off x="1568474" y="8751816"/>
              <a:ext cx="48274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Thảo luận 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đôi</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6934373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grpSp>
        <p:nvGrpSpPr>
          <p:cNvPr id="1162" name="Google Shape;1162;p49"/>
          <p:cNvGrpSpPr/>
          <p:nvPr/>
        </p:nvGrpSpPr>
        <p:grpSpPr>
          <a:xfrm rot="-1464382">
            <a:off x="8191721" y="1598814"/>
            <a:ext cx="825540" cy="309244"/>
            <a:chOff x="5553275" y="2092625"/>
            <a:chExt cx="387150" cy="145025"/>
          </a:xfrm>
        </p:grpSpPr>
        <p:sp>
          <p:nvSpPr>
            <p:cNvPr id="1163" name="Google Shape;1163;p49"/>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9"/>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9"/>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9"/>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9"/>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9"/>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49"/>
          <p:cNvSpPr/>
          <p:nvPr/>
        </p:nvSpPr>
        <p:spPr>
          <a:xfrm>
            <a:off x="8604491" y="79625"/>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49"/>
          <p:cNvGrpSpPr/>
          <p:nvPr/>
        </p:nvGrpSpPr>
        <p:grpSpPr>
          <a:xfrm rot="-3512591">
            <a:off x="153061" y="4512590"/>
            <a:ext cx="384630" cy="574466"/>
            <a:chOff x="5896600" y="1746775"/>
            <a:chExt cx="180375" cy="269400"/>
          </a:xfrm>
        </p:grpSpPr>
        <p:sp>
          <p:nvSpPr>
            <p:cNvPr id="1172" name="Google Shape;1172;p49"/>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9"/>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9"/>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9"/>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9"/>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9"/>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5" name="Google Shape;1185;p49"/>
          <p:cNvSpPr/>
          <p:nvPr/>
        </p:nvSpPr>
        <p:spPr>
          <a:xfrm rot="1791412">
            <a:off x="118575" y="2548435"/>
            <a:ext cx="636212" cy="65071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9"/>
          <p:cNvSpPr/>
          <p:nvPr/>
        </p:nvSpPr>
        <p:spPr>
          <a:xfrm rot="1844305">
            <a:off x="8286397" y="3620306"/>
            <a:ext cx="636195" cy="650695"/>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angle 14"/>
          <p:cNvSpPr/>
          <p:nvPr/>
        </p:nvSpPr>
        <p:spPr>
          <a:xfrm>
            <a:off x="3429000" y="143530"/>
            <a:ext cx="2452916" cy="523220"/>
          </a:xfrm>
          <a:prstGeom prst="rect">
            <a:avLst/>
          </a:prstGeom>
        </p:spPr>
        <p:txBody>
          <a:bodyPr wrap="none">
            <a:spAutoFit/>
          </a:bodyPr>
          <a:lstStyle/>
          <a:p>
            <a:pPr algn="ctr"/>
            <a:r>
              <a:rPr lang="en-US" sz="2800" b="1" dirty="0">
                <a:solidFill>
                  <a:schemeClr val="accent2">
                    <a:lumMod val="50000"/>
                  </a:schemeClr>
                </a:solidFill>
              </a:rPr>
              <a:t>I. Đường Elip</a:t>
            </a:r>
            <a:endParaRPr lang="en-US" sz="2800" dirty="0">
              <a:solidFill>
                <a:schemeClr val="accent2">
                  <a:lumMod val="50000"/>
                </a:schemeClr>
              </a:solidFill>
            </a:endParaRPr>
          </a:p>
        </p:txBody>
      </p:sp>
      <p:sp>
        <p:nvSpPr>
          <p:cNvPr id="16" name="Rectangle 15"/>
          <p:cNvSpPr/>
          <p:nvPr/>
        </p:nvSpPr>
        <p:spPr>
          <a:xfrm>
            <a:off x="436681" y="666750"/>
            <a:ext cx="4131259" cy="492443"/>
          </a:xfrm>
          <a:prstGeom prst="rect">
            <a:avLst/>
          </a:prstGeom>
        </p:spPr>
        <p:txBody>
          <a:bodyPr wrap="none">
            <a:spAutoFit/>
          </a:bodyPr>
          <a:lstStyle/>
          <a:p>
            <a:r>
              <a:rPr lang="en-US" sz="2600" b="1" dirty="0"/>
              <a:t>1. Định nghĩa đường elip</a:t>
            </a:r>
            <a:endParaRPr lang="en-US" sz="2600" dirty="0"/>
          </a:p>
        </p:txBody>
      </p:sp>
      <p:sp>
        <p:nvSpPr>
          <p:cNvPr id="17" name="Rectangle 16"/>
          <p:cNvSpPr/>
          <p:nvPr/>
        </p:nvSpPr>
        <p:spPr>
          <a:xfrm>
            <a:off x="1524000" y="1271885"/>
            <a:ext cx="6207148" cy="461665"/>
          </a:xfrm>
          <a:prstGeom prst="rect">
            <a:avLst/>
          </a:prstGeom>
        </p:spPr>
        <p:txBody>
          <a:bodyPr wrap="none">
            <a:spAutoFit/>
          </a:bodyPr>
          <a:lstStyle/>
          <a:p>
            <a:pPr algn="ctr"/>
            <a:r>
              <a:rPr lang="en-US" sz="2400" dirty="0"/>
              <a:t>Một số hình ảnh về đường elip trong thực tế</a:t>
            </a:r>
          </a:p>
        </p:txBody>
      </p:sp>
      <p:pic>
        <p:nvPicPr>
          <p:cNvPr id="2050" name="Picture 2" descr="C:\Users\Administrator\Desktop\P4-TT-TOÁN 10-CD\c7-bàin6\2.hình 4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26117"/>
            <a:ext cx="3479265" cy="277923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strator\Desktop\P4-TT-TOÁN 10-CD\c7-bàin6\2.hình 5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885951"/>
            <a:ext cx="4156800" cy="2819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cTn>
                              </p:par>
                              <p:par>
                                <p:cTn id="20" presetID="53" presetClass="entr" presetSubtype="16" fill="hold" nodeType="withEffect">
                                  <p:stCondLst>
                                    <p:cond delay="0"/>
                                  </p:stCondLst>
                                  <p:childTnLst>
                                    <p:set>
                                      <p:cBhvr>
                                        <p:cTn id="21" dur="1" fill="hold">
                                          <p:stCondLst>
                                            <p:cond delay="0"/>
                                          </p:stCondLst>
                                        </p:cTn>
                                        <p:tgtEl>
                                          <p:spTgt spid="2051"/>
                                        </p:tgtEl>
                                        <p:attrNameLst>
                                          <p:attrName>style.visibility</p:attrName>
                                        </p:attrNameLst>
                                      </p:cBhvr>
                                      <p:to>
                                        <p:strVal val="visible"/>
                                      </p:to>
                                    </p:set>
                                    <p:anim calcmode="lin" valueType="num">
                                      <p:cBhvr>
                                        <p:cTn id="22" dur="500" fill="hold"/>
                                        <p:tgtEl>
                                          <p:spTgt spid="2051"/>
                                        </p:tgtEl>
                                        <p:attrNameLst>
                                          <p:attrName>ppt_w</p:attrName>
                                        </p:attrNameLst>
                                      </p:cBhvr>
                                      <p:tavLst>
                                        <p:tav tm="0">
                                          <p:val>
                                            <p:fltVal val="0"/>
                                          </p:val>
                                        </p:tav>
                                        <p:tav tm="100000">
                                          <p:val>
                                            <p:strVal val="#ppt_w"/>
                                          </p:val>
                                        </p:tav>
                                      </p:tavLst>
                                    </p:anim>
                                    <p:anim calcmode="lin" valueType="num">
                                      <p:cBhvr>
                                        <p:cTn id="23" dur="500" fill="hold"/>
                                        <p:tgtEl>
                                          <p:spTgt spid="2051"/>
                                        </p:tgtEl>
                                        <p:attrNameLst>
                                          <p:attrName>ppt_h</p:attrName>
                                        </p:attrNameLst>
                                      </p:cBhvr>
                                      <p:tavLst>
                                        <p:tav tm="0">
                                          <p:val>
                                            <p:fltVal val="0"/>
                                          </p:val>
                                        </p:tav>
                                        <p:tav tm="100000">
                                          <p:val>
                                            <p:strVal val="#ppt_h"/>
                                          </p:val>
                                        </p:tav>
                                      </p:tavLst>
                                    </p:anim>
                                    <p:animEffect transition="in" filter="fade">
                                      <p:cBhvr>
                                        <p:cTn id="24"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grpSp>
        <p:nvGrpSpPr>
          <p:cNvPr id="2390" name="Google Shape;2390;p66"/>
          <p:cNvGrpSpPr/>
          <p:nvPr/>
        </p:nvGrpSpPr>
        <p:grpSpPr>
          <a:xfrm>
            <a:off x="4754473" y="-205047"/>
            <a:ext cx="490612" cy="415445"/>
            <a:chOff x="5278225" y="2418025"/>
            <a:chExt cx="230075" cy="194825"/>
          </a:xfrm>
        </p:grpSpPr>
        <p:sp>
          <p:nvSpPr>
            <p:cNvPr id="2391" name="Google Shape;2391;p6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7" name="Google Shape;2397;p66"/>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Rectangle 1"/>
              <p:cNvSpPr/>
              <p:nvPr/>
            </p:nvSpPr>
            <p:spPr>
              <a:xfrm>
                <a:off x="76200" y="160168"/>
                <a:ext cx="8915400" cy="4849982"/>
              </a:xfrm>
              <a:prstGeom prst="rect">
                <a:avLst/>
              </a:prstGeom>
            </p:spPr>
            <p:txBody>
              <a:bodyPr wrap="square">
                <a:spAutoFit/>
              </a:bodyPr>
              <a:lstStyle/>
              <a:p>
                <a:pPr algn="ctr">
                  <a:lnSpc>
                    <a:spcPct val="150000"/>
                  </a:lnSpc>
                </a:pPr>
                <a:r>
                  <a:rPr lang="en-US" sz="2000" b="1" dirty="0">
                    <a:solidFill>
                      <a:srgbClr val="FF0000"/>
                    </a:solidFill>
                  </a:rPr>
                  <a:t>Giải</a:t>
                </a:r>
                <a:r>
                  <a:rPr lang="vi-VN" sz="2000" b="1" dirty="0">
                    <a:solidFill>
                      <a:srgbClr val="FF0000"/>
                    </a:solidFill>
                  </a:rPr>
                  <a:t>: </a:t>
                </a:r>
                <a:r>
                  <a:rPr lang="en-US" sz="2000" dirty="0"/>
                  <a:t>Xét tọa độ giao điểm của (E) và trục Ox có:</a:t>
                </a:r>
              </a:p>
              <a:p>
                <a:pPr algn="ctr">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x</m:t>
                              </m:r>
                            </m:e>
                            <m:sup>
                              <m:r>
                                <a:rPr lang="en-US" sz="2000" i="0">
                                  <a:latin typeface="Cambria Math" panose="02040503050406030204" pitchFamily="18" charset="0"/>
                                </a:rPr>
                                <m:t>2</m:t>
                              </m:r>
                            </m:sup>
                          </m:sSup>
                        </m:num>
                        <m:den>
                          <m:r>
                            <a:rPr lang="en-US" sz="2000" i="0">
                              <a:latin typeface="Cambria Math" panose="02040503050406030204" pitchFamily="18" charset="0"/>
                            </a:rPr>
                            <m:t>49</m:t>
                          </m:r>
                        </m:den>
                      </m:f>
                      <m:r>
                        <a:rPr lang="en-US" sz="2000" i="0">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0">
                                  <a:latin typeface="Cambria Math" panose="02040503050406030204" pitchFamily="18" charset="0"/>
                                </a:rPr>
                                <m:t>0</m:t>
                              </m:r>
                            </m:e>
                            <m:sup>
                              <m:r>
                                <a:rPr lang="en-US" sz="2000" i="0">
                                  <a:latin typeface="Cambria Math" panose="02040503050406030204" pitchFamily="18" charset="0"/>
                                </a:rPr>
                                <m:t>2</m:t>
                              </m:r>
                            </m:sup>
                          </m:sSup>
                        </m:num>
                        <m:den>
                          <m:r>
                            <a:rPr lang="en-US" sz="2000" i="0">
                              <a:latin typeface="Cambria Math" panose="02040503050406030204" pitchFamily="18" charset="0"/>
                            </a:rPr>
                            <m:t>25</m:t>
                          </m:r>
                        </m:den>
                      </m:f>
                      <m:r>
                        <a:rPr lang="en-US" sz="2000" i="0">
                          <a:latin typeface="Cambria Math" panose="02040503050406030204" pitchFamily="18" charset="0"/>
                        </a:rPr>
                        <m:t>=</m:t>
                      </m:r>
                      <m:r>
                        <a:rPr lang="en-US" sz="2000" i="0">
                          <a:latin typeface="Cambria Math" panose="02040503050406030204" pitchFamily="18" charset="0"/>
                        </a:rPr>
                        <m:t>1</m:t>
                      </m:r>
                      <m:r>
                        <a:rPr lang="en-US" sz="2000" i="0">
                          <a:latin typeface="Cambria Math" panose="02040503050406030204" pitchFamily="18" charset="0"/>
                        </a:rPr>
                        <m:t>⇔</m:t>
                      </m:r>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x</m:t>
                          </m:r>
                        </m:e>
                        <m:sup>
                          <m:r>
                            <a:rPr lang="en-US" sz="2000" i="0">
                              <a:latin typeface="Cambria Math" panose="02040503050406030204" pitchFamily="18" charset="0"/>
                            </a:rPr>
                            <m:t>2</m:t>
                          </m:r>
                        </m:sup>
                      </m:sSup>
                      <m:r>
                        <a:rPr lang="en-US" sz="2000" i="0">
                          <a:latin typeface="Cambria Math" panose="02040503050406030204" pitchFamily="18" charset="0"/>
                        </a:rPr>
                        <m:t>=</m:t>
                      </m:r>
                      <m:r>
                        <a:rPr lang="en-US" sz="2000" i="0">
                          <a:latin typeface="Cambria Math" panose="02040503050406030204" pitchFamily="18" charset="0"/>
                        </a:rPr>
                        <m:t>49</m:t>
                      </m:r>
                      <m:r>
                        <a:rPr lang="en-US" sz="2000" i="0">
                          <a:latin typeface="Cambria Math" panose="02040503050406030204" pitchFamily="18" charset="0"/>
                        </a:rPr>
                        <m:t>⇔</m:t>
                      </m:r>
                      <m:r>
                        <m:rPr>
                          <m:sty m:val="p"/>
                        </m:rPr>
                        <a:rPr lang="en-US" sz="2000" i="0">
                          <a:latin typeface="Cambria Math" panose="02040503050406030204" pitchFamily="18" charset="0"/>
                        </a:rPr>
                        <m:t>x</m:t>
                      </m:r>
                      <m:r>
                        <a:rPr lang="en-US" sz="2000" i="0">
                          <a:latin typeface="Cambria Math" panose="02040503050406030204" pitchFamily="18" charset="0"/>
                        </a:rPr>
                        <m:t>=−</m:t>
                      </m:r>
                      <m:r>
                        <a:rPr lang="en-US" sz="2000" i="0">
                          <a:latin typeface="Cambria Math" panose="02040503050406030204" pitchFamily="18" charset="0"/>
                        </a:rPr>
                        <m:t>7</m:t>
                      </m:r>
                      <m:r>
                        <a:rPr lang="en-US" sz="2000" i="0">
                          <a:latin typeface="Cambria Math" panose="02040503050406030204" pitchFamily="18" charset="0"/>
                        </a:rPr>
                        <m:t> </m:t>
                      </m:r>
                      <m:r>
                        <m:rPr>
                          <m:sty m:val="p"/>
                        </m:rPr>
                        <a:rPr lang="en-US" sz="2000" i="0">
                          <a:latin typeface="Cambria Math" panose="02040503050406030204" pitchFamily="18" charset="0"/>
                        </a:rPr>
                        <m:t>ho</m:t>
                      </m:r>
                      <m:r>
                        <a:rPr lang="en-US" sz="2000" i="0">
                          <a:latin typeface="Cambria Math" panose="02040503050406030204" pitchFamily="18" charset="0"/>
                        </a:rPr>
                        <m:t>ặ</m:t>
                      </m:r>
                      <m:r>
                        <m:rPr>
                          <m:sty m:val="p"/>
                        </m:rPr>
                        <a:rPr lang="en-US" sz="2000" i="0">
                          <a:latin typeface="Cambria Math" panose="02040503050406030204" pitchFamily="18" charset="0"/>
                        </a:rPr>
                        <m:t>c</m:t>
                      </m:r>
                      <m:r>
                        <a:rPr lang="en-US" sz="2000" i="0">
                          <a:latin typeface="Cambria Math" panose="02040503050406030204" pitchFamily="18" charset="0"/>
                        </a:rPr>
                        <m:t> </m:t>
                      </m:r>
                      <m:r>
                        <m:rPr>
                          <m:sty m:val="p"/>
                        </m:rPr>
                        <a:rPr lang="en-US" sz="2000" i="0">
                          <a:latin typeface="Cambria Math" panose="02040503050406030204" pitchFamily="18" charset="0"/>
                        </a:rPr>
                        <m:t>x</m:t>
                      </m:r>
                      <m:r>
                        <a:rPr lang="en-US" sz="2000" i="0">
                          <a:latin typeface="Cambria Math" panose="02040503050406030204" pitchFamily="18" charset="0"/>
                        </a:rPr>
                        <m:t>=</m:t>
                      </m:r>
                      <m:r>
                        <a:rPr lang="en-US" sz="2000" i="0">
                          <a:latin typeface="Cambria Math" panose="02040503050406030204" pitchFamily="18" charset="0"/>
                        </a:rPr>
                        <m:t>7</m:t>
                      </m:r>
                    </m:oMath>
                  </m:oMathPara>
                </a14:m>
                <a:endParaRPr lang="en-US" sz="2000" dirty="0"/>
              </a:p>
              <a:p>
                <a:pPr algn="ctr">
                  <a:lnSpc>
                    <a:spcPct val="150000"/>
                  </a:lnSpc>
                </a:pPr>
                <a14:m>
                  <m:oMath xmlns:m="http://schemas.openxmlformats.org/officeDocument/2006/math">
                    <m:r>
                      <a:rPr lang="en-US" sz="2000" i="0">
                        <a:latin typeface="Cambria Math" panose="02040503050406030204" pitchFamily="18" charset="0"/>
                      </a:rPr>
                      <m:t>⇒</m:t>
                    </m:r>
                    <m:sSub>
                      <m:sSubPr>
                        <m:ctrlPr>
                          <a:rPr lang="en-US" sz="2000" i="1">
                            <a:latin typeface="Cambria Math" panose="02040503050406030204" pitchFamily="18" charset="0"/>
                          </a:rPr>
                        </m:ctrlPr>
                      </m:sSubPr>
                      <m:e>
                        <m:r>
                          <m:rPr>
                            <m:sty m:val="p"/>
                          </m:rPr>
                          <a:rPr lang="en-US" sz="2000" i="0">
                            <a:latin typeface="Cambria Math" panose="02040503050406030204" pitchFamily="18" charset="0"/>
                          </a:rPr>
                          <m:t>A</m:t>
                        </m:r>
                      </m:e>
                      <m:sub>
                        <m:r>
                          <a:rPr lang="en-US" sz="2000" i="0">
                            <a:latin typeface="Cambria Math" panose="02040503050406030204" pitchFamily="18" charset="0"/>
                          </a:rPr>
                          <m:t>1</m:t>
                        </m:r>
                      </m:sub>
                    </m:sSub>
                    <m:d>
                      <m:dPr>
                        <m:ctrlPr>
                          <a:rPr lang="en-US" sz="2000" i="1">
                            <a:latin typeface="Cambria Math" panose="02040503050406030204" pitchFamily="18" charset="0"/>
                          </a:rPr>
                        </m:ctrlPr>
                      </m:dPr>
                      <m:e>
                        <m:r>
                          <a:rPr lang="en-US" sz="2000" i="0">
                            <a:latin typeface="Cambria Math" panose="02040503050406030204" pitchFamily="18" charset="0"/>
                          </a:rPr>
                          <m:t>−</m:t>
                        </m:r>
                        <m:r>
                          <a:rPr lang="en-US" sz="2000" i="0">
                            <a:latin typeface="Cambria Math" panose="02040503050406030204" pitchFamily="18" charset="0"/>
                          </a:rPr>
                          <m:t>7</m:t>
                        </m:r>
                        <m:r>
                          <a:rPr lang="en-US" sz="2000" i="0">
                            <a:latin typeface="Cambria Math" panose="02040503050406030204" pitchFamily="18" charset="0"/>
                          </a:rPr>
                          <m:t>;</m:t>
                        </m:r>
                        <m:r>
                          <a:rPr lang="en-US" sz="2000" i="0">
                            <a:latin typeface="Cambria Math" panose="02040503050406030204" pitchFamily="18" charset="0"/>
                          </a:rPr>
                          <m:t>0</m:t>
                        </m:r>
                      </m:e>
                    </m:d>
                    <m:r>
                      <a:rPr lang="en-US" sz="2000" i="0">
                        <a:latin typeface="Cambria Math" panose="02040503050406030204" pitchFamily="18" charset="0"/>
                      </a:rPr>
                      <m:t>  </m:t>
                    </m:r>
                  </m:oMath>
                </a14:m>
                <a:r>
                  <a:rPr lang="en-US" sz="2000" dirty="0"/>
                  <a:t>hoặc </a:t>
                </a:r>
                <a14:m>
                  <m:oMath xmlns:m="http://schemas.openxmlformats.org/officeDocument/2006/math">
                    <m:sSub>
                      <m:sSubPr>
                        <m:ctrlPr>
                          <a:rPr lang="en-US" sz="2000" i="1">
                            <a:latin typeface="Cambria Math" panose="02040503050406030204" pitchFamily="18" charset="0"/>
                          </a:rPr>
                        </m:ctrlPr>
                      </m:sSubPr>
                      <m:e>
                        <m:r>
                          <m:rPr>
                            <m:sty m:val="p"/>
                          </m:rPr>
                          <a:rPr lang="en-US" sz="2000" i="0">
                            <a:latin typeface="Cambria Math" panose="02040503050406030204" pitchFamily="18" charset="0"/>
                          </a:rPr>
                          <m:t>A</m:t>
                        </m:r>
                      </m:e>
                      <m:sub>
                        <m:r>
                          <a:rPr lang="en-US" sz="2000" i="0">
                            <a:latin typeface="Cambria Math" panose="02040503050406030204" pitchFamily="18" charset="0"/>
                          </a:rPr>
                          <m:t>2</m:t>
                        </m:r>
                      </m:sub>
                    </m:sSub>
                    <m:r>
                      <a:rPr lang="en-US" sz="2000" i="0">
                        <a:latin typeface="Cambria Math" panose="02040503050406030204" pitchFamily="18" charset="0"/>
                      </a:rPr>
                      <m:t>(</m:t>
                    </m:r>
                    <m:r>
                      <a:rPr lang="en-US" sz="2000" i="0">
                        <a:latin typeface="Cambria Math" panose="02040503050406030204" pitchFamily="18" charset="0"/>
                      </a:rPr>
                      <m:t>7</m:t>
                    </m:r>
                    <m:r>
                      <a:rPr lang="en-US" sz="2000" i="0">
                        <a:latin typeface="Cambria Math" panose="02040503050406030204" pitchFamily="18" charset="0"/>
                      </a:rPr>
                      <m:t>;</m:t>
                    </m:r>
                    <m:r>
                      <a:rPr lang="en-US" sz="2000" i="0">
                        <a:latin typeface="Cambria Math" panose="02040503050406030204" pitchFamily="18" charset="0"/>
                      </a:rPr>
                      <m:t>0</m:t>
                    </m:r>
                    <m:r>
                      <a:rPr lang="en-US" sz="2000" i="0">
                        <a:latin typeface="Cambria Math" panose="02040503050406030204" pitchFamily="18" charset="0"/>
                      </a:rPr>
                      <m:t>)</m:t>
                    </m:r>
                  </m:oMath>
                </a14:m>
                <a:endParaRPr lang="en-US" sz="2000" dirty="0"/>
              </a:p>
              <a:p>
                <a:pPr algn="ctr">
                  <a:lnSpc>
                    <a:spcPct val="150000"/>
                  </a:lnSpc>
                </a:pPr>
                <a:r>
                  <a:rPr lang="en-US" sz="2000" dirty="0"/>
                  <a:t>Xét toạ độ giao điểm của (E) và trục Oy có: </a:t>
                </a:r>
              </a:p>
              <a:p>
                <a:pPr algn="ctr">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0">
                                  <a:latin typeface="Cambria Math" panose="02040503050406030204" pitchFamily="18" charset="0"/>
                                </a:rPr>
                                <m:t>0</m:t>
                              </m:r>
                            </m:e>
                            <m:sup>
                              <m:r>
                                <a:rPr lang="en-US" sz="2000" i="0">
                                  <a:latin typeface="Cambria Math" panose="02040503050406030204" pitchFamily="18" charset="0"/>
                                </a:rPr>
                                <m:t>2</m:t>
                              </m:r>
                            </m:sup>
                          </m:sSup>
                        </m:num>
                        <m:den>
                          <m:r>
                            <a:rPr lang="en-US" sz="2000" i="0">
                              <a:latin typeface="Cambria Math" panose="02040503050406030204" pitchFamily="18" charset="0"/>
                            </a:rPr>
                            <m:t>49</m:t>
                          </m:r>
                        </m:den>
                      </m:f>
                      <m:r>
                        <a:rPr lang="en-US" sz="2000" i="0">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0">
                                  <a:latin typeface="Cambria Math" panose="02040503050406030204" pitchFamily="18" charset="0"/>
                                </a:rPr>
                                <m:t>0</m:t>
                              </m:r>
                            </m:e>
                            <m:sup>
                              <m:r>
                                <a:rPr lang="en-US" sz="2000" i="0">
                                  <a:latin typeface="Cambria Math" panose="02040503050406030204" pitchFamily="18" charset="0"/>
                                </a:rPr>
                                <m:t>2</m:t>
                              </m:r>
                            </m:sup>
                          </m:sSup>
                        </m:num>
                        <m:den>
                          <m:r>
                            <a:rPr lang="en-US" sz="2000" i="0">
                              <a:latin typeface="Cambria Math" panose="02040503050406030204" pitchFamily="18" charset="0"/>
                            </a:rPr>
                            <m:t>25</m:t>
                          </m:r>
                        </m:den>
                      </m:f>
                      <m:r>
                        <a:rPr lang="en-US" sz="2000" i="0">
                          <a:latin typeface="Cambria Math" panose="02040503050406030204" pitchFamily="18" charset="0"/>
                        </a:rPr>
                        <m:t>=</m:t>
                      </m:r>
                      <m:r>
                        <a:rPr lang="en-US" sz="2000" i="0">
                          <a:latin typeface="Cambria Math" panose="02040503050406030204" pitchFamily="18" charset="0"/>
                        </a:rPr>
                        <m:t>1</m:t>
                      </m:r>
                      <m:r>
                        <a:rPr lang="en-US" sz="2000" i="0">
                          <a:latin typeface="Cambria Math" panose="02040503050406030204" pitchFamily="18" charset="0"/>
                        </a:rPr>
                        <m:t>⇔</m:t>
                      </m:r>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y</m:t>
                          </m:r>
                        </m:e>
                        <m:sup>
                          <m:r>
                            <a:rPr lang="en-US" sz="2000" i="0">
                              <a:latin typeface="Cambria Math" panose="02040503050406030204" pitchFamily="18" charset="0"/>
                            </a:rPr>
                            <m:t>2</m:t>
                          </m:r>
                        </m:sup>
                      </m:sSup>
                      <m:r>
                        <a:rPr lang="en-US" sz="2000" i="0">
                          <a:latin typeface="Cambria Math" panose="02040503050406030204" pitchFamily="18" charset="0"/>
                        </a:rPr>
                        <m:t>=</m:t>
                      </m:r>
                      <m:r>
                        <a:rPr lang="en-US" sz="2000" i="0">
                          <a:latin typeface="Cambria Math" panose="02040503050406030204" pitchFamily="18" charset="0"/>
                        </a:rPr>
                        <m:t>25</m:t>
                      </m:r>
                      <m:r>
                        <a:rPr lang="en-US" sz="2000" i="0">
                          <a:latin typeface="Cambria Math" panose="02040503050406030204" pitchFamily="18" charset="0"/>
                        </a:rPr>
                        <m:t>⇔</m:t>
                      </m:r>
                      <m:r>
                        <m:rPr>
                          <m:sty m:val="p"/>
                        </m:rPr>
                        <a:rPr lang="en-US" sz="2000" i="0">
                          <a:latin typeface="Cambria Math" panose="02040503050406030204" pitchFamily="18" charset="0"/>
                        </a:rPr>
                        <m:t>y</m:t>
                      </m:r>
                      <m:r>
                        <a:rPr lang="en-US" sz="2000" i="0">
                          <a:latin typeface="Cambria Math" panose="02040503050406030204" pitchFamily="18" charset="0"/>
                        </a:rPr>
                        <m:t>=−</m:t>
                      </m:r>
                      <m:r>
                        <a:rPr lang="en-US" sz="2000" i="0">
                          <a:latin typeface="Cambria Math" panose="02040503050406030204" pitchFamily="18" charset="0"/>
                        </a:rPr>
                        <m:t>5</m:t>
                      </m:r>
                      <m:r>
                        <a:rPr lang="en-US" sz="2000" i="0">
                          <a:latin typeface="Cambria Math" panose="02040503050406030204" pitchFamily="18" charset="0"/>
                        </a:rPr>
                        <m:t> </m:t>
                      </m:r>
                      <m:r>
                        <m:rPr>
                          <m:sty m:val="p"/>
                        </m:rPr>
                        <a:rPr lang="en-US" sz="2000" i="0">
                          <a:latin typeface="Cambria Math" panose="02040503050406030204" pitchFamily="18" charset="0"/>
                        </a:rPr>
                        <m:t>ho</m:t>
                      </m:r>
                      <m:r>
                        <a:rPr lang="en-US" sz="2000" i="0">
                          <a:latin typeface="Cambria Math" panose="02040503050406030204" pitchFamily="18" charset="0"/>
                        </a:rPr>
                        <m:t>ặ</m:t>
                      </m:r>
                      <m:r>
                        <m:rPr>
                          <m:sty m:val="p"/>
                        </m:rPr>
                        <a:rPr lang="en-US" sz="2000" i="0">
                          <a:latin typeface="Cambria Math" panose="02040503050406030204" pitchFamily="18" charset="0"/>
                        </a:rPr>
                        <m:t>c</m:t>
                      </m:r>
                      <m:r>
                        <a:rPr lang="en-US" sz="2000" i="0">
                          <a:latin typeface="Cambria Math" panose="02040503050406030204" pitchFamily="18" charset="0"/>
                        </a:rPr>
                        <m:t> </m:t>
                      </m:r>
                      <m:r>
                        <m:rPr>
                          <m:sty m:val="p"/>
                        </m:rPr>
                        <a:rPr lang="en-US" sz="2000" i="0">
                          <a:latin typeface="Cambria Math" panose="02040503050406030204" pitchFamily="18" charset="0"/>
                        </a:rPr>
                        <m:t>y</m:t>
                      </m:r>
                      <m:r>
                        <a:rPr lang="en-US" sz="2000" i="0">
                          <a:latin typeface="Cambria Math" panose="02040503050406030204" pitchFamily="18" charset="0"/>
                        </a:rPr>
                        <m:t>=</m:t>
                      </m:r>
                      <m:r>
                        <a:rPr lang="en-US" sz="2000" i="0">
                          <a:latin typeface="Cambria Math" panose="02040503050406030204" pitchFamily="18" charset="0"/>
                        </a:rPr>
                        <m:t>5</m:t>
                      </m:r>
                    </m:oMath>
                  </m:oMathPara>
                </a14:m>
                <a:endParaRPr lang="en-US" sz="2000" dirty="0"/>
              </a:p>
              <a:p>
                <a:pPr algn="ctr">
                  <a:lnSpc>
                    <a:spcPct val="150000"/>
                  </a:lnSpc>
                </a:pPr>
                <a14:m>
                  <m:oMath xmlns:m="http://schemas.openxmlformats.org/officeDocument/2006/math">
                    <m:r>
                      <a:rPr lang="en-US" sz="2000" i="0">
                        <a:latin typeface="Cambria Math" panose="02040503050406030204" pitchFamily="18" charset="0"/>
                      </a:rPr>
                      <m:t>⇒</m:t>
                    </m:r>
                    <m:sSub>
                      <m:sSubPr>
                        <m:ctrlPr>
                          <a:rPr lang="en-US" sz="2000" i="1">
                            <a:latin typeface="Cambria Math" panose="02040503050406030204" pitchFamily="18" charset="0"/>
                          </a:rPr>
                        </m:ctrlPr>
                      </m:sSubPr>
                      <m:e>
                        <m:r>
                          <m:rPr>
                            <m:sty m:val="p"/>
                          </m:rPr>
                          <a:rPr lang="en-US" sz="2000" i="0">
                            <a:latin typeface="Cambria Math" panose="02040503050406030204" pitchFamily="18" charset="0"/>
                          </a:rPr>
                          <m:t>B</m:t>
                        </m:r>
                      </m:e>
                      <m:sub>
                        <m:r>
                          <a:rPr lang="en-US" sz="2000" i="0">
                            <a:latin typeface="Cambria Math" panose="02040503050406030204" pitchFamily="18" charset="0"/>
                          </a:rPr>
                          <m:t>1</m:t>
                        </m:r>
                      </m:sub>
                    </m:sSub>
                    <m:d>
                      <m:dPr>
                        <m:ctrlPr>
                          <a:rPr lang="en-US" sz="2000" i="1">
                            <a:latin typeface="Cambria Math" panose="02040503050406030204" pitchFamily="18" charset="0"/>
                          </a:rPr>
                        </m:ctrlPr>
                      </m:dPr>
                      <m:e>
                        <m:r>
                          <a:rPr lang="en-US" sz="2000" i="0">
                            <a:latin typeface="Cambria Math" panose="02040503050406030204" pitchFamily="18" charset="0"/>
                          </a:rPr>
                          <m:t>0</m:t>
                        </m:r>
                        <m:r>
                          <a:rPr lang="en-US" sz="2000" i="0">
                            <a:latin typeface="Cambria Math" panose="02040503050406030204" pitchFamily="18" charset="0"/>
                          </a:rPr>
                          <m:t>;−</m:t>
                        </m:r>
                        <m:r>
                          <a:rPr lang="en-US" sz="2000" i="0">
                            <a:latin typeface="Cambria Math" panose="02040503050406030204" pitchFamily="18" charset="0"/>
                          </a:rPr>
                          <m:t>5</m:t>
                        </m:r>
                      </m:e>
                    </m:d>
                    <m:r>
                      <a:rPr lang="en-US" sz="2000" i="0">
                        <a:latin typeface="Cambria Math" panose="02040503050406030204" pitchFamily="18" charset="0"/>
                      </a:rPr>
                      <m:t> </m:t>
                    </m:r>
                  </m:oMath>
                </a14:m>
                <a:r>
                  <a:rPr lang="en-US" sz="2000" dirty="0"/>
                  <a:t>hoặc  </a:t>
                </a:r>
                <a14:m>
                  <m:oMath xmlns:m="http://schemas.openxmlformats.org/officeDocument/2006/math">
                    <m:sSub>
                      <m:sSubPr>
                        <m:ctrlPr>
                          <a:rPr lang="en-US" sz="2000" i="1">
                            <a:latin typeface="Cambria Math" panose="02040503050406030204" pitchFamily="18" charset="0"/>
                          </a:rPr>
                        </m:ctrlPr>
                      </m:sSubPr>
                      <m:e>
                        <m:r>
                          <m:rPr>
                            <m:sty m:val="p"/>
                          </m:rPr>
                          <a:rPr lang="en-US" sz="2000" i="0">
                            <a:latin typeface="Cambria Math" panose="02040503050406030204" pitchFamily="18" charset="0"/>
                          </a:rPr>
                          <m:t>B</m:t>
                        </m:r>
                      </m:e>
                      <m:sub>
                        <m:r>
                          <a:rPr lang="en-US" sz="2000" i="0">
                            <a:latin typeface="Cambria Math" panose="02040503050406030204" pitchFamily="18" charset="0"/>
                          </a:rPr>
                          <m:t>2</m:t>
                        </m:r>
                      </m:sub>
                    </m:sSub>
                    <m:r>
                      <a:rPr lang="en-US" sz="2000" i="0">
                        <a:latin typeface="Cambria Math" panose="02040503050406030204" pitchFamily="18" charset="0"/>
                      </a:rPr>
                      <m:t>(</m:t>
                    </m:r>
                    <m:r>
                      <a:rPr lang="en-US" sz="2000" i="0">
                        <a:latin typeface="Cambria Math" panose="02040503050406030204" pitchFamily="18" charset="0"/>
                      </a:rPr>
                      <m:t>0</m:t>
                    </m:r>
                    <m:r>
                      <a:rPr lang="en-US" sz="2000" i="0">
                        <a:latin typeface="Cambria Math" panose="02040503050406030204" pitchFamily="18" charset="0"/>
                      </a:rPr>
                      <m:t>;</m:t>
                    </m:r>
                    <m:r>
                      <a:rPr lang="en-US" sz="2000" i="0">
                        <a:latin typeface="Cambria Math" panose="02040503050406030204" pitchFamily="18" charset="0"/>
                      </a:rPr>
                      <m:t>5</m:t>
                    </m:r>
                    <m:r>
                      <a:rPr lang="en-US" sz="2000" i="0">
                        <a:latin typeface="Cambria Math" panose="02040503050406030204" pitchFamily="18" charset="0"/>
                      </a:rPr>
                      <m:t>)</m:t>
                    </m:r>
                  </m:oMath>
                </a14:m>
                <a:endParaRPr lang="en-US" sz="2000" dirty="0"/>
              </a:p>
              <a:p>
                <a:pPr algn="ctr">
                  <a:lnSpc>
                    <a:spcPct val="150000"/>
                  </a:lnSpc>
                </a:pPr>
                <a:r>
                  <a:rPr lang="en-US" sz="2000" dirty="0"/>
                  <a:t>Ta có: a</a:t>
                </a:r>
                <a:r>
                  <a:rPr lang="en-US" sz="2000" baseline="30000" dirty="0"/>
                  <a:t>2</a:t>
                </a:r>
                <a:r>
                  <a:rPr lang="en-US" sz="2000" dirty="0"/>
                  <a:t> = b</a:t>
                </a:r>
                <a:r>
                  <a:rPr lang="en-US" sz="2000" baseline="30000" dirty="0"/>
                  <a:t>2</a:t>
                </a:r>
                <a:r>
                  <a:rPr lang="en-US" sz="2000" dirty="0"/>
                  <a:t> + c</a:t>
                </a:r>
                <a:r>
                  <a:rPr lang="en-US" sz="2000" baseline="30000" dirty="0"/>
                  <a:t>2</a:t>
                </a:r>
                <a:r>
                  <a:rPr lang="en-US" sz="2000" dirty="0"/>
                  <a:t> </a:t>
                </a:r>
                <a14:m>
                  <m:oMath xmlns:m="http://schemas.openxmlformats.org/officeDocument/2006/math">
                    <m:r>
                      <a:rPr lang="en-US" sz="2000" i="0">
                        <a:latin typeface="Cambria Math" panose="02040503050406030204" pitchFamily="18" charset="0"/>
                      </a:rPr>
                      <m:t>⇒</m:t>
                    </m:r>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c</m:t>
                        </m:r>
                      </m:e>
                      <m:sup>
                        <m:r>
                          <a:rPr lang="en-US" sz="2000" i="0">
                            <a:latin typeface="Cambria Math" panose="02040503050406030204" pitchFamily="18" charset="0"/>
                          </a:rPr>
                          <m:t>2</m:t>
                        </m:r>
                      </m:sup>
                    </m:sSup>
                    <m:r>
                      <a:rPr lang="en-US" sz="2000" i="0">
                        <a:latin typeface="Cambria Math" panose="02040503050406030204" pitchFamily="18" charset="0"/>
                      </a:rPr>
                      <m:t>=</m:t>
                    </m:r>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a</m:t>
                        </m:r>
                      </m:e>
                      <m:sup>
                        <m:r>
                          <a:rPr lang="en-US" sz="2000" i="0">
                            <a:latin typeface="Cambria Math" panose="02040503050406030204" pitchFamily="18" charset="0"/>
                          </a:rPr>
                          <m:t>2</m:t>
                        </m:r>
                      </m:sup>
                    </m:sSup>
                    <m:r>
                      <a:rPr lang="en-US" sz="2000" i="0">
                        <a:latin typeface="Cambria Math" panose="02040503050406030204" pitchFamily="18" charset="0"/>
                      </a:rPr>
                      <m:t>−</m:t>
                    </m:r>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b</m:t>
                        </m:r>
                      </m:e>
                      <m:sup>
                        <m:r>
                          <a:rPr lang="en-US" sz="2000" i="0">
                            <a:latin typeface="Cambria Math" panose="02040503050406030204" pitchFamily="18" charset="0"/>
                          </a:rPr>
                          <m:t>2</m:t>
                        </m:r>
                      </m:sup>
                    </m:sSup>
                    <m:r>
                      <a:rPr lang="en-US" sz="2000" i="0">
                        <a:latin typeface="Cambria Math" panose="02040503050406030204" pitchFamily="18" charset="0"/>
                      </a:rPr>
                      <m:t>=</m:t>
                    </m:r>
                    <m:r>
                      <a:rPr lang="en-US" sz="2000" i="0">
                        <a:latin typeface="Cambria Math" panose="02040503050406030204" pitchFamily="18" charset="0"/>
                      </a:rPr>
                      <m:t>49</m:t>
                    </m:r>
                    <m:r>
                      <a:rPr lang="en-US" sz="2000" i="0">
                        <a:latin typeface="Cambria Math" panose="02040503050406030204" pitchFamily="18" charset="0"/>
                      </a:rPr>
                      <m:t>−</m:t>
                    </m:r>
                    <m:r>
                      <a:rPr lang="en-US" sz="2000" i="0">
                        <a:latin typeface="Cambria Math" panose="02040503050406030204" pitchFamily="18" charset="0"/>
                      </a:rPr>
                      <m:t>25</m:t>
                    </m:r>
                    <m:r>
                      <a:rPr lang="en-US" sz="2000" i="0">
                        <a:latin typeface="Cambria Math" panose="02040503050406030204" pitchFamily="18" charset="0"/>
                      </a:rPr>
                      <m:t>=</m:t>
                    </m:r>
                    <m:r>
                      <a:rPr lang="en-US" sz="2000" i="0">
                        <a:latin typeface="Cambria Math" panose="02040503050406030204" pitchFamily="18" charset="0"/>
                      </a:rPr>
                      <m:t>24</m:t>
                    </m:r>
                    <m:r>
                      <a:rPr lang="en-US" sz="2000" i="0">
                        <a:latin typeface="Cambria Math" panose="02040503050406030204" pitchFamily="18" charset="0"/>
                      </a:rPr>
                      <m:t>⇔</m:t>
                    </m:r>
                    <m:r>
                      <m:rPr>
                        <m:sty m:val="p"/>
                      </m:rPr>
                      <a:rPr lang="en-US" sz="2000" i="0">
                        <a:latin typeface="Cambria Math" panose="02040503050406030204" pitchFamily="18" charset="0"/>
                      </a:rPr>
                      <m:t>c</m:t>
                    </m:r>
                    <m:r>
                      <a:rPr lang="en-US" sz="2000" i="0">
                        <a:latin typeface="Cambria Math" panose="02040503050406030204" pitchFamily="18" charset="0"/>
                      </a:rPr>
                      <m:t>=−</m:t>
                    </m:r>
                    <m:r>
                      <a:rPr lang="en-US" sz="2000" i="0">
                        <a:latin typeface="Cambria Math" panose="02040503050406030204" pitchFamily="18" charset="0"/>
                      </a:rPr>
                      <m:t>2</m:t>
                    </m:r>
                    <m:rad>
                      <m:radPr>
                        <m:degHide m:val="on"/>
                        <m:ctrlPr>
                          <a:rPr lang="en-US" sz="2000" i="1">
                            <a:latin typeface="Cambria Math" panose="02040503050406030204" pitchFamily="18" charset="0"/>
                          </a:rPr>
                        </m:ctrlPr>
                      </m:radPr>
                      <m:deg/>
                      <m:e>
                        <m:r>
                          <a:rPr lang="en-US" sz="2000" i="0">
                            <a:latin typeface="Cambria Math" panose="02040503050406030204" pitchFamily="18" charset="0"/>
                          </a:rPr>
                          <m:t>6</m:t>
                        </m:r>
                      </m:e>
                    </m:rad>
                    <m:r>
                      <a:rPr lang="en-US" sz="2000" i="0">
                        <a:latin typeface="Cambria Math" panose="02040503050406030204" pitchFamily="18" charset="0"/>
                      </a:rPr>
                      <m:t> </m:t>
                    </m:r>
                    <m:r>
                      <m:rPr>
                        <m:sty m:val="p"/>
                      </m:rPr>
                      <a:rPr lang="en-US" sz="2000" i="0">
                        <a:latin typeface="Cambria Math" panose="02040503050406030204" pitchFamily="18" charset="0"/>
                      </a:rPr>
                      <m:t>ho</m:t>
                    </m:r>
                    <m:r>
                      <a:rPr lang="en-US" sz="2000" i="0">
                        <a:latin typeface="Cambria Math" panose="02040503050406030204" pitchFamily="18" charset="0"/>
                      </a:rPr>
                      <m:t>ặ</m:t>
                    </m:r>
                    <m:r>
                      <m:rPr>
                        <m:sty m:val="p"/>
                      </m:rPr>
                      <a:rPr lang="en-US" sz="2000" i="0">
                        <a:latin typeface="Cambria Math" panose="02040503050406030204" pitchFamily="18" charset="0"/>
                      </a:rPr>
                      <m:t>c</m:t>
                    </m:r>
                    <m:r>
                      <a:rPr lang="en-US" sz="2000" i="0">
                        <a:latin typeface="Cambria Math" panose="02040503050406030204" pitchFamily="18" charset="0"/>
                      </a:rPr>
                      <m:t> </m:t>
                    </m:r>
                    <m:r>
                      <m:rPr>
                        <m:sty m:val="p"/>
                      </m:rPr>
                      <a:rPr lang="en-US" sz="2000" i="0">
                        <a:latin typeface="Cambria Math" panose="02040503050406030204" pitchFamily="18" charset="0"/>
                      </a:rPr>
                      <m:t>c</m:t>
                    </m:r>
                    <m:r>
                      <a:rPr lang="en-US" sz="2000" i="0">
                        <a:latin typeface="Cambria Math" panose="02040503050406030204" pitchFamily="18" charset="0"/>
                      </a:rPr>
                      <m:t>=</m:t>
                    </m:r>
                    <m:r>
                      <a:rPr lang="en-US" sz="2000" i="0">
                        <a:latin typeface="Cambria Math" panose="02040503050406030204" pitchFamily="18" charset="0"/>
                      </a:rPr>
                      <m:t>2</m:t>
                    </m:r>
                    <m:rad>
                      <m:radPr>
                        <m:degHide m:val="on"/>
                        <m:ctrlPr>
                          <a:rPr lang="en-US" sz="2000" i="1">
                            <a:latin typeface="Cambria Math" panose="02040503050406030204" pitchFamily="18" charset="0"/>
                          </a:rPr>
                        </m:ctrlPr>
                      </m:radPr>
                      <m:deg/>
                      <m:e>
                        <m:r>
                          <a:rPr lang="en-US" sz="2000" i="0">
                            <a:latin typeface="Cambria Math" panose="02040503050406030204" pitchFamily="18" charset="0"/>
                          </a:rPr>
                          <m:t>6</m:t>
                        </m:r>
                      </m:e>
                    </m:rad>
                  </m:oMath>
                </a14:m>
                <a:endParaRPr lang="en-US" sz="2000" dirty="0"/>
              </a:p>
              <a:p>
                <a:pPr algn="ctr">
                  <a:lnSpc>
                    <a:spcPct val="150000"/>
                  </a:lnSpc>
                </a:pPr>
                <a14:m>
                  <m:oMathPara xmlns:m="http://schemas.openxmlformats.org/officeDocument/2006/math">
                    <m:oMathParaPr>
                      <m:jc m:val="centerGroup"/>
                    </m:oMathParaPr>
                    <m:oMath xmlns:m="http://schemas.openxmlformats.org/officeDocument/2006/math">
                      <m:r>
                        <a:rPr lang="en-US" sz="2000" i="0">
                          <a:latin typeface="Cambria Math" panose="02040503050406030204" pitchFamily="18" charset="0"/>
                        </a:rPr>
                        <m:t>⇒</m:t>
                      </m:r>
                      <m:sSub>
                        <m:sSubPr>
                          <m:ctrlPr>
                            <a:rPr lang="en-US" sz="2000" i="1">
                              <a:latin typeface="Cambria Math" panose="02040503050406030204" pitchFamily="18" charset="0"/>
                            </a:rPr>
                          </m:ctrlPr>
                        </m:sSubPr>
                        <m:e>
                          <m:r>
                            <m:rPr>
                              <m:sty m:val="p"/>
                            </m:rPr>
                            <a:rPr lang="en-US" sz="2000" i="0">
                              <a:latin typeface="Cambria Math" panose="02040503050406030204" pitchFamily="18" charset="0"/>
                            </a:rPr>
                            <m:t>F</m:t>
                          </m:r>
                        </m:e>
                        <m:sub>
                          <m:r>
                            <a:rPr lang="en-US" sz="2000" i="0">
                              <a:latin typeface="Cambria Math" panose="02040503050406030204" pitchFamily="18" charset="0"/>
                            </a:rPr>
                            <m:t>1</m:t>
                          </m:r>
                        </m:sub>
                      </m:sSub>
                      <m:d>
                        <m:dPr>
                          <m:ctrlPr>
                            <a:rPr lang="en-US" sz="2000" i="1">
                              <a:latin typeface="Cambria Math" panose="02040503050406030204" pitchFamily="18" charset="0"/>
                            </a:rPr>
                          </m:ctrlPr>
                        </m:dPr>
                        <m:e>
                          <m:r>
                            <a:rPr lang="en-US" sz="2000" i="0">
                              <a:latin typeface="Cambria Math" panose="02040503050406030204" pitchFamily="18" charset="0"/>
                            </a:rPr>
                            <m:t>−</m:t>
                          </m:r>
                          <m:r>
                            <a:rPr lang="en-US" sz="2000" i="0">
                              <a:latin typeface="Cambria Math" panose="02040503050406030204" pitchFamily="18" charset="0"/>
                            </a:rPr>
                            <m:t>2</m:t>
                          </m:r>
                          <m:rad>
                            <m:radPr>
                              <m:degHide m:val="on"/>
                              <m:ctrlPr>
                                <a:rPr lang="en-US" sz="2000" i="1">
                                  <a:latin typeface="Cambria Math" panose="02040503050406030204" pitchFamily="18" charset="0"/>
                                </a:rPr>
                              </m:ctrlPr>
                            </m:radPr>
                            <m:deg/>
                            <m:e>
                              <m:r>
                                <a:rPr lang="en-US" sz="2000" i="0">
                                  <a:latin typeface="Cambria Math" panose="02040503050406030204" pitchFamily="18" charset="0"/>
                                </a:rPr>
                                <m:t>6</m:t>
                              </m:r>
                            </m:e>
                          </m:rad>
                          <m:r>
                            <a:rPr lang="en-US" sz="2000" i="0">
                              <a:latin typeface="Cambria Math" panose="02040503050406030204" pitchFamily="18" charset="0"/>
                            </a:rPr>
                            <m:t>;</m:t>
                          </m:r>
                          <m:r>
                            <a:rPr lang="en-US" sz="2000" i="0">
                              <a:latin typeface="Cambria Math" panose="02040503050406030204" pitchFamily="18" charset="0"/>
                            </a:rPr>
                            <m:t>0</m:t>
                          </m:r>
                        </m:e>
                      </m:d>
                      <m:r>
                        <a:rPr lang="en-US" sz="2000" i="0">
                          <a:latin typeface="Cambria Math" panose="02040503050406030204" pitchFamily="18" charset="0"/>
                        </a:rPr>
                        <m:t> </m:t>
                      </m:r>
                      <m:r>
                        <m:rPr>
                          <m:sty m:val="p"/>
                        </m:rPr>
                        <a:rPr lang="en-US" sz="2000" i="0">
                          <a:latin typeface="Cambria Math" panose="02040503050406030204" pitchFamily="18" charset="0"/>
                        </a:rPr>
                        <m:t>ho</m:t>
                      </m:r>
                      <m:r>
                        <a:rPr lang="en-US" sz="2000" i="0">
                          <a:latin typeface="Cambria Math" panose="02040503050406030204" pitchFamily="18" charset="0"/>
                        </a:rPr>
                        <m:t>ặ</m:t>
                      </m:r>
                      <m:r>
                        <m:rPr>
                          <m:sty m:val="p"/>
                        </m:rPr>
                        <a:rPr lang="en-US" sz="2000" i="0">
                          <a:latin typeface="Cambria Math" panose="02040503050406030204" pitchFamily="18" charset="0"/>
                        </a:rPr>
                        <m:t>c</m:t>
                      </m:r>
                      <m:r>
                        <a:rPr lang="en-US" sz="2000" i="0">
                          <a:latin typeface="Cambria Math" panose="02040503050406030204" pitchFamily="18" charset="0"/>
                        </a:rPr>
                        <m:t> </m:t>
                      </m:r>
                      <m:sSub>
                        <m:sSubPr>
                          <m:ctrlPr>
                            <a:rPr lang="en-US" sz="2000" i="1">
                              <a:latin typeface="Cambria Math" panose="02040503050406030204" pitchFamily="18" charset="0"/>
                            </a:rPr>
                          </m:ctrlPr>
                        </m:sSubPr>
                        <m:e>
                          <m:r>
                            <m:rPr>
                              <m:sty m:val="p"/>
                            </m:rPr>
                            <a:rPr lang="en-US" sz="2000" i="0">
                              <a:latin typeface="Cambria Math" panose="02040503050406030204" pitchFamily="18" charset="0"/>
                            </a:rPr>
                            <m:t>F</m:t>
                          </m:r>
                        </m:e>
                        <m:sub>
                          <m:r>
                            <a:rPr lang="en-US" sz="2000" i="0">
                              <a:latin typeface="Cambria Math" panose="02040503050406030204" pitchFamily="18" charset="0"/>
                            </a:rPr>
                            <m:t>2</m:t>
                          </m:r>
                        </m:sub>
                      </m:sSub>
                      <m:r>
                        <a:rPr lang="en-US" sz="2000" i="0">
                          <a:latin typeface="Cambria Math" panose="02040503050406030204" pitchFamily="18" charset="0"/>
                        </a:rPr>
                        <m:t>(</m:t>
                      </m:r>
                      <m:r>
                        <a:rPr lang="en-US" sz="2000" i="0">
                          <a:latin typeface="Cambria Math" panose="02040503050406030204" pitchFamily="18" charset="0"/>
                        </a:rPr>
                        <m:t>2</m:t>
                      </m:r>
                      <m:rad>
                        <m:radPr>
                          <m:degHide m:val="on"/>
                          <m:ctrlPr>
                            <a:rPr lang="en-US" sz="2000" i="1">
                              <a:latin typeface="Cambria Math" panose="02040503050406030204" pitchFamily="18" charset="0"/>
                            </a:rPr>
                          </m:ctrlPr>
                        </m:radPr>
                        <m:deg/>
                        <m:e>
                          <m:r>
                            <a:rPr lang="en-US" sz="2000" i="0">
                              <a:latin typeface="Cambria Math" panose="02040503050406030204" pitchFamily="18" charset="0"/>
                            </a:rPr>
                            <m:t>6</m:t>
                          </m:r>
                        </m:e>
                      </m:rad>
                      <m:r>
                        <a:rPr lang="en-US" sz="2000" i="0">
                          <a:latin typeface="Cambria Math" panose="02040503050406030204" pitchFamily="18" charset="0"/>
                        </a:rPr>
                        <m:t>;</m:t>
                      </m:r>
                      <m:r>
                        <a:rPr lang="en-US" sz="2000" i="0">
                          <a:latin typeface="Cambria Math" panose="02040503050406030204" pitchFamily="18" charset="0"/>
                        </a:rPr>
                        <m:t>0</m:t>
                      </m:r>
                      <m:r>
                        <a:rPr lang="en-US" sz="2000" i="0">
                          <a:latin typeface="Cambria Math" panose="02040503050406030204" pitchFamily="18" charset="0"/>
                        </a:rPr>
                        <m:t>)</m:t>
                      </m:r>
                    </m:oMath>
                  </m:oMathPara>
                </a14:m>
                <a:endParaRPr lang="en-US" sz="2000" dirty="0"/>
              </a:p>
            </p:txBody>
          </p:sp>
        </mc:Choice>
        <mc:Fallback xmlns="">
          <p:sp>
            <p:nvSpPr>
              <p:cNvPr id="2" name="Rectangle 1"/>
              <p:cNvSpPr>
                <a:spLocks noRot="1" noChangeAspect="1" noMove="1" noResize="1" noEditPoints="1" noAdjustHandles="1" noChangeArrowheads="1" noChangeShapeType="1" noTextEdit="1"/>
              </p:cNvSpPr>
              <p:nvPr/>
            </p:nvSpPr>
            <p:spPr>
              <a:xfrm>
                <a:off x="76200" y="160168"/>
                <a:ext cx="8915400" cy="4849982"/>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575202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77" name="Google Shape;2177;p63"/>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3"/>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Rectangle 1"/>
              <p:cNvSpPr/>
              <p:nvPr/>
            </p:nvSpPr>
            <p:spPr>
              <a:xfrm>
                <a:off x="304801" y="150860"/>
                <a:ext cx="8686799" cy="1735090"/>
              </a:xfrm>
              <a:prstGeom prst="rect">
                <a:avLst/>
              </a:prstGeom>
            </p:spPr>
            <p:txBody>
              <a:bodyPr wrap="square">
                <a:spAutoFit/>
              </a:bodyPr>
              <a:lstStyle/>
              <a:p>
                <a:pPr algn="ctr">
                  <a:lnSpc>
                    <a:spcPct val="150000"/>
                  </a:lnSpc>
                </a:pPr>
                <a:r>
                  <a:rPr lang="en-US" sz="2300" b="1" dirty="0">
                    <a:solidFill>
                      <a:srgbClr val="FF0000"/>
                    </a:solidFill>
                  </a:rPr>
                  <a:t>3. (SGK – tr.102)</a:t>
                </a:r>
                <a:endParaRPr lang="en-US" sz="2300" dirty="0">
                  <a:solidFill>
                    <a:srgbClr val="FF0000"/>
                  </a:solidFill>
                </a:endParaRPr>
              </a:p>
              <a:p>
                <a:pPr algn="ctr">
                  <a:lnSpc>
                    <a:spcPct val="150000"/>
                  </a:lnSpc>
                </a:pPr>
                <a:r>
                  <a:rPr lang="en-US" sz="2300" dirty="0"/>
                  <a:t>Viết</a:t>
                </a:r>
                <a:r>
                  <a:rPr lang="vi-VN" sz="2300" dirty="0"/>
                  <a:t> </a:t>
                </a:r>
                <a:r>
                  <a:rPr lang="en-US" sz="2300" dirty="0"/>
                  <a:t>phương trình chính tắc của elip (E), biết tọa độ hai giao điểm của (E) với Ox và Oy lần lượt là A</a:t>
                </a:r>
                <a:r>
                  <a:rPr lang="en-US" sz="2300" baseline="-25000" dirty="0"/>
                  <a:t>1</a:t>
                </a:r>
                <a:r>
                  <a:rPr lang="en-US" sz="2300" dirty="0"/>
                  <a:t>(– 5; 0) và </a:t>
                </a:r>
                <a14:m>
                  <m:oMath xmlns:m="http://schemas.openxmlformats.org/officeDocument/2006/math">
                    <m:sSub>
                      <m:sSubPr>
                        <m:ctrlPr>
                          <a:rPr lang="en-US" sz="2300" i="1">
                            <a:latin typeface="Cambria Math" panose="02040503050406030204" pitchFamily="18" charset="0"/>
                          </a:rPr>
                        </m:ctrlPr>
                      </m:sSubPr>
                      <m:e>
                        <m:r>
                          <a:rPr lang="en-US" sz="2300" i="1">
                            <a:latin typeface="Cambria Math" panose="02040503050406030204" pitchFamily="18" charset="0"/>
                          </a:rPr>
                          <m:t>𝐵</m:t>
                        </m:r>
                      </m:e>
                      <m:sub>
                        <m:r>
                          <a:rPr lang="en-US" sz="2300" i="1">
                            <a:latin typeface="Cambria Math" panose="02040503050406030204" pitchFamily="18" charset="0"/>
                          </a:rPr>
                          <m:t>2</m:t>
                        </m:r>
                      </m:sub>
                    </m:sSub>
                    <m:r>
                      <a:rPr lang="en-US" sz="2300" i="1">
                        <a:latin typeface="Cambria Math" panose="02040503050406030204" pitchFamily="18" charset="0"/>
                      </a:rPr>
                      <m:t>(</m:t>
                    </m:r>
                    <m:r>
                      <a:rPr lang="en-US" sz="2300" i="1">
                        <a:latin typeface="Cambria Math" panose="02040503050406030204" pitchFamily="18" charset="0"/>
                      </a:rPr>
                      <m:t>0</m:t>
                    </m:r>
                    <m:r>
                      <a:rPr lang="en-US" sz="2300" i="1">
                        <a:latin typeface="Cambria Math" panose="02040503050406030204" pitchFamily="18" charset="0"/>
                      </a:rPr>
                      <m:t>;</m:t>
                    </m:r>
                    <m:rad>
                      <m:radPr>
                        <m:degHide m:val="on"/>
                        <m:ctrlPr>
                          <a:rPr lang="en-US" sz="2300" i="1">
                            <a:latin typeface="Cambria Math" panose="02040503050406030204" pitchFamily="18" charset="0"/>
                          </a:rPr>
                        </m:ctrlPr>
                      </m:radPr>
                      <m:deg/>
                      <m:e>
                        <m:r>
                          <a:rPr lang="en-US" sz="2300" i="1">
                            <a:latin typeface="Cambria Math" panose="02040503050406030204" pitchFamily="18" charset="0"/>
                          </a:rPr>
                          <m:t>10</m:t>
                        </m:r>
                      </m:e>
                    </m:rad>
                    <m:r>
                      <a:rPr lang="en-US" sz="2300" i="1">
                        <a:latin typeface="Cambria Math" panose="02040503050406030204" pitchFamily="18" charset="0"/>
                      </a:rPr>
                      <m:t>)</m:t>
                    </m:r>
                  </m:oMath>
                </a14:m>
                <a:r>
                  <a:rPr lang="en-US" sz="2300" dirty="0"/>
                  <a:t>.</a:t>
                </a:r>
              </a:p>
            </p:txBody>
          </p:sp>
        </mc:Choice>
        <mc:Fallback xmlns="">
          <p:sp>
            <p:nvSpPr>
              <p:cNvPr id="2" name="Rectangle 1"/>
              <p:cNvSpPr>
                <a:spLocks noRot="1" noChangeAspect="1" noMove="1" noResize="1" noEditPoints="1" noAdjustHandles="1" noChangeArrowheads="1" noChangeShapeType="1" noTextEdit="1"/>
              </p:cNvSpPr>
              <p:nvPr/>
            </p:nvSpPr>
            <p:spPr>
              <a:xfrm>
                <a:off x="304801" y="150860"/>
                <a:ext cx="8686799" cy="1735090"/>
              </a:xfrm>
              <a:prstGeom prst="rect">
                <a:avLst/>
              </a:prstGeom>
              <a:blipFill rotWithShape="1">
                <a:blip r:embed="rId3"/>
                <a:stretch>
                  <a:fillRect l="-632" r="-1614" b="-2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75744" y="2000928"/>
                <a:ext cx="7277656" cy="3009222"/>
              </a:xfrm>
              <a:prstGeom prst="rect">
                <a:avLst/>
              </a:prstGeom>
              <a:solidFill>
                <a:schemeClr val="accent3"/>
              </a:solidFill>
            </p:spPr>
            <p:txBody>
              <a:bodyPr wrap="square">
                <a:spAutoFit/>
              </a:bodyPr>
              <a:lstStyle/>
              <a:p>
                <a:pPr algn="ctr">
                  <a:lnSpc>
                    <a:spcPct val="150000"/>
                  </a:lnSpc>
                </a:pPr>
                <a:r>
                  <a:rPr lang="en-US" sz="2000" b="1" dirty="0">
                    <a:solidFill>
                      <a:srgbClr val="FF0000"/>
                    </a:solidFill>
                  </a:rPr>
                  <a:t>Giải</a:t>
                </a:r>
                <a:r>
                  <a:rPr lang="vi-VN" sz="2000" b="1" dirty="0">
                    <a:solidFill>
                      <a:srgbClr val="FF0000"/>
                    </a:solidFill>
                  </a:rPr>
                  <a:t>: </a:t>
                </a:r>
                <a:r>
                  <a:rPr lang="en-US" sz="2000" dirty="0"/>
                  <a:t>(E) có phương trình chính tắc là: </a:t>
                </a:r>
                <a14:m>
                  <m:oMath xmlns:m="http://schemas.openxmlformats.org/officeDocument/2006/math">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2</m:t>
                            </m:r>
                          </m:sup>
                        </m:sSup>
                      </m:num>
                      <m:den>
                        <m:sSup>
                          <m:sSupPr>
                            <m:ctrlPr>
                              <a:rPr lang="en-US" sz="2000" i="1">
                                <a:latin typeface="Cambria Math" panose="02040503050406030204" pitchFamily="18" charset="0"/>
                              </a:rPr>
                            </m:ctrlPr>
                          </m:sSupPr>
                          <m:e>
                            <m:r>
                              <a:rPr lang="en-US" sz="2000" i="1">
                                <a:latin typeface="Cambria Math" panose="02040503050406030204" pitchFamily="18" charset="0"/>
                              </a:rPr>
                              <m:t>𝑎</m:t>
                            </m:r>
                          </m:e>
                          <m:sup>
                            <m:r>
                              <a:rPr lang="en-US" sz="2000" i="1">
                                <a:latin typeface="Cambria Math" panose="02040503050406030204" pitchFamily="18" charset="0"/>
                              </a:rPr>
                              <m:t>2</m:t>
                            </m:r>
                          </m:sup>
                        </m:sSup>
                      </m:den>
                    </m:f>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2</m:t>
                            </m:r>
                          </m:sup>
                        </m:sSup>
                      </m:num>
                      <m:den>
                        <m:sSup>
                          <m:sSupPr>
                            <m:ctrlPr>
                              <a:rPr lang="en-US" sz="2000" i="1">
                                <a:latin typeface="Cambria Math" panose="02040503050406030204" pitchFamily="18" charset="0"/>
                              </a:rPr>
                            </m:ctrlPr>
                          </m:sSupPr>
                          <m:e>
                            <m:r>
                              <a:rPr lang="en-US" sz="2000" i="1">
                                <a:latin typeface="Cambria Math" panose="02040503050406030204" pitchFamily="18" charset="0"/>
                              </a:rPr>
                              <m:t>𝑏</m:t>
                            </m:r>
                          </m:e>
                          <m:sup>
                            <m:r>
                              <a:rPr lang="en-US" sz="2000" i="1">
                                <a:latin typeface="Cambria Math" panose="02040503050406030204" pitchFamily="18" charset="0"/>
                              </a:rPr>
                              <m:t>2</m:t>
                            </m:r>
                          </m:sup>
                        </m:sSup>
                      </m:den>
                    </m:f>
                    <m:r>
                      <a:rPr lang="en-US" sz="2000" i="1">
                        <a:latin typeface="Cambria Math" panose="02040503050406030204" pitchFamily="18" charset="0"/>
                      </a:rPr>
                      <m:t>=</m:t>
                    </m:r>
                    <m:r>
                      <a:rPr lang="en-US" sz="2000" i="1">
                        <a:latin typeface="Cambria Math" panose="02040503050406030204" pitchFamily="18" charset="0"/>
                      </a:rPr>
                      <m:t>1</m:t>
                    </m:r>
                  </m:oMath>
                </a14:m>
                <a:r>
                  <a:rPr lang="en-US" sz="2000" dirty="0"/>
                  <a:t> (a &gt; b &gt; 0)</a:t>
                </a:r>
              </a:p>
              <a:p>
                <a:pPr algn="ctr">
                  <a:lnSpc>
                    <a:spcPct val="150000"/>
                  </a:lnSpc>
                </a:pPr>
                <a:r>
                  <a:rPr lang="en-US" sz="2000" dirty="0"/>
                  <a:t>Có: A</a:t>
                </a:r>
                <a:r>
                  <a:rPr lang="en-US" sz="2000" baseline="-25000" dirty="0"/>
                  <a:t>1</a:t>
                </a:r>
                <a:r>
                  <a:rPr lang="en-US" sz="2000" dirty="0"/>
                  <a:t>(-5; 0) </a:t>
                </a:r>
                <a14:m>
                  <m:oMath xmlns:m="http://schemas.openxmlformats.org/officeDocument/2006/math">
                    <m:r>
                      <a:rPr lang="en-US" sz="2000" i="1">
                        <a:latin typeface="Cambria Math" panose="02040503050406030204" pitchFamily="18" charset="0"/>
                      </a:rPr>
                      <m:t>∈</m:t>
                    </m:r>
                  </m:oMath>
                </a14:m>
                <a:r>
                  <a:rPr lang="en-US" sz="2000" dirty="0"/>
                  <a:t> (E) nên </a:t>
                </a:r>
                <a14:m>
                  <m:oMath xmlns:m="http://schemas.openxmlformats.org/officeDocument/2006/math">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5</m:t>
                            </m:r>
                            <m:r>
                              <a:rPr lang="en-US" sz="2000" i="1">
                                <a:latin typeface="Cambria Math" panose="02040503050406030204" pitchFamily="18" charset="0"/>
                              </a:rPr>
                              <m:t>)</m:t>
                            </m:r>
                          </m:e>
                          <m:sup>
                            <m:r>
                              <a:rPr lang="en-US" sz="2000" i="1">
                                <a:latin typeface="Cambria Math" panose="02040503050406030204" pitchFamily="18" charset="0"/>
                              </a:rPr>
                              <m:t>2</m:t>
                            </m:r>
                          </m:sup>
                        </m:sSup>
                      </m:num>
                      <m:den>
                        <m:sSup>
                          <m:sSupPr>
                            <m:ctrlPr>
                              <a:rPr lang="en-US" sz="2000" i="1">
                                <a:latin typeface="Cambria Math" panose="02040503050406030204" pitchFamily="18" charset="0"/>
                              </a:rPr>
                            </m:ctrlPr>
                          </m:sSupPr>
                          <m:e>
                            <m:r>
                              <a:rPr lang="en-US" sz="2000" i="1">
                                <a:latin typeface="Cambria Math" panose="02040503050406030204" pitchFamily="18" charset="0"/>
                              </a:rPr>
                              <m:t>𝑎</m:t>
                            </m:r>
                          </m:e>
                          <m:sup>
                            <m:r>
                              <a:rPr lang="en-US" sz="2000" i="1">
                                <a:latin typeface="Cambria Math" panose="02040503050406030204" pitchFamily="18" charset="0"/>
                              </a:rPr>
                              <m:t>2</m:t>
                            </m:r>
                          </m:sup>
                        </m:sSup>
                      </m:den>
                    </m:f>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0</m:t>
                            </m:r>
                          </m:e>
                          <m:sup>
                            <m:r>
                              <a:rPr lang="en-US" sz="2000" i="1">
                                <a:latin typeface="Cambria Math" panose="02040503050406030204" pitchFamily="18" charset="0"/>
                              </a:rPr>
                              <m:t>2</m:t>
                            </m:r>
                          </m:sup>
                        </m:sSup>
                      </m:num>
                      <m:den>
                        <m:sSup>
                          <m:sSupPr>
                            <m:ctrlPr>
                              <a:rPr lang="en-US" sz="2000" i="1">
                                <a:latin typeface="Cambria Math" panose="02040503050406030204" pitchFamily="18" charset="0"/>
                              </a:rPr>
                            </m:ctrlPr>
                          </m:sSupPr>
                          <m:e>
                            <m:r>
                              <a:rPr lang="en-US" sz="2000" i="1">
                                <a:latin typeface="Cambria Math" panose="02040503050406030204" pitchFamily="18" charset="0"/>
                              </a:rPr>
                              <m:t>𝑏</m:t>
                            </m:r>
                          </m:e>
                          <m:sup>
                            <m:r>
                              <a:rPr lang="en-US" sz="2000" i="1">
                                <a:latin typeface="Cambria Math" panose="02040503050406030204" pitchFamily="18" charset="0"/>
                              </a:rPr>
                              <m:t>2</m:t>
                            </m:r>
                          </m:sup>
                        </m:sSup>
                      </m:den>
                    </m:f>
                    <m:r>
                      <a:rPr lang="en-US" sz="2000" i="1">
                        <a:latin typeface="Cambria Math" panose="02040503050406030204" pitchFamily="18" charset="0"/>
                      </a:rPr>
                      <m:t>=</m:t>
                    </m:r>
                    <m:r>
                      <a:rPr lang="en-US" sz="2000" i="1">
                        <a:latin typeface="Cambria Math" panose="02040503050406030204" pitchFamily="18" charset="0"/>
                      </a:rPr>
                      <m:t>1</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𝑎</m:t>
                        </m:r>
                      </m:e>
                      <m:sup>
                        <m:r>
                          <a:rPr lang="en-US" sz="2000" i="1">
                            <a:latin typeface="Cambria Math" panose="02040503050406030204" pitchFamily="18" charset="0"/>
                          </a:rPr>
                          <m:t>2</m:t>
                        </m:r>
                      </m:sup>
                    </m:sSup>
                    <m:r>
                      <a:rPr lang="en-US" sz="2000" i="1">
                        <a:latin typeface="Cambria Math" panose="02040503050406030204" pitchFamily="18" charset="0"/>
                      </a:rPr>
                      <m:t>=</m:t>
                    </m:r>
                    <m:r>
                      <a:rPr lang="en-US" sz="2000" i="1">
                        <a:latin typeface="Cambria Math" panose="02040503050406030204" pitchFamily="18" charset="0"/>
                      </a:rPr>
                      <m:t>25</m:t>
                    </m:r>
                  </m:oMath>
                </a14:m>
                <a:endParaRPr lang="en-US" sz="2000" dirty="0"/>
              </a:p>
              <a:p>
                <a:pPr algn="ctr">
                  <a:lnSpc>
                    <a:spcPct val="150000"/>
                  </a:lnSpc>
                </a:pPr>
                <a:r>
                  <a:rPr lang="en-US" sz="2000" dirty="0"/>
                  <a:t>B</a:t>
                </a:r>
                <a:r>
                  <a:rPr lang="en-US" sz="2000" baseline="-25000" dirty="0"/>
                  <a:t>1</a:t>
                </a:r>
                <a:r>
                  <a:rPr lang="en-US" sz="2000" dirty="0"/>
                  <a:t>(0;</a:t>
                </a:r>
                <a14:m>
                  <m:oMath xmlns:m="http://schemas.openxmlformats.org/officeDocument/2006/math">
                    <m:rad>
                      <m:radPr>
                        <m:degHide m:val="on"/>
                        <m:ctrlPr>
                          <a:rPr lang="en-US" sz="2000" i="1">
                            <a:latin typeface="Cambria Math" panose="02040503050406030204" pitchFamily="18" charset="0"/>
                          </a:rPr>
                        </m:ctrlPr>
                      </m:radPr>
                      <m:deg/>
                      <m:e>
                        <m:r>
                          <a:rPr lang="en-US" sz="2000" i="1">
                            <a:latin typeface="Cambria Math" panose="02040503050406030204" pitchFamily="18" charset="0"/>
                          </a:rPr>
                          <m:t>10</m:t>
                        </m:r>
                      </m:e>
                    </m:rad>
                  </m:oMath>
                </a14:m>
                <a:r>
                  <a:rPr lang="en-US" sz="2000" dirty="0"/>
                  <a:t>) </a:t>
                </a:r>
                <a14:m>
                  <m:oMath xmlns:m="http://schemas.openxmlformats.org/officeDocument/2006/math">
                    <m:r>
                      <a:rPr lang="en-US" sz="2000" i="1">
                        <a:latin typeface="Cambria Math" panose="02040503050406030204" pitchFamily="18" charset="0"/>
                      </a:rPr>
                      <m:t>∈</m:t>
                    </m:r>
                  </m:oMath>
                </a14:m>
                <a:r>
                  <a:rPr lang="en-US" sz="2000" dirty="0"/>
                  <a:t> (E) nên </a:t>
                </a:r>
                <a14:m>
                  <m:oMath xmlns:m="http://schemas.openxmlformats.org/officeDocument/2006/math">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0</m:t>
                            </m:r>
                          </m:e>
                          <m:sup>
                            <m:r>
                              <a:rPr lang="en-US" sz="2000" i="1">
                                <a:latin typeface="Cambria Math" panose="02040503050406030204" pitchFamily="18" charset="0"/>
                              </a:rPr>
                              <m:t>2</m:t>
                            </m:r>
                          </m:sup>
                        </m:sSup>
                      </m:num>
                      <m:den>
                        <m:sSup>
                          <m:sSupPr>
                            <m:ctrlPr>
                              <a:rPr lang="en-US" sz="2000" i="1">
                                <a:latin typeface="Cambria Math" panose="02040503050406030204" pitchFamily="18" charset="0"/>
                              </a:rPr>
                            </m:ctrlPr>
                          </m:sSupPr>
                          <m:e>
                            <m:r>
                              <a:rPr lang="en-US" sz="2000" i="1">
                                <a:latin typeface="Cambria Math" panose="02040503050406030204" pitchFamily="18" charset="0"/>
                              </a:rPr>
                              <m:t>𝑎</m:t>
                            </m:r>
                          </m:e>
                          <m:sup>
                            <m:r>
                              <a:rPr lang="en-US" sz="2000" i="1">
                                <a:latin typeface="Cambria Math" panose="02040503050406030204" pitchFamily="18" charset="0"/>
                              </a:rPr>
                              <m:t>2</m:t>
                            </m:r>
                          </m:sup>
                        </m:sSup>
                      </m:den>
                    </m:f>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m:t>
                            </m:r>
                            <m:rad>
                              <m:radPr>
                                <m:degHide m:val="on"/>
                                <m:ctrlPr>
                                  <a:rPr lang="en-US" sz="2000" i="1">
                                    <a:latin typeface="Cambria Math" panose="02040503050406030204" pitchFamily="18" charset="0"/>
                                  </a:rPr>
                                </m:ctrlPr>
                              </m:radPr>
                              <m:deg/>
                              <m:e>
                                <m:r>
                                  <a:rPr lang="en-US" sz="2000" i="1">
                                    <a:latin typeface="Cambria Math" panose="02040503050406030204" pitchFamily="18" charset="0"/>
                                  </a:rPr>
                                  <m:t>10</m:t>
                                </m:r>
                              </m:e>
                            </m:rad>
                            <m:r>
                              <a:rPr lang="en-US" sz="2000" i="1">
                                <a:latin typeface="Cambria Math" panose="02040503050406030204" pitchFamily="18" charset="0"/>
                              </a:rPr>
                              <m:t>)</m:t>
                            </m:r>
                          </m:e>
                          <m:sup>
                            <m:r>
                              <a:rPr lang="en-US" sz="2000" i="1">
                                <a:latin typeface="Cambria Math" panose="02040503050406030204" pitchFamily="18" charset="0"/>
                              </a:rPr>
                              <m:t>2</m:t>
                            </m:r>
                          </m:sup>
                        </m:sSup>
                      </m:num>
                      <m:den>
                        <m:sSup>
                          <m:sSupPr>
                            <m:ctrlPr>
                              <a:rPr lang="en-US" sz="2000" i="1">
                                <a:latin typeface="Cambria Math" panose="02040503050406030204" pitchFamily="18" charset="0"/>
                              </a:rPr>
                            </m:ctrlPr>
                          </m:sSupPr>
                          <m:e>
                            <m:r>
                              <a:rPr lang="en-US" sz="2000" i="1">
                                <a:latin typeface="Cambria Math" panose="02040503050406030204" pitchFamily="18" charset="0"/>
                              </a:rPr>
                              <m:t>𝑏</m:t>
                            </m:r>
                          </m:e>
                          <m:sup>
                            <m:r>
                              <a:rPr lang="en-US" sz="2000" i="1">
                                <a:latin typeface="Cambria Math" panose="02040503050406030204" pitchFamily="18" charset="0"/>
                              </a:rPr>
                              <m:t>2</m:t>
                            </m:r>
                          </m:sup>
                        </m:sSup>
                      </m:den>
                    </m:f>
                    <m:r>
                      <a:rPr lang="en-US" sz="2000" i="1">
                        <a:latin typeface="Cambria Math" panose="02040503050406030204" pitchFamily="18" charset="0"/>
                      </a:rPr>
                      <m:t>=</m:t>
                    </m:r>
                    <m:r>
                      <a:rPr lang="en-US" sz="2000" i="1">
                        <a:latin typeface="Cambria Math" panose="02040503050406030204" pitchFamily="18" charset="0"/>
                      </a:rPr>
                      <m:t>1</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𝑏</m:t>
                        </m:r>
                      </m:e>
                      <m:sup>
                        <m:r>
                          <a:rPr lang="en-US" sz="2000" i="1">
                            <a:latin typeface="Cambria Math" panose="02040503050406030204" pitchFamily="18" charset="0"/>
                          </a:rPr>
                          <m:t>2</m:t>
                        </m:r>
                      </m:sup>
                    </m:sSup>
                    <m:r>
                      <a:rPr lang="en-US" sz="2000" i="1">
                        <a:latin typeface="Cambria Math" panose="02040503050406030204" pitchFamily="18" charset="0"/>
                      </a:rPr>
                      <m:t>=</m:t>
                    </m:r>
                    <m:r>
                      <a:rPr lang="en-US" sz="2000" i="1">
                        <a:latin typeface="Cambria Math" panose="02040503050406030204" pitchFamily="18" charset="0"/>
                      </a:rPr>
                      <m:t>10</m:t>
                    </m:r>
                  </m:oMath>
                </a14:m>
                <a:endParaRPr lang="en-US" sz="2000" dirty="0"/>
              </a:p>
              <a:p>
                <a:pPr algn="ctr">
                  <a:lnSpc>
                    <a:spcPct val="150000"/>
                  </a:lnSpc>
                </a:pPr>
                <a:r>
                  <a:rPr lang="en-US" sz="2000" dirty="0"/>
                  <a:t>Vậy phương trình của (E) là: : </a:t>
                </a:r>
                <a14:m>
                  <m:oMath xmlns:m="http://schemas.openxmlformats.org/officeDocument/2006/math">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2</m:t>
                            </m:r>
                          </m:sup>
                        </m:sSup>
                      </m:num>
                      <m:den>
                        <m:r>
                          <a:rPr lang="en-US" sz="2000" i="1">
                            <a:latin typeface="Cambria Math" panose="02040503050406030204" pitchFamily="18" charset="0"/>
                          </a:rPr>
                          <m:t>25</m:t>
                        </m:r>
                      </m:den>
                    </m:f>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2</m:t>
                            </m:r>
                          </m:sup>
                        </m:sSup>
                      </m:num>
                      <m:den>
                        <m:r>
                          <a:rPr lang="en-US" sz="2000" i="1">
                            <a:latin typeface="Cambria Math" panose="02040503050406030204" pitchFamily="18" charset="0"/>
                          </a:rPr>
                          <m:t>10</m:t>
                        </m:r>
                      </m:den>
                    </m:f>
                    <m:r>
                      <a:rPr lang="en-US" sz="2000" i="1">
                        <a:latin typeface="Cambria Math" panose="02040503050406030204" pitchFamily="18" charset="0"/>
                      </a:rPr>
                      <m:t>=</m:t>
                    </m:r>
                    <m:r>
                      <a:rPr lang="en-US" sz="2000" i="1">
                        <a:latin typeface="Cambria Math" panose="02040503050406030204" pitchFamily="18" charset="0"/>
                      </a:rPr>
                      <m:t>1</m:t>
                    </m:r>
                  </m:oMath>
                </a14:m>
                <a:endParaRPr lang="en-US" sz="2000" dirty="0"/>
              </a:p>
            </p:txBody>
          </p:sp>
        </mc:Choice>
        <mc:Fallback xmlns="">
          <p:sp>
            <p:nvSpPr>
              <p:cNvPr id="3" name="Rectangle 2"/>
              <p:cNvSpPr>
                <a:spLocks noRot="1" noChangeAspect="1" noMove="1" noResize="1" noEditPoints="1" noAdjustHandles="1" noChangeArrowheads="1" noChangeShapeType="1" noTextEdit="1"/>
              </p:cNvSpPr>
              <p:nvPr/>
            </p:nvSpPr>
            <p:spPr>
              <a:xfrm>
                <a:off x="875744" y="2000928"/>
                <a:ext cx="7277656" cy="3009222"/>
              </a:xfrm>
              <a:prstGeom prst="rect">
                <a:avLst/>
              </a:prstGeo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677756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down)">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grpSp>
        <p:nvGrpSpPr>
          <p:cNvPr id="2390" name="Google Shape;2390;p66"/>
          <p:cNvGrpSpPr/>
          <p:nvPr/>
        </p:nvGrpSpPr>
        <p:grpSpPr>
          <a:xfrm>
            <a:off x="4754473" y="-205047"/>
            <a:ext cx="490612" cy="415445"/>
            <a:chOff x="5278225" y="2418025"/>
            <a:chExt cx="230075" cy="194825"/>
          </a:xfrm>
        </p:grpSpPr>
        <p:sp>
          <p:nvSpPr>
            <p:cNvPr id="2391" name="Google Shape;2391;p6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7" name="Google Shape;2397;p66"/>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228600" y="133350"/>
            <a:ext cx="8610600" cy="2492990"/>
          </a:xfrm>
          <a:prstGeom prst="rect">
            <a:avLst/>
          </a:prstGeom>
        </p:spPr>
        <p:txBody>
          <a:bodyPr wrap="square">
            <a:spAutoFit/>
          </a:bodyPr>
          <a:lstStyle/>
          <a:p>
            <a:pPr algn="ctr">
              <a:lnSpc>
                <a:spcPct val="150000"/>
              </a:lnSpc>
            </a:pPr>
            <a:r>
              <a:rPr lang="en-US" sz="2400" b="1" dirty="0">
                <a:solidFill>
                  <a:schemeClr val="tx1">
                    <a:lumMod val="75000"/>
                  </a:schemeClr>
                </a:solidFill>
              </a:rPr>
              <a:t>4. (SGK – tr.102)</a:t>
            </a:r>
            <a:r>
              <a:rPr lang="en-US" sz="2000" b="1" dirty="0"/>
              <a:t>	</a:t>
            </a:r>
            <a:endParaRPr lang="en-US" sz="2000" dirty="0"/>
          </a:p>
          <a:p>
            <a:pPr algn="just">
              <a:lnSpc>
                <a:spcPct val="150000"/>
              </a:lnSpc>
            </a:pPr>
            <a:r>
              <a:rPr lang="en-US" sz="2000" dirty="0"/>
              <a:t>Ta biết rằng Mặt Trăng chuyển động quanh Trái Đất theo quỹ đạo là một elip mà Trái Đất là một tiêu điểm. Elip đó có A­</a:t>
            </a:r>
            <a:r>
              <a:rPr lang="en-US" sz="2000" baseline="-25000" dirty="0"/>
              <a:t>1</a:t>
            </a:r>
            <a:r>
              <a:rPr lang="en-US" sz="2000" dirty="0"/>
              <a:t>A</a:t>
            </a:r>
            <a:r>
              <a:rPr lang="en-US" sz="2000" baseline="-25000" dirty="0"/>
              <a:t>2</a:t>
            </a:r>
            <a:r>
              <a:rPr lang="en-US" sz="2000" dirty="0"/>
              <a:t> = 768 800 km và B</a:t>
            </a:r>
            <a:r>
              <a:rPr lang="en-US" sz="2000" baseline="-25000" dirty="0"/>
              <a:t>1</a:t>
            </a:r>
            <a:r>
              <a:rPr lang="en-US" sz="2000" dirty="0"/>
              <a:t>B­</a:t>
            </a:r>
            <a:r>
              <a:rPr lang="en-US" sz="2000" baseline="-25000" dirty="0"/>
              <a:t>2</a:t>
            </a:r>
            <a:r>
              <a:rPr lang="en-US" sz="2000" dirty="0"/>
              <a:t> = 767 619 km (Nguồn: Ron Larson (2014), Precalculus Real Mathematics, Real People, Cengage) (Hình 62). Viết phương trình chính tắc của elip đó.</a:t>
            </a:r>
          </a:p>
        </p:txBody>
      </p:sp>
      <p:pic>
        <p:nvPicPr>
          <p:cNvPr id="21506" name="Picture 2" descr="C:\Users\Administrator\Desktop\P4-TT-TOÁN 10-CD\c7-bàin6\17.bài 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4259" y="2665193"/>
            <a:ext cx="2985541" cy="2421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0704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506"/>
                                        </p:tgtEl>
                                        <p:attrNameLst>
                                          <p:attrName>style.visibility</p:attrName>
                                        </p:attrNameLst>
                                      </p:cBhvr>
                                      <p:to>
                                        <p:strVal val="visible"/>
                                      </p:to>
                                    </p:set>
                                    <p:animEffect transition="in" filter="barn(inVertical)">
                                      <p:cBhvr>
                                        <p:cTn id="1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grpSp>
        <p:nvGrpSpPr>
          <p:cNvPr id="2390" name="Google Shape;2390;p66"/>
          <p:cNvGrpSpPr/>
          <p:nvPr/>
        </p:nvGrpSpPr>
        <p:grpSpPr>
          <a:xfrm>
            <a:off x="4754473" y="-205047"/>
            <a:ext cx="490612" cy="415445"/>
            <a:chOff x="5278225" y="2418025"/>
            <a:chExt cx="230075" cy="194825"/>
          </a:xfrm>
        </p:grpSpPr>
        <p:sp>
          <p:nvSpPr>
            <p:cNvPr id="2391" name="Google Shape;2391;p6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7" name="Google Shape;2397;p66"/>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Rectangle 1"/>
              <p:cNvSpPr/>
              <p:nvPr/>
            </p:nvSpPr>
            <p:spPr>
              <a:xfrm>
                <a:off x="228600" y="209550"/>
                <a:ext cx="8686800" cy="4277581"/>
              </a:xfrm>
              <a:prstGeom prst="rect">
                <a:avLst/>
              </a:prstGeom>
            </p:spPr>
            <p:txBody>
              <a:bodyPr wrap="square">
                <a:spAutoFit/>
              </a:bodyPr>
              <a:lstStyle/>
              <a:p>
                <a:pPr algn="just">
                  <a:lnSpc>
                    <a:spcPct val="150000"/>
                  </a:lnSpc>
                </a:pPr>
                <a:r>
                  <a:rPr lang="en-US" sz="2200" b="1" dirty="0">
                    <a:solidFill>
                      <a:schemeClr val="tx1">
                        <a:lumMod val="75000"/>
                      </a:schemeClr>
                    </a:solidFill>
                  </a:rPr>
                  <a:t>5. (SGK – tr.102) </a:t>
                </a:r>
                <a:r>
                  <a:rPr lang="en-US" sz="2200" dirty="0"/>
                  <a:t>Những phương trình nào sau đây là phương trình chính tắc của hypebol?</a:t>
                </a:r>
              </a:p>
              <a:p>
                <a:pPr algn="just">
                  <a:lnSpc>
                    <a:spcPct val="150000"/>
                  </a:lnSpc>
                </a:pPr>
                <a:r>
                  <a:rPr lang="en-US" sz="2200" dirty="0"/>
                  <a:t>a) </a:t>
                </a:r>
                <a14:m>
                  <m:oMath xmlns:m="http://schemas.openxmlformats.org/officeDocument/2006/math">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i="1">
                                <a:latin typeface="Cambria Math" panose="02040503050406030204" pitchFamily="18" charset="0"/>
                              </a:rPr>
                              <m:t>2</m:t>
                            </m:r>
                          </m:sup>
                        </m:sSup>
                      </m:num>
                      <m:den>
                        <m:r>
                          <a:rPr lang="en-US" sz="2200" i="1">
                            <a:latin typeface="Cambria Math" panose="02040503050406030204" pitchFamily="18" charset="0"/>
                          </a:rPr>
                          <m:t>9</m:t>
                        </m:r>
                      </m:den>
                    </m:f>
                    <m:r>
                      <a:rPr lang="en-US" sz="2200" i="1">
                        <a:latin typeface="Cambria Math" panose="02040503050406030204" pitchFamily="18" charset="0"/>
                      </a:rPr>
                      <m:t>+</m:t>
                    </m:r>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en-US" sz="2200" i="1">
                                <a:latin typeface="Cambria Math" panose="02040503050406030204" pitchFamily="18" charset="0"/>
                              </a:rPr>
                              <m:t>𝑦</m:t>
                            </m:r>
                          </m:e>
                          <m:sup>
                            <m:r>
                              <a:rPr lang="en-US" sz="2200" i="1">
                                <a:latin typeface="Cambria Math" panose="02040503050406030204" pitchFamily="18" charset="0"/>
                              </a:rPr>
                              <m:t>2</m:t>
                            </m:r>
                          </m:sup>
                        </m:sSup>
                      </m:num>
                      <m:den>
                        <m:r>
                          <a:rPr lang="en-US" sz="2200" i="1">
                            <a:latin typeface="Cambria Math" panose="02040503050406030204" pitchFamily="18" charset="0"/>
                          </a:rPr>
                          <m:t>9</m:t>
                        </m:r>
                      </m:den>
                    </m:f>
                    <m:r>
                      <a:rPr lang="en-US" sz="2200" i="1">
                        <a:latin typeface="Cambria Math" panose="02040503050406030204" pitchFamily="18" charset="0"/>
                      </a:rPr>
                      <m:t>=</m:t>
                    </m:r>
                    <m:r>
                      <a:rPr lang="en-US" sz="2200" i="1">
                        <a:latin typeface="Cambria Math" panose="02040503050406030204" pitchFamily="18" charset="0"/>
                      </a:rPr>
                      <m:t>1</m:t>
                    </m:r>
                  </m:oMath>
                </a14:m>
                <a:endParaRPr lang="en-US" sz="2200" dirty="0"/>
              </a:p>
              <a:p>
                <a:pPr algn="just">
                  <a:lnSpc>
                    <a:spcPct val="150000"/>
                  </a:lnSpc>
                </a:pPr>
                <a:r>
                  <a:rPr lang="en-US" sz="2200" dirty="0"/>
                  <a:t>b) </a:t>
                </a:r>
                <a14:m>
                  <m:oMath xmlns:m="http://schemas.openxmlformats.org/officeDocument/2006/math">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i="1">
                                <a:latin typeface="Cambria Math" panose="02040503050406030204" pitchFamily="18" charset="0"/>
                              </a:rPr>
                              <m:t>2</m:t>
                            </m:r>
                          </m:sup>
                        </m:sSup>
                      </m:num>
                      <m:den>
                        <m:r>
                          <a:rPr lang="en-US" sz="2200" i="1">
                            <a:latin typeface="Cambria Math" panose="02040503050406030204" pitchFamily="18" charset="0"/>
                          </a:rPr>
                          <m:t>9</m:t>
                        </m:r>
                      </m:den>
                    </m:f>
                    <m:r>
                      <a:rPr lang="en-US" sz="2200" i="1">
                        <a:latin typeface="Cambria Math" panose="02040503050406030204" pitchFamily="18" charset="0"/>
                      </a:rPr>
                      <m:t>−</m:t>
                    </m:r>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en-US" sz="2200" i="1">
                                <a:latin typeface="Cambria Math" panose="02040503050406030204" pitchFamily="18" charset="0"/>
                              </a:rPr>
                              <m:t>𝑦</m:t>
                            </m:r>
                          </m:e>
                          <m:sup>
                            <m:r>
                              <a:rPr lang="en-US" sz="2200" i="1">
                                <a:latin typeface="Cambria Math" panose="02040503050406030204" pitchFamily="18" charset="0"/>
                              </a:rPr>
                              <m:t>2</m:t>
                            </m:r>
                          </m:sup>
                        </m:sSup>
                      </m:num>
                      <m:den>
                        <m:r>
                          <a:rPr lang="en-US" sz="2200" i="1">
                            <a:latin typeface="Cambria Math" panose="02040503050406030204" pitchFamily="18" charset="0"/>
                          </a:rPr>
                          <m:t>9</m:t>
                        </m:r>
                      </m:den>
                    </m:f>
                    <m:r>
                      <a:rPr lang="en-US" sz="2200" i="1">
                        <a:latin typeface="Cambria Math" panose="02040503050406030204" pitchFamily="18" charset="0"/>
                      </a:rPr>
                      <m:t>=</m:t>
                    </m:r>
                    <m:r>
                      <a:rPr lang="en-US" sz="2200" i="1">
                        <a:latin typeface="Cambria Math" panose="02040503050406030204" pitchFamily="18" charset="0"/>
                      </a:rPr>
                      <m:t>1</m:t>
                    </m:r>
                  </m:oMath>
                </a14:m>
                <a:endParaRPr lang="en-US" sz="2200" dirty="0"/>
              </a:p>
              <a:p>
                <a:pPr algn="just">
                  <a:lnSpc>
                    <a:spcPct val="150000"/>
                  </a:lnSpc>
                </a:pPr>
                <a:r>
                  <a:rPr lang="en-US" sz="2200" dirty="0"/>
                  <a:t>c)</a:t>
                </a:r>
                <a:r>
                  <a:rPr lang="en-US" sz="2200" i="1" dirty="0"/>
                  <a:t> </a:t>
                </a:r>
                <a14:m>
                  <m:oMath xmlns:m="http://schemas.openxmlformats.org/officeDocument/2006/math">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i="1">
                                <a:latin typeface="Cambria Math" panose="02040503050406030204" pitchFamily="18" charset="0"/>
                              </a:rPr>
                              <m:t>2</m:t>
                            </m:r>
                          </m:sup>
                        </m:sSup>
                      </m:num>
                      <m:den>
                        <m:r>
                          <a:rPr lang="en-US" sz="2200" i="1">
                            <a:latin typeface="Cambria Math" panose="02040503050406030204" pitchFamily="18" charset="0"/>
                          </a:rPr>
                          <m:t>9</m:t>
                        </m:r>
                      </m:den>
                    </m:f>
                    <m:r>
                      <a:rPr lang="en-US" sz="2200" i="1">
                        <a:latin typeface="Cambria Math" panose="02040503050406030204" pitchFamily="18" charset="0"/>
                      </a:rPr>
                      <m:t>−</m:t>
                    </m:r>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en-US" sz="2200" i="1">
                                <a:latin typeface="Cambria Math" panose="02040503050406030204" pitchFamily="18" charset="0"/>
                              </a:rPr>
                              <m:t>𝑦</m:t>
                            </m:r>
                          </m:e>
                          <m:sup>
                            <m:r>
                              <a:rPr lang="en-US" sz="2200" i="1">
                                <a:latin typeface="Cambria Math" panose="02040503050406030204" pitchFamily="18" charset="0"/>
                              </a:rPr>
                              <m:t>2</m:t>
                            </m:r>
                          </m:sup>
                        </m:sSup>
                      </m:num>
                      <m:den>
                        <m:r>
                          <a:rPr lang="en-US" sz="2200" i="1">
                            <a:latin typeface="Cambria Math" panose="02040503050406030204" pitchFamily="18" charset="0"/>
                          </a:rPr>
                          <m:t>64</m:t>
                        </m:r>
                      </m:den>
                    </m:f>
                    <m:r>
                      <a:rPr lang="en-US" sz="2200" i="1">
                        <a:latin typeface="Cambria Math" panose="02040503050406030204" pitchFamily="18" charset="0"/>
                      </a:rPr>
                      <m:t>=</m:t>
                    </m:r>
                    <m:r>
                      <a:rPr lang="en-US" sz="2200" i="1">
                        <a:latin typeface="Cambria Math" panose="02040503050406030204" pitchFamily="18" charset="0"/>
                      </a:rPr>
                      <m:t>1</m:t>
                    </m:r>
                  </m:oMath>
                </a14:m>
                <a:endParaRPr lang="en-US" sz="2200" dirty="0"/>
              </a:p>
              <a:p>
                <a:pPr algn="just">
                  <a:lnSpc>
                    <a:spcPct val="150000"/>
                  </a:lnSpc>
                </a:pPr>
                <a:r>
                  <a:rPr lang="en-US" sz="2200" dirty="0"/>
                  <a:t>d) </a:t>
                </a:r>
                <a14:m>
                  <m:oMath xmlns:m="http://schemas.openxmlformats.org/officeDocument/2006/math">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i="1">
                                <a:latin typeface="Cambria Math" panose="02040503050406030204" pitchFamily="18" charset="0"/>
                              </a:rPr>
                              <m:t>2</m:t>
                            </m:r>
                          </m:sup>
                        </m:sSup>
                      </m:num>
                      <m:den>
                        <m:r>
                          <a:rPr lang="en-US" sz="2200" i="1">
                            <a:latin typeface="Cambria Math" panose="02040503050406030204" pitchFamily="18" charset="0"/>
                          </a:rPr>
                          <m:t>64</m:t>
                        </m:r>
                      </m:den>
                    </m:f>
                    <m:r>
                      <a:rPr lang="en-US" sz="2200" i="1">
                        <a:latin typeface="Cambria Math" panose="02040503050406030204" pitchFamily="18" charset="0"/>
                      </a:rPr>
                      <m:t>−</m:t>
                    </m:r>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en-US" sz="2200" i="1">
                                <a:latin typeface="Cambria Math" panose="02040503050406030204" pitchFamily="18" charset="0"/>
                              </a:rPr>
                              <m:t>𝑦</m:t>
                            </m:r>
                          </m:e>
                          <m:sup>
                            <m:r>
                              <a:rPr lang="en-US" sz="2200" i="1">
                                <a:latin typeface="Cambria Math" panose="02040503050406030204" pitchFamily="18" charset="0"/>
                              </a:rPr>
                              <m:t>2</m:t>
                            </m:r>
                          </m:sup>
                        </m:sSup>
                      </m:num>
                      <m:den>
                        <m:r>
                          <a:rPr lang="en-US" sz="2200" i="1">
                            <a:latin typeface="Cambria Math" panose="02040503050406030204" pitchFamily="18" charset="0"/>
                          </a:rPr>
                          <m:t>9</m:t>
                        </m:r>
                      </m:den>
                    </m:f>
                    <m:r>
                      <a:rPr lang="en-US" sz="2200" i="1">
                        <a:latin typeface="Cambria Math" panose="02040503050406030204" pitchFamily="18" charset="0"/>
                      </a:rPr>
                      <m:t>=</m:t>
                    </m:r>
                    <m:r>
                      <a:rPr lang="en-US" sz="2200" i="1">
                        <a:latin typeface="Cambria Math" panose="02040503050406030204" pitchFamily="18" charset="0"/>
                      </a:rPr>
                      <m:t>1</m:t>
                    </m:r>
                  </m:oMath>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228600" y="209550"/>
                <a:ext cx="8686800" cy="4277581"/>
              </a:xfrm>
              <a:prstGeom prst="rect">
                <a:avLst/>
              </a:prstGeom>
              <a:blipFill rotWithShape="1">
                <a:blip r:embed="rId3"/>
                <a:stretch>
                  <a:fillRect l="-912" r="-9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362200" y="1336401"/>
                <a:ext cx="6477000" cy="3567515"/>
              </a:xfrm>
              <a:prstGeom prst="rect">
                <a:avLst/>
              </a:prstGeom>
              <a:solidFill>
                <a:schemeClr val="accent4"/>
              </a:solidFill>
            </p:spPr>
            <p:txBody>
              <a:bodyPr wrap="square">
                <a:spAutoFit/>
              </a:bodyPr>
              <a:lstStyle/>
              <a:p>
                <a:pPr algn="ctr">
                  <a:lnSpc>
                    <a:spcPct val="150000"/>
                  </a:lnSpc>
                </a:pPr>
                <a:r>
                  <a:rPr lang="en-US" sz="2000" b="1" dirty="0">
                    <a:solidFill>
                      <a:srgbClr val="FF0000"/>
                    </a:solidFill>
                  </a:rPr>
                  <a:t>Giải</a:t>
                </a:r>
                <a:endParaRPr lang="en-US" sz="2000" dirty="0">
                  <a:solidFill>
                    <a:srgbClr val="FF0000"/>
                  </a:solidFill>
                </a:endParaRPr>
              </a:p>
              <a:p>
                <a:pPr algn="ctr">
                  <a:lnSpc>
                    <a:spcPct val="150000"/>
                  </a:lnSpc>
                </a:pPr>
                <a:r>
                  <a:rPr lang="en-US" sz="1800" dirty="0"/>
                  <a:t>Những phương trình là phương trình chính tắc của Hypebol:</a:t>
                </a:r>
              </a:p>
              <a:p>
                <a:pPr algn="ctr">
                  <a:lnSpc>
                    <a:spcPct val="150000"/>
                  </a:lnSpc>
                </a:pPr>
                <a:r>
                  <a:rPr lang="en-US" sz="1800" dirty="0"/>
                  <a:t>b. </a:t>
                </a:r>
                <a14:m>
                  <m:oMath xmlns:m="http://schemas.openxmlformats.org/officeDocument/2006/math">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num>
                      <m:den>
                        <m:r>
                          <a:rPr lang="en-US" sz="1800" i="1">
                            <a:latin typeface="Cambria Math" panose="02040503050406030204" pitchFamily="18" charset="0"/>
                          </a:rPr>
                          <m:t>9</m:t>
                        </m:r>
                      </m:den>
                    </m:f>
                    <m:r>
                      <a:rPr lang="en-US" sz="1800"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𝑦</m:t>
                            </m:r>
                          </m:e>
                          <m:sup>
                            <m:r>
                              <a:rPr lang="en-US" sz="1800" i="1">
                                <a:latin typeface="Cambria Math" panose="02040503050406030204" pitchFamily="18" charset="0"/>
                              </a:rPr>
                              <m:t>2</m:t>
                            </m:r>
                          </m:sup>
                        </m:sSup>
                      </m:num>
                      <m:den>
                        <m:r>
                          <a:rPr lang="en-US" sz="1800" i="1">
                            <a:latin typeface="Cambria Math" panose="02040503050406030204" pitchFamily="18" charset="0"/>
                          </a:rPr>
                          <m:t>9</m:t>
                        </m:r>
                      </m:den>
                    </m:f>
                    <m:r>
                      <a:rPr lang="en-US" sz="1800" i="1">
                        <a:latin typeface="Cambria Math" panose="02040503050406030204" pitchFamily="18" charset="0"/>
                      </a:rPr>
                      <m:t>=</m:t>
                    </m:r>
                    <m:r>
                      <a:rPr lang="en-US" sz="1800" i="1">
                        <a:latin typeface="Cambria Math" panose="02040503050406030204" pitchFamily="18" charset="0"/>
                      </a:rPr>
                      <m:t>1</m:t>
                    </m:r>
                  </m:oMath>
                </a14:m>
                <a:endParaRPr lang="en-US" sz="1800" dirty="0"/>
              </a:p>
              <a:p>
                <a:pPr algn="ctr">
                  <a:lnSpc>
                    <a:spcPct val="150000"/>
                  </a:lnSpc>
                </a:pPr>
                <a:r>
                  <a:rPr lang="en-US" sz="1800" dirty="0"/>
                  <a:t>c. </a:t>
                </a:r>
                <a14:m>
                  <m:oMath xmlns:m="http://schemas.openxmlformats.org/officeDocument/2006/math">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num>
                      <m:den>
                        <m:r>
                          <a:rPr lang="en-US" sz="1800" i="1">
                            <a:latin typeface="Cambria Math" panose="02040503050406030204" pitchFamily="18" charset="0"/>
                          </a:rPr>
                          <m:t>9</m:t>
                        </m:r>
                      </m:den>
                    </m:f>
                    <m:r>
                      <a:rPr lang="en-US" sz="1800"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𝑦</m:t>
                            </m:r>
                          </m:e>
                          <m:sup>
                            <m:r>
                              <a:rPr lang="en-US" sz="1800" i="1">
                                <a:latin typeface="Cambria Math" panose="02040503050406030204" pitchFamily="18" charset="0"/>
                              </a:rPr>
                              <m:t>2</m:t>
                            </m:r>
                          </m:sup>
                        </m:sSup>
                      </m:num>
                      <m:den>
                        <m:r>
                          <a:rPr lang="en-US" sz="1800" i="1">
                            <a:latin typeface="Cambria Math" panose="02040503050406030204" pitchFamily="18" charset="0"/>
                          </a:rPr>
                          <m:t>64</m:t>
                        </m:r>
                      </m:den>
                    </m:f>
                    <m:r>
                      <a:rPr lang="en-US" sz="1800" i="1">
                        <a:latin typeface="Cambria Math" panose="02040503050406030204" pitchFamily="18" charset="0"/>
                      </a:rPr>
                      <m:t>=</m:t>
                    </m:r>
                    <m:r>
                      <a:rPr lang="en-US" sz="1800" i="1">
                        <a:latin typeface="Cambria Math" panose="02040503050406030204" pitchFamily="18" charset="0"/>
                      </a:rPr>
                      <m:t>1</m:t>
                    </m:r>
                  </m:oMath>
                </a14:m>
                <a:endParaRPr lang="en-US" sz="1800" dirty="0"/>
              </a:p>
              <a:p>
                <a:pPr algn="ctr">
                  <a:lnSpc>
                    <a:spcPct val="150000"/>
                  </a:lnSpc>
                </a:pPr>
                <a:r>
                  <a:rPr lang="en-US" sz="1800" dirty="0"/>
                  <a:t>d. </a:t>
                </a:r>
                <a14:m>
                  <m:oMath xmlns:m="http://schemas.openxmlformats.org/officeDocument/2006/math">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num>
                      <m:den>
                        <m:r>
                          <a:rPr lang="en-US" sz="1800" i="1">
                            <a:latin typeface="Cambria Math" panose="02040503050406030204" pitchFamily="18" charset="0"/>
                          </a:rPr>
                          <m:t>64</m:t>
                        </m:r>
                      </m:den>
                    </m:f>
                    <m:r>
                      <a:rPr lang="en-US" sz="1800"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𝑦</m:t>
                            </m:r>
                          </m:e>
                          <m:sup>
                            <m:r>
                              <a:rPr lang="en-US" sz="1800" i="1">
                                <a:latin typeface="Cambria Math" panose="02040503050406030204" pitchFamily="18" charset="0"/>
                              </a:rPr>
                              <m:t>2</m:t>
                            </m:r>
                          </m:sup>
                        </m:sSup>
                      </m:num>
                      <m:den>
                        <m:r>
                          <a:rPr lang="en-US" sz="1800" i="1">
                            <a:latin typeface="Cambria Math" panose="02040503050406030204" pitchFamily="18" charset="0"/>
                          </a:rPr>
                          <m:t>9</m:t>
                        </m:r>
                      </m:den>
                    </m:f>
                    <m:r>
                      <a:rPr lang="en-US" sz="1800" i="1">
                        <a:latin typeface="Cambria Math" panose="02040503050406030204" pitchFamily="18" charset="0"/>
                      </a:rPr>
                      <m:t>=</m:t>
                    </m:r>
                    <m:r>
                      <a:rPr lang="en-US" sz="1800" i="1">
                        <a:latin typeface="Cambria Math" panose="02040503050406030204" pitchFamily="18" charset="0"/>
                      </a:rPr>
                      <m:t>1</m:t>
                    </m:r>
                  </m:oMath>
                </a14:m>
                <a:endParaRPr lang="en-US" sz="1800" dirty="0"/>
              </a:p>
              <a:p>
                <a:pPr algn="ctr">
                  <a:lnSpc>
                    <a:spcPct val="150000"/>
                  </a:lnSpc>
                </a:pPr>
                <a:r>
                  <a:rPr lang="en-US" sz="1800" dirty="0"/>
                  <a:t>Vì chúng đều có dạng: </a:t>
                </a:r>
                <a14:m>
                  <m:oMath xmlns:m="http://schemas.openxmlformats.org/officeDocument/2006/math">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num>
                      <m:den>
                        <m:sSup>
                          <m:sSupPr>
                            <m:ctrlPr>
                              <a:rPr lang="en-US" sz="1800" i="1">
                                <a:latin typeface="Cambria Math" panose="02040503050406030204" pitchFamily="18" charset="0"/>
                              </a:rPr>
                            </m:ctrlPr>
                          </m:sSupPr>
                          <m:e>
                            <m:r>
                              <a:rPr lang="en-US" sz="1800" i="1">
                                <a:latin typeface="Cambria Math" panose="02040503050406030204" pitchFamily="18" charset="0"/>
                              </a:rPr>
                              <m:t>𝑎</m:t>
                            </m:r>
                          </m:e>
                          <m:sup>
                            <m:r>
                              <a:rPr lang="en-US" sz="1800" i="1">
                                <a:latin typeface="Cambria Math" panose="02040503050406030204" pitchFamily="18" charset="0"/>
                              </a:rPr>
                              <m:t>2</m:t>
                            </m:r>
                          </m:sup>
                        </m:sSup>
                      </m:den>
                    </m:f>
                    <m:r>
                      <a:rPr lang="en-US" sz="1800"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𝑦</m:t>
                            </m:r>
                          </m:e>
                          <m:sup>
                            <m:r>
                              <a:rPr lang="en-US" sz="1800" i="1">
                                <a:latin typeface="Cambria Math" panose="02040503050406030204" pitchFamily="18" charset="0"/>
                              </a:rPr>
                              <m:t>2</m:t>
                            </m:r>
                          </m:sup>
                        </m:sSup>
                      </m:num>
                      <m:den>
                        <m:sSup>
                          <m:sSupPr>
                            <m:ctrlPr>
                              <a:rPr lang="en-US" sz="1800" i="1">
                                <a:latin typeface="Cambria Math" panose="02040503050406030204" pitchFamily="18" charset="0"/>
                              </a:rPr>
                            </m:ctrlPr>
                          </m:sSupPr>
                          <m:e>
                            <m:r>
                              <a:rPr lang="en-US" sz="1800" i="1">
                                <a:latin typeface="Cambria Math" panose="02040503050406030204" pitchFamily="18" charset="0"/>
                              </a:rPr>
                              <m:t>𝑏</m:t>
                            </m:r>
                          </m:e>
                          <m:sup>
                            <m:r>
                              <a:rPr lang="en-US" sz="1800" i="1">
                                <a:latin typeface="Cambria Math" panose="02040503050406030204" pitchFamily="18" charset="0"/>
                              </a:rPr>
                              <m:t>2</m:t>
                            </m:r>
                          </m:sup>
                        </m:sSup>
                      </m:den>
                    </m:f>
                    <m:r>
                      <a:rPr lang="en-US" sz="1800" i="1">
                        <a:latin typeface="Cambria Math" panose="02040503050406030204" pitchFamily="18" charset="0"/>
                      </a:rPr>
                      <m:t>=</m:t>
                    </m:r>
                    <m:r>
                      <a:rPr lang="en-US" sz="1800" i="1">
                        <a:latin typeface="Cambria Math" panose="02040503050406030204" pitchFamily="18" charset="0"/>
                      </a:rPr>
                      <m:t>1</m:t>
                    </m:r>
                  </m:oMath>
                </a14:m>
                <a:r>
                  <a:rPr lang="en-US" sz="1800" dirty="0"/>
                  <a:t> (a &gt; 0; b &gt; 0)</a:t>
                </a:r>
              </a:p>
            </p:txBody>
          </p:sp>
        </mc:Choice>
        <mc:Fallback xmlns="">
          <p:sp>
            <p:nvSpPr>
              <p:cNvPr id="3" name="Rectangle 2"/>
              <p:cNvSpPr>
                <a:spLocks noRot="1" noChangeAspect="1" noMove="1" noResize="1" noEditPoints="1" noAdjustHandles="1" noChangeArrowheads="1" noChangeShapeType="1" noTextEdit="1"/>
              </p:cNvSpPr>
              <p:nvPr/>
            </p:nvSpPr>
            <p:spPr>
              <a:xfrm>
                <a:off x="2362200" y="1336401"/>
                <a:ext cx="6477000" cy="3567515"/>
              </a:xfrm>
              <a:prstGeom prst="rect">
                <a:avLst/>
              </a:prstGeo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511936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bg/>
                                          </p:spTgt>
                                        </p:tgtEl>
                                        <p:attrNameLst>
                                          <p:attrName>style.visibility</p:attrName>
                                        </p:attrNameLst>
                                      </p:cBhvr>
                                      <p:to>
                                        <p:strVal val="visible"/>
                                      </p:to>
                                    </p:set>
                                    <p:animEffect transition="in" filter="barn(inVertical)">
                                      <p:cBhvr>
                                        <p:cTn id="37" dur="500"/>
                                        <p:tgtEl>
                                          <p:spTgt spid="3">
                                            <p:bg/>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barn(inVertical)">
                                      <p:cBhvr>
                                        <p:cTn id="42" dur="500"/>
                                        <p:tgtEl>
                                          <p:spTgt spid="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barn(inVertical)">
                                      <p:cBhvr>
                                        <p:cTn id="47" dur="500"/>
                                        <p:tgtEl>
                                          <p:spTgt spid="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xEl>
                                              <p:pRg st="2" end="2"/>
                                            </p:txEl>
                                          </p:spTgt>
                                        </p:tgtEl>
                                        <p:attrNameLst>
                                          <p:attrName>style.visibility</p:attrName>
                                        </p:attrNameLst>
                                      </p:cBhvr>
                                      <p:to>
                                        <p:strVal val="visible"/>
                                      </p:to>
                                    </p:set>
                                    <p:animEffect transition="in" filter="barn(inVertical)">
                                      <p:cBhvr>
                                        <p:cTn id="52" dur="500"/>
                                        <p:tgtEl>
                                          <p:spTgt spid="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Effect transition="in" filter="barn(inVertical)">
                                      <p:cBhvr>
                                        <p:cTn id="57" dur="500"/>
                                        <p:tgtEl>
                                          <p:spTgt spid="3">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xEl>
                                              <p:pRg st="4" end="4"/>
                                            </p:txEl>
                                          </p:spTgt>
                                        </p:tgtEl>
                                        <p:attrNameLst>
                                          <p:attrName>style.visibility</p:attrName>
                                        </p:attrNameLst>
                                      </p:cBhvr>
                                      <p:to>
                                        <p:strVal val="visible"/>
                                      </p:to>
                                    </p:set>
                                    <p:animEffect transition="in" filter="barn(inVertical)">
                                      <p:cBhvr>
                                        <p:cTn id="62" dur="500"/>
                                        <p:tgtEl>
                                          <p:spTgt spid="3">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
                                            <p:txEl>
                                              <p:pRg st="5" end="5"/>
                                            </p:txEl>
                                          </p:spTgt>
                                        </p:tgtEl>
                                        <p:attrNameLst>
                                          <p:attrName>style.visibility</p:attrName>
                                        </p:attrNameLst>
                                      </p:cBhvr>
                                      <p:to>
                                        <p:strVal val="visible"/>
                                      </p:to>
                                    </p:set>
                                    <p:animEffect transition="in" filter="barn(inVertical)">
                                      <p:cBhvr>
                                        <p:cTn id="6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77" name="Google Shape;2177;p63"/>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3"/>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Rectangle 1"/>
              <p:cNvSpPr/>
              <p:nvPr/>
            </p:nvSpPr>
            <p:spPr>
              <a:xfrm>
                <a:off x="465677" y="285750"/>
                <a:ext cx="8123050" cy="4586640"/>
              </a:xfrm>
              <a:prstGeom prst="rect">
                <a:avLst/>
              </a:prstGeom>
            </p:spPr>
            <p:txBody>
              <a:bodyPr wrap="square">
                <a:spAutoFit/>
              </a:bodyPr>
              <a:lstStyle/>
              <a:p>
                <a:pPr algn="ctr">
                  <a:lnSpc>
                    <a:spcPct val="150000"/>
                  </a:lnSpc>
                </a:pPr>
                <a:r>
                  <a:rPr lang="en-US" sz="2400" b="1" dirty="0">
                    <a:solidFill>
                      <a:srgbClr val="FF0000"/>
                    </a:solidFill>
                  </a:rPr>
                  <a:t>Giải</a:t>
                </a:r>
              </a:p>
              <a:p>
                <a:pPr algn="ctr">
                  <a:lnSpc>
                    <a:spcPct val="150000"/>
                  </a:lnSpc>
                </a:pPr>
                <a:r>
                  <a:rPr lang="en-US" sz="2400" dirty="0"/>
                  <a:t>Ta có: A</a:t>
                </a:r>
                <a:r>
                  <a:rPr lang="en-US" sz="2400" baseline="-25000" dirty="0"/>
                  <a:t>1</a:t>
                </a:r>
                <a:r>
                  <a:rPr lang="en-US" sz="2400" dirty="0"/>
                  <a:t>A</a:t>
                </a:r>
                <a:r>
                  <a:rPr lang="en-US" sz="2400" baseline="-25000" dirty="0"/>
                  <a:t>2</a:t>
                </a:r>
                <a:r>
                  <a:rPr lang="en-US" sz="2400" dirty="0"/>
                  <a:t> = 2a  = 768 800 </a:t>
                </a:r>
                <a14:m>
                  <m:oMath xmlns:m="http://schemas.openxmlformats.org/officeDocument/2006/math">
                    <m:r>
                      <a:rPr lang="en-US" sz="2400" i="0">
                        <a:latin typeface="Cambria Math" panose="02040503050406030204" pitchFamily="18" charset="0"/>
                      </a:rPr>
                      <m:t>⇒</m:t>
                    </m:r>
                  </m:oMath>
                </a14:m>
                <a:r>
                  <a:rPr lang="en-US" sz="2400" dirty="0"/>
                  <a:t> a = 384 400</a:t>
                </a:r>
                <a:endParaRPr lang="vi-VN" sz="2400" dirty="0"/>
              </a:p>
              <a:p>
                <a:pPr algn="ctr">
                  <a:lnSpc>
                    <a:spcPct val="150000"/>
                  </a:lnSpc>
                </a:pPr>
                <a:r>
                  <a:rPr lang="en-US" sz="2400" dirty="0"/>
                  <a:t> </a:t>
                </a:r>
                <a14:m>
                  <m:oMath xmlns:m="http://schemas.openxmlformats.org/officeDocument/2006/math">
                    <m:r>
                      <a:rPr lang="en-US" sz="2400" i="0">
                        <a:latin typeface="Cambria Math" panose="02040503050406030204" pitchFamily="18" charset="0"/>
                      </a:rPr>
                      <m:t>⇒</m:t>
                    </m:r>
                  </m:oMath>
                </a14:m>
                <a:r>
                  <a:rPr lang="en-US" sz="2400" dirty="0"/>
                  <a:t> a</a:t>
                </a:r>
                <a:r>
                  <a:rPr lang="en-US" sz="2400" baseline="30000" dirty="0"/>
                  <a:t>2</a:t>
                </a:r>
                <a:r>
                  <a:rPr lang="en-US" sz="2400" dirty="0"/>
                  <a:t> = 384 400</a:t>
                </a:r>
                <a:r>
                  <a:rPr lang="en-US" sz="2400" baseline="30000" dirty="0"/>
                  <a:t>2</a:t>
                </a:r>
                <a:endParaRPr lang="en-US" sz="2400" dirty="0"/>
              </a:p>
              <a:p>
                <a:pPr algn="ctr">
                  <a:lnSpc>
                    <a:spcPct val="150000"/>
                  </a:lnSpc>
                </a:pPr>
                <a:r>
                  <a:rPr lang="en-US" sz="2400" dirty="0"/>
                  <a:t>B</a:t>
                </a:r>
                <a:r>
                  <a:rPr lang="en-US" sz="2400" baseline="-25000" dirty="0"/>
                  <a:t>1</a:t>
                </a:r>
                <a:r>
                  <a:rPr lang="en-US" sz="2400" dirty="0"/>
                  <a:t>B</a:t>
                </a:r>
                <a:r>
                  <a:rPr lang="en-US" sz="2400" baseline="-25000" dirty="0"/>
                  <a:t>2</a:t>
                </a:r>
                <a:r>
                  <a:rPr lang="en-US" sz="2400" dirty="0"/>
                  <a:t> = 2b = 767 619 </a:t>
                </a:r>
                <a14:m>
                  <m:oMath xmlns:m="http://schemas.openxmlformats.org/officeDocument/2006/math">
                    <m:r>
                      <a:rPr lang="en-US" sz="2400" i="0">
                        <a:latin typeface="Cambria Math" panose="02040503050406030204" pitchFamily="18" charset="0"/>
                      </a:rPr>
                      <m:t>⇒</m:t>
                    </m:r>
                  </m:oMath>
                </a14:m>
                <a:r>
                  <a:rPr lang="en-US" sz="2400" dirty="0"/>
                  <a:t> b = 383 809,5 </a:t>
                </a:r>
                <a:endParaRPr lang="vi-VN" sz="2400" i="0" dirty="0"/>
              </a:p>
              <a:p>
                <a:pPr algn="ctr">
                  <a:lnSpc>
                    <a:spcPct val="150000"/>
                  </a:lnSpc>
                </a:pPr>
                <a14:m>
                  <m:oMath xmlns:m="http://schemas.openxmlformats.org/officeDocument/2006/math">
                    <m:r>
                      <a:rPr lang="en-US" sz="2400" i="0">
                        <a:latin typeface="Cambria Math" panose="02040503050406030204" pitchFamily="18" charset="0"/>
                      </a:rPr>
                      <m:t>⇒</m:t>
                    </m:r>
                  </m:oMath>
                </a14:m>
                <a:r>
                  <a:rPr lang="en-US" sz="2400" dirty="0"/>
                  <a:t> b</a:t>
                </a:r>
                <a:r>
                  <a:rPr lang="en-US" sz="2400" baseline="30000" dirty="0"/>
                  <a:t>2</a:t>
                </a:r>
                <a:r>
                  <a:rPr lang="en-US" sz="2400" dirty="0"/>
                  <a:t> = 383 809,5</a:t>
                </a:r>
                <a:r>
                  <a:rPr lang="en-US" sz="2400" baseline="30000" dirty="0"/>
                  <a:t>2</a:t>
                </a:r>
                <a:endParaRPr lang="en-US" sz="2400" dirty="0"/>
              </a:p>
              <a:p>
                <a:pPr algn="ctr">
                  <a:lnSpc>
                    <a:spcPct val="150000"/>
                  </a:lnSpc>
                </a:pPr>
                <a14:m>
                  <m:oMath xmlns:m="http://schemas.openxmlformats.org/officeDocument/2006/math">
                    <m:r>
                      <a:rPr lang="en-US" sz="2400" i="0">
                        <a:latin typeface="Cambria Math" panose="02040503050406030204" pitchFamily="18" charset="0"/>
                      </a:rPr>
                      <m:t>⇒</m:t>
                    </m:r>
                  </m:oMath>
                </a14:m>
                <a:r>
                  <a:rPr lang="en-US" sz="2400" dirty="0"/>
                  <a:t> Phương trình chính tắc của Elip là: </a:t>
                </a:r>
              </a:p>
              <a:p>
                <a:pPr algn="ctr">
                  <a:lnSpc>
                    <a:spcPct val="150000"/>
                  </a:lnSpc>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m:rPr>
                                  <m:sty m:val="p"/>
                                </m:rPr>
                                <a:rPr lang="en-US" sz="2400" i="0">
                                  <a:latin typeface="Cambria Math" panose="02040503050406030204" pitchFamily="18" charset="0"/>
                                </a:rPr>
                                <m:t>x</m:t>
                              </m:r>
                            </m:e>
                            <m:sup>
                              <m:r>
                                <a:rPr lang="en-US" sz="2400" i="0">
                                  <a:latin typeface="Cambria Math" panose="02040503050406030204" pitchFamily="18" charset="0"/>
                                </a:rPr>
                                <m:t>2</m:t>
                              </m:r>
                            </m:sup>
                          </m:sSup>
                        </m:num>
                        <m:den>
                          <m:sSup>
                            <m:sSupPr>
                              <m:ctrlPr>
                                <a:rPr lang="en-US" sz="2400" i="1">
                                  <a:latin typeface="Cambria Math" panose="02040503050406030204" pitchFamily="18" charset="0"/>
                                </a:rPr>
                              </m:ctrlPr>
                            </m:sSupPr>
                            <m:e>
                              <m:r>
                                <a:rPr lang="en-US" sz="2400" i="0">
                                  <a:latin typeface="Cambria Math" panose="02040503050406030204" pitchFamily="18" charset="0"/>
                                </a:rPr>
                                <m:t>384400</m:t>
                              </m:r>
                            </m:e>
                            <m:sup>
                              <m:r>
                                <a:rPr lang="en-US" sz="2400" i="0">
                                  <a:latin typeface="Cambria Math" panose="02040503050406030204" pitchFamily="18" charset="0"/>
                                </a:rPr>
                                <m:t>2</m:t>
                              </m:r>
                            </m:sup>
                          </m:sSup>
                        </m:den>
                      </m:f>
                      <m:r>
                        <a:rPr lang="en-US" sz="2400" i="0">
                          <a:latin typeface="Cambria Math" panose="02040503050406030204" pitchFamily="18" charset="0"/>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m:rPr>
                                  <m:sty m:val="p"/>
                                </m:rPr>
                                <a:rPr lang="en-US" sz="2400" i="0">
                                  <a:latin typeface="Cambria Math" panose="02040503050406030204" pitchFamily="18" charset="0"/>
                                </a:rPr>
                                <m:t>y</m:t>
                              </m:r>
                            </m:e>
                            <m:sup>
                              <m:r>
                                <a:rPr lang="en-US" sz="2400" i="0">
                                  <a:latin typeface="Cambria Math" panose="02040503050406030204" pitchFamily="18" charset="0"/>
                                </a:rPr>
                                <m:t>2</m:t>
                              </m:r>
                            </m:sup>
                          </m:sSup>
                        </m:num>
                        <m:den>
                          <m:sSup>
                            <m:sSupPr>
                              <m:ctrlPr>
                                <a:rPr lang="en-US" sz="2400" i="1">
                                  <a:latin typeface="Cambria Math" panose="02040503050406030204" pitchFamily="18" charset="0"/>
                                </a:rPr>
                              </m:ctrlPr>
                            </m:sSupPr>
                            <m:e>
                              <m:r>
                                <a:rPr lang="en-US" sz="2400" i="0">
                                  <a:latin typeface="Cambria Math" panose="02040503050406030204" pitchFamily="18" charset="0"/>
                                </a:rPr>
                                <m:t>383809,5</m:t>
                              </m:r>
                            </m:e>
                            <m:sup>
                              <m:r>
                                <a:rPr lang="en-US" sz="2400" i="0">
                                  <a:latin typeface="Cambria Math" panose="02040503050406030204" pitchFamily="18" charset="0"/>
                                </a:rPr>
                                <m:t>2</m:t>
                              </m:r>
                            </m:sup>
                          </m:sSup>
                        </m:den>
                      </m:f>
                      <m:r>
                        <a:rPr lang="en-US" sz="2400" i="0">
                          <a:latin typeface="Cambria Math" panose="02040503050406030204" pitchFamily="18" charset="0"/>
                        </a:rPr>
                        <m:t>=1</m:t>
                      </m:r>
                    </m:oMath>
                  </m:oMathPara>
                </a14:m>
                <a:endParaRPr lang="en-US" sz="2400" dirty="0"/>
              </a:p>
            </p:txBody>
          </p:sp>
        </mc:Choice>
        <mc:Fallback xmlns="">
          <p:sp>
            <p:nvSpPr>
              <p:cNvPr id="2" name="Rectangle 1"/>
              <p:cNvSpPr>
                <a:spLocks noRot="1" noChangeAspect="1" noMove="1" noResize="1" noEditPoints="1" noAdjustHandles="1" noChangeArrowheads="1" noChangeShapeType="1" noTextEdit="1"/>
              </p:cNvSpPr>
              <p:nvPr/>
            </p:nvSpPr>
            <p:spPr>
              <a:xfrm>
                <a:off x="465677" y="285750"/>
                <a:ext cx="8123050" cy="4586640"/>
              </a:xfrm>
              <a:prstGeom prst="rect">
                <a:avLst/>
              </a:prstGeom>
              <a:blipFill rotWithShape="1">
                <a:blip r:embed="rId3"/>
                <a:stretch>
                  <a:fillRect/>
                </a:stretch>
              </a:blipFill>
            </p:spPr>
            <p:txBody>
              <a:bodyPr/>
              <a:lstStyle/>
              <a:p>
                <a:r>
                  <a:rPr lang="en-US">
                    <a:noFill/>
                  </a:rPr>
                  <a:t> </a:t>
                </a:r>
              </a:p>
            </p:txBody>
          </p:sp>
        </mc:Fallback>
      </mc:AlternateContent>
      <p:pic>
        <p:nvPicPr>
          <p:cNvPr id="5" name="Picture 17">
            <a:extLst>
              <a:ext uri="{FF2B5EF4-FFF2-40B4-BE49-F238E27FC236}">
                <a16:creationId xmlns:a16="http://schemas.microsoft.com/office/drawing/2014/main" id="{CA9317EC-AEDA-4DF5-8F82-0EAA9B932B6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49277" y="3105150"/>
            <a:ext cx="2073317" cy="2001694"/>
          </a:xfrm>
          <a:prstGeom prst="rect">
            <a:avLst/>
          </a:prstGeom>
        </p:spPr>
      </p:pic>
      <p:pic>
        <p:nvPicPr>
          <p:cNvPr id="225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342" y="2124732"/>
            <a:ext cx="1689100"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4469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77" name="Google Shape;2177;p63"/>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3"/>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Rectangle 1"/>
              <p:cNvSpPr/>
              <p:nvPr/>
            </p:nvSpPr>
            <p:spPr>
              <a:xfrm>
                <a:off x="653251" y="285750"/>
                <a:ext cx="7804949" cy="2618922"/>
              </a:xfrm>
              <a:prstGeom prst="rect">
                <a:avLst/>
              </a:prstGeom>
            </p:spPr>
            <p:txBody>
              <a:bodyPr wrap="square">
                <a:spAutoFit/>
              </a:bodyPr>
              <a:lstStyle/>
              <a:p>
                <a:pPr algn="ctr">
                  <a:lnSpc>
                    <a:spcPct val="150000"/>
                  </a:lnSpc>
                </a:pPr>
                <a:r>
                  <a:rPr lang="en-US" sz="2400" b="1" dirty="0">
                    <a:solidFill>
                      <a:schemeClr val="tx1">
                        <a:lumMod val="75000"/>
                      </a:schemeClr>
                    </a:solidFill>
                  </a:rPr>
                  <a:t>6. (SGK – tr.102)</a:t>
                </a:r>
                <a:endParaRPr lang="en-US" sz="2400" dirty="0">
                  <a:solidFill>
                    <a:schemeClr val="tx1">
                      <a:lumMod val="75000"/>
                    </a:schemeClr>
                  </a:solidFill>
                </a:endParaRPr>
              </a:p>
              <a:p>
                <a:pPr algn="just">
                  <a:lnSpc>
                    <a:spcPct val="150000"/>
                  </a:lnSpc>
                </a:pPr>
                <a:r>
                  <a:rPr lang="en-US" sz="2400" dirty="0"/>
                  <a:t>Tìm tọa độ các tiêu điểm của đường hypebol trong mỗi trường hợp sau:</a:t>
                </a:r>
              </a:p>
              <a:p>
                <a:pPr algn="just">
                  <a:lnSpc>
                    <a:spcPct val="150000"/>
                  </a:lnSpc>
                </a:pPr>
                <a:r>
                  <a:rPr lang="en-US" sz="2400" dirty="0"/>
                  <a:t>a) </a:t>
                </a:r>
                <a14:m>
                  <m:oMath xmlns:m="http://schemas.openxmlformats.org/officeDocument/2006/math">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2</m:t>
                            </m:r>
                          </m:sup>
                        </m:sSup>
                      </m:num>
                      <m:den>
                        <m:r>
                          <a:rPr lang="en-US" sz="2400" i="1">
                            <a:latin typeface="Cambria Math" panose="02040503050406030204" pitchFamily="18" charset="0"/>
                          </a:rPr>
                          <m:t>9</m:t>
                        </m:r>
                      </m:den>
                    </m:f>
                    <m:r>
                      <a:rPr lang="en-US" sz="2400" i="1">
                        <a:latin typeface="Cambria Math" panose="02040503050406030204" pitchFamily="18" charset="0"/>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2</m:t>
                            </m:r>
                          </m:sup>
                        </m:sSup>
                      </m:num>
                      <m:den>
                        <m:r>
                          <a:rPr lang="en-US" sz="2400" i="1">
                            <a:latin typeface="Cambria Math" panose="02040503050406030204" pitchFamily="18" charset="0"/>
                          </a:rPr>
                          <m:t>16</m:t>
                        </m:r>
                      </m:den>
                    </m:f>
                    <m:r>
                      <a:rPr lang="en-US" sz="2400" i="1">
                        <a:latin typeface="Cambria Math" panose="02040503050406030204" pitchFamily="18" charset="0"/>
                      </a:rPr>
                      <m:t>=</m:t>
                    </m:r>
                    <m:r>
                      <a:rPr lang="en-US" sz="2400" i="1">
                        <a:latin typeface="Cambria Math" panose="02040503050406030204" pitchFamily="18" charset="0"/>
                      </a:rPr>
                      <m:t>1</m:t>
                    </m:r>
                  </m:oMath>
                </a14:m>
                <a:r>
                  <a:rPr lang="en-US" sz="2400" dirty="0"/>
                  <a:t>               </a:t>
                </a:r>
                <a:r>
                  <a:rPr lang="vi-VN" sz="2400" dirty="0"/>
                  <a:t>		</a:t>
                </a:r>
                <a:r>
                  <a:rPr lang="en-US" sz="2400" dirty="0"/>
                  <a:t>b) </a:t>
                </a:r>
                <a14:m>
                  <m:oMath xmlns:m="http://schemas.openxmlformats.org/officeDocument/2006/math">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2</m:t>
                            </m:r>
                          </m:sup>
                        </m:sSup>
                      </m:num>
                      <m:den>
                        <m:r>
                          <a:rPr lang="en-US" sz="2400" i="1">
                            <a:latin typeface="Cambria Math" panose="02040503050406030204" pitchFamily="18" charset="0"/>
                          </a:rPr>
                          <m:t>36</m:t>
                        </m:r>
                      </m:den>
                    </m:f>
                    <m:r>
                      <a:rPr lang="en-US" sz="2400" i="1">
                        <a:latin typeface="Cambria Math" panose="02040503050406030204" pitchFamily="18" charset="0"/>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2</m:t>
                            </m:r>
                          </m:sup>
                        </m:sSup>
                      </m:num>
                      <m:den>
                        <m:r>
                          <a:rPr lang="en-US" sz="2400" i="1">
                            <a:latin typeface="Cambria Math" panose="02040503050406030204" pitchFamily="18" charset="0"/>
                          </a:rPr>
                          <m:t>25</m:t>
                        </m:r>
                      </m:den>
                    </m:f>
                    <m:r>
                      <a:rPr lang="en-US" sz="2400" i="1">
                        <a:latin typeface="Cambria Math" panose="02040503050406030204" pitchFamily="18" charset="0"/>
                      </a:rPr>
                      <m:t>=</m:t>
                    </m:r>
                    <m:r>
                      <a:rPr lang="en-US" sz="2400" i="1">
                        <a:latin typeface="Cambria Math" panose="02040503050406030204" pitchFamily="18" charset="0"/>
                      </a:rPr>
                      <m:t>1</m:t>
                    </m:r>
                  </m:oMath>
                </a14:m>
                <a:endParaRPr lang="en-US" sz="2400" dirty="0"/>
              </a:p>
            </p:txBody>
          </p:sp>
        </mc:Choice>
        <mc:Fallback xmlns="">
          <p:sp>
            <p:nvSpPr>
              <p:cNvPr id="2" name="Rectangle 1"/>
              <p:cNvSpPr>
                <a:spLocks noRot="1" noChangeAspect="1" noMove="1" noResize="1" noEditPoints="1" noAdjustHandles="1" noChangeArrowheads="1" noChangeShapeType="1" noTextEdit="1"/>
              </p:cNvSpPr>
              <p:nvPr/>
            </p:nvSpPr>
            <p:spPr>
              <a:xfrm>
                <a:off x="653251" y="285750"/>
                <a:ext cx="7804949" cy="2618922"/>
              </a:xfrm>
              <a:prstGeom prst="rect">
                <a:avLst/>
              </a:prstGeom>
              <a:blipFill rotWithShape="1">
                <a:blip r:embed="rId3"/>
                <a:stretch>
                  <a:fillRect l="-1171" r="-1171"/>
                </a:stretch>
              </a:blipFill>
            </p:spPr>
            <p:txBody>
              <a:bodyPr/>
              <a:lstStyle/>
              <a:p>
                <a:r>
                  <a:rPr lang="en-US">
                    <a:noFill/>
                  </a:rPr>
                  <a:t> </a:t>
                </a:r>
              </a:p>
            </p:txBody>
          </p:sp>
        </mc:Fallback>
      </mc:AlternateContent>
      <p:pic>
        <p:nvPicPr>
          <p:cNvPr id="5" name="Picture 16">
            <a:extLst>
              <a:ext uri="{FF2B5EF4-FFF2-40B4-BE49-F238E27FC236}">
                <a16:creationId xmlns:a16="http://schemas.microsoft.com/office/drawing/2014/main" id="{1462FF9F-EAF8-4B39-9FBB-966BAE687A24}"/>
              </a:ext>
            </a:extLst>
          </p:cNvPr>
          <p:cNvPicPr>
            <a:picLocks noChangeAspect="1"/>
          </p:cNvPicPr>
          <p:nvPr/>
        </p:nvPicPr>
        <p:blipFill>
          <a:blip r:embed="rId4"/>
          <a:srcRect/>
          <a:stretch>
            <a:fillRect/>
          </a:stretch>
        </p:blipFill>
        <p:spPr>
          <a:xfrm>
            <a:off x="3488924" y="3105150"/>
            <a:ext cx="1997475" cy="1892607"/>
          </a:xfrm>
          <a:prstGeom prst="rect">
            <a:avLst/>
          </a:prstGeom>
        </p:spPr>
      </p:pic>
    </p:spTree>
    <p:extLst>
      <p:ext uri="{BB962C8B-B14F-4D97-AF65-F5344CB8AC3E}">
        <p14:creationId xmlns:p14="http://schemas.microsoft.com/office/powerpoint/2010/main" val="26944643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grpSp>
        <p:nvGrpSpPr>
          <p:cNvPr id="2390" name="Google Shape;2390;p66"/>
          <p:cNvGrpSpPr/>
          <p:nvPr/>
        </p:nvGrpSpPr>
        <p:grpSpPr>
          <a:xfrm>
            <a:off x="4754473" y="-205047"/>
            <a:ext cx="490612" cy="415445"/>
            <a:chOff x="5278225" y="2418025"/>
            <a:chExt cx="230075" cy="194825"/>
          </a:xfrm>
        </p:grpSpPr>
        <p:sp>
          <p:nvSpPr>
            <p:cNvPr id="2391" name="Google Shape;2391;p6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7" name="Google Shape;2397;p66"/>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Rectangle 1"/>
              <p:cNvSpPr/>
              <p:nvPr/>
            </p:nvSpPr>
            <p:spPr>
              <a:xfrm>
                <a:off x="685800" y="133350"/>
                <a:ext cx="7696200" cy="4863063"/>
              </a:xfrm>
              <a:prstGeom prst="rect">
                <a:avLst/>
              </a:prstGeom>
            </p:spPr>
            <p:txBody>
              <a:bodyPr wrap="square">
                <a:spAutoFit/>
              </a:bodyPr>
              <a:lstStyle/>
              <a:p>
                <a:pPr algn="ctr">
                  <a:lnSpc>
                    <a:spcPct val="150000"/>
                  </a:lnSpc>
                </a:pPr>
                <a:r>
                  <a:rPr lang="en-US" sz="2000" b="1" dirty="0">
                    <a:solidFill>
                      <a:srgbClr val="FF0000"/>
                    </a:solidFill>
                  </a:rPr>
                  <a:t>Giải</a:t>
                </a:r>
              </a:p>
              <a:p>
                <a:pPr algn="just">
                  <a:lnSpc>
                    <a:spcPct val="150000"/>
                  </a:lnSpc>
                </a:pPr>
                <a:r>
                  <a:rPr lang="en-US" sz="2000" dirty="0"/>
                  <a:t>a. </a:t>
                </a:r>
                <a14:m>
                  <m:oMath xmlns:m="http://schemas.openxmlformats.org/officeDocument/2006/math">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x</m:t>
                            </m:r>
                          </m:e>
                          <m:sup>
                            <m:r>
                              <a:rPr lang="en-US" sz="2000" i="0">
                                <a:latin typeface="Cambria Math" panose="02040503050406030204" pitchFamily="18" charset="0"/>
                              </a:rPr>
                              <m:t>2</m:t>
                            </m:r>
                          </m:sup>
                        </m:sSup>
                      </m:num>
                      <m:den>
                        <m:r>
                          <a:rPr lang="en-US" sz="2000" i="0">
                            <a:latin typeface="Cambria Math" panose="02040503050406030204" pitchFamily="18" charset="0"/>
                          </a:rPr>
                          <m:t>9</m:t>
                        </m:r>
                      </m:den>
                    </m:f>
                    <m:r>
                      <a:rPr lang="en-US" sz="2000" i="0">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y</m:t>
                            </m:r>
                          </m:e>
                          <m:sup>
                            <m:r>
                              <a:rPr lang="en-US" sz="2000" i="0">
                                <a:latin typeface="Cambria Math" panose="02040503050406030204" pitchFamily="18" charset="0"/>
                              </a:rPr>
                              <m:t>2</m:t>
                            </m:r>
                          </m:sup>
                        </m:sSup>
                      </m:num>
                      <m:den>
                        <m:r>
                          <a:rPr lang="en-US" sz="2000" i="0">
                            <a:latin typeface="Cambria Math" panose="02040503050406030204" pitchFamily="18" charset="0"/>
                          </a:rPr>
                          <m:t>16</m:t>
                        </m:r>
                      </m:den>
                    </m:f>
                    <m:r>
                      <a:rPr lang="en-US" sz="2000" i="0">
                        <a:latin typeface="Cambria Math" panose="02040503050406030204" pitchFamily="18" charset="0"/>
                      </a:rPr>
                      <m:t>=</m:t>
                    </m:r>
                    <m:r>
                      <a:rPr lang="en-US" sz="2000" i="0">
                        <a:latin typeface="Cambria Math" panose="02040503050406030204" pitchFamily="18" charset="0"/>
                      </a:rPr>
                      <m:t>1</m:t>
                    </m:r>
                  </m:oMath>
                </a14:m>
                <a:r>
                  <a:rPr lang="en-US" sz="2000" dirty="0"/>
                  <a:t> </a:t>
                </a:r>
                <a14:m>
                  <m:oMath xmlns:m="http://schemas.openxmlformats.org/officeDocument/2006/math">
                    <m:r>
                      <a:rPr lang="en-US" sz="2000" i="0">
                        <a:latin typeface="Cambria Math" panose="02040503050406030204" pitchFamily="18" charset="0"/>
                      </a:rPr>
                      <m:t>⇒</m:t>
                    </m:r>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a</m:t>
                        </m:r>
                      </m:e>
                      <m:sup>
                        <m:r>
                          <a:rPr lang="en-US" sz="2000" i="0">
                            <a:latin typeface="Cambria Math" panose="02040503050406030204" pitchFamily="18" charset="0"/>
                          </a:rPr>
                          <m:t>2</m:t>
                        </m:r>
                      </m:sup>
                    </m:sSup>
                    <m:r>
                      <a:rPr lang="en-US" sz="2000" i="0">
                        <a:latin typeface="Cambria Math" panose="02040503050406030204" pitchFamily="18" charset="0"/>
                      </a:rPr>
                      <m:t>=</m:t>
                    </m:r>
                    <m:r>
                      <a:rPr lang="en-US" sz="2000" i="0">
                        <a:latin typeface="Cambria Math" panose="02040503050406030204" pitchFamily="18" charset="0"/>
                      </a:rPr>
                      <m:t>9</m:t>
                    </m:r>
                    <m:r>
                      <a:rPr lang="en-US" sz="2000" i="0">
                        <a:latin typeface="Cambria Math" panose="02040503050406030204" pitchFamily="18" charset="0"/>
                      </a:rPr>
                      <m:t>;</m:t>
                    </m:r>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b</m:t>
                        </m:r>
                      </m:e>
                      <m:sup>
                        <m:r>
                          <a:rPr lang="en-US" sz="2000" i="0">
                            <a:latin typeface="Cambria Math" panose="02040503050406030204" pitchFamily="18" charset="0"/>
                          </a:rPr>
                          <m:t>2</m:t>
                        </m:r>
                      </m:sup>
                    </m:sSup>
                    <m:r>
                      <a:rPr lang="en-US" sz="2000" i="0">
                        <a:latin typeface="Cambria Math" panose="02040503050406030204" pitchFamily="18" charset="0"/>
                      </a:rPr>
                      <m:t>=</m:t>
                    </m:r>
                    <m:r>
                      <a:rPr lang="en-US" sz="2000" i="0">
                        <a:latin typeface="Cambria Math" panose="02040503050406030204" pitchFamily="18" charset="0"/>
                      </a:rPr>
                      <m:t>16</m:t>
                    </m:r>
                  </m:oMath>
                </a14:m>
                <a:endParaRPr lang="en-US" sz="2000" dirty="0"/>
              </a:p>
              <a:p>
                <a:pPr algn="just">
                  <a:lnSpc>
                    <a:spcPct val="150000"/>
                  </a:lnSpc>
                </a:pPr>
                <a:r>
                  <a:rPr lang="en-US" sz="2000" dirty="0"/>
                  <a:t>Ta có:</a:t>
                </a:r>
              </a:p>
              <a:p>
                <a:pPr algn="just">
                  <a:lnSpc>
                    <a:spcPct val="150000"/>
                  </a:lnSpc>
                </a:pPr>
                <a14:m>
                  <m:oMathPara xmlns:m="http://schemas.openxmlformats.org/officeDocument/2006/math">
                    <m:oMathParaPr>
                      <m:jc m:val="centerGroup"/>
                    </m:oMathParaPr>
                    <m:oMath xmlns:m="http://schemas.openxmlformats.org/officeDocument/2006/math">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c</m:t>
                          </m:r>
                        </m:e>
                        <m:sup>
                          <m:r>
                            <a:rPr lang="en-US" sz="2000" i="0">
                              <a:latin typeface="Cambria Math" panose="02040503050406030204" pitchFamily="18" charset="0"/>
                            </a:rPr>
                            <m:t>2</m:t>
                          </m:r>
                        </m:sup>
                      </m:sSup>
                      <m:r>
                        <a:rPr lang="en-US" sz="2000" i="0">
                          <a:latin typeface="Cambria Math" panose="02040503050406030204" pitchFamily="18" charset="0"/>
                        </a:rPr>
                        <m:t>=</m:t>
                      </m:r>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a</m:t>
                          </m:r>
                        </m:e>
                        <m:sup>
                          <m:r>
                            <a:rPr lang="en-US" sz="2000" i="0">
                              <a:latin typeface="Cambria Math" panose="02040503050406030204" pitchFamily="18" charset="0"/>
                            </a:rPr>
                            <m:t>2</m:t>
                          </m:r>
                        </m:sup>
                      </m:sSup>
                      <m:r>
                        <a:rPr lang="en-US" sz="2000" i="0">
                          <a:latin typeface="Cambria Math" panose="02040503050406030204" pitchFamily="18" charset="0"/>
                        </a:rPr>
                        <m:t>+</m:t>
                      </m:r>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b</m:t>
                          </m:r>
                        </m:e>
                        <m:sup>
                          <m:r>
                            <a:rPr lang="en-US" sz="2000" i="0">
                              <a:latin typeface="Cambria Math" panose="02040503050406030204" pitchFamily="18" charset="0"/>
                            </a:rPr>
                            <m:t>2</m:t>
                          </m:r>
                        </m:sup>
                      </m:sSup>
                      <m:r>
                        <a:rPr lang="en-US" sz="2000" i="0">
                          <a:latin typeface="Cambria Math" panose="02040503050406030204" pitchFamily="18" charset="0"/>
                        </a:rPr>
                        <m:t>=</m:t>
                      </m:r>
                      <m:r>
                        <a:rPr lang="en-US" sz="2000" i="0">
                          <a:latin typeface="Cambria Math" panose="02040503050406030204" pitchFamily="18" charset="0"/>
                        </a:rPr>
                        <m:t>9</m:t>
                      </m:r>
                      <m:r>
                        <a:rPr lang="en-US" sz="2000" i="0">
                          <a:latin typeface="Cambria Math" panose="02040503050406030204" pitchFamily="18" charset="0"/>
                        </a:rPr>
                        <m:t>+</m:t>
                      </m:r>
                      <m:r>
                        <a:rPr lang="en-US" sz="2000" i="0">
                          <a:latin typeface="Cambria Math" panose="02040503050406030204" pitchFamily="18" charset="0"/>
                        </a:rPr>
                        <m:t>16</m:t>
                      </m:r>
                      <m:r>
                        <a:rPr lang="en-US" sz="2000" i="0">
                          <a:latin typeface="Cambria Math" panose="02040503050406030204" pitchFamily="18" charset="0"/>
                        </a:rPr>
                        <m:t>=</m:t>
                      </m:r>
                      <m:r>
                        <a:rPr lang="en-US" sz="2000" i="0">
                          <a:latin typeface="Cambria Math" panose="02040503050406030204" pitchFamily="18" charset="0"/>
                        </a:rPr>
                        <m:t>25</m:t>
                      </m:r>
                      <m:r>
                        <a:rPr lang="en-US" sz="2000" i="0">
                          <a:latin typeface="Cambria Math" panose="02040503050406030204" pitchFamily="18" charset="0"/>
                        </a:rPr>
                        <m:t>⇒</m:t>
                      </m:r>
                      <m:r>
                        <m:rPr>
                          <m:sty m:val="p"/>
                        </m:rPr>
                        <a:rPr lang="en-US" sz="2000" i="0">
                          <a:latin typeface="Cambria Math" panose="02040503050406030204" pitchFamily="18" charset="0"/>
                        </a:rPr>
                        <m:t>c</m:t>
                      </m:r>
                      <m:r>
                        <a:rPr lang="en-US" sz="2000" i="0">
                          <a:latin typeface="Cambria Math" panose="02040503050406030204" pitchFamily="18" charset="0"/>
                        </a:rPr>
                        <m:t>=</m:t>
                      </m:r>
                      <m:r>
                        <a:rPr lang="en-US" sz="2000" i="0">
                          <a:latin typeface="Cambria Math" panose="02040503050406030204" pitchFamily="18" charset="0"/>
                        </a:rPr>
                        <m:t>5</m:t>
                      </m:r>
                    </m:oMath>
                  </m:oMathPara>
                </a14:m>
                <a:endParaRPr lang="en-US" sz="2000" dirty="0"/>
              </a:p>
              <a:p>
                <a:pPr algn="just">
                  <a:lnSpc>
                    <a:spcPct val="150000"/>
                  </a:lnSpc>
                </a:pPr>
                <a:r>
                  <a:rPr lang="en-US" sz="2000" dirty="0"/>
                  <a:t>Vậy toạ độ các tiêu điểm của Hypebol là: F</a:t>
                </a:r>
                <a:r>
                  <a:rPr lang="en-US" sz="2000" baseline="-25000" dirty="0"/>
                  <a:t>1</a:t>
                </a:r>
                <a:r>
                  <a:rPr lang="en-US" sz="2000" dirty="0"/>
                  <a:t>(-5; 0) và F</a:t>
                </a:r>
                <a:r>
                  <a:rPr lang="en-US" sz="2000" baseline="-25000" dirty="0"/>
                  <a:t>2</a:t>
                </a:r>
                <a:r>
                  <a:rPr lang="en-US" sz="2000" dirty="0"/>
                  <a:t>(5; 0)</a:t>
                </a:r>
              </a:p>
              <a:p>
                <a:pPr algn="just">
                  <a:lnSpc>
                    <a:spcPct val="150000"/>
                  </a:lnSpc>
                </a:pPr>
                <a:r>
                  <a:rPr lang="en-US" sz="2000" dirty="0"/>
                  <a:t>b. </a:t>
                </a:r>
                <a14:m>
                  <m:oMath xmlns:m="http://schemas.openxmlformats.org/officeDocument/2006/math">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x</m:t>
                            </m:r>
                          </m:e>
                          <m:sup>
                            <m:r>
                              <a:rPr lang="en-US" sz="2000" i="0">
                                <a:latin typeface="Cambria Math" panose="02040503050406030204" pitchFamily="18" charset="0"/>
                              </a:rPr>
                              <m:t>2</m:t>
                            </m:r>
                          </m:sup>
                        </m:sSup>
                      </m:num>
                      <m:den>
                        <m:r>
                          <a:rPr lang="en-US" sz="2000" i="0">
                            <a:latin typeface="Cambria Math" panose="02040503050406030204" pitchFamily="18" charset="0"/>
                          </a:rPr>
                          <m:t>36</m:t>
                        </m:r>
                      </m:den>
                    </m:f>
                    <m:r>
                      <a:rPr lang="en-US" sz="2000" i="0">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y</m:t>
                            </m:r>
                          </m:e>
                          <m:sup>
                            <m:r>
                              <a:rPr lang="en-US" sz="2000" i="0">
                                <a:latin typeface="Cambria Math" panose="02040503050406030204" pitchFamily="18" charset="0"/>
                              </a:rPr>
                              <m:t>2</m:t>
                            </m:r>
                          </m:sup>
                        </m:sSup>
                      </m:num>
                      <m:den>
                        <m:r>
                          <a:rPr lang="en-US" sz="2000" i="0">
                            <a:latin typeface="Cambria Math" panose="02040503050406030204" pitchFamily="18" charset="0"/>
                          </a:rPr>
                          <m:t>25</m:t>
                        </m:r>
                      </m:den>
                    </m:f>
                    <m:r>
                      <a:rPr lang="en-US" sz="2000" i="0">
                        <a:latin typeface="Cambria Math" panose="02040503050406030204" pitchFamily="18" charset="0"/>
                      </a:rPr>
                      <m:t>=</m:t>
                    </m:r>
                    <m:r>
                      <a:rPr lang="en-US" sz="2000" i="0">
                        <a:latin typeface="Cambria Math" panose="02040503050406030204" pitchFamily="18" charset="0"/>
                      </a:rPr>
                      <m:t>1</m:t>
                    </m:r>
                  </m:oMath>
                </a14:m>
                <a:r>
                  <a:rPr lang="en-US" sz="2000" dirty="0"/>
                  <a:t> </a:t>
                </a:r>
                <a14:m>
                  <m:oMath xmlns:m="http://schemas.openxmlformats.org/officeDocument/2006/math">
                    <m:r>
                      <a:rPr lang="en-US" sz="2000" i="0">
                        <a:latin typeface="Cambria Math" panose="02040503050406030204" pitchFamily="18" charset="0"/>
                      </a:rPr>
                      <m:t>⇒</m:t>
                    </m:r>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a</m:t>
                        </m:r>
                      </m:e>
                      <m:sup>
                        <m:r>
                          <a:rPr lang="en-US" sz="2000" i="0">
                            <a:latin typeface="Cambria Math" panose="02040503050406030204" pitchFamily="18" charset="0"/>
                          </a:rPr>
                          <m:t>2</m:t>
                        </m:r>
                      </m:sup>
                    </m:sSup>
                    <m:r>
                      <a:rPr lang="en-US" sz="2000" i="0">
                        <a:latin typeface="Cambria Math" panose="02040503050406030204" pitchFamily="18" charset="0"/>
                      </a:rPr>
                      <m:t>=</m:t>
                    </m:r>
                    <m:r>
                      <a:rPr lang="en-US" sz="2000" i="0">
                        <a:latin typeface="Cambria Math" panose="02040503050406030204" pitchFamily="18" charset="0"/>
                      </a:rPr>
                      <m:t>36</m:t>
                    </m:r>
                    <m:r>
                      <a:rPr lang="en-US" sz="2000" i="0">
                        <a:latin typeface="Cambria Math" panose="02040503050406030204" pitchFamily="18" charset="0"/>
                      </a:rPr>
                      <m:t>;</m:t>
                    </m:r>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b</m:t>
                        </m:r>
                      </m:e>
                      <m:sup>
                        <m:r>
                          <a:rPr lang="en-US" sz="2000" i="0">
                            <a:latin typeface="Cambria Math" panose="02040503050406030204" pitchFamily="18" charset="0"/>
                          </a:rPr>
                          <m:t>2</m:t>
                        </m:r>
                      </m:sup>
                    </m:sSup>
                    <m:r>
                      <a:rPr lang="en-US" sz="2000" i="0">
                        <a:latin typeface="Cambria Math" panose="02040503050406030204" pitchFamily="18" charset="0"/>
                      </a:rPr>
                      <m:t>=</m:t>
                    </m:r>
                    <m:r>
                      <a:rPr lang="en-US" sz="2000" i="0">
                        <a:latin typeface="Cambria Math" panose="02040503050406030204" pitchFamily="18" charset="0"/>
                      </a:rPr>
                      <m:t>25</m:t>
                    </m:r>
                  </m:oMath>
                </a14:m>
                <a:endParaRPr lang="en-US" sz="2000" dirty="0"/>
              </a:p>
              <a:p>
                <a:pPr algn="just">
                  <a:lnSpc>
                    <a:spcPct val="150000"/>
                  </a:lnSpc>
                </a:pPr>
                <a:r>
                  <a:rPr lang="en-US" sz="2000" dirty="0"/>
                  <a:t>Ta có: </a:t>
                </a:r>
              </a:p>
              <a:p>
                <a:pPr algn="just">
                  <a:lnSpc>
                    <a:spcPct val="150000"/>
                  </a:lnSpc>
                </a:pPr>
                <a14:m>
                  <m:oMathPara xmlns:m="http://schemas.openxmlformats.org/officeDocument/2006/math">
                    <m:oMathParaPr>
                      <m:jc m:val="centerGroup"/>
                    </m:oMathParaPr>
                    <m:oMath xmlns:m="http://schemas.openxmlformats.org/officeDocument/2006/math">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c</m:t>
                          </m:r>
                        </m:e>
                        <m:sup>
                          <m:r>
                            <a:rPr lang="en-US" sz="2000" i="0">
                              <a:latin typeface="Cambria Math" panose="02040503050406030204" pitchFamily="18" charset="0"/>
                            </a:rPr>
                            <m:t>2</m:t>
                          </m:r>
                        </m:sup>
                      </m:sSup>
                      <m:r>
                        <a:rPr lang="en-US" sz="2000" i="0">
                          <a:latin typeface="Cambria Math" panose="02040503050406030204" pitchFamily="18" charset="0"/>
                        </a:rPr>
                        <m:t>=</m:t>
                      </m:r>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a</m:t>
                          </m:r>
                        </m:e>
                        <m:sup>
                          <m:r>
                            <a:rPr lang="en-US" sz="2000" i="0">
                              <a:latin typeface="Cambria Math" panose="02040503050406030204" pitchFamily="18" charset="0"/>
                            </a:rPr>
                            <m:t>2</m:t>
                          </m:r>
                        </m:sup>
                      </m:sSup>
                      <m:r>
                        <a:rPr lang="en-US" sz="2000" i="0">
                          <a:latin typeface="Cambria Math" panose="02040503050406030204" pitchFamily="18" charset="0"/>
                        </a:rPr>
                        <m:t>+</m:t>
                      </m:r>
                      <m:sSup>
                        <m:sSupPr>
                          <m:ctrlPr>
                            <a:rPr lang="en-US" sz="2000" i="1">
                              <a:latin typeface="Cambria Math" panose="02040503050406030204" pitchFamily="18" charset="0"/>
                            </a:rPr>
                          </m:ctrlPr>
                        </m:sSupPr>
                        <m:e>
                          <m:r>
                            <m:rPr>
                              <m:sty m:val="p"/>
                            </m:rPr>
                            <a:rPr lang="en-US" sz="2000" i="0">
                              <a:latin typeface="Cambria Math" panose="02040503050406030204" pitchFamily="18" charset="0"/>
                            </a:rPr>
                            <m:t>b</m:t>
                          </m:r>
                        </m:e>
                        <m:sup>
                          <m:r>
                            <a:rPr lang="en-US" sz="2000" i="0">
                              <a:latin typeface="Cambria Math" panose="02040503050406030204" pitchFamily="18" charset="0"/>
                            </a:rPr>
                            <m:t>2</m:t>
                          </m:r>
                        </m:sup>
                      </m:sSup>
                      <m:r>
                        <a:rPr lang="en-US" sz="2000" i="0">
                          <a:latin typeface="Cambria Math" panose="02040503050406030204" pitchFamily="18" charset="0"/>
                        </a:rPr>
                        <m:t>=</m:t>
                      </m:r>
                      <m:r>
                        <a:rPr lang="en-US" sz="2000" i="0">
                          <a:latin typeface="Cambria Math" panose="02040503050406030204" pitchFamily="18" charset="0"/>
                        </a:rPr>
                        <m:t>36</m:t>
                      </m:r>
                      <m:r>
                        <a:rPr lang="en-US" sz="2000" i="0">
                          <a:latin typeface="Cambria Math" panose="02040503050406030204" pitchFamily="18" charset="0"/>
                        </a:rPr>
                        <m:t>+</m:t>
                      </m:r>
                      <m:r>
                        <a:rPr lang="en-US" sz="2000" i="0">
                          <a:latin typeface="Cambria Math" panose="02040503050406030204" pitchFamily="18" charset="0"/>
                        </a:rPr>
                        <m:t>25</m:t>
                      </m:r>
                      <m:r>
                        <a:rPr lang="en-US" sz="2000" i="0">
                          <a:latin typeface="Cambria Math" panose="02040503050406030204" pitchFamily="18" charset="0"/>
                        </a:rPr>
                        <m:t>=</m:t>
                      </m:r>
                      <m:r>
                        <a:rPr lang="en-US" sz="2000" i="0">
                          <a:latin typeface="Cambria Math" panose="02040503050406030204" pitchFamily="18" charset="0"/>
                        </a:rPr>
                        <m:t>61</m:t>
                      </m:r>
                      <m:r>
                        <a:rPr lang="en-US" sz="2000" i="0">
                          <a:latin typeface="Cambria Math" panose="02040503050406030204" pitchFamily="18" charset="0"/>
                        </a:rPr>
                        <m:t>⇒</m:t>
                      </m:r>
                      <m:r>
                        <m:rPr>
                          <m:sty m:val="p"/>
                        </m:rPr>
                        <a:rPr lang="en-US" sz="2000" i="0">
                          <a:latin typeface="Cambria Math" panose="02040503050406030204" pitchFamily="18" charset="0"/>
                        </a:rPr>
                        <m:t>c</m:t>
                      </m:r>
                      <m:r>
                        <a:rPr lang="en-US" sz="2000" i="0">
                          <a:latin typeface="Cambria Math" panose="02040503050406030204" pitchFamily="18" charset="0"/>
                        </a:rPr>
                        <m:t>=</m:t>
                      </m:r>
                      <m:rad>
                        <m:radPr>
                          <m:degHide m:val="on"/>
                          <m:ctrlPr>
                            <a:rPr lang="en-US" sz="2000" i="1">
                              <a:latin typeface="Cambria Math" panose="02040503050406030204" pitchFamily="18" charset="0"/>
                            </a:rPr>
                          </m:ctrlPr>
                        </m:radPr>
                        <m:deg/>
                        <m:e>
                          <m:r>
                            <a:rPr lang="en-US" sz="2000" i="0">
                              <a:latin typeface="Cambria Math" panose="02040503050406030204" pitchFamily="18" charset="0"/>
                            </a:rPr>
                            <m:t>61</m:t>
                          </m:r>
                        </m:e>
                      </m:rad>
                    </m:oMath>
                  </m:oMathPara>
                </a14:m>
                <a:endParaRPr lang="en-US" sz="2000" dirty="0"/>
              </a:p>
              <a:p>
                <a:pPr algn="just">
                  <a:lnSpc>
                    <a:spcPct val="150000"/>
                  </a:lnSpc>
                </a:pPr>
                <a:r>
                  <a:rPr lang="en-US" sz="2000" dirty="0"/>
                  <a:t>Vậy toạ độ các tiêu điểm của Hypebol là: F</a:t>
                </a:r>
                <a:r>
                  <a:rPr lang="en-US" sz="2000" baseline="-25000" dirty="0"/>
                  <a:t>1</a:t>
                </a:r>
                <a:r>
                  <a:rPr lang="en-US" sz="2000" dirty="0"/>
                  <a:t>(-</a:t>
                </a:r>
                <a14:m>
                  <m:oMath xmlns:m="http://schemas.openxmlformats.org/officeDocument/2006/math">
                    <m:rad>
                      <m:radPr>
                        <m:degHide m:val="on"/>
                        <m:ctrlPr>
                          <a:rPr lang="en-US" sz="2000" i="1">
                            <a:latin typeface="Cambria Math" panose="02040503050406030204" pitchFamily="18" charset="0"/>
                          </a:rPr>
                        </m:ctrlPr>
                      </m:radPr>
                      <m:deg/>
                      <m:e>
                        <m:r>
                          <a:rPr lang="en-US" sz="2000" i="0">
                            <a:latin typeface="Cambria Math" panose="02040503050406030204" pitchFamily="18" charset="0"/>
                          </a:rPr>
                          <m:t>61</m:t>
                        </m:r>
                      </m:e>
                    </m:rad>
                    <m:r>
                      <a:rPr lang="en-US" sz="2000" i="0">
                        <a:latin typeface="Cambria Math" panose="02040503050406030204" pitchFamily="18" charset="0"/>
                      </a:rPr>
                      <m:t>;</m:t>
                    </m:r>
                    <m:r>
                      <a:rPr lang="en-US" sz="2000" i="0">
                        <a:latin typeface="Cambria Math" panose="02040503050406030204" pitchFamily="18" charset="0"/>
                      </a:rPr>
                      <m:t>0</m:t>
                    </m:r>
                    <m:r>
                      <a:rPr lang="en-US" sz="2000" i="0">
                        <a:latin typeface="Cambria Math" panose="02040503050406030204" pitchFamily="18" charset="0"/>
                      </a:rPr>
                      <m:t>)</m:t>
                    </m:r>
                  </m:oMath>
                </a14:m>
                <a:r>
                  <a:rPr lang="en-US" sz="2000" dirty="0"/>
                  <a:t> và F</a:t>
                </a:r>
                <a:r>
                  <a:rPr lang="en-US" sz="2000" baseline="-25000" dirty="0"/>
                  <a:t>2</a:t>
                </a:r>
                <a:r>
                  <a:rPr lang="en-US" sz="2000" dirty="0"/>
                  <a:t>(</a:t>
                </a:r>
                <a14:m>
                  <m:oMath xmlns:m="http://schemas.openxmlformats.org/officeDocument/2006/math">
                    <m:rad>
                      <m:radPr>
                        <m:degHide m:val="on"/>
                        <m:ctrlPr>
                          <a:rPr lang="en-US" sz="2000" i="1">
                            <a:latin typeface="Cambria Math" panose="02040503050406030204" pitchFamily="18" charset="0"/>
                          </a:rPr>
                        </m:ctrlPr>
                      </m:radPr>
                      <m:deg/>
                      <m:e>
                        <m:r>
                          <a:rPr lang="en-US" sz="2000" i="0">
                            <a:latin typeface="Cambria Math" panose="02040503050406030204" pitchFamily="18" charset="0"/>
                          </a:rPr>
                          <m:t>61</m:t>
                        </m:r>
                      </m:e>
                    </m:rad>
                    <m:r>
                      <a:rPr lang="en-US" sz="2000" i="0">
                        <a:latin typeface="Cambria Math" panose="02040503050406030204" pitchFamily="18" charset="0"/>
                      </a:rPr>
                      <m:t>;</m:t>
                    </m:r>
                    <m:r>
                      <a:rPr lang="en-US" sz="2000" i="0">
                        <a:latin typeface="Cambria Math" panose="02040503050406030204" pitchFamily="18" charset="0"/>
                      </a:rPr>
                      <m:t>0</m:t>
                    </m:r>
                    <m:r>
                      <a:rPr lang="en-US" sz="2000" i="0">
                        <a:latin typeface="Cambria Math" panose="02040503050406030204" pitchFamily="18" charset="0"/>
                      </a:rPr>
                      <m:t>)</m:t>
                    </m:r>
                  </m:oMath>
                </a14:m>
                <a:endParaRPr lang="en-US" sz="2000" dirty="0"/>
              </a:p>
            </p:txBody>
          </p:sp>
        </mc:Choice>
        <mc:Fallback xmlns="">
          <p:sp>
            <p:nvSpPr>
              <p:cNvPr id="2" name="Rectangle 1"/>
              <p:cNvSpPr>
                <a:spLocks noRot="1" noChangeAspect="1" noMove="1" noResize="1" noEditPoints="1" noAdjustHandles="1" noChangeArrowheads="1" noChangeShapeType="1" noTextEdit="1"/>
              </p:cNvSpPr>
              <p:nvPr/>
            </p:nvSpPr>
            <p:spPr>
              <a:xfrm>
                <a:off x="685800" y="133350"/>
                <a:ext cx="7696200" cy="4863063"/>
              </a:xfrm>
              <a:prstGeom prst="rect">
                <a:avLst/>
              </a:prstGeom>
              <a:blipFill rotWithShape="1">
                <a:blip r:embed="rId3"/>
                <a:stretch>
                  <a:fillRect l="-872"/>
                </a:stretch>
              </a:blipFill>
            </p:spPr>
            <p:txBody>
              <a:bodyPr/>
              <a:lstStyle/>
              <a:p>
                <a:r>
                  <a:rPr lang="en-US">
                    <a:noFill/>
                  </a:rPr>
                  <a:t> </a:t>
                </a:r>
              </a:p>
            </p:txBody>
          </p:sp>
        </mc:Fallback>
      </mc:AlternateContent>
    </p:spTree>
    <p:extLst>
      <p:ext uri="{BB962C8B-B14F-4D97-AF65-F5344CB8AC3E}">
        <p14:creationId xmlns:p14="http://schemas.microsoft.com/office/powerpoint/2010/main" val="42257467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down)">
                                      <p:cBhvr>
                                        <p:cTn id="4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77" name="Google Shape;2177;p63"/>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3"/>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Rectangle 1"/>
              <p:cNvSpPr/>
              <p:nvPr/>
            </p:nvSpPr>
            <p:spPr>
              <a:xfrm>
                <a:off x="228600" y="190981"/>
                <a:ext cx="8599657" cy="1663853"/>
              </a:xfrm>
              <a:prstGeom prst="rect">
                <a:avLst/>
              </a:prstGeom>
            </p:spPr>
            <p:txBody>
              <a:bodyPr wrap="square">
                <a:spAutoFit/>
              </a:bodyPr>
              <a:lstStyle/>
              <a:p>
                <a:pPr algn="ctr">
                  <a:lnSpc>
                    <a:spcPct val="150000"/>
                  </a:lnSpc>
                </a:pPr>
                <a:r>
                  <a:rPr lang="en-US" sz="2200" b="1" dirty="0">
                    <a:solidFill>
                      <a:schemeClr val="tx1">
                        <a:lumMod val="75000"/>
                      </a:schemeClr>
                    </a:solidFill>
                  </a:rPr>
                  <a:t>7. (SGK – tr.102)</a:t>
                </a:r>
                <a:endParaRPr lang="en-US" sz="2200" dirty="0">
                  <a:solidFill>
                    <a:schemeClr val="tx1">
                      <a:lumMod val="75000"/>
                    </a:schemeClr>
                  </a:solidFill>
                </a:endParaRPr>
              </a:p>
              <a:p>
                <a:pPr algn="ctr">
                  <a:lnSpc>
                    <a:spcPct val="150000"/>
                  </a:lnSpc>
                </a:pPr>
                <a:r>
                  <a:rPr lang="en-US" sz="2200" dirty="0"/>
                  <a:t>Biết phương trình chính tắc của hypebol (H), biết </a:t>
                </a:r>
                <a14:m>
                  <m:oMath xmlns:m="http://schemas.openxmlformats.org/officeDocument/2006/math">
                    <m:r>
                      <a:rPr lang="en-US" sz="2200" i="1">
                        <a:latin typeface="Cambria Math" panose="02040503050406030204" pitchFamily="18" charset="0"/>
                      </a:rPr>
                      <m:t>𝑁</m:t>
                    </m:r>
                    <m:r>
                      <a:rPr lang="en-US" sz="2200" i="1">
                        <a:latin typeface="Cambria Math" panose="02040503050406030204" pitchFamily="18" charset="0"/>
                      </a:rPr>
                      <m:t>(</m:t>
                    </m:r>
                    <m:rad>
                      <m:radPr>
                        <m:degHide m:val="on"/>
                        <m:ctrlPr>
                          <a:rPr lang="en-US" sz="2200" i="1">
                            <a:latin typeface="Cambria Math" panose="02040503050406030204" pitchFamily="18" charset="0"/>
                          </a:rPr>
                        </m:ctrlPr>
                      </m:radPr>
                      <m:deg/>
                      <m:e>
                        <m:r>
                          <a:rPr lang="en-US" sz="2200" i="1">
                            <a:latin typeface="Cambria Math" panose="02040503050406030204" pitchFamily="18" charset="0"/>
                          </a:rPr>
                          <m:t>10</m:t>
                        </m:r>
                      </m:e>
                    </m:rad>
                    <m:r>
                      <a:rPr lang="en-US" sz="2200" i="1">
                        <a:latin typeface="Cambria Math" panose="02040503050406030204" pitchFamily="18" charset="0"/>
                      </a:rPr>
                      <m:t>;</m:t>
                    </m:r>
                    <m:r>
                      <a:rPr lang="en-US" sz="2200" i="1">
                        <a:latin typeface="Cambria Math" panose="02040503050406030204" pitchFamily="18" charset="0"/>
                      </a:rPr>
                      <m:t>2</m:t>
                    </m:r>
                    <m:r>
                      <a:rPr lang="en-US" sz="2200" i="1">
                        <a:latin typeface="Cambria Math" panose="02040503050406030204" pitchFamily="18" charset="0"/>
                      </a:rPr>
                      <m:t>)</m:t>
                    </m:r>
                  </m:oMath>
                </a14:m>
                <a:r>
                  <a:rPr lang="en-US" sz="2200" dirty="0"/>
                  <a:t> nằm trên (H) và hoành độ một giao điểm của (H) đối với trục Ox bằng 3.</a:t>
                </a:r>
              </a:p>
            </p:txBody>
          </p:sp>
        </mc:Choice>
        <mc:Fallback xmlns="">
          <p:sp>
            <p:nvSpPr>
              <p:cNvPr id="2" name="Rectangle 1"/>
              <p:cNvSpPr>
                <a:spLocks noRot="1" noChangeAspect="1" noMove="1" noResize="1" noEditPoints="1" noAdjustHandles="1" noChangeArrowheads="1" noChangeShapeType="1" noTextEdit="1"/>
              </p:cNvSpPr>
              <p:nvPr/>
            </p:nvSpPr>
            <p:spPr>
              <a:xfrm>
                <a:off x="228600" y="190981"/>
                <a:ext cx="8599657" cy="1663853"/>
              </a:xfrm>
              <a:prstGeom prst="rect">
                <a:avLst/>
              </a:prstGeom>
              <a:blipFill rotWithShape="1">
                <a:blip r:embed="rId3"/>
                <a:stretch>
                  <a:fillRect l="-284" r="-284" b="-2930"/>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35668" y="1962150"/>
            <a:ext cx="4185519" cy="3092631"/>
          </a:xfrm>
          <a:prstGeom prst="rect">
            <a:avLst/>
          </a:prstGeom>
        </p:spPr>
      </p:pic>
    </p:spTree>
    <p:extLst>
      <p:ext uri="{BB962C8B-B14F-4D97-AF65-F5344CB8AC3E}">
        <p14:creationId xmlns:p14="http://schemas.microsoft.com/office/powerpoint/2010/main" val="2976262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grpSp>
        <p:nvGrpSpPr>
          <p:cNvPr id="2390" name="Google Shape;2390;p66"/>
          <p:cNvGrpSpPr/>
          <p:nvPr/>
        </p:nvGrpSpPr>
        <p:grpSpPr>
          <a:xfrm>
            <a:off x="4754473" y="-205047"/>
            <a:ext cx="490612" cy="415445"/>
            <a:chOff x="5278225" y="2418025"/>
            <a:chExt cx="230075" cy="194825"/>
          </a:xfrm>
        </p:grpSpPr>
        <p:sp>
          <p:nvSpPr>
            <p:cNvPr id="2391" name="Google Shape;2391;p6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7" name="Google Shape;2397;p66"/>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Rectangle 1"/>
              <p:cNvSpPr/>
              <p:nvPr/>
            </p:nvSpPr>
            <p:spPr>
              <a:xfrm>
                <a:off x="481443" y="-19050"/>
                <a:ext cx="8129157" cy="5197448"/>
              </a:xfrm>
              <a:prstGeom prst="rect">
                <a:avLst/>
              </a:prstGeom>
            </p:spPr>
            <p:txBody>
              <a:bodyPr wrap="square">
                <a:spAutoFit/>
              </a:bodyPr>
              <a:lstStyle/>
              <a:p>
                <a:pPr algn="ctr">
                  <a:lnSpc>
                    <a:spcPct val="150000"/>
                  </a:lnSpc>
                </a:pPr>
                <a:r>
                  <a:rPr lang="en-US" sz="2000" b="1" dirty="0">
                    <a:solidFill>
                      <a:srgbClr val="FF0000"/>
                    </a:solidFill>
                  </a:rPr>
                  <a:t>Giải</a:t>
                </a:r>
                <a:endParaRPr lang="en-US" sz="2000" dirty="0">
                  <a:solidFill>
                    <a:srgbClr val="FF0000"/>
                  </a:solidFill>
                </a:endParaRPr>
              </a:p>
              <a:p>
                <a:pPr algn="ctr">
                  <a:lnSpc>
                    <a:spcPct val="150000"/>
                  </a:lnSpc>
                </a:pPr>
                <a:r>
                  <a:rPr lang="en-US" sz="2000" dirty="0"/>
                  <a:t>Giả sử phương trình chính tắc của Hypebol có dạng:</a:t>
                </a:r>
              </a:p>
              <a:p>
                <a:pPr algn="ctr">
                  <a:lnSpc>
                    <a:spcPct val="150000"/>
                  </a:lnSpc>
                </a:pPr>
                <a14:m>
                  <m:oMath xmlns:m="http://schemas.openxmlformats.org/officeDocument/2006/math">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2</m:t>
                            </m:r>
                          </m:sup>
                        </m:sSup>
                      </m:num>
                      <m:den>
                        <m:sSup>
                          <m:sSupPr>
                            <m:ctrlPr>
                              <a:rPr lang="en-US" sz="2000" i="1">
                                <a:latin typeface="Cambria Math" panose="02040503050406030204" pitchFamily="18" charset="0"/>
                              </a:rPr>
                            </m:ctrlPr>
                          </m:sSupPr>
                          <m:e>
                            <m:r>
                              <a:rPr lang="en-US" sz="2000" i="1">
                                <a:latin typeface="Cambria Math" panose="02040503050406030204" pitchFamily="18" charset="0"/>
                              </a:rPr>
                              <m:t>𝑎</m:t>
                            </m:r>
                          </m:e>
                          <m:sup>
                            <m:r>
                              <a:rPr lang="en-US" sz="2000" i="1">
                                <a:latin typeface="Cambria Math" panose="02040503050406030204" pitchFamily="18" charset="0"/>
                              </a:rPr>
                              <m:t>2</m:t>
                            </m:r>
                          </m:sup>
                        </m:sSup>
                      </m:den>
                    </m:f>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2</m:t>
                            </m:r>
                          </m:sup>
                        </m:sSup>
                      </m:num>
                      <m:den>
                        <m:sSup>
                          <m:sSupPr>
                            <m:ctrlPr>
                              <a:rPr lang="en-US" sz="2000" i="1">
                                <a:latin typeface="Cambria Math" panose="02040503050406030204" pitchFamily="18" charset="0"/>
                              </a:rPr>
                            </m:ctrlPr>
                          </m:sSupPr>
                          <m:e>
                            <m:r>
                              <a:rPr lang="en-US" sz="2000" i="1">
                                <a:latin typeface="Cambria Math" panose="02040503050406030204" pitchFamily="18" charset="0"/>
                              </a:rPr>
                              <m:t>𝑏</m:t>
                            </m:r>
                          </m:e>
                          <m:sup>
                            <m:r>
                              <a:rPr lang="en-US" sz="2000" i="1">
                                <a:latin typeface="Cambria Math" panose="02040503050406030204" pitchFamily="18" charset="0"/>
                              </a:rPr>
                              <m:t>2</m:t>
                            </m:r>
                          </m:sup>
                        </m:sSup>
                      </m:den>
                    </m:f>
                    <m:r>
                      <a:rPr lang="en-US" sz="2000" i="1">
                        <a:latin typeface="Cambria Math" panose="02040503050406030204" pitchFamily="18" charset="0"/>
                      </a:rPr>
                      <m:t>=</m:t>
                    </m:r>
                    <m:r>
                      <a:rPr lang="en-US" sz="2000" i="1">
                        <a:latin typeface="Cambria Math" panose="02040503050406030204" pitchFamily="18" charset="0"/>
                      </a:rPr>
                      <m:t>1</m:t>
                    </m:r>
                  </m:oMath>
                </a14:m>
                <a:r>
                  <a:rPr lang="en-US" sz="2000" dirty="0"/>
                  <a:t> (a &gt; 0; b &gt; 0)</a:t>
                </a:r>
              </a:p>
              <a:p>
                <a:pPr algn="ctr">
                  <a:lnSpc>
                    <a:spcPct val="150000"/>
                  </a:lnSpc>
                </a:pPr>
                <a:r>
                  <a:rPr lang="en-US" sz="2000" dirty="0"/>
                  <a:t>Do hoành độ một giao điểm của (H) với trục Ox bằng 3.</a:t>
                </a:r>
              </a:p>
              <a:p>
                <a:pPr algn="ctr">
                  <a:lnSpc>
                    <a:spcPct val="150000"/>
                  </a:lnSpc>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3</m:t>
                              </m:r>
                            </m:e>
                            <m:sup>
                              <m:r>
                                <a:rPr lang="en-US" sz="2000" i="1">
                                  <a:latin typeface="Cambria Math" panose="02040503050406030204" pitchFamily="18" charset="0"/>
                                </a:rPr>
                                <m:t>2</m:t>
                              </m:r>
                            </m:sup>
                          </m:sSup>
                        </m:num>
                        <m:den>
                          <m:sSup>
                            <m:sSupPr>
                              <m:ctrlPr>
                                <a:rPr lang="en-US" sz="2000" i="1">
                                  <a:latin typeface="Cambria Math" panose="02040503050406030204" pitchFamily="18" charset="0"/>
                                </a:rPr>
                              </m:ctrlPr>
                            </m:sSupPr>
                            <m:e>
                              <m:r>
                                <a:rPr lang="en-US" sz="2000" i="1">
                                  <a:latin typeface="Cambria Math" panose="02040503050406030204" pitchFamily="18" charset="0"/>
                                </a:rPr>
                                <m:t>𝑎</m:t>
                              </m:r>
                            </m:e>
                            <m:sup>
                              <m:r>
                                <a:rPr lang="en-US" sz="2000" i="1">
                                  <a:latin typeface="Cambria Math" panose="02040503050406030204" pitchFamily="18" charset="0"/>
                                </a:rPr>
                                <m:t>2</m:t>
                              </m:r>
                            </m:sup>
                          </m:sSup>
                        </m:den>
                      </m:f>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0</m:t>
                              </m:r>
                            </m:e>
                            <m:sup>
                              <m:r>
                                <a:rPr lang="en-US" sz="2000" i="1">
                                  <a:latin typeface="Cambria Math" panose="02040503050406030204" pitchFamily="18" charset="0"/>
                                </a:rPr>
                                <m:t>2</m:t>
                              </m:r>
                            </m:sup>
                          </m:sSup>
                        </m:num>
                        <m:den>
                          <m:sSup>
                            <m:sSupPr>
                              <m:ctrlPr>
                                <a:rPr lang="en-US" sz="2000" i="1">
                                  <a:latin typeface="Cambria Math" panose="02040503050406030204" pitchFamily="18" charset="0"/>
                                </a:rPr>
                              </m:ctrlPr>
                            </m:sSupPr>
                            <m:e>
                              <m:r>
                                <a:rPr lang="en-US" sz="2000" i="1">
                                  <a:latin typeface="Cambria Math" panose="02040503050406030204" pitchFamily="18" charset="0"/>
                                </a:rPr>
                                <m:t>𝑏</m:t>
                              </m:r>
                            </m:e>
                            <m:sup>
                              <m:r>
                                <a:rPr lang="en-US" sz="2000" i="1">
                                  <a:latin typeface="Cambria Math" panose="02040503050406030204" pitchFamily="18" charset="0"/>
                                </a:rPr>
                                <m:t>2</m:t>
                              </m:r>
                            </m:sup>
                          </m:sSup>
                        </m:den>
                      </m:f>
                      <m:r>
                        <a:rPr lang="en-US" sz="2000" i="1">
                          <a:latin typeface="Cambria Math" panose="02040503050406030204" pitchFamily="18" charset="0"/>
                        </a:rPr>
                        <m:t>=</m:t>
                      </m:r>
                      <m:r>
                        <a:rPr lang="en-US" sz="2000" i="1">
                          <a:latin typeface="Cambria Math" panose="02040503050406030204" pitchFamily="18" charset="0"/>
                        </a:rPr>
                        <m:t>1</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𝑎</m:t>
                          </m:r>
                        </m:e>
                        <m:sup>
                          <m:r>
                            <a:rPr lang="en-US" sz="2000" i="1">
                              <a:latin typeface="Cambria Math" panose="02040503050406030204" pitchFamily="18" charset="0"/>
                            </a:rPr>
                            <m:t>2</m:t>
                          </m:r>
                        </m:sup>
                      </m:sSup>
                      <m:r>
                        <a:rPr lang="en-US" sz="2000" i="1">
                          <a:latin typeface="Cambria Math" panose="02040503050406030204" pitchFamily="18" charset="0"/>
                        </a:rPr>
                        <m:t>=</m:t>
                      </m:r>
                      <m:r>
                        <a:rPr lang="en-US" sz="2000" i="1">
                          <a:latin typeface="Cambria Math" panose="02040503050406030204" pitchFamily="18" charset="0"/>
                        </a:rPr>
                        <m:t>9</m:t>
                      </m:r>
                    </m:oMath>
                  </m:oMathPara>
                </a14:m>
                <a:endParaRPr lang="en-US" sz="2000" dirty="0"/>
              </a:p>
              <a:p>
                <a:pPr algn="ctr">
                  <a:lnSpc>
                    <a:spcPct val="150000"/>
                  </a:lnSpc>
                </a:pPr>
                <a:r>
                  <a:rPr lang="en-US" sz="2000" dirty="0"/>
                  <a:t>Do </a:t>
                </a:r>
                <a:r>
                  <a:rPr lang="en-US" sz="2000" i="1" dirty="0"/>
                  <a:t>N</a:t>
                </a:r>
                <a:r>
                  <a:rPr lang="en-US" sz="2000" dirty="0"/>
                  <a:t>(</a:t>
                </a:r>
                <a14:m>
                  <m:oMath xmlns:m="http://schemas.openxmlformats.org/officeDocument/2006/math">
                    <m:rad>
                      <m:radPr>
                        <m:degHide m:val="on"/>
                        <m:ctrlPr>
                          <a:rPr lang="en-US" sz="2000" i="1">
                            <a:latin typeface="Cambria Math" panose="02040503050406030204" pitchFamily="18" charset="0"/>
                          </a:rPr>
                        </m:ctrlPr>
                      </m:radPr>
                      <m:deg/>
                      <m:e>
                        <m:r>
                          <a:rPr lang="en-US" sz="2000" i="1">
                            <a:latin typeface="Cambria Math" panose="02040503050406030204" pitchFamily="18" charset="0"/>
                          </a:rPr>
                          <m:t>10</m:t>
                        </m:r>
                      </m:e>
                    </m:rad>
                    <m:r>
                      <a:rPr lang="en-US" sz="2000" i="1">
                        <a:latin typeface="Cambria Math" panose="02040503050406030204" pitchFamily="18" charset="0"/>
                      </a:rPr>
                      <m:t>;</m:t>
                    </m:r>
                    <m:r>
                      <a:rPr lang="en-US" sz="2000" i="1">
                        <a:latin typeface="Cambria Math" panose="02040503050406030204" pitchFamily="18" charset="0"/>
                      </a:rPr>
                      <m:t>2</m:t>
                    </m:r>
                    <m:r>
                      <a:rPr lang="en-US" sz="2000" i="1">
                        <a:latin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m:t>
                    </m:r>
                  </m:oMath>
                </a14:m>
                <a:r>
                  <a:rPr lang="en-US" sz="2000" dirty="0"/>
                  <a:t> (</a:t>
                </a:r>
                <a:r>
                  <a:rPr lang="en-US" sz="2000" i="1" dirty="0"/>
                  <a:t>H</a:t>
                </a:r>
                <a:r>
                  <a:rPr lang="en-US" sz="2000" dirty="0"/>
                  <a:t>) nên: </a:t>
                </a:r>
                <a14:m>
                  <m:oMath xmlns:m="http://schemas.openxmlformats.org/officeDocument/2006/math">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ad>
                                  <m:radPr>
                                    <m:degHide m:val="on"/>
                                    <m:ctrlPr>
                                      <a:rPr lang="en-US" sz="2000" i="1">
                                        <a:latin typeface="Cambria Math" panose="02040503050406030204" pitchFamily="18" charset="0"/>
                                      </a:rPr>
                                    </m:ctrlPr>
                                  </m:radPr>
                                  <m:deg/>
                                  <m:e>
                                    <m:r>
                                      <a:rPr lang="en-US" sz="2000" i="1">
                                        <a:latin typeface="Cambria Math" panose="02040503050406030204" pitchFamily="18" charset="0"/>
                                      </a:rPr>
                                      <m:t>10</m:t>
                                    </m:r>
                                  </m:e>
                                </m:rad>
                              </m:e>
                            </m:d>
                          </m:e>
                          <m:sup>
                            <m:r>
                              <a:rPr lang="en-US" sz="2000" i="1">
                                <a:latin typeface="Cambria Math" panose="02040503050406030204" pitchFamily="18" charset="0"/>
                              </a:rPr>
                              <m:t>2</m:t>
                            </m:r>
                          </m:sup>
                        </m:sSup>
                      </m:num>
                      <m:den>
                        <m:sSup>
                          <m:sSupPr>
                            <m:ctrlPr>
                              <a:rPr lang="en-US" sz="2000" i="1">
                                <a:latin typeface="Cambria Math" panose="02040503050406030204" pitchFamily="18" charset="0"/>
                              </a:rPr>
                            </m:ctrlPr>
                          </m:sSupPr>
                          <m:e>
                            <m:r>
                              <a:rPr lang="en-US" sz="2000" i="1">
                                <a:latin typeface="Cambria Math" panose="02040503050406030204" pitchFamily="18" charset="0"/>
                              </a:rPr>
                              <m:t>𝑎</m:t>
                            </m:r>
                          </m:e>
                          <m:sup>
                            <m:r>
                              <a:rPr lang="en-US" sz="2000" i="1">
                                <a:latin typeface="Cambria Math" panose="02040503050406030204" pitchFamily="18" charset="0"/>
                              </a:rPr>
                              <m:t>2</m:t>
                            </m:r>
                          </m:sup>
                        </m:sSup>
                      </m:den>
                    </m:f>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2</m:t>
                            </m:r>
                          </m:sup>
                        </m:sSup>
                      </m:num>
                      <m:den>
                        <m:sSup>
                          <m:sSupPr>
                            <m:ctrlPr>
                              <a:rPr lang="en-US" sz="2000" i="1">
                                <a:latin typeface="Cambria Math" panose="02040503050406030204" pitchFamily="18" charset="0"/>
                              </a:rPr>
                            </m:ctrlPr>
                          </m:sSupPr>
                          <m:e>
                            <m:r>
                              <a:rPr lang="en-US" sz="2000" i="1">
                                <a:latin typeface="Cambria Math" panose="02040503050406030204" pitchFamily="18" charset="0"/>
                              </a:rPr>
                              <m:t>𝑏</m:t>
                            </m:r>
                          </m:e>
                          <m:sup>
                            <m:r>
                              <a:rPr lang="en-US" sz="2000" i="1">
                                <a:latin typeface="Cambria Math" panose="02040503050406030204" pitchFamily="18" charset="0"/>
                              </a:rPr>
                              <m:t>2</m:t>
                            </m:r>
                          </m:sup>
                        </m:sSup>
                      </m:den>
                    </m:f>
                    <m:r>
                      <a:rPr lang="en-US" sz="2000" i="1">
                        <a:latin typeface="Cambria Math" panose="02040503050406030204" pitchFamily="18" charset="0"/>
                      </a:rPr>
                      <m:t>=</m:t>
                    </m:r>
                    <m:r>
                      <a:rPr lang="en-US" sz="2000" i="1">
                        <a:latin typeface="Cambria Math" panose="02040503050406030204" pitchFamily="18" charset="0"/>
                      </a:rPr>
                      <m:t>1</m:t>
                    </m:r>
                  </m:oMath>
                </a14:m>
                <a:r>
                  <a:rPr lang="en-US" sz="2000" dirty="0"/>
                  <a:t> mà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𝑎</m:t>
                        </m:r>
                      </m:e>
                      <m:sup>
                        <m:r>
                          <a:rPr lang="en-US" sz="2000" i="1">
                            <a:latin typeface="Cambria Math" panose="02040503050406030204" pitchFamily="18" charset="0"/>
                          </a:rPr>
                          <m:t>2</m:t>
                        </m:r>
                      </m:sup>
                    </m:sSup>
                    <m:r>
                      <a:rPr lang="en-US" sz="2000" i="1">
                        <a:latin typeface="Cambria Math" panose="02040503050406030204" pitchFamily="18" charset="0"/>
                      </a:rPr>
                      <m:t>=</m:t>
                    </m:r>
                    <m:r>
                      <a:rPr lang="en-US" sz="2000" i="1">
                        <a:latin typeface="Cambria Math" panose="02040503050406030204" pitchFamily="18" charset="0"/>
                      </a:rPr>
                      <m:t>9</m:t>
                    </m:r>
                    <m:r>
                      <a:rPr lang="en-US" sz="2000" i="1">
                        <a:latin typeface="Cambria Math" panose="02040503050406030204" pitchFamily="18" charset="0"/>
                      </a:rPr>
                      <m:t>⇒</m:t>
                    </m:r>
                  </m:oMath>
                </a14:m>
                <a:r>
                  <a:rPr lang="en-US" sz="2000" dirty="0"/>
                  <a:t> </a:t>
                </a:r>
                <a14:m>
                  <m:oMath xmlns:m="http://schemas.openxmlformats.org/officeDocument/2006/math">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ad>
                                  <m:radPr>
                                    <m:degHide m:val="on"/>
                                    <m:ctrlPr>
                                      <a:rPr lang="en-US" sz="2000" i="1">
                                        <a:latin typeface="Cambria Math" panose="02040503050406030204" pitchFamily="18" charset="0"/>
                                      </a:rPr>
                                    </m:ctrlPr>
                                  </m:radPr>
                                  <m:deg/>
                                  <m:e>
                                    <m:r>
                                      <a:rPr lang="en-US" sz="2000" i="1">
                                        <a:latin typeface="Cambria Math" panose="02040503050406030204" pitchFamily="18" charset="0"/>
                                      </a:rPr>
                                      <m:t>10</m:t>
                                    </m:r>
                                  </m:e>
                                </m:rad>
                              </m:e>
                            </m:d>
                          </m:e>
                          <m:sup>
                            <m:r>
                              <a:rPr lang="en-US" sz="2000" i="1">
                                <a:latin typeface="Cambria Math" panose="02040503050406030204" pitchFamily="18" charset="0"/>
                              </a:rPr>
                              <m:t>2</m:t>
                            </m:r>
                          </m:sup>
                        </m:sSup>
                      </m:num>
                      <m:den>
                        <m:r>
                          <a:rPr lang="en-US" sz="2000" i="1">
                            <a:latin typeface="Cambria Math" panose="02040503050406030204" pitchFamily="18" charset="0"/>
                          </a:rPr>
                          <m:t>9</m:t>
                        </m:r>
                      </m:den>
                    </m:f>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2</m:t>
                            </m:r>
                          </m:sup>
                        </m:sSup>
                      </m:num>
                      <m:den>
                        <m:sSup>
                          <m:sSupPr>
                            <m:ctrlPr>
                              <a:rPr lang="en-US" sz="2000" i="1">
                                <a:latin typeface="Cambria Math" panose="02040503050406030204" pitchFamily="18" charset="0"/>
                              </a:rPr>
                            </m:ctrlPr>
                          </m:sSupPr>
                          <m:e>
                            <m:r>
                              <a:rPr lang="en-US" sz="2000" i="1">
                                <a:latin typeface="Cambria Math" panose="02040503050406030204" pitchFamily="18" charset="0"/>
                              </a:rPr>
                              <m:t>𝑏</m:t>
                            </m:r>
                          </m:e>
                          <m:sup>
                            <m:r>
                              <a:rPr lang="en-US" sz="2000" i="1">
                                <a:latin typeface="Cambria Math" panose="02040503050406030204" pitchFamily="18" charset="0"/>
                              </a:rPr>
                              <m:t>2</m:t>
                            </m:r>
                          </m:sup>
                        </m:sSup>
                      </m:den>
                    </m:f>
                    <m:r>
                      <a:rPr lang="en-US" sz="2000" i="1">
                        <a:latin typeface="Cambria Math" panose="02040503050406030204" pitchFamily="18" charset="0"/>
                      </a:rPr>
                      <m:t>=</m:t>
                    </m:r>
                    <m:r>
                      <a:rPr lang="en-US" sz="2000" i="1">
                        <a:latin typeface="Cambria Math" panose="02040503050406030204" pitchFamily="18" charset="0"/>
                      </a:rPr>
                      <m:t>1</m:t>
                    </m:r>
                  </m:oMath>
                </a14:m>
                <a:r>
                  <a:rPr lang="en-US" sz="2000" dirty="0"/>
                  <a:t> hay b</a:t>
                </a:r>
                <a:r>
                  <a:rPr lang="en-US" sz="2000" baseline="30000" dirty="0"/>
                  <a:t>2</a:t>
                </a:r>
                <a:r>
                  <a:rPr lang="en-US" sz="2000" dirty="0"/>
                  <a:t> = 36. </a:t>
                </a:r>
              </a:p>
              <a:p>
                <a:pPr algn="ctr">
                  <a:lnSpc>
                    <a:spcPct val="150000"/>
                  </a:lnSpc>
                </a:pPr>
                <a:r>
                  <a:rPr lang="en-US" sz="2000" dirty="0"/>
                  <a:t>Vậy phương trình chính tắc của Hypebol là: </a:t>
                </a:r>
                <a14:m>
                  <m:oMath xmlns:m="http://schemas.openxmlformats.org/officeDocument/2006/math">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2</m:t>
                            </m:r>
                          </m:sup>
                        </m:sSup>
                      </m:num>
                      <m:den>
                        <m:r>
                          <a:rPr lang="en-US" sz="2000" i="1">
                            <a:latin typeface="Cambria Math" panose="02040503050406030204" pitchFamily="18" charset="0"/>
                          </a:rPr>
                          <m:t>9</m:t>
                        </m:r>
                      </m:den>
                    </m:f>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2</m:t>
                            </m:r>
                          </m:sup>
                        </m:sSup>
                      </m:num>
                      <m:den>
                        <m:r>
                          <a:rPr lang="en-US" sz="2000" i="1">
                            <a:latin typeface="Cambria Math" panose="02040503050406030204" pitchFamily="18" charset="0"/>
                          </a:rPr>
                          <m:t>36</m:t>
                        </m:r>
                      </m:den>
                    </m:f>
                    <m:r>
                      <a:rPr lang="en-US" sz="2000" i="1">
                        <a:latin typeface="Cambria Math" panose="02040503050406030204" pitchFamily="18" charset="0"/>
                      </a:rPr>
                      <m:t>=</m:t>
                    </m:r>
                    <m:r>
                      <a:rPr lang="en-US" sz="2000" i="1">
                        <a:latin typeface="Cambria Math" panose="02040503050406030204" pitchFamily="18" charset="0"/>
                      </a:rPr>
                      <m:t>1</m:t>
                    </m:r>
                  </m:oMath>
                </a14:m>
                <a:r>
                  <a:rPr lang="en-US" sz="2000" dirty="0"/>
                  <a:t> (a &gt; 0; b &gt; 0)</a:t>
                </a:r>
              </a:p>
            </p:txBody>
          </p:sp>
        </mc:Choice>
        <mc:Fallback xmlns="">
          <p:sp>
            <p:nvSpPr>
              <p:cNvPr id="2" name="Rectangle 1"/>
              <p:cNvSpPr>
                <a:spLocks noRot="1" noChangeAspect="1" noMove="1" noResize="1" noEditPoints="1" noAdjustHandles="1" noChangeArrowheads="1" noChangeShapeType="1" noTextEdit="1"/>
              </p:cNvSpPr>
              <p:nvPr/>
            </p:nvSpPr>
            <p:spPr>
              <a:xfrm>
                <a:off x="481443" y="-19050"/>
                <a:ext cx="8129157" cy="5197448"/>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503053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77" name="Google Shape;2177;p63"/>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3"/>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08;p39"/>
          <p:cNvSpPr txBox="1">
            <a:spLocks noGrp="1"/>
          </p:cNvSpPr>
          <p:nvPr>
            <p:ph type="title" idx="4294967295"/>
          </p:nvPr>
        </p:nvSpPr>
        <p:spPr>
          <a:xfrm>
            <a:off x="1676400" y="209550"/>
            <a:ext cx="5985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a:solidFill>
                  <a:srgbClr val="FF0000"/>
                </a:solidFill>
                <a:latin typeface="Arial" pitchFamily="34" charset="0"/>
                <a:cs typeface="Arial" pitchFamily="34" charset="0"/>
              </a:rPr>
              <a:t>VẬN DỤNG</a:t>
            </a:r>
            <a:endParaRPr sz="3200" b="1" dirty="0">
              <a:solidFill>
                <a:srgbClr val="FF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381000" y="742950"/>
                <a:ext cx="8344456" cy="4163447"/>
              </a:xfrm>
              <a:prstGeom prst="rect">
                <a:avLst/>
              </a:prstGeom>
            </p:spPr>
            <p:txBody>
              <a:bodyPr wrap="square">
                <a:spAutoFit/>
              </a:bodyPr>
              <a:lstStyle/>
              <a:p>
                <a:pPr algn="just">
                  <a:lnSpc>
                    <a:spcPct val="150000"/>
                  </a:lnSpc>
                </a:pPr>
                <a:r>
                  <a:rPr lang="en-US" sz="2400" b="1" dirty="0">
                    <a:solidFill>
                      <a:schemeClr val="tx1">
                        <a:lumMod val="75000"/>
                      </a:schemeClr>
                    </a:solidFill>
                  </a:rPr>
                  <a:t>8. (SGK – tr.102)</a:t>
                </a:r>
                <a:endParaRPr lang="en-US" sz="2400" dirty="0">
                  <a:solidFill>
                    <a:schemeClr val="tx1">
                      <a:lumMod val="75000"/>
                    </a:schemeClr>
                  </a:solidFill>
                </a:endParaRPr>
              </a:p>
              <a:p>
                <a:pPr algn="just">
                  <a:lnSpc>
                    <a:spcPct val="150000"/>
                  </a:lnSpc>
                </a:pPr>
                <a:r>
                  <a:rPr lang="en-US" sz="2400" dirty="0"/>
                  <a:t>Những phương trình nào sau đây là phương trình chính tắc của parabol?</a:t>
                </a:r>
              </a:p>
              <a:p>
                <a:pPr algn="just">
                  <a:lnSpc>
                    <a:spcPct val="150000"/>
                  </a:lnSpc>
                </a:pPr>
                <a:r>
                  <a:rPr lang="en-US" sz="2400" dirty="0"/>
                  <a:t>a) </a:t>
                </a:r>
                <a14:m>
                  <m:oMath xmlns:m="http://schemas.openxmlformats.org/officeDocument/2006/math">
                    <m:r>
                      <a:rPr lang="en-US" sz="2400" i="0">
                        <a:latin typeface="Cambria Math" panose="02040503050406030204" pitchFamily="18" charset="0"/>
                      </a:rPr>
                      <m:t> </m:t>
                    </m:r>
                    <m:sSup>
                      <m:sSupPr>
                        <m:ctrlPr>
                          <a:rPr lang="en-US" sz="2400" i="1">
                            <a:latin typeface="Cambria Math" panose="02040503050406030204" pitchFamily="18" charset="0"/>
                          </a:rPr>
                        </m:ctrlPr>
                      </m:sSupPr>
                      <m:e>
                        <m:r>
                          <m:rPr>
                            <m:sty m:val="p"/>
                          </m:rPr>
                          <a:rPr lang="en-US" sz="2400" i="0">
                            <a:latin typeface="Cambria Math" panose="02040503050406030204" pitchFamily="18" charset="0"/>
                          </a:rPr>
                          <m:t>y</m:t>
                        </m:r>
                      </m:e>
                      <m:sup>
                        <m:r>
                          <a:rPr lang="en-US" sz="2400" i="0">
                            <a:latin typeface="Cambria Math" panose="02040503050406030204" pitchFamily="18" charset="0"/>
                          </a:rPr>
                          <m:t>2</m:t>
                        </m:r>
                      </m:sup>
                    </m:sSup>
                    <m:r>
                      <a:rPr lang="en-US" sz="2400" i="0">
                        <a:latin typeface="Cambria Math" panose="02040503050406030204" pitchFamily="18" charset="0"/>
                      </a:rPr>
                      <m:t> = – 2</m:t>
                    </m:r>
                    <m:r>
                      <m:rPr>
                        <m:sty m:val="p"/>
                      </m:rPr>
                      <a:rPr lang="en-US" sz="2400" i="0">
                        <a:latin typeface="Cambria Math" panose="02040503050406030204" pitchFamily="18" charset="0"/>
                      </a:rPr>
                      <m:t>x</m:t>
                    </m:r>
                    <m:r>
                      <a:rPr lang="en-US" sz="2400" i="0">
                        <a:latin typeface="Cambria Math" panose="02040503050406030204" pitchFamily="18" charset="0"/>
                      </a:rPr>
                      <m:t>;</m:t>
                    </m:r>
                  </m:oMath>
                </a14:m>
                <a:endParaRPr lang="en-US" sz="2400" dirty="0"/>
              </a:p>
              <a:p>
                <a:pPr algn="just">
                  <a:lnSpc>
                    <a:spcPct val="150000"/>
                  </a:lnSpc>
                </a:pPr>
                <a:r>
                  <a:rPr lang="en-US" sz="2400" dirty="0"/>
                  <a:t>b)  </a:t>
                </a:r>
                <a14:m>
                  <m:oMath xmlns:m="http://schemas.openxmlformats.org/officeDocument/2006/math">
                    <m:r>
                      <a:rPr lang="en-US" sz="2400" i="0">
                        <a:latin typeface="Cambria Math" panose="02040503050406030204" pitchFamily="18" charset="0"/>
                      </a:rPr>
                      <m:t> </m:t>
                    </m:r>
                    <m:sSup>
                      <m:sSupPr>
                        <m:ctrlPr>
                          <a:rPr lang="en-US" sz="2400" i="1">
                            <a:latin typeface="Cambria Math" panose="02040503050406030204" pitchFamily="18" charset="0"/>
                          </a:rPr>
                        </m:ctrlPr>
                      </m:sSupPr>
                      <m:e>
                        <m:r>
                          <m:rPr>
                            <m:sty m:val="p"/>
                          </m:rPr>
                          <a:rPr lang="en-US" sz="2400" i="0">
                            <a:latin typeface="Cambria Math" panose="02040503050406030204" pitchFamily="18" charset="0"/>
                          </a:rPr>
                          <m:t>y</m:t>
                        </m:r>
                      </m:e>
                      <m:sup>
                        <m:r>
                          <a:rPr lang="en-US" sz="2400" i="0">
                            <a:latin typeface="Cambria Math" panose="02040503050406030204" pitchFamily="18" charset="0"/>
                          </a:rPr>
                          <m:t>2</m:t>
                        </m:r>
                      </m:sup>
                    </m:sSup>
                    <m:r>
                      <a:rPr lang="en-US" sz="2400" i="0">
                        <a:latin typeface="Cambria Math" panose="02040503050406030204" pitchFamily="18" charset="0"/>
                      </a:rPr>
                      <m:t> = 2</m:t>
                    </m:r>
                    <m:r>
                      <m:rPr>
                        <m:sty m:val="p"/>
                      </m:rPr>
                      <a:rPr lang="en-US" sz="2400" i="0">
                        <a:latin typeface="Cambria Math" panose="02040503050406030204" pitchFamily="18" charset="0"/>
                      </a:rPr>
                      <m:t>x</m:t>
                    </m:r>
                    <m:r>
                      <a:rPr lang="en-US" sz="2400" i="0">
                        <a:latin typeface="Cambria Math" panose="02040503050406030204" pitchFamily="18" charset="0"/>
                      </a:rPr>
                      <m:t>;</m:t>
                    </m:r>
                  </m:oMath>
                </a14:m>
                <a:endParaRPr lang="en-US" sz="2400" dirty="0"/>
              </a:p>
              <a:p>
                <a:pPr algn="just">
                  <a:lnSpc>
                    <a:spcPct val="150000"/>
                  </a:lnSpc>
                </a:pPr>
                <a:r>
                  <a:rPr lang="en-US" sz="2400" dirty="0"/>
                  <a:t>c) </a:t>
                </a:r>
                <a14:m>
                  <m:oMath xmlns:m="http://schemas.openxmlformats.org/officeDocument/2006/math">
                    <m:r>
                      <a:rPr lang="en-US" sz="2400" i="0">
                        <a:latin typeface="Cambria Math" panose="02040503050406030204" pitchFamily="18" charset="0"/>
                      </a:rPr>
                      <m:t> </m:t>
                    </m:r>
                    <m:sSup>
                      <m:sSupPr>
                        <m:ctrlPr>
                          <a:rPr lang="en-US" sz="2400" i="1">
                            <a:latin typeface="Cambria Math" panose="02040503050406030204" pitchFamily="18" charset="0"/>
                          </a:rPr>
                        </m:ctrlPr>
                      </m:sSupPr>
                      <m:e>
                        <m:r>
                          <m:rPr>
                            <m:sty m:val="p"/>
                          </m:rPr>
                          <a:rPr lang="en-US" sz="2400" i="0">
                            <a:latin typeface="Cambria Math" panose="02040503050406030204" pitchFamily="18" charset="0"/>
                          </a:rPr>
                          <m:t>x</m:t>
                        </m:r>
                      </m:e>
                      <m:sup>
                        <m:r>
                          <a:rPr lang="en-US" sz="2400" i="0">
                            <a:latin typeface="Cambria Math" panose="02040503050406030204" pitchFamily="18" charset="0"/>
                          </a:rPr>
                          <m:t>2</m:t>
                        </m:r>
                      </m:sup>
                    </m:sSup>
                    <m:r>
                      <a:rPr lang="en-US" sz="2400" i="0">
                        <a:latin typeface="Cambria Math" panose="02040503050406030204" pitchFamily="18" charset="0"/>
                      </a:rPr>
                      <m:t> = – 2</m:t>
                    </m:r>
                    <m:r>
                      <m:rPr>
                        <m:sty m:val="p"/>
                      </m:rPr>
                      <a:rPr lang="en-US" sz="2400" i="0">
                        <a:latin typeface="Cambria Math" panose="02040503050406030204" pitchFamily="18" charset="0"/>
                      </a:rPr>
                      <m:t>y</m:t>
                    </m:r>
                    <m:r>
                      <a:rPr lang="en-US" sz="2400" i="0">
                        <a:latin typeface="Cambria Math" panose="02040503050406030204" pitchFamily="18" charset="0"/>
                      </a:rPr>
                      <m:t>;</m:t>
                    </m:r>
                  </m:oMath>
                </a14:m>
                <a:endParaRPr lang="en-US" sz="2400" dirty="0"/>
              </a:p>
              <a:p>
                <a:pPr algn="just">
                  <a:lnSpc>
                    <a:spcPct val="150000"/>
                  </a:lnSpc>
                </a:pPr>
                <a:r>
                  <a:rPr lang="en-US" sz="2400" dirty="0"/>
                  <a:t>d) </a:t>
                </a:r>
                <a14:m>
                  <m:oMath xmlns:m="http://schemas.openxmlformats.org/officeDocument/2006/math">
                    <m:sSup>
                      <m:sSupPr>
                        <m:ctrlPr>
                          <a:rPr lang="en-US" sz="2400" i="1">
                            <a:latin typeface="Cambria Math" panose="02040503050406030204" pitchFamily="18" charset="0"/>
                          </a:rPr>
                        </m:ctrlPr>
                      </m:sSupPr>
                      <m:e>
                        <m:r>
                          <m:rPr>
                            <m:sty m:val="p"/>
                          </m:rPr>
                          <a:rPr lang="en-US" sz="2400" i="0">
                            <a:latin typeface="Cambria Math" panose="02040503050406030204" pitchFamily="18" charset="0"/>
                          </a:rPr>
                          <m:t>y</m:t>
                        </m:r>
                      </m:e>
                      <m:sup>
                        <m:r>
                          <a:rPr lang="en-US" sz="2400" i="0">
                            <a:latin typeface="Cambria Math" panose="02040503050406030204" pitchFamily="18" charset="0"/>
                          </a:rPr>
                          <m:t>2</m:t>
                        </m:r>
                      </m:sup>
                    </m:sSup>
                    <m:r>
                      <a:rPr lang="en-US" sz="2400" i="0">
                        <a:latin typeface="Cambria Math" panose="02040503050406030204" pitchFamily="18" charset="0"/>
                      </a:rPr>
                      <m:t>=</m:t>
                    </m:r>
                    <m:rad>
                      <m:radPr>
                        <m:degHide m:val="on"/>
                        <m:ctrlPr>
                          <a:rPr lang="en-US" sz="2400" i="1">
                            <a:latin typeface="Cambria Math" panose="02040503050406030204" pitchFamily="18" charset="0"/>
                          </a:rPr>
                        </m:ctrlPr>
                      </m:radPr>
                      <m:deg/>
                      <m:e>
                        <m:r>
                          <a:rPr lang="en-US" sz="2400" i="0">
                            <a:latin typeface="Cambria Math" panose="02040503050406030204" pitchFamily="18" charset="0"/>
                          </a:rPr>
                          <m:t>5</m:t>
                        </m:r>
                      </m:e>
                    </m:rad>
                    <m:r>
                      <m:rPr>
                        <m:sty m:val="p"/>
                      </m:rPr>
                      <a:rPr lang="en-US" sz="2400" i="0">
                        <a:latin typeface="Cambria Math" panose="02040503050406030204" pitchFamily="18" charset="0"/>
                      </a:rPr>
                      <m:t>x</m:t>
                    </m:r>
                  </m:oMath>
                </a14:m>
                <a:endParaRPr lang="en-US" sz="2400" dirty="0"/>
              </a:p>
            </p:txBody>
          </p:sp>
        </mc:Choice>
        <mc:Fallback xmlns="">
          <p:sp>
            <p:nvSpPr>
              <p:cNvPr id="2" name="Rectangle 1"/>
              <p:cNvSpPr>
                <a:spLocks noRot="1" noChangeAspect="1" noMove="1" noResize="1" noEditPoints="1" noAdjustHandles="1" noChangeArrowheads="1" noChangeShapeType="1" noTextEdit="1"/>
              </p:cNvSpPr>
              <p:nvPr/>
            </p:nvSpPr>
            <p:spPr>
              <a:xfrm>
                <a:off x="381000" y="742950"/>
                <a:ext cx="8344456" cy="4163447"/>
              </a:xfrm>
              <a:prstGeom prst="rect">
                <a:avLst/>
              </a:prstGeom>
              <a:blipFill rotWithShape="1">
                <a:blip r:embed="rId3"/>
                <a:stretch>
                  <a:fillRect l="-1170" r="-1170" b="-5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667000" y="2114550"/>
                <a:ext cx="6000718" cy="2684581"/>
              </a:xfrm>
              <a:prstGeom prst="rect">
                <a:avLst/>
              </a:prstGeom>
              <a:solidFill>
                <a:schemeClr val="bg2"/>
              </a:solidFill>
            </p:spPr>
            <p:txBody>
              <a:bodyPr wrap="square">
                <a:spAutoFit/>
              </a:bodyPr>
              <a:lstStyle/>
              <a:p>
                <a:pPr algn="ctr">
                  <a:lnSpc>
                    <a:spcPct val="150000"/>
                  </a:lnSpc>
                </a:pPr>
                <a:r>
                  <a:rPr lang="en-US" sz="2200" b="1" dirty="0">
                    <a:solidFill>
                      <a:srgbClr val="FF0000"/>
                    </a:solidFill>
                  </a:rPr>
                  <a:t>Giải</a:t>
                </a:r>
                <a:endParaRPr lang="en-US" sz="2200" dirty="0">
                  <a:solidFill>
                    <a:srgbClr val="FF0000"/>
                  </a:solidFill>
                </a:endParaRPr>
              </a:p>
              <a:p>
                <a:pPr algn="ctr">
                  <a:lnSpc>
                    <a:spcPct val="150000"/>
                  </a:lnSpc>
                </a:pPr>
                <a:r>
                  <a:rPr lang="en-US" sz="2200" dirty="0"/>
                  <a:t>Những phương trình chính tắc của Parabol là:</a:t>
                </a:r>
              </a:p>
              <a:p>
                <a:pPr algn="ctr">
                  <a:lnSpc>
                    <a:spcPct val="150000"/>
                  </a:lnSpc>
                </a:pPr>
                <a:r>
                  <a:rPr lang="en-US" sz="2200" dirty="0"/>
                  <a:t>b. y</a:t>
                </a:r>
                <a:r>
                  <a:rPr lang="en-US" sz="2200" baseline="30000" dirty="0"/>
                  <a:t>2</a:t>
                </a:r>
                <a:r>
                  <a:rPr lang="en-US" sz="2200" dirty="0"/>
                  <a:t> = 2x</a:t>
                </a:r>
              </a:p>
              <a:p>
                <a:pPr algn="ctr">
                  <a:lnSpc>
                    <a:spcPct val="150000"/>
                  </a:lnSpc>
                </a:pPr>
                <a:r>
                  <a:rPr lang="en-US" sz="2200" dirty="0"/>
                  <a:t>d. y</a:t>
                </a:r>
                <a:r>
                  <a:rPr lang="en-US" sz="2200" baseline="30000" dirty="0"/>
                  <a:t>2</a:t>
                </a:r>
                <a:r>
                  <a:rPr lang="en-US" sz="2200" dirty="0"/>
                  <a:t> = </a:t>
                </a:r>
                <a14:m>
                  <m:oMath xmlns:m="http://schemas.openxmlformats.org/officeDocument/2006/math">
                    <m:rad>
                      <m:radPr>
                        <m:degHide m:val="on"/>
                        <m:ctrlPr>
                          <a:rPr lang="en-US" sz="2200" i="1">
                            <a:latin typeface="Cambria Math" panose="02040503050406030204" pitchFamily="18" charset="0"/>
                          </a:rPr>
                        </m:ctrlPr>
                      </m:radPr>
                      <m:deg/>
                      <m:e>
                        <m:r>
                          <a:rPr lang="en-US" sz="2200" i="1">
                            <a:latin typeface="Cambria Math" panose="02040503050406030204" pitchFamily="18" charset="0"/>
                          </a:rPr>
                          <m:t>5</m:t>
                        </m:r>
                      </m:e>
                    </m:rad>
                  </m:oMath>
                </a14:m>
                <a:r>
                  <a:rPr lang="en-US" sz="2200" dirty="0"/>
                  <a:t>x</a:t>
                </a:r>
              </a:p>
              <a:p>
                <a:pPr algn="ctr">
                  <a:lnSpc>
                    <a:spcPct val="150000"/>
                  </a:lnSpc>
                </a:pPr>
                <a:r>
                  <a:rPr lang="en-US" sz="2200" dirty="0"/>
                  <a:t>Vì chúng có dạng y</a:t>
                </a:r>
                <a:r>
                  <a:rPr lang="en-US" sz="2200" baseline="30000" dirty="0"/>
                  <a:t>2</a:t>
                </a:r>
                <a:r>
                  <a:rPr lang="en-US" sz="2200" dirty="0"/>
                  <a:t> = 2px (p &gt; 0)</a:t>
                </a:r>
              </a:p>
            </p:txBody>
          </p:sp>
        </mc:Choice>
        <mc:Fallback xmlns="">
          <p:sp>
            <p:nvSpPr>
              <p:cNvPr id="3" name="Rectangle 2"/>
              <p:cNvSpPr>
                <a:spLocks noRot="1" noChangeAspect="1" noMove="1" noResize="1" noEditPoints="1" noAdjustHandles="1" noChangeArrowheads="1" noChangeShapeType="1" noTextEdit="1"/>
              </p:cNvSpPr>
              <p:nvPr/>
            </p:nvSpPr>
            <p:spPr>
              <a:xfrm>
                <a:off x="2667000" y="2114550"/>
                <a:ext cx="6000718" cy="2684581"/>
              </a:xfrm>
              <a:prstGeom prst="rect">
                <a:avLst/>
              </a:prstGeom>
              <a:blipFill rotWithShape="1">
                <a:blip r:embed="rId4"/>
                <a:stretch>
                  <a:fillRect l="-610" r="-508" b="-1591"/>
                </a:stretch>
              </a:blipFill>
            </p:spPr>
            <p:txBody>
              <a:bodyPr/>
              <a:lstStyle/>
              <a:p>
                <a:r>
                  <a:rPr lang="en-US">
                    <a:noFill/>
                  </a:rPr>
                  <a:t> </a:t>
                </a:r>
              </a:p>
            </p:txBody>
          </p:sp>
        </mc:Fallback>
      </mc:AlternateContent>
    </p:spTree>
    <p:extLst>
      <p:ext uri="{BB962C8B-B14F-4D97-AF65-F5344CB8AC3E}">
        <p14:creationId xmlns:p14="http://schemas.microsoft.com/office/powerpoint/2010/main" val="40899831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bg/>
                                          </p:spTgt>
                                        </p:tgtEl>
                                        <p:attrNameLst>
                                          <p:attrName>style.visibility</p:attrName>
                                        </p:attrNameLst>
                                      </p:cBhvr>
                                      <p:to>
                                        <p:strVal val="visible"/>
                                      </p:to>
                                    </p:set>
                                    <p:anim calcmode="lin" valueType="num">
                                      <p:cBhvr additive="base">
                                        <p:cTn id="3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3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 calcmode="lin" valueType="num">
                                      <p:cBhvr additive="base">
                                        <p:cTn id="4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 calcmode="lin" valueType="num">
                                      <p:cBhvr additive="base">
                                        <p:cTn id="4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anim calcmode="lin" valueType="num">
                                      <p:cBhvr additive="base">
                                        <p:cTn id="5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 calcmode="lin" valueType="num">
                                      <p:cBhvr additive="base">
                                        <p:cTn id="6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 calcmode="lin" valueType="num">
                                      <p:cBhvr additive="base">
                                        <p:cTn id="6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363" name="Google Shape;363;p38"/>
          <p:cNvGrpSpPr/>
          <p:nvPr/>
        </p:nvGrpSpPr>
        <p:grpSpPr>
          <a:xfrm rot="1464382" flipH="1">
            <a:off x="8191719" y="4523851"/>
            <a:ext cx="825540" cy="309244"/>
            <a:chOff x="5553275" y="2092625"/>
            <a:chExt cx="387150" cy="145025"/>
          </a:xfrm>
        </p:grpSpPr>
        <p:sp>
          <p:nvSpPr>
            <p:cNvPr id="364" name="Google Shape;364;p38"/>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8"/>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8"/>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8"/>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8"/>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8"/>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38"/>
          <p:cNvSpPr/>
          <p:nvPr/>
        </p:nvSpPr>
        <p:spPr>
          <a:xfrm flipH="1">
            <a:off x="8170002" y="126912"/>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2" name="Google Shape;372;p38"/>
          <p:cNvGrpSpPr/>
          <p:nvPr/>
        </p:nvGrpSpPr>
        <p:grpSpPr>
          <a:xfrm flipH="1">
            <a:off x="4455891" y="3943587"/>
            <a:ext cx="384632" cy="574469"/>
            <a:chOff x="5896600" y="1746775"/>
            <a:chExt cx="180375" cy="269400"/>
          </a:xfrm>
        </p:grpSpPr>
        <p:sp>
          <p:nvSpPr>
            <p:cNvPr id="373" name="Google Shape;373;p38"/>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8"/>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8"/>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8"/>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8"/>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38"/>
          <p:cNvGrpSpPr/>
          <p:nvPr/>
        </p:nvGrpSpPr>
        <p:grpSpPr>
          <a:xfrm flipH="1">
            <a:off x="7648009" y="4903803"/>
            <a:ext cx="490612" cy="415445"/>
            <a:chOff x="5278225" y="2418025"/>
            <a:chExt cx="230075" cy="194825"/>
          </a:xfrm>
        </p:grpSpPr>
        <p:sp>
          <p:nvSpPr>
            <p:cNvPr id="380" name="Google Shape;380;p38"/>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8"/>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8"/>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8"/>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8"/>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8"/>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386;p38"/>
          <p:cNvSpPr/>
          <p:nvPr/>
        </p:nvSpPr>
        <p:spPr>
          <a:xfrm flipH="1">
            <a:off x="6690537" y="1719295"/>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8"/>
          <p:cNvSpPr/>
          <p:nvPr/>
        </p:nvSpPr>
        <p:spPr>
          <a:xfrm flipH="1">
            <a:off x="207025" y="427958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264" y="209550"/>
            <a:ext cx="1028651" cy="541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742950"/>
            <a:ext cx="4876800" cy="4247317"/>
          </a:xfrm>
          <a:prstGeom prst="rect">
            <a:avLst/>
          </a:prstGeom>
        </p:spPr>
        <p:txBody>
          <a:bodyPr wrap="square">
            <a:spAutoFit/>
          </a:bodyPr>
          <a:lstStyle/>
          <a:p>
            <a:pPr algn="just">
              <a:lnSpc>
                <a:spcPct val="150000"/>
              </a:lnSpc>
            </a:pPr>
            <a:r>
              <a:rPr lang="en-US" sz="2000" dirty="0"/>
              <a:t>Đóng hai chiếc đinh cố định tại hai điểm F</a:t>
            </a:r>
            <a:r>
              <a:rPr lang="en-US" sz="2000" baseline="-25000" dirty="0"/>
              <a:t>1</a:t>
            </a:r>
            <a:r>
              <a:rPr lang="en-US" sz="2000" dirty="0"/>
              <a:t>, F</a:t>
            </a:r>
            <a:r>
              <a:rPr lang="en-US" sz="2000" baseline="-25000" dirty="0"/>
              <a:t>2</a:t>
            </a:r>
            <a:r>
              <a:rPr lang="en-US" sz="2000" dirty="0"/>
              <a:t> trên mặt một bảng gỗ. Lấy một vòng dây kín không đàn hồi có độ dài lớn hơn 2F</a:t>
            </a:r>
            <a:r>
              <a:rPr lang="en-US" sz="2000" baseline="-25000" dirty="0"/>
              <a:t>1</a:t>
            </a:r>
            <a:r>
              <a:rPr lang="en-US" sz="2000" dirty="0"/>
              <a:t>F</a:t>
            </a:r>
            <a:r>
              <a:rPr lang="en-US" sz="2000" baseline="-25000" dirty="0"/>
              <a:t>2</a:t>
            </a:r>
            <a:r>
              <a:rPr lang="en-US" sz="2000" dirty="0"/>
              <a:t>. Quàng vòng dây đó qua hai chiếc đinh và kéo căng tại vị trí của đầu bút chì (Hình 51). Di chuyển đầu bút chì sao cho dây luôn căng, đầu bút chì vạch nên một đường mà ta gọi là đường elip. Gọi vị trí của đầu bút chì là điểm M.</a:t>
            </a:r>
          </a:p>
        </p:txBody>
      </p:sp>
      <p:pic>
        <p:nvPicPr>
          <p:cNvPr id="3075" name="Picture 3" descr="C:\Users\Administrator\Desktop\P4-TT-TOÁN 10-CD\c7-bàin6\3.h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1389" y="1292985"/>
            <a:ext cx="3447811" cy="28789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additive="base">
                                        <p:cTn id="12" dur="500" fill="hold"/>
                                        <p:tgtEl>
                                          <p:spTgt spid="3075"/>
                                        </p:tgtEl>
                                        <p:attrNameLst>
                                          <p:attrName>ppt_x</p:attrName>
                                        </p:attrNameLst>
                                      </p:cBhvr>
                                      <p:tavLst>
                                        <p:tav tm="0">
                                          <p:val>
                                            <p:strVal val="#ppt_x"/>
                                          </p:val>
                                        </p:tav>
                                        <p:tav tm="100000">
                                          <p:val>
                                            <p:strVal val="#ppt_x"/>
                                          </p:val>
                                        </p:tav>
                                      </p:tavLst>
                                    </p:anim>
                                    <p:anim calcmode="lin" valueType="num">
                                      <p:cBhvr additive="base">
                                        <p:cTn id="13"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grpSp>
        <p:nvGrpSpPr>
          <p:cNvPr id="2390" name="Google Shape;2390;p66"/>
          <p:cNvGrpSpPr/>
          <p:nvPr/>
        </p:nvGrpSpPr>
        <p:grpSpPr>
          <a:xfrm>
            <a:off x="4754473" y="-205047"/>
            <a:ext cx="490612" cy="415445"/>
            <a:chOff x="5278225" y="2418025"/>
            <a:chExt cx="230075" cy="194825"/>
          </a:xfrm>
        </p:grpSpPr>
        <p:sp>
          <p:nvSpPr>
            <p:cNvPr id="2391" name="Google Shape;2391;p6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7" name="Google Shape;2397;p66"/>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Rectangle 1"/>
              <p:cNvSpPr/>
              <p:nvPr/>
            </p:nvSpPr>
            <p:spPr>
              <a:xfrm>
                <a:off x="457200" y="713466"/>
                <a:ext cx="8281557" cy="3153684"/>
              </a:xfrm>
              <a:prstGeom prst="rect">
                <a:avLst/>
              </a:prstGeom>
            </p:spPr>
            <p:txBody>
              <a:bodyPr wrap="square">
                <a:spAutoFit/>
              </a:bodyPr>
              <a:lstStyle/>
              <a:p>
                <a:pPr algn="ctr">
                  <a:lnSpc>
                    <a:spcPct val="150000"/>
                  </a:lnSpc>
                </a:pPr>
                <a:r>
                  <a:rPr lang="en-US" sz="2400" b="1" dirty="0">
                    <a:solidFill>
                      <a:schemeClr val="tx1">
                        <a:lumMod val="75000"/>
                      </a:schemeClr>
                    </a:solidFill>
                  </a:rPr>
                  <a:t>9. (SGK – tr.102)</a:t>
                </a:r>
                <a:endParaRPr lang="en-US" sz="2400" dirty="0">
                  <a:solidFill>
                    <a:schemeClr val="tx1">
                      <a:lumMod val="75000"/>
                    </a:schemeClr>
                  </a:solidFill>
                </a:endParaRPr>
              </a:p>
              <a:p>
                <a:pPr algn="just">
                  <a:lnSpc>
                    <a:spcPct val="150000"/>
                  </a:lnSpc>
                </a:pPr>
                <a:r>
                  <a:rPr lang="en-US" sz="2400" dirty="0"/>
                  <a:t>Tìm tọa độ tiêu điểm và viết phương trình đường chuẩn của đường parabol trong mỗi trường hợp sau:</a:t>
                </a:r>
              </a:p>
              <a:p>
                <a:pPr algn="just">
                  <a:lnSpc>
                    <a:spcPct val="150000"/>
                  </a:lnSpc>
                </a:pPr>
                <a:r>
                  <a:rPr lang="en-US" sz="2400" dirty="0"/>
                  <a:t>a)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2</m:t>
                        </m:r>
                      </m:sup>
                    </m:sSup>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5</m:t>
                        </m:r>
                      </m:num>
                      <m:den>
                        <m:r>
                          <a:rPr lang="en-US" sz="2400" i="1">
                            <a:latin typeface="Cambria Math" panose="02040503050406030204" pitchFamily="18" charset="0"/>
                          </a:rPr>
                          <m:t>2</m:t>
                        </m:r>
                      </m:den>
                    </m:f>
                    <m:r>
                      <a:rPr lang="en-US" sz="2400" i="1">
                        <a:latin typeface="Cambria Math" panose="02040503050406030204" pitchFamily="18" charset="0"/>
                      </a:rPr>
                      <m:t>𝑥</m:t>
                    </m:r>
                  </m:oMath>
                </a14:m>
                <a:endParaRPr lang="en-US" sz="2400" dirty="0"/>
              </a:p>
              <a:p>
                <a:pPr algn="just">
                  <a:lnSpc>
                    <a:spcPct val="150000"/>
                  </a:lnSpc>
                </a:pPr>
                <a:r>
                  <a:rPr lang="en-US" sz="2400" dirty="0"/>
                  <a:t>b)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2</m:t>
                        </m:r>
                      </m:sup>
                    </m:sSup>
                    <m:r>
                      <a:rPr lang="en-US" sz="2400" i="1">
                        <a:latin typeface="Cambria Math" panose="02040503050406030204" pitchFamily="18" charset="0"/>
                      </a:rPr>
                      <m:t>=</m:t>
                    </m:r>
                    <m:r>
                      <a:rPr lang="en-US" sz="2400" i="1">
                        <a:latin typeface="Cambria Math" panose="02040503050406030204" pitchFamily="18" charset="0"/>
                      </a:rPr>
                      <m:t>2</m:t>
                    </m:r>
                    <m:rad>
                      <m:radPr>
                        <m:degHide m:val="on"/>
                        <m:ctrlPr>
                          <a:rPr lang="en-US" sz="2400" i="1">
                            <a:latin typeface="Cambria Math" panose="02040503050406030204" pitchFamily="18" charset="0"/>
                          </a:rPr>
                        </m:ctrlPr>
                      </m:radPr>
                      <m:deg/>
                      <m:e>
                        <m:r>
                          <a:rPr lang="en-US" sz="2400" i="1">
                            <a:latin typeface="Cambria Math" panose="02040503050406030204" pitchFamily="18" charset="0"/>
                          </a:rPr>
                          <m:t>2</m:t>
                        </m:r>
                      </m:e>
                    </m:rad>
                    <m:r>
                      <a:rPr lang="en-US" sz="2400" i="1">
                        <a:latin typeface="Cambria Math" panose="02040503050406030204" pitchFamily="18" charset="0"/>
                      </a:rPr>
                      <m:t>𝑥</m:t>
                    </m:r>
                  </m:oMath>
                </a14:m>
                <a:endParaRPr lang="en-US" sz="2400" dirty="0"/>
              </a:p>
            </p:txBody>
          </p:sp>
        </mc:Choice>
        <mc:Fallback xmlns="">
          <p:sp>
            <p:nvSpPr>
              <p:cNvPr id="2" name="Rectangle 1"/>
              <p:cNvSpPr>
                <a:spLocks noRot="1" noChangeAspect="1" noMove="1" noResize="1" noEditPoints="1" noAdjustHandles="1" noChangeArrowheads="1" noChangeShapeType="1" noTextEdit="1"/>
              </p:cNvSpPr>
              <p:nvPr/>
            </p:nvSpPr>
            <p:spPr>
              <a:xfrm>
                <a:off x="457200" y="713466"/>
                <a:ext cx="8281557" cy="3153684"/>
              </a:xfrm>
              <a:prstGeom prst="rect">
                <a:avLst/>
              </a:prstGeom>
              <a:blipFill rotWithShape="1">
                <a:blip r:embed="rId3"/>
                <a:stretch>
                  <a:fillRect l="-1104" r="-1030" b="-1161"/>
                </a:stretch>
              </a:blipFill>
            </p:spPr>
            <p:txBody>
              <a:bodyPr/>
              <a:lstStyle/>
              <a:p>
                <a:r>
                  <a:rPr lang="en-US">
                    <a:noFill/>
                  </a:rPr>
                  <a:t> </a:t>
                </a:r>
              </a:p>
            </p:txBody>
          </p:sp>
        </mc:Fallback>
      </mc:AlternateContent>
      <p:pic>
        <p:nvPicPr>
          <p:cNvPr id="11" name="Picture 5">
            <a:extLst>
              <a:ext uri="{FF2B5EF4-FFF2-40B4-BE49-F238E27FC236}">
                <a16:creationId xmlns:a16="http://schemas.microsoft.com/office/drawing/2014/main" id="{D37E9C0D-E8F4-4753-B141-268BBC7C49B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9187" y="2144123"/>
            <a:ext cx="3296613" cy="2942227"/>
          </a:xfrm>
          <a:prstGeom prst="rect">
            <a:avLst/>
          </a:prstGeom>
        </p:spPr>
      </p:pic>
    </p:spTree>
    <p:extLst>
      <p:ext uri="{BB962C8B-B14F-4D97-AF65-F5344CB8AC3E}">
        <p14:creationId xmlns:p14="http://schemas.microsoft.com/office/powerpoint/2010/main" val="19490794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77" name="Google Shape;2177;p63"/>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3"/>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Rectangle 1"/>
              <p:cNvSpPr/>
              <p:nvPr/>
            </p:nvSpPr>
            <p:spPr>
              <a:xfrm>
                <a:off x="2438400" y="57150"/>
                <a:ext cx="6414790" cy="5005537"/>
              </a:xfrm>
              <a:prstGeom prst="rect">
                <a:avLst/>
              </a:prstGeom>
            </p:spPr>
            <p:txBody>
              <a:bodyPr wrap="square">
                <a:spAutoFit/>
              </a:bodyPr>
              <a:lstStyle/>
              <a:p>
                <a:pPr algn="ctr">
                  <a:lnSpc>
                    <a:spcPct val="150000"/>
                  </a:lnSpc>
                </a:pPr>
                <a:r>
                  <a:rPr lang="en-US" sz="2200" b="1" dirty="0">
                    <a:solidFill>
                      <a:srgbClr val="FF0000"/>
                    </a:solidFill>
                  </a:rPr>
                  <a:t>Giải</a:t>
                </a:r>
                <a:endParaRPr lang="en-US" sz="2200" dirty="0">
                  <a:solidFill>
                    <a:srgbClr val="FF0000"/>
                  </a:solidFill>
                </a:endParaRPr>
              </a:p>
              <a:p>
                <a:pPr algn="ctr">
                  <a:lnSpc>
                    <a:spcPct val="150000"/>
                  </a:lnSpc>
                </a:pPr>
                <a:r>
                  <a:rPr lang="en-US" sz="2200" dirty="0"/>
                  <a:t>a. y</a:t>
                </a:r>
                <a:r>
                  <a:rPr lang="en-US" sz="2200" baseline="30000" dirty="0"/>
                  <a:t>2</a:t>
                </a:r>
                <a:r>
                  <a:rPr lang="en-US" sz="2200" dirty="0"/>
                  <a:t> = </a:t>
                </a:r>
                <a14:m>
                  <m:oMath xmlns:m="http://schemas.openxmlformats.org/officeDocument/2006/math">
                    <m:f>
                      <m:fPr>
                        <m:ctrlPr>
                          <a:rPr lang="en-US" sz="2200" i="1">
                            <a:latin typeface="Cambria Math" panose="02040503050406030204" pitchFamily="18" charset="0"/>
                          </a:rPr>
                        </m:ctrlPr>
                      </m:fPr>
                      <m:num>
                        <m:r>
                          <a:rPr lang="en-US" sz="2200" i="1">
                            <a:latin typeface="Cambria Math" panose="02040503050406030204" pitchFamily="18" charset="0"/>
                          </a:rPr>
                          <m:t>5</m:t>
                        </m:r>
                        <m:r>
                          <a:rPr lang="en-US" sz="2200" i="1">
                            <a:latin typeface="Cambria Math" panose="02040503050406030204" pitchFamily="18" charset="0"/>
                          </a:rPr>
                          <m:t>𝑥</m:t>
                        </m:r>
                      </m:num>
                      <m:den>
                        <m:r>
                          <a:rPr lang="en-US" sz="2200" i="1">
                            <a:latin typeface="Cambria Math" panose="02040503050406030204" pitchFamily="18" charset="0"/>
                          </a:rPr>
                          <m:t>2</m:t>
                        </m:r>
                      </m:den>
                    </m:f>
                    <m:r>
                      <a:rPr lang="en-US" sz="2200" i="1">
                        <a:latin typeface="Cambria Math" panose="02040503050406030204" pitchFamily="18" charset="0"/>
                      </a:rPr>
                      <m:t>⇒</m:t>
                    </m:r>
                    <m:r>
                      <a:rPr lang="en-US" sz="2200" i="1">
                        <a:latin typeface="Cambria Math" panose="02040503050406030204" pitchFamily="18" charset="0"/>
                      </a:rPr>
                      <m:t>𝑝</m:t>
                    </m:r>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5</m:t>
                        </m:r>
                      </m:num>
                      <m:den>
                        <m:r>
                          <a:rPr lang="en-US" sz="2200" i="1">
                            <a:latin typeface="Cambria Math" panose="02040503050406030204" pitchFamily="18" charset="0"/>
                          </a:rPr>
                          <m:t>4</m:t>
                        </m:r>
                      </m:den>
                    </m:f>
                  </m:oMath>
                </a14:m>
                <a:endParaRPr lang="en-US" sz="2200" dirty="0"/>
              </a:p>
              <a:p>
                <a:pPr algn="ctr">
                  <a:lnSpc>
                    <a:spcPct val="150000"/>
                  </a:lnSpc>
                </a:pPr>
                <a:r>
                  <a:rPr lang="en-US" sz="2200" dirty="0"/>
                  <a:t>Vậy tiêu điểm của parabol là: F</a:t>
                </a:r>
                <a14:m>
                  <m:oMath xmlns:m="http://schemas.openxmlformats.org/officeDocument/2006/math">
                    <m:d>
                      <m:dPr>
                        <m:ctrlPr>
                          <a:rPr lang="en-US" sz="2200" i="1">
                            <a:latin typeface="Cambria Math" panose="02040503050406030204" pitchFamily="18" charset="0"/>
                          </a:rPr>
                        </m:ctrlPr>
                      </m:dPr>
                      <m:e>
                        <m:f>
                          <m:fPr>
                            <m:ctrlPr>
                              <a:rPr lang="en-US" sz="2200" i="1">
                                <a:latin typeface="Cambria Math" panose="02040503050406030204" pitchFamily="18" charset="0"/>
                              </a:rPr>
                            </m:ctrlPr>
                          </m:fPr>
                          <m:num>
                            <m:r>
                              <a:rPr lang="en-US" sz="2200" i="1">
                                <a:latin typeface="Cambria Math" panose="02040503050406030204" pitchFamily="18" charset="0"/>
                              </a:rPr>
                              <m:t>5</m:t>
                            </m:r>
                          </m:num>
                          <m:den>
                            <m:r>
                              <a:rPr lang="en-US" sz="2200" i="1">
                                <a:latin typeface="Cambria Math" panose="02040503050406030204" pitchFamily="18" charset="0"/>
                              </a:rPr>
                              <m:t>8</m:t>
                            </m:r>
                          </m:den>
                        </m:f>
                        <m:r>
                          <a:rPr lang="en-US" sz="2200" i="1">
                            <a:latin typeface="Cambria Math" panose="02040503050406030204" pitchFamily="18" charset="0"/>
                          </a:rPr>
                          <m:t>;0</m:t>
                        </m:r>
                      </m:e>
                    </m:d>
                  </m:oMath>
                </a14:m>
                <a:r>
                  <a:rPr lang="en-US" sz="2200" dirty="0"/>
                  <a:t> và phương trình đường chuẩn là: x + </a:t>
                </a:r>
                <a14:m>
                  <m:oMath xmlns:m="http://schemas.openxmlformats.org/officeDocument/2006/math">
                    <m:f>
                      <m:fPr>
                        <m:ctrlPr>
                          <a:rPr lang="en-US" sz="2200" i="1">
                            <a:latin typeface="Cambria Math" panose="02040503050406030204" pitchFamily="18" charset="0"/>
                          </a:rPr>
                        </m:ctrlPr>
                      </m:fPr>
                      <m:num>
                        <m:r>
                          <a:rPr lang="en-US" sz="2200" i="1">
                            <a:latin typeface="Cambria Math" panose="02040503050406030204" pitchFamily="18" charset="0"/>
                          </a:rPr>
                          <m:t>5</m:t>
                        </m:r>
                      </m:num>
                      <m:den>
                        <m:r>
                          <a:rPr lang="en-US" sz="2200" i="1">
                            <a:latin typeface="Cambria Math" panose="02040503050406030204" pitchFamily="18" charset="0"/>
                          </a:rPr>
                          <m:t>8</m:t>
                        </m:r>
                      </m:den>
                    </m:f>
                  </m:oMath>
                </a14:m>
                <a:r>
                  <a:rPr lang="en-US" sz="2200" dirty="0"/>
                  <a:t> = 0</a:t>
                </a:r>
              </a:p>
              <a:p>
                <a:pPr algn="ctr">
                  <a:lnSpc>
                    <a:spcPct val="150000"/>
                  </a:lnSpc>
                </a:pPr>
                <a:r>
                  <a:rPr lang="en-US" sz="2200" dirty="0"/>
                  <a:t>b. y</a:t>
                </a:r>
                <a:r>
                  <a:rPr lang="en-US" sz="2200" baseline="30000" dirty="0"/>
                  <a:t>2</a:t>
                </a:r>
                <a:r>
                  <a:rPr lang="en-US" sz="2200" dirty="0"/>
                  <a:t>  = 2</a:t>
                </a:r>
                <a14:m>
                  <m:oMath xmlns:m="http://schemas.openxmlformats.org/officeDocument/2006/math">
                    <m:rad>
                      <m:radPr>
                        <m:degHide m:val="on"/>
                        <m:ctrlPr>
                          <a:rPr lang="en-US" sz="2200" i="1">
                            <a:latin typeface="Cambria Math" panose="02040503050406030204" pitchFamily="18" charset="0"/>
                          </a:rPr>
                        </m:ctrlPr>
                      </m:radPr>
                      <m:deg/>
                      <m:e>
                        <m:r>
                          <a:rPr lang="en-US" sz="2200" i="1">
                            <a:latin typeface="Cambria Math" panose="02040503050406030204" pitchFamily="18" charset="0"/>
                          </a:rPr>
                          <m:t>2</m:t>
                        </m:r>
                      </m:e>
                    </m:rad>
                  </m:oMath>
                </a14:m>
                <a:r>
                  <a:rPr lang="en-US" sz="2200" dirty="0"/>
                  <a:t>x </a:t>
                </a:r>
                <a14:m>
                  <m:oMath xmlns:m="http://schemas.openxmlformats.org/officeDocument/2006/math">
                    <m:r>
                      <a:rPr lang="en-US" sz="2200" i="1">
                        <a:latin typeface="Cambria Math" panose="02040503050406030204" pitchFamily="18" charset="0"/>
                      </a:rPr>
                      <m:t>⇒</m:t>
                    </m:r>
                  </m:oMath>
                </a14:m>
                <a:r>
                  <a:rPr lang="en-US" sz="2200" dirty="0"/>
                  <a:t> p = </a:t>
                </a:r>
                <a14:m>
                  <m:oMath xmlns:m="http://schemas.openxmlformats.org/officeDocument/2006/math">
                    <m:rad>
                      <m:radPr>
                        <m:degHide m:val="on"/>
                        <m:ctrlPr>
                          <a:rPr lang="en-US" sz="2200" i="1">
                            <a:latin typeface="Cambria Math" panose="02040503050406030204" pitchFamily="18" charset="0"/>
                          </a:rPr>
                        </m:ctrlPr>
                      </m:radPr>
                      <m:deg/>
                      <m:e>
                        <m:r>
                          <a:rPr lang="en-US" sz="2200" i="1">
                            <a:latin typeface="Cambria Math" panose="02040503050406030204" pitchFamily="18" charset="0"/>
                          </a:rPr>
                          <m:t>2</m:t>
                        </m:r>
                      </m:e>
                    </m:rad>
                  </m:oMath>
                </a14:m>
                <a:endParaRPr lang="en-US" sz="2200" dirty="0"/>
              </a:p>
              <a:p>
                <a:pPr algn="ctr">
                  <a:lnSpc>
                    <a:spcPct val="150000"/>
                  </a:lnSpc>
                </a:pPr>
                <a:r>
                  <a:rPr lang="en-US" sz="2200" dirty="0"/>
                  <a:t>Vậy tiêu điểm của parabol là: F</a:t>
                </a:r>
                <a14:m>
                  <m:oMath xmlns:m="http://schemas.openxmlformats.org/officeDocument/2006/math">
                    <m:d>
                      <m:dPr>
                        <m:ctrlPr>
                          <a:rPr lang="en-US" sz="2200" i="1">
                            <a:latin typeface="Cambria Math" panose="02040503050406030204" pitchFamily="18" charset="0"/>
                          </a:rPr>
                        </m:ctrlPr>
                      </m:dPr>
                      <m:e>
                        <m:f>
                          <m:fPr>
                            <m:ctrlPr>
                              <a:rPr lang="en-US" sz="2200" i="1">
                                <a:latin typeface="Cambria Math" panose="02040503050406030204" pitchFamily="18" charset="0"/>
                              </a:rPr>
                            </m:ctrlPr>
                          </m:fPr>
                          <m:num>
                            <m:rad>
                              <m:radPr>
                                <m:degHide m:val="on"/>
                                <m:ctrlPr>
                                  <a:rPr lang="en-US" sz="2200" i="1">
                                    <a:latin typeface="Cambria Math" panose="02040503050406030204" pitchFamily="18" charset="0"/>
                                  </a:rPr>
                                </m:ctrlPr>
                              </m:radPr>
                              <m:deg/>
                              <m:e>
                                <m:r>
                                  <a:rPr lang="en-US" sz="2200" i="1">
                                    <a:latin typeface="Cambria Math" panose="02040503050406030204" pitchFamily="18" charset="0"/>
                                  </a:rPr>
                                  <m:t>2</m:t>
                                </m:r>
                              </m:e>
                            </m:rad>
                          </m:num>
                          <m:den>
                            <m:r>
                              <a:rPr lang="en-US" sz="2200" i="1">
                                <a:latin typeface="Cambria Math" panose="02040503050406030204" pitchFamily="18" charset="0"/>
                              </a:rPr>
                              <m:t>2</m:t>
                            </m:r>
                          </m:den>
                        </m:f>
                        <m:r>
                          <a:rPr lang="en-US" sz="2200" i="1">
                            <a:latin typeface="Cambria Math" panose="02040503050406030204" pitchFamily="18" charset="0"/>
                          </a:rPr>
                          <m:t>;0</m:t>
                        </m:r>
                      </m:e>
                    </m:d>
                  </m:oMath>
                </a14:m>
                <a:r>
                  <a:rPr lang="en-US" sz="2200" dirty="0"/>
                  <a:t> và phương trình đường chuẩn là: x + </a:t>
                </a:r>
                <a14:m>
                  <m:oMath xmlns:m="http://schemas.openxmlformats.org/officeDocument/2006/math">
                    <m:f>
                      <m:fPr>
                        <m:ctrlPr>
                          <a:rPr lang="en-US" sz="2200" i="1">
                            <a:latin typeface="Cambria Math" panose="02040503050406030204" pitchFamily="18" charset="0"/>
                          </a:rPr>
                        </m:ctrlPr>
                      </m:fPr>
                      <m:num>
                        <m:rad>
                          <m:radPr>
                            <m:degHide m:val="on"/>
                            <m:ctrlPr>
                              <a:rPr lang="en-US" sz="2200" i="1">
                                <a:latin typeface="Cambria Math" panose="02040503050406030204" pitchFamily="18" charset="0"/>
                              </a:rPr>
                            </m:ctrlPr>
                          </m:radPr>
                          <m:deg/>
                          <m:e>
                            <m:r>
                              <a:rPr lang="en-US" sz="2200" i="1">
                                <a:latin typeface="Cambria Math" panose="02040503050406030204" pitchFamily="18" charset="0"/>
                              </a:rPr>
                              <m:t>2</m:t>
                            </m:r>
                          </m:e>
                        </m:rad>
                      </m:num>
                      <m:den>
                        <m:r>
                          <a:rPr lang="en-US" sz="2200" i="1">
                            <a:latin typeface="Cambria Math" panose="02040503050406030204" pitchFamily="18" charset="0"/>
                          </a:rPr>
                          <m:t>2</m:t>
                        </m:r>
                      </m:den>
                    </m:f>
                  </m:oMath>
                </a14:m>
                <a:r>
                  <a:rPr lang="en-US" sz="2200" dirty="0"/>
                  <a:t> = 0  </a:t>
                </a:r>
              </a:p>
            </p:txBody>
          </p:sp>
        </mc:Choice>
        <mc:Fallback xmlns="">
          <p:sp>
            <p:nvSpPr>
              <p:cNvPr id="2" name="Rectangle 1"/>
              <p:cNvSpPr>
                <a:spLocks noRot="1" noChangeAspect="1" noMove="1" noResize="1" noEditPoints="1" noAdjustHandles="1" noChangeArrowheads="1" noChangeShapeType="1" noTextEdit="1"/>
              </p:cNvSpPr>
              <p:nvPr/>
            </p:nvSpPr>
            <p:spPr>
              <a:xfrm>
                <a:off x="2438400" y="57150"/>
                <a:ext cx="6414790" cy="5005537"/>
              </a:xfrm>
              <a:prstGeom prst="rect">
                <a:avLst/>
              </a:prstGeom>
              <a:blipFill rotWithShape="1">
                <a:blip r:embed="rId3"/>
                <a:stretch>
                  <a:fillRect l="-570" r="-1806"/>
                </a:stretch>
              </a:blipFill>
            </p:spPr>
            <p:txBody>
              <a:bodyPr/>
              <a:lstStyle/>
              <a:p>
                <a:r>
                  <a:rPr lang="en-US">
                    <a:noFill/>
                  </a:rPr>
                  <a:t> </a:t>
                </a:r>
              </a:p>
            </p:txBody>
          </p:sp>
        </mc:Fallback>
      </mc:AlternateContent>
      <p:grpSp>
        <p:nvGrpSpPr>
          <p:cNvPr id="5" name="Google Shape;728;p44"/>
          <p:cNvGrpSpPr/>
          <p:nvPr/>
        </p:nvGrpSpPr>
        <p:grpSpPr>
          <a:xfrm>
            <a:off x="315742" y="1123950"/>
            <a:ext cx="2275058" cy="4239809"/>
            <a:chOff x="618350" y="2174725"/>
            <a:chExt cx="1901875" cy="3154425"/>
          </a:xfrm>
        </p:grpSpPr>
        <p:sp>
          <p:nvSpPr>
            <p:cNvPr id="6" name="Google Shape;729;p44"/>
            <p:cNvSpPr/>
            <p:nvPr/>
          </p:nvSpPr>
          <p:spPr>
            <a:xfrm rot="10643846">
              <a:off x="1470123" y="2543481"/>
              <a:ext cx="52855" cy="120421"/>
            </a:xfrm>
            <a:prstGeom prst="chord">
              <a:avLst>
                <a:gd name="adj1" fmla="val 4359744"/>
                <a:gd name="adj2" fmla="val 1575885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730;p44"/>
            <p:cNvGrpSpPr/>
            <p:nvPr/>
          </p:nvGrpSpPr>
          <p:grpSpPr>
            <a:xfrm flipH="1">
              <a:off x="618350" y="2174725"/>
              <a:ext cx="1901875" cy="3154425"/>
              <a:chOff x="2248788" y="6468350"/>
              <a:chExt cx="1901875" cy="3154425"/>
            </a:xfrm>
          </p:grpSpPr>
          <p:sp>
            <p:nvSpPr>
              <p:cNvPr id="8" name="Google Shape;731;p44"/>
              <p:cNvSpPr/>
              <p:nvPr/>
            </p:nvSpPr>
            <p:spPr>
              <a:xfrm>
                <a:off x="2808863" y="8429400"/>
                <a:ext cx="944025" cy="1193375"/>
              </a:xfrm>
              <a:custGeom>
                <a:avLst/>
                <a:gdLst/>
                <a:ahLst/>
                <a:cxnLst/>
                <a:rect l="l" t="t" r="r" b="b"/>
                <a:pathLst>
                  <a:path w="37761" h="47735" extrusionOk="0">
                    <a:moveTo>
                      <a:pt x="501" y="0"/>
                    </a:moveTo>
                    <a:lnTo>
                      <a:pt x="0" y="24551"/>
                    </a:lnTo>
                    <a:lnTo>
                      <a:pt x="1168" y="38962"/>
                    </a:lnTo>
                    <a:cubicBezTo>
                      <a:pt x="10474" y="42131"/>
                      <a:pt x="19481" y="46334"/>
                      <a:pt x="29555" y="47401"/>
                    </a:cubicBezTo>
                    <a:cubicBezTo>
                      <a:pt x="31656" y="47601"/>
                      <a:pt x="33791" y="47701"/>
                      <a:pt x="35893" y="47735"/>
                    </a:cubicBezTo>
                    <a:lnTo>
                      <a:pt x="37761" y="19981"/>
                    </a:lnTo>
                    <a:lnTo>
                      <a:pt x="35859" y="2536"/>
                    </a:lnTo>
                    <a:cubicBezTo>
                      <a:pt x="35859" y="2536"/>
                      <a:pt x="32205" y="3034"/>
                      <a:pt x="26253" y="3034"/>
                    </a:cubicBezTo>
                    <a:cubicBezTo>
                      <a:pt x="19797" y="3034"/>
                      <a:pt x="10636" y="2448"/>
                      <a:pt x="501" y="0"/>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32;p44"/>
              <p:cNvSpPr/>
              <p:nvPr/>
            </p:nvSpPr>
            <p:spPr>
              <a:xfrm>
                <a:off x="2819688" y="8428575"/>
                <a:ext cx="894850" cy="196725"/>
              </a:xfrm>
              <a:custGeom>
                <a:avLst/>
                <a:gdLst/>
                <a:ahLst/>
                <a:cxnLst/>
                <a:rect l="l" t="t" r="r" b="b"/>
                <a:pathLst>
                  <a:path w="35794" h="7869" extrusionOk="0">
                    <a:moveTo>
                      <a:pt x="68" y="0"/>
                    </a:moveTo>
                    <a:lnTo>
                      <a:pt x="1" y="2869"/>
                    </a:lnTo>
                    <a:cubicBezTo>
                      <a:pt x="1602" y="4070"/>
                      <a:pt x="5772" y="6405"/>
                      <a:pt x="14711" y="7505"/>
                    </a:cubicBezTo>
                    <a:cubicBezTo>
                      <a:pt x="16754" y="7762"/>
                      <a:pt x="18749" y="7868"/>
                      <a:pt x="20655" y="7868"/>
                    </a:cubicBezTo>
                    <a:cubicBezTo>
                      <a:pt x="27432" y="7868"/>
                      <a:pt x="33086" y="6518"/>
                      <a:pt x="35793" y="5737"/>
                    </a:cubicBezTo>
                    <a:lnTo>
                      <a:pt x="35426" y="2569"/>
                    </a:lnTo>
                    <a:cubicBezTo>
                      <a:pt x="35426" y="2569"/>
                      <a:pt x="31831" y="3052"/>
                      <a:pt x="25963" y="3052"/>
                    </a:cubicBezTo>
                    <a:cubicBezTo>
                      <a:pt x="19500" y="3052"/>
                      <a:pt x="10279" y="2465"/>
                      <a:pt x="68" y="0"/>
                    </a:cubicBezTo>
                    <a:close/>
                  </a:path>
                </a:pathLst>
              </a:custGeom>
              <a:solidFill>
                <a:srgbClr val="707070"/>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33;p44"/>
              <p:cNvSpPr/>
              <p:nvPr/>
            </p:nvSpPr>
            <p:spPr>
              <a:xfrm>
                <a:off x="2945613" y="8456075"/>
                <a:ext cx="549600" cy="165150"/>
              </a:xfrm>
              <a:custGeom>
                <a:avLst/>
                <a:gdLst/>
                <a:ahLst/>
                <a:cxnLst/>
                <a:rect l="l" t="t" r="r" b="b"/>
                <a:pathLst>
                  <a:path w="21984" h="6606" extrusionOk="0">
                    <a:moveTo>
                      <a:pt x="1" y="1"/>
                    </a:moveTo>
                    <a:lnTo>
                      <a:pt x="501" y="1469"/>
                    </a:lnTo>
                    <a:lnTo>
                      <a:pt x="501" y="4437"/>
                    </a:lnTo>
                    <a:cubicBezTo>
                      <a:pt x="1035" y="4637"/>
                      <a:pt x="1635" y="4804"/>
                      <a:pt x="2302" y="5004"/>
                    </a:cubicBezTo>
                    <a:lnTo>
                      <a:pt x="2403" y="1569"/>
                    </a:lnTo>
                    <a:lnTo>
                      <a:pt x="20082" y="2970"/>
                    </a:lnTo>
                    <a:lnTo>
                      <a:pt x="19915" y="6606"/>
                    </a:lnTo>
                    <a:cubicBezTo>
                      <a:pt x="20616" y="6539"/>
                      <a:pt x="21316" y="6472"/>
                      <a:pt x="21983" y="6405"/>
                    </a:cubicBezTo>
                    <a:lnTo>
                      <a:pt x="21983" y="1936"/>
                    </a:lnTo>
                    <a:cubicBezTo>
                      <a:pt x="21633" y="1939"/>
                      <a:pt x="21282" y="1940"/>
                      <a:pt x="20931" y="1940"/>
                    </a:cubicBezTo>
                    <a:cubicBezTo>
                      <a:pt x="13910" y="1940"/>
                      <a:pt x="6895" y="1303"/>
                      <a:pt x="1" y="1"/>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34;p44"/>
              <p:cNvSpPr/>
              <p:nvPr/>
            </p:nvSpPr>
            <p:spPr>
              <a:xfrm>
                <a:off x="3109063" y="8527800"/>
                <a:ext cx="176825" cy="96750"/>
              </a:xfrm>
              <a:custGeom>
                <a:avLst/>
                <a:gdLst/>
                <a:ahLst/>
                <a:cxnLst/>
                <a:rect l="l" t="t" r="r" b="b"/>
                <a:pathLst>
                  <a:path w="7073" h="3870" extrusionOk="0">
                    <a:moveTo>
                      <a:pt x="201" y="1"/>
                    </a:moveTo>
                    <a:lnTo>
                      <a:pt x="1" y="3069"/>
                    </a:lnTo>
                    <a:cubicBezTo>
                      <a:pt x="968" y="3236"/>
                      <a:pt x="2002" y="3403"/>
                      <a:pt x="3136" y="3536"/>
                    </a:cubicBezTo>
                    <a:cubicBezTo>
                      <a:pt x="4437" y="3703"/>
                      <a:pt x="5738" y="3803"/>
                      <a:pt x="6972" y="3870"/>
                    </a:cubicBezTo>
                    <a:lnTo>
                      <a:pt x="7073" y="1135"/>
                    </a:lnTo>
                    <a:lnTo>
                      <a:pt x="201"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35;p44"/>
              <p:cNvSpPr/>
              <p:nvPr/>
            </p:nvSpPr>
            <p:spPr>
              <a:xfrm>
                <a:off x="2840538" y="8594525"/>
                <a:ext cx="152650" cy="145950"/>
              </a:xfrm>
              <a:custGeom>
                <a:avLst/>
                <a:gdLst/>
                <a:ahLst/>
                <a:cxnLst/>
                <a:rect l="l" t="t" r="r" b="b"/>
                <a:pathLst>
                  <a:path w="6106" h="5838" fill="none" extrusionOk="0">
                    <a:moveTo>
                      <a:pt x="6105" y="0"/>
                    </a:moveTo>
                    <a:cubicBezTo>
                      <a:pt x="6105" y="0"/>
                      <a:pt x="3437" y="5204"/>
                      <a:pt x="1" y="5838"/>
                    </a:cubicBez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36;p44"/>
              <p:cNvSpPr/>
              <p:nvPr/>
            </p:nvSpPr>
            <p:spPr>
              <a:xfrm>
                <a:off x="3560238" y="8831350"/>
                <a:ext cx="20850" cy="17550"/>
              </a:xfrm>
              <a:custGeom>
                <a:avLst/>
                <a:gdLst/>
                <a:ahLst/>
                <a:cxnLst/>
                <a:rect l="l" t="t" r="r" b="b"/>
                <a:pathLst>
                  <a:path w="834" h="702" fill="none" extrusionOk="0">
                    <a:moveTo>
                      <a:pt x="0" y="1"/>
                    </a:moveTo>
                    <a:cubicBezTo>
                      <a:pt x="267" y="234"/>
                      <a:pt x="534" y="468"/>
                      <a:pt x="834" y="701"/>
                    </a:cubicBez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37;p44"/>
              <p:cNvSpPr/>
              <p:nvPr/>
            </p:nvSpPr>
            <p:spPr>
              <a:xfrm>
                <a:off x="3473488" y="8654550"/>
                <a:ext cx="60900" cy="147650"/>
              </a:xfrm>
              <a:custGeom>
                <a:avLst/>
                <a:gdLst/>
                <a:ahLst/>
                <a:cxnLst/>
                <a:rect l="l" t="t" r="r" b="b"/>
                <a:pathLst>
                  <a:path w="2436" h="5906" fill="none" extrusionOk="0">
                    <a:moveTo>
                      <a:pt x="1" y="1"/>
                    </a:moveTo>
                    <a:cubicBezTo>
                      <a:pt x="334" y="2136"/>
                      <a:pt x="1168" y="4137"/>
                      <a:pt x="2436" y="5905"/>
                    </a:cubicBez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38;p44"/>
              <p:cNvSpPr/>
              <p:nvPr/>
            </p:nvSpPr>
            <p:spPr>
              <a:xfrm>
                <a:off x="3149088" y="9064850"/>
                <a:ext cx="127625" cy="381125"/>
              </a:xfrm>
              <a:custGeom>
                <a:avLst/>
                <a:gdLst/>
                <a:ahLst/>
                <a:cxnLst/>
                <a:rect l="l" t="t" r="r" b="b"/>
                <a:pathLst>
                  <a:path w="5105" h="15245" fill="none" extrusionOk="0">
                    <a:moveTo>
                      <a:pt x="1" y="1"/>
                    </a:moveTo>
                    <a:lnTo>
                      <a:pt x="5105" y="4437"/>
                    </a:lnTo>
                    <a:lnTo>
                      <a:pt x="5105" y="15245"/>
                    </a:ln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39;p44"/>
              <p:cNvSpPr/>
              <p:nvPr/>
            </p:nvSpPr>
            <p:spPr>
              <a:xfrm>
                <a:off x="3149938" y="8750450"/>
                <a:ext cx="75900" cy="279400"/>
              </a:xfrm>
              <a:custGeom>
                <a:avLst/>
                <a:gdLst/>
                <a:ahLst/>
                <a:cxnLst/>
                <a:rect l="l" t="t" r="r" b="b"/>
                <a:pathLst>
                  <a:path w="3036" h="11176" fill="none" extrusionOk="0">
                    <a:moveTo>
                      <a:pt x="0" y="1"/>
                    </a:moveTo>
                    <a:lnTo>
                      <a:pt x="367" y="9141"/>
                    </a:lnTo>
                    <a:lnTo>
                      <a:pt x="3036" y="11176"/>
                    </a:lnTo>
                    <a:lnTo>
                      <a:pt x="2769" y="1635"/>
                    </a:ln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40;p44"/>
              <p:cNvSpPr/>
              <p:nvPr/>
            </p:nvSpPr>
            <p:spPr>
              <a:xfrm>
                <a:off x="3145763" y="8654550"/>
                <a:ext cx="1700" cy="40900"/>
              </a:xfrm>
              <a:custGeom>
                <a:avLst/>
                <a:gdLst/>
                <a:ahLst/>
                <a:cxnLst/>
                <a:rect l="l" t="t" r="r" b="b"/>
                <a:pathLst>
                  <a:path w="68" h="1636" fill="none" extrusionOk="0">
                    <a:moveTo>
                      <a:pt x="1" y="1"/>
                    </a:moveTo>
                    <a:lnTo>
                      <a:pt x="67" y="1635"/>
                    </a:ln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41;p44"/>
              <p:cNvSpPr/>
              <p:nvPr/>
            </p:nvSpPr>
            <p:spPr>
              <a:xfrm>
                <a:off x="2248788" y="7049275"/>
                <a:ext cx="1867700" cy="1532175"/>
              </a:xfrm>
              <a:custGeom>
                <a:avLst/>
                <a:gdLst/>
                <a:ahLst/>
                <a:cxnLst/>
                <a:rect l="l" t="t" r="r" b="b"/>
                <a:pathLst>
                  <a:path w="74708" h="61287" extrusionOk="0">
                    <a:moveTo>
                      <a:pt x="12454" y="1"/>
                    </a:moveTo>
                    <a:cubicBezTo>
                      <a:pt x="9671" y="1"/>
                      <a:pt x="6792" y="1523"/>
                      <a:pt x="6092" y="3468"/>
                    </a:cubicBezTo>
                    <a:cubicBezTo>
                      <a:pt x="5191" y="5937"/>
                      <a:pt x="888" y="21281"/>
                      <a:pt x="454" y="25684"/>
                    </a:cubicBezTo>
                    <a:cubicBezTo>
                      <a:pt x="1" y="29959"/>
                      <a:pt x="5522" y="33700"/>
                      <a:pt x="8134" y="33700"/>
                    </a:cubicBezTo>
                    <a:cubicBezTo>
                      <a:pt x="8212" y="33700"/>
                      <a:pt x="8287" y="33697"/>
                      <a:pt x="8360" y="33690"/>
                    </a:cubicBezTo>
                    <a:cubicBezTo>
                      <a:pt x="10828" y="33456"/>
                      <a:pt x="23470" y="28853"/>
                      <a:pt x="23471" y="28853"/>
                    </a:cubicBezTo>
                    <a:lnTo>
                      <a:pt x="23471" y="28853"/>
                    </a:lnTo>
                    <a:cubicBezTo>
                      <a:pt x="23471" y="28854"/>
                      <a:pt x="22570" y="53671"/>
                      <a:pt x="22570" y="54338"/>
                    </a:cubicBezTo>
                    <a:cubicBezTo>
                      <a:pt x="22570" y="55039"/>
                      <a:pt x="22570" y="56039"/>
                      <a:pt x="23904" y="56606"/>
                    </a:cubicBezTo>
                    <a:cubicBezTo>
                      <a:pt x="25272" y="57173"/>
                      <a:pt x="31710" y="60442"/>
                      <a:pt x="39482" y="61110"/>
                    </a:cubicBezTo>
                    <a:cubicBezTo>
                      <a:pt x="40875" y="61235"/>
                      <a:pt x="42300" y="61286"/>
                      <a:pt x="43708" y="61286"/>
                    </a:cubicBezTo>
                    <a:cubicBezTo>
                      <a:pt x="50186" y="61286"/>
                      <a:pt x="56290" y="60191"/>
                      <a:pt x="57195" y="60109"/>
                    </a:cubicBezTo>
                    <a:cubicBezTo>
                      <a:pt x="58329" y="60009"/>
                      <a:pt x="59363" y="57640"/>
                      <a:pt x="59363" y="56606"/>
                    </a:cubicBezTo>
                    <a:cubicBezTo>
                      <a:pt x="59363" y="55606"/>
                      <a:pt x="60297" y="47800"/>
                      <a:pt x="60297" y="47800"/>
                    </a:cubicBezTo>
                    <a:lnTo>
                      <a:pt x="61965" y="54705"/>
                    </a:lnTo>
                    <a:cubicBezTo>
                      <a:pt x="61965" y="54705"/>
                      <a:pt x="63066" y="55939"/>
                      <a:pt x="66702" y="56273"/>
                    </a:cubicBezTo>
                    <a:cubicBezTo>
                      <a:pt x="66995" y="56300"/>
                      <a:pt x="67283" y="56313"/>
                      <a:pt x="67565" y="56313"/>
                    </a:cubicBezTo>
                    <a:cubicBezTo>
                      <a:pt x="70747" y="56313"/>
                      <a:pt x="73171" y="54658"/>
                      <a:pt x="73907" y="53004"/>
                    </a:cubicBezTo>
                    <a:cubicBezTo>
                      <a:pt x="74707" y="51202"/>
                      <a:pt x="74707" y="50735"/>
                      <a:pt x="74707" y="50735"/>
                    </a:cubicBezTo>
                    <a:cubicBezTo>
                      <a:pt x="74707" y="50735"/>
                      <a:pt x="67369" y="22749"/>
                      <a:pt x="66802" y="20280"/>
                    </a:cubicBezTo>
                    <a:cubicBezTo>
                      <a:pt x="66268" y="17779"/>
                      <a:pt x="66368" y="17779"/>
                      <a:pt x="64800" y="15977"/>
                    </a:cubicBezTo>
                    <a:cubicBezTo>
                      <a:pt x="63199" y="14209"/>
                      <a:pt x="52925" y="10106"/>
                      <a:pt x="50123" y="9306"/>
                    </a:cubicBezTo>
                    <a:cubicBezTo>
                      <a:pt x="47288" y="8505"/>
                      <a:pt x="41884" y="7738"/>
                      <a:pt x="41884" y="7738"/>
                    </a:cubicBezTo>
                    <a:cubicBezTo>
                      <a:pt x="41884" y="7738"/>
                      <a:pt x="27440" y="8205"/>
                      <a:pt x="26406" y="8872"/>
                    </a:cubicBezTo>
                    <a:cubicBezTo>
                      <a:pt x="25405" y="9539"/>
                      <a:pt x="16933" y="13742"/>
                      <a:pt x="16933" y="13742"/>
                    </a:cubicBezTo>
                    <a:cubicBezTo>
                      <a:pt x="16933" y="13742"/>
                      <a:pt x="19868" y="7838"/>
                      <a:pt x="19868" y="5503"/>
                    </a:cubicBezTo>
                    <a:cubicBezTo>
                      <a:pt x="19868" y="3135"/>
                      <a:pt x="18067" y="1667"/>
                      <a:pt x="14764" y="399"/>
                    </a:cubicBezTo>
                    <a:cubicBezTo>
                      <a:pt x="14038" y="125"/>
                      <a:pt x="13250" y="1"/>
                      <a:pt x="12454" y="1"/>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42;p44"/>
              <p:cNvSpPr/>
              <p:nvPr/>
            </p:nvSpPr>
            <p:spPr>
              <a:xfrm>
                <a:off x="2553663" y="7391975"/>
                <a:ext cx="118450" cy="330275"/>
              </a:xfrm>
              <a:custGeom>
                <a:avLst/>
                <a:gdLst/>
                <a:ahLst/>
                <a:cxnLst/>
                <a:rect l="l" t="t" r="r" b="b"/>
                <a:pathLst>
                  <a:path w="4738" h="13211" fill="none" extrusionOk="0">
                    <a:moveTo>
                      <a:pt x="4738" y="1"/>
                    </a:moveTo>
                    <a:lnTo>
                      <a:pt x="1" y="1321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43;p44"/>
              <p:cNvSpPr/>
              <p:nvPr/>
            </p:nvSpPr>
            <p:spPr>
              <a:xfrm>
                <a:off x="2618713" y="7533750"/>
                <a:ext cx="8375" cy="160150"/>
              </a:xfrm>
              <a:custGeom>
                <a:avLst/>
                <a:gdLst/>
                <a:ahLst/>
                <a:cxnLst/>
                <a:rect l="l" t="t" r="r" b="b"/>
                <a:pathLst>
                  <a:path w="335" h="6406" fill="none" extrusionOk="0">
                    <a:moveTo>
                      <a:pt x="234" y="1"/>
                    </a:moveTo>
                    <a:cubicBezTo>
                      <a:pt x="334" y="2136"/>
                      <a:pt x="268" y="4270"/>
                      <a:pt x="1" y="6405"/>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44;p44"/>
              <p:cNvSpPr/>
              <p:nvPr/>
            </p:nvSpPr>
            <p:spPr>
              <a:xfrm>
                <a:off x="2835538" y="7462875"/>
                <a:ext cx="8375" cy="307750"/>
              </a:xfrm>
              <a:custGeom>
                <a:avLst/>
                <a:gdLst/>
                <a:ahLst/>
                <a:cxnLst/>
                <a:rect l="l" t="t" r="r" b="b"/>
                <a:pathLst>
                  <a:path w="335" h="12310" fill="none" extrusionOk="0">
                    <a:moveTo>
                      <a:pt x="1" y="12309"/>
                    </a:moveTo>
                    <a:lnTo>
                      <a:pt x="334"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45;p44"/>
              <p:cNvSpPr/>
              <p:nvPr/>
            </p:nvSpPr>
            <p:spPr>
              <a:xfrm>
                <a:off x="2779663" y="7497050"/>
                <a:ext cx="55900" cy="220200"/>
              </a:xfrm>
              <a:custGeom>
                <a:avLst/>
                <a:gdLst/>
                <a:ahLst/>
                <a:cxnLst/>
                <a:rect l="l" t="t" r="r" b="b"/>
                <a:pathLst>
                  <a:path w="2236" h="8808" fill="none" extrusionOk="0">
                    <a:moveTo>
                      <a:pt x="2236" y="8807"/>
                    </a:moveTo>
                    <a:cubicBezTo>
                      <a:pt x="2236" y="8807"/>
                      <a:pt x="334" y="4171"/>
                      <a:pt x="1"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46;p44"/>
              <p:cNvSpPr/>
              <p:nvPr/>
            </p:nvSpPr>
            <p:spPr>
              <a:xfrm>
                <a:off x="3755363" y="7680525"/>
                <a:ext cx="95100" cy="563775"/>
              </a:xfrm>
              <a:custGeom>
                <a:avLst/>
                <a:gdLst/>
                <a:ahLst/>
                <a:cxnLst/>
                <a:rect l="l" t="t" r="r" b="b"/>
                <a:pathLst>
                  <a:path w="3804" h="22551" fill="none" extrusionOk="0">
                    <a:moveTo>
                      <a:pt x="1" y="22550"/>
                    </a:moveTo>
                    <a:lnTo>
                      <a:pt x="3803"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47;p44"/>
              <p:cNvSpPr/>
              <p:nvPr/>
            </p:nvSpPr>
            <p:spPr>
              <a:xfrm>
                <a:off x="3792888" y="7760575"/>
                <a:ext cx="86750" cy="269400"/>
              </a:xfrm>
              <a:custGeom>
                <a:avLst/>
                <a:gdLst/>
                <a:ahLst/>
                <a:cxnLst/>
                <a:rect l="l" t="t" r="r" b="b"/>
                <a:pathLst>
                  <a:path w="3470" h="10776" fill="none" extrusionOk="0">
                    <a:moveTo>
                      <a:pt x="1" y="10775"/>
                    </a:moveTo>
                    <a:lnTo>
                      <a:pt x="347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48;p44"/>
              <p:cNvSpPr/>
              <p:nvPr/>
            </p:nvSpPr>
            <p:spPr>
              <a:xfrm>
                <a:off x="3073213" y="7382825"/>
                <a:ext cx="393650" cy="1084125"/>
              </a:xfrm>
              <a:custGeom>
                <a:avLst/>
                <a:gdLst/>
                <a:ahLst/>
                <a:cxnLst/>
                <a:rect l="l" t="t" r="r" b="b"/>
                <a:pathLst>
                  <a:path w="15746" h="43365" extrusionOk="0">
                    <a:moveTo>
                      <a:pt x="11575" y="0"/>
                    </a:moveTo>
                    <a:lnTo>
                      <a:pt x="6739" y="3803"/>
                    </a:lnTo>
                    <a:lnTo>
                      <a:pt x="8507" y="8006"/>
                    </a:lnTo>
                    <a:lnTo>
                      <a:pt x="0" y="36893"/>
                    </a:lnTo>
                    <a:lnTo>
                      <a:pt x="4304" y="43364"/>
                    </a:lnTo>
                    <a:lnTo>
                      <a:pt x="9541" y="37260"/>
                    </a:lnTo>
                    <a:lnTo>
                      <a:pt x="10408" y="8640"/>
                    </a:lnTo>
                    <a:lnTo>
                      <a:pt x="15745" y="5604"/>
                    </a:lnTo>
                    <a:lnTo>
                      <a:pt x="11575" y="0"/>
                    </a:ln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49;p44"/>
              <p:cNvSpPr/>
              <p:nvPr/>
            </p:nvSpPr>
            <p:spPr>
              <a:xfrm>
                <a:off x="3180788" y="7188500"/>
                <a:ext cx="458675" cy="402875"/>
              </a:xfrm>
              <a:custGeom>
                <a:avLst/>
                <a:gdLst/>
                <a:ahLst/>
                <a:cxnLst/>
                <a:rect l="l" t="t" r="r" b="b"/>
                <a:pathLst>
                  <a:path w="18347" h="16115" extrusionOk="0">
                    <a:moveTo>
                      <a:pt x="4837" y="1"/>
                    </a:moveTo>
                    <a:cubicBezTo>
                      <a:pt x="4837" y="1"/>
                      <a:pt x="2803" y="401"/>
                      <a:pt x="2669" y="1168"/>
                    </a:cubicBezTo>
                    <a:cubicBezTo>
                      <a:pt x="2536" y="1936"/>
                      <a:pt x="768" y="3337"/>
                      <a:pt x="401" y="6239"/>
                    </a:cubicBezTo>
                    <a:cubicBezTo>
                      <a:pt x="1" y="9174"/>
                      <a:pt x="501" y="13244"/>
                      <a:pt x="501" y="13244"/>
                    </a:cubicBezTo>
                    <a:cubicBezTo>
                      <a:pt x="501" y="13244"/>
                      <a:pt x="4470" y="11476"/>
                      <a:pt x="5238" y="11342"/>
                    </a:cubicBezTo>
                    <a:cubicBezTo>
                      <a:pt x="5361" y="11320"/>
                      <a:pt x="5524" y="11309"/>
                      <a:pt x="5713" y="11309"/>
                    </a:cubicBezTo>
                    <a:cubicBezTo>
                      <a:pt x="6649" y="11309"/>
                      <a:pt x="8207" y="11582"/>
                      <a:pt x="8540" y="12109"/>
                    </a:cubicBezTo>
                    <a:cubicBezTo>
                      <a:pt x="8880" y="12696"/>
                      <a:pt x="10649" y="16114"/>
                      <a:pt x="11731" y="16114"/>
                    </a:cubicBezTo>
                    <a:cubicBezTo>
                      <a:pt x="11817" y="16114"/>
                      <a:pt x="11899" y="16093"/>
                      <a:pt x="11976" y="16046"/>
                    </a:cubicBezTo>
                    <a:cubicBezTo>
                      <a:pt x="12976" y="15379"/>
                      <a:pt x="17813" y="10075"/>
                      <a:pt x="18080" y="5738"/>
                    </a:cubicBezTo>
                    <a:cubicBezTo>
                      <a:pt x="18347" y="1402"/>
                      <a:pt x="14111" y="1802"/>
                      <a:pt x="13610" y="1535"/>
                    </a:cubicBezTo>
                    <a:cubicBezTo>
                      <a:pt x="13110" y="1302"/>
                      <a:pt x="4837" y="1"/>
                      <a:pt x="4837" y="1"/>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50;p44"/>
              <p:cNvSpPr/>
              <p:nvPr/>
            </p:nvSpPr>
            <p:spPr>
              <a:xfrm>
                <a:off x="3270013" y="7086775"/>
                <a:ext cx="340275" cy="398025"/>
              </a:xfrm>
              <a:custGeom>
                <a:avLst/>
                <a:gdLst/>
                <a:ahLst/>
                <a:cxnLst/>
                <a:rect l="l" t="t" r="r" b="b"/>
                <a:pathLst>
                  <a:path w="13611" h="15921" extrusionOk="0">
                    <a:moveTo>
                      <a:pt x="1268" y="0"/>
                    </a:moveTo>
                    <a:cubicBezTo>
                      <a:pt x="1268" y="0"/>
                      <a:pt x="901" y="3703"/>
                      <a:pt x="635" y="6772"/>
                    </a:cubicBezTo>
                    <a:cubicBezTo>
                      <a:pt x="368" y="9807"/>
                      <a:pt x="1" y="12976"/>
                      <a:pt x="1268" y="14644"/>
                    </a:cubicBezTo>
                    <a:cubicBezTo>
                      <a:pt x="1891" y="15447"/>
                      <a:pt x="2547" y="15920"/>
                      <a:pt x="3416" y="15920"/>
                    </a:cubicBezTo>
                    <a:cubicBezTo>
                      <a:pt x="4316" y="15920"/>
                      <a:pt x="5445" y="15414"/>
                      <a:pt x="7006" y="14244"/>
                    </a:cubicBezTo>
                    <a:cubicBezTo>
                      <a:pt x="10041" y="11975"/>
                      <a:pt x="11843" y="9941"/>
                      <a:pt x="12343" y="7806"/>
                    </a:cubicBezTo>
                    <a:cubicBezTo>
                      <a:pt x="12877" y="5638"/>
                      <a:pt x="13610" y="3336"/>
                      <a:pt x="13610" y="3336"/>
                    </a:cubicBezTo>
                    <a:lnTo>
                      <a:pt x="13610" y="3336"/>
                    </a:lnTo>
                    <a:cubicBezTo>
                      <a:pt x="13610" y="3336"/>
                      <a:pt x="12628" y="3593"/>
                      <a:pt x="11063" y="3593"/>
                    </a:cubicBezTo>
                    <a:cubicBezTo>
                      <a:pt x="8682" y="3593"/>
                      <a:pt x="4951" y="2998"/>
                      <a:pt x="1268"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51;p44"/>
              <p:cNvSpPr/>
              <p:nvPr/>
            </p:nvSpPr>
            <p:spPr>
              <a:xfrm>
                <a:off x="3287538" y="7086775"/>
                <a:ext cx="322750" cy="201400"/>
              </a:xfrm>
              <a:custGeom>
                <a:avLst/>
                <a:gdLst/>
                <a:ahLst/>
                <a:cxnLst/>
                <a:rect l="l" t="t" r="r" b="b"/>
                <a:pathLst>
                  <a:path w="12910" h="8056" extrusionOk="0">
                    <a:moveTo>
                      <a:pt x="567" y="0"/>
                    </a:moveTo>
                    <a:cubicBezTo>
                      <a:pt x="567" y="0"/>
                      <a:pt x="234" y="3136"/>
                      <a:pt x="0" y="6005"/>
                    </a:cubicBezTo>
                    <a:cubicBezTo>
                      <a:pt x="901" y="6972"/>
                      <a:pt x="2102" y="7639"/>
                      <a:pt x="3403" y="7906"/>
                    </a:cubicBezTo>
                    <a:cubicBezTo>
                      <a:pt x="3889" y="8009"/>
                      <a:pt x="4370" y="8056"/>
                      <a:pt x="4842" y="8056"/>
                    </a:cubicBezTo>
                    <a:cubicBezTo>
                      <a:pt x="8353" y="8056"/>
                      <a:pt x="11386" y="5457"/>
                      <a:pt x="12709" y="3870"/>
                    </a:cubicBezTo>
                    <a:cubicBezTo>
                      <a:pt x="12843" y="3536"/>
                      <a:pt x="12909" y="3336"/>
                      <a:pt x="12909" y="3336"/>
                    </a:cubicBezTo>
                    <a:lnTo>
                      <a:pt x="12909" y="3336"/>
                    </a:lnTo>
                    <a:cubicBezTo>
                      <a:pt x="12909" y="3336"/>
                      <a:pt x="11927" y="3593"/>
                      <a:pt x="10362" y="3593"/>
                    </a:cubicBezTo>
                    <a:cubicBezTo>
                      <a:pt x="7981" y="3593"/>
                      <a:pt x="4250" y="2998"/>
                      <a:pt x="567" y="0"/>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52;p44"/>
              <p:cNvSpPr/>
              <p:nvPr/>
            </p:nvSpPr>
            <p:spPr>
              <a:xfrm>
                <a:off x="3233338" y="6810750"/>
                <a:ext cx="64225" cy="181800"/>
              </a:xfrm>
              <a:custGeom>
                <a:avLst/>
                <a:gdLst/>
                <a:ahLst/>
                <a:cxnLst/>
                <a:rect l="l" t="t" r="r" b="b"/>
                <a:pathLst>
                  <a:path w="2569" h="7272" fill="none" extrusionOk="0">
                    <a:moveTo>
                      <a:pt x="2569" y="1668"/>
                    </a:moveTo>
                    <a:cubicBezTo>
                      <a:pt x="2569" y="1668"/>
                      <a:pt x="2035" y="0"/>
                      <a:pt x="1034" y="1301"/>
                    </a:cubicBezTo>
                    <a:cubicBezTo>
                      <a:pt x="0" y="2569"/>
                      <a:pt x="534" y="5737"/>
                      <a:pt x="1168" y="6505"/>
                    </a:cubicBezTo>
                    <a:cubicBezTo>
                      <a:pt x="1801" y="7272"/>
                      <a:pt x="2569" y="1668"/>
                      <a:pt x="2569" y="1668"/>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53;p44"/>
              <p:cNvSpPr/>
              <p:nvPr/>
            </p:nvSpPr>
            <p:spPr>
              <a:xfrm>
                <a:off x="3244163" y="6468350"/>
                <a:ext cx="582950" cy="788050"/>
              </a:xfrm>
              <a:custGeom>
                <a:avLst/>
                <a:gdLst/>
                <a:ahLst/>
                <a:cxnLst/>
                <a:rect l="l" t="t" r="r" b="b"/>
                <a:pathLst>
                  <a:path w="23318" h="31522" extrusionOk="0">
                    <a:moveTo>
                      <a:pt x="10311" y="1"/>
                    </a:moveTo>
                    <a:cubicBezTo>
                      <a:pt x="9132" y="1"/>
                      <a:pt x="8387" y="253"/>
                      <a:pt x="8507" y="720"/>
                    </a:cubicBezTo>
                    <a:cubicBezTo>
                      <a:pt x="8874" y="2021"/>
                      <a:pt x="9708" y="2154"/>
                      <a:pt x="9708" y="2154"/>
                    </a:cubicBezTo>
                    <a:cubicBezTo>
                      <a:pt x="9708" y="2154"/>
                      <a:pt x="8171" y="1982"/>
                      <a:pt x="6438" y="1982"/>
                    </a:cubicBezTo>
                    <a:cubicBezTo>
                      <a:pt x="4358" y="1982"/>
                      <a:pt x="1996" y="2230"/>
                      <a:pt x="1669" y="3322"/>
                    </a:cubicBezTo>
                    <a:cubicBezTo>
                      <a:pt x="1068" y="5357"/>
                      <a:pt x="4270" y="6524"/>
                      <a:pt x="4270" y="6524"/>
                    </a:cubicBezTo>
                    <a:lnTo>
                      <a:pt x="3903" y="7592"/>
                    </a:lnTo>
                    <a:cubicBezTo>
                      <a:pt x="3903" y="7592"/>
                      <a:pt x="1" y="20367"/>
                      <a:pt x="601" y="23103"/>
                    </a:cubicBezTo>
                    <a:cubicBezTo>
                      <a:pt x="1202" y="25805"/>
                      <a:pt x="2269" y="30408"/>
                      <a:pt x="6739" y="31375"/>
                    </a:cubicBezTo>
                    <a:cubicBezTo>
                      <a:pt x="7224" y="31476"/>
                      <a:pt x="7703" y="31522"/>
                      <a:pt x="8174" y="31522"/>
                    </a:cubicBezTo>
                    <a:cubicBezTo>
                      <a:pt x="12078" y="31522"/>
                      <a:pt x="15404" y="28360"/>
                      <a:pt x="16446" y="26872"/>
                    </a:cubicBezTo>
                    <a:cubicBezTo>
                      <a:pt x="16446" y="26872"/>
                      <a:pt x="16661" y="26898"/>
                      <a:pt x="16994" y="26898"/>
                    </a:cubicBezTo>
                    <a:cubicBezTo>
                      <a:pt x="17916" y="26898"/>
                      <a:pt x="19736" y="26700"/>
                      <a:pt x="20349" y="25204"/>
                    </a:cubicBezTo>
                    <a:cubicBezTo>
                      <a:pt x="21182" y="23169"/>
                      <a:pt x="22383" y="21068"/>
                      <a:pt x="21182" y="20601"/>
                    </a:cubicBezTo>
                    <a:cubicBezTo>
                      <a:pt x="20649" y="20334"/>
                      <a:pt x="20115" y="20201"/>
                      <a:pt x="19515" y="20134"/>
                    </a:cubicBezTo>
                    <a:cubicBezTo>
                      <a:pt x="19515" y="20134"/>
                      <a:pt x="22850" y="14930"/>
                      <a:pt x="23084" y="13129"/>
                    </a:cubicBezTo>
                    <a:cubicBezTo>
                      <a:pt x="23317" y="11361"/>
                      <a:pt x="22116" y="5457"/>
                      <a:pt x="18347" y="2621"/>
                    </a:cubicBezTo>
                    <a:cubicBezTo>
                      <a:pt x="15910" y="804"/>
                      <a:pt x="12417" y="1"/>
                      <a:pt x="10311"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54;p44"/>
              <p:cNvSpPr/>
              <p:nvPr/>
            </p:nvSpPr>
            <p:spPr>
              <a:xfrm>
                <a:off x="3270863" y="6468350"/>
                <a:ext cx="556250" cy="514675"/>
              </a:xfrm>
              <a:custGeom>
                <a:avLst/>
                <a:gdLst/>
                <a:ahLst/>
                <a:cxnLst/>
                <a:rect l="l" t="t" r="r" b="b"/>
                <a:pathLst>
                  <a:path w="22250" h="20587" extrusionOk="0">
                    <a:moveTo>
                      <a:pt x="9252" y="1"/>
                    </a:moveTo>
                    <a:cubicBezTo>
                      <a:pt x="8077" y="1"/>
                      <a:pt x="7340" y="253"/>
                      <a:pt x="7472" y="720"/>
                    </a:cubicBezTo>
                    <a:cubicBezTo>
                      <a:pt x="7806" y="2021"/>
                      <a:pt x="8640" y="2154"/>
                      <a:pt x="8640" y="2154"/>
                    </a:cubicBezTo>
                    <a:cubicBezTo>
                      <a:pt x="8640" y="2154"/>
                      <a:pt x="7103" y="1982"/>
                      <a:pt x="5370" y="1982"/>
                    </a:cubicBezTo>
                    <a:cubicBezTo>
                      <a:pt x="3290" y="1982"/>
                      <a:pt x="928" y="2230"/>
                      <a:pt x="601" y="3322"/>
                    </a:cubicBezTo>
                    <a:cubicBezTo>
                      <a:pt x="0" y="5357"/>
                      <a:pt x="3202" y="6524"/>
                      <a:pt x="3202" y="6524"/>
                    </a:cubicBezTo>
                    <a:lnTo>
                      <a:pt x="2835" y="7592"/>
                    </a:lnTo>
                    <a:cubicBezTo>
                      <a:pt x="2835" y="7592"/>
                      <a:pt x="2102" y="10027"/>
                      <a:pt x="1301" y="13029"/>
                    </a:cubicBezTo>
                    <a:lnTo>
                      <a:pt x="1535" y="13029"/>
                    </a:lnTo>
                    <a:cubicBezTo>
                      <a:pt x="1535" y="13029"/>
                      <a:pt x="1901" y="11961"/>
                      <a:pt x="2368" y="10294"/>
                    </a:cubicBezTo>
                    <a:cubicBezTo>
                      <a:pt x="2816" y="8803"/>
                      <a:pt x="3609" y="7152"/>
                      <a:pt x="7156" y="7152"/>
                    </a:cubicBezTo>
                    <a:cubicBezTo>
                      <a:pt x="7577" y="7152"/>
                      <a:pt x="8037" y="7175"/>
                      <a:pt x="8540" y="7225"/>
                    </a:cubicBezTo>
                    <a:cubicBezTo>
                      <a:pt x="13243" y="7692"/>
                      <a:pt x="17980" y="10160"/>
                      <a:pt x="18213" y="11961"/>
                    </a:cubicBezTo>
                    <a:cubicBezTo>
                      <a:pt x="18447" y="13729"/>
                      <a:pt x="16445" y="14463"/>
                      <a:pt x="17179" y="15264"/>
                    </a:cubicBezTo>
                    <a:cubicBezTo>
                      <a:pt x="17880" y="16064"/>
                      <a:pt x="18847" y="16431"/>
                      <a:pt x="18213" y="17032"/>
                    </a:cubicBezTo>
                    <a:cubicBezTo>
                      <a:pt x="17613" y="17632"/>
                      <a:pt x="16445" y="20101"/>
                      <a:pt x="17179" y="20468"/>
                    </a:cubicBezTo>
                    <a:cubicBezTo>
                      <a:pt x="17343" y="20553"/>
                      <a:pt x="17533" y="20586"/>
                      <a:pt x="17727" y="20586"/>
                    </a:cubicBezTo>
                    <a:cubicBezTo>
                      <a:pt x="18362" y="20586"/>
                      <a:pt x="19047" y="20234"/>
                      <a:pt x="19047" y="20234"/>
                    </a:cubicBezTo>
                    <a:lnTo>
                      <a:pt x="19080" y="20234"/>
                    </a:lnTo>
                    <a:cubicBezTo>
                      <a:pt x="18880" y="20167"/>
                      <a:pt x="18680" y="20134"/>
                      <a:pt x="18447" y="20134"/>
                    </a:cubicBezTo>
                    <a:cubicBezTo>
                      <a:pt x="18447" y="20134"/>
                      <a:pt x="21782" y="14930"/>
                      <a:pt x="22016" y="13162"/>
                    </a:cubicBezTo>
                    <a:cubicBezTo>
                      <a:pt x="22249" y="11361"/>
                      <a:pt x="21048" y="5457"/>
                      <a:pt x="17279" y="2621"/>
                    </a:cubicBezTo>
                    <a:cubicBezTo>
                      <a:pt x="14842" y="804"/>
                      <a:pt x="11349" y="1"/>
                      <a:pt x="9252" y="1"/>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55;p44"/>
              <p:cNvSpPr/>
              <p:nvPr/>
            </p:nvSpPr>
            <p:spPr>
              <a:xfrm>
                <a:off x="3395113" y="6864950"/>
                <a:ext cx="56725" cy="160125"/>
              </a:xfrm>
              <a:custGeom>
                <a:avLst/>
                <a:gdLst/>
                <a:ahLst/>
                <a:cxnLst/>
                <a:rect l="l" t="t" r="r" b="b"/>
                <a:pathLst>
                  <a:path w="2269" h="6405" fill="none" extrusionOk="0">
                    <a:moveTo>
                      <a:pt x="2135" y="0"/>
                    </a:moveTo>
                    <a:lnTo>
                      <a:pt x="0" y="5671"/>
                    </a:lnTo>
                    <a:lnTo>
                      <a:pt x="2269" y="6405"/>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56;p44"/>
              <p:cNvSpPr/>
              <p:nvPr/>
            </p:nvSpPr>
            <p:spPr>
              <a:xfrm>
                <a:off x="3406788" y="7045900"/>
                <a:ext cx="127600" cy="43400"/>
              </a:xfrm>
              <a:custGeom>
                <a:avLst/>
                <a:gdLst/>
                <a:ahLst/>
                <a:cxnLst/>
                <a:rect l="l" t="t" r="r" b="b"/>
                <a:pathLst>
                  <a:path w="5104" h="1736" fill="none" extrusionOk="0">
                    <a:moveTo>
                      <a:pt x="0" y="935"/>
                    </a:moveTo>
                    <a:cubicBezTo>
                      <a:pt x="1735" y="1735"/>
                      <a:pt x="3770" y="1368"/>
                      <a:pt x="5104"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57;p44"/>
              <p:cNvSpPr/>
              <p:nvPr/>
            </p:nvSpPr>
            <p:spPr>
              <a:xfrm>
                <a:off x="3341738" y="6788225"/>
                <a:ext cx="95100" cy="23375"/>
              </a:xfrm>
              <a:custGeom>
                <a:avLst/>
                <a:gdLst/>
                <a:ahLst/>
                <a:cxnLst/>
                <a:rect l="l" t="t" r="r" b="b"/>
                <a:pathLst>
                  <a:path w="3804" h="935" fill="none" extrusionOk="0">
                    <a:moveTo>
                      <a:pt x="0" y="0"/>
                    </a:moveTo>
                    <a:cubicBezTo>
                      <a:pt x="0" y="0"/>
                      <a:pt x="2969" y="467"/>
                      <a:pt x="3803" y="934"/>
                    </a:cubicBezTo>
                  </a:path>
                </a:pathLst>
              </a:custGeom>
              <a:noFill/>
              <a:ln w="2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58;p44"/>
              <p:cNvSpPr/>
              <p:nvPr/>
            </p:nvSpPr>
            <p:spPr>
              <a:xfrm>
                <a:off x="3543538" y="6797400"/>
                <a:ext cx="88425" cy="44225"/>
              </a:xfrm>
              <a:custGeom>
                <a:avLst/>
                <a:gdLst/>
                <a:ahLst/>
                <a:cxnLst/>
                <a:rect l="l" t="t" r="r" b="b"/>
                <a:pathLst>
                  <a:path w="3537" h="1769" fill="none" extrusionOk="0">
                    <a:moveTo>
                      <a:pt x="1" y="701"/>
                    </a:moveTo>
                    <a:cubicBezTo>
                      <a:pt x="1" y="701"/>
                      <a:pt x="2102" y="0"/>
                      <a:pt x="3537" y="1768"/>
                    </a:cubicBezTo>
                  </a:path>
                </a:pathLst>
              </a:custGeom>
              <a:noFill/>
              <a:ln w="2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59;p44"/>
              <p:cNvSpPr/>
              <p:nvPr/>
            </p:nvSpPr>
            <p:spPr>
              <a:xfrm>
                <a:off x="3358413" y="6838900"/>
                <a:ext cx="30050" cy="46975"/>
              </a:xfrm>
              <a:custGeom>
                <a:avLst/>
                <a:gdLst/>
                <a:ahLst/>
                <a:cxnLst/>
                <a:rect l="l" t="t" r="r" b="b"/>
                <a:pathLst>
                  <a:path w="1202" h="1879" extrusionOk="0">
                    <a:moveTo>
                      <a:pt x="635" y="1"/>
                    </a:moveTo>
                    <a:cubicBezTo>
                      <a:pt x="358" y="1"/>
                      <a:pt x="96" y="381"/>
                      <a:pt x="34" y="875"/>
                    </a:cubicBezTo>
                    <a:cubicBezTo>
                      <a:pt x="1" y="1376"/>
                      <a:pt x="167" y="1843"/>
                      <a:pt x="468" y="1876"/>
                    </a:cubicBezTo>
                    <a:cubicBezTo>
                      <a:pt x="479" y="1877"/>
                      <a:pt x="491" y="1878"/>
                      <a:pt x="503" y="1878"/>
                    </a:cubicBezTo>
                    <a:cubicBezTo>
                      <a:pt x="788" y="1878"/>
                      <a:pt x="1037" y="1490"/>
                      <a:pt x="1101" y="1009"/>
                    </a:cubicBezTo>
                    <a:cubicBezTo>
                      <a:pt x="1201" y="475"/>
                      <a:pt x="1001" y="42"/>
                      <a:pt x="701" y="8"/>
                    </a:cubicBezTo>
                    <a:cubicBezTo>
                      <a:pt x="679" y="3"/>
                      <a:pt x="657" y="1"/>
                      <a:pt x="63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60;p44"/>
              <p:cNvSpPr/>
              <p:nvPr/>
            </p:nvSpPr>
            <p:spPr>
              <a:xfrm>
                <a:off x="3529363" y="6887400"/>
                <a:ext cx="30050" cy="46825"/>
              </a:xfrm>
              <a:custGeom>
                <a:avLst/>
                <a:gdLst/>
                <a:ahLst/>
                <a:cxnLst/>
                <a:rect l="l" t="t" r="r" b="b"/>
                <a:pathLst>
                  <a:path w="1202" h="1873" extrusionOk="0">
                    <a:moveTo>
                      <a:pt x="670" y="1"/>
                    </a:moveTo>
                    <a:cubicBezTo>
                      <a:pt x="411" y="1"/>
                      <a:pt x="132" y="389"/>
                      <a:pt x="68" y="870"/>
                    </a:cubicBezTo>
                    <a:cubicBezTo>
                      <a:pt x="1" y="1404"/>
                      <a:pt x="201" y="1838"/>
                      <a:pt x="468" y="1871"/>
                    </a:cubicBezTo>
                    <a:cubicBezTo>
                      <a:pt x="480" y="1872"/>
                      <a:pt x="493" y="1873"/>
                      <a:pt x="506" y="1873"/>
                    </a:cubicBezTo>
                    <a:cubicBezTo>
                      <a:pt x="793" y="1873"/>
                      <a:pt x="1071" y="1515"/>
                      <a:pt x="1135" y="1004"/>
                    </a:cubicBezTo>
                    <a:cubicBezTo>
                      <a:pt x="1202" y="503"/>
                      <a:pt x="1002" y="36"/>
                      <a:pt x="701" y="3"/>
                    </a:cubicBezTo>
                    <a:cubicBezTo>
                      <a:pt x="691" y="2"/>
                      <a:pt x="680" y="1"/>
                      <a:pt x="67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61;p44"/>
              <p:cNvSpPr/>
              <p:nvPr/>
            </p:nvSpPr>
            <p:spPr>
              <a:xfrm>
                <a:off x="2533663" y="6631375"/>
                <a:ext cx="358600" cy="524600"/>
              </a:xfrm>
              <a:custGeom>
                <a:avLst/>
                <a:gdLst/>
                <a:ahLst/>
                <a:cxnLst/>
                <a:rect l="l" t="t" r="r" b="b"/>
                <a:pathLst>
                  <a:path w="14344" h="20984" extrusionOk="0">
                    <a:moveTo>
                      <a:pt x="12588" y="1"/>
                    </a:moveTo>
                    <a:cubicBezTo>
                      <a:pt x="11514" y="1"/>
                      <a:pt x="10466" y="856"/>
                      <a:pt x="10208" y="2205"/>
                    </a:cubicBezTo>
                    <a:cubicBezTo>
                      <a:pt x="9874" y="3806"/>
                      <a:pt x="9274" y="5607"/>
                      <a:pt x="9274" y="5607"/>
                    </a:cubicBezTo>
                    <a:cubicBezTo>
                      <a:pt x="9274" y="5607"/>
                      <a:pt x="8173" y="4240"/>
                      <a:pt x="8039" y="3105"/>
                    </a:cubicBezTo>
                    <a:cubicBezTo>
                      <a:pt x="7906" y="1938"/>
                      <a:pt x="8506" y="1404"/>
                      <a:pt x="7706" y="1171"/>
                    </a:cubicBezTo>
                    <a:cubicBezTo>
                      <a:pt x="7686" y="1166"/>
                      <a:pt x="7663" y="1163"/>
                      <a:pt x="7637" y="1163"/>
                    </a:cubicBezTo>
                    <a:cubicBezTo>
                      <a:pt x="6647" y="1163"/>
                      <a:pt x="1729" y="4838"/>
                      <a:pt x="1501" y="6041"/>
                    </a:cubicBezTo>
                    <a:cubicBezTo>
                      <a:pt x="1268" y="7275"/>
                      <a:pt x="2035" y="14547"/>
                      <a:pt x="2035" y="14547"/>
                    </a:cubicBezTo>
                    <a:lnTo>
                      <a:pt x="0" y="18516"/>
                    </a:lnTo>
                    <a:cubicBezTo>
                      <a:pt x="0" y="18516"/>
                      <a:pt x="0" y="20318"/>
                      <a:pt x="3069" y="20885"/>
                    </a:cubicBezTo>
                    <a:cubicBezTo>
                      <a:pt x="3461" y="20954"/>
                      <a:pt x="3819" y="20984"/>
                      <a:pt x="4146" y="20984"/>
                    </a:cubicBezTo>
                    <a:cubicBezTo>
                      <a:pt x="6354" y="20984"/>
                      <a:pt x="7139" y="19617"/>
                      <a:pt x="7139" y="19617"/>
                    </a:cubicBezTo>
                    <a:lnTo>
                      <a:pt x="9274" y="13746"/>
                    </a:lnTo>
                    <a:cubicBezTo>
                      <a:pt x="9274" y="13746"/>
                      <a:pt x="10975" y="12612"/>
                      <a:pt x="11208" y="11378"/>
                    </a:cubicBezTo>
                    <a:cubicBezTo>
                      <a:pt x="11409" y="10144"/>
                      <a:pt x="11208" y="6408"/>
                      <a:pt x="11542" y="4707"/>
                    </a:cubicBezTo>
                    <a:cubicBezTo>
                      <a:pt x="11876" y="3005"/>
                      <a:pt x="14344" y="404"/>
                      <a:pt x="13110" y="70"/>
                    </a:cubicBezTo>
                    <a:cubicBezTo>
                      <a:pt x="12937" y="23"/>
                      <a:pt x="12763" y="1"/>
                      <a:pt x="12588"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62;p44"/>
              <p:cNvSpPr/>
              <p:nvPr/>
            </p:nvSpPr>
            <p:spPr>
              <a:xfrm>
                <a:off x="2770488" y="6537200"/>
                <a:ext cx="25" cy="244375"/>
              </a:xfrm>
              <a:custGeom>
                <a:avLst/>
                <a:gdLst/>
                <a:ahLst/>
                <a:cxnLst/>
                <a:rect l="l" t="t" r="r" b="b"/>
                <a:pathLst>
                  <a:path w="1" h="9775" fill="none" extrusionOk="0">
                    <a:moveTo>
                      <a:pt x="1" y="1"/>
                    </a:moveTo>
                    <a:lnTo>
                      <a:pt x="1" y="9775"/>
                    </a:lnTo>
                  </a:path>
                </a:pathLst>
              </a:custGeom>
              <a:noFill/>
              <a:ln w="317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63;p44"/>
              <p:cNvSpPr/>
              <p:nvPr/>
            </p:nvSpPr>
            <p:spPr>
              <a:xfrm>
                <a:off x="2604538" y="6960850"/>
                <a:ext cx="115950" cy="67575"/>
              </a:xfrm>
              <a:custGeom>
                <a:avLst/>
                <a:gdLst/>
                <a:ahLst/>
                <a:cxnLst/>
                <a:rect l="l" t="t" r="r" b="b"/>
                <a:pathLst>
                  <a:path w="4638" h="2703" fill="none" extrusionOk="0">
                    <a:moveTo>
                      <a:pt x="4637" y="0"/>
                    </a:moveTo>
                    <a:cubicBezTo>
                      <a:pt x="4637" y="0"/>
                      <a:pt x="3603" y="2035"/>
                      <a:pt x="2036" y="2369"/>
                    </a:cubicBezTo>
                    <a:cubicBezTo>
                      <a:pt x="468" y="2702"/>
                      <a:pt x="1" y="1802"/>
                      <a:pt x="1" y="1802"/>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64;p44"/>
              <p:cNvSpPr/>
              <p:nvPr/>
            </p:nvSpPr>
            <p:spPr>
              <a:xfrm>
                <a:off x="2603713" y="6669275"/>
                <a:ext cx="136775" cy="127300"/>
              </a:xfrm>
              <a:custGeom>
                <a:avLst/>
                <a:gdLst/>
                <a:ahLst/>
                <a:cxnLst/>
                <a:rect l="l" t="t" r="r" b="b"/>
                <a:pathLst>
                  <a:path w="5471" h="5092" extrusionOk="0">
                    <a:moveTo>
                      <a:pt x="3385" y="1"/>
                    </a:moveTo>
                    <a:cubicBezTo>
                      <a:pt x="3357" y="1"/>
                      <a:pt x="3330" y="7"/>
                      <a:pt x="3303" y="22"/>
                    </a:cubicBezTo>
                    <a:cubicBezTo>
                      <a:pt x="2736" y="322"/>
                      <a:pt x="1001" y="1156"/>
                      <a:pt x="501" y="1523"/>
                    </a:cubicBezTo>
                    <a:cubicBezTo>
                      <a:pt x="0" y="1890"/>
                      <a:pt x="434" y="2157"/>
                      <a:pt x="434" y="2157"/>
                    </a:cubicBezTo>
                    <a:lnTo>
                      <a:pt x="1735" y="2657"/>
                    </a:lnTo>
                    <a:lnTo>
                      <a:pt x="2802" y="2457"/>
                    </a:lnTo>
                    <a:cubicBezTo>
                      <a:pt x="3136" y="2924"/>
                      <a:pt x="3436" y="3424"/>
                      <a:pt x="3670" y="3958"/>
                    </a:cubicBezTo>
                    <a:cubicBezTo>
                      <a:pt x="4237" y="5092"/>
                      <a:pt x="4604" y="5092"/>
                      <a:pt x="5037" y="5092"/>
                    </a:cubicBezTo>
                    <a:cubicBezTo>
                      <a:pt x="5471" y="5092"/>
                      <a:pt x="5338" y="4858"/>
                      <a:pt x="5037" y="3791"/>
                    </a:cubicBezTo>
                    <a:cubicBezTo>
                      <a:pt x="4751" y="2774"/>
                      <a:pt x="3950" y="1"/>
                      <a:pt x="33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65;p44"/>
              <p:cNvSpPr/>
              <p:nvPr/>
            </p:nvSpPr>
            <p:spPr>
              <a:xfrm>
                <a:off x="2603713" y="6662300"/>
                <a:ext cx="136775" cy="134275"/>
              </a:xfrm>
              <a:custGeom>
                <a:avLst/>
                <a:gdLst/>
                <a:ahLst/>
                <a:cxnLst/>
                <a:rect l="l" t="t" r="r" b="b"/>
                <a:pathLst>
                  <a:path w="5471" h="5371" fill="none" extrusionOk="0">
                    <a:moveTo>
                      <a:pt x="434" y="2436"/>
                    </a:moveTo>
                    <a:cubicBezTo>
                      <a:pt x="434" y="2436"/>
                      <a:pt x="0" y="2169"/>
                      <a:pt x="501" y="1802"/>
                    </a:cubicBezTo>
                    <a:cubicBezTo>
                      <a:pt x="1001" y="1435"/>
                      <a:pt x="2736" y="601"/>
                      <a:pt x="3303" y="301"/>
                    </a:cubicBezTo>
                    <a:cubicBezTo>
                      <a:pt x="3870" y="0"/>
                      <a:pt x="4737" y="3003"/>
                      <a:pt x="5037" y="4070"/>
                    </a:cubicBezTo>
                    <a:cubicBezTo>
                      <a:pt x="5338" y="5137"/>
                      <a:pt x="5471" y="5371"/>
                      <a:pt x="5037" y="5371"/>
                    </a:cubicBezTo>
                    <a:cubicBezTo>
                      <a:pt x="4604" y="5371"/>
                      <a:pt x="4237" y="5371"/>
                      <a:pt x="3670" y="4237"/>
                    </a:cubicBezTo>
                    <a:cubicBezTo>
                      <a:pt x="3436" y="3703"/>
                      <a:pt x="3136" y="3203"/>
                      <a:pt x="2802" y="2736"/>
                    </a:cubicBezTo>
                    <a:lnTo>
                      <a:pt x="1735" y="2936"/>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66;p44"/>
              <p:cNvSpPr/>
              <p:nvPr/>
            </p:nvSpPr>
            <p:spPr>
              <a:xfrm>
                <a:off x="2569513" y="6695975"/>
                <a:ext cx="136800" cy="127300"/>
              </a:xfrm>
              <a:custGeom>
                <a:avLst/>
                <a:gdLst/>
                <a:ahLst/>
                <a:cxnLst/>
                <a:rect l="l" t="t" r="r" b="b"/>
                <a:pathLst>
                  <a:path w="5472" h="5092" extrusionOk="0">
                    <a:moveTo>
                      <a:pt x="3381" y="0"/>
                    </a:moveTo>
                    <a:cubicBezTo>
                      <a:pt x="3354" y="0"/>
                      <a:pt x="3328" y="7"/>
                      <a:pt x="3303" y="21"/>
                    </a:cubicBezTo>
                    <a:cubicBezTo>
                      <a:pt x="2736" y="355"/>
                      <a:pt x="1001" y="1155"/>
                      <a:pt x="501" y="1522"/>
                    </a:cubicBezTo>
                    <a:cubicBezTo>
                      <a:pt x="1" y="1922"/>
                      <a:pt x="434" y="2156"/>
                      <a:pt x="434" y="2156"/>
                    </a:cubicBezTo>
                    <a:lnTo>
                      <a:pt x="1735" y="2656"/>
                    </a:lnTo>
                    <a:lnTo>
                      <a:pt x="2803" y="2490"/>
                    </a:lnTo>
                    <a:cubicBezTo>
                      <a:pt x="3136" y="2957"/>
                      <a:pt x="3437" y="3457"/>
                      <a:pt x="3670" y="3991"/>
                    </a:cubicBezTo>
                    <a:cubicBezTo>
                      <a:pt x="4237" y="5091"/>
                      <a:pt x="4604" y="5091"/>
                      <a:pt x="5038" y="5091"/>
                    </a:cubicBezTo>
                    <a:cubicBezTo>
                      <a:pt x="5471" y="5091"/>
                      <a:pt x="5338" y="4858"/>
                      <a:pt x="5038" y="3790"/>
                    </a:cubicBezTo>
                    <a:cubicBezTo>
                      <a:pt x="4752" y="2773"/>
                      <a:pt x="3921" y="0"/>
                      <a:pt x="3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7;p44"/>
              <p:cNvSpPr/>
              <p:nvPr/>
            </p:nvSpPr>
            <p:spPr>
              <a:xfrm>
                <a:off x="2569513" y="6688975"/>
                <a:ext cx="136800" cy="134300"/>
              </a:xfrm>
              <a:custGeom>
                <a:avLst/>
                <a:gdLst/>
                <a:ahLst/>
                <a:cxnLst/>
                <a:rect l="l" t="t" r="r" b="b"/>
                <a:pathLst>
                  <a:path w="5472" h="5372" fill="none" extrusionOk="0">
                    <a:moveTo>
                      <a:pt x="434" y="2436"/>
                    </a:moveTo>
                    <a:cubicBezTo>
                      <a:pt x="434" y="2436"/>
                      <a:pt x="1" y="2202"/>
                      <a:pt x="501" y="1802"/>
                    </a:cubicBezTo>
                    <a:cubicBezTo>
                      <a:pt x="1001" y="1435"/>
                      <a:pt x="2736" y="635"/>
                      <a:pt x="3303" y="301"/>
                    </a:cubicBezTo>
                    <a:cubicBezTo>
                      <a:pt x="3837" y="1"/>
                      <a:pt x="4737" y="3003"/>
                      <a:pt x="5038" y="4070"/>
                    </a:cubicBezTo>
                    <a:cubicBezTo>
                      <a:pt x="5338" y="5138"/>
                      <a:pt x="5471" y="5371"/>
                      <a:pt x="5038" y="5371"/>
                    </a:cubicBezTo>
                    <a:cubicBezTo>
                      <a:pt x="4604" y="5371"/>
                      <a:pt x="4237" y="5371"/>
                      <a:pt x="3670" y="4271"/>
                    </a:cubicBezTo>
                    <a:cubicBezTo>
                      <a:pt x="3437" y="3737"/>
                      <a:pt x="3136" y="3237"/>
                      <a:pt x="2803" y="2770"/>
                    </a:cubicBezTo>
                    <a:lnTo>
                      <a:pt x="1735" y="2936"/>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68;p44"/>
              <p:cNvSpPr/>
              <p:nvPr/>
            </p:nvSpPr>
            <p:spPr>
              <a:xfrm>
                <a:off x="2553663" y="6734725"/>
                <a:ext cx="110050" cy="127975"/>
              </a:xfrm>
              <a:custGeom>
                <a:avLst/>
                <a:gdLst/>
                <a:ahLst/>
                <a:cxnLst/>
                <a:rect l="l" t="t" r="r" b="b"/>
                <a:pathLst>
                  <a:path w="4402" h="5119" extrusionOk="0">
                    <a:moveTo>
                      <a:pt x="2225" y="1"/>
                    </a:moveTo>
                    <a:cubicBezTo>
                      <a:pt x="1724" y="1"/>
                      <a:pt x="1" y="1473"/>
                      <a:pt x="1" y="1473"/>
                    </a:cubicBezTo>
                    <a:lnTo>
                      <a:pt x="902" y="4409"/>
                    </a:lnTo>
                    <a:lnTo>
                      <a:pt x="1369" y="2607"/>
                    </a:lnTo>
                    <a:lnTo>
                      <a:pt x="2603" y="3742"/>
                    </a:lnTo>
                    <a:cubicBezTo>
                      <a:pt x="2603" y="3742"/>
                      <a:pt x="3070" y="4976"/>
                      <a:pt x="3737" y="5109"/>
                    </a:cubicBezTo>
                    <a:cubicBezTo>
                      <a:pt x="3781" y="5116"/>
                      <a:pt x="3822" y="5119"/>
                      <a:pt x="3860" y="5119"/>
                    </a:cubicBezTo>
                    <a:cubicBezTo>
                      <a:pt x="4401" y="5119"/>
                      <a:pt x="4360" y="4459"/>
                      <a:pt x="3737" y="3275"/>
                    </a:cubicBezTo>
                    <a:cubicBezTo>
                      <a:pt x="3070" y="2040"/>
                      <a:pt x="2736" y="139"/>
                      <a:pt x="2269" y="6"/>
                    </a:cubicBezTo>
                    <a:cubicBezTo>
                      <a:pt x="2256" y="2"/>
                      <a:pt x="2241" y="1"/>
                      <a:pt x="2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69;p44"/>
              <p:cNvSpPr/>
              <p:nvPr/>
            </p:nvSpPr>
            <p:spPr>
              <a:xfrm>
                <a:off x="2553663" y="6732350"/>
                <a:ext cx="110125" cy="132625"/>
              </a:xfrm>
              <a:custGeom>
                <a:avLst/>
                <a:gdLst/>
                <a:ahLst/>
                <a:cxnLst/>
                <a:rect l="l" t="t" r="r" b="b"/>
                <a:pathLst>
                  <a:path w="4405" h="5305" fill="none" extrusionOk="0">
                    <a:moveTo>
                      <a:pt x="1369" y="2702"/>
                    </a:moveTo>
                    <a:lnTo>
                      <a:pt x="2603" y="3837"/>
                    </a:lnTo>
                    <a:cubicBezTo>
                      <a:pt x="2603" y="3837"/>
                      <a:pt x="3070" y="5071"/>
                      <a:pt x="3737" y="5204"/>
                    </a:cubicBezTo>
                    <a:cubicBezTo>
                      <a:pt x="4404" y="5304"/>
                      <a:pt x="4404" y="4637"/>
                      <a:pt x="3737" y="3370"/>
                    </a:cubicBezTo>
                    <a:cubicBezTo>
                      <a:pt x="3070" y="2135"/>
                      <a:pt x="2736" y="234"/>
                      <a:pt x="2269" y="101"/>
                    </a:cubicBezTo>
                    <a:cubicBezTo>
                      <a:pt x="1836" y="0"/>
                      <a:pt x="1" y="1568"/>
                      <a:pt x="1" y="1568"/>
                    </a:cubicBezTo>
                    <a:lnTo>
                      <a:pt x="902" y="4504"/>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70;p44"/>
              <p:cNvSpPr/>
              <p:nvPr/>
            </p:nvSpPr>
            <p:spPr>
              <a:xfrm>
                <a:off x="2697013" y="6641450"/>
                <a:ext cx="81025" cy="53700"/>
              </a:xfrm>
              <a:custGeom>
                <a:avLst/>
                <a:gdLst/>
                <a:ahLst/>
                <a:cxnLst/>
                <a:rect l="l" t="t" r="r" b="b"/>
                <a:pathLst>
                  <a:path w="3241" h="2148" extrusionOk="0">
                    <a:moveTo>
                      <a:pt x="1956" y="1"/>
                    </a:moveTo>
                    <a:cubicBezTo>
                      <a:pt x="1622" y="1"/>
                      <a:pt x="1339" y="67"/>
                      <a:pt x="1339" y="67"/>
                    </a:cubicBezTo>
                    <a:cubicBezTo>
                      <a:pt x="1339" y="67"/>
                      <a:pt x="205" y="67"/>
                      <a:pt x="104" y="1035"/>
                    </a:cubicBezTo>
                    <a:cubicBezTo>
                      <a:pt x="1" y="1813"/>
                      <a:pt x="422" y="2148"/>
                      <a:pt x="1101" y="2148"/>
                    </a:cubicBezTo>
                    <a:cubicBezTo>
                      <a:pt x="1295" y="2148"/>
                      <a:pt x="1510" y="2120"/>
                      <a:pt x="1739" y="2069"/>
                    </a:cubicBezTo>
                    <a:cubicBezTo>
                      <a:pt x="2773" y="1869"/>
                      <a:pt x="3240" y="868"/>
                      <a:pt x="2873" y="334"/>
                    </a:cubicBezTo>
                    <a:cubicBezTo>
                      <a:pt x="2673" y="67"/>
                      <a:pt x="2289" y="1"/>
                      <a:pt x="1956"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71;p44"/>
              <p:cNvSpPr/>
              <p:nvPr/>
            </p:nvSpPr>
            <p:spPr>
              <a:xfrm>
                <a:off x="2534488" y="7032575"/>
                <a:ext cx="203500" cy="122850"/>
              </a:xfrm>
              <a:custGeom>
                <a:avLst/>
                <a:gdLst/>
                <a:ahLst/>
                <a:cxnLst/>
                <a:rect l="l" t="t" r="r" b="b"/>
                <a:pathLst>
                  <a:path w="8140" h="4914" extrusionOk="0">
                    <a:moveTo>
                      <a:pt x="1235" y="0"/>
                    </a:moveTo>
                    <a:lnTo>
                      <a:pt x="1" y="2435"/>
                    </a:lnTo>
                    <a:cubicBezTo>
                      <a:pt x="1" y="2435"/>
                      <a:pt x="1" y="4236"/>
                      <a:pt x="3036" y="4803"/>
                    </a:cubicBezTo>
                    <a:cubicBezTo>
                      <a:pt x="3449" y="4881"/>
                      <a:pt x="3825" y="4914"/>
                      <a:pt x="4166" y="4914"/>
                    </a:cubicBezTo>
                    <a:cubicBezTo>
                      <a:pt x="6334" y="4914"/>
                      <a:pt x="7106" y="3569"/>
                      <a:pt x="7106" y="3569"/>
                    </a:cubicBezTo>
                    <a:lnTo>
                      <a:pt x="8140" y="734"/>
                    </a:lnTo>
                    <a:lnTo>
                      <a:pt x="8140" y="734"/>
                    </a:lnTo>
                    <a:cubicBezTo>
                      <a:pt x="6817" y="1125"/>
                      <a:pt x="5719" y="1279"/>
                      <a:pt x="4811" y="1279"/>
                    </a:cubicBezTo>
                    <a:cubicBezTo>
                      <a:pt x="2857" y="1279"/>
                      <a:pt x="1782" y="569"/>
                      <a:pt x="1235" y="0"/>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72;p44"/>
              <p:cNvSpPr/>
              <p:nvPr/>
            </p:nvSpPr>
            <p:spPr>
              <a:xfrm>
                <a:off x="3780388" y="8274275"/>
                <a:ext cx="370275" cy="469125"/>
              </a:xfrm>
              <a:custGeom>
                <a:avLst/>
                <a:gdLst/>
                <a:ahLst/>
                <a:cxnLst/>
                <a:rect l="l" t="t" r="r" b="b"/>
                <a:pathLst>
                  <a:path w="14811" h="18765" extrusionOk="0">
                    <a:moveTo>
                      <a:pt x="12443" y="1"/>
                    </a:moveTo>
                    <a:lnTo>
                      <a:pt x="6038" y="3237"/>
                    </a:lnTo>
                    <a:cubicBezTo>
                      <a:pt x="6038" y="3237"/>
                      <a:pt x="2402" y="3337"/>
                      <a:pt x="1268" y="4671"/>
                    </a:cubicBezTo>
                    <a:cubicBezTo>
                      <a:pt x="134" y="6005"/>
                      <a:pt x="0" y="12610"/>
                      <a:pt x="0" y="13644"/>
                    </a:cubicBezTo>
                    <a:cubicBezTo>
                      <a:pt x="0" y="14711"/>
                      <a:pt x="2102" y="17847"/>
                      <a:pt x="5938" y="18614"/>
                    </a:cubicBezTo>
                    <a:cubicBezTo>
                      <a:pt x="6451" y="18717"/>
                      <a:pt x="6953" y="18765"/>
                      <a:pt x="7439" y="18765"/>
                    </a:cubicBezTo>
                    <a:cubicBezTo>
                      <a:pt x="10583" y="18765"/>
                      <a:pt x="13023" y="16763"/>
                      <a:pt x="13110" y="14711"/>
                    </a:cubicBezTo>
                    <a:cubicBezTo>
                      <a:pt x="13176" y="12310"/>
                      <a:pt x="14811" y="5805"/>
                      <a:pt x="14444" y="3337"/>
                    </a:cubicBezTo>
                    <a:cubicBezTo>
                      <a:pt x="14044" y="835"/>
                      <a:pt x="12443" y="1"/>
                      <a:pt x="12443" y="1"/>
                    </a:cubicBezTo>
                    <a:close/>
                  </a:path>
                </a:pathLst>
              </a:custGeom>
              <a:solidFill>
                <a:srgbClr val="E0A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73;p44"/>
              <p:cNvSpPr/>
              <p:nvPr/>
            </p:nvSpPr>
            <p:spPr>
              <a:xfrm>
                <a:off x="3780388" y="8274275"/>
                <a:ext cx="370275" cy="484550"/>
              </a:xfrm>
              <a:custGeom>
                <a:avLst/>
                <a:gdLst/>
                <a:ahLst/>
                <a:cxnLst/>
                <a:rect l="l" t="t" r="r" b="b"/>
                <a:pathLst>
                  <a:path w="14811" h="19382" fill="none" extrusionOk="0">
                    <a:moveTo>
                      <a:pt x="6038" y="3237"/>
                    </a:moveTo>
                    <a:cubicBezTo>
                      <a:pt x="6038" y="3237"/>
                      <a:pt x="2402" y="3337"/>
                      <a:pt x="1268" y="4671"/>
                    </a:cubicBezTo>
                    <a:cubicBezTo>
                      <a:pt x="134" y="6005"/>
                      <a:pt x="0" y="12610"/>
                      <a:pt x="0" y="13644"/>
                    </a:cubicBezTo>
                    <a:cubicBezTo>
                      <a:pt x="0" y="14711"/>
                      <a:pt x="2102" y="17847"/>
                      <a:pt x="5938" y="18614"/>
                    </a:cubicBezTo>
                    <a:cubicBezTo>
                      <a:pt x="9774" y="19381"/>
                      <a:pt x="13010" y="17080"/>
                      <a:pt x="13110" y="14711"/>
                    </a:cubicBezTo>
                    <a:cubicBezTo>
                      <a:pt x="13176" y="12310"/>
                      <a:pt x="14811" y="5805"/>
                      <a:pt x="14444" y="3337"/>
                    </a:cubicBezTo>
                    <a:cubicBezTo>
                      <a:pt x="14044" y="835"/>
                      <a:pt x="12443" y="1"/>
                      <a:pt x="12443"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74;p44"/>
              <p:cNvSpPr/>
              <p:nvPr/>
            </p:nvSpPr>
            <p:spPr>
              <a:xfrm>
                <a:off x="3807913" y="8528625"/>
                <a:ext cx="225175" cy="220200"/>
              </a:xfrm>
              <a:custGeom>
                <a:avLst/>
                <a:gdLst/>
                <a:ahLst/>
                <a:cxnLst/>
                <a:rect l="l" t="t" r="r" b="b"/>
                <a:pathLst>
                  <a:path w="9007" h="8808" extrusionOk="0">
                    <a:moveTo>
                      <a:pt x="4503" y="1"/>
                    </a:moveTo>
                    <a:cubicBezTo>
                      <a:pt x="2002" y="1"/>
                      <a:pt x="0" y="1969"/>
                      <a:pt x="0" y="4404"/>
                    </a:cubicBezTo>
                    <a:cubicBezTo>
                      <a:pt x="0" y="6839"/>
                      <a:pt x="2002" y="8807"/>
                      <a:pt x="4503" y="8807"/>
                    </a:cubicBezTo>
                    <a:cubicBezTo>
                      <a:pt x="6972" y="8807"/>
                      <a:pt x="9007" y="6839"/>
                      <a:pt x="9007" y="4404"/>
                    </a:cubicBezTo>
                    <a:cubicBezTo>
                      <a:pt x="9007" y="1969"/>
                      <a:pt x="6972" y="1"/>
                      <a:pt x="4503" y="1"/>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75;p44"/>
              <p:cNvSpPr/>
              <p:nvPr/>
            </p:nvSpPr>
            <p:spPr>
              <a:xfrm>
                <a:off x="3572738" y="8592375"/>
                <a:ext cx="391975" cy="407450"/>
              </a:xfrm>
              <a:custGeom>
                <a:avLst/>
                <a:gdLst/>
                <a:ahLst/>
                <a:cxnLst/>
                <a:rect l="l" t="t" r="r" b="b"/>
                <a:pathLst>
                  <a:path w="15679" h="16298" extrusionOk="0">
                    <a:moveTo>
                      <a:pt x="10949" y="0"/>
                    </a:moveTo>
                    <a:cubicBezTo>
                      <a:pt x="10817" y="0"/>
                      <a:pt x="10702" y="17"/>
                      <a:pt x="10608" y="53"/>
                    </a:cubicBezTo>
                    <a:cubicBezTo>
                      <a:pt x="9674" y="420"/>
                      <a:pt x="10141" y="1087"/>
                      <a:pt x="9274" y="1487"/>
                    </a:cubicBezTo>
                    <a:cubicBezTo>
                      <a:pt x="8440" y="1854"/>
                      <a:pt x="5171" y="2354"/>
                      <a:pt x="4504" y="3188"/>
                    </a:cubicBezTo>
                    <a:cubicBezTo>
                      <a:pt x="3836" y="4056"/>
                      <a:pt x="3369" y="5690"/>
                      <a:pt x="2302" y="7591"/>
                    </a:cubicBezTo>
                    <a:cubicBezTo>
                      <a:pt x="1268" y="9493"/>
                      <a:pt x="0" y="10360"/>
                      <a:pt x="1435" y="10460"/>
                    </a:cubicBezTo>
                    <a:cubicBezTo>
                      <a:pt x="1464" y="10461"/>
                      <a:pt x="1493" y="10461"/>
                      <a:pt x="1521" y="10461"/>
                    </a:cubicBezTo>
                    <a:cubicBezTo>
                      <a:pt x="2755" y="10461"/>
                      <a:pt x="3882" y="9767"/>
                      <a:pt x="4404" y="8659"/>
                    </a:cubicBezTo>
                    <a:cubicBezTo>
                      <a:pt x="4737" y="8025"/>
                      <a:pt x="5237" y="7525"/>
                      <a:pt x="5838" y="7225"/>
                    </a:cubicBezTo>
                    <a:lnTo>
                      <a:pt x="5838" y="7225"/>
                    </a:lnTo>
                    <a:cubicBezTo>
                      <a:pt x="5838" y="7225"/>
                      <a:pt x="3269" y="13062"/>
                      <a:pt x="3636" y="13629"/>
                    </a:cubicBezTo>
                    <a:cubicBezTo>
                      <a:pt x="3803" y="13929"/>
                      <a:pt x="4070" y="14163"/>
                      <a:pt x="4404" y="14296"/>
                    </a:cubicBezTo>
                    <a:cubicBezTo>
                      <a:pt x="4404" y="14296"/>
                      <a:pt x="4103" y="15430"/>
                      <a:pt x="4804" y="15731"/>
                    </a:cubicBezTo>
                    <a:cubicBezTo>
                      <a:pt x="4971" y="15800"/>
                      <a:pt x="5149" y="15835"/>
                      <a:pt x="5327" y="15835"/>
                    </a:cubicBezTo>
                    <a:cubicBezTo>
                      <a:pt x="5576" y="15835"/>
                      <a:pt x="5824" y="15767"/>
                      <a:pt x="6038" y="15631"/>
                    </a:cubicBezTo>
                    <a:cubicBezTo>
                      <a:pt x="6038" y="15631"/>
                      <a:pt x="6905" y="16298"/>
                      <a:pt x="7372" y="16298"/>
                    </a:cubicBezTo>
                    <a:cubicBezTo>
                      <a:pt x="7673" y="16264"/>
                      <a:pt x="7973" y="16164"/>
                      <a:pt x="8240" y="15997"/>
                    </a:cubicBezTo>
                    <a:cubicBezTo>
                      <a:pt x="8240" y="15997"/>
                      <a:pt x="8432" y="16021"/>
                      <a:pt x="8702" y="16021"/>
                    </a:cubicBezTo>
                    <a:cubicBezTo>
                      <a:pt x="9219" y="16021"/>
                      <a:pt x="10023" y="15935"/>
                      <a:pt x="10308" y="15430"/>
                    </a:cubicBezTo>
                    <a:cubicBezTo>
                      <a:pt x="10775" y="14663"/>
                      <a:pt x="12910" y="12195"/>
                      <a:pt x="13944" y="10160"/>
                    </a:cubicBezTo>
                    <a:cubicBezTo>
                      <a:pt x="14611" y="8826"/>
                      <a:pt x="15044" y="7358"/>
                      <a:pt x="15211" y="5890"/>
                    </a:cubicBezTo>
                    <a:cubicBezTo>
                      <a:pt x="15211" y="5890"/>
                      <a:pt x="15678" y="3789"/>
                      <a:pt x="15211" y="2555"/>
                    </a:cubicBezTo>
                    <a:cubicBezTo>
                      <a:pt x="14790" y="1440"/>
                      <a:pt x="12167" y="0"/>
                      <a:pt x="10949"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76;p44"/>
              <p:cNvSpPr/>
              <p:nvPr/>
            </p:nvSpPr>
            <p:spPr>
              <a:xfrm>
                <a:off x="3682813" y="8796325"/>
                <a:ext cx="102600" cy="153475"/>
              </a:xfrm>
              <a:custGeom>
                <a:avLst/>
                <a:gdLst/>
                <a:ahLst/>
                <a:cxnLst/>
                <a:rect l="l" t="t" r="r" b="b"/>
                <a:pathLst>
                  <a:path w="4104" h="6139" fill="none" extrusionOk="0">
                    <a:moveTo>
                      <a:pt x="1" y="6138"/>
                    </a:moveTo>
                    <a:lnTo>
                      <a:pt x="4103"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77;p44"/>
              <p:cNvSpPr/>
              <p:nvPr/>
            </p:nvSpPr>
            <p:spPr>
              <a:xfrm>
                <a:off x="3723688" y="8834675"/>
                <a:ext cx="114250" cy="148475"/>
              </a:xfrm>
              <a:custGeom>
                <a:avLst/>
                <a:gdLst/>
                <a:ahLst/>
                <a:cxnLst/>
                <a:rect l="l" t="t" r="r" b="b"/>
                <a:pathLst>
                  <a:path w="4570" h="5939" fill="none" extrusionOk="0">
                    <a:moveTo>
                      <a:pt x="0" y="5939"/>
                    </a:moveTo>
                    <a:lnTo>
                      <a:pt x="457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78;p44"/>
              <p:cNvSpPr/>
              <p:nvPr/>
            </p:nvSpPr>
            <p:spPr>
              <a:xfrm>
                <a:off x="3778713" y="8889725"/>
                <a:ext cx="90925" cy="102600"/>
              </a:xfrm>
              <a:custGeom>
                <a:avLst/>
                <a:gdLst/>
                <a:ahLst/>
                <a:cxnLst/>
                <a:rect l="l" t="t" r="r" b="b"/>
                <a:pathLst>
                  <a:path w="3637" h="4104" fill="none" extrusionOk="0">
                    <a:moveTo>
                      <a:pt x="1" y="4103"/>
                    </a:moveTo>
                    <a:lnTo>
                      <a:pt x="3637"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79;p44"/>
              <p:cNvSpPr/>
              <p:nvPr/>
            </p:nvSpPr>
            <p:spPr>
              <a:xfrm>
                <a:off x="3718663" y="8708775"/>
                <a:ext cx="19225" cy="64225"/>
              </a:xfrm>
              <a:custGeom>
                <a:avLst/>
                <a:gdLst/>
                <a:ahLst/>
                <a:cxnLst/>
                <a:rect l="l" t="t" r="r" b="b"/>
                <a:pathLst>
                  <a:path w="769" h="2569" fill="none" extrusionOk="0">
                    <a:moveTo>
                      <a:pt x="1" y="2569"/>
                    </a:moveTo>
                    <a:lnTo>
                      <a:pt x="768"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468052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barn(inVertical)">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barn(inVertical)">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barn(inVertical)">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barn(inVertical)">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grpSp>
        <p:nvGrpSpPr>
          <p:cNvPr id="2390" name="Google Shape;2390;p66"/>
          <p:cNvGrpSpPr/>
          <p:nvPr/>
        </p:nvGrpSpPr>
        <p:grpSpPr>
          <a:xfrm>
            <a:off x="4754473" y="-205047"/>
            <a:ext cx="490612" cy="415445"/>
            <a:chOff x="5278225" y="2418025"/>
            <a:chExt cx="230075" cy="194825"/>
          </a:xfrm>
        </p:grpSpPr>
        <p:sp>
          <p:nvSpPr>
            <p:cNvPr id="2391" name="Google Shape;2391;p6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7" name="Google Shape;2397;p66"/>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066800" y="284024"/>
            <a:ext cx="7162800" cy="1754326"/>
          </a:xfrm>
          <a:prstGeom prst="rect">
            <a:avLst/>
          </a:prstGeom>
        </p:spPr>
        <p:txBody>
          <a:bodyPr wrap="square">
            <a:spAutoFit/>
          </a:bodyPr>
          <a:lstStyle/>
          <a:p>
            <a:pPr algn="ctr">
              <a:lnSpc>
                <a:spcPct val="150000"/>
              </a:lnSpc>
            </a:pPr>
            <a:r>
              <a:rPr lang="en-US" sz="2400" b="1" dirty="0">
                <a:solidFill>
                  <a:schemeClr val="tx1">
                    <a:lumMod val="75000"/>
                  </a:schemeClr>
                </a:solidFill>
              </a:rPr>
              <a:t>10. (SGK – tr.102)</a:t>
            </a:r>
            <a:endParaRPr lang="en-US" sz="2400" dirty="0">
              <a:solidFill>
                <a:schemeClr val="tx1">
                  <a:lumMod val="75000"/>
                </a:schemeClr>
              </a:solidFill>
            </a:endParaRPr>
          </a:p>
          <a:p>
            <a:pPr algn="ctr">
              <a:lnSpc>
                <a:spcPct val="150000"/>
              </a:lnSpc>
            </a:pPr>
            <a:r>
              <a:rPr lang="en-US" sz="2400" dirty="0"/>
              <a:t>Viết phương trình chính tắc của đường parabol, biết tiêu điểm là F(6; 0).</a:t>
            </a:r>
          </a:p>
        </p:txBody>
      </p:sp>
      <mc:AlternateContent xmlns:mc="http://schemas.openxmlformats.org/markup-compatibility/2006" xmlns:a14="http://schemas.microsoft.com/office/drawing/2010/main">
        <mc:Choice Requires="a14">
          <p:sp>
            <p:nvSpPr>
              <p:cNvPr id="3" name="Rectangle 2"/>
              <p:cNvSpPr/>
              <p:nvPr/>
            </p:nvSpPr>
            <p:spPr>
              <a:xfrm>
                <a:off x="1219200" y="2064485"/>
                <a:ext cx="6858000" cy="2793265"/>
              </a:xfrm>
              <a:prstGeom prst="rect">
                <a:avLst/>
              </a:prstGeom>
              <a:solidFill>
                <a:schemeClr val="accent3"/>
              </a:solidFill>
            </p:spPr>
            <p:txBody>
              <a:bodyPr wrap="square">
                <a:spAutoFit/>
              </a:bodyPr>
              <a:lstStyle/>
              <a:p>
                <a:pPr algn="ctr">
                  <a:lnSpc>
                    <a:spcPct val="150000"/>
                  </a:lnSpc>
                </a:pPr>
                <a:r>
                  <a:rPr lang="en-US" sz="2200" b="1" dirty="0">
                    <a:solidFill>
                      <a:srgbClr val="FF0000"/>
                    </a:solidFill>
                  </a:rPr>
                  <a:t>Giải</a:t>
                </a:r>
                <a:endParaRPr lang="en-US" sz="2200" dirty="0">
                  <a:solidFill>
                    <a:srgbClr val="FF0000"/>
                  </a:solidFill>
                </a:endParaRPr>
              </a:p>
              <a:p>
                <a:pPr algn="ctr">
                  <a:lnSpc>
                    <a:spcPct val="150000"/>
                  </a:lnSpc>
                </a:pPr>
                <a:r>
                  <a:rPr lang="en-US" sz="2200" dirty="0"/>
                  <a:t>Giả sử phương trình chính tắc của parabol là: </a:t>
                </a:r>
                <a:endParaRPr lang="vi-VN" sz="2200" dirty="0"/>
              </a:p>
              <a:p>
                <a:pPr algn="ctr">
                  <a:lnSpc>
                    <a:spcPct val="150000"/>
                  </a:lnSpc>
                </a:pPr>
                <a:r>
                  <a:rPr lang="en-US" sz="2200" dirty="0"/>
                  <a:t>y</a:t>
                </a:r>
                <a:r>
                  <a:rPr lang="en-US" sz="2200" baseline="30000" dirty="0"/>
                  <a:t>2</a:t>
                </a:r>
                <a:r>
                  <a:rPr lang="en-US" sz="2200" dirty="0"/>
                  <a:t> = 2px (p &gt; 0)</a:t>
                </a:r>
              </a:p>
              <a:p>
                <a:pPr algn="ctr">
                  <a:lnSpc>
                    <a:spcPct val="150000"/>
                  </a:lnSpc>
                </a:pPr>
                <a:r>
                  <a:rPr lang="en-US" sz="2200" dirty="0"/>
                  <a:t>Tiêu điểm F(6 ; 0) nên </a:t>
                </a:r>
                <a14:m>
                  <m:oMath xmlns:m="http://schemas.openxmlformats.org/officeDocument/2006/math">
                    <m:r>
                      <a:rPr lang="en-US" sz="2200" i="1">
                        <a:latin typeface="Cambria Math" panose="02040503050406030204" pitchFamily="18" charset="0"/>
                      </a:rPr>
                      <m:t> </m:t>
                    </m:r>
                    <m:f>
                      <m:fPr>
                        <m:ctrlPr>
                          <a:rPr lang="en-US" sz="2200" i="1">
                            <a:latin typeface="Cambria Math" panose="02040503050406030204" pitchFamily="18" charset="0"/>
                          </a:rPr>
                        </m:ctrlPr>
                      </m:fPr>
                      <m:num>
                        <m:r>
                          <a:rPr lang="en-US" sz="2200" i="1">
                            <a:latin typeface="Cambria Math" panose="02040503050406030204" pitchFamily="18" charset="0"/>
                          </a:rPr>
                          <m:t>𝑝</m:t>
                        </m:r>
                      </m:num>
                      <m:den>
                        <m:r>
                          <a:rPr lang="en-US" sz="2200" i="1">
                            <a:latin typeface="Cambria Math" panose="02040503050406030204" pitchFamily="18" charset="0"/>
                          </a:rPr>
                          <m:t>2</m:t>
                        </m:r>
                      </m:den>
                    </m:f>
                    <m:r>
                      <a:rPr lang="en-US" sz="2200" i="1">
                        <a:latin typeface="Cambria Math" panose="02040503050406030204" pitchFamily="18" charset="0"/>
                      </a:rPr>
                      <m:t>=</m:t>
                    </m:r>
                    <m:r>
                      <a:rPr lang="en-US" sz="2200" i="1">
                        <a:latin typeface="Cambria Math" panose="02040503050406030204" pitchFamily="18" charset="0"/>
                      </a:rPr>
                      <m:t>6</m:t>
                    </m:r>
                    <m:r>
                      <a:rPr lang="en-US" sz="2200" i="1">
                        <a:latin typeface="Cambria Math" panose="02040503050406030204" pitchFamily="18" charset="0"/>
                      </a:rPr>
                      <m:t>⇔</m:t>
                    </m:r>
                    <m:r>
                      <a:rPr lang="en-US" sz="2200" i="1">
                        <a:latin typeface="Cambria Math" panose="02040503050406030204" pitchFamily="18" charset="0"/>
                      </a:rPr>
                      <m:t>𝑝</m:t>
                    </m:r>
                    <m:r>
                      <a:rPr lang="en-US" sz="2200" i="1">
                        <a:latin typeface="Cambria Math" panose="02040503050406030204" pitchFamily="18" charset="0"/>
                      </a:rPr>
                      <m:t>=</m:t>
                    </m:r>
                    <m:r>
                      <a:rPr lang="en-US" sz="2200" i="1">
                        <a:latin typeface="Cambria Math" panose="02040503050406030204" pitchFamily="18" charset="0"/>
                      </a:rPr>
                      <m:t>12</m:t>
                    </m:r>
                  </m:oMath>
                </a14:m>
                <a:endParaRPr lang="en-US" sz="2200" dirty="0"/>
              </a:p>
              <a:p>
                <a:pPr algn="ctr">
                  <a:lnSpc>
                    <a:spcPct val="150000"/>
                  </a:lnSpc>
                </a:pPr>
                <a:r>
                  <a:rPr lang="en-US" sz="2200" dirty="0"/>
                  <a:t>Vậy phương trình chính tắc của parabol là y</a:t>
                </a:r>
                <a:r>
                  <a:rPr lang="en-US" sz="2200" baseline="30000" dirty="0"/>
                  <a:t>2</a:t>
                </a:r>
                <a:r>
                  <a:rPr lang="en-US" sz="2200" dirty="0"/>
                  <a:t> = 24x.</a:t>
                </a:r>
              </a:p>
            </p:txBody>
          </p:sp>
        </mc:Choice>
        <mc:Fallback xmlns="">
          <p:sp>
            <p:nvSpPr>
              <p:cNvPr id="3" name="Rectangle 2"/>
              <p:cNvSpPr>
                <a:spLocks noRot="1" noChangeAspect="1" noMove="1" noResize="1" noEditPoints="1" noAdjustHandles="1" noChangeArrowheads="1" noChangeShapeType="1" noTextEdit="1"/>
              </p:cNvSpPr>
              <p:nvPr/>
            </p:nvSpPr>
            <p:spPr>
              <a:xfrm>
                <a:off x="1219200" y="2064485"/>
                <a:ext cx="6858000" cy="2793265"/>
              </a:xfrm>
              <a:prstGeom prst="rect">
                <a:avLst/>
              </a:prstGeom>
              <a:blipFill rotWithShape="1">
                <a:blip r:embed="rId3"/>
                <a:stretch>
                  <a:fillRect b="-1310"/>
                </a:stretch>
              </a:blipFill>
            </p:spPr>
            <p:txBody>
              <a:bodyPr/>
              <a:lstStyle/>
              <a:p>
                <a:r>
                  <a:rPr lang="en-US">
                    <a:noFill/>
                  </a:rPr>
                  <a:t> </a:t>
                </a:r>
              </a:p>
            </p:txBody>
          </p:sp>
        </mc:Fallback>
      </mc:AlternateContent>
    </p:spTree>
    <p:extLst>
      <p:ext uri="{BB962C8B-B14F-4D97-AF65-F5344CB8AC3E}">
        <p14:creationId xmlns:p14="http://schemas.microsoft.com/office/powerpoint/2010/main" val="19920939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wipe(down)">
                                      <p:cBhvr>
                                        <p:cTn id="19" dur="500"/>
                                        <p:tgtEl>
                                          <p:spTgt spid="3">
                                            <p:bg/>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down)">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down)">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wipe(down)">
                                      <p:cBhvr>
                                        <p:cTn id="4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77" name="Google Shape;2177;p63"/>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3"/>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533400" y="285750"/>
            <a:ext cx="4572000" cy="4662815"/>
          </a:xfrm>
          <a:prstGeom prst="rect">
            <a:avLst/>
          </a:prstGeom>
        </p:spPr>
        <p:txBody>
          <a:bodyPr>
            <a:spAutoFit/>
          </a:bodyPr>
          <a:lstStyle/>
          <a:p>
            <a:pPr algn="just">
              <a:lnSpc>
                <a:spcPct val="150000"/>
              </a:lnSpc>
            </a:pPr>
            <a:r>
              <a:rPr lang="en-US" sz="2200" b="1" dirty="0">
                <a:solidFill>
                  <a:schemeClr val="tx1">
                    <a:lumMod val="75000"/>
                  </a:schemeClr>
                </a:solidFill>
              </a:rPr>
              <a:t>11. (SGK – tr.102)</a:t>
            </a:r>
            <a:endParaRPr lang="en-US" sz="2200" dirty="0">
              <a:solidFill>
                <a:schemeClr val="tx1">
                  <a:lumMod val="75000"/>
                </a:schemeClr>
              </a:solidFill>
            </a:endParaRPr>
          </a:p>
          <a:p>
            <a:pPr algn="just">
              <a:lnSpc>
                <a:spcPct val="150000"/>
              </a:lnSpc>
            </a:pPr>
            <a:r>
              <a:rPr lang="en-US" sz="2200" dirty="0"/>
              <a:t>Một chiếc đèn có mặt cắt ngang là hình parabol (Hình 63). Hình parabol có chiều rộng giữa hai mép vành là AB = 40 cm và chiều sâu h = 30 cm (h bằng khoảng cách từ O đến AB). Bóng đèn nằm ở tiêu điểm S. Viết phương trình chính tắc của parabol đó.</a:t>
            </a:r>
          </a:p>
        </p:txBody>
      </p:sp>
      <p:pic>
        <p:nvPicPr>
          <p:cNvPr id="23554" name="Picture 2" descr="C:\Users\Administrator\Desktop\P4-TT-TOÁN 10-CD\c7-bàin6\18.bài 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38483"/>
            <a:ext cx="3616200" cy="3462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500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3554"/>
                                        </p:tgtEl>
                                        <p:attrNameLst>
                                          <p:attrName>style.visibility</p:attrName>
                                        </p:attrNameLst>
                                      </p:cBhvr>
                                      <p:to>
                                        <p:strVal val="visible"/>
                                      </p:to>
                                    </p:set>
                                    <p:anim calcmode="lin" valueType="num">
                                      <p:cBhvr>
                                        <p:cTn id="17" dur="500" fill="hold"/>
                                        <p:tgtEl>
                                          <p:spTgt spid="23554"/>
                                        </p:tgtEl>
                                        <p:attrNameLst>
                                          <p:attrName>ppt_w</p:attrName>
                                        </p:attrNameLst>
                                      </p:cBhvr>
                                      <p:tavLst>
                                        <p:tav tm="0">
                                          <p:val>
                                            <p:fltVal val="0"/>
                                          </p:val>
                                        </p:tav>
                                        <p:tav tm="100000">
                                          <p:val>
                                            <p:strVal val="#ppt_w"/>
                                          </p:val>
                                        </p:tav>
                                      </p:tavLst>
                                    </p:anim>
                                    <p:anim calcmode="lin" valueType="num">
                                      <p:cBhvr>
                                        <p:cTn id="18" dur="500" fill="hold"/>
                                        <p:tgtEl>
                                          <p:spTgt spid="23554"/>
                                        </p:tgtEl>
                                        <p:attrNameLst>
                                          <p:attrName>ppt_h</p:attrName>
                                        </p:attrNameLst>
                                      </p:cBhvr>
                                      <p:tavLst>
                                        <p:tav tm="0">
                                          <p:val>
                                            <p:fltVal val="0"/>
                                          </p:val>
                                        </p:tav>
                                        <p:tav tm="100000">
                                          <p:val>
                                            <p:strVal val="#ppt_h"/>
                                          </p:val>
                                        </p:tav>
                                      </p:tavLst>
                                    </p:anim>
                                    <p:animEffect transition="in" filter="fade">
                                      <p:cBhvr>
                                        <p:cTn id="19"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grpSp>
        <p:nvGrpSpPr>
          <p:cNvPr id="2390" name="Google Shape;2390;p66"/>
          <p:cNvGrpSpPr/>
          <p:nvPr/>
        </p:nvGrpSpPr>
        <p:grpSpPr>
          <a:xfrm>
            <a:off x="4754473" y="-205047"/>
            <a:ext cx="490612" cy="415445"/>
            <a:chOff x="5278225" y="2418025"/>
            <a:chExt cx="230075" cy="194825"/>
          </a:xfrm>
        </p:grpSpPr>
        <p:sp>
          <p:nvSpPr>
            <p:cNvPr id="2391" name="Google Shape;2391;p6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7" name="Google Shape;2397;p66"/>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Rectangle 1"/>
              <p:cNvSpPr/>
              <p:nvPr/>
            </p:nvSpPr>
            <p:spPr>
              <a:xfrm>
                <a:off x="478815" y="215761"/>
                <a:ext cx="8077200" cy="4794389"/>
              </a:xfrm>
              <a:prstGeom prst="rect">
                <a:avLst/>
              </a:prstGeom>
            </p:spPr>
            <p:txBody>
              <a:bodyPr wrap="square">
                <a:spAutoFit/>
              </a:bodyPr>
              <a:lstStyle/>
              <a:p>
                <a:pPr algn="ctr">
                  <a:lnSpc>
                    <a:spcPct val="150000"/>
                  </a:lnSpc>
                </a:pPr>
                <a:r>
                  <a:rPr lang="en-US" sz="2200" b="1" dirty="0">
                    <a:solidFill>
                      <a:srgbClr val="FF0000"/>
                    </a:solidFill>
                  </a:rPr>
                  <a:t>Giải</a:t>
                </a:r>
              </a:p>
              <a:p>
                <a:pPr algn="ctr">
                  <a:lnSpc>
                    <a:spcPct val="150000"/>
                  </a:lnSpc>
                </a:pPr>
                <a:r>
                  <a:rPr lang="en-US" sz="2200" dirty="0"/>
                  <a:t>Phương trình chính tắc của parabol có dạng : </a:t>
                </a:r>
                <a:endParaRPr lang="vi-VN" sz="2200" dirty="0"/>
              </a:p>
              <a:p>
                <a:pPr algn="ctr">
                  <a:lnSpc>
                    <a:spcPct val="150000"/>
                  </a:lnSpc>
                </a:pPr>
                <a:r>
                  <a:rPr lang="en-US" sz="2200" dirty="0"/>
                  <a:t>y</a:t>
                </a:r>
                <a:r>
                  <a:rPr lang="en-US" sz="2200" baseline="30000" dirty="0"/>
                  <a:t>2</a:t>
                </a:r>
                <a:r>
                  <a:rPr lang="en-US" sz="2200" dirty="0"/>
                  <a:t> = 2px (p &gt; 0)</a:t>
                </a:r>
              </a:p>
              <a:p>
                <a:pPr algn="ctr">
                  <a:lnSpc>
                    <a:spcPct val="150000"/>
                  </a:lnSpc>
                </a:pPr>
                <a:r>
                  <a:rPr lang="en-US" sz="2200" dirty="0"/>
                  <a:t>Vì AB = 40 nên khoảng cách từ A đến trục Ox là </a:t>
                </a:r>
                <a14:m>
                  <m:oMath xmlns:m="http://schemas.openxmlformats.org/officeDocument/2006/math">
                    <m:f>
                      <m:fPr>
                        <m:ctrlPr>
                          <a:rPr lang="en-US" sz="2200" i="1">
                            <a:latin typeface="Cambria Math" panose="02040503050406030204" pitchFamily="18" charset="0"/>
                          </a:rPr>
                        </m:ctrlPr>
                      </m:fPr>
                      <m:num>
                        <m:r>
                          <a:rPr lang="en-US" sz="2200" i="1">
                            <a:latin typeface="Cambria Math" panose="02040503050406030204" pitchFamily="18" charset="0"/>
                          </a:rPr>
                          <m:t>40</m:t>
                        </m:r>
                      </m:num>
                      <m:den>
                        <m:r>
                          <a:rPr lang="en-US" sz="2200" i="1">
                            <a:latin typeface="Cambria Math" panose="02040503050406030204" pitchFamily="18" charset="0"/>
                          </a:rPr>
                          <m:t>20</m:t>
                        </m:r>
                      </m:den>
                    </m:f>
                    <m:r>
                      <a:rPr lang="en-US" sz="2200" i="1">
                        <a:latin typeface="Cambria Math" panose="02040503050406030204" pitchFamily="18" charset="0"/>
                      </a:rPr>
                      <m:t>=</m:t>
                    </m:r>
                    <m:r>
                      <a:rPr lang="en-US" sz="2200" i="1">
                        <a:latin typeface="Cambria Math" panose="02040503050406030204" pitchFamily="18" charset="0"/>
                      </a:rPr>
                      <m:t>20</m:t>
                    </m:r>
                  </m:oMath>
                </a14:m>
                <a:endParaRPr lang="en-US" sz="2200" dirty="0"/>
              </a:p>
              <a:p>
                <a:pPr algn="ctr">
                  <a:lnSpc>
                    <a:spcPct val="150000"/>
                  </a:lnSpc>
                </a:pPr>
                <a:r>
                  <a:rPr lang="en-US" sz="2200" dirty="0"/>
                  <a:t>h = khoảng cách từ O đến AB = khoảng cách từ A đến trục Oy = 30</a:t>
                </a:r>
              </a:p>
              <a:p>
                <a:pPr algn="ctr">
                  <a:lnSpc>
                    <a:spcPct val="150000"/>
                  </a:lnSpc>
                </a:pPr>
                <a14:m>
                  <m:oMath xmlns:m="http://schemas.openxmlformats.org/officeDocument/2006/math">
                    <m:r>
                      <a:rPr lang="en-US" sz="2200" i="1">
                        <a:latin typeface="Cambria Math" panose="02040503050406030204" pitchFamily="18" charset="0"/>
                      </a:rPr>
                      <m:t>⇒</m:t>
                    </m:r>
                  </m:oMath>
                </a14:m>
                <a:r>
                  <a:rPr lang="en-US" sz="2200" dirty="0"/>
                  <a:t> Parabol đi qua điểm A(30; 20) </a:t>
                </a:r>
                <a14:m>
                  <m:oMath xmlns:m="http://schemas.openxmlformats.org/officeDocument/2006/math">
                    <m:r>
                      <a:rPr lang="en-US" sz="2200" i="1">
                        <a:latin typeface="Cambria Math" panose="02040503050406030204" pitchFamily="18" charset="0"/>
                      </a:rPr>
                      <m:t>⇒</m:t>
                    </m:r>
                    <m:sSup>
                      <m:sSupPr>
                        <m:ctrlPr>
                          <a:rPr lang="en-US" sz="2200" i="1">
                            <a:latin typeface="Cambria Math" panose="02040503050406030204" pitchFamily="18" charset="0"/>
                          </a:rPr>
                        </m:ctrlPr>
                      </m:sSupPr>
                      <m:e>
                        <m:r>
                          <a:rPr lang="en-US" sz="2200" i="1">
                            <a:latin typeface="Cambria Math" panose="02040503050406030204" pitchFamily="18" charset="0"/>
                          </a:rPr>
                          <m:t>20</m:t>
                        </m:r>
                      </m:e>
                      <m:sup>
                        <m:r>
                          <a:rPr lang="en-US" sz="2200" i="1">
                            <a:latin typeface="Cambria Math" panose="02040503050406030204" pitchFamily="18" charset="0"/>
                          </a:rPr>
                          <m:t>2</m:t>
                        </m:r>
                      </m:sup>
                    </m:sSup>
                    <m:r>
                      <a:rPr lang="en-US" sz="2200" i="1">
                        <a:latin typeface="Cambria Math" panose="02040503050406030204" pitchFamily="18" charset="0"/>
                      </a:rPr>
                      <m:t>=</m:t>
                    </m:r>
                    <m:r>
                      <a:rPr lang="en-US" sz="2200" i="1">
                        <a:latin typeface="Cambria Math" panose="02040503050406030204" pitchFamily="18" charset="0"/>
                      </a:rPr>
                      <m:t>2</m:t>
                    </m:r>
                    <m:r>
                      <a:rPr lang="en-US" sz="2200" i="1">
                        <a:latin typeface="Cambria Math" panose="02040503050406030204" pitchFamily="18" charset="0"/>
                      </a:rPr>
                      <m:t>𝑝</m:t>
                    </m:r>
                    <m:r>
                      <a:rPr lang="en-US" sz="2200" i="1">
                        <a:latin typeface="Cambria Math" panose="02040503050406030204" pitchFamily="18" charset="0"/>
                      </a:rPr>
                      <m:t>30</m:t>
                    </m:r>
                  </m:oMath>
                </a14:m>
                <a:r>
                  <a:rPr lang="en-US" sz="2200" dirty="0"/>
                  <a:t> hay p = </a:t>
                </a:r>
                <a14:m>
                  <m:oMath xmlns:m="http://schemas.openxmlformats.org/officeDocument/2006/math">
                    <m:f>
                      <m:fPr>
                        <m:ctrlPr>
                          <a:rPr lang="en-US" sz="2200" i="1">
                            <a:latin typeface="Cambria Math" panose="02040503050406030204" pitchFamily="18" charset="0"/>
                          </a:rPr>
                        </m:ctrlPr>
                      </m:fPr>
                      <m:num>
                        <m:r>
                          <a:rPr lang="en-US" sz="2200" i="1">
                            <a:latin typeface="Cambria Math" panose="02040503050406030204" pitchFamily="18" charset="0"/>
                          </a:rPr>
                          <m:t>20</m:t>
                        </m:r>
                      </m:num>
                      <m:den>
                        <m:r>
                          <a:rPr lang="en-US" sz="2200" i="1">
                            <a:latin typeface="Cambria Math" panose="02040503050406030204" pitchFamily="18" charset="0"/>
                          </a:rPr>
                          <m:t>3</m:t>
                        </m:r>
                      </m:den>
                    </m:f>
                  </m:oMath>
                </a14:m>
                <a:endParaRPr lang="en-US" sz="2200" dirty="0"/>
              </a:p>
              <a:p>
                <a:pPr algn="ctr">
                  <a:lnSpc>
                    <a:spcPct val="150000"/>
                  </a:lnSpc>
                </a:pPr>
                <a:r>
                  <a:rPr lang="en-US" sz="2200" dirty="0"/>
                  <a:t>Vậy phương trình chính tắc của Parabol là: y</a:t>
                </a:r>
                <a:r>
                  <a:rPr lang="en-US" sz="2200" baseline="30000" dirty="0"/>
                  <a:t>2</a:t>
                </a:r>
                <a:r>
                  <a:rPr lang="en-US" sz="2200" dirty="0"/>
                  <a:t> = </a:t>
                </a:r>
                <a14:m>
                  <m:oMath xmlns:m="http://schemas.openxmlformats.org/officeDocument/2006/math">
                    <m:f>
                      <m:fPr>
                        <m:ctrlPr>
                          <a:rPr lang="en-US" sz="2200" i="1">
                            <a:latin typeface="Cambria Math" panose="02040503050406030204" pitchFamily="18" charset="0"/>
                          </a:rPr>
                        </m:ctrlPr>
                      </m:fPr>
                      <m:num>
                        <m:r>
                          <a:rPr lang="en-US" sz="2200" i="1">
                            <a:latin typeface="Cambria Math" panose="02040503050406030204" pitchFamily="18" charset="0"/>
                          </a:rPr>
                          <m:t>40</m:t>
                        </m:r>
                      </m:num>
                      <m:den>
                        <m:r>
                          <a:rPr lang="en-US" sz="2200" i="1">
                            <a:latin typeface="Cambria Math" panose="02040503050406030204" pitchFamily="18" charset="0"/>
                          </a:rPr>
                          <m:t>3</m:t>
                        </m:r>
                      </m:den>
                    </m:f>
                  </m:oMath>
                </a14:m>
                <a:r>
                  <a:rPr lang="en-US" sz="2200" i="1" dirty="0"/>
                  <a:t>x.</a:t>
                </a:r>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478815" y="215761"/>
                <a:ext cx="8077200" cy="4794389"/>
              </a:xfrm>
              <a:prstGeom prst="rect">
                <a:avLst/>
              </a:prstGeom>
              <a:blipFill rotWithShape="1">
                <a:blip r:embed="rId3"/>
                <a:stretch>
                  <a:fillRect r="-830"/>
                </a:stretch>
              </a:blipFill>
            </p:spPr>
            <p:txBody>
              <a:bodyPr/>
              <a:lstStyle/>
              <a:p>
                <a:r>
                  <a:rPr lang="en-US">
                    <a:noFill/>
                  </a:rPr>
                  <a:t> </a:t>
                </a:r>
              </a:p>
            </p:txBody>
          </p:sp>
        </mc:Fallback>
      </mc:AlternateContent>
    </p:spTree>
    <p:extLst>
      <p:ext uri="{BB962C8B-B14F-4D97-AF65-F5344CB8AC3E}">
        <p14:creationId xmlns:p14="http://schemas.microsoft.com/office/powerpoint/2010/main" val="15997282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911" name="Google Shape;1911;p59"/>
          <p:cNvSpPr/>
          <p:nvPr/>
        </p:nvSpPr>
        <p:spPr>
          <a:xfrm>
            <a:off x="295016" y="4375450"/>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9"/>
          <p:cNvSpPr/>
          <p:nvPr/>
        </p:nvSpPr>
        <p:spPr>
          <a:xfrm>
            <a:off x="6582200" y="746292"/>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59"/>
          <p:cNvGrpSpPr/>
          <p:nvPr/>
        </p:nvGrpSpPr>
        <p:grpSpPr>
          <a:xfrm rot="-3512591">
            <a:off x="8412186" y="4317690"/>
            <a:ext cx="384630" cy="574466"/>
            <a:chOff x="5896600" y="1746775"/>
            <a:chExt cx="180375" cy="269400"/>
          </a:xfrm>
        </p:grpSpPr>
        <p:sp>
          <p:nvSpPr>
            <p:cNvPr id="1914" name="Google Shape;1914;p59"/>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9"/>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9"/>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9"/>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9"/>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9"/>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0" name="Google Shape;1920;p59"/>
          <p:cNvGrpSpPr/>
          <p:nvPr/>
        </p:nvGrpSpPr>
        <p:grpSpPr>
          <a:xfrm>
            <a:off x="8359198" y="330853"/>
            <a:ext cx="490612" cy="415445"/>
            <a:chOff x="5278225" y="2418025"/>
            <a:chExt cx="230075" cy="194825"/>
          </a:xfrm>
        </p:grpSpPr>
        <p:sp>
          <p:nvSpPr>
            <p:cNvPr id="1921" name="Google Shape;1921;p59"/>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9"/>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9"/>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9"/>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9"/>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9"/>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7" name="Google Shape;1927;p59"/>
          <p:cNvSpPr/>
          <p:nvPr/>
        </p:nvSpPr>
        <p:spPr>
          <a:xfrm rot="1791412">
            <a:off x="313875" y="406010"/>
            <a:ext cx="636212" cy="65071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9"/>
          <p:cNvSpPr/>
          <p:nvPr/>
        </p:nvSpPr>
        <p:spPr>
          <a:xfrm rot="1844305">
            <a:off x="4629610" y="4279581"/>
            <a:ext cx="636195" cy="650695"/>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TextBox 3"/>
          <p:cNvSpPr txBox="1"/>
          <p:nvPr/>
        </p:nvSpPr>
        <p:spPr>
          <a:xfrm>
            <a:off x="2204833" y="819150"/>
            <a:ext cx="4746531" cy="738664"/>
          </a:xfrm>
          <a:prstGeom prst="rect">
            <a:avLst/>
          </a:prstGeom>
        </p:spPr>
        <p:txBody>
          <a:bodyPr wrap="square" lIns="0" tIns="0" rIns="0" bIns="0" rtlCol="0" anchor="ctr">
            <a:spAutoFit/>
          </a:bodyPr>
          <a:lstStyle/>
          <a:p>
            <a:pPr algn="ctr">
              <a:lnSpc>
                <a:spcPct val="150000"/>
              </a:lnSpc>
            </a:pPr>
            <a:r>
              <a:rPr lang="en-US" sz="3200" b="1" dirty="0">
                <a:solidFill>
                  <a:srgbClr val="413359"/>
                </a:solidFill>
                <a:latin typeface="Arial" panose="020B0604020202020204" pitchFamily="34" charset="0"/>
                <a:cs typeface="Arial" panose="020B0604020202020204" pitchFamily="34" charset="0"/>
              </a:rPr>
              <a:t>HƯỚNG DẪN VỀ NHÀ</a:t>
            </a:r>
          </a:p>
        </p:txBody>
      </p:sp>
      <p:pic>
        <p:nvPicPr>
          <p:cNvPr id="4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9017" y="1924871"/>
            <a:ext cx="1053734" cy="1899291"/>
          </a:xfrm>
          <a:prstGeom prst="rect">
            <a:avLst/>
          </a:prstGeom>
        </p:spPr>
      </p:pic>
      <p:pic>
        <p:nvPicPr>
          <p:cNvPr id="42"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2000" y="2459943"/>
            <a:ext cx="2423418" cy="1635807"/>
          </a:xfrm>
          <a:prstGeom prst="rect">
            <a:avLst/>
          </a:prstGeom>
        </p:spPr>
      </p:pic>
      <p:pic>
        <p:nvPicPr>
          <p:cNvPr id="43"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0600" y="698184"/>
            <a:ext cx="667892" cy="793392"/>
          </a:xfrm>
          <a:prstGeom prst="rect">
            <a:avLst/>
          </a:prstGeom>
        </p:spPr>
      </p:pic>
      <p:sp>
        <p:nvSpPr>
          <p:cNvPr id="44" name="TextBox 43"/>
          <p:cNvSpPr txBox="1"/>
          <p:nvPr/>
        </p:nvSpPr>
        <p:spPr>
          <a:xfrm>
            <a:off x="897723" y="2808499"/>
            <a:ext cx="2135291" cy="1015663"/>
          </a:xfrm>
          <a:prstGeom prst="rect">
            <a:avLst/>
          </a:prstGeom>
          <a:noFill/>
        </p:spPr>
        <p:txBody>
          <a:bodyPr wrap="square" rtlCol="0">
            <a:spAutoFit/>
          </a:bodyPr>
          <a:lstStyle/>
          <a:p>
            <a:pPr algn="ctr">
              <a:lnSpc>
                <a:spcPct val="150000"/>
              </a:lnSpc>
            </a:pPr>
            <a:r>
              <a:rPr lang="en-US" sz="2000" dirty="0">
                <a:latin typeface="Arial" panose="020B0604020202020204" pitchFamily="34" charset="0"/>
                <a:cs typeface="Arial" panose="020B0604020202020204" pitchFamily="34" charset="0"/>
              </a:rPr>
              <a:t>Ôn lại kiến thức </a:t>
            </a:r>
          </a:p>
          <a:p>
            <a:pPr algn="ctr">
              <a:lnSpc>
                <a:spcPct val="150000"/>
              </a:lnSpc>
            </a:pPr>
            <a:r>
              <a:rPr lang="en-US" sz="2000" dirty="0">
                <a:latin typeface="Arial" panose="020B0604020202020204" pitchFamily="34" charset="0"/>
                <a:cs typeface="Arial" panose="020B0604020202020204" pitchFamily="34" charset="0"/>
              </a:rPr>
              <a:t>đã học trong bài</a:t>
            </a:r>
          </a:p>
        </p:txBody>
      </p:sp>
      <p:pic>
        <p:nvPicPr>
          <p:cNvPr id="4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13407" y="1924871"/>
            <a:ext cx="1053734" cy="1899291"/>
          </a:xfrm>
          <a:prstGeom prst="rect">
            <a:avLst/>
          </a:prstGeom>
        </p:spPr>
      </p:pic>
      <p:pic>
        <p:nvPicPr>
          <p:cNvPr id="46"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366390" y="2459943"/>
            <a:ext cx="2423418" cy="1635807"/>
          </a:xfrm>
          <a:prstGeom prst="rect">
            <a:avLst/>
          </a:prstGeom>
        </p:spPr>
      </p:pic>
      <p:sp>
        <p:nvSpPr>
          <p:cNvPr id="47" name="TextBox 46"/>
          <p:cNvSpPr txBox="1"/>
          <p:nvPr/>
        </p:nvSpPr>
        <p:spPr>
          <a:xfrm>
            <a:off x="3490217" y="2874516"/>
            <a:ext cx="2057398" cy="1015663"/>
          </a:xfrm>
          <a:prstGeom prst="rect">
            <a:avLst/>
          </a:prstGeom>
          <a:noFill/>
        </p:spPr>
        <p:txBody>
          <a:bodyPr wrap="square" rtlCol="0">
            <a:spAutoFit/>
          </a:bodyPr>
          <a:lstStyle/>
          <a:p>
            <a:pPr algn="ctr">
              <a:lnSpc>
                <a:spcPct val="150000"/>
              </a:lnSpc>
            </a:pPr>
            <a:r>
              <a:rPr lang="en-US" sz="2000" dirty="0">
                <a:latin typeface="Arial" panose="020B0604020202020204" pitchFamily="34" charset="0"/>
                <a:cs typeface="Arial" panose="020B0604020202020204" pitchFamily="34" charset="0"/>
              </a:rPr>
              <a:t>Hoàn thành bài tập trong SBT</a:t>
            </a:r>
          </a:p>
        </p:txBody>
      </p:sp>
      <p:pic>
        <p:nvPicPr>
          <p:cNvPr id="48"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51834" y="1924871"/>
            <a:ext cx="1053734" cy="1899291"/>
          </a:xfrm>
          <a:prstGeom prst="rect">
            <a:avLst/>
          </a:prstGeom>
        </p:spPr>
      </p:pic>
      <p:pic>
        <p:nvPicPr>
          <p:cNvPr id="49"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04817" y="2459943"/>
            <a:ext cx="2423418" cy="1635807"/>
          </a:xfrm>
          <a:prstGeom prst="rect">
            <a:avLst/>
          </a:prstGeom>
        </p:spPr>
      </p:pic>
      <p:sp>
        <p:nvSpPr>
          <p:cNvPr id="50" name="TextBox 49"/>
          <p:cNvSpPr txBox="1"/>
          <p:nvPr/>
        </p:nvSpPr>
        <p:spPr>
          <a:xfrm>
            <a:off x="6309617" y="2874516"/>
            <a:ext cx="1752599" cy="1015663"/>
          </a:xfrm>
          <a:prstGeom prst="rect">
            <a:avLst/>
          </a:prstGeom>
          <a:noFill/>
        </p:spPr>
        <p:txBody>
          <a:bodyPr wrap="square" rtlCol="0">
            <a:spAutoFit/>
          </a:bodyPr>
          <a:lstStyle/>
          <a:p>
            <a:pPr algn="ctr">
              <a:lnSpc>
                <a:spcPct val="150000"/>
              </a:lnSpc>
            </a:pPr>
            <a:r>
              <a:rPr lang="en-US" sz="2000" dirty="0">
                <a:latin typeface="Arial" panose="020B0604020202020204" pitchFamily="34" charset="0"/>
                <a:cs typeface="Arial" panose="020B0604020202020204" pitchFamily="34" charset="0"/>
              </a:rPr>
              <a:t>Đọc và xem </a:t>
            </a:r>
          </a:p>
          <a:p>
            <a:pPr algn="ctr">
              <a:lnSpc>
                <a:spcPct val="150000"/>
              </a:lnSpc>
            </a:pPr>
            <a:r>
              <a:rPr lang="en-US" sz="2000" dirty="0">
                <a:latin typeface="Arial" panose="020B0604020202020204" pitchFamily="34" charset="0"/>
                <a:cs typeface="Arial" panose="020B0604020202020204" pitchFamily="34" charset="0"/>
              </a:rPr>
              <a:t>trước bài mới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p:cTn id="21" dur="500" fill="hold"/>
                                        <p:tgtEl>
                                          <p:spTgt spid="45"/>
                                        </p:tgtEl>
                                        <p:attrNameLst>
                                          <p:attrName>ppt_w</p:attrName>
                                        </p:attrNameLst>
                                      </p:cBhvr>
                                      <p:tavLst>
                                        <p:tav tm="0">
                                          <p:val>
                                            <p:fltVal val="0"/>
                                          </p:val>
                                        </p:tav>
                                        <p:tav tm="100000">
                                          <p:val>
                                            <p:strVal val="#ppt_w"/>
                                          </p:val>
                                        </p:tav>
                                      </p:tavLst>
                                    </p:anim>
                                    <p:anim calcmode="lin" valueType="num">
                                      <p:cBhvr>
                                        <p:cTn id="22" dur="500" fill="hold"/>
                                        <p:tgtEl>
                                          <p:spTgt spid="45"/>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p:cTn id="25" dur="500" fill="hold"/>
                                        <p:tgtEl>
                                          <p:spTgt spid="46"/>
                                        </p:tgtEl>
                                        <p:attrNameLst>
                                          <p:attrName>ppt_w</p:attrName>
                                        </p:attrNameLst>
                                      </p:cBhvr>
                                      <p:tavLst>
                                        <p:tav tm="0">
                                          <p:val>
                                            <p:fltVal val="0"/>
                                          </p:val>
                                        </p:tav>
                                        <p:tav tm="100000">
                                          <p:val>
                                            <p:strVal val="#ppt_w"/>
                                          </p:val>
                                        </p:tav>
                                      </p:tavLst>
                                    </p:anim>
                                    <p:anim calcmode="lin" valueType="num">
                                      <p:cBhvr>
                                        <p:cTn id="26" dur="500" fill="hold"/>
                                        <p:tgtEl>
                                          <p:spTgt spid="46"/>
                                        </p:tgtEl>
                                        <p:attrNameLst>
                                          <p:attrName>ppt_h</p:attrName>
                                        </p:attrNameLst>
                                      </p:cBhvr>
                                      <p:tavLst>
                                        <p:tav tm="0">
                                          <p:val>
                                            <p:strVal val="#ppt_h"/>
                                          </p:val>
                                        </p:tav>
                                        <p:tav tm="100000">
                                          <p:val>
                                            <p:strVal val="#ppt_h"/>
                                          </p:val>
                                        </p:tav>
                                      </p:tavLst>
                                    </p:anim>
                                  </p:childTnLst>
                                </p:cTn>
                              </p:par>
                              <p:par>
                                <p:cTn id="27" presetID="50" presetClass="entr" presetSubtype="0" decel="10000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strVal val="#ppt_w+.3"/>
                                          </p:val>
                                        </p:tav>
                                        <p:tav tm="100000">
                                          <p:val>
                                            <p:strVal val="#ppt_w"/>
                                          </p:val>
                                        </p:tav>
                                      </p:tavLst>
                                    </p:anim>
                                    <p:anim calcmode="lin" valueType="num">
                                      <p:cBhvr>
                                        <p:cTn id="30" dur="500" fill="hold"/>
                                        <p:tgtEl>
                                          <p:spTgt spid="47"/>
                                        </p:tgtEl>
                                        <p:attrNameLst>
                                          <p:attrName>ppt_h</p:attrName>
                                        </p:attrNameLst>
                                      </p:cBhvr>
                                      <p:tavLst>
                                        <p:tav tm="0">
                                          <p:val>
                                            <p:strVal val="#ppt_h"/>
                                          </p:val>
                                        </p:tav>
                                        <p:tav tm="100000">
                                          <p:val>
                                            <p:strVal val="#ppt_h"/>
                                          </p:val>
                                        </p:tav>
                                      </p:tavLst>
                                    </p:anim>
                                    <p:animEffect transition="in" filter="fade">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strVal val="#ppt_h"/>
                                          </p:val>
                                        </p:tav>
                                        <p:tav tm="100000">
                                          <p:val>
                                            <p:strVal val="#ppt_h"/>
                                          </p:val>
                                        </p:tav>
                                      </p:tavLst>
                                    </p:anim>
                                  </p:childTnLst>
                                </p:cTn>
                              </p:par>
                              <p:par>
                                <p:cTn id="38" presetID="17" presetClass="entr" presetSubtype="10"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500" fill="hold"/>
                                        <p:tgtEl>
                                          <p:spTgt spid="49"/>
                                        </p:tgtEl>
                                        <p:attrNameLst>
                                          <p:attrName>ppt_w</p:attrName>
                                        </p:attrNameLst>
                                      </p:cBhvr>
                                      <p:tavLst>
                                        <p:tav tm="0">
                                          <p:val>
                                            <p:fltVal val="0"/>
                                          </p:val>
                                        </p:tav>
                                        <p:tav tm="100000">
                                          <p:val>
                                            <p:strVal val="#ppt_w"/>
                                          </p:val>
                                        </p:tav>
                                      </p:tavLst>
                                    </p:anim>
                                    <p:anim calcmode="lin" valueType="num">
                                      <p:cBhvr>
                                        <p:cTn id="41" dur="500" fill="hold"/>
                                        <p:tgtEl>
                                          <p:spTgt spid="49"/>
                                        </p:tgtEl>
                                        <p:attrNameLst>
                                          <p:attrName>ppt_h</p:attrName>
                                        </p:attrNameLst>
                                      </p:cBhvr>
                                      <p:tavLst>
                                        <p:tav tm="0">
                                          <p:val>
                                            <p:strVal val="#ppt_h"/>
                                          </p:val>
                                        </p:tav>
                                        <p:tav tm="100000">
                                          <p:val>
                                            <p:strVal val="#ppt_h"/>
                                          </p:val>
                                        </p:tav>
                                      </p:tavLst>
                                    </p:anim>
                                  </p:childTnLst>
                                </p:cTn>
                              </p:par>
                              <p:par>
                                <p:cTn id="42" presetID="16" presetClass="entr" presetSubtype="37"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barn(outVertical)">
                                      <p:cBhvr>
                                        <p:cTn id="4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5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grpSp>
        <p:nvGrpSpPr>
          <p:cNvPr id="1588" name="Google Shape;1588;p56"/>
          <p:cNvGrpSpPr/>
          <p:nvPr/>
        </p:nvGrpSpPr>
        <p:grpSpPr>
          <a:xfrm rot="665443">
            <a:off x="279471" y="4270619"/>
            <a:ext cx="520099" cy="669049"/>
            <a:chOff x="4938450" y="2419450"/>
            <a:chExt cx="243900" cy="313750"/>
          </a:xfrm>
        </p:grpSpPr>
        <p:sp>
          <p:nvSpPr>
            <p:cNvPr id="1589" name="Google Shape;1589;p56"/>
            <p:cNvSpPr/>
            <p:nvPr/>
          </p:nvSpPr>
          <p:spPr>
            <a:xfrm>
              <a:off x="4988550" y="2432675"/>
              <a:ext cx="189850" cy="242075"/>
            </a:xfrm>
            <a:custGeom>
              <a:avLst/>
              <a:gdLst/>
              <a:ahLst/>
              <a:cxnLst/>
              <a:rect l="l" t="t" r="r" b="b"/>
              <a:pathLst>
                <a:path w="7594" h="9683" extrusionOk="0">
                  <a:moveTo>
                    <a:pt x="6788" y="0"/>
                  </a:moveTo>
                  <a:cubicBezTo>
                    <a:pt x="6773" y="47"/>
                    <a:pt x="6725" y="47"/>
                    <a:pt x="6694" y="79"/>
                  </a:cubicBezTo>
                  <a:cubicBezTo>
                    <a:pt x="6710" y="95"/>
                    <a:pt x="6741" y="142"/>
                    <a:pt x="6757" y="142"/>
                  </a:cubicBezTo>
                  <a:lnTo>
                    <a:pt x="6962" y="284"/>
                  </a:lnTo>
                  <a:cubicBezTo>
                    <a:pt x="7388" y="568"/>
                    <a:pt x="7483" y="1216"/>
                    <a:pt x="7136" y="1721"/>
                  </a:cubicBezTo>
                  <a:lnTo>
                    <a:pt x="2226" y="9029"/>
                  </a:lnTo>
                  <a:cubicBezTo>
                    <a:pt x="1989" y="9374"/>
                    <a:pt x="1619" y="9572"/>
                    <a:pt x="1273" y="9572"/>
                  </a:cubicBezTo>
                  <a:cubicBezTo>
                    <a:pt x="1112" y="9572"/>
                    <a:pt x="957" y="9530"/>
                    <a:pt x="822" y="9440"/>
                  </a:cubicBezTo>
                  <a:lnTo>
                    <a:pt x="616" y="9298"/>
                  </a:lnTo>
                  <a:cubicBezTo>
                    <a:pt x="190" y="9014"/>
                    <a:pt x="127" y="8366"/>
                    <a:pt x="474" y="7845"/>
                  </a:cubicBezTo>
                  <a:lnTo>
                    <a:pt x="2526" y="4799"/>
                  </a:lnTo>
                  <a:cubicBezTo>
                    <a:pt x="2561" y="4742"/>
                    <a:pt x="2529" y="4701"/>
                    <a:pt x="2490" y="4701"/>
                  </a:cubicBezTo>
                  <a:cubicBezTo>
                    <a:pt x="2476" y="4701"/>
                    <a:pt x="2461" y="4707"/>
                    <a:pt x="2447" y="4720"/>
                  </a:cubicBezTo>
                  <a:lnTo>
                    <a:pt x="380" y="7782"/>
                  </a:lnTo>
                  <a:cubicBezTo>
                    <a:pt x="1" y="8351"/>
                    <a:pt x="80" y="9077"/>
                    <a:pt x="537" y="9392"/>
                  </a:cubicBezTo>
                  <a:lnTo>
                    <a:pt x="743" y="9534"/>
                  </a:lnTo>
                  <a:cubicBezTo>
                    <a:pt x="893" y="9635"/>
                    <a:pt x="1067" y="9683"/>
                    <a:pt x="1245" y="9683"/>
                  </a:cubicBezTo>
                  <a:cubicBezTo>
                    <a:pt x="1626" y="9683"/>
                    <a:pt x="2031" y="9464"/>
                    <a:pt x="2290" y="9077"/>
                  </a:cubicBezTo>
                  <a:lnTo>
                    <a:pt x="7199" y="1784"/>
                  </a:lnTo>
                  <a:cubicBezTo>
                    <a:pt x="7593" y="1216"/>
                    <a:pt x="7515" y="489"/>
                    <a:pt x="7041" y="174"/>
                  </a:cubicBezTo>
                  <a:lnTo>
                    <a:pt x="6852" y="32"/>
                  </a:lnTo>
                  <a:cubicBezTo>
                    <a:pt x="6820" y="32"/>
                    <a:pt x="6804" y="16"/>
                    <a:pt x="6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6"/>
            <p:cNvSpPr/>
            <p:nvPr/>
          </p:nvSpPr>
          <p:spPr>
            <a:xfrm>
              <a:off x="4986575" y="2431075"/>
              <a:ext cx="194200" cy="245425"/>
            </a:xfrm>
            <a:custGeom>
              <a:avLst/>
              <a:gdLst/>
              <a:ahLst/>
              <a:cxnLst/>
              <a:rect l="l" t="t" r="r" b="b"/>
              <a:pathLst>
                <a:path w="7768" h="9817" extrusionOk="0">
                  <a:moveTo>
                    <a:pt x="7138" y="303"/>
                  </a:moveTo>
                  <a:lnTo>
                    <a:pt x="7138" y="303"/>
                  </a:lnTo>
                  <a:cubicBezTo>
                    <a:pt x="7200" y="365"/>
                    <a:pt x="7263" y="428"/>
                    <a:pt x="7325" y="506"/>
                  </a:cubicBezTo>
                  <a:lnTo>
                    <a:pt x="7309" y="506"/>
                  </a:lnTo>
                  <a:cubicBezTo>
                    <a:pt x="7263" y="428"/>
                    <a:pt x="7200" y="365"/>
                    <a:pt x="7138" y="303"/>
                  </a:cubicBezTo>
                  <a:close/>
                  <a:moveTo>
                    <a:pt x="6867" y="1"/>
                  </a:moveTo>
                  <a:cubicBezTo>
                    <a:pt x="6836" y="17"/>
                    <a:pt x="6820" y="17"/>
                    <a:pt x="6820" y="48"/>
                  </a:cubicBezTo>
                  <a:cubicBezTo>
                    <a:pt x="6804" y="48"/>
                    <a:pt x="6804" y="48"/>
                    <a:pt x="6789" y="64"/>
                  </a:cubicBezTo>
                  <a:cubicBezTo>
                    <a:pt x="6773" y="64"/>
                    <a:pt x="6757" y="80"/>
                    <a:pt x="6741" y="80"/>
                  </a:cubicBezTo>
                  <a:cubicBezTo>
                    <a:pt x="6741" y="96"/>
                    <a:pt x="6725" y="96"/>
                    <a:pt x="6725" y="111"/>
                  </a:cubicBezTo>
                  <a:cubicBezTo>
                    <a:pt x="6694" y="143"/>
                    <a:pt x="6710" y="190"/>
                    <a:pt x="6741" y="206"/>
                  </a:cubicBezTo>
                  <a:lnTo>
                    <a:pt x="6757" y="222"/>
                  </a:lnTo>
                  <a:cubicBezTo>
                    <a:pt x="6773" y="238"/>
                    <a:pt x="6789" y="254"/>
                    <a:pt x="6804" y="269"/>
                  </a:cubicBezTo>
                  <a:lnTo>
                    <a:pt x="6994" y="396"/>
                  </a:lnTo>
                  <a:cubicBezTo>
                    <a:pt x="7404" y="664"/>
                    <a:pt x="7467" y="1280"/>
                    <a:pt x="7152" y="1753"/>
                  </a:cubicBezTo>
                  <a:lnTo>
                    <a:pt x="2242" y="9046"/>
                  </a:lnTo>
                  <a:cubicBezTo>
                    <a:pt x="2027" y="9380"/>
                    <a:pt x="1680" y="9567"/>
                    <a:pt x="1355" y="9567"/>
                  </a:cubicBezTo>
                  <a:cubicBezTo>
                    <a:pt x="1204" y="9567"/>
                    <a:pt x="1058" y="9526"/>
                    <a:pt x="932" y="9441"/>
                  </a:cubicBezTo>
                  <a:lnTo>
                    <a:pt x="743" y="9299"/>
                  </a:lnTo>
                  <a:cubicBezTo>
                    <a:pt x="348" y="9030"/>
                    <a:pt x="285" y="8430"/>
                    <a:pt x="616" y="7957"/>
                  </a:cubicBezTo>
                  <a:lnTo>
                    <a:pt x="2669" y="4894"/>
                  </a:lnTo>
                  <a:cubicBezTo>
                    <a:pt x="2684" y="4863"/>
                    <a:pt x="2700" y="4831"/>
                    <a:pt x="2684" y="4800"/>
                  </a:cubicBezTo>
                  <a:cubicBezTo>
                    <a:pt x="2684" y="4752"/>
                    <a:pt x="2669" y="4737"/>
                    <a:pt x="2637" y="4721"/>
                  </a:cubicBezTo>
                  <a:cubicBezTo>
                    <a:pt x="2618" y="4702"/>
                    <a:pt x="2595" y="4693"/>
                    <a:pt x="2571" y="4693"/>
                  </a:cubicBezTo>
                  <a:cubicBezTo>
                    <a:pt x="2535" y="4693"/>
                    <a:pt x="2498" y="4714"/>
                    <a:pt x="2479" y="4752"/>
                  </a:cubicBezTo>
                  <a:lnTo>
                    <a:pt x="411" y="7815"/>
                  </a:lnTo>
                  <a:cubicBezTo>
                    <a:pt x="1" y="8415"/>
                    <a:pt x="96" y="9188"/>
                    <a:pt x="585" y="9520"/>
                  </a:cubicBezTo>
                  <a:lnTo>
                    <a:pt x="790" y="9662"/>
                  </a:lnTo>
                  <a:cubicBezTo>
                    <a:pt x="950" y="9767"/>
                    <a:pt x="1134" y="9816"/>
                    <a:pt x="1324" y="9816"/>
                  </a:cubicBezTo>
                  <a:cubicBezTo>
                    <a:pt x="1731" y="9816"/>
                    <a:pt x="2162" y="9587"/>
                    <a:pt x="2432" y="9188"/>
                  </a:cubicBezTo>
                  <a:lnTo>
                    <a:pt x="7357" y="1879"/>
                  </a:lnTo>
                  <a:cubicBezTo>
                    <a:pt x="7767" y="1280"/>
                    <a:pt x="7672" y="522"/>
                    <a:pt x="7167" y="175"/>
                  </a:cubicBezTo>
                  <a:lnTo>
                    <a:pt x="6978" y="48"/>
                  </a:lnTo>
                  <a:lnTo>
                    <a:pt x="6931" y="17"/>
                  </a:lnTo>
                  <a:cubicBezTo>
                    <a:pt x="6899" y="1"/>
                    <a:pt x="6883" y="1"/>
                    <a:pt x="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6"/>
            <p:cNvSpPr/>
            <p:nvPr/>
          </p:nvSpPr>
          <p:spPr>
            <a:xfrm>
              <a:off x="4986975" y="2428325"/>
              <a:ext cx="193800" cy="248175"/>
            </a:xfrm>
            <a:custGeom>
              <a:avLst/>
              <a:gdLst/>
              <a:ahLst/>
              <a:cxnLst/>
              <a:rect l="l" t="t" r="r" b="b"/>
              <a:pathLst>
                <a:path w="7752" h="9927" extrusionOk="0">
                  <a:moveTo>
                    <a:pt x="6662" y="0"/>
                  </a:moveTo>
                  <a:cubicBezTo>
                    <a:pt x="6630" y="64"/>
                    <a:pt x="6567" y="127"/>
                    <a:pt x="6504" y="158"/>
                  </a:cubicBezTo>
                  <a:lnTo>
                    <a:pt x="6946" y="458"/>
                  </a:lnTo>
                  <a:cubicBezTo>
                    <a:pt x="7357" y="806"/>
                    <a:pt x="7451" y="1405"/>
                    <a:pt x="7136" y="1863"/>
                  </a:cubicBezTo>
                  <a:lnTo>
                    <a:pt x="2226" y="9156"/>
                  </a:lnTo>
                  <a:cubicBezTo>
                    <a:pt x="2011" y="9490"/>
                    <a:pt x="1664" y="9677"/>
                    <a:pt x="1339" y="9677"/>
                  </a:cubicBezTo>
                  <a:cubicBezTo>
                    <a:pt x="1188" y="9677"/>
                    <a:pt x="1042" y="9636"/>
                    <a:pt x="916" y="9551"/>
                  </a:cubicBezTo>
                  <a:lnTo>
                    <a:pt x="727" y="9409"/>
                  </a:lnTo>
                  <a:cubicBezTo>
                    <a:pt x="332" y="9140"/>
                    <a:pt x="269" y="8540"/>
                    <a:pt x="600" y="8067"/>
                  </a:cubicBezTo>
                  <a:lnTo>
                    <a:pt x="2653" y="5004"/>
                  </a:lnTo>
                  <a:cubicBezTo>
                    <a:pt x="2668" y="4973"/>
                    <a:pt x="2684" y="4941"/>
                    <a:pt x="2668" y="4910"/>
                  </a:cubicBezTo>
                  <a:cubicBezTo>
                    <a:pt x="2668" y="4862"/>
                    <a:pt x="2653" y="4847"/>
                    <a:pt x="2621" y="4831"/>
                  </a:cubicBezTo>
                  <a:cubicBezTo>
                    <a:pt x="2601" y="4818"/>
                    <a:pt x="2579" y="4810"/>
                    <a:pt x="2556" y="4810"/>
                  </a:cubicBezTo>
                  <a:cubicBezTo>
                    <a:pt x="2524" y="4810"/>
                    <a:pt x="2491" y="4825"/>
                    <a:pt x="2463" y="4862"/>
                  </a:cubicBezTo>
                  <a:lnTo>
                    <a:pt x="411" y="7925"/>
                  </a:lnTo>
                  <a:cubicBezTo>
                    <a:pt x="1" y="8525"/>
                    <a:pt x="80" y="9282"/>
                    <a:pt x="585" y="9630"/>
                  </a:cubicBezTo>
                  <a:lnTo>
                    <a:pt x="790" y="9772"/>
                  </a:lnTo>
                  <a:cubicBezTo>
                    <a:pt x="950" y="9877"/>
                    <a:pt x="1134" y="9926"/>
                    <a:pt x="1323" y="9926"/>
                  </a:cubicBezTo>
                  <a:cubicBezTo>
                    <a:pt x="1731" y="9926"/>
                    <a:pt x="2162" y="9697"/>
                    <a:pt x="2432" y="9298"/>
                  </a:cubicBezTo>
                  <a:lnTo>
                    <a:pt x="7341" y="1989"/>
                  </a:lnTo>
                  <a:cubicBezTo>
                    <a:pt x="7751" y="1390"/>
                    <a:pt x="7656" y="663"/>
                    <a:pt x="7167" y="332"/>
                  </a:cubicBezTo>
                  <a:lnTo>
                    <a:pt x="6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6"/>
            <p:cNvSpPr/>
            <p:nvPr/>
          </p:nvSpPr>
          <p:spPr>
            <a:xfrm>
              <a:off x="4984600" y="2426325"/>
              <a:ext cx="197750" cy="251975"/>
            </a:xfrm>
            <a:custGeom>
              <a:avLst/>
              <a:gdLst/>
              <a:ahLst/>
              <a:cxnLst/>
              <a:rect l="l" t="t" r="r" b="b"/>
              <a:pathLst>
                <a:path w="7910" h="10079" extrusionOk="0">
                  <a:moveTo>
                    <a:pt x="6773" y="191"/>
                  </a:moveTo>
                  <a:lnTo>
                    <a:pt x="7199" y="475"/>
                  </a:lnTo>
                  <a:cubicBezTo>
                    <a:pt x="7673" y="791"/>
                    <a:pt x="7751" y="1470"/>
                    <a:pt x="7373" y="2038"/>
                  </a:cubicBezTo>
                  <a:lnTo>
                    <a:pt x="2463" y="9331"/>
                  </a:lnTo>
                  <a:cubicBezTo>
                    <a:pt x="2194" y="9718"/>
                    <a:pt x="1786" y="9937"/>
                    <a:pt x="1408" y="9937"/>
                  </a:cubicBezTo>
                  <a:cubicBezTo>
                    <a:pt x="1232" y="9937"/>
                    <a:pt x="1062" y="9889"/>
                    <a:pt x="916" y="9788"/>
                  </a:cubicBezTo>
                  <a:lnTo>
                    <a:pt x="711" y="9646"/>
                  </a:lnTo>
                  <a:cubicBezTo>
                    <a:pt x="238" y="9331"/>
                    <a:pt x="175" y="8620"/>
                    <a:pt x="553" y="8052"/>
                  </a:cubicBezTo>
                  <a:lnTo>
                    <a:pt x="2621" y="4990"/>
                  </a:lnTo>
                  <a:cubicBezTo>
                    <a:pt x="2628" y="4970"/>
                    <a:pt x="2643" y="4961"/>
                    <a:pt x="2658" y="4961"/>
                  </a:cubicBezTo>
                  <a:cubicBezTo>
                    <a:pt x="2679" y="4961"/>
                    <a:pt x="2700" y="4978"/>
                    <a:pt x="2700" y="5005"/>
                  </a:cubicBezTo>
                  <a:cubicBezTo>
                    <a:pt x="2716" y="5021"/>
                    <a:pt x="2700" y="5037"/>
                    <a:pt x="2684" y="5053"/>
                  </a:cubicBezTo>
                  <a:lnTo>
                    <a:pt x="632" y="8099"/>
                  </a:lnTo>
                  <a:cubicBezTo>
                    <a:pt x="285" y="8620"/>
                    <a:pt x="364" y="9268"/>
                    <a:pt x="790" y="9567"/>
                  </a:cubicBezTo>
                  <a:lnTo>
                    <a:pt x="980" y="9694"/>
                  </a:lnTo>
                  <a:cubicBezTo>
                    <a:pt x="1117" y="9785"/>
                    <a:pt x="1276" y="9830"/>
                    <a:pt x="1440" y="9830"/>
                  </a:cubicBezTo>
                  <a:cubicBezTo>
                    <a:pt x="1784" y="9830"/>
                    <a:pt x="2149" y="9636"/>
                    <a:pt x="2384" y="9283"/>
                  </a:cubicBezTo>
                  <a:lnTo>
                    <a:pt x="7294" y="1991"/>
                  </a:lnTo>
                  <a:cubicBezTo>
                    <a:pt x="7625" y="1485"/>
                    <a:pt x="7530" y="791"/>
                    <a:pt x="7073" y="491"/>
                  </a:cubicBezTo>
                  <a:lnTo>
                    <a:pt x="6725" y="254"/>
                  </a:lnTo>
                  <a:cubicBezTo>
                    <a:pt x="6741" y="238"/>
                    <a:pt x="6757" y="207"/>
                    <a:pt x="6773" y="191"/>
                  </a:cubicBezTo>
                  <a:close/>
                  <a:moveTo>
                    <a:pt x="6735" y="1"/>
                  </a:moveTo>
                  <a:cubicBezTo>
                    <a:pt x="6712" y="1"/>
                    <a:pt x="6688" y="18"/>
                    <a:pt x="6678" y="49"/>
                  </a:cubicBezTo>
                  <a:cubicBezTo>
                    <a:pt x="6647" y="112"/>
                    <a:pt x="6631" y="128"/>
                    <a:pt x="6568" y="175"/>
                  </a:cubicBezTo>
                  <a:cubicBezTo>
                    <a:pt x="6552" y="175"/>
                    <a:pt x="6536" y="207"/>
                    <a:pt x="6520" y="238"/>
                  </a:cubicBezTo>
                  <a:cubicBezTo>
                    <a:pt x="6520" y="254"/>
                    <a:pt x="6536" y="270"/>
                    <a:pt x="6552" y="286"/>
                  </a:cubicBezTo>
                  <a:lnTo>
                    <a:pt x="6994" y="601"/>
                  </a:lnTo>
                  <a:cubicBezTo>
                    <a:pt x="7373" y="854"/>
                    <a:pt x="7452" y="1470"/>
                    <a:pt x="7167" y="1896"/>
                  </a:cubicBezTo>
                  <a:lnTo>
                    <a:pt x="2258" y="9189"/>
                  </a:lnTo>
                  <a:cubicBezTo>
                    <a:pt x="2052" y="9504"/>
                    <a:pt x="1733" y="9677"/>
                    <a:pt x="1436" y="9677"/>
                  </a:cubicBezTo>
                  <a:cubicBezTo>
                    <a:pt x="1302" y="9677"/>
                    <a:pt x="1172" y="9641"/>
                    <a:pt x="1059" y="9567"/>
                  </a:cubicBezTo>
                  <a:lnTo>
                    <a:pt x="853" y="9425"/>
                  </a:lnTo>
                  <a:cubicBezTo>
                    <a:pt x="490" y="9189"/>
                    <a:pt x="443" y="8620"/>
                    <a:pt x="743" y="8178"/>
                  </a:cubicBezTo>
                  <a:lnTo>
                    <a:pt x="2795" y="5132"/>
                  </a:lnTo>
                  <a:cubicBezTo>
                    <a:pt x="2842" y="5084"/>
                    <a:pt x="2842" y="5037"/>
                    <a:pt x="2842" y="4974"/>
                  </a:cubicBezTo>
                  <a:cubicBezTo>
                    <a:pt x="2826" y="4927"/>
                    <a:pt x="2795" y="4879"/>
                    <a:pt x="2763" y="4848"/>
                  </a:cubicBezTo>
                  <a:cubicBezTo>
                    <a:pt x="2729" y="4831"/>
                    <a:pt x="2693" y="4822"/>
                    <a:pt x="2658" y="4822"/>
                  </a:cubicBezTo>
                  <a:cubicBezTo>
                    <a:pt x="2595" y="4822"/>
                    <a:pt x="2535" y="4850"/>
                    <a:pt x="2495" y="4911"/>
                  </a:cubicBezTo>
                  <a:lnTo>
                    <a:pt x="427" y="7973"/>
                  </a:lnTo>
                  <a:cubicBezTo>
                    <a:pt x="1" y="8605"/>
                    <a:pt x="96" y="9410"/>
                    <a:pt x="632" y="9773"/>
                  </a:cubicBezTo>
                  <a:lnTo>
                    <a:pt x="838" y="9915"/>
                  </a:lnTo>
                  <a:cubicBezTo>
                    <a:pt x="1009" y="10026"/>
                    <a:pt x="1207" y="10079"/>
                    <a:pt x="1410" y="10079"/>
                  </a:cubicBezTo>
                  <a:cubicBezTo>
                    <a:pt x="1842" y="10079"/>
                    <a:pt x="2300" y="9839"/>
                    <a:pt x="2590" y="9410"/>
                  </a:cubicBezTo>
                  <a:lnTo>
                    <a:pt x="7483" y="2101"/>
                  </a:lnTo>
                  <a:cubicBezTo>
                    <a:pt x="7909" y="1485"/>
                    <a:pt x="7815" y="696"/>
                    <a:pt x="7278" y="349"/>
                  </a:cubicBezTo>
                  <a:lnTo>
                    <a:pt x="6773" y="17"/>
                  </a:lnTo>
                  <a:cubicBezTo>
                    <a:pt x="6762" y="6"/>
                    <a:pt x="6748" y="1"/>
                    <a:pt x="6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6"/>
            <p:cNvSpPr/>
            <p:nvPr/>
          </p:nvSpPr>
          <p:spPr>
            <a:xfrm>
              <a:off x="4940800" y="2421300"/>
              <a:ext cx="224575" cy="310075"/>
            </a:xfrm>
            <a:custGeom>
              <a:avLst/>
              <a:gdLst/>
              <a:ahLst/>
              <a:cxnLst/>
              <a:rect l="l" t="t" r="r" b="b"/>
              <a:pathLst>
                <a:path w="8983" h="12403" extrusionOk="0">
                  <a:moveTo>
                    <a:pt x="7543" y="1"/>
                  </a:moveTo>
                  <a:cubicBezTo>
                    <a:pt x="7160" y="1"/>
                    <a:pt x="6836" y="166"/>
                    <a:pt x="6615" y="502"/>
                  </a:cubicBezTo>
                  <a:lnTo>
                    <a:pt x="459" y="9642"/>
                  </a:lnTo>
                  <a:cubicBezTo>
                    <a:pt x="1" y="10353"/>
                    <a:pt x="238" y="11347"/>
                    <a:pt x="1027" y="11868"/>
                  </a:cubicBezTo>
                  <a:lnTo>
                    <a:pt x="1358" y="12089"/>
                  </a:lnTo>
                  <a:cubicBezTo>
                    <a:pt x="1673" y="12301"/>
                    <a:pt x="2029" y="12403"/>
                    <a:pt x="2372" y="12403"/>
                  </a:cubicBezTo>
                  <a:cubicBezTo>
                    <a:pt x="2872" y="12403"/>
                    <a:pt x="3344" y="12185"/>
                    <a:pt x="3616" y="11773"/>
                  </a:cubicBezTo>
                  <a:lnTo>
                    <a:pt x="7278" y="6343"/>
                  </a:lnTo>
                  <a:cubicBezTo>
                    <a:pt x="7309" y="6296"/>
                    <a:pt x="7294" y="6217"/>
                    <a:pt x="7246" y="6185"/>
                  </a:cubicBezTo>
                  <a:cubicBezTo>
                    <a:pt x="7225" y="6171"/>
                    <a:pt x="7200" y="6163"/>
                    <a:pt x="7177" y="6163"/>
                  </a:cubicBezTo>
                  <a:cubicBezTo>
                    <a:pt x="7148" y="6163"/>
                    <a:pt x="7121" y="6175"/>
                    <a:pt x="7104" y="6201"/>
                  </a:cubicBezTo>
                  <a:lnTo>
                    <a:pt x="3426" y="11647"/>
                  </a:lnTo>
                  <a:cubicBezTo>
                    <a:pt x="3192" y="12002"/>
                    <a:pt x="2787" y="12191"/>
                    <a:pt x="2354" y="12191"/>
                  </a:cubicBezTo>
                  <a:cubicBezTo>
                    <a:pt x="2056" y="12191"/>
                    <a:pt x="1745" y="12102"/>
                    <a:pt x="1469" y="11915"/>
                  </a:cubicBezTo>
                  <a:lnTo>
                    <a:pt x="1153" y="11694"/>
                  </a:lnTo>
                  <a:cubicBezTo>
                    <a:pt x="474" y="11236"/>
                    <a:pt x="269" y="10368"/>
                    <a:pt x="664" y="9784"/>
                  </a:cubicBezTo>
                  <a:lnTo>
                    <a:pt x="6820" y="629"/>
                  </a:lnTo>
                  <a:cubicBezTo>
                    <a:pt x="6998" y="354"/>
                    <a:pt x="7262" y="216"/>
                    <a:pt x="7581" y="216"/>
                  </a:cubicBezTo>
                  <a:cubicBezTo>
                    <a:pt x="7886" y="216"/>
                    <a:pt x="8241" y="343"/>
                    <a:pt x="8620" y="597"/>
                  </a:cubicBezTo>
                  <a:lnTo>
                    <a:pt x="8856" y="771"/>
                  </a:lnTo>
                  <a:lnTo>
                    <a:pt x="8888" y="771"/>
                  </a:lnTo>
                  <a:cubicBezTo>
                    <a:pt x="8904" y="755"/>
                    <a:pt x="8904" y="755"/>
                    <a:pt x="8919" y="739"/>
                  </a:cubicBezTo>
                  <a:cubicBezTo>
                    <a:pt x="8919" y="708"/>
                    <a:pt x="8951" y="660"/>
                    <a:pt x="8983" y="629"/>
                  </a:cubicBezTo>
                  <a:cubicBezTo>
                    <a:pt x="8983" y="629"/>
                    <a:pt x="8983" y="613"/>
                    <a:pt x="8983" y="597"/>
                  </a:cubicBezTo>
                  <a:cubicBezTo>
                    <a:pt x="8983" y="597"/>
                    <a:pt x="8967" y="581"/>
                    <a:pt x="8967" y="581"/>
                  </a:cubicBezTo>
                  <a:lnTo>
                    <a:pt x="8730" y="424"/>
                  </a:lnTo>
                  <a:cubicBezTo>
                    <a:pt x="8305" y="143"/>
                    <a:pt x="7898" y="1"/>
                    <a:pt x="7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6"/>
            <p:cNvSpPr/>
            <p:nvPr/>
          </p:nvSpPr>
          <p:spPr>
            <a:xfrm>
              <a:off x="4938450" y="2419450"/>
              <a:ext cx="228500" cy="313750"/>
            </a:xfrm>
            <a:custGeom>
              <a:avLst/>
              <a:gdLst/>
              <a:ahLst/>
              <a:cxnLst/>
              <a:rect l="l" t="t" r="r" b="b"/>
              <a:pathLst>
                <a:path w="9140" h="12550" extrusionOk="0">
                  <a:moveTo>
                    <a:pt x="7635" y="146"/>
                  </a:moveTo>
                  <a:cubicBezTo>
                    <a:pt x="7978" y="146"/>
                    <a:pt x="8370" y="284"/>
                    <a:pt x="8777" y="561"/>
                  </a:cubicBezTo>
                  <a:lnTo>
                    <a:pt x="8982" y="687"/>
                  </a:lnTo>
                  <a:cubicBezTo>
                    <a:pt x="8966" y="703"/>
                    <a:pt x="8966" y="734"/>
                    <a:pt x="8950" y="750"/>
                  </a:cubicBezTo>
                  <a:lnTo>
                    <a:pt x="8745" y="608"/>
                  </a:lnTo>
                  <a:cubicBezTo>
                    <a:pt x="8354" y="347"/>
                    <a:pt x="7985" y="217"/>
                    <a:pt x="7664" y="217"/>
                  </a:cubicBezTo>
                  <a:cubicBezTo>
                    <a:pt x="7324" y="217"/>
                    <a:pt x="7038" y="363"/>
                    <a:pt x="6835" y="655"/>
                  </a:cubicBezTo>
                  <a:lnTo>
                    <a:pt x="679" y="9811"/>
                  </a:lnTo>
                  <a:cubicBezTo>
                    <a:pt x="253" y="10442"/>
                    <a:pt x="489" y="11342"/>
                    <a:pt x="1200" y="11816"/>
                  </a:cubicBezTo>
                  <a:lnTo>
                    <a:pt x="1515" y="12037"/>
                  </a:lnTo>
                  <a:cubicBezTo>
                    <a:pt x="1804" y="12235"/>
                    <a:pt x="2129" y="12330"/>
                    <a:pt x="2441" y="12330"/>
                  </a:cubicBezTo>
                  <a:cubicBezTo>
                    <a:pt x="2899" y="12330"/>
                    <a:pt x="3330" y="12128"/>
                    <a:pt x="3583" y="11752"/>
                  </a:cubicBezTo>
                  <a:lnTo>
                    <a:pt x="7245" y="6307"/>
                  </a:lnTo>
                  <a:cubicBezTo>
                    <a:pt x="7245" y="6307"/>
                    <a:pt x="7261" y="6307"/>
                    <a:pt x="7277" y="6322"/>
                  </a:cubicBezTo>
                  <a:cubicBezTo>
                    <a:pt x="7293" y="6322"/>
                    <a:pt x="7324" y="6354"/>
                    <a:pt x="7293" y="6385"/>
                  </a:cubicBezTo>
                  <a:lnTo>
                    <a:pt x="3646" y="11800"/>
                  </a:lnTo>
                  <a:cubicBezTo>
                    <a:pt x="3377" y="12200"/>
                    <a:pt x="2931" y="12408"/>
                    <a:pt x="2456" y="12408"/>
                  </a:cubicBezTo>
                  <a:cubicBezTo>
                    <a:pt x="2125" y="12408"/>
                    <a:pt x="1779" y="12307"/>
                    <a:pt x="1468" y="12100"/>
                  </a:cubicBezTo>
                  <a:lnTo>
                    <a:pt x="1152" y="11879"/>
                  </a:lnTo>
                  <a:cubicBezTo>
                    <a:pt x="410" y="11374"/>
                    <a:pt x="158" y="10427"/>
                    <a:pt x="600" y="9764"/>
                  </a:cubicBezTo>
                  <a:lnTo>
                    <a:pt x="6756" y="608"/>
                  </a:lnTo>
                  <a:cubicBezTo>
                    <a:pt x="6967" y="300"/>
                    <a:pt x="7273" y="146"/>
                    <a:pt x="7635" y="146"/>
                  </a:cubicBezTo>
                  <a:close/>
                  <a:moveTo>
                    <a:pt x="7649" y="1"/>
                  </a:moveTo>
                  <a:cubicBezTo>
                    <a:pt x="7239" y="1"/>
                    <a:pt x="6887" y="179"/>
                    <a:pt x="6646" y="529"/>
                  </a:cubicBezTo>
                  <a:lnTo>
                    <a:pt x="489" y="9685"/>
                  </a:lnTo>
                  <a:cubicBezTo>
                    <a:pt x="0" y="10427"/>
                    <a:pt x="268" y="11453"/>
                    <a:pt x="1073" y="12005"/>
                  </a:cubicBezTo>
                  <a:lnTo>
                    <a:pt x="1405" y="12226"/>
                  </a:lnTo>
                  <a:cubicBezTo>
                    <a:pt x="1731" y="12443"/>
                    <a:pt x="2098" y="12549"/>
                    <a:pt x="2454" y="12549"/>
                  </a:cubicBezTo>
                  <a:cubicBezTo>
                    <a:pt x="2976" y="12549"/>
                    <a:pt x="3472" y="12320"/>
                    <a:pt x="3773" y="11879"/>
                  </a:cubicBezTo>
                  <a:lnTo>
                    <a:pt x="7419" y="6449"/>
                  </a:lnTo>
                  <a:cubicBezTo>
                    <a:pt x="7466" y="6370"/>
                    <a:pt x="7451" y="6259"/>
                    <a:pt x="7356" y="6196"/>
                  </a:cubicBezTo>
                  <a:cubicBezTo>
                    <a:pt x="7331" y="6177"/>
                    <a:pt x="7299" y="6169"/>
                    <a:pt x="7266" y="6169"/>
                  </a:cubicBezTo>
                  <a:cubicBezTo>
                    <a:pt x="7215" y="6169"/>
                    <a:pt x="7164" y="6189"/>
                    <a:pt x="7135" y="6228"/>
                  </a:cubicBezTo>
                  <a:lnTo>
                    <a:pt x="3457" y="11674"/>
                  </a:lnTo>
                  <a:cubicBezTo>
                    <a:pt x="3233" y="12009"/>
                    <a:pt x="2850" y="12185"/>
                    <a:pt x="2440" y="12185"/>
                  </a:cubicBezTo>
                  <a:cubicBezTo>
                    <a:pt x="2156" y="12185"/>
                    <a:pt x="1859" y="12101"/>
                    <a:pt x="1594" y="11926"/>
                  </a:cubicBezTo>
                  <a:lnTo>
                    <a:pt x="1279" y="11705"/>
                  </a:lnTo>
                  <a:cubicBezTo>
                    <a:pt x="631" y="11279"/>
                    <a:pt x="426" y="10458"/>
                    <a:pt x="805" y="9890"/>
                  </a:cubicBezTo>
                  <a:lnTo>
                    <a:pt x="6961" y="734"/>
                  </a:lnTo>
                  <a:cubicBezTo>
                    <a:pt x="7128" y="488"/>
                    <a:pt x="7372" y="361"/>
                    <a:pt x="7667" y="361"/>
                  </a:cubicBezTo>
                  <a:cubicBezTo>
                    <a:pt x="7957" y="361"/>
                    <a:pt x="8298" y="484"/>
                    <a:pt x="8666" y="734"/>
                  </a:cubicBezTo>
                  <a:lnTo>
                    <a:pt x="8903" y="892"/>
                  </a:lnTo>
                  <a:cubicBezTo>
                    <a:pt x="8934" y="908"/>
                    <a:pt x="8966" y="908"/>
                    <a:pt x="8998" y="908"/>
                  </a:cubicBezTo>
                  <a:cubicBezTo>
                    <a:pt x="9029" y="892"/>
                    <a:pt x="9061" y="876"/>
                    <a:pt x="9061" y="845"/>
                  </a:cubicBezTo>
                  <a:cubicBezTo>
                    <a:pt x="9077" y="813"/>
                    <a:pt x="9092" y="782"/>
                    <a:pt x="9124" y="750"/>
                  </a:cubicBezTo>
                  <a:cubicBezTo>
                    <a:pt x="9140" y="734"/>
                    <a:pt x="9140" y="703"/>
                    <a:pt x="9140" y="671"/>
                  </a:cubicBezTo>
                  <a:cubicBezTo>
                    <a:pt x="9140" y="640"/>
                    <a:pt x="9124" y="608"/>
                    <a:pt x="9092" y="592"/>
                  </a:cubicBezTo>
                  <a:lnTo>
                    <a:pt x="8856" y="434"/>
                  </a:lnTo>
                  <a:cubicBezTo>
                    <a:pt x="8431" y="144"/>
                    <a:pt x="8016" y="1"/>
                    <a:pt x="7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5" name="Google Shape;1595;p56"/>
          <p:cNvGrpSpPr/>
          <p:nvPr/>
        </p:nvGrpSpPr>
        <p:grpSpPr>
          <a:xfrm rot="-1464382">
            <a:off x="6695259" y="383964"/>
            <a:ext cx="825540" cy="309244"/>
            <a:chOff x="5553275" y="2092625"/>
            <a:chExt cx="387150" cy="145025"/>
          </a:xfrm>
        </p:grpSpPr>
        <p:sp>
          <p:nvSpPr>
            <p:cNvPr id="1596" name="Google Shape;1596;p56"/>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6"/>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6"/>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6"/>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6"/>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6"/>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2" name="Google Shape;1602;p56"/>
          <p:cNvSpPr/>
          <p:nvPr/>
        </p:nvSpPr>
        <p:spPr>
          <a:xfrm>
            <a:off x="1780575" y="981550"/>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6"/>
          <p:cNvSpPr/>
          <p:nvPr/>
        </p:nvSpPr>
        <p:spPr>
          <a:xfrm>
            <a:off x="4219100" y="4466042"/>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4" name="Google Shape;1604;p56"/>
          <p:cNvGrpSpPr/>
          <p:nvPr/>
        </p:nvGrpSpPr>
        <p:grpSpPr>
          <a:xfrm>
            <a:off x="6055118" y="768058"/>
            <a:ext cx="384632" cy="574469"/>
            <a:chOff x="5896600" y="1746775"/>
            <a:chExt cx="180375" cy="269400"/>
          </a:xfrm>
        </p:grpSpPr>
        <p:sp>
          <p:nvSpPr>
            <p:cNvPr id="1605" name="Google Shape;1605;p56"/>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6"/>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6"/>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6"/>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6"/>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6"/>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1" name="Google Shape;1611;p56"/>
          <p:cNvGrpSpPr/>
          <p:nvPr/>
        </p:nvGrpSpPr>
        <p:grpSpPr>
          <a:xfrm>
            <a:off x="481443" y="3175655"/>
            <a:ext cx="490612" cy="415445"/>
            <a:chOff x="5278225" y="2418025"/>
            <a:chExt cx="230075" cy="194825"/>
          </a:xfrm>
        </p:grpSpPr>
        <p:sp>
          <p:nvSpPr>
            <p:cNvPr id="1612" name="Google Shape;1612;p5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8" name="Google Shape;1618;p56"/>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6"/>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0" name="Google Shape;1620;p56"/>
          <p:cNvGrpSpPr/>
          <p:nvPr/>
        </p:nvGrpSpPr>
        <p:grpSpPr>
          <a:xfrm>
            <a:off x="6930100" y="1408625"/>
            <a:ext cx="2061500" cy="3238225"/>
            <a:chOff x="1693825" y="-3423500"/>
            <a:chExt cx="2061500" cy="3238225"/>
          </a:xfrm>
        </p:grpSpPr>
        <p:grpSp>
          <p:nvGrpSpPr>
            <p:cNvPr id="1621" name="Google Shape;1621;p56"/>
            <p:cNvGrpSpPr/>
            <p:nvPr/>
          </p:nvGrpSpPr>
          <p:grpSpPr>
            <a:xfrm>
              <a:off x="1693825" y="-919150"/>
              <a:ext cx="788925" cy="733875"/>
              <a:chOff x="1693825" y="-919150"/>
              <a:chExt cx="788925" cy="733875"/>
            </a:xfrm>
          </p:grpSpPr>
          <p:sp>
            <p:nvSpPr>
              <p:cNvPr id="1622" name="Google Shape;1622;p56"/>
              <p:cNvSpPr/>
              <p:nvPr/>
            </p:nvSpPr>
            <p:spPr>
              <a:xfrm>
                <a:off x="1718000" y="-619775"/>
                <a:ext cx="764750" cy="434500"/>
              </a:xfrm>
              <a:custGeom>
                <a:avLst/>
                <a:gdLst/>
                <a:ahLst/>
                <a:cxnLst/>
                <a:rect l="l" t="t" r="r" b="b"/>
                <a:pathLst>
                  <a:path w="30590" h="17380" extrusionOk="0">
                    <a:moveTo>
                      <a:pt x="1368" y="1"/>
                    </a:moveTo>
                    <a:lnTo>
                      <a:pt x="1" y="10541"/>
                    </a:lnTo>
                    <a:lnTo>
                      <a:pt x="4270" y="11242"/>
                    </a:lnTo>
                    <a:lnTo>
                      <a:pt x="468" y="12376"/>
                    </a:lnTo>
                    <a:lnTo>
                      <a:pt x="1969" y="12977"/>
                    </a:lnTo>
                    <a:lnTo>
                      <a:pt x="801" y="13444"/>
                    </a:lnTo>
                    <a:lnTo>
                      <a:pt x="1835" y="14144"/>
                    </a:lnTo>
                    <a:lnTo>
                      <a:pt x="234" y="14578"/>
                    </a:lnTo>
                    <a:lnTo>
                      <a:pt x="1268" y="15178"/>
                    </a:lnTo>
                    <a:lnTo>
                      <a:pt x="568" y="15979"/>
                    </a:lnTo>
                    <a:lnTo>
                      <a:pt x="1135" y="17380"/>
                    </a:lnTo>
                    <a:lnTo>
                      <a:pt x="29522" y="17380"/>
                    </a:lnTo>
                    <a:lnTo>
                      <a:pt x="30456" y="15979"/>
                    </a:lnTo>
                    <a:lnTo>
                      <a:pt x="29522" y="15512"/>
                    </a:lnTo>
                    <a:lnTo>
                      <a:pt x="29755" y="14711"/>
                    </a:lnTo>
                    <a:lnTo>
                      <a:pt x="28855" y="14144"/>
                    </a:lnTo>
                    <a:lnTo>
                      <a:pt x="30589" y="12977"/>
                    </a:lnTo>
                    <a:lnTo>
                      <a:pt x="29655" y="12176"/>
                    </a:lnTo>
                    <a:lnTo>
                      <a:pt x="30356" y="11008"/>
                    </a:lnTo>
                    <a:lnTo>
                      <a:pt x="29288" y="10308"/>
                    </a:lnTo>
                    <a:lnTo>
                      <a:pt x="29989" y="9274"/>
                    </a:lnTo>
                    <a:lnTo>
                      <a:pt x="29555" y="4837"/>
                    </a:lnTo>
                    <a:lnTo>
                      <a:pt x="1368" y="1"/>
                    </a:lnTo>
                    <a:close/>
                  </a:path>
                </a:pathLst>
              </a:custGeom>
              <a:solidFill>
                <a:srgbClr val="FFFFFF"/>
              </a:solid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6"/>
              <p:cNvSpPr/>
              <p:nvPr/>
            </p:nvSpPr>
            <p:spPr>
              <a:xfrm>
                <a:off x="1770550" y="-352075"/>
                <a:ext cx="670500" cy="140125"/>
              </a:xfrm>
              <a:custGeom>
                <a:avLst/>
                <a:gdLst/>
                <a:ahLst/>
                <a:cxnLst/>
                <a:rect l="l" t="t" r="r" b="b"/>
                <a:pathLst>
                  <a:path w="26820" h="5605" extrusionOk="0">
                    <a:moveTo>
                      <a:pt x="26686" y="0"/>
                    </a:moveTo>
                    <a:cubicBezTo>
                      <a:pt x="26685" y="0"/>
                      <a:pt x="19352" y="789"/>
                      <a:pt x="12228" y="789"/>
                    </a:cubicBezTo>
                    <a:cubicBezTo>
                      <a:pt x="9744" y="789"/>
                      <a:pt x="7284" y="693"/>
                      <a:pt x="5171" y="434"/>
                    </a:cubicBezTo>
                    <a:lnTo>
                      <a:pt x="5171" y="434"/>
                    </a:lnTo>
                    <a:lnTo>
                      <a:pt x="9340" y="1435"/>
                    </a:lnTo>
                    <a:lnTo>
                      <a:pt x="1568" y="1835"/>
                    </a:lnTo>
                    <a:lnTo>
                      <a:pt x="8907" y="3002"/>
                    </a:lnTo>
                    <a:lnTo>
                      <a:pt x="1168" y="3703"/>
                    </a:lnTo>
                    <a:lnTo>
                      <a:pt x="7305" y="5004"/>
                    </a:lnTo>
                    <a:lnTo>
                      <a:pt x="0" y="5604"/>
                    </a:lnTo>
                    <a:lnTo>
                      <a:pt x="26519" y="5604"/>
                    </a:lnTo>
                    <a:lnTo>
                      <a:pt x="20515" y="4170"/>
                    </a:lnTo>
                    <a:lnTo>
                      <a:pt x="24117" y="3603"/>
                    </a:lnTo>
                    <a:lnTo>
                      <a:pt x="20815" y="3002"/>
                    </a:lnTo>
                    <a:lnTo>
                      <a:pt x="26819" y="2435"/>
                    </a:lnTo>
                    <a:lnTo>
                      <a:pt x="20648" y="2169"/>
                    </a:lnTo>
                    <a:lnTo>
                      <a:pt x="26386" y="1568"/>
                    </a:lnTo>
                    <a:lnTo>
                      <a:pt x="20215" y="1301"/>
                    </a:lnTo>
                    <a:cubicBezTo>
                      <a:pt x="20215" y="1301"/>
                      <a:pt x="23384" y="734"/>
                      <a:pt x="2668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6"/>
              <p:cNvSpPr/>
              <p:nvPr/>
            </p:nvSpPr>
            <p:spPr>
              <a:xfrm>
                <a:off x="1693825" y="-624775"/>
                <a:ext cx="773900" cy="270575"/>
              </a:xfrm>
              <a:custGeom>
                <a:avLst/>
                <a:gdLst/>
                <a:ahLst/>
                <a:cxnLst/>
                <a:rect l="l" t="t" r="r" b="b"/>
                <a:pathLst>
                  <a:path w="30956" h="10823" extrusionOk="0">
                    <a:moveTo>
                      <a:pt x="1535" y="0"/>
                    </a:moveTo>
                    <a:lnTo>
                      <a:pt x="0" y="10675"/>
                    </a:lnTo>
                    <a:cubicBezTo>
                      <a:pt x="0" y="10675"/>
                      <a:pt x="3297" y="10822"/>
                      <a:pt x="8161" y="10822"/>
                    </a:cubicBezTo>
                    <a:cubicBezTo>
                      <a:pt x="14399" y="10822"/>
                      <a:pt x="23215" y="10580"/>
                      <a:pt x="30956" y="9474"/>
                    </a:cubicBezTo>
                    <a:lnTo>
                      <a:pt x="30522" y="2769"/>
                    </a:lnTo>
                    <a:lnTo>
                      <a:pt x="1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6"/>
              <p:cNvSpPr/>
              <p:nvPr/>
            </p:nvSpPr>
            <p:spPr>
              <a:xfrm>
                <a:off x="1693825" y="-624775"/>
                <a:ext cx="773900" cy="270575"/>
              </a:xfrm>
              <a:custGeom>
                <a:avLst/>
                <a:gdLst/>
                <a:ahLst/>
                <a:cxnLst/>
                <a:rect l="l" t="t" r="r" b="b"/>
                <a:pathLst>
                  <a:path w="30956" h="10823" extrusionOk="0">
                    <a:moveTo>
                      <a:pt x="1535" y="0"/>
                    </a:moveTo>
                    <a:lnTo>
                      <a:pt x="0" y="10675"/>
                    </a:lnTo>
                    <a:cubicBezTo>
                      <a:pt x="0" y="10675"/>
                      <a:pt x="3297" y="10822"/>
                      <a:pt x="8161" y="10822"/>
                    </a:cubicBezTo>
                    <a:cubicBezTo>
                      <a:pt x="14399" y="10822"/>
                      <a:pt x="23215" y="10580"/>
                      <a:pt x="30956" y="9474"/>
                    </a:cubicBezTo>
                    <a:lnTo>
                      <a:pt x="30522" y="2769"/>
                    </a:lnTo>
                    <a:lnTo>
                      <a:pt x="1535"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6"/>
              <p:cNvSpPr/>
              <p:nvPr/>
            </p:nvSpPr>
            <p:spPr>
              <a:xfrm>
                <a:off x="1693825" y="-624775"/>
                <a:ext cx="773900" cy="286050"/>
              </a:xfrm>
              <a:custGeom>
                <a:avLst/>
                <a:gdLst/>
                <a:ahLst/>
                <a:cxnLst/>
                <a:rect l="l" t="t" r="r" b="b"/>
                <a:pathLst>
                  <a:path w="30956" h="11442" fill="none" extrusionOk="0">
                    <a:moveTo>
                      <a:pt x="0" y="10675"/>
                    </a:moveTo>
                    <a:cubicBezTo>
                      <a:pt x="0" y="10675"/>
                      <a:pt x="17179" y="11442"/>
                      <a:pt x="30956" y="9474"/>
                    </a:cubicBezTo>
                    <a:lnTo>
                      <a:pt x="30522" y="2769"/>
                    </a:lnTo>
                    <a:lnTo>
                      <a:pt x="1535" y="0"/>
                    </a:lnTo>
                    <a:close/>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6"/>
              <p:cNvSpPr/>
              <p:nvPr/>
            </p:nvSpPr>
            <p:spPr>
              <a:xfrm>
                <a:off x="1850600" y="-578900"/>
                <a:ext cx="13375" cy="136775"/>
              </a:xfrm>
              <a:custGeom>
                <a:avLst/>
                <a:gdLst/>
                <a:ahLst/>
                <a:cxnLst/>
                <a:rect l="l" t="t" r="r" b="b"/>
                <a:pathLst>
                  <a:path w="535" h="5471" fill="none" extrusionOk="0">
                    <a:moveTo>
                      <a:pt x="534" y="0"/>
                    </a:moveTo>
                    <a:lnTo>
                      <a:pt x="0" y="547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6"/>
              <p:cNvSpPr/>
              <p:nvPr/>
            </p:nvSpPr>
            <p:spPr>
              <a:xfrm>
                <a:off x="1966525" y="-569725"/>
                <a:ext cx="4175" cy="140950"/>
              </a:xfrm>
              <a:custGeom>
                <a:avLst/>
                <a:gdLst/>
                <a:ahLst/>
                <a:cxnLst/>
                <a:rect l="l" t="t" r="r" b="b"/>
                <a:pathLst>
                  <a:path w="167" h="5638" fill="none" extrusionOk="0">
                    <a:moveTo>
                      <a:pt x="167" y="0"/>
                    </a:moveTo>
                    <a:lnTo>
                      <a:pt x="0" y="5637"/>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6"/>
              <p:cNvSpPr/>
              <p:nvPr/>
            </p:nvSpPr>
            <p:spPr>
              <a:xfrm>
                <a:off x="2073250" y="-557225"/>
                <a:ext cx="4200" cy="136775"/>
              </a:xfrm>
              <a:custGeom>
                <a:avLst/>
                <a:gdLst/>
                <a:ahLst/>
                <a:cxnLst/>
                <a:rect l="l" t="t" r="r" b="b"/>
                <a:pathLst>
                  <a:path w="168" h="5471" fill="none" extrusionOk="0">
                    <a:moveTo>
                      <a:pt x="168" y="0"/>
                    </a:moveTo>
                    <a:lnTo>
                      <a:pt x="1" y="547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6"/>
              <p:cNvSpPr/>
              <p:nvPr/>
            </p:nvSpPr>
            <p:spPr>
              <a:xfrm>
                <a:off x="2175825" y="-527200"/>
                <a:ext cx="25" cy="110925"/>
              </a:xfrm>
              <a:custGeom>
                <a:avLst/>
                <a:gdLst/>
                <a:ahLst/>
                <a:cxnLst/>
                <a:rect l="l" t="t" r="r" b="b"/>
                <a:pathLst>
                  <a:path w="1" h="4437" fill="none" extrusionOk="0">
                    <a:moveTo>
                      <a:pt x="1" y="0"/>
                    </a:moveTo>
                    <a:lnTo>
                      <a:pt x="1" y="4437"/>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6"/>
              <p:cNvSpPr/>
              <p:nvPr/>
            </p:nvSpPr>
            <p:spPr>
              <a:xfrm>
                <a:off x="2291750" y="-501350"/>
                <a:ext cx="4200" cy="85075"/>
              </a:xfrm>
              <a:custGeom>
                <a:avLst/>
                <a:gdLst/>
                <a:ahLst/>
                <a:cxnLst/>
                <a:rect l="l" t="t" r="r" b="b"/>
                <a:pathLst>
                  <a:path w="168" h="3403" fill="none" extrusionOk="0">
                    <a:moveTo>
                      <a:pt x="0" y="0"/>
                    </a:moveTo>
                    <a:lnTo>
                      <a:pt x="167" y="3403"/>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6"/>
              <p:cNvSpPr/>
              <p:nvPr/>
            </p:nvSpPr>
            <p:spPr>
              <a:xfrm>
                <a:off x="2394325" y="-484675"/>
                <a:ext cx="4200" cy="68400"/>
              </a:xfrm>
              <a:custGeom>
                <a:avLst/>
                <a:gdLst/>
                <a:ahLst/>
                <a:cxnLst/>
                <a:rect l="l" t="t" r="r" b="b"/>
                <a:pathLst>
                  <a:path w="168" h="2736" fill="none" extrusionOk="0">
                    <a:moveTo>
                      <a:pt x="0" y="0"/>
                    </a:moveTo>
                    <a:lnTo>
                      <a:pt x="167" y="2736"/>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6"/>
              <p:cNvSpPr/>
              <p:nvPr/>
            </p:nvSpPr>
            <p:spPr>
              <a:xfrm>
                <a:off x="1693825" y="-864125"/>
                <a:ext cx="777250" cy="506225"/>
              </a:xfrm>
              <a:custGeom>
                <a:avLst/>
                <a:gdLst/>
                <a:ahLst/>
                <a:cxnLst/>
                <a:rect l="l" t="t" r="r" b="b"/>
                <a:pathLst>
                  <a:path w="31090" h="20249" extrusionOk="0">
                    <a:moveTo>
                      <a:pt x="24618" y="1"/>
                    </a:moveTo>
                    <a:lnTo>
                      <a:pt x="1535" y="9541"/>
                    </a:lnTo>
                    <a:lnTo>
                      <a:pt x="0" y="20249"/>
                    </a:lnTo>
                    <a:cubicBezTo>
                      <a:pt x="8240" y="17513"/>
                      <a:pt x="31089" y="7406"/>
                      <a:pt x="31089" y="7406"/>
                    </a:cubicBezTo>
                    <a:lnTo>
                      <a:pt x="246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6"/>
              <p:cNvSpPr/>
              <p:nvPr/>
            </p:nvSpPr>
            <p:spPr>
              <a:xfrm>
                <a:off x="1926475" y="-864125"/>
                <a:ext cx="544600" cy="385300"/>
              </a:xfrm>
              <a:custGeom>
                <a:avLst/>
                <a:gdLst/>
                <a:ahLst/>
                <a:cxnLst/>
                <a:rect l="l" t="t" r="r" b="b"/>
                <a:pathLst>
                  <a:path w="21784" h="15412" extrusionOk="0">
                    <a:moveTo>
                      <a:pt x="15279" y="1"/>
                    </a:moveTo>
                    <a:lnTo>
                      <a:pt x="1" y="5371"/>
                    </a:lnTo>
                    <a:lnTo>
                      <a:pt x="2970" y="15412"/>
                    </a:lnTo>
                    <a:cubicBezTo>
                      <a:pt x="12010" y="12477"/>
                      <a:pt x="21783" y="7406"/>
                      <a:pt x="21783" y="7406"/>
                    </a:cubicBezTo>
                    <a:lnTo>
                      <a:pt x="15279"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6"/>
              <p:cNvSpPr/>
              <p:nvPr/>
            </p:nvSpPr>
            <p:spPr>
              <a:xfrm>
                <a:off x="1693825" y="-864125"/>
                <a:ext cx="777250" cy="506225"/>
              </a:xfrm>
              <a:custGeom>
                <a:avLst/>
                <a:gdLst/>
                <a:ahLst/>
                <a:cxnLst/>
                <a:rect l="l" t="t" r="r" b="b"/>
                <a:pathLst>
                  <a:path w="31090" h="20249" fill="none" extrusionOk="0">
                    <a:moveTo>
                      <a:pt x="31089" y="7406"/>
                    </a:moveTo>
                    <a:cubicBezTo>
                      <a:pt x="31089" y="7406"/>
                      <a:pt x="8240" y="17513"/>
                      <a:pt x="0" y="20249"/>
                    </a:cubicBezTo>
                    <a:lnTo>
                      <a:pt x="1535" y="9541"/>
                    </a:lnTo>
                    <a:lnTo>
                      <a:pt x="24618" y="1"/>
                    </a:ln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6"/>
              <p:cNvSpPr/>
              <p:nvPr/>
            </p:nvSpPr>
            <p:spPr>
              <a:xfrm>
                <a:off x="1816400" y="-919150"/>
                <a:ext cx="654675" cy="263550"/>
              </a:xfrm>
              <a:custGeom>
                <a:avLst/>
                <a:gdLst/>
                <a:ahLst/>
                <a:cxnLst/>
                <a:rect l="l" t="t" r="r" b="b"/>
                <a:pathLst>
                  <a:path w="26187" h="10542" extrusionOk="0">
                    <a:moveTo>
                      <a:pt x="21783" y="0"/>
                    </a:moveTo>
                    <a:lnTo>
                      <a:pt x="1" y="100"/>
                    </a:lnTo>
                    <a:lnTo>
                      <a:pt x="4037" y="10541"/>
                    </a:lnTo>
                    <a:lnTo>
                      <a:pt x="26186" y="9607"/>
                    </a:lnTo>
                    <a:lnTo>
                      <a:pt x="217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6"/>
              <p:cNvSpPr/>
              <p:nvPr/>
            </p:nvSpPr>
            <p:spPr>
              <a:xfrm>
                <a:off x="1816400" y="-919150"/>
                <a:ext cx="654675" cy="263550"/>
              </a:xfrm>
              <a:custGeom>
                <a:avLst/>
                <a:gdLst/>
                <a:ahLst/>
                <a:cxnLst/>
                <a:rect l="l" t="t" r="r" b="b"/>
                <a:pathLst>
                  <a:path w="26187" h="10542" extrusionOk="0">
                    <a:moveTo>
                      <a:pt x="21783" y="0"/>
                    </a:moveTo>
                    <a:lnTo>
                      <a:pt x="1" y="100"/>
                    </a:lnTo>
                    <a:lnTo>
                      <a:pt x="4037" y="10541"/>
                    </a:lnTo>
                    <a:lnTo>
                      <a:pt x="26186" y="9607"/>
                    </a:lnTo>
                    <a:lnTo>
                      <a:pt x="21783"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6"/>
              <p:cNvSpPr/>
              <p:nvPr/>
            </p:nvSpPr>
            <p:spPr>
              <a:xfrm>
                <a:off x="1816400" y="-919150"/>
                <a:ext cx="654675" cy="263550"/>
              </a:xfrm>
              <a:custGeom>
                <a:avLst/>
                <a:gdLst/>
                <a:ahLst/>
                <a:cxnLst/>
                <a:rect l="l" t="t" r="r" b="b"/>
                <a:pathLst>
                  <a:path w="26187" h="10542" fill="none" extrusionOk="0">
                    <a:moveTo>
                      <a:pt x="4037" y="10541"/>
                    </a:moveTo>
                    <a:lnTo>
                      <a:pt x="26186" y="9607"/>
                    </a:lnTo>
                    <a:lnTo>
                      <a:pt x="21783" y="0"/>
                    </a:lnTo>
                    <a:lnTo>
                      <a:pt x="1" y="100"/>
                    </a:ln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6"/>
              <p:cNvSpPr/>
              <p:nvPr/>
            </p:nvSpPr>
            <p:spPr>
              <a:xfrm>
                <a:off x="1962350" y="-878300"/>
                <a:ext cx="50900" cy="171000"/>
              </a:xfrm>
              <a:custGeom>
                <a:avLst/>
                <a:gdLst/>
                <a:ahLst/>
                <a:cxnLst/>
                <a:rect l="l" t="t" r="r" b="b"/>
                <a:pathLst>
                  <a:path w="2036" h="6840" fill="none" extrusionOk="0">
                    <a:moveTo>
                      <a:pt x="0" y="1"/>
                    </a:moveTo>
                    <a:lnTo>
                      <a:pt x="2035" y="6839"/>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6"/>
              <p:cNvSpPr/>
              <p:nvPr/>
            </p:nvSpPr>
            <p:spPr>
              <a:xfrm>
                <a:off x="2060750" y="-886625"/>
                <a:ext cx="50900" cy="179325"/>
              </a:xfrm>
              <a:custGeom>
                <a:avLst/>
                <a:gdLst/>
                <a:ahLst/>
                <a:cxnLst/>
                <a:rect l="l" t="t" r="r" b="b"/>
                <a:pathLst>
                  <a:path w="2036" h="7173" fill="none" extrusionOk="0">
                    <a:moveTo>
                      <a:pt x="0" y="0"/>
                    </a:moveTo>
                    <a:lnTo>
                      <a:pt x="2035" y="7172"/>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6"/>
              <p:cNvSpPr/>
              <p:nvPr/>
            </p:nvSpPr>
            <p:spPr>
              <a:xfrm>
                <a:off x="2159150" y="-891625"/>
                <a:ext cx="46725" cy="171800"/>
              </a:xfrm>
              <a:custGeom>
                <a:avLst/>
                <a:gdLst/>
                <a:ahLst/>
                <a:cxnLst/>
                <a:rect l="l" t="t" r="r" b="b"/>
                <a:pathLst>
                  <a:path w="1869" h="6872" fill="none" extrusionOk="0">
                    <a:moveTo>
                      <a:pt x="1" y="0"/>
                    </a:moveTo>
                    <a:lnTo>
                      <a:pt x="1869" y="6872"/>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6"/>
              <p:cNvSpPr/>
              <p:nvPr/>
            </p:nvSpPr>
            <p:spPr>
              <a:xfrm>
                <a:off x="2261725" y="-891625"/>
                <a:ext cx="51725" cy="167625"/>
              </a:xfrm>
              <a:custGeom>
                <a:avLst/>
                <a:gdLst/>
                <a:ahLst/>
                <a:cxnLst/>
                <a:rect l="l" t="t" r="r" b="b"/>
                <a:pathLst>
                  <a:path w="2069" h="6705" fill="none" extrusionOk="0">
                    <a:moveTo>
                      <a:pt x="1" y="0"/>
                    </a:moveTo>
                    <a:lnTo>
                      <a:pt x="2069" y="6705"/>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3" name="Google Shape;1643;p56"/>
            <p:cNvSpPr/>
            <p:nvPr/>
          </p:nvSpPr>
          <p:spPr>
            <a:xfrm>
              <a:off x="1825377" y="-2327878"/>
              <a:ext cx="845625" cy="1671225"/>
            </a:xfrm>
            <a:custGeom>
              <a:avLst/>
              <a:gdLst/>
              <a:ahLst/>
              <a:cxnLst/>
              <a:rect l="l" t="t" r="r" b="b"/>
              <a:pathLst>
                <a:path w="33825" h="66849" extrusionOk="0">
                  <a:moveTo>
                    <a:pt x="31857" y="0"/>
                  </a:moveTo>
                  <a:cubicBezTo>
                    <a:pt x="31857" y="0"/>
                    <a:pt x="30689" y="12976"/>
                    <a:pt x="25953" y="25952"/>
                  </a:cubicBezTo>
                  <a:cubicBezTo>
                    <a:pt x="21183" y="38928"/>
                    <a:pt x="1" y="56407"/>
                    <a:pt x="1" y="56407"/>
                  </a:cubicBezTo>
                  <a:lnTo>
                    <a:pt x="4037" y="66848"/>
                  </a:lnTo>
                  <a:cubicBezTo>
                    <a:pt x="4037" y="66848"/>
                    <a:pt x="19215" y="55373"/>
                    <a:pt x="26420" y="38461"/>
                  </a:cubicBezTo>
                  <a:cubicBezTo>
                    <a:pt x="33591" y="21549"/>
                    <a:pt x="33825" y="334"/>
                    <a:pt x="33825" y="334"/>
                  </a:cubicBezTo>
                  <a:lnTo>
                    <a:pt x="3185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6"/>
            <p:cNvSpPr/>
            <p:nvPr/>
          </p:nvSpPr>
          <p:spPr>
            <a:xfrm>
              <a:off x="2451011" y="-2326825"/>
              <a:ext cx="217675" cy="838950"/>
            </a:xfrm>
            <a:custGeom>
              <a:avLst/>
              <a:gdLst/>
              <a:ahLst/>
              <a:cxnLst/>
              <a:rect l="l" t="t" r="r" b="b"/>
              <a:pathLst>
                <a:path w="8707" h="33558" extrusionOk="0">
                  <a:moveTo>
                    <a:pt x="6739" y="0"/>
                  </a:moveTo>
                  <a:cubicBezTo>
                    <a:pt x="6739" y="0"/>
                    <a:pt x="5571" y="12976"/>
                    <a:pt x="835" y="25952"/>
                  </a:cubicBezTo>
                  <a:cubicBezTo>
                    <a:pt x="601" y="26586"/>
                    <a:pt x="301" y="27253"/>
                    <a:pt x="1" y="27920"/>
                  </a:cubicBezTo>
                  <a:lnTo>
                    <a:pt x="3170" y="33558"/>
                  </a:lnTo>
                  <a:cubicBezTo>
                    <a:pt x="8540" y="17713"/>
                    <a:pt x="8707" y="334"/>
                    <a:pt x="8707" y="334"/>
                  </a:cubicBezTo>
                  <a:lnTo>
                    <a:pt x="6739" y="0"/>
                  </a:lnTo>
                  <a:close/>
                </a:path>
              </a:pathLst>
            </a:cu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6"/>
            <p:cNvSpPr/>
            <p:nvPr/>
          </p:nvSpPr>
          <p:spPr>
            <a:xfrm>
              <a:off x="2144150" y="-2488600"/>
              <a:ext cx="136775" cy="30025"/>
            </a:xfrm>
            <a:custGeom>
              <a:avLst/>
              <a:gdLst/>
              <a:ahLst/>
              <a:cxnLst/>
              <a:rect l="l" t="t" r="r" b="b"/>
              <a:pathLst>
                <a:path w="5471" h="1201" extrusionOk="0">
                  <a:moveTo>
                    <a:pt x="0" y="0"/>
                  </a:moveTo>
                  <a:lnTo>
                    <a:pt x="0" y="1201"/>
                  </a:lnTo>
                  <a:lnTo>
                    <a:pt x="5471" y="1201"/>
                  </a:lnTo>
                  <a:lnTo>
                    <a:pt x="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6"/>
            <p:cNvSpPr/>
            <p:nvPr/>
          </p:nvSpPr>
          <p:spPr>
            <a:xfrm>
              <a:off x="2311750" y="-2488600"/>
              <a:ext cx="136800" cy="30025"/>
            </a:xfrm>
            <a:custGeom>
              <a:avLst/>
              <a:gdLst/>
              <a:ahLst/>
              <a:cxnLst/>
              <a:rect l="l" t="t" r="r" b="b"/>
              <a:pathLst>
                <a:path w="5472" h="1201" extrusionOk="0">
                  <a:moveTo>
                    <a:pt x="1" y="0"/>
                  </a:moveTo>
                  <a:lnTo>
                    <a:pt x="1" y="1201"/>
                  </a:lnTo>
                  <a:lnTo>
                    <a:pt x="5472" y="1201"/>
                  </a:lnTo>
                  <a:lnTo>
                    <a:pt x="54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6"/>
            <p:cNvSpPr/>
            <p:nvPr/>
          </p:nvSpPr>
          <p:spPr>
            <a:xfrm>
              <a:off x="2480225" y="-2488600"/>
              <a:ext cx="136775" cy="30025"/>
            </a:xfrm>
            <a:custGeom>
              <a:avLst/>
              <a:gdLst/>
              <a:ahLst/>
              <a:cxnLst/>
              <a:rect l="l" t="t" r="r" b="b"/>
              <a:pathLst>
                <a:path w="5471" h="1201" extrusionOk="0">
                  <a:moveTo>
                    <a:pt x="0" y="0"/>
                  </a:moveTo>
                  <a:lnTo>
                    <a:pt x="0" y="1201"/>
                  </a:lnTo>
                  <a:lnTo>
                    <a:pt x="5471" y="1201"/>
                  </a:lnTo>
                  <a:lnTo>
                    <a:pt x="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6"/>
            <p:cNvSpPr/>
            <p:nvPr/>
          </p:nvSpPr>
          <p:spPr>
            <a:xfrm>
              <a:off x="2816300" y="-2873875"/>
              <a:ext cx="135950" cy="30025"/>
            </a:xfrm>
            <a:custGeom>
              <a:avLst/>
              <a:gdLst/>
              <a:ahLst/>
              <a:cxnLst/>
              <a:rect l="l" t="t" r="r" b="b"/>
              <a:pathLst>
                <a:path w="5438" h="1201" extrusionOk="0">
                  <a:moveTo>
                    <a:pt x="0" y="0"/>
                  </a:moveTo>
                  <a:lnTo>
                    <a:pt x="0" y="1201"/>
                  </a:lnTo>
                  <a:lnTo>
                    <a:pt x="5437" y="1201"/>
                  </a:lnTo>
                  <a:lnTo>
                    <a:pt x="54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6"/>
            <p:cNvSpPr/>
            <p:nvPr/>
          </p:nvSpPr>
          <p:spPr>
            <a:xfrm>
              <a:off x="2973900" y="-2901400"/>
              <a:ext cx="157650" cy="480375"/>
            </a:xfrm>
            <a:custGeom>
              <a:avLst/>
              <a:gdLst/>
              <a:ahLst/>
              <a:cxnLst/>
              <a:rect l="l" t="t" r="r" b="b"/>
              <a:pathLst>
                <a:path w="6306" h="19215" extrusionOk="0">
                  <a:moveTo>
                    <a:pt x="1" y="0"/>
                  </a:moveTo>
                  <a:lnTo>
                    <a:pt x="1" y="19214"/>
                  </a:lnTo>
                  <a:lnTo>
                    <a:pt x="6305" y="19214"/>
                  </a:lnTo>
                  <a:lnTo>
                    <a:pt x="6305" y="0"/>
                  </a:lnTo>
                  <a:close/>
                </a:path>
              </a:pathLst>
            </a:custGeom>
            <a:solidFill>
              <a:srgbClr val="E0A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6"/>
            <p:cNvSpPr/>
            <p:nvPr/>
          </p:nvSpPr>
          <p:spPr>
            <a:xfrm>
              <a:off x="2983900" y="-2873875"/>
              <a:ext cx="136800" cy="30025"/>
            </a:xfrm>
            <a:custGeom>
              <a:avLst/>
              <a:gdLst/>
              <a:ahLst/>
              <a:cxnLst/>
              <a:rect l="l" t="t" r="r" b="b"/>
              <a:pathLst>
                <a:path w="5472" h="1201" extrusionOk="0">
                  <a:moveTo>
                    <a:pt x="1" y="0"/>
                  </a:moveTo>
                  <a:lnTo>
                    <a:pt x="1" y="1201"/>
                  </a:lnTo>
                  <a:lnTo>
                    <a:pt x="5471" y="1201"/>
                  </a:lnTo>
                  <a:lnTo>
                    <a:pt x="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6"/>
            <p:cNvSpPr/>
            <p:nvPr/>
          </p:nvSpPr>
          <p:spPr>
            <a:xfrm>
              <a:off x="2983900" y="-2488600"/>
              <a:ext cx="136800" cy="30025"/>
            </a:xfrm>
            <a:custGeom>
              <a:avLst/>
              <a:gdLst/>
              <a:ahLst/>
              <a:cxnLst/>
              <a:rect l="l" t="t" r="r" b="b"/>
              <a:pathLst>
                <a:path w="5472" h="1201" extrusionOk="0">
                  <a:moveTo>
                    <a:pt x="1" y="0"/>
                  </a:moveTo>
                  <a:lnTo>
                    <a:pt x="1" y="1201"/>
                  </a:lnTo>
                  <a:lnTo>
                    <a:pt x="5471" y="1201"/>
                  </a:lnTo>
                  <a:lnTo>
                    <a:pt x="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6"/>
            <p:cNvSpPr/>
            <p:nvPr/>
          </p:nvSpPr>
          <p:spPr>
            <a:xfrm>
              <a:off x="2411825" y="-1359475"/>
              <a:ext cx="136800" cy="30050"/>
            </a:xfrm>
            <a:custGeom>
              <a:avLst/>
              <a:gdLst/>
              <a:ahLst/>
              <a:cxnLst/>
              <a:rect l="l" t="t" r="r" b="b"/>
              <a:pathLst>
                <a:path w="5472" h="1202" extrusionOk="0">
                  <a:moveTo>
                    <a:pt x="1" y="1"/>
                  </a:moveTo>
                  <a:lnTo>
                    <a:pt x="1" y="1202"/>
                  </a:lnTo>
                  <a:lnTo>
                    <a:pt x="5471" y="1202"/>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6"/>
            <p:cNvSpPr/>
            <p:nvPr/>
          </p:nvSpPr>
          <p:spPr>
            <a:xfrm>
              <a:off x="2231700" y="-2358525"/>
              <a:ext cx="136800" cy="29225"/>
            </a:xfrm>
            <a:custGeom>
              <a:avLst/>
              <a:gdLst/>
              <a:ahLst/>
              <a:cxnLst/>
              <a:rect l="l" t="t" r="r" b="b"/>
              <a:pathLst>
                <a:path w="5472" h="1169" extrusionOk="0">
                  <a:moveTo>
                    <a:pt x="1" y="1"/>
                  </a:moveTo>
                  <a:lnTo>
                    <a:pt x="1"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6"/>
            <p:cNvSpPr/>
            <p:nvPr/>
          </p:nvSpPr>
          <p:spPr>
            <a:xfrm>
              <a:off x="2398500" y="-2358525"/>
              <a:ext cx="136775" cy="29225"/>
            </a:xfrm>
            <a:custGeom>
              <a:avLst/>
              <a:gdLst/>
              <a:ahLst/>
              <a:cxnLst/>
              <a:rect l="l" t="t" r="r" b="b"/>
              <a:pathLst>
                <a:path w="5471" h="1169" extrusionOk="0">
                  <a:moveTo>
                    <a:pt x="0" y="1"/>
                  </a:moveTo>
                  <a:lnTo>
                    <a:pt x="0"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6"/>
            <p:cNvSpPr/>
            <p:nvPr/>
          </p:nvSpPr>
          <p:spPr>
            <a:xfrm>
              <a:off x="2565275" y="-2358525"/>
              <a:ext cx="135950" cy="29225"/>
            </a:xfrm>
            <a:custGeom>
              <a:avLst/>
              <a:gdLst/>
              <a:ahLst/>
              <a:cxnLst/>
              <a:rect l="l" t="t" r="r" b="b"/>
              <a:pathLst>
                <a:path w="5438" h="1169" extrusionOk="0">
                  <a:moveTo>
                    <a:pt x="1" y="1"/>
                  </a:moveTo>
                  <a:lnTo>
                    <a:pt x="1" y="1168"/>
                  </a:lnTo>
                  <a:lnTo>
                    <a:pt x="5438" y="1168"/>
                  </a:lnTo>
                  <a:lnTo>
                    <a:pt x="5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6"/>
            <p:cNvSpPr/>
            <p:nvPr/>
          </p:nvSpPr>
          <p:spPr>
            <a:xfrm>
              <a:off x="2857150" y="-2397700"/>
              <a:ext cx="299400" cy="502050"/>
            </a:xfrm>
            <a:custGeom>
              <a:avLst/>
              <a:gdLst/>
              <a:ahLst/>
              <a:cxnLst/>
              <a:rect l="l" t="t" r="r" b="b"/>
              <a:pathLst>
                <a:path w="11976" h="20082" extrusionOk="0">
                  <a:moveTo>
                    <a:pt x="6038" y="0"/>
                  </a:moveTo>
                  <a:lnTo>
                    <a:pt x="1" y="1668"/>
                  </a:lnTo>
                  <a:lnTo>
                    <a:pt x="5905" y="20081"/>
                  </a:lnTo>
                  <a:lnTo>
                    <a:pt x="11976" y="18380"/>
                  </a:lnTo>
                  <a:lnTo>
                    <a:pt x="6038" y="0"/>
                  </a:lnTo>
                  <a:close/>
                </a:path>
              </a:pathLst>
            </a:custGeom>
            <a:solidFill>
              <a:srgbClr val="E0A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6"/>
            <p:cNvSpPr/>
            <p:nvPr/>
          </p:nvSpPr>
          <p:spPr>
            <a:xfrm>
              <a:off x="2875500" y="-2367700"/>
              <a:ext cx="140125" cy="64250"/>
            </a:xfrm>
            <a:custGeom>
              <a:avLst/>
              <a:gdLst/>
              <a:ahLst/>
              <a:cxnLst/>
              <a:rect l="l" t="t" r="r" b="b"/>
              <a:pathLst>
                <a:path w="5605" h="2570" extrusionOk="0">
                  <a:moveTo>
                    <a:pt x="5237" y="1"/>
                  </a:moveTo>
                  <a:lnTo>
                    <a:pt x="0" y="1435"/>
                  </a:lnTo>
                  <a:lnTo>
                    <a:pt x="367" y="2569"/>
                  </a:lnTo>
                  <a:lnTo>
                    <a:pt x="5604" y="1102"/>
                  </a:lnTo>
                  <a:lnTo>
                    <a:pt x="52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6"/>
            <p:cNvSpPr/>
            <p:nvPr/>
          </p:nvSpPr>
          <p:spPr>
            <a:xfrm>
              <a:off x="2994750" y="-1999100"/>
              <a:ext cx="139300" cy="65075"/>
            </a:xfrm>
            <a:custGeom>
              <a:avLst/>
              <a:gdLst/>
              <a:ahLst/>
              <a:cxnLst/>
              <a:rect l="l" t="t" r="r" b="b"/>
              <a:pathLst>
                <a:path w="5572" h="2603" extrusionOk="0">
                  <a:moveTo>
                    <a:pt x="5204" y="1"/>
                  </a:moveTo>
                  <a:lnTo>
                    <a:pt x="0" y="1469"/>
                  </a:lnTo>
                  <a:lnTo>
                    <a:pt x="334" y="2603"/>
                  </a:lnTo>
                  <a:lnTo>
                    <a:pt x="5571" y="1135"/>
                  </a:ln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6"/>
            <p:cNvSpPr/>
            <p:nvPr/>
          </p:nvSpPr>
          <p:spPr>
            <a:xfrm>
              <a:off x="2731225" y="-2358525"/>
              <a:ext cx="136800" cy="29225"/>
            </a:xfrm>
            <a:custGeom>
              <a:avLst/>
              <a:gdLst/>
              <a:ahLst/>
              <a:cxnLst/>
              <a:rect l="l" t="t" r="r" b="b"/>
              <a:pathLst>
                <a:path w="5472" h="1169" extrusionOk="0">
                  <a:moveTo>
                    <a:pt x="1" y="1"/>
                  </a:moveTo>
                  <a:lnTo>
                    <a:pt x="1"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6"/>
            <p:cNvSpPr/>
            <p:nvPr/>
          </p:nvSpPr>
          <p:spPr>
            <a:xfrm>
              <a:off x="2227525" y="-1473725"/>
              <a:ext cx="136800" cy="29225"/>
            </a:xfrm>
            <a:custGeom>
              <a:avLst/>
              <a:gdLst/>
              <a:ahLst/>
              <a:cxnLst/>
              <a:rect l="l" t="t" r="r" b="b"/>
              <a:pathLst>
                <a:path w="5472" h="1169" extrusionOk="0">
                  <a:moveTo>
                    <a:pt x="1" y="1"/>
                  </a:moveTo>
                  <a:lnTo>
                    <a:pt x="1"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6"/>
            <p:cNvSpPr/>
            <p:nvPr/>
          </p:nvSpPr>
          <p:spPr>
            <a:xfrm>
              <a:off x="2396000" y="-1859000"/>
              <a:ext cx="136775" cy="29225"/>
            </a:xfrm>
            <a:custGeom>
              <a:avLst/>
              <a:gdLst/>
              <a:ahLst/>
              <a:cxnLst/>
              <a:rect l="l" t="t" r="r" b="b"/>
              <a:pathLst>
                <a:path w="5471" h="1169" extrusionOk="0">
                  <a:moveTo>
                    <a:pt x="0" y="1"/>
                  </a:moveTo>
                  <a:lnTo>
                    <a:pt x="0"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6"/>
            <p:cNvSpPr/>
            <p:nvPr/>
          </p:nvSpPr>
          <p:spPr>
            <a:xfrm>
              <a:off x="2396000" y="-1473725"/>
              <a:ext cx="136775" cy="29225"/>
            </a:xfrm>
            <a:custGeom>
              <a:avLst/>
              <a:gdLst/>
              <a:ahLst/>
              <a:cxnLst/>
              <a:rect l="l" t="t" r="r" b="b"/>
              <a:pathLst>
                <a:path w="5471" h="1169" extrusionOk="0">
                  <a:moveTo>
                    <a:pt x="0" y="1"/>
                  </a:moveTo>
                  <a:lnTo>
                    <a:pt x="0"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6"/>
            <p:cNvSpPr/>
            <p:nvPr/>
          </p:nvSpPr>
          <p:spPr>
            <a:xfrm>
              <a:off x="2563600" y="-1859000"/>
              <a:ext cx="136800" cy="29225"/>
            </a:xfrm>
            <a:custGeom>
              <a:avLst/>
              <a:gdLst/>
              <a:ahLst/>
              <a:cxnLst/>
              <a:rect l="l" t="t" r="r" b="b"/>
              <a:pathLst>
                <a:path w="5472" h="1169" extrusionOk="0">
                  <a:moveTo>
                    <a:pt x="1" y="1"/>
                  </a:moveTo>
                  <a:lnTo>
                    <a:pt x="1"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6"/>
            <p:cNvSpPr/>
            <p:nvPr/>
          </p:nvSpPr>
          <p:spPr>
            <a:xfrm>
              <a:off x="2732050" y="-1473725"/>
              <a:ext cx="136800" cy="29225"/>
            </a:xfrm>
            <a:custGeom>
              <a:avLst/>
              <a:gdLst/>
              <a:ahLst/>
              <a:cxnLst/>
              <a:rect l="l" t="t" r="r" b="b"/>
              <a:pathLst>
                <a:path w="5472" h="1169" extrusionOk="0">
                  <a:moveTo>
                    <a:pt x="1" y="1"/>
                  </a:moveTo>
                  <a:lnTo>
                    <a:pt x="1" y="1168"/>
                  </a:lnTo>
                  <a:lnTo>
                    <a:pt x="5472" y="1168"/>
                  </a:lnTo>
                  <a:lnTo>
                    <a:pt x="54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6"/>
            <p:cNvSpPr/>
            <p:nvPr/>
          </p:nvSpPr>
          <p:spPr>
            <a:xfrm>
              <a:off x="3319150" y="-1473725"/>
              <a:ext cx="136775" cy="29225"/>
            </a:xfrm>
            <a:custGeom>
              <a:avLst/>
              <a:gdLst/>
              <a:ahLst/>
              <a:cxnLst/>
              <a:rect l="l" t="t" r="r" b="b"/>
              <a:pathLst>
                <a:path w="5471" h="1169" extrusionOk="0">
                  <a:moveTo>
                    <a:pt x="0" y="1"/>
                  </a:moveTo>
                  <a:lnTo>
                    <a:pt x="0"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6"/>
            <p:cNvSpPr/>
            <p:nvPr/>
          </p:nvSpPr>
          <p:spPr>
            <a:xfrm>
              <a:off x="3487600" y="-1473725"/>
              <a:ext cx="135950" cy="29225"/>
            </a:xfrm>
            <a:custGeom>
              <a:avLst/>
              <a:gdLst/>
              <a:ahLst/>
              <a:cxnLst/>
              <a:rect l="l" t="t" r="r" b="b"/>
              <a:pathLst>
                <a:path w="5438" h="1169" extrusionOk="0">
                  <a:moveTo>
                    <a:pt x="1" y="1"/>
                  </a:moveTo>
                  <a:lnTo>
                    <a:pt x="1" y="1168"/>
                  </a:lnTo>
                  <a:lnTo>
                    <a:pt x="5438" y="1168"/>
                  </a:lnTo>
                  <a:lnTo>
                    <a:pt x="5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6"/>
            <p:cNvSpPr/>
            <p:nvPr/>
          </p:nvSpPr>
          <p:spPr>
            <a:xfrm>
              <a:off x="2673675" y="-2993150"/>
              <a:ext cx="136800" cy="29225"/>
            </a:xfrm>
            <a:custGeom>
              <a:avLst/>
              <a:gdLst/>
              <a:ahLst/>
              <a:cxnLst/>
              <a:rect l="l" t="t" r="r" b="b"/>
              <a:pathLst>
                <a:path w="5472" h="1169" extrusionOk="0">
                  <a:moveTo>
                    <a:pt x="1" y="1"/>
                  </a:moveTo>
                  <a:lnTo>
                    <a:pt x="1" y="1168"/>
                  </a:lnTo>
                  <a:lnTo>
                    <a:pt x="5472" y="1168"/>
                  </a:lnTo>
                  <a:lnTo>
                    <a:pt x="54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6"/>
            <p:cNvSpPr/>
            <p:nvPr/>
          </p:nvSpPr>
          <p:spPr>
            <a:xfrm>
              <a:off x="2842150" y="-3406775"/>
              <a:ext cx="158450" cy="480375"/>
            </a:xfrm>
            <a:custGeom>
              <a:avLst/>
              <a:gdLst/>
              <a:ahLst/>
              <a:cxnLst/>
              <a:rect l="l" t="t" r="r" b="b"/>
              <a:pathLst>
                <a:path w="6338" h="19215" extrusionOk="0">
                  <a:moveTo>
                    <a:pt x="0" y="1"/>
                  </a:moveTo>
                  <a:lnTo>
                    <a:pt x="0" y="19215"/>
                  </a:lnTo>
                  <a:lnTo>
                    <a:pt x="6338" y="19215"/>
                  </a:lnTo>
                  <a:lnTo>
                    <a:pt x="6338" y="1"/>
                  </a:lnTo>
                  <a:close/>
                </a:path>
              </a:pathLst>
            </a:custGeom>
            <a:solidFill>
              <a:srgbClr val="E0A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6"/>
            <p:cNvSpPr/>
            <p:nvPr/>
          </p:nvSpPr>
          <p:spPr>
            <a:xfrm>
              <a:off x="2852975" y="-3378425"/>
              <a:ext cx="136800" cy="29225"/>
            </a:xfrm>
            <a:custGeom>
              <a:avLst/>
              <a:gdLst/>
              <a:ahLst/>
              <a:cxnLst/>
              <a:rect l="l" t="t" r="r" b="b"/>
              <a:pathLst>
                <a:path w="5472" h="1169" extrusionOk="0">
                  <a:moveTo>
                    <a:pt x="1" y="1"/>
                  </a:moveTo>
                  <a:lnTo>
                    <a:pt x="1"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6"/>
            <p:cNvSpPr/>
            <p:nvPr/>
          </p:nvSpPr>
          <p:spPr>
            <a:xfrm>
              <a:off x="2852975" y="-2993150"/>
              <a:ext cx="136800" cy="29225"/>
            </a:xfrm>
            <a:custGeom>
              <a:avLst/>
              <a:gdLst/>
              <a:ahLst/>
              <a:cxnLst/>
              <a:rect l="l" t="t" r="r" b="b"/>
              <a:pathLst>
                <a:path w="5472" h="1169" extrusionOk="0">
                  <a:moveTo>
                    <a:pt x="1" y="1"/>
                  </a:moveTo>
                  <a:lnTo>
                    <a:pt x="1"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6"/>
            <p:cNvSpPr/>
            <p:nvPr/>
          </p:nvSpPr>
          <p:spPr>
            <a:xfrm>
              <a:off x="3032275" y="-2993150"/>
              <a:ext cx="135950" cy="29225"/>
            </a:xfrm>
            <a:custGeom>
              <a:avLst/>
              <a:gdLst/>
              <a:ahLst/>
              <a:cxnLst/>
              <a:rect l="l" t="t" r="r" b="b"/>
              <a:pathLst>
                <a:path w="5438" h="1169" extrusionOk="0">
                  <a:moveTo>
                    <a:pt x="1" y="1"/>
                  </a:moveTo>
                  <a:lnTo>
                    <a:pt x="1" y="1168"/>
                  </a:lnTo>
                  <a:lnTo>
                    <a:pt x="5438" y="1168"/>
                  </a:lnTo>
                  <a:lnTo>
                    <a:pt x="5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6"/>
            <p:cNvSpPr/>
            <p:nvPr/>
          </p:nvSpPr>
          <p:spPr>
            <a:xfrm>
              <a:off x="3137350" y="-1097625"/>
              <a:ext cx="513725" cy="137625"/>
            </a:xfrm>
            <a:custGeom>
              <a:avLst/>
              <a:gdLst/>
              <a:ahLst/>
              <a:cxnLst/>
              <a:rect l="l" t="t" r="r" b="b"/>
              <a:pathLst>
                <a:path w="20549" h="5505" extrusionOk="0">
                  <a:moveTo>
                    <a:pt x="1" y="1"/>
                  </a:moveTo>
                  <a:lnTo>
                    <a:pt x="1" y="1"/>
                  </a:lnTo>
                  <a:cubicBezTo>
                    <a:pt x="701" y="1769"/>
                    <a:pt x="701" y="3737"/>
                    <a:pt x="1" y="5505"/>
                  </a:cubicBezTo>
                  <a:lnTo>
                    <a:pt x="18280" y="5505"/>
                  </a:lnTo>
                  <a:cubicBezTo>
                    <a:pt x="18280" y="5505"/>
                    <a:pt x="20549" y="4938"/>
                    <a:pt x="20549" y="2770"/>
                  </a:cubicBezTo>
                  <a:cubicBezTo>
                    <a:pt x="20248" y="1569"/>
                    <a:pt x="19448" y="568"/>
                    <a:pt x="18347" y="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6"/>
            <p:cNvSpPr/>
            <p:nvPr/>
          </p:nvSpPr>
          <p:spPr>
            <a:xfrm>
              <a:off x="3139850" y="-1096775"/>
              <a:ext cx="512050" cy="133450"/>
            </a:xfrm>
            <a:custGeom>
              <a:avLst/>
              <a:gdLst/>
              <a:ahLst/>
              <a:cxnLst/>
              <a:rect l="l" t="t" r="r" b="b"/>
              <a:pathLst>
                <a:path w="20482" h="5338" extrusionOk="0">
                  <a:moveTo>
                    <a:pt x="1635" y="0"/>
                  </a:moveTo>
                  <a:cubicBezTo>
                    <a:pt x="1524" y="0"/>
                    <a:pt x="864" y="60"/>
                    <a:pt x="417" y="60"/>
                  </a:cubicBezTo>
                  <a:cubicBezTo>
                    <a:pt x="193" y="60"/>
                    <a:pt x="23" y="45"/>
                    <a:pt x="1" y="0"/>
                  </a:cubicBezTo>
                  <a:lnTo>
                    <a:pt x="1" y="0"/>
                  </a:lnTo>
                  <a:cubicBezTo>
                    <a:pt x="167" y="367"/>
                    <a:pt x="267" y="734"/>
                    <a:pt x="368" y="1134"/>
                  </a:cubicBezTo>
                  <a:lnTo>
                    <a:pt x="18647" y="1134"/>
                  </a:lnTo>
                  <a:lnTo>
                    <a:pt x="18647" y="5337"/>
                  </a:lnTo>
                  <a:cubicBezTo>
                    <a:pt x="19681" y="4904"/>
                    <a:pt x="20415" y="3903"/>
                    <a:pt x="20449" y="2736"/>
                  </a:cubicBezTo>
                  <a:cubicBezTo>
                    <a:pt x="20482" y="1835"/>
                    <a:pt x="20015" y="1001"/>
                    <a:pt x="19248" y="567"/>
                  </a:cubicBezTo>
                  <a:lnTo>
                    <a:pt x="19048" y="434"/>
                  </a:lnTo>
                  <a:cubicBezTo>
                    <a:pt x="18383" y="58"/>
                    <a:pt x="17743" y="33"/>
                    <a:pt x="16976" y="33"/>
                  </a:cubicBezTo>
                  <a:cubicBezTo>
                    <a:pt x="16858" y="33"/>
                    <a:pt x="16737" y="34"/>
                    <a:pt x="16612" y="34"/>
                  </a:cubicBezTo>
                  <a:lnTo>
                    <a:pt x="10375" y="34"/>
                  </a:lnTo>
                  <a:lnTo>
                    <a:pt x="16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6"/>
            <p:cNvSpPr/>
            <p:nvPr/>
          </p:nvSpPr>
          <p:spPr>
            <a:xfrm>
              <a:off x="3137350" y="-1266900"/>
              <a:ext cx="513725" cy="137625"/>
            </a:xfrm>
            <a:custGeom>
              <a:avLst/>
              <a:gdLst/>
              <a:ahLst/>
              <a:cxnLst/>
              <a:rect l="l" t="t" r="r" b="b"/>
              <a:pathLst>
                <a:path w="20549" h="5505" extrusionOk="0">
                  <a:moveTo>
                    <a:pt x="1" y="0"/>
                  </a:moveTo>
                  <a:lnTo>
                    <a:pt x="1" y="0"/>
                  </a:lnTo>
                  <a:cubicBezTo>
                    <a:pt x="701" y="1768"/>
                    <a:pt x="701" y="3736"/>
                    <a:pt x="1" y="5504"/>
                  </a:cubicBezTo>
                  <a:lnTo>
                    <a:pt x="18280" y="5504"/>
                  </a:lnTo>
                  <a:cubicBezTo>
                    <a:pt x="18280" y="5504"/>
                    <a:pt x="20549" y="4937"/>
                    <a:pt x="20549" y="2769"/>
                  </a:cubicBezTo>
                  <a:cubicBezTo>
                    <a:pt x="20248" y="1568"/>
                    <a:pt x="19448" y="601"/>
                    <a:pt x="18347" y="100"/>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6"/>
            <p:cNvSpPr/>
            <p:nvPr/>
          </p:nvSpPr>
          <p:spPr>
            <a:xfrm>
              <a:off x="3139850" y="-1266075"/>
              <a:ext cx="512050" cy="133450"/>
            </a:xfrm>
            <a:custGeom>
              <a:avLst/>
              <a:gdLst/>
              <a:ahLst/>
              <a:cxnLst/>
              <a:rect l="l" t="t" r="r" b="b"/>
              <a:pathLst>
                <a:path w="20482" h="5338" extrusionOk="0">
                  <a:moveTo>
                    <a:pt x="1635" y="1"/>
                  </a:moveTo>
                  <a:cubicBezTo>
                    <a:pt x="1524" y="1"/>
                    <a:pt x="864" y="60"/>
                    <a:pt x="417" y="60"/>
                  </a:cubicBezTo>
                  <a:cubicBezTo>
                    <a:pt x="193" y="60"/>
                    <a:pt x="23" y="45"/>
                    <a:pt x="1" y="1"/>
                  </a:cubicBezTo>
                  <a:lnTo>
                    <a:pt x="1" y="1"/>
                  </a:lnTo>
                  <a:cubicBezTo>
                    <a:pt x="167" y="368"/>
                    <a:pt x="267" y="735"/>
                    <a:pt x="368" y="1135"/>
                  </a:cubicBezTo>
                  <a:lnTo>
                    <a:pt x="18647" y="1135"/>
                  </a:lnTo>
                  <a:lnTo>
                    <a:pt x="18647" y="5338"/>
                  </a:lnTo>
                  <a:cubicBezTo>
                    <a:pt x="19681" y="4904"/>
                    <a:pt x="20415" y="3904"/>
                    <a:pt x="20449" y="2736"/>
                  </a:cubicBezTo>
                  <a:cubicBezTo>
                    <a:pt x="20482" y="1835"/>
                    <a:pt x="20015" y="1001"/>
                    <a:pt x="19248" y="568"/>
                  </a:cubicBezTo>
                  <a:lnTo>
                    <a:pt x="19048" y="434"/>
                  </a:lnTo>
                  <a:cubicBezTo>
                    <a:pt x="18451" y="71"/>
                    <a:pt x="17874" y="31"/>
                    <a:pt x="17208" y="31"/>
                  </a:cubicBezTo>
                  <a:cubicBezTo>
                    <a:pt x="17018" y="31"/>
                    <a:pt x="16820" y="34"/>
                    <a:pt x="16612" y="34"/>
                  </a:cubicBezTo>
                  <a:lnTo>
                    <a:pt x="10375" y="34"/>
                  </a:lnTo>
                  <a:lnTo>
                    <a:pt x="163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6"/>
            <p:cNvSpPr/>
            <p:nvPr/>
          </p:nvSpPr>
          <p:spPr>
            <a:xfrm>
              <a:off x="2292575" y="-1656225"/>
              <a:ext cx="368625" cy="662875"/>
            </a:xfrm>
            <a:custGeom>
              <a:avLst/>
              <a:gdLst/>
              <a:ahLst/>
              <a:cxnLst/>
              <a:rect l="l" t="t" r="r" b="b"/>
              <a:pathLst>
                <a:path w="14745" h="26515" extrusionOk="0">
                  <a:moveTo>
                    <a:pt x="2207" y="1"/>
                  </a:moveTo>
                  <a:cubicBezTo>
                    <a:pt x="899" y="1"/>
                    <a:pt x="1" y="296"/>
                    <a:pt x="1" y="296"/>
                  </a:cubicBezTo>
                  <a:lnTo>
                    <a:pt x="12076" y="26515"/>
                  </a:lnTo>
                  <a:lnTo>
                    <a:pt x="14745" y="25647"/>
                  </a:lnTo>
                  <a:lnTo>
                    <a:pt x="8107" y="2564"/>
                  </a:lnTo>
                  <a:cubicBezTo>
                    <a:pt x="6138" y="466"/>
                    <a:pt x="3850" y="1"/>
                    <a:pt x="2207" y="1"/>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6"/>
            <p:cNvSpPr/>
            <p:nvPr/>
          </p:nvSpPr>
          <p:spPr>
            <a:xfrm>
              <a:off x="2431850" y="-1014225"/>
              <a:ext cx="271875" cy="167375"/>
            </a:xfrm>
            <a:custGeom>
              <a:avLst/>
              <a:gdLst/>
              <a:ahLst/>
              <a:cxnLst/>
              <a:rect l="l" t="t" r="r" b="b"/>
              <a:pathLst>
                <a:path w="10875" h="6695" extrusionOk="0">
                  <a:moveTo>
                    <a:pt x="9174" y="1"/>
                  </a:moveTo>
                  <a:lnTo>
                    <a:pt x="6538" y="835"/>
                  </a:lnTo>
                  <a:cubicBezTo>
                    <a:pt x="4937" y="2803"/>
                    <a:pt x="1468" y="4437"/>
                    <a:pt x="734" y="5304"/>
                  </a:cubicBezTo>
                  <a:cubicBezTo>
                    <a:pt x="0" y="6172"/>
                    <a:pt x="734" y="6605"/>
                    <a:pt x="734" y="6605"/>
                  </a:cubicBezTo>
                  <a:cubicBezTo>
                    <a:pt x="880" y="6667"/>
                    <a:pt x="1050" y="6694"/>
                    <a:pt x="1237" y="6694"/>
                  </a:cubicBezTo>
                  <a:cubicBezTo>
                    <a:pt x="2673" y="6694"/>
                    <a:pt x="5165" y="5081"/>
                    <a:pt x="6405" y="4904"/>
                  </a:cubicBezTo>
                  <a:cubicBezTo>
                    <a:pt x="7773" y="4704"/>
                    <a:pt x="10875" y="4804"/>
                    <a:pt x="10875" y="3837"/>
                  </a:cubicBezTo>
                  <a:cubicBezTo>
                    <a:pt x="10875" y="2869"/>
                    <a:pt x="9174" y="1"/>
                    <a:pt x="9174"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6"/>
            <p:cNvSpPr/>
            <p:nvPr/>
          </p:nvSpPr>
          <p:spPr>
            <a:xfrm>
              <a:off x="2600300" y="-3423500"/>
              <a:ext cx="604625" cy="603175"/>
            </a:xfrm>
            <a:custGeom>
              <a:avLst/>
              <a:gdLst/>
              <a:ahLst/>
              <a:cxnLst/>
              <a:rect l="l" t="t" r="r" b="b"/>
              <a:pathLst>
                <a:path w="24185" h="24127" extrusionOk="0">
                  <a:moveTo>
                    <a:pt x="10883" y="1"/>
                  </a:moveTo>
                  <a:cubicBezTo>
                    <a:pt x="10869" y="1"/>
                    <a:pt x="10855" y="2"/>
                    <a:pt x="10842" y="3"/>
                  </a:cubicBezTo>
                  <a:cubicBezTo>
                    <a:pt x="10408" y="36"/>
                    <a:pt x="10074" y="570"/>
                    <a:pt x="9674" y="670"/>
                  </a:cubicBezTo>
                  <a:cubicBezTo>
                    <a:pt x="9637" y="676"/>
                    <a:pt x="9599" y="679"/>
                    <a:pt x="9560" y="679"/>
                  </a:cubicBezTo>
                  <a:cubicBezTo>
                    <a:pt x="9248" y="679"/>
                    <a:pt x="8877" y="505"/>
                    <a:pt x="8554" y="505"/>
                  </a:cubicBezTo>
                  <a:cubicBezTo>
                    <a:pt x="8479" y="505"/>
                    <a:pt x="8408" y="514"/>
                    <a:pt x="8340" y="536"/>
                  </a:cubicBezTo>
                  <a:cubicBezTo>
                    <a:pt x="7940" y="670"/>
                    <a:pt x="7739" y="1270"/>
                    <a:pt x="7339" y="1404"/>
                  </a:cubicBezTo>
                  <a:cubicBezTo>
                    <a:pt x="7203" y="1466"/>
                    <a:pt x="7039" y="1477"/>
                    <a:pt x="6867" y="1477"/>
                  </a:cubicBezTo>
                  <a:cubicBezTo>
                    <a:pt x="6769" y="1477"/>
                    <a:pt x="6669" y="1473"/>
                    <a:pt x="6570" y="1473"/>
                  </a:cubicBezTo>
                  <a:cubicBezTo>
                    <a:pt x="6377" y="1473"/>
                    <a:pt x="6191" y="1487"/>
                    <a:pt x="6038" y="1570"/>
                  </a:cubicBezTo>
                  <a:cubicBezTo>
                    <a:pt x="5671" y="1771"/>
                    <a:pt x="5571" y="2404"/>
                    <a:pt x="5238" y="2638"/>
                  </a:cubicBezTo>
                  <a:cubicBezTo>
                    <a:pt x="4904" y="2871"/>
                    <a:pt x="4304" y="2771"/>
                    <a:pt x="4003" y="3038"/>
                  </a:cubicBezTo>
                  <a:cubicBezTo>
                    <a:pt x="3670" y="3338"/>
                    <a:pt x="3703" y="3939"/>
                    <a:pt x="3436" y="4272"/>
                  </a:cubicBezTo>
                  <a:cubicBezTo>
                    <a:pt x="3169" y="4573"/>
                    <a:pt x="2536" y="4606"/>
                    <a:pt x="2302" y="4940"/>
                  </a:cubicBezTo>
                  <a:cubicBezTo>
                    <a:pt x="2035" y="5273"/>
                    <a:pt x="2202" y="5874"/>
                    <a:pt x="2002" y="6240"/>
                  </a:cubicBezTo>
                  <a:cubicBezTo>
                    <a:pt x="1802" y="6607"/>
                    <a:pt x="1168" y="6774"/>
                    <a:pt x="1035" y="7141"/>
                  </a:cubicBezTo>
                  <a:cubicBezTo>
                    <a:pt x="868" y="7508"/>
                    <a:pt x="1168" y="8075"/>
                    <a:pt x="1035" y="8475"/>
                  </a:cubicBezTo>
                  <a:cubicBezTo>
                    <a:pt x="901" y="8842"/>
                    <a:pt x="334" y="9143"/>
                    <a:pt x="267" y="9543"/>
                  </a:cubicBezTo>
                  <a:cubicBezTo>
                    <a:pt x="167" y="9943"/>
                    <a:pt x="568" y="10477"/>
                    <a:pt x="534" y="10844"/>
                  </a:cubicBezTo>
                  <a:cubicBezTo>
                    <a:pt x="468" y="11244"/>
                    <a:pt x="1" y="11644"/>
                    <a:pt x="1" y="12078"/>
                  </a:cubicBezTo>
                  <a:cubicBezTo>
                    <a:pt x="1" y="12478"/>
                    <a:pt x="468" y="12879"/>
                    <a:pt x="534" y="13279"/>
                  </a:cubicBezTo>
                  <a:cubicBezTo>
                    <a:pt x="568" y="13712"/>
                    <a:pt x="167" y="14179"/>
                    <a:pt x="267" y="14580"/>
                  </a:cubicBezTo>
                  <a:cubicBezTo>
                    <a:pt x="334" y="15013"/>
                    <a:pt x="901" y="15280"/>
                    <a:pt x="1035" y="15681"/>
                  </a:cubicBezTo>
                  <a:cubicBezTo>
                    <a:pt x="1135" y="16081"/>
                    <a:pt x="868" y="16615"/>
                    <a:pt x="1035" y="17015"/>
                  </a:cubicBezTo>
                  <a:cubicBezTo>
                    <a:pt x="1201" y="17382"/>
                    <a:pt x="1802" y="17549"/>
                    <a:pt x="2002" y="17915"/>
                  </a:cubicBezTo>
                  <a:cubicBezTo>
                    <a:pt x="2202" y="18282"/>
                    <a:pt x="2035" y="18883"/>
                    <a:pt x="2302" y="19216"/>
                  </a:cubicBezTo>
                  <a:cubicBezTo>
                    <a:pt x="2536" y="19550"/>
                    <a:pt x="3169" y="19583"/>
                    <a:pt x="3436" y="19884"/>
                  </a:cubicBezTo>
                  <a:cubicBezTo>
                    <a:pt x="3703" y="20184"/>
                    <a:pt x="3703" y="20818"/>
                    <a:pt x="4003" y="21084"/>
                  </a:cubicBezTo>
                  <a:cubicBezTo>
                    <a:pt x="4304" y="21351"/>
                    <a:pt x="4904" y="21285"/>
                    <a:pt x="5238" y="21518"/>
                  </a:cubicBezTo>
                  <a:cubicBezTo>
                    <a:pt x="5571" y="21752"/>
                    <a:pt x="5671" y="22385"/>
                    <a:pt x="6038" y="22586"/>
                  </a:cubicBezTo>
                  <a:cubicBezTo>
                    <a:pt x="6165" y="22655"/>
                    <a:pt x="6316" y="22672"/>
                    <a:pt x="6474" y="22672"/>
                  </a:cubicBezTo>
                  <a:cubicBezTo>
                    <a:pt x="6633" y="22672"/>
                    <a:pt x="6800" y="22654"/>
                    <a:pt x="6958" y="22654"/>
                  </a:cubicBezTo>
                  <a:cubicBezTo>
                    <a:pt x="7096" y="22654"/>
                    <a:pt x="7227" y="22668"/>
                    <a:pt x="7339" y="22719"/>
                  </a:cubicBezTo>
                  <a:cubicBezTo>
                    <a:pt x="7739" y="22886"/>
                    <a:pt x="7973" y="23486"/>
                    <a:pt x="8340" y="23620"/>
                  </a:cubicBezTo>
                  <a:cubicBezTo>
                    <a:pt x="8393" y="23633"/>
                    <a:pt x="8449" y="23639"/>
                    <a:pt x="8506" y="23639"/>
                  </a:cubicBezTo>
                  <a:cubicBezTo>
                    <a:pt x="8822" y="23639"/>
                    <a:pt x="9191" y="23467"/>
                    <a:pt x="9508" y="23467"/>
                  </a:cubicBezTo>
                  <a:cubicBezTo>
                    <a:pt x="9565" y="23467"/>
                    <a:pt x="9621" y="23473"/>
                    <a:pt x="9674" y="23486"/>
                  </a:cubicBezTo>
                  <a:cubicBezTo>
                    <a:pt x="10074" y="23553"/>
                    <a:pt x="10441" y="24120"/>
                    <a:pt x="10842" y="24120"/>
                  </a:cubicBezTo>
                  <a:cubicBezTo>
                    <a:pt x="10856" y="24121"/>
                    <a:pt x="10871" y="24122"/>
                    <a:pt x="10886" y="24122"/>
                  </a:cubicBezTo>
                  <a:cubicBezTo>
                    <a:pt x="11274" y="24122"/>
                    <a:pt x="11690" y="23720"/>
                    <a:pt x="12076" y="23720"/>
                  </a:cubicBezTo>
                  <a:cubicBezTo>
                    <a:pt x="12481" y="23720"/>
                    <a:pt x="12856" y="24126"/>
                    <a:pt x="13257" y="24126"/>
                  </a:cubicBezTo>
                  <a:cubicBezTo>
                    <a:pt x="13286" y="24126"/>
                    <a:pt x="13314" y="24124"/>
                    <a:pt x="13343" y="24120"/>
                  </a:cubicBezTo>
                  <a:cubicBezTo>
                    <a:pt x="13744" y="24087"/>
                    <a:pt x="14077" y="23553"/>
                    <a:pt x="14511" y="23486"/>
                  </a:cubicBezTo>
                  <a:cubicBezTo>
                    <a:pt x="14560" y="23474"/>
                    <a:pt x="14611" y="23469"/>
                    <a:pt x="14662" y="23469"/>
                  </a:cubicBezTo>
                  <a:cubicBezTo>
                    <a:pt x="14966" y="23469"/>
                    <a:pt x="15309" y="23649"/>
                    <a:pt x="15616" y="23649"/>
                  </a:cubicBezTo>
                  <a:cubicBezTo>
                    <a:pt x="15683" y="23649"/>
                    <a:pt x="15749" y="23641"/>
                    <a:pt x="15812" y="23620"/>
                  </a:cubicBezTo>
                  <a:cubicBezTo>
                    <a:pt x="16212" y="23486"/>
                    <a:pt x="16446" y="22886"/>
                    <a:pt x="16813" y="22719"/>
                  </a:cubicBezTo>
                  <a:cubicBezTo>
                    <a:pt x="16931" y="22679"/>
                    <a:pt x="17062" y="22669"/>
                    <a:pt x="17198" y="22669"/>
                  </a:cubicBezTo>
                  <a:cubicBezTo>
                    <a:pt x="17341" y="22669"/>
                    <a:pt x="17490" y="22681"/>
                    <a:pt x="17636" y="22681"/>
                  </a:cubicBezTo>
                  <a:cubicBezTo>
                    <a:pt x="17816" y="22681"/>
                    <a:pt x="17992" y="22663"/>
                    <a:pt x="18147" y="22586"/>
                  </a:cubicBezTo>
                  <a:cubicBezTo>
                    <a:pt x="18514" y="22352"/>
                    <a:pt x="18614" y="21752"/>
                    <a:pt x="18914" y="21518"/>
                  </a:cubicBezTo>
                  <a:cubicBezTo>
                    <a:pt x="19248" y="21285"/>
                    <a:pt x="19881" y="21385"/>
                    <a:pt x="20182" y="21084"/>
                  </a:cubicBezTo>
                  <a:cubicBezTo>
                    <a:pt x="20482" y="20818"/>
                    <a:pt x="20448" y="20184"/>
                    <a:pt x="20749" y="19884"/>
                  </a:cubicBezTo>
                  <a:cubicBezTo>
                    <a:pt x="21016" y="19583"/>
                    <a:pt x="21649" y="19550"/>
                    <a:pt x="21883" y="19216"/>
                  </a:cubicBezTo>
                  <a:cubicBezTo>
                    <a:pt x="22116" y="18883"/>
                    <a:pt x="21983" y="18282"/>
                    <a:pt x="22183" y="17915"/>
                  </a:cubicBezTo>
                  <a:cubicBezTo>
                    <a:pt x="22383" y="17549"/>
                    <a:pt x="22984" y="17382"/>
                    <a:pt x="23150" y="17015"/>
                  </a:cubicBezTo>
                  <a:cubicBezTo>
                    <a:pt x="23317" y="16615"/>
                    <a:pt x="23017" y="16081"/>
                    <a:pt x="23150" y="15681"/>
                  </a:cubicBezTo>
                  <a:cubicBezTo>
                    <a:pt x="23284" y="15280"/>
                    <a:pt x="23818" y="15013"/>
                    <a:pt x="23918" y="14580"/>
                  </a:cubicBezTo>
                  <a:cubicBezTo>
                    <a:pt x="23984" y="14179"/>
                    <a:pt x="23617" y="13712"/>
                    <a:pt x="23651" y="13279"/>
                  </a:cubicBezTo>
                  <a:cubicBezTo>
                    <a:pt x="23684" y="12879"/>
                    <a:pt x="24184" y="12478"/>
                    <a:pt x="24184" y="12078"/>
                  </a:cubicBezTo>
                  <a:cubicBezTo>
                    <a:pt x="24184" y="11644"/>
                    <a:pt x="23684" y="11277"/>
                    <a:pt x="23651" y="10844"/>
                  </a:cubicBezTo>
                  <a:cubicBezTo>
                    <a:pt x="23617" y="10443"/>
                    <a:pt x="23984" y="9976"/>
                    <a:pt x="23918" y="9543"/>
                  </a:cubicBezTo>
                  <a:cubicBezTo>
                    <a:pt x="23818" y="9143"/>
                    <a:pt x="23250" y="8876"/>
                    <a:pt x="23150" y="8475"/>
                  </a:cubicBezTo>
                  <a:cubicBezTo>
                    <a:pt x="23050" y="8075"/>
                    <a:pt x="23317" y="7508"/>
                    <a:pt x="23150" y="7141"/>
                  </a:cubicBezTo>
                  <a:cubicBezTo>
                    <a:pt x="22984" y="6741"/>
                    <a:pt x="22383" y="6607"/>
                    <a:pt x="22183" y="6240"/>
                  </a:cubicBezTo>
                  <a:cubicBezTo>
                    <a:pt x="21950" y="5874"/>
                    <a:pt x="22116" y="5273"/>
                    <a:pt x="21883" y="4940"/>
                  </a:cubicBezTo>
                  <a:cubicBezTo>
                    <a:pt x="21649" y="4606"/>
                    <a:pt x="21016" y="4573"/>
                    <a:pt x="20749" y="4272"/>
                  </a:cubicBezTo>
                  <a:cubicBezTo>
                    <a:pt x="20448" y="3939"/>
                    <a:pt x="20482" y="3338"/>
                    <a:pt x="20182" y="3038"/>
                  </a:cubicBezTo>
                  <a:cubicBezTo>
                    <a:pt x="19881" y="2771"/>
                    <a:pt x="19281" y="2871"/>
                    <a:pt x="18947" y="2638"/>
                  </a:cubicBezTo>
                  <a:cubicBezTo>
                    <a:pt x="18580" y="2404"/>
                    <a:pt x="18514" y="1771"/>
                    <a:pt x="18147" y="1570"/>
                  </a:cubicBezTo>
                  <a:cubicBezTo>
                    <a:pt x="17994" y="1487"/>
                    <a:pt x="17808" y="1473"/>
                    <a:pt x="17612" y="1473"/>
                  </a:cubicBezTo>
                  <a:cubicBezTo>
                    <a:pt x="17512" y="1473"/>
                    <a:pt x="17410" y="1477"/>
                    <a:pt x="17309" y="1477"/>
                  </a:cubicBezTo>
                  <a:cubicBezTo>
                    <a:pt x="17133" y="1477"/>
                    <a:pt x="16961" y="1466"/>
                    <a:pt x="16813" y="1404"/>
                  </a:cubicBezTo>
                  <a:cubicBezTo>
                    <a:pt x="16446" y="1237"/>
                    <a:pt x="16212" y="670"/>
                    <a:pt x="15812" y="536"/>
                  </a:cubicBezTo>
                  <a:cubicBezTo>
                    <a:pt x="15750" y="514"/>
                    <a:pt x="15683" y="505"/>
                    <a:pt x="15612" y="505"/>
                  </a:cubicBezTo>
                  <a:cubicBezTo>
                    <a:pt x="15306" y="505"/>
                    <a:pt x="14937" y="679"/>
                    <a:pt x="14625" y="679"/>
                  </a:cubicBezTo>
                  <a:cubicBezTo>
                    <a:pt x="14586" y="679"/>
                    <a:pt x="14548" y="676"/>
                    <a:pt x="14511" y="670"/>
                  </a:cubicBezTo>
                  <a:cubicBezTo>
                    <a:pt x="14111" y="570"/>
                    <a:pt x="13744" y="36"/>
                    <a:pt x="13343" y="3"/>
                  </a:cubicBezTo>
                  <a:cubicBezTo>
                    <a:pt x="13330" y="2"/>
                    <a:pt x="13316" y="1"/>
                    <a:pt x="13302" y="1"/>
                  </a:cubicBezTo>
                  <a:cubicBezTo>
                    <a:pt x="12913" y="1"/>
                    <a:pt x="12495" y="436"/>
                    <a:pt x="12076" y="436"/>
                  </a:cubicBezTo>
                  <a:cubicBezTo>
                    <a:pt x="11689" y="436"/>
                    <a:pt x="11272" y="1"/>
                    <a:pt x="1088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6"/>
            <p:cNvSpPr/>
            <p:nvPr/>
          </p:nvSpPr>
          <p:spPr>
            <a:xfrm>
              <a:off x="2460200" y="-2784650"/>
              <a:ext cx="972375" cy="980500"/>
            </a:xfrm>
            <a:custGeom>
              <a:avLst/>
              <a:gdLst/>
              <a:ahLst/>
              <a:cxnLst/>
              <a:rect l="l" t="t" r="r" b="b"/>
              <a:pathLst>
                <a:path w="38895" h="39220" extrusionOk="0">
                  <a:moveTo>
                    <a:pt x="28840" y="0"/>
                  </a:moveTo>
                  <a:cubicBezTo>
                    <a:pt x="27189" y="0"/>
                    <a:pt x="25003" y="1069"/>
                    <a:pt x="22817" y="2535"/>
                  </a:cubicBezTo>
                  <a:cubicBezTo>
                    <a:pt x="19981" y="4470"/>
                    <a:pt x="18414" y="8206"/>
                    <a:pt x="17980" y="9207"/>
                  </a:cubicBezTo>
                  <a:cubicBezTo>
                    <a:pt x="17580" y="10208"/>
                    <a:pt x="9574" y="16879"/>
                    <a:pt x="9007" y="17479"/>
                  </a:cubicBezTo>
                  <a:cubicBezTo>
                    <a:pt x="8996" y="17490"/>
                    <a:pt x="8985" y="17495"/>
                    <a:pt x="8976" y="17495"/>
                  </a:cubicBezTo>
                  <a:cubicBezTo>
                    <a:pt x="8472" y="17495"/>
                    <a:pt x="10174" y="3136"/>
                    <a:pt x="10174" y="3136"/>
                  </a:cubicBezTo>
                  <a:lnTo>
                    <a:pt x="8340" y="2502"/>
                  </a:lnTo>
                  <a:cubicBezTo>
                    <a:pt x="8340" y="2502"/>
                    <a:pt x="4170" y="11742"/>
                    <a:pt x="2069" y="16746"/>
                  </a:cubicBezTo>
                  <a:cubicBezTo>
                    <a:pt x="1" y="21716"/>
                    <a:pt x="1568" y="26019"/>
                    <a:pt x="2903" y="26486"/>
                  </a:cubicBezTo>
                  <a:cubicBezTo>
                    <a:pt x="2994" y="26518"/>
                    <a:pt x="3122" y="26533"/>
                    <a:pt x="3280" y="26533"/>
                  </a:cubicBezTo>
                  <a:cubicBezTo>
                    <a:pt x="5609" y="26533"/>
                    <a:pt x="14700" y="23291"/>
                    <a:pt x="16979" y="22416"/>
                  </a:cubicBezTo>
                  <a:cubicBezTo>
                    <a:pt x="19013" y="21632"/>
                    <a:pt x="19275" y="21581"/>
                    <a:pt x="19309" y="21581"/>
                  </a:cubicBezTo>
                  <a:cubicBezTo>
                    <a:pt x="19314" y="21581"/>
                    <a:pt x="19314" y="21582"/>
                    <a:pt x="19314" y="21582"/>
                  </a:cubicBezTo>
                  <a:cubicBezTo>
                    <a:pt x="19314" y="21582"/>
                    <a:pt x="19481" y="29321"/>
                    <a:pt x="19481" y="30222"/>
                  </a:cubicBezTo>
                  <a:cubicBezTo>
                    <a:pt x="19481" y="31156"/>
                    <a:pt x="17813" y="34492"/>
                    <a:pt x="17980" y="35492"/>
                  </a:cubicBezTo>
                  <a:cubicBezTo>
                    <a:pt x="18147" y="36493"/>
                    <a:pt x="20415" y="38394"/>
                    <a:pt x="27087" y="39062"/>
                  </a:cubicBezTo>
                  <a:cubicBezTo>
                    <a:pt x="28181" y="39172"/>
                    <a:pt x="29199" y="39220"/>
                    <a:pt x="30139" y="39220"/>
                  </a:cubicBezTo>
                  <a:cubicBezTo>
                    <a:pt x="34903" y="39220"/>
                    <a:pt x="37671" y="37979"/>
                    <a:pt x="38228" y="37227"/>
                  </a:cubicBezTo>
                  <a:cubicBezTo>
                    <a:pt x="38895" y="36293"/>
                    <a:pt x="38895" y="35125"/>
                    <a:pt x="38895" y="33324"/>
                  </a:cubicBezTo>
                  <a:cubicBezTo>
                    <a:pt x="38895" y="31490"/>
                    <a:pt x="37994" y="21049"/>
                    <a:pt x="36660" y="12876"/>
                  </a:cubicBezTo>
                  <a:cubicBezTo>
                    <a:pt x="35326" y="4704"/>
                    <a:pt x="31823" y="1201"/>
                    <a:pt x="30155" y="301"/>
                  </a:cubicBezTo>
                  <a:cubicBezTo>
                    <a:pt x="29774" y="94"/>
                    <a:pt x="29330" y="0"/>
                    <a:pt x="28840"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6"/>
            <p:cNvSpPr/>
            <p:nvPr/>
          </p:nvSpPr>
          <p:spPr>
            <a:xfrm>
              <a:off x="2651175" y="-2683750"/>
              <a:ext cx="57550" cy="20050"/>
            </a:xfrm>
            <a:custGeom>
              <a:avLst/>
              <a:gdLst/>
              <a:ahLst/>
              <a:cxnLst/>
              <a:rect l="l" t="t" r="r" b="b"/>
              <a:pathLst>
                <a:path w="2302" h="802" fill="none" extrusionOk="0">
                  <a:moveTo>
                    <a:pt x="0" y="1"/>
                  </a:moveTo>
                  <a:lnTo>
                    <a:pt x="2302" y="80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6"/>
            <p:cNvSpPr/>
            <p:nvPr/>
          </p:nvSpPr>
          <p:spPr>
            <a:xfrm>
              <a:off x="2668675" y="-2347675"/>
              <a:ext cx="16700" cy="100100"/>
            </a:xfrm>
            <a:custGeom>
              <a:avLst/>
              <a:gdLst/>
              <a:ahLst/>
              <a:cxnLst/>
              <a:rect l="l" t="t" r="r" b="b"/>
              <a:pathLst>
                <a:path w="668" h="4004" extrusionOk="0">
                  <a:moveTo>
                    <a:pt x="668" y="0"/>
                  </a:moveTo>
                  <a:lnTo>
                    <a:pt x="1" y="4003"/>
                  </a:lnTo>
                  <a:cubicBezTo>
                    <a:pt x="301" y="2702"/>
                    <a:pt x="535" y="1368"/>
                    <a:pt x="6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6"/>
            <p:cNvSpPr/>
            <p:nvPr/>
          </p:nvSpPr>
          <p:spPr>
            <a:xfrm>
              <a:off x="2668675" y="-2347675"/>
              <a:ext cx="16700" cy="100100"/>
            </a:xfrm>
            <a:custGeom>
              <a:avLst/>
              <a:gdLst/>
              <a:ahLst/>
              <a:cxnLst/>
              <a:rect l="l" t="t" r="r" b="b"/>
              <a:pathLst>
                <a:path w="668" h="4004" fill="none" extrusionOk="0">
                  <a:moveTo>
                    <a:pt x="668" y="0"/>
                  </a:moveTo>
                  <a:cubicBezTo>
                    <a:pt x="535" y="1368"/>
                    <a:pt x="301" y="2702"/>
                    <a:pt x="1" y="4003"/>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6"/>
            <p:cNvSpPr/>
            <p:nvPr/>
          </p:nvSpPr>
          <p:spPr>
            <a:xfrm>
              <a:off x="2918850" y="-2418550"/>
              <a:ext cx="25050" cy="172650"/>
            </a:xfrm>
            <a:custGeom>
              <a:avLst/>
              <a:gdLst/>
              <a:ahLst/>
              <a:cxnLst/>
              <a:rect l="l" t="t" r="r" b="b"/>
              <a:pathLst>
                <a:path w="1002" h="6906" fill="none" extrusionOk="0">
                  <a:moveTo>
                    <a:pt x="1002" y="6905"/>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6"/>
            <p:cNvSpPr/>
            <p:nvPr/>
          </p:nvSpPr>
          <p:spPr>
            <a:xfrm>
              <a:off x="2926375" y="-2724350"/>
              <a:ext cx="94250" cy="183225"/>
            </a:xfrm>
            <a:custGeom>
              <a:avLst/>
              <a:gdLst/>
              <a:ahLst/>
              <a:cxnLst/>
              <a:rect l="l" t="t" r="r" b="b"/>
              <a:pathLst>
                <a:path w="3770" h="7329" extrusionOk="0">
                  <a:moveTo>
                    <a:pt x="2951" y="1"/>
                  </a:moveTo>
                  <a:cubicBezTo>
                    <a:pt x="2761" y="1"/>
                    <a:pt x="2571" y="125"/>
                    <a:pt x="2435" y="490"/>
                  </a:cubicBezTo>
                  <a:cubicBezTo>
                    <a:pt x="2435" y="490"/>
                    <a:pt x="0" y="6328"/>
                    <a:pt x="534" y="6328"/>
                  </a:cubicBezTo>
                  <a:cubicBezTo>
                    <a:pt x="1034" y="6328"/>
                    <a:pt x="2102" y="4493"/>
                    <a:pt x="2102" y="4493"/>
                  </a:cubicBezTo>
                  <a:lnTo>
                    <a:pt x="3503" y="7329"/>
                  </a:lnTo>
                  <a:cubicBezTo>
                    <a:pt x="3503" y="7329"/>
                    <a:pt x="3770" y="657"/>
                    <a:pt x="3603" y="424"/>
                  </a:cubicBezTo>
                  <a:cubicBezTo>
                    <a:pt x="3504" y="265"/>
                    <a:pt x="3228" y="1"/>
                    <a:pt x="2951"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6"/>
            <p:cNvSpPr/>
            <p:nvPr/>
          </p:nvSpPr>
          <p:spPr>
            <a:xfrm>
              <a:off x="2924700" y="-2861375"/>
              <a:ext cx="221025" cy="322650"/>
            </a:xfrm>
            <a:custGeom>
              <a:avLst/>
              <a:gdLst/>
              <a:ahLst/>
              <a:cxnLst/>
              <a:rect l="l" t="t" r="r" b="b"/>
              <a:pathLst>
                <a:path w="8841" h="12906" extrusionOk="0">
                  <a:moveTo>
                    <a:pt x="7339" y="0"/>
                  </a:moveTo>
                  <a:cubicBezTo>
                    <a:pt x="7339" y="0"/>
                    <a:pt x="4003" y="2402"/>
                    <a:pt x="2436" y="2802"/>
                  </a:cubicBezTo>
                  <a:cubicBezTo>
                    <a:pt x="1635" y="3036"/>
                    <a:pt x="834" y="3169"/>
                    <a:pt x="0" y="3236"/>
                  </a:cubicBezTo>
                  <a:cubicBezTo>
                    <a:pt x="0" y="3236"/>
                    <a:pt x="2569" y="6805"/>
                    <a:pt x="2836" y="7806"/>
                  </a:cubicBezTo>
                  <a:cubicBezTo>
                    <a:pt x="3051" y="8728"/>
                    <a:pt x="3294" y="12906"/>
                    <a:pt x="3514" y="12906"/>
                  </a:cubicBezTo>
                  <a:cubicBezTo>
                    <a:pt x="3533" y="12906"/>
                    <a:pt x="3551" y="12875"/>
                    <a:pt x="3570" y="12810"/>
                  </a:cubicBezTo>
                  <a:cubicBezTo>
                    <a:pt x="3837" y="11976"/>
                    <a:pt x="8673" y="3470"/>
                    <a:pt x="8740" y="3069"/>
                  </a:cubicBezTo>
                  <a:cubicBezTo>
                    <a:pt x="8840" y="2636"/>
                    <a:pt x="7339" y="0"/>
                    <a:pt x="73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6"/>
            <p:cNvSpPr/>
            <p:nvPr/>
          </p:nvSpPr>
          <p:spPr>
            <a:xfrm>
              <a:off x="2924700" y="-2861375"/>
              <a:ext cx="221025" cy="322650"/>
            </a:xfrm>
            <a:custGeom>
              <a:avLst/>
              <a:gdLst/>
              <a:ahLst/>
              <a:cxnLst/>
              <a:rect l="l" t="t" r="r" b="b"/>
              <a:pathLst>
                <a:path w="8841" h="12906" extrusionOk="0">
                  <a:moveTo>
                    <a:pt x="7339" y="0"/>
                  </a:moveTo>
                  <a:cubicBezTo>
                    <a:pt x="7339" y="0"/>
                    <a:pt x="4003" y="2402"/>
                    <a:pt x="2436" y="2802"/>
                  </a:cubicBezTo>
                  <a:cubicBezTo>
                    <a:pt x="1635" y="3036"/>
                    <a:pt x="834" y="3169"/>
                    <a:pt x="0" y="3236"/>
                  </a:cubicBezTo>
                  <a:cubicBezTo>
                    <a:pt x="0" y="3236"/>
                    <a:pt x="2569" y="6805"/>
                    <a:pt x="2836" y="7806"/>
                  </a:cubicBezTo>
                  <a:cubicBezTo>
                    <a:pt x="3051" y="8728"/>
                    <a:pt x="3294" y="12906"/>
                    <a:pt x="3514" y="12906"/>
                  </a:cubicBezTo>
                  <a:cubicBezTo>
                    <a:pt x="3533" y="12906"/>
                    <a:pt x="3551" y="12875"/>
                    <a:pt x="3570" y="12810"/>
                  </a:cubicBezTo>
                  <a:cubicBezTo>
                    <a:pt x="3837" y="11976"/>
                    <a:pt x="8673" y="3470"/>
                    <a:pt x="8740" y="3069"/>
                  </a:cubicBezTo>
                  <a:cubicBezTo>
                    <a:pt x="8840" y="2636"/>
                    <a:pt x="7339" y="0"/>
                    <a:pt x="733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6"/>
            <p:cNvSpPr/>
            <p:nvPr/>
          </p:nvSpPr>
          <p:spPr>
            <a:xfrm>
              <a:off x="2924700" y="-2861375"/>
              <a:ext cx="221025" cy="341100"/>
            </a:xfrm>
            <a:custGeom>
              <a:avLst/>
              <a:gdLst/>
              <a:ahLst/>
              <a:cxnLst/>
              <a:rect l="l" t="t" r="r" b="b"/>
              <a:pathLst>
                <a:path w="8841" h="13644" fill="none" extrusionOk="0">
                  <a:moveTo>
                    <a:pt x="0" y="3236"/>
                  </a:moveTo>
                  <a:cubicBezTo>
                    <a:pt x="0" y="3236"/>
                    <a:pt x="2569" y="6805"/>
                    <a:pt x="2836" y="7806"/>
                  </a:cubicBezTo>
                  <a:cubicBezTo>
                    <a:pt x="3069" y="8807"/>
                    <a:pt x="3336" y="13644"/>
                    <a:pt x="3570" y="12810"/>
                  </a:cubicBezTo>
                  <a:cubicBezTo>
                    <a:pt x="3837" y="11976"/>
                    <a:pt x="8673" y="3470"/>
                    <a:pt x="8740" y="3069"/>
                  </a:cubicBezTo>
                  <a:cubicBezTo>
                    <a:pt x="8840" y="2636"/>
                    <a:pt x="7339" y="0"/>
                    <a:pt x="7339" y="0"/>
                  </a:cubicBezTo>
                  <a:cubicBezTo>
                    <a:pt x="7339" y="0"/>
                    <a:pt x="4003" y="2402"/>
                    <a:pt x="2436" y="2802"/>
                  </a:cubicBezTo>
                  <a:cubicBezTo>
                    <a:pt x="1635" y="3036"/>
                    <a:pt x="834" y="3169"/>
                    <a:pt x="0" y="3236"/>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6"/>
            <p:cNvSpPr/>
            <p:nvPr/>
          </p:nvSpPr>
          <p:spPr>
            <a:xfrm>
              <a:off x="3013925" y="-2637050"/>
              <a:ext cx="50075" cy="95925"/>
            </a:xfrm>
            <a:custGeom>
              <a:avLst/>
              <a:gdLst/>
              <a:ahLst/>
              <a:cxnLst/>
              <a:rect l="l" t="t" r="r" b="b"/>
              <a:pathLst>
                <a:path w="2003" h="3837" extrusionOk="0">
                  <a:moveTo>
                    <a:pt x="434" y="1"/>
                  </a:moveTo>
                  <a:lnTo>
                    <a:pt x="1" y="3837"/>
                  </a:lnTo>
                  <a:lnTo>
                    <a:pt x="2002" y="1168"/>
                  </a:lnTo>
                  <a:lnTo>
                    <a:pt x="434"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6"/>
            <p:cNvSpPr/>
            <p:nvPr/>
          </p:nvSpPr>
          <p:spPr>
            <a:xfrm>
              <a:off x="3024775" y="-2830525"/>
              <a:ext cx="187650" cy="253550"/>
            </a:xfrm>
            <a:custGeom>
              <a:avLst/>
              <a:gdLst/>
              <a:ahLst/>
              <a:cxnLst/>
              <a:rect l="l" t="t" r="r" b="b"/>
              <a:pathLst>
                <a:path w="7506" h="10142" extrusionOk="0">
                  <a:moveTo>
                    <a:pt x="5237" y="1"/>
                  </a:moveTo>
                  <a:lnTo>
                    <a:pt x="0" y="7740"/>
                  </a:lnTo>
                  <a:lnTo>
                    <a:pt x="1668" y="10141"/>
                  </a:lnTo>
                  <a:lnTo>
                    <a:pt x="7506" y="1902"/>
                  </a:lnTo>
                  <a:lnTo>
                    <a:pt x="5237"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6"/>
            <p:cNvSpPr/>
            <p:nvPr/>
          </p:nvSpPr>
          <p:spPr>
            <a:xfrm>
              <a:off x="3076475" y="-3067575"/>
              <a:ext cx="55900" cy="110325"/>
            </a:xfrm>
            <a:custGeom>
              <a:avLst/>
              <a:gdLst/>
              <a:ahLst/>
              <a:cxnLst/>
              <a:rect l="l" t="t" r="r" b="b"/>
              <a:pathLst>
                <a:path w="2236" h="4413" extrusionOk="0">
                  <a:moveTo>
                    <a:pt x="1237" y="0"/>
                  </a:moveTo>
                  <a:cubicBezTo>
                    <a:pt x="403" y="0"/>
                    <a:pt x="0" y="2011"/>
                    <a:pt x="0" y="2011"/>
                  </a:cubicBezTo>
                  <a:lnTo>
                    <a:pt x="1001" y="4412"/>
                  </a:lnTo>
                  <a:cubicBezTo>
                    <a:pt x="1268" y="3945"/>
                    <a:pt x="1468" y="3478"/>
                    <a:pt x="1668" y="3011"/>
                  </a:cubicBezTo>
                  <a:cubicBezTo>
                    <a:pt x="2169" y="1844"/>
                    <a:pt x="2235" y="176"/>
                    <a:pt x="1335" y="9"/>
                  </a:cubicBezTo>
                  <a:cubicBezTo>
                    <a:pt x="1301" y="3"/>
                    <a:pt x="1269" y="0"/>
                    <a:pt x="12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6"/>
            <p:cNvSpPr/>
            <p:nvPr/>
          </p:nvSpPr>
          <p:spPr>
            <a:xfrm>
              <a:off x="3076475" y="-3067575"/>
              <a:ext cx="55900" cy="110325"/>
            </a:xfrm>
            <a:custGeom>
              <a:avLst/>
              <a:gdLst/>
              <a:ahLst/>
              <a:cxnLst/>
              <a:rect l="l" t="t" r="r" b="b"/>
              <a:pathLst>
                <a:path w="2236" h="4413" extrusionOk="0">
                  <a:moveTo>
                    <a:pt x="1237" y="0"/>
                  </a:moveTo>
                  <a:cubicBezTo>
                    <a:pt x="403" y="0"/>
                    <a:pt x="0" y="2011"/>
                    <a:pt x="0" y="2011"/>
                  </a:cubicBezTo>
                  <a:lnTo>
                    <a:pt x="1001" y="4412"/>
                  </a:lnTo>
                  <a:cubicBezTo>
                    <a:pt x="1268" y="3945"/>
                    <a:pt x="1468" y="3478"/>
                    <a:pt x="1668" y="3011"/>
                  </a:cubicBezTo>
                  <a:cubicBezTo>
                    <a:pt x="2169" y="1844"/>
                    <a:pt x="2235" y="176"/>
                    <a:pt x="1335" y="9"/>
                  </a:cubicBezTo>
                  <a:cubicBezTo>
                    <a:pt x="1301" y="3"/>
                    <a:pt x="1269" y="0"/>
                    <a:pt x="1237"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6"/>
            <p:cNvSpPr/>
            <p:nvPr/>
          </p:nvSpPr>
          <p:spPr>
            <a:xfrm>
              <a:off x="3076475" y="-3071525"/>
              <a:ext cx="55900" cy="114275"/>
            </a:xfrm>
            <a:custGeom>
              <a:avLst/>
              <a:gdLst/>
              <a:ahLst/>
              <a:cxnLst/>
              <a:rect l="l" t="t" r="r" b="b"/>
              <a:pathLst>
                <a:path w="2236" h="4571" fill="none" extrusionOk="0">
                  <a:moveTo>
                    <a:pt x="0" y="2169"/>
                  </a:moveTo>
                  <a:cubicBezTo>
                    <a:pt x="0" y="2169"/>
                    <a:pt x="434" y="0"/>
                    <a:pt x="1335" y="167"/>
                  </a:cubicBezTo>
                  <a:cubicBezTo>
                    <a:pt x="2235" y="334"/>
                    <a:pt x="2169" y="2002"/>
                    <a:pt x="1668" y="3169"/>
                  </a:cubicBezTo>
                  <a:cubicBezTo>
                    <a:pt x="1468" y="3636"/>
                    <a:pt x="1268" y="4103"/>
                    <a:pt x="1001" y="4570"/>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6"/>
            <p:cNvSpPr/>
            <p:nvPr/>
          </p:nvSpPr>
          <p:spPr>
            <a:xfrm>
              <a:off x="2753750" y="-2947075"/>
              <a:ext cx="70900" cy="75725"/>
            </a:xfrm>
            <a:custGeom>
              <a:avLst/>
              <a:gdLst/>
              <a:ahLst/>
              <a:cxnLst/>
              <a:rect l="l" t="t" r="r" b="b"/>
              <a:pathLst>
                <a:path w="2836" h="3029" extrusionOk="0">
                  <a:moveTo>
                    <a:pt x="941" y="1"/>
                  </a:moveTo>
                  <a:cubicBezTo>
                    <a:pt x="636" y="1"/>
                    <a:pt x="344" y="211"/>
                    <a:pt x="234" y="927"/>
                  </a:cubicBezTo>
                  <a:cubicBezTo>
                    <a:pt x="0" y="2695"/>
                    <a:pt x="2836" y="3028"/>
                    <a:pt x="2836" y="3028"/>
                  </a:cubicBezTo>
                  <a:lnTo>
                    <a:pt x="1835" y="426"/>
                  </a:lnTo>
                  <a:cubicBezTo>
                    <a:pt x="1835" y="426"/>
                    <a:pt x="1375" y="1"/>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6"/>
            <p:cNvSpPr/>
            <p:nvPr/>
          </p:nvSpPr>
          <p:spPr>
            <a:xfrm>
              <a:off x="2753750" y="-2947075"/>
              <a:ext cx="70900" cy="75725"/>
            </a:xfrm>
            <a:custGeom>
              <a:avLst/>
              <a:gdLst/>
              <a:ahLst/>
              <a:cxnLst/>
              <a:rect l="l" t="t" r="r" b="b"/>
              <a:pathLst>
                <a:path w="2836" h="3029" extrusionOk="0">
                  <a:moveTo>
                    <a:pt x="941" y="1"/>
                  </a:moveTo>
                  <a:cubicBezTo>
                    <a:pt x="636" y="1"/>
                    <a:pt x="344" y="211"/>
                    <a:pt x="234" y="927"/>
                  </a:cubicBezTo>
                  <a:cubicBezTo>
                    <a:pt x="0" y="2695"/>
                    <a:pt x="2836" y="3028"/>
                    <a:pt x="2836" y="3028"/>
                  </a:cubicBezTo>
                  <a:lnTo>
                    <a:pt x="1835" y="426"/>
                  </a:lnTo>
                  <a:cubicBezTo>
                    <a:pt x="1835" y="426"/>
                    <a:pt x="1375" y="1"/>
                    <a:pt x="9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6"/>
            <p:cNvSpPr/>
            <p:nvPr/>
          </p:nvSpPr>
          <p:spPr>
            <a:xfrm>
              <a:off x="2753750" y="-2967275"/>
              <a:ext cx="70900" cy="95925"/>
            </a:xfrm>
            <a:custGeom>
              <a:avLst/>
              <a:gdLst/>
              <a:ahLst/>
              <a:cxnLst/>
              <a:rect l="l" t="t" r="r" b="b"/>
              <a:pathLst>
                <a:path w="2836" h="3837" fill="none" extrusionOk="0">
                  <a:moveTo>
                    <a:pt x="1835" y="1234"/>
                  </a:moveTo>
                  <a:cubicBezTo>
                    <a:pt x="1835" y="1234"/>
                    <a:pt x="501" y="0"/>
                    <a:pt x="234" y="1735"/>
                  </a:cubicBezTo>
                  <a:cubicBezTo>
                    <a:pt x="0" y="3503"/>
                    <a:pt x="2836" y="3836"/>
                    <a:pt x="2836" y="3836"/>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6"/>
            <p:cNvSpPr/>
            <p:nvPr/>
          </p:nvSpPr>
          <p:spPr>
            <a:xfrm>
              <a:off x="2739575" y="-3211850"/>
              <a:ext cx="406150" cy="474875"/>
            </a:xfrm>
            <a:custGeom>
              <a:avLst/>
              <a:gdLst/>
              <a:ahLst/>
              <a:cxnLst/>
              <a:rect l="l" t="t" r="r" b="b"/>
              <a:pathLst>
                <a:path w="16246" h="18995" extrusionOk="0">
                  <a:moveTo>
                    <a:pt x="8674" y="1"/>
                  </a:moveTo>
                  <a:cubicBezTo>
                    <a:pt x="8204" y="1"/>
                    <a:pt x="7747" y="115"/>
                    <a:pt x="7405" y="376"/>
                  </a:cubicBezTo>
                  <a:cubicBezTo>
                    <a:pt x="6405" y="1110"/>
                    <a:pt x="6805" y="2044"/>
                    <a:pt x="5137" y="2444"/>
                  </a:cubicBezTo>
                  <a:cubicBezTo>
                    <a:pt x="3469" y="2878"/>
                    <a:pt x="1468" y="2211"/>
                    <a:pt x="567" y="3445"/>
                  </a:cubicBezTo>
                  <a:cubicBezTo>
                    <a:pt x="34" y="4179"/>
                    <a:pt x="0" y="5180"/>
                    <a:pt x="467" y="5947"/>
                  </a:cubicBezTo>
                  <a:cubicBezTo>
                    <a:pt x="467" y="5947"/>
                    <a:pt x="4136" y="16021"/>
                    <a:pt x="5471" y="17522"/>
                  </a:cubicBezTo>
                  <a:cubicBezTo>
                    <a:pt x="6218" y="18363"/>
                    <a:pt x="7677" y="18994"/>
                    <a:pt x="9327" y="18994"/>
                  </a:cubicBezTo>
                  <a:cubicBezTo>
                    <a:pt x="10621" y="18994"/>
                    <a:pt x="12033" y="18605"/>
                    <a:pt x="13310" y="17622"/>
                  </a:cubicBezTo>
                  <a:cubicBezTo>
                    <a:pt x="16245" y="15354"/>
                    <a:pt x="15311" y="12852"/>
                    <a:pt x="14644" y="10850"/>
                  </a:cubicBezTo>
                  <a:cubicBezTo>
                    <a:pt x="13977" y="8849"/>
                    <a:pt x="11242" y="1944"/>
                    <a:pt x="10808" y="1043"/>
                  </a:cubicBezTo>
                  <a:cubicBezTo>
                    <a:pt x="10544" y="428"/>
                    <a:pt x="9585" y="1"/>
                    <a:pt x="86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6"/>
            <p:cNvSpPr/>
            <p:nvPr/>
          </p:nvSpPr>
          <p:spPr>
            <a:xfrm>
              <a:off x="2739575" y="-3211850"/>
              <a:ext cx="406150" cy="474875"/>
            </a:xfrm>
            <a:custGeom>
              <a:avLst/>
              <a:gdLst/>
              <a:ahLst/>
              <a:cxnLst/>
              <a:rect l="l" t="t" r="r" b="b"/>
              <a:pathLst>
                <a:path w="16246" h="18995" extrusionOk="0">
                  <a:moveTo>
                    <a:pt x="8674" y="1"/>
                  </a:moveTo>
                  <a:cubicBezTo>
                    <a:pt x="8204" y="1"/>
                    <a:pt x="7747" y="115"/>
                    <a:pt x="7405" y="376"/>
                  </a:cubicBezTo>
                  <a:cubicBezTo>
                    <a:pt x="6405" y="1110"/>
                    <a:pt x="6805" y="2044"/>
                    <a:pt x="5137" y="2444"/>
                  </a:cubicBezTo>
                  <a:cubicBezTo>
                    <a:pt x="3469" y="2878"/>
                    <a:pt x="1468" y="2211"/>
                    <a:pt x="567" y="3445"/>
                  </a:cubicBezTo>
                  <a:cubicBezTo>
                    <a:pt x="34" y="4179"/>
                    <a:pt x="0" y="5180"/>
                    <a:pt x="467" y="5947"/>
                  </a:cubicBezTo>
                  <a:cubicBezTo>
                    <a:pt x="467" y="5947"/>
                    <a:pt x="4136" y="16021"/>
                    <a:pt x="5471" y="17522"/>
                  </a:cubicBezTo>
                  <a:cubicBezTo>
                    <a:pt x="6218" y="18363"/>
                    <a:pt x="7677" y="18994"/>
                    <a:pt x="9327" y="18994"/>
                  </a:cubicBezTo>
                  <a:cubicBezTo>
                    <a:pt x="10621" y="18994"/>
                    <a:pt x="12033" y="18605"/>
                    <a:pt x="13310" y="17622"/>
                  </a:cubicBezTo>
                  <a:cubicBezTo>
                    <a:pt x="16245" y="15354"/>
                    <a:pt x="15311" y="12852"/>
                    <a:pt x="14644" y="10850"/>
                  </a:cubicBezTo>
                  <a:cubicBezTo>
                    <a:pt x="13977" y="8849"/>
                    <a:pt x="11242" y="1944"/>
                    <a:pt x="10808" y="1043"/>
                  </a:cubicBezTo>
                  <a:cubicBezTo>
                    <a:pt x="10544" y="428"/>
                    <a:pt x="9585" y="1"/>
                    <a:pt x="867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6"/>
            <p:cNvSpPr/>
            <p:nvPr/>
          </p:nvSpPr>
          <p:spPr>
            <a:xfrm>
              <a:off x="2739575" y="-3221625"/>
              <a:ext cx="406150" cy="506200"/>
            </a:xfrm>
            <a:custGeom>
              <a:avLst/>
              <a:gdLst/>
              <a:ahLst/>
              <a:cxnLst/>
              <a:rect l="l" t="t" r="r" b="b"/>
              <a:pathLst>
                <a:path w="16246" h="20248" fill="none" extrusionOk="0">
                  <a:moveTo>
                    <a:pt x="467" y="6338"/>
                  </a:moveTo>
                  <a:cubicBezTo>
                    <a:pt x="467" y="6338"/>
                    <a:pt x="4136" y="16412"/>
                    <a:pt x="5471" y="17913"/>
                  </a:cubicBezTo>
                  <a:cubicBezTo>
                    <a:pt x="6805" y="19414"/>
                    <a:pt x="10408" y="20248"/>
                    <a:pt x="13310" y="18013"/>
                  </a:cubicBezTo>
                  <a:cubicBezTo>
                    <a:pt x="16245" y="15745"/>
                    <a:pt x="15311" y="13243"/>
                    <a:pt x="14644" y="11241"/>
                  </a:cubicBezTo>
                  <a:cubicBezTo>
                    <a:pt x="13977" y="9240"/>
                    <a:pt x="11242" y="2335"/>
                    <a:pt x="10808" y="1434"/>
                  </a:cubicBezTo>
                  <a:cubicBezTo>
                    <a:pt x="10408" y="500"/>
                    <a:pt x="8406" y="0"/>
                    <a:pt x="7405" y="767"/>
                  </a:cubicBezTo>
                  <a:cubicBezTo>
                    <a:pt x="6405" y="1501"/>
                    <a:pt x="6805" y="2435"/>
                    <a:pt x="5137" y="2835"/>
                  </a:cubicBezTo>
                  <a:cubicBezTo>
                    <a:pt x="3469" y="3269"/>
                    <a:pt x="1468" y="2602"/>
                    <a:pt x="567" y="3836"/>
                  </a:cubicBezTo>
                  <a:cubicBezTo>
                    <a:pt x="34" y="4570"/>
                    <a:pt x="0" y="5571"/>
                    <a:pt x="467" y="6338"/>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6"/>
            <p:cNvSpPr/>
            <p:nvPr/>
          </p:nvSpPr>
          <p:spPr>
            <a:xfrm>
              <a:off x="2777100" y="-3023875"/>
              <a:ext cx="148450" cy="108500"/>
            </a:xfrm>
            <a:custGeom>
              <a:avLst/>
              <a:gdLst/>
              <a:ahLst/>
              <a:cxnLst/>
              <a:rect l="l" t="t" r="r" b="b"/>
              <a:pathLst>
                <a:path w="5938" h="4340" extrusionOk="0">
                  <a:moveTo>
                    <a:pt x="4633" y="0"/>
                  </a:moveTo>
                  <a:cubicBezTo>
                    <a:pt x="4568" y="0"/>
                    <a:pt x="4502" y="10"/>
                    <a:pt x="4437" y="29"/>
                  </a:cubicBezTo>
                  <a:lnTo>
                    <a:pt x="467" y="1497"/>
                  </a:lnTo>
                  <a:cubicBezTo>
                    <a:pt x="167" y="1630"/>
                    <a:pt x="0" y="1964"/>
                    <a:pt x="100" y="2297"/>
                  </a:cubicBezTo>
                  <a:lnTo>
                    <a:pt x="534" y="3465"/>
                  </a:lnTo>
                  <a:cubicBezTo>
                    <a:pt x="744" y="4016"/>
                    <a:pt x="1242" y="4339"/>
                    <a:pt x="1770" y="4339"/>
                  </a:cubicBezTo>
                  <a:cubicBezTo>
                    <a:pt x="1913" y="4339"/>
                    <a:pt x="2059" y="4315"/>
                    <a:pt x="2202" y="4265"/>
                  </a:cubicBezTo>
                  <a:lnTo>
                    <a:pt x="4904" y="3265"/>
                  </a:lnTo>
                  <a:cubicBezTo>
                    <a:pt x="5604" y="2998"/>
                    <a:pt x="5938" y="2264"/>
                    <a:pt x="5704" y="1597"/>
                  </a:cubicBezTo>
                  <a:lnTo>
                    <a:pt x="5271" y="429"/>
                  </a:lnTo>
                  <a:cubicBezTo>
                    <a:pt x="5163" y="161"/>
                    <a:pt x="4904" y="0"/>
                    <a:pt x="4633" y="0"/>
                  </a:cubicBezTo>
                  <a:close/>
                </a:path>
              </a:pathLst>
            </a:custGeom>
            <a:solidFill>
              <a:srgbClr val="FFFFFF"/>
            </a:solidFill>
            <a:ln w="100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6"/>
            <p:cNvSpPr/>
            <p:nvPr/>
          </p:nvSpPr>
          <p:spPr>
            <a:xfrm>
              <a:off x="2938050" y="-3083100"/>
              <a:ext cx="149300" cy="108525"/>
            </a:xfrm>
            <a:custGeom>
              <a:avLst/>
              <a:gdLst/>
              <a:ahLst/>
              <a:cxnLst/>
              <a:rect l="l" t="t" r="r" b="b"/>
              <a:pathLst>
                <a:path w="5972" h="4341" extrusionOk="0">
                  <a:moveTo>
                    <a:pt x="4666" y="1"/>
                  </a:moveTo>
                  <a:cubicBezTo>
                    <a:pt x="4601" y="1"/>
                    <a:pt x="4535" y="10"/>
                    <a:pt x="4470" y="30"/>
                  </a:cubicBezTo>
                  <a:lnTo>
                    <a:pt x="501" y="1497"/>
                  </a:lnTo>
                  <a:cubicBezTo>
                    <a:pt x="167" y="1631"/>
                    <a:pt x="0" y="1998"/>
                    <a:pt x="134" y="2298"/>
                  </a:cubicBezTo>
                  <a:lnTo>
                    <a:pt x="567" y="3499"/>
                  </a:lnTo>
                  <a:cubicBezTo>
                    <a:pt x="750" y="4022"/>
                    <a:pt x="1262" y="4340"/>
                    <a:pt x="1796" y="4340"/>
                  </a:cubicBezTo>
                  <a:cubicBezTo>
                    <a:pt x="1943" y="4340"/>
                    <a:pt x="2091" y="4316"/>
                    <a:pt x="2235" y="4266"/>
                  </a:cubicBezTo>
                  <a:lnTo>
                    <a:pt x="4937" y="3265"/>
                  </a:lnTo>
                  <a:cubicBezTo>
                    <a:pt x="5604" y="2999"/>
                    <a:pt x="5971" y="2265"/>
                    <a:pt x="5704" y="1598"/>
                  </a:cubicBezTo>
                  <a:lnTo>
                    <a:pt x="5271" y="430"/>
                  </a:lnTo>
                  <a:cubicBezTo>
                    <a:pt x="5190" y="161"/>
                    <a:pt x="4936" y="1"/>
                    <a:pt x="4666" y="1"/>
                  </a:cubicBezTo>
                  <a:close/>
                </a:path>
              </a:pathLst>
            </a:custGeom>
            <a:solidFill>
              <a:srgbClr val="FFFFFF"/>
            </a:solidFill>
            <a:ln w="100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6"/>
            <p:cNvSpPr/>
            <p:nvPr/>
          </p:nvSpPr>
          <p:spPr>
            <a:xfrm>
              <a:off x="2826300" y="-2987300"/>
              <a:ext cx="29200" cy="71750"/>
            </a:xfrm>
            <a:custGeom>
              <a:avLst/>
              <a:gdLst/>
              <a:ahLst/>
              <a:cxnLst/>
              <a:rect l="l" t="t" r="r" b="b"/>
              <a:pathLst>
                <a:path w="1168" h="2870" fill="none" extrusionOk="0">
                  <a:moveTo>
                    <a:pt x="0" y="2869"/>
                  </a:moveTo>
                  <a:lnTo>
                    <a:pt x="1168" y="0"/>
                  </a:lnTo>
                </a:path>
              </a:pathLst>
            </a:custGeom>
            <a:noFill/>
            <a:ln w="50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6"/>
            <p:cNvSpPr/>
            <p:nvPr/>
          </p:nvSpPr>
          <p:spPr>
            <a:xfrm>
              <a:off x="2855475" y="-3008975"/>
              <a:ext cx="22550" cy="55900"/>
            </a:xfrm>
            <a:custGeom>
              <a:avLst/>
              <a:gdLst/>
              <a:ahLst/>
              <a:cxnLst/>
              <a:rect l="l" t="t" r="r" b="b"/>
              <a:pathLst>
                <a:path w="902" h="2236" fill="none" extrusionOk="0">
                  <a:moveTo>
                    <a:pt x="901" y="0"/>
                  </a:moveTo>
                  <a:lnTo>
                    <a:pt x="1" y="2235"/>
                  </a:lnTo>
                </a:path>
              </a:pathLst>
            </a:custGeom>
            <a:noFill/>
            <a:ln w="50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6"/>
            <p:cNvSpPr/>
            <p:nvPr/>
          </p:nvSpPr>
          <p:spPr>
            <a:xfrm>
              <a:off x="2989750" y="-3049850"/>
              <a:ext cx="29200" cy="71750"/>
            </a:xfrm>
            <a:custGeom>
              <a:avLst/>
              <a:gdLst/>
              <a:ahLst/>
              <a:cxnLst/>
              <a:rect l="l" t="t" r="r" b="b"/>
              <a:pathLst>
                <a:path w="1168" h="2870" fill="none" extrusionOk="0">
                  <a:moveTo>
                    <a:pt x="0" y="2869"/>
                  </a:moveTo>
                  <a:lnTo>
                    <a:pt x="1168" y="1"/>
                  </a:lnTo>
                </a:path>
              </a:pathLst>
            </a:custGeom>
            <a:noFill/>
            <a:ln w="50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6"/>
            <p:cNvSpPr/>
            <p:nvPr/>
          </p:nvSpPr>
          <p:spPr>
            <a:xfrm>
              <a:off x="3018925" y="-3072350"/>
              <a:ext cx="22550" cy="56725"/>
            </a:xfrm>
            <a:custGeom>
              <a:avLst/>
              <a:gdLst/>
              <a:ahLst/>
              <a:cxnLst/>
              <a:rect l="l" t="t" r="r" b="b"/>
              <a:pathLst>
                <a:path w="902" h="2269" fill="none" extrusionOk="0">
                  <a:moveTo>
                    <a:pt x="901" y="0"/>
                  </a:moveTo>
                  <a:lnTo>
                    <a:pt x="1" y="2268"/>
                  </a:lnTo>
                </a:path>
              </a:pathLst>
            </a:custGeom>
            <a:noFill/>
            <a:ln w="50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6"/>
            <p:cNvSpPr/>
            <p:nvPr/>
          </p:nvSpPr>
          <p:spPr>
            <a:xfrm>
              <a:off x="2887175" y="-3046500"/>
              <a:ext cx="65075" cy="24200"/>
            </a:xfrm>
            <a:custGeom>
              <a:avLst/>
              <a:gdLst/>
              <a:ahLst/>
              <a:cxnLst/>
              <a:rect l="l" t="t" r="r" b="b"/>
              <a:pathLst>
                <a:path w="2603" h="968" fill="none" extrusionOk="0">
                  <a:moveTo>
                    <a:pt x="0" y="967"/>
                  </a:moveTo>
                  <a:lnTo>
                    <a:pt x="2602"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6"/>
            <p:cNvSpPr/>
            <p:nvPr/>
          </p:nvSpPr>
          <p:spPr>
            <a:xfrm>
              <a:off x="2908850" y="-3024000"/>
              <a:ext cx="32550" cy="12550"/>
            </a:xfrm>
            <a:custGeom>
              <a:avLst/>
              <a:gdLst/>
              <a:ahLst/>
              <a:cxnLst/>
              <a:rect l="l" t="t" r="r" b="b"/>
              <a:pathLst>
                <a:path w="1302" h="502" fill="none" extrusionOk="0">
                  <a:moveTo>
                    <a:pt x="1" y="501"/>
                  </a:moveTo>
                  <a:cubicBezTo>
                    <a:pt x="401" y="201"/>
                    <a:pt x="835" y="34"/>
                    <a:pt x="1302"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6"/>
            <p:cNvSpPr/>
            <p:nvPr/>
          </p:nvSpPr>
          <p:spPr>
            <a:xfrm>
              <a:off x="2945550" y="-3107375"/>
              <a:ext cx="80925" cy="39200"/>
            </a:xfrm>
            <a:custGeom>
              <a:avLst/>
              <a:gdLst/>
              <a:ahLst/>
              <a:cxnLst/>
              <a:rect l="l" t="t" r="r" b="b"/>
              <a:pathLst>
                <a:path w="3237" h="1568" fill="none" extrusionOk="0">
                  <a:moveTo>
                    <a:pt x="0" y="1568"/>
                  </a:moveTo>
                  <a:cubicBezTo>
                    <a:pt x="701" y="534"/>
                    <a:pt x="2002" y="0"/>
                    <a:pt x="3236" y="267"/>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6"/>
            <p:cNvSpPr/>
            <p:nvPr/>
          </p:nvSpPr>
          <p:spPr>
            <a:xfrm>
              <a:off x="2797950" y="-3061525"/>
              <a:ext cx="87575" cy="25875"/>
            </a:xfrm>
            <a:custGeom>
              <a:avLst/>
              <a:gdLst/>
              <a:ahLst/>
              <a:cxnLst/>
              <a:rect l="l" t="t" r="r" b="b"/>
              <a:pathLst>
                <a:path w="3503" h="1035" fill="none" extrusionOk="0">
                  <a:moveTo>
                    <a:pt x="3503" y="868"/>
                  </a:moveTo>
                  <a:cubicBezTo>
                    <a:pt x="2469" y="1"/>
                    <a:pt x="934" y="67"/>
                    <a:pt x="0" y="1035"/>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6"/>
            <p:cNvSpPr/>
            <p:nvPr/>
          </p:nvSpPr>
          <p:spPr>
            <a:xfrm>
              <a:off x="2919700" y="-2953950"/>
              <a:ext cx="77575" cy="57575"/>
            </a:xfrm>
            <a:custGeom>
              <a:avLst/>
              <a:gdLst/>
              <a:ahLst/>
              <a:cxnLst/>
              <a:rect l="l" t="t" r="r" b="b"/>
              <a:pathLst>
                <a:path w="3103" h="2303" fill="none" extrusionOk="0">
                  <a:moveTo>
                    <a:pt x="0" y="1135"/>
                  </a:moveTo>
                  <a:cubicBezTo>
                    <a:pt x="0" y="1135"/>
                    <a:pt x="200" y="1969"/>
                    <a:pt x="367" y="2036"/>
                  </a:cubicBezTo>
                  <a:cubicBezTo>
                    <a:pt x="1001" y="2302"/>
                    <a:pt x="3103" y="1802"/>
                    <a:pt x="3069" y="868"/>
                  </a:cubicBezTo>
                  <a:cubicBezTo>
                    <a:pt x="3002" y="568"/>
                    <a:pt x="2902" y="268"/>
                    <a:pt x="2736"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6"/>
            <p:cNvSpPr/>
            <p:nvPr/>
          </p:nvSpPr>
          <p:spPr>
            <a:xfrm>
              <a:off x="2947225" y="-2881400"/>
              <a:ext cx="65050" cy="29225"/>
            </a:xfrm>
            <a:custGeom>
              <a:avLst/>
              <a:gdLst/>
              <a:ahLst/>
              <a:cxnLst/>
              <a:rect l="l" t="t" r="r" b="b"/>
              <a:pathLst>
                <a:path w="2602" h="1169" fill="none" extrusionOk="0">
                  <a:moveTo>
                    <a:pt x="0" y="1102"/>
                  </a:moveTo>
                  <a:cubicBezTo>
                    <a:pt x="967" y="1168"/>
                    <a:pt x="1935" y="768"/>
                    <a:pt x="2602"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6"/>
            <p:cNvSpPr/>
            <p:nvPr/>
          </p:nvSpPr>
          <p:spPr>
            <a:xfrm>
              <a:off x="2092450" y="-1751425"/>
              <a:ext cx="502050" cy="783925"/>
            </a:xfrm>
            <a:custGeom>
              <a:avLst/>
              <a:gdLst/>
              <a:ahLst/>
              <a:cxnLst/>
              <a:rect l="l" t="t" r="r" b="b"/>
              <a:pathLst>
                <a:path w="20082" h="31357" extrusionOk="0">
                  <a:moveTo>
                    <a:pt x="8640" y="1"/>
                  </a:moveTo>
                  <a:lnTo>
                    <a:pt x="1801" y="168"/>
                  </a:lnTo>
                  <a:cubicBezTo>
                    <a:pt x="1801" y="168"/>
                    <a:pt x="0" y="1902"/>
                    <a:pt x="867" y="4171"/>
                  </a:cubicBezTo>
                  <a:cubicBezTo>
                    <a:pt x="1735" y="6439"/>
                    <a:pt x="16612" y="31357"/>
                    <a:pt x="16612" y="31357"/>
                  </a:cubicBezTo>
                  <a:lnTo>
                    <a:pt x="20081" y="30589"/>
                  </a:lnTo>
                  <a:cubicBezTo>
                    <a:pt x="20081" y="30589"/>
                    <a:pt x="13143" y="7907"/>
                    <a:pt x="11842" y="5105"/>
                  </a:cubicBezTo>
                  <a:cubicBezTo>
                    <a:pt x="10541" y="2336"/>
                    <a:pt x="9507" y="601"/>
                    <a:pt x="864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6"/>
            <p:cNvSpPr/>
            <p:nvPr/>
          </p:nvSpPr>
          <p:spPr>
            <a:xfrm>
              <a:off x="2092450" y="-1751425"/>
              <a:ext cx="502050" cy="783925"/>
            </a:xfrm>
            <a:custGeom>
              <a:avLst/>
              <a:gdLst/>
              <a:ahLst/>
              <a:cxnLst/>
              <a:rect l="l" t="t" r="r" b="b"/>
              <a:pathLst>
                <a:path w="20082" h="31357" fill="none" extrusionOk="0">
                  <a:moveTo>
                    <a:pt x="1801" y="168"/>
                  </a:moveTo>
                  <a:cubicBezTo>
                    <a:pt x="1801" y="168"/>
                    <a:pt x="0" y="1902"/>
                    <a:pt x="867" y="4171"/>
                  </a:cubicBezTo>
                  <a:cubicBezTo>
                    <a:pt x="1735" y="6439"/>
                    <a:pt x="16612" y="31357"/>
                    <a:pt x="16612" y="31357"/>
                  </a:cubicBezTo>
                  <a:lnTo>
                    <a:pt x="20081" y="30589"/>
                  </a:lnTo>
                  <a:cubicBezTo>
                    <a:pt x="20081" y="30589"/>
                    <a:pt x="13143" y="7907"/>
                    <a:pt x="11842" y="5105"/>
                  </a:cubicBezTo>
                  <a:cubicBezTo>
                    <a:pt x="10541" y="2336"/>
                    <a:pt x="9507" y="601"/>
                    <a:pt x="8640"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6"/>
            <p:cNvSpPr/>
            <p:nvPr/>
          </p:nvSpPr>
          <p:spPr>
            <a:xfrm>
              <a:off x="2302600" y="-993375"/>
              <a:ext cx="340250" cy="165150"/>
            </a:xfrm>
            <a:custGeom>
              <a:avLst/>
              <a:gdLst/>
              <a:ahLst/>
              <a:cxnLst/>
              <a:rect l="l" t="t" r="r" b="b"/>
              <a:pathLst>
                <a:path w="13610" h="6606" extrusionOk="0">
                  <a:moveTo>
                    <a:pt x="11708" y="1"/>
                  </a:moveTo>
                  <a:lnTo>
                    <a:pt x="8206" y="1035"/>
                  </a:lnTo>
                  <a:cubicBezTo>
                    <a:pt x="8206" y="1035"/>
                    <a:pt x="3803" y="4070"/>
                    <a:pt x="1901" y="4871"/>
                  </a:cubicBezTo>
                  <a:cubicBezTo>
                    <a:pt x="0" y="5638"/>
                    <a:pt x="600" y="6605"/>
                    <a:pt x="1901" y="6605"/>
                  </a:cubicBezTo>
                  <a:cubicBezTo>
                    <a:pt x="3202" y="6605"/>
                    <a:pt x="8139" y="5972"/>
                    <a:pt x="10241" y="5738"/>
                  </a:cubicBezTo>
                  <a:cubicBezTo>
                    <a:pt x="12309" y="5471"/>
                    <a:pt x="13443" y="5638"/>
                    <a:pt x="13543" y="4504"/>
                  </a:cubicBezTo>
                  <a:cubicBezTo>
                    <a:pt x="13610" y="3403"/>
                    <a:pt x="11708" y="1"/>
                    <a:pt x="11708"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6"/>
            <p:cNvSpPr/>
            <p:nvPr/>
          </p:nvSpPr>
          <p:spPr>
            <a:xfrm>
              <a:off x="2712050" y="-3019125"/>
              <a:ext cx="110100" cy="113575"/>
            </a:xfrm>
            <a:custGeom>
              <a:avLst/>
              <a:gdLst/>
              <a:ahLst/>
              <a:cxnLst/>
              <a:rect l="l" t="t" r="r" b="b"/>
              <a:pathLst>
                <a:path w="4404" h="4543" extrusionOk="0">
                  <a:moveTo>
                    <a:pt x="3731" y="0"/>
                  </a:moveTo>
                  <a:cubicBezTo>
                    <a:pt x="2965" y="0"/>
                    <a:pt x="951" y="984"/>
                    <a:pt x="501" y="1374"/>
                  </a:cubicBezTo>
                  <a:cubicBezTo>
                    <a:pt x="0" y="1774"/>
                    <a:pt x="0" y="3942"/>
                    <a:pt x="0" y="3942"/>
                  </a:cubicBezTo>
                  <a:lnTo>
                    <a:pt x="2002" y="4543"/>
                  </a:lnTo>
                  <a:lnTo>
                    <a:pt x="1768" y="2174"/>
                  </a:lnTo>
                  <a:cubicBezTo>
                    <a:pt x="1768" y="2174"/>
                    <a:pt x="3336" y="1107"/>
                    <a:pt x="3670" y="873"/>
                  </a:cubicBezTo>
                  <a:cubicBezTo>
                    <a:pt x="4003" y="606"/>
                    <a:pt x="4404" y="273"/>
                    <a:pt x="3937" y="39"/>
                  </a:cubicBezTo>
                  <a:cubicBezTo>
                    <a:pt x="3886" y="12"/>
                    <a:pt x="3816" y="0"/>
                    <a:pt x="37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6"/>
            <p:cNvSpPr/>
            <p:nvPr/>
          </p:nvSpPr>
          <p:spPr>
            <a:xfrm>
              <a:off x="2712050" y="-3019125"/>
              <a:ext cx="110100" cy="113575"/>
            </a:xfrm>
            <a:custGeom>
              <a:avLst/>
              <a:gdLst/>
              <a:ahLst/>
              <a:cxnLst/>
              <a:rect l="l" t="t" r="r" b="b"/>
              <a:pathLst>
                <a:path w="4404" h="4543" extrusionOk="0">
                  <a:moveTo>
                    <a:pt x="3731" y="0"/>
                  </a:moveTo>
                  <a:cubicBezTo>
                    <a:pt x="2965" y="0"/>
                    <a:pt x="951" y="984"/>
                    <a:pt x="501" y="1374"/>
                  </a:cubicBezTo>
                  <a:cubicBezTo>
                    <a:pt x="0" y="1774"/>
                    <a:pt x="0" y="3942"/>
                    <a:pt x="0" y="3942"/>
                  </a:cubicBezTo>
                  <a:lnTo>
                    <a:pt x="2002" y="4543"/>
                  </a:lnTo>
                  <a:lnTo>
                    <a:pt x="1768" y="2174"/>
                  </a:lnTo>
                  <a:cubicBezTo>
                    <a:pt x="1768" y="2174"/>
                    <a:pt x="3336" y="1107"/>
                    <a:pt x="3670" y="873"/>
                  </a:cubicBezTo>
                  <a:cubicBezTo>
                    <a:pt x="4003" y="606"/>
                    <a:pt x="4404" y="273"/>
                    <a:pt x="3937" y="39"/>
                  </a:cubicBezTo>
                  <a:cubicBezTo>
                    <a:pt x="3886" y="12"/>
                    <a:pt x="3816" y="0"/>
                    <a:pt x="373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6"/>
            <p:cNvSpPr/>
            <p:nvPr/>
          </p:nvSpPr>
          <p:spPr>
            <a:xfrm>
              <a:off x="2712050" y="-3024825"/>
              <a:ext cx="110100" cy="119275"/>
            </a:xfrm>
            <a:custGeom>
              <a:avLst/>
              <a:gdLst/>
              <a:ahLst/>
              <a:cxnLst/>
              <a:rect l="l" t="t" r="r" b="b"/>
              <a:pathLst>
                <a:path w="4404" h="4771" fill="none" extrusionOk="0">
                  <a:moveTo>
                    <a:pt x="0" y="4170"/>
                  </a:moveTo>
                  <a:cubicBezTo>
                    <a:pt x="0" y="4170"/>
                    <a:pt x="0" y="2002"/>
                    <a:pt x="501" y="1602"/>
                  </a:cubicBezTo>
                  <a:cubicBezTo>
                    <a:pt x="1001" y="1168"/>
                    <a:pt x="3436" y="0"/>
                    <a:pt x="3937" y="267"/>
                  </a:cubicBezTo>
                  <a:cubicBezTo>
                    <a:pt x="4404" y="501"/>
                    <a:pt x="4003" y="834"/>
                    <a:pt x="3670" y="1101"/>
                  </a:cubicBezTo>
                  <a:cubicBezTo>
                    <a:pt x="3336" y="1335"/>
                    <a:pt x="1768" y="2402"/>
                    <a:pt x="1768" y="2402"/>
                  </a:cubicBezTo>
                  <a:lnTo>
                    <a:pt x="2002" y="4771"/>
                  </a:ln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6"/>
            <p:cNvSpPr/>
            <p:nvPr/>
          </p:nvSpPr>
          <p:spPr>
            <a:xfrm>
              <a:off x="2806275" y="-2928200"/>
              <a:ext cx="84600" cy="81025"/>
            </a:xfrm>
            <a:custGeom>
              <a:avLst/>
              <a:gdLst/>
              <a:ahLst/>
              <a:cxnLst/>
              <a:rect l="l" t="t" r="r" b="b"/>
              <a:pathLst>
                <a:path w="3384" h="3241" extrusionOk="0">
                  <a:moveTo>
                    <a:pt x="3018" y="0"/>
                  </a:moveTo>
                  <a:cubicBezTo>
                    <a:pt x="2875" y="0"/>
                    <a:pt x="2676" y="41"/>
                    <a:pt x="2402" y="138"/>
                  </a:cubicBezTo>
                  <a:cubicBezTo>
                    <a:pt x="1869" y="338"/>
                    <a:pt x="1435" y="772"/>
                    <a:pt x="1235" y="1306"/>
                  </a:cubicBezTo>
                  <a:lnTo>
                    <a:pt x="67" y="1406"/>
                  </a:lnTo>
                  <a:lnTo>
                    <a:pt x="1" y="3241"/>
                  </a:lnTo>
                  <a:cubicBezTo>
                    <a:pt x="1" y="3241"/>
                    <a:pt x="1235" y="3241"/>
                    <a:pt x="1502" y="2907"/>
                  </a:cubicBezTo>
                  <a:cubicBezTo>
                    <a:pt x="1735" y="2573"/>
                    <a:pt x="3236" y="805"/>
                    <a:pt x="3336" y="472"/>
                  </a:cubicBezTo>
                  <a:cubicBezTo>
                    <a:pt x="3384" y="236"/>
                    <a:pt x="3364" y="0"/>
                    <a:pt x="30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6"/>
            <p:cNvSpPr/>
            <p:nvPr/>
          </p:nvSpPr>
          <p:spPr>
            <a:xfrm>
              <a:off x="2806275" y="-2928200"/>
              <a:ext cx="84600" cy="81025"/>
            </a:xfrm>
            <a:custGeom>
              <a:avLst/>
              <a:gdLst/>
              <a:ahLst/>
              <a:cxnLst/>
              <a:rect l="l" t="t" r="r" b="b"/>
              <a:pathLst>
                <a:path w="3384" h="3241" extrusionOk="0">
                  <a:moveTo>
                    <a:pt x="3018" y="0"/>
                  </a:moveTo>
                  <a:cubicBezTo>
                    <a:pt x="2875" y="0"/>
                    <a:pt x="2676" y="41"/>
                    <a:pt x="2402" y="138"/>
                  </a:cubicBezTo>
                  <a:cubicBezTo>
                    <a:pt x="1869" y="338"/>
                    <a:pt x="1435" y="772"/>
                    <a:pt x="1235" y="1306"/>
                  </a:cubicBezTo>
                  <a:lnTo>
                    <a:pt x="67" y="1406"/>
                  </a:lnTo>
                  <a:lnTo>
                    <a:pt x="1" y="3241"/>
                  </a:lnTo>
                  <a:cubicBezTo>
                    <a:pt x="1" y="3241"/>
                    <a:pt x="1235" y="3241"/>
                    <a:pt x="1502" y="2907"/>
                  </a:cubicBezTo>
                  <a:cubicBezTo>
                    <a:pt x="1735" y="2573"/>
                    <a:pt x="3236" y="805"/>
                    <a:pt x="3336" y="472"/>
                  </a:cubicBezTo>
                  <a:cubicBezTo>
                    <a:pt x="3384" y="236"/>
                    <a:pt x="3364" y="0"/>
                    <a:pt x="301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6"/>
            <p:cNvSpPr/>
            <p:nvPr/>
          </p:nvSpPr>
          <p:spPr>
            <a:xfrm>
              <a:off x="2806275" y="-2933100"/>
              <a:ext cx="85100" cy="85925"/>
            </a:xfrm>
            <a:custGeom>
              <a:avLst/>
              <a:gdLst/>
              <a:ahLst/>
              <a:cxnLst/>
              <a:rect l="l" t="t" r="r" b="b"/>
              <a:pathLst>
                <a:path w="3404" h="3437" fill="none" extrusionOk="0">
                  <a:moveTo>
                    <a:pt x="1" y="3437"/>
                  </a:moveTo>
                  <a:cubicBezTo>
                    <a:pt x="1" y="3437"/>
                    <a:pt x="1235" y="3437"/>
                    <a:pt x="1502" y="3103"/>
                  </a:cubicBezTo>
                  <a:cubicBezTo>
                    <a:pt x="1735" y="2769"/>
                    <a:pt x="3236" y="1001"/>
                    <a:pt x="3336" y="668"/>
                  </a:cubicBezTo>
                  <a:cubicBezTo>
                    <a:pt x="3403" y="334"/>
                    <a:pt x="3336" y="1"/>
                    <a:pt x="2402" y="334"/>
                  </a:cubicBezTo>
                  <a:cubicBezTo>
                    <a:pt x="1869" y="534"/>
                    <a:pt x="1435" y="968"/>
                    <a:pt x="1235" y="1502"/>
                  </a:cubicBezTo>
                  <a:lnTo>
                    <a:pt x="67" y="1602"/>
                  </a:ln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6"/>
            <p:cNvSpPr/>
            <p:nvPr/>
          </p:nvSpPr>
          <p:spPr>
            <a:xfrm>
              <a:off x="2668675" y="-2920575"/>
              <a:ext cx="160150" cy="215175"/>
            </a:xfrm>
            <a:custGeom>
              <a:avLst/>
              <a:gdLst/>
              <a:ahLst/>
              <a:cxnLst/>
              <a:rect l="l" t="t" r="r" b="b"/>
              <a:pathLst>
                <a:path w="6406" h="8607" extrusionOk="0">
                  <a:moveTo>
                    <a:pt x="1735" y="0"/>
                  </a:moveTo>
                  <a:cubicBezTo>
                    <a:pt x="1068" y="100"/>
                    <a:pt x="1235" y="667"/>
                    <a:pt x="1068" y="1935"/>
                  </a:cubicBezTo>
                  <a:cubicBezTo>
                    <a:pt x="901" y="3169"/>
                    <a:pt x="1" y="7939"/>
                    <a:pt x="1" y="7939"/>
                  </a:cubicBezTo>
                  <a:lnTo>
                    <a:pt x="1835" y="8606"/>
                  </a:lnTo>
                  <a:lnTo>
                    <a:pt x="2336" y="7272"/>
                  </a:lnTo>
                  <a:cubicBezTo>
                    <a:pt x="2803" y="7105"/>
                    <a:pt x="3236" y="6905"/>
                    <a:pt x="3670" y="6672"/>
                  </a:cubicBezTo>
                  <a:cubicBezTo>
                    <a:pt x="4671" y="6171"/>
                    <a:pt x="4337" y="5337"/>
                    <a:pt x="4337" y="5337"/>
                  </a:cubicBezTo>
                  <a:cubicBezTo>
                    <a:pt x="4871" y="5337"/>
                    <a:pt x="5405" y="5137"/>
                    <a:pt x="5838" y="4770"/>
                  </a:cubicBezTo>
                  <a:cubicBezTo>
                    <a:pt x="6405" y="4170"/>
                    <a:pt x="5905" y="2168"/>
                    <a:pt x="6072" y="1268"/>
                  </a:cubicBezTo>
                  <a:cubicBezTo>
                    <a:pt x="6239" y="334"/>
                    <a:pt x="5672" y="334"/>
                    <a:pt x="5071" y="267"/>
                  </a:cubicBezTo>
                  <a:cubicBezTo>
                    <a:pt x="3970" y="100"/>
                    <a:pt x="2870" y="0"/>
                    <a:pt x="1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6"/>
            <p:cNvSpPr/>
            <p:nvPr/>
          </p:nvSpPr>
          <p:spPr>
            <a:xfrm>
              <a:off x="2668675" y="-2920575"/>
              <a:ext cx="160150" cy="215175"/>
            </a:xfrm>
            <a:custGeom>
              <a:avLst/>
              <a:gdLst/>
              <a:ahLst/>
              <a:cxnLst/>
              <a:rect l="l" t="t" r="r" b="b"/>
              <a:pathLst>
                <a:path w="6406" h="8607" extrusionOk="0">
                  <a:moveTo>
                    <a:pt x="1735" y="0"/>
                  </a:moveTo>
                  <a:cubicBezTo>
                    <a:pt x="1068" y="100"/>
                    <a:pt x="1235" y="667"/>
                    <a:pt x="1068" y="1935"/>
                  </a:cubicBezTo>
                  <a:cubicBezTo>
                    <a:pt x="901" y="3169"/>
                    <a:pt x="1" y="7939"/>
                    <a:pt x="1" y="7939"/>
                  </a:cubicBezTo>
                  <a:lnTo>
                    <a:pt x="1835" y="8606"/>
                  </a:lnTo>
                  <a:lnTo>
                    <a:pt x="2336" y="7272"/>
                  </a:lnTo>
                  <a:cubicBezTo>
                    <a:pt x="2803" y="7105"/>
                    <a:pt x="3236" y="6905"/>
                    <a:pt x="3670" y="6672"/>
                  </a:cubicBezTo>
                  <a:cubicBezTo>
                    <a:pt x="4671" y="6171"/>
                    <a:pt x="4337" y="5337"/>
                    <a:pt x="4337" y="5337"/>
                  </a:cubicBezTo>
                  <a:cubicBezTo>
                    <a:pt x="4871" y="5337"/>
                    <a:pt x="5405" y="5137"/>
                    <a:pt x="5838" y="4770"/>
                  </a:cubicBezTo>
                  <a:cubicBezTo>
                    <a:pt x="6405" y="4170"/>
                    <a:pt x="5905" y="2168"/>
                    <a:pt x="6072" y="1268"/>
                  </a:cubicBezTo>
                  <a:cubicBezTo>
                    <a:pt x="6239" y="334"/>
                    <a:pt x="5672" y="334"/>
                    <a:pt x="5071" y="267"/>
                  </a:cubicBezTo>
                  <a:cubicBezTo>
                    <a:pt x="3970" y="100"/>
                    <a:pt x="2870" y="0"/>
                    <a:pt x="173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6"/>
            <p:cNvSpPr/>
            <p:nvPr/>
          </p:nvSpPr>
          <p:spPr>
            <a:xfrm>
              <a:off x="2668675" y="-2920575"/>
              <a:ext cx="160150" cy="215175"/>
            </a:xfrm>
            <a:custGeom>
              <a:avLst/>
              <a:gdLst/>
              <a:ahLst/>
              <a:cxnLst/>
              <a:rect l="l" t="t" r="r" b="b"/>
              <a:pathLst>
                <a:path w="6406" h="8607" fill="none" extrusionOk="0">
                  <a:moveTo>
                    <a:pt x="1" y="7939"/>
                  </a:moveTo>
                  <a:cubicBezTo>
                    <a:pt x="1" y="7939"/>
                    <a:pt x="901" y="3169"/>
                    <a:pt x="1068" y="1935"/>
                  </a:cubicBezTo>
                  <a:cubicBezTo>
                    <a:pt x="1235" y="667"/>
                    <a:pt x="1068" y="100"/>
                    <a:pt x="1735" y="0"/>
                  </a:cubicBezTo>
                  <a:cubicBezTo>
                    <a:pt x="2870" y="0"/>
                    <a:pt x="3970" y="100"/>
                    <a:pt x="5071" y="267"/>
                  </a:cubicBezTo>
                  <a:cubicBezTo>
                    <a:pt x="5672" y="334"/>
                    <a:pt x="6239" y="334"/>
                    <a:pt x="6072" y="1268"/>
                  </a:cubicBezTo>
                  <a:cubicBezTo>
                    <a:pt x="5905" y="2168"/>
                    <a:pt x="6405" y="4170"/>
                    <a:pt x="5838" y="4770"/>
                  </a:cubicBezTo>
                  <a:cubicBezTo>
                    <a:pt x="5405" y="5137"/>
                    <a:pt x="4871" y="5337"/>
                    <a:pt x="4337" y="5337"/>
                  </a:cubicBezTo>
                  <a:cubicBezTo>
                    <a:pt x="4337" y="5337"/>
                    <a:pt x="4671" y="6171"/>
                    <a:pt x="3670" y="6672"/>
                  </a:cubicBezTo>
                  <a:cubicBezTo>
                    <a:pt x="3236" y="6905"/>
                    <a:pt x="2803" y="7105"/>
                    <a:pt x="2336" y="7272"/>
                  </a:cubicBezTo>
                  <a:lnTo>
                    <a:pt x="1835" y="8606"/>
                  </a:ln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6"/>
            <p:cNvSpPr/>
            <p:nvPr/>
          </p:nvSpPr>
          <p:spPr>
            <a:xfrm>
              <a:off x="2745400" y="-2830525"/>
              <a:ext cx="31725" cy="43400"/>
            </a:xfrm>
            <a:custGeom>
              <a:avLst/>
              <a:gdLst/>
              <a:ahLst/>
              <a:cxnLst/>
              <a:rect l="l" t="t" r="r" b="b"/>
              <a:pathLst>
                <a:path w="1269" h="1736" fill="none" extrusionOk="0">
                  <a:moveTo>
                    <a:pt x="1268" y="1735"/>
                  </a:moveTo>
                  <a:lnTo>
                    <a:pt x="1101" y="167"/>
                  </a:lnTo>
                  <a:lnTo>
                    <a:pt x="1"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6"/>
            <p:cNvSpPr/>
            <p:nvPr/>
          </p:nvSpPr>
          <p:spPr>
            <a:xfrm>
              <a:off x="2747900" y="-2868875"/>
              <a:ext cx="70925" cy="54225"/>
            </a:xfrm>
            <a:custGeom>
              <a:avLst/>
              <a:gdLst/>
              <a:ahLst/>
              <a:cxnLst/>
              <a:rect l="l" t="t" r="r" b="b"/>
              <a:pathLst>
                <a:path w="2837" h="2169" fill="none" extrusionOk="0">
                  <a:moveTo>
                    <a:pt x="1" y="0"/>
                  </a:moveTo>
                  <a:cubicBezTo>
                    <a:pt x="1" y="0"/>
                    <a:pt x="2202" y="100"/>
                    <a:pt x="2503" y="300"/>
                  </a:cubicBezTo>
                  <a:cubicBezTo>
                    <a:pt x="2803" y="467"/>
                    <a:pt x="2836" y="2168"/>
                    <a:pt x="2836" y="2168"/>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6"/>
            <p:cNvSpPr/>
            <p:nvPr/>
          </p:nvSpPr>
          <p:spPr>
            <a:xfrm>
              <a:off x="2746250" y="-2895575"/>
              <a:ext cx="74225" cy="6700"/>
            </a:xfrm>
            <a:custGeom>
              <a:avLst/>
              <a:gdLst/>
              <a:ahLst/>
              <a:cxnLst/>
              <a:rect l="l" t="t" r="r" b="b"/>
              <a:pathLst>
                <a:path w="2969" h="268" fill="none" extrusionOk="0">
                  <a:moveTo>
                    <a:pt x="0" y="1"/>
                  </a:moveTo>
                  <a:lnTo>
                    <a:pt x="2969" y="268"/>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6"/>
            <p:cNvSpPr/>
            <p:nvPr/>
          </p:nvSpPr>
          <p:spPr>
            <a:xfrm>
              <a:off x="2111625" y="-1880675"/>
              <a:ext cx="1295100" cy="353625"/>
            </a:xfrm>
            <a:custGeom>
              <a:avLst/>
              <a:gdLst/>
              <a:ahLst/>
              <a:cxnLst/>
              <a:rect l="l" t="t" r="r" b="b"/>
              <a:pathLst>
                <a:path w="51804" h="14145" extrusionOk="0">
                  <a:moveTo>
                    <a:pt x="32290" y="1"/>
                  </a:moveTo>
                  <a:lnTo>
                    <a:pt x="31523" y="935"/>
                  </a:lnTo>
                  <a:lnTo>
                    <a:pt x="31623" y="1635"/>
                  </a:lnTo>
                  <a:cubicBezTo>
                    <a:pt x="31623" y="1635"/>
                    <a:pt x="25504" y="704"/>
                    <a:pt x="19003" y="704"/>
                  </a:cubicBezTo>
                  <a:cubicBezTo>
                    <a:pt x="17066" y="704"/>
                    <a:pt x="15096" y="787"/>
                    <a:pt x="13243" y="1001"/>
                  </a:cubicBezTo>
                  <a:cubicBezTo>
                    <a:pt x="5204" y="1969"/>
                    <a:pt x="334" y="4404"/>
                    <a:pt x="0" y="7339"/>
                  </a:cubicBezTo>
                  <a:lnTo>
                    <a:pt x="4170" y="9240"/>
                  </a:lnTo>
                  <a:cubicBezTo>
                    <a:pt x="10308" y="12876"/>
                    <a:pt x="24017" y="13677"/>
                    <a:pt x="28787" y="14011"/>
                  </a:cubicBezTo>
                  <a:cubicBezTo>
                    <a:pt x="30099" y="14103"/>
                    <a:pt x="31745" y="14144"/>
                    <a:pt x="33513" y="14144"/>
                  </a:cubicBezTo>
                  <a:cubicBezTo>
                    <a:pt x="38134" y="14144"/>
                    <a:pt x="43591" y="13863"/>
                    <a:pt x="46100" y="13477"/>
                  </a:cubicBezTo>
                  <a:cubicBezTo>
                    <a:pt x="49569" y="12976"/>
                    <a:pt x="51137" y="11509"/>
                    <a:pt x="51470" y="8640"/>
                  </a:cubicBezTo>
                  <a:cubicBezTo>
                    <a:pt x="51771" y="6272"/>
                    <a:pt x="51804" y="2636"/>
                    <a:pt x="51804" y="1402"/>
                  </a:cubicBezTo>
                  <a:lnTo>
                    <a:pt x="51804" y="1402"/>
                  </a:lnTo>
                  <a:cubicBezTo>
                    <a:pt x="50805" y="2158"/>
                    <a:pt x="48209" y="3067"/>
                    <a:pt x="44141" y="3067"/>
                  </a:cubicBezTo>
                  <a:cubicBezTo>
                    <a:pt x="43184" y="3067"/>
                    <a:pt x="42147" y="3017"/>
                    <a:pt x="41030" y="2903"/>
                  </a:cubicBezTo>
                  <a:cubicBezTo>
                    <a:pt x="35659" y="2369"/>
                    <a:pt x="33157" y="1035"/>
                    <a:pt x="32290" y="1"/>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6"/>
            <p:cNvSpPr/>
            <p:nvPr/>
          </p:nvSpPr>
          <p:spPr>
            <a:xfrm>
              <a:off x="2911350" y="-1828975"/>
              <a:ext cx="133450" cy="118450"/>
            </a:xfrm>
            <a:custGeom>
              <a:avLst/>
              <a:gdLst/>
              <a:ahLst/>
              <a:cxnLst/>
              <a:rect l="l" t="t" r="r" b="b"/>
              <a:pathLst>
                <a:path w="5338" h="4738" fill="none" extrusionOk="0">
                  <a:moveTo>
                    <a:pt x="1" y="1"/>
                  </a:moveTo>
                  <a:lnTo>
                    <a:pt x="5338" y="4737"/>
                  </a:lnTo>
                </a:path>
              </a:pathLst>
            </a:custGeom>
            <a:noFill/>
            <a:ln w="108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6"/>
            <p:cNvSpPr/>
            <p:nvPr/>
          </p:nvSpPr>
          <p:spPr>
            <a:xfrm>
              <a:off x="2932200" y="-1822300"/>
              <a:ext cx="97600" cy="36725"/>
            </a:xfrm>
            <a:custGeom>
              <a:avLst/>
              <a:gdLst/>
              <a:ahLst/>
              <a:cxnLst/>
              <a:rect l="l" t="t" r="r" b="b"/>
              <a:pathLst>
                <a:path w="3904" h="1469" fill="none" extrusionOk="0">
                  <a:moveTo>
                    <a:pt x="1" y="1"/>
                  </a:moveTo>
                  <a:lnTo>
                    <a:pt x="3903" y="1468"/>
                  </a:lnTo>
                </a:path>
              </a:pathLst>
            </a:custGeom>
            <a:noFill/>
            <a:ln w="108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6"/>
            <p:cNvSpPr/>
            <p:nvPr/>
          </p:nvSpPr>
          <p:spPr>
            <a:xfrm>
              <a:off x="2035725" y="-2588200"/>
              <a:ext cx="617975" cy="393150"/>
            </a:xfrm>
            <a:custGeom>
              <a:avLst/>
              <a:gdLst/>
              <a:ahLst/>
              <a:cxnLst/>
              <a:rect l="l" t="t" r="r" b="b"/>
              <a:pathLst>
                <a:path w="24719" h="15726" extrusionOk="0">
                  <a:moveTo>
                    <a:pt x="9813" y="1"/>
                  </a:moveTo>
                  <a:cubicBezTo>
                    <a:pt x="6504" y="1"/>
                    <a:pt x="3199" y="423"/>
                    <a:pt x="1" y="1249"/>
                  </a:cubicBezTo>
                  <a:lnTo>
                    <a:pt x="8140" y="15726"/>
                  </a:lnTo>
                  <a:cubicBezTo>
                    <a:pt x="10241" y="12890"/>
                    <a:pt x="16913" y="10722"/>
                    <a:pt x="16913" y="10722"/>
                  </a:cubicBezTo>
                  <a:lnTo>
                    <a:pt x="24718" y="7987"/>
                  </a:lnTo>
                  <a:cubicBezTo>
                    <a:pt x="22984" y="5085"/>
                    <a:pt x="18747" y="548"/>
                    <a:pt x="12310" y="81"/>
                  </a:cubicBezTo>
                  <a:cubicBezTo>
                    <a:pt x="11478" y="28"/>
                    <a:pt x="10645" y="1"/>
                    <a:pt x="9813"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6"/>
            <p:cNvSpPr/>
            <p:nvPr/>
          </p:nvSpPr>
          <p:spPr>
            <a:xfrm>
              <a:off x="2193350" y="-2521975"/>
              <a:ext cx="102600" cy="188500"/>
            </a:xfrm>
            <a:custGeom>
              <a:avLst/>
              <a:gdLst/>
              <a:ahLst/>
              <a:cxnLst/>
              <a:rect l="l" t="t" r="r" b="b"/>
              <a:pathLst>
                <a:path w="4104" h="7540" fill="none" extrusionOk="0">
                  <a:moveTo>
                    <a:pt x="0" y="1"/>
                  </a:moveTo>
                  <a:lnTo>
                    <a:pt x="4103" y="754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6"/>
            <p:cNvSpPr/>
            <p:nvPr/>
          </p:nvSpPr>
          <p:spPr>
            <a:xfrm>
              <a:off x="2291750" y="-2538650"/>
              <a:ext cx="90075" cy="170975"/>
            </a:xfrm>
            <a:custGeom>
              <a:avLst/>
              <a:gdLst/>
              <a:ahLst/>
              <a:cxnLst/>
              <a:rect l="l" t="t" r="r" b="b"/>
              <a:pathLst>
                <a:path w="3603" h="6839" fill="none" extrusionOk="0">
                  <a:moveTo>
                    <a:pt x="0" y="1"/>
                  </a:moveTo>
                  <a:lnTo>
                    <a:pt x="3603" y="6839"/>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6"/>
            <p:cNvSpPr/>
            <p:nvPr/>
          </p:nvSpPr>
          <p:spPr>
            <a:xfrm>
              <a:off x="2390150" y="-2542825"/>
              <a:ext cx="76750" cy="149300"/>
            </a:xfrm>
            <a:custGeom>
              <a:avLst/>
              <a:gdLst/>
              <a:ahLst/>
              <a:cxnLst/>
              <a:rect l="l" t="t" r="r" b="b"/>
              <a:pathLst>
                <a:path w="3070" h="5972" fill="none" extrusionOk="0">
                  <a:moveTo>
                    <a:pt x="1" y="1"/>
                  </a:moveTo>
                  <a:lnTo>
                    <a:pt x="3069" y="5972"/>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6"/>
            <p:cNvSpPr/>
            <p:nvPr/>
          </p:nvSpPr>
          <p:spPr>
            <a:xfrm>
              <a:off x="2728725" y="-2582850"/>
              <a:ext cx="648825" cy="584600"/>
            </a:xfrm>
            <a:custGeom>
              <a:avLst/>
              <a:gdLst/>
              <a:ahLst/>
              <a:cxnLst/>
              <a:rect l="l" t="t" r="r" b="b"/>
              <a:pathLst>
                <a:path w="25953" h="23384" extrusionOk="0">
                  <a:moveTo>
                    <a:pt x="24285" y="1"/>
                  </a:moveTo>
                  <a:lnTo>
                    <a:pt x="16913" y="334"/>
                  </a:lnTo>
                  <a:cubicBezTo>
                    <a:pt x="16913" y="334"/>
                    <a:pt x="16012" y="2669"/>
                    <a:pt x="16179" y="4070"/>
                  </a:cubicBezTo>
                  <a:cubicBezTo>
                    <a:pt x="16346" y="5505"/>
                    <a:pt x="16846" y="14845"/>
                    <a:pt x="16846" y="14845"/>
                  </a:cubicBezTo>
                  <a:cubicBezTo>
                    <a:pt x="16846" y="14845"/>
                    <a:pt x="9274" y="14344"/>
                    <a:pt x="6272" y="13244"/>
                  </a:cubicBezTo>
                  <a:cubicBezTo>
                    <a:pt x="3270" y="12176"/>
                    <a:pt x="668" y="10909"/>
                    <a:pt x="668" y="10909"/>
                  </a:cubicBezTo>
                  <a:lnTo>
                    <a:pt x="1" y="13577"/>
                  </a:lnTo>
                  <a:cubicBezTo>
                    <a:pt x="1" y="13577"/>
                    <a:pt x="5338" y="18347"/>
                    <a:pt x="9841" y="20148"/>
                  </a:cubicBezTo>
                  <a:cubicBezTo>
                    <a:pt x="13877" y="21793"/>
                    <a:pt x="21263" y="23384"/>
                    <a:pt x="23472" y="23384"/>
                  </a:cubicBezTo>
                  <a:cubicBezTo>
                    <a:pt x="23728" y="23384"/>
                    <a:pt x="23914" y="23362"/>
                    <a:pt x="24018" y="23317"/>
                  </a:cubicBezTo>
                  <a:cubicBezTo>
                    <a:pt x="25052" y="22917"/>
                    <a:pt x="25952" y="13677"/>
                    <a:pt x="25852" y="10075"/>
                  </a:cubicBezTo>
                  <a:cubicBezTo>
                    <a:pt x="25786" y="6505"/>
                    <a:pt x="25952" y="2669"/>
                    <a:pt x="242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6"/>
            <p:cNvSpPr/>
            <p:nvPr/>
          </p:nvSpPr>
          <p:spPr>
            <a:xfrm>
              <a:off x="2728725" y="-2582850"/>
              <a:ext cx="648825" cy="593800"/>
            </a:xfrm>
            <a:custGeom>
              <a:avLst/>
              <a:gdLst/>
              <a:ahLst/>
              <a:cxnLst/>
              <a:rect l="l" t="t" r="r" b="b"/>
              <a:pathLst>
                <a:path w="25953" h="23752" fill="none" extrusionOk="0">
                  <a:moveTo>
                    <a:pt x="16913" y="334"/>
                  </a:moveTo>
                  <a:cubicBezTo>
                    <a:pt x="16913" y="334"/>
                    <a:pt x="16012" y="2669"/>
                    <a:pt x="16179" y="4070"/>
                  </a:cubicBezTo>
                  <a:cubicBezTo>
                    <a:pt x="16346" y="5505"/>
                    <a:pt x="16846" y="14845"/>
                    <a:pt x="16846" y="14845"/>
                  </a:cubicBezTo>
                  <a:cubicBezTo>
                    <a:pt x="16846" y="14845"/>
                    <a:pt x="9274" y="14344"/>
                    <a:pt x="6272" y="13244"/>
                  </a:cubicBezTo>
                  <a:cubicBezTo>
                    <a:pt x="3270" y="12176"/>
                    <a:pt x="668" y="10909"/>
                    <a:pt x="668" y="10909"/>
                  </a:cubicBezTo>
                  <a:lnTo>
                    <a:pt x="1" y="13577"/>
                  </a:lnTo>
                  <a:cubicBezTo>
                    <a:pt x="1" y="13577"/>
                    <a:pt x="5338" y="18347"/>
                    <a:pt x="9841" y="20148"/>
                  </a:cubicBezTo>
                  <a:cubicBezTo>
                    <a:pt x="14344" y="21983"/>
                    <a:pt x="23017" y="23751"/>
                    <a:pt x="24018" y="23317"/>
                  </a:cubicBezTo>
                  <a:cubicBezTo>
                    <a:pt x="25052" y="22917"/>
                    <a:pt x="25952" y="13677"/>
                    <a:pt x="25852" y="10075"/>
                  </a:cubicBezTo>
                  <a:cubicBezTo>
                    <a:pt x="25786" y="6505"/>
                    <a:pt x="25952" y="2669"/>
                    <a:pt x="24285"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6"/>
            <p:cNvSpPr/>
            <p:nvPr/>
          </p:nvSpPr>
          <p:spPr>
            <a:xfrm>
              <a:off x="2774600" y="-2287625"/>
              <a:ext cx="16700" cy="80075"/>
            </a:xfrm>
            <a:custGeom>
              <a:avLst/>
              <a:gdLst/>
              <a:ahLst/>
              <a:cxnLst/>
              <a:rect l="l" t="t" r="r" b="b"/>
              <a:pathLst>
                <a:path w="668" h="3203" fill="none" extrusionOk="0">
                  <a:moveTo>
                    <a:pt x="667" y="0"/>
                  </a:moveTo>
                  <a:lnTo>
                    <a:pt x="0" y="3202"/>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6"/>
            <p:cNvSpPr/>
            <p:nvPr/>
          </p:nvSpPr>
          <p:spPr>
            <a:xfrm>
              <a:off x="3149850" y="-2211750"/>
              <a:ext cx="76750" cy="76750"/>
            </a:xfrm>
            <a:custGeom>
              <a:avLst/>
              <a:gdLst/>
              <a:ahLst/>
              <a:cxnLst/>
              <a:rect l="l" t="t" r="r" b="b"/>
              <a:pathLst>
                <a:path w="3070" h="3070" extrusionOk="0">
                  <a:moveTo>
                    <a:pt x="1" y="1"/>
                  </a:moveTo>
                  <a:cubicBezTo>
                    <a:pt x="1" y="1"/>
                    <a:pt x="2002" y="2402"/>
                    <a:pt x="3070" y="3070"/>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6"/>
            <p:cNvSpPr/>
            <p:nvPr/>
          </p:nvSpPr>
          <p:spPr>
            <a:xfrm>
              <a:off x="3149850" y="-2211750"/>
              <a:ext cx="76750" cy="76750"/>
            </a:xfrm>
            <a:custGeom>
              <a:avLst/>
              <a:gdLst/>
              <a:ahLst/>
              <a:cxnLst/>
              <a:rect l="l" t="t" r="r" b="b"/>
              <a:pathLst>
                <a:path w="3070" h="3070" fill="none" extrusionOk="0">
                  <a:moveTo>
                    <a:pt x="1" y="1"/>
                  </a:moveTo>
                  <a:cubicBezTo>
                    <a:pt x="1" y="1"/>
                    <a:pt x="2002" y="2402"/>
                    <a:pt x="3070" y="3070"/>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6"/>
            <p:cNvSpPr/>
            <p:nvPr/>
          </p:nvSpPr>
          <p:spPr>
            <a:xfrm>
              <a:off x="2458525" y="-2432875"/>
              <a:ext cx="286900" cy="189475"/>
            </a:xfrm>
            <a:custGeom>
              <a:avLst/>
              <a:gdLst/>
              <a:ahLst/>
              <a:cxnLst/>
              <a:rect l="l" t="t" r="r" b="b"/>
              <a:pathLst>
                <a:path w="11476" h="7579" extrusionOk="0">
                  <a:moveTo>
                    <a:pt x="2120" y="1"/>
                  </a:moveTo>
                  <a:cubicBezTo>
                    <a:pt x="2102" y="1"/>
                    <a:pt x="2085" y="2"/>
                    <a:pt x="2069" y="6"/>
                  </a:cubicBezTo>
                  <a:cubicBezTo>
                    <a:pt x="1635" y="73"/>
                    <a:pt x="1569" y="840"/>
                    <a:pt x="2002" y="1240"/>
                  </a:cubicBezTo>
                  <a:cubicBezTo>
                    <a:pt x="2403" y="1674"/>
                    <a:pt x="4504" y="2741"/>
                    <a:pt x="4504" y="2741"/>
                  </a:cubicBezTo>
                  <a:lnTo>
                    <a:pt x="1" y="4509"/>
                  </a:lnTo>
                  <a:cubicBezTo>
                    <a:pt x="234" y="4743"/>
                    <a:pt x="501" y="4943"/>
                    <a:pt x="835" y="5076"/>
                  </a:cubicBezTo>
                  <a:cubicBezTo>
                    <a:pt x="1118" y="5210"/>
                    <a:pt x="1410" y="5210"/>
                    <a:pt x="1660" y="5210"/>
                  </a:cubicBezTo>
                  <a:cubicBezTo>
                    <a:pt x="1911" y="5210"/>
                    <a:pt x="2119" y="5210"/>
                    <a:pt x="2236" y="5343"/>
                  </a:cubicBezTo>
                  <a:cubicBezTo>
                    <a:pt x="2503" y="5577"/>
                    <a:pt x="4004" y="6077"/>
                    <a:pt x="4904" y="6411"/>
                  </a:cubicBezTo>
                  <a:cubicBezTo>
                    <a:pt x="5138" y="6494"/>
                    <a:pt x="5499" y="6525"/>
                    <a:pt x="5908" y="6525"/>
                  </a:cubicBezTo>
                  <a:cubicBezTo>
                    <a:pt x="7137" y="6525"/>
                    <a:pt x="8807" y="6244"/>
                    <a:pt x="8807" y="6244"/>
                  </a:cubicBezTo>
                  <a:lnTo>
                    <a:pt x="10842" y="7578"/>
                  </a:lnTo>
                  <a:lnTo>
                    <a:pt x="11476" y="4910"/>
                  </a:lnTo>
                  <a:cubicBezTo>
                    <a:pt x="10508" y="4276"/>
                    <a:pt x="9608" y="3509"/>
                    <a:pt x="8807" y="2675"/>
                  </a:cubicBezTo>
                  <a:cubicBezTo>
                    <a:pt x="7740" y="1407"/>
                    <a:pt x="7073" y="1407"/>
                    <a:pt x="5571" y="1340"/>
                  </a:cubicBezTo>
                  <a:cubicBezTo>
                    <a:pt x="4125" y="1244"/>
                    <a:pt x="2616" y="1"/>
                    <a:pt x="2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6"/>
            <p:cNvSpPr/>
            <p:nvPr/>
          </p:nvSpPr>
          <p:spPr>
            <a:xfrm>
              <a:off x="2458525" y="-2432875"/>
              <a:ext cx="286900" cy="189475"/>
            </a:xfrm>
            <a:custGeom>
              <a:avLst/>
              <a:gdLst/>
              <a:ahLst/>
              <a:cxnLst/>
              <a:rect l="l" t="t" r="r" b="b"/>
              <a:pathLst>
                <a:path w="11476" h="7579" extrusionOk="0">
                  <a:moveTo>
                    <a:pt x="2120" y="1"/>
                  </a:moveTo>
                  <a:cubicBezTo>
                    <a:pt x="2102" y="1"/>
                    <a:pt x="2085" y="2"/>
                    <a:pt x="2069" y="6"/>
                  </a:cubicBezTo>
                  <a:cubicBezTo>
                    <a:pt x="1635" y="73"/>
                    <a:pt x="1569" y="840"/>
                    <a:pt x="2002" y="1240"/>
                  </a:cubicBezTo>
                  <a:cubicBezTo>
                    <a:pt x="2403" y="1674"/>
                    <a:pt x="4504" y="2741"/>
                    <a:pt x="4504" y="2741"/>
                  </a:cubicBezTo>
                  <a:lnTo>
                    <a:pt x="1" y="4509"/>
                  </a:lnTo>
                  <a:cubicBezTo>
                    <a:pt x="234" y="4743"/>
                    <a:pt x="501" y="4943"/>
                    <a:pt x="835" y="5076"/>
                  </a:cubicBezTo>
                  <a:cubicBezTo>
                    <a:pt x="1118" y="5210"/>
                    <a:pt x="1410" y="5210"/>
                    <a:pt x="1660" y="5210"/>
                  </a:cubicBezTo>
                  <a:cubicBezTo>
                    <a:pt x="1911" y="5210"/>
                    <a:pt x="2119" y="5210"/>
                    <a:pt x="2236" y="5343"/>
                  </a:cubicBezTo>
                  <a:cubicBezTo>
                    <a:pt x="2503" y="5577"/>
                    <a:pt x="4004" y="6077"/>
                    <a:pt x="4904" y="6411"/>
                  </a:cubicBezTo>
                  <a:cubicBezTo>
                    <a:pt x="5138" y="6494"/>
                    <a:pt x="5499" y="6525"/>
                    <a:pt x="5908" y="6525"/>
                  </a:cubicBezTo>
                  <a:cubicBezTo>
                    <a:pt x="7137" y="6525"/>
                    <a:pt x="8807" y="6244"/>
                    <a:pt x="8807" y="6244"/>
                  </a:cubicBezTo>
                  <a:lnTo>
                    <a:pt x="10842" y="7578"/>
                  </a:lnTo>
                  <a:lnTo>
                    <a:pt x="11476" y="4910"/>
                  </a:lnTo>
                  <a:cubicBezTo>
                    <a:pt x="10508" y="4276"/>
                    <a:pt x="9608" y="3509"/>
                    <a:pt x="8807" y="2675"/>
                  </a:cubicBezTo>
                  <a:cubicBezTo>
                    <a:pt x="7740" y="1407"/>
                    <a:pt x="7073" y="1407"/>
                    <a:pt x="5571" y="1340"/>
                  </a:cubicBezTo>
                  <a:cubicBezTo>
                    <a:pt x="4125" y="1244"/>
                    <a:pt x="2616" y="1"/>
                    <a:pt x="212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6"/>
            <p:cNvSpPr/>
            <p:nvPr/>
          </p:nvSpPr>
          <p:spPr>
            <a:xfrm>
              <a:off x="2458525" y="-2435250"/>
              <a:ext cx="286900" cy="191850"/>
            </a:xfrm>
            <a:custGeom>
              <a:avLst/>
              <a:gdLst/>
              <a:ahLst/>
              <a:cxnLst/>
              <a:rect l="l" t="t" r="r" b="b"/>
              <a:pathLst>
                <a:path w="11476" h="7674" fill="none" extrusionOk="0">
                  <a:moveTo>
                    <a:pt x="11476" y="5005"/>
                  </a:moveTo>
                  <a:cubicBezTo>
                    <a:pt x="10508" y="4371"/>
                    <a:pt x="9608" y="3604"/>
                    <a:pt x="8807" y="2770"/>
                  </a:cubicBezTo>
                  <a:cubicBezTo>
                    <a:pt x="7740" y="1502"/>
                    <a:pt x="7073" y="1502"/>
                    <a:pt x="5571" y="1435"/>
                  </a:cubicBezTo>
                  <a:cubicBezTo>
                    <a:pt x="4070" y="1335"/>
                    <a:pt x="2503" y="1"/>
                    <a:pt x="2069" y="101"/>
                  </a:cubicBezTo>
                  <a:cubicBezTo>
                    <a:pt x="1635" y="168"/>
                    <a:pt x="1569" y="935"/>
                    <a:pt x="2002" y="1335"/>
                  </a:cubicBezTo>
                  <a:cubicBezTo>
                    <a:pt x="2403" y="1769"/>
                    <a:pt x="4504" y="2836"/>
                    <a:pt x="4504" y="2836"/>
                  </a:cubicBezTo>
                  <a:lnTo>
                    <a:pt x="1" y="4604"/>
                  </a:lnTo>
                  <a:cubicBezTo>
                    <a:pt x="234" y="4838"/>
                    <a:pt x="501" y="5038"/>
                    <a:pt x="835" y="5171"/>
                  </a:cubicBezTo>
                  <a:cubicBezTo>
                    <a:pt x="1402" y="5438"/>
                    <a:pt x="2002" y="5171"/>
                    <a:pt x="2236" y="5438"/>
                  </a:cubicBezTo>
                  <a:cubicBezTo>
                    <a:pt x="2503" y="5672"/>
                    <a:pt x="4004" y="6172"/>
                    <a:pt x="4904" y="6506"/>
                  </a:cubicBezTo>
                  <a:cubicBezTo>
                    <a:pt x="5838" y="6839"/>
                    <a:pt x="8807" y="6339"/>
                    <a:pt x="8807" y="6339"/>
                  </a:cubicBezTo>
                  <a:lnTo>
                    <a:pt x="10842" y="7673"/>
                  </a:ln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6"/>
            <p:cNvSpPr/>
            <p:nvPr/>
          </p:nvSpPr>
          <p:spPr>
            <a:xfrm>
              <a:off x="2642000" y="-1504575"/>
              <a:ext cx="1079950" cy="272725"/>
            </a:xfrm>
            <a:custGeom>
              <a:avLst/>
              <a:gdLst/>
              <a:ahLst/>
              <a:cxnLst/>
              <a:rect l="l" t="t" r="r" b="b"/>
              <a:pathLst>
                <a:path w="43198" h="10909" extrusionOk="0">
                  <a:moveTo>
                    <a:pt x="0" y="1"/>
                  </a:moveTo>
                  <a:cubicBezTo>
                    <a:pt x="1501" y="3470"/>
                    <a:pt x="1501" y="7406"/>
                    <a:pt x="0" y="10908"/>
                  </a:cubicBezTo>
                  <a:lnTo>
                    <a:pt x="38461" y="10908"/>
                  </a:lnTo>
                  <a:cubicBezTo>
                    <a:pt x="38461" y="10908"/>
                    <a:pt x="43198" y="9708"/>
                    <a:pt x="43198" y="5438"/>
                  </a:cubicBezTo>
                  <a:cubicBezTo>
                    <a:pt x="43198" y="5438"/>
                    <a:pt x="42397" y="1602"/>
                    <a:pt x="38561" y="101"/>
                  </a:cubicBezTo>
                  <a:lnTo>
                    <a:pt x="0"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6"/>
            <p:cNvSpPr/>
            <p:nvPr/>
          </p:nvSpPr>
          <p:spPr>
            <a:xfrm>
              <a:off x="2647825" y="-1504575"/>
              <a:ext cx="1078300" cy="263550"/>
            </a:xfrm>
            <a:custGeom>
              <a:avLst/>
              <a:gdLst/>
              <a:ahLst/>
              <a:cxnLst/>
              <a:rect l="l" t="t" r="r" b="b"/>
              <a:pathLst>
                <a:path w="43132" h="10542" extrusionOk="0">
                  <a:moveTo>
                    <a:pt x="3403" y="1"/>
                  </a:moveTo>
                  <a:cubicBezTo>
                    <a:pt x="3203" y="1"/>
                    <a:pt x="1802" y="104"/>
                    <a:pt x="861" y="104"/>
                  </a:cubicBezTo>
                  <a:cubicBezTo>
                    <a:pt x="390" y="104"/>
                    <a:pt x="34" y="78"/>
                    <a:pt x="1" y="1"/>
                  </a:cubicBezTo>
                  <a:lnTo>
                    <a:pt x="1" y="1"/>
                  </a:lnTo>
                  <a:cubicBezTo>
                    <a:pt x="301" y="701"/>
                    <a:pt x="568" y="1468"/>
                    <a:pt x="735" y="2236"/>
                  </a:cubicBezTo>
                  <a:lnTo>
                    <a:pt x="39162" y="2236"/>
                  </a:lnTo>
                  <a:lnTo>
                    <a:pt x="39162" y="10541"/>
                  </a:lnTo>
                  <a:cubicBezTo>
                    <a:pt x="41330" y="9741"/>
                    <a:pt x="42831" y="7739"/>
                    <a:pt x="42965" y="5438"/>
                  </a:cubicBezTo>
                  <a:cubicBezTo>
                    <a:pt x="43132" y="3536"/>
                    <a:pt x="41931" y="2069"/>
                    <a:pt x="40396" y="1101"/>
                  </a:cubicBezTo>
                  <a:cubicBezTo>
                    <a:pt x="40296" y="1035"/>
                    <a:pt x="40196" y="968"/>
                    <a:pt x="40063" y="901"/>
                  </a:cubicBezTo>
                  <a:cubicBezTo>
                    <a:pt x="38395" y="1"/>
                    <a:pt x="36827" y="101"/>
                    <a:pt x="34926" y="67"/>
                  </a:cubicBezTo>
                  <a:lnTo>
                    <a:pt x="31257" y="67"/>
                  </a:lnTo>
                  <a:lnTo>
                    <a:pt x="21816" y="34"/>
                  </a:lnTo>
                  <a:lnTo>
                    <a:pt x="3403"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6"/>
            <p:cNvSpPr/>
            <p:nvPr/>
          </p:nvSpPr>
          <p:spPr>
            <a:xfrm>
              <a:off x="3626875" y="-1473725"/>
              <a:ext cx="25" cy="213525"/>
            </a:xfrm>
            <a:custGeom>
              <a:avLst/>
              <a:gdLst/>
              <a:ahLst/>
              <a:cxnLst/>
              <a:rect l="l" t="t" r="r" b="b"/>
              <a:pathLst>
                <a:path w="1" h="8541" fill="none" extrusionOk="0">
                  <a:moveTo>
                    <a:pt x="0" y="1"/>
                  </a:moveTo>
                  <a:lnTo>
                    <a:pt x="0" y="854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6"/>
            <p:cNvSpPr/>
            <p:nvPr/>
          </p:nvSpPr>
          <p:spPr>
            <a:xfrm>
              <a:off x="2667850" y="-1438700"/>
              <a:ext cx="147625" cy="25"/>
            </a:xfrm>
            <a:custGeom>
              <a:avLst/>
              <a:gdLst/>
              <a:ahLst/>
              <a:cxnLst/>
              <a:rect l="l" t="t" r="r" b="b"/>
              <a:pathLst>
                <a:path w="5905" h="1" fill="none" extrusionOk="0">
                  <a:moveTo>
                    <a:pt x="0" y="1"/>
                  </a:moveTo>
                  <a:lnTo>
                    <a:pt x="5905"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6"/>
            <p:cNvSpPr/>
            <p:nvPr/>
          </p:nvSpPr>
          <p:spPr>
            <a:xfrm>
              <a:off x="2714550" y="-1417850"/>
              <a:ext cx="165150" cy="25"/>
            </a:xfrm>
            <a:custGeom>
              <a:avLst/>
              <a:gdLst/>
              <a:ahLst/>
              <a:cxnLst/>
              <a:rect l="l" t="t" r="r" b="b"/>
              <a:pathLst>
                <a:path w="6606" h="1" fill="none" extrusionOk="0">
                  <a:moveTo>
                    <a:pt x="0" y="1"/>
                  </a:moveTo>
                  <a:lnTo>
                    <a:pt x="6605"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6"/>
            <p:cNvSpPr/>
            <p:nvPr/>
          </p:nvSpPr>
          <p:spPr>
            <a:xfrm>
              <a:off x="2667850" y="-1319450"/>
              <a:ext cx="275225" cy="25"/>
            </a:xfrm>
            <a:custGeom>
              <a:avLst/>
              <a:gdLst/>
              <a:ahLst/>
              <a:cxnLst/>
              <a:rect l="l" t="t" r="r" b="b"/>
              <a:pathLst>
                <a:path w="11009" h="1" fill="none" extrusionOk="0">
                  <a:moveTo>
                    <a:pt x="0" y="1"/>
                  </a:moveTo>
                  <a:lnTo>
                    <a:pt x="11008"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6"/>
            <p:cNvSpPr/>
            <p:nvPr/>
          </p:nvSpPr>
          <p:spPr>
            <a:xfrm>
              <a:off x="3499275" y="-1427025"/>
              <a:ext cx="124275" cy="25"/>
            </a:xfrm>
            <a:custGeom>
              <a:avLst/>
              <a:gdLst/>
              <a:ahLst/>
              <a:cxnLst/>
              <a:rect l="l" t="t" r="r" b="b"/>
              <a:pathLst>
                <a:path w="4971" h="1" fill="none" extrusionOk="0">
                  <a:moveTo>
                    <a:pt x="4971" y="1"/>
                  </a:moveTo>
                  <a:lnTo>
                    <a:pt x="1"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6"/>
            <p:cNvSpPr/>
            <p:nvPr/>
          </p:nvSpPr>
          <p:spPr>
            <a:xfrm>
              <a:off x="3345825" y="-1392000"/>
              <a:ext cx="271900" cy="25"/>
            </a:xfrm>
            <a:custGeom>
              <a:avLst/>
              <a:gdLst/>
              <a:ahLst/>
              <a:cxnLst/>
              <a:rect l="l" t="t" r="r" b="b"/>
              <a:pathLst>
                <a:path w="10876" h="1" fill="none" extrusionOk="0">
                  <a:moveTo>
                    <a:pt x="10875" y="1"/>
                  </a:moveTo>
                  <a:lnTo>
                    <a:pt x="1"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6"/>
            <p:cNvSpPr/>
            <p:nvPr/>
          </p:nvSpPr>
          <p:spPr>
            <a:xfrm>
              <a:off x="3224075" y="-1392000"/>
              <a:ext cx="92600" cy="25"/>
            </a:xfrm>
            <a:custGeom>
              <a:avLst/>
              <a:gdLst/>
              <a:ahLst/>
              <a:cxnLst/>
              <a:rect l="l" t="t" r="r" b="b"/>
              <a:pathLst>
                <a:path w="3704" h="1" fill="none" extrusionOk="0">
                  <a:moveTo>
                    <a:pt x="3703" y="1"/>
                  </a:moveTo>
                  <a:lnTo>
                    <a:pt x="1"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6"/>
            <p:cNvSpPr/>
            <p:nvPr/>
          </p:nvSpPr>
          <p:spPr>
            <a:xfrm>
              <a:off x="3452575" y="-1334450"/>
              <a:ext cx="170975" cy="25"/>
            </a:xfrm>
            <a:custGeom>
              <a:avLst/>
              <a:gdLst/>
              <a:ahLst/>
              <a:cxnLst/>
              <a:rect l="l" t="t" r="r" b="b"/>
              <a:pathLst>
                <a:path w="6839" h="1" fill="none" extrusionOk="0">
                  <a:moveTo>
                    <a:pt x="1" y="0"/>
                  </a:moveTo>
                  <a:lnTo>
                    <a:pt x="6839"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6"/>
            <p:cNvSpPr/>
            <p:nvPr/>
          </p:nvSpPr>
          <p:spPr>
            <a:xfrm>
              <a:off x="2662000" y="-1281925"/>
              <a:ext cx="110125" cy="25"/>
            </a:xfrm>
            <a:custGeom>
              <a:avLst/>
              <a:gdLst/>
              <a:ahLst/>
              <a:cxnLst/>
              <a:rect l="l" t="t" r="r" b="b"/>
              <a:pathLst>
                <a:path w="4405" h="1" fill="none" extrusionOk="0">
                  <a:moveTo>
                    <a:pt x="1" y="1"/>
                  </a:moveTo>
                  <a:lnTo>
                    <a:pt x="4404"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6"/>
            <p:cNvSpPr/>
            <p:nvPr/>
          </p:nvSpPr>
          <p:spPr>
            <a:xfrm>
              <a:off x="2561050" y="-1533750"/>
              <a:ext cx="1184250" cy="338675"/>
            </a:xfrm>
            <a:custGeom>
              <a:avLst/>
              <a:gdLst/>
              <a:ahLst/>
              <a:cxnLst/>
              <a:rect l="l" t="t" r="r" b="b"/>
              <a:pathLst>
                <a:path w="47370" h="13547" extrusionOk="0">
                  <a:moveTo>
                    <a:pt x="1937" y="0"/>
                  </a:moveTo>
                  <a:cubicBezTo>
                    <a:pt x="403" y="0"/>
                    <a:pt x="403" y="2302"/>
                    <a:pt x="1937" y="2302"/>
                  </a:cubicBezTo>
                  <a:lnTo>
                    <a:pt x="40231" y="2302"/>
                  </a:lnTo>
                  <a:cubicBezTo>
                    <a:pt x="42900" y="2302"/>
                    <a:pt x="45035" y="4303"/>
                    <a:pt x="45035" y="6772"/>
                  </a:cubicBezTo>
                  <a:cubicBezTo>
                    <a:pt x="45035" y="9240"/>
                    <a:pt x="42900" y="11241"/>
                    <a:pt x="40231" y="11241"/>
                  </a:cubicBezTo>
                  <a:lnTo>
                    <a:pt x="1604" y="11241"/>
                  </a:lnTo>
                  <a:cubicBezTo>
                    <a:pt x="1572" y="11240"/>
                    <a:pt x="1540" y="11239"/>
                    <a:pt x="1510" y="11239"/>
                  </a:cubicBezTo>
                  <a:cubicBezTo>
                    <a:pt x="1" y="11239"/>
                    <a:pt x="1" y="13546"/>
                    <a:pt x="1510" y="13546"/>
                  </a:cubicBezTo>
                  <a:cubicBezTo>
                    <a:pt x="1540" y="13546"/>
                    <a:pt x="1572" y="13545"/>
                    <a:pt x="1604" y="13543"/>
                  </a:cubicBezTo>
                  <a:lnTo>
                    <a:pt x="40231" y="13543"/>
                  </a:lnTo>
                  <a:cubicBezTo>
                    <a:pt x="44168" y="13543"/>
                    <a:pt x="47370" y="10508"/>
                    <a:pt x="47370" y="6772"/>
                  </a:cubicBezTo>
                  <a:cubicBezTo>
                    <a:pt x="47370" y="3036"/>
                    <a:pt x="44168" y="0"/>
                    <a:pt x="4023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6"/>
            <p:cNvSpPr/>
            <p:nvPr/>
          </p:nvSpPr>
          <p:spPr>
            <a:xfrm>
              <a:off x="2595300" y="-1168500"/>
              <a:ext cx="1080800" cy="271900"/>
            </a:xfrm>
            <a:custGeom>
              <a:avLst/>
              <a:gdLst/>
              <a:ahLst/>
              <a:cxnLst/>
              <a:rect l="l" t="t" r="r" b="b"/>
              <a:pathLst>
                <a:path w="43232" h="10876" extrusionOk="0">
                  <a:moveTo>
                    <a:pt x="43231" y="1"/>
                  </a:moveTo>
                  <a:lnTo>
                    <a:pt x="4637" y="101"/>
                  </a:lnTo>
                  <a:cubicBezTo>
                    <a:pt x="801" y="1602"/>
                    <a:pt x="0" y="5438"/>
                    <a:pt x="0" y="5438"/>
                  </a:cubicBezTo>
                  <a:cubicBezTo>
                    <a:pt x="0" y="9708"/>
                    <a:pt x="4770" y="10875"/>
                    <a:pt x="4770" y="10875"/>
                  </a:cubicBezTo>
                  <a:lnTo>
                    <a:pt x="43231" y="10875"/>
                  </a:lnTo>
                  <a:cubicBezTo>
                    <a:pt x="41697" y="7406"/>
                    <a:pt x="41697" y="3470"/>
                    <a:pt x="43231"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6"/>
            <p:cNvSpPr/>
            <p:nvPr/>
          </p:nvSpPr>
          <p:spPr>
            <a:xfrm>
              <a:off x="2591125" y="-1168500"/>
              <a:ext cx="1079125" cy="263550"/>
            </a:xfrm>
            <a:custGeom>
              <a:avLst/>
              <a:gdLst/>
              <a:ahLst/>
              <a:cxnLst/>
              <a:rect l="l" t="t" r="r" b="b"/>
              <a:pathLst>
                <a:path w="43165" h="10542" extrusionOk="0">
                  <a:moveTo>
                    <a:pt x="39729" y="1"/>
                  </a:moveTo>
                  <a:lnTo>
                    <a:pt x="21316" y="34"/>
                  </a:lnTo>
                  <a:lnTo>
                    <a:pt x="11842" y="67"/>
                  </a:lnTo>
                  <a:lnTo>
                    <a:pt x="8206" y="67"/>
                  </a:lnTo>
                  <a:cubicBezTo>
                    <a:pt x="7961" y="67"/>
                    <a:pt x="7721" y="66"/>
                    <a:pt x="7486" y="66"/>
                  </a:cubicBezTo>
                  <a:cubicBezTo>
                    <a:pt x="5899" y="66"/>
                    <a:pt x="4522" y="117"/>
                    <a:pt x="3069" y="901"/>
                  </a:cubicBezTo>
                  <a:cubicBezTo>
                    <a:pt x="2969" y="968"/>
                    <a:pt x="2836" y="1035"/>
                    <a:pt x="2736" y="1135"/>
                  </a:cubicBezTo>
                  <a:cubicBezTo>
                    <a:pt x="1201" y="2069"/>
                    <a:pt x="1" y="3536"/>
                    <a:pt x="167" y="5438"/>
                  </a:cubicBezTo>
                  <a:cubicBezTo>
                    <a:pt x="301" y="7739"/>
                    <a:pt x="1802" y="9741"/>
                    <a:pt x="4003" y="10541"/>
                  </a:cubicBezTo>
                  <a:lnTo>
                    <a:pt x="4003" y="2236"/>
                  </a:lnTo>
                  <a:lnTo>
                    <a:pt x="42398" y="2236"/>
                  </a:lnTo>
                  <a:cubicBezTo>
                    <a:pt x="42564" y="1435"/>
                    <a:pt x="42831" y="701"/>
                    <a:pt x="43165" y="1"/>
                  </a:cubicBezTo>
                  <a:lnTo>
                    <a:pt x="43165" y="1"/>
                  </a:lnTo>
                  <a:cubicBezTo>
                    <a:pt x="43120" y="78"/>
                    <a:pt x="42757" y="104"/>
                    <a:pt x="42281" y="104"/>
                  </a:cubicBezTo>
                  <a:cubicBezTo>
                    <a:pt x="41330" y="104"/>
                    <a:pt x="39929" y="1"/>
                    <a:pt x="3972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6"/>
            <p:cNvSpPr/>
            <p:nvPr/>
          </p:nvSpPr>
          <p:spPr>
            <a:xfrm>
              <a:off x="2687875" y="-1122625"/>
              <a:ext cx="25" cy="187650"/>
            </a:xfrm>
            <a:custGeom>
              <a:avLst/>
              <a:gdLst/>
              <a:ahLst/>
              <a:cxnLst/>
              <a:rect l="l" t="t" r="r" b="b"/>
              <a:pathLst>
                <a:path w="1" h="7506" fill="none" extrusionOk="0">
                  <a:moveTo>
                    <a:pt x="0" y="0"/>
                  </a:moveTo>
                  <a:lnTo>
                    <a:pt x="0" y="7506"/>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6"/>
            <p:cNvSpPr/>
            <p:nvPr/>
          </p:nvSpPr>
          <p:spPr>
            <a:xfrm>
              <a:off x="3501775" y="-1102625"/>
              <a:ext cx="147625" cy="25"/>
            </a:xfrm>
            <a:custGeom>
              <a:avLst/>
              <a:gdLst/>
              <a:ahLst/>
              <a:cxnLst/>
              <a:rect l="l" t="t" r="r" b="b"/>
              <a:pathLst>
                <a:path w="5905" h="1" fill="none" extrusionOk="0">
                  <a:moveTo>
                    <a:pt x="5905" y="1"/>
                  </a:moveTo>
                  <a:lnTo>
                    <a:pt x="1"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6"/>
            <p:cNvSpPr/>
            <p:nvPr/>
          </p:nvSpPr>
          <p:spPr>
            <a:xfrm>
              <a:off x="3438400" y="-1081775"/>
              <a:ext cx="165150" cy="25"/>
            </a:xfrm>
            <a:custGeom>
              <a:avLst/>
              <a:gdLst/>
              <a:ahLst/>
              <a:cxnLst/>
              <a:rect l="l" t="t" r="r" b="b"/>
              <a:pathLst>
                <a:path w="6606" h="1" fill="none" extrusionOk="0">
                  <a:moveTo>
                    <a:pt x="6605" y="1"/>
                  </a:moveTo>
                  <a:lnTo>
                    <a:pt x="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6"/>
            <p:cNvSpPr/>
            <p:nvPr/>
          </p:nvSpPr>
          <p:spPr>
            <a:xfrm>
              <a:off x="3374175" y="-983375"/>
              <a:ext cx="275225" cy="25"/>
            </a:xfrm>
            <a:custGeom>
              <a:avLst/>
              <a:gdLst/>
              <a:ahLst/>
              <a:cxnLst/>
              <a:rect l="l" t="t" r="r" b="b"/>
              <a:pathLst>
                <a:path w="11009" h="1" fill="none" extrusionOk="0">
                  <a:moveTo>
                    <a:pt x="11009" y="1"/>
                  </a:moveTo>
                  <a:lnTo>
                    <a:pt x="1"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6"/>
            <p:cNvSpPr/>
            <p:nvPr/>
          </p:nvSpPr>
          <p:spPr>
            <a:xfrm>
              <a:off x="2693700" y="-1090950"/>
              <a:ext cx="125125" cy="25"/>
            </a:xfrm>
            <a:custGeom>
              <a:avLst/>
              <a:gdLst/>
              <a:ahLst/>
              <a:cxnLst/>
              <a:rect l="l" t="t" r="r" b="b"/>
              <a:pathLst>
                <a:path w="5005" h="1" fill="none" extrusionOk="0">
                  <a:moveTo>
                    <a:pt x="1" y="1"/>
                  </a:moveTo>
                  <a:lnTo>
                    <a:pt x="5004"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6"/>
            <p:cNvSpPr/>
            <p:nvPr/>
          </p:nvSpPr>
          <p:spPr>
            <a:xfrm>
              <a:off x="2699550" y="-1055925"/>
              <a:ext cx="272700" cy="25"/>
            </a:xfrm>
            <a:custGeom>
              <a:avLst/>
              <a:gdLst/>
              <a:ahLst/>
              <a:cxnLst/>
              <a:rect l="l" t="t" r="r" b="b"/>
              <a:pathLst>
                <a:path w="10908" h="1" fill="none" extrusionOk="0">
                  <a:moveTo>
                    <a:pt x="0" y="1"/>
                  </a:moveTo>
                  <a:lnTo>
                    <a:pt x="10908"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6"/>
            <p:cNvSpPr/>
            <p:nvPr/>
          </p:nvSpPr>
          <p:spPr>
            <a:xfrm>
              <a:off x="3000575" y="-1055925"/>
              <a:ext cx="93425" cy="25"/>
            </a:xfrm>
            <a:custGeom>
              <a:avLst/>
              <a:gdLst/>
              <a:ahLst/>
              <a:cxnLst/>
              <a:rect l="l" t="t" r="r" b="b"/>
              <a:pathLst>
                <a:path w="3737" h="1" fill="none" extrusionOk="0">
                  <a:moveTo>
                    <a:pt x="1" y="1"/>
                  </a:moveTo>
                  <a:lnTo>
                    <a:pt x="3737"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6"/>
            <p:cNvSpPr/>
            <p:nvPr/>
          </p:nvSpPr>
          <p:spPr>
            <a:xfrm>
              <a:off x="2693700" y="-998375"/>
              <a:ext cx="170975" cy="25"/>
            </a:xfrm>
            <a:custGeom>
              <a:avLst/>
              <a:gdLst/>
              <a:ahLst/>
              <a:cxnLst/>
              <a:rect l="l" t="t" r="r" b="b"/>
              <a:pathLst>
                <a:path w="6839" h="1" fill="none" extrusionOk="0">
                  <a:moveTo>
                    <a:pt x="6839"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6"/>
            <p:cNvSpPr/>
            <p:nvPr/>
          </p:nvSpPr>
          <p:spPr>
            <a:xfrm>
              <a:off x="3545150" y="-945850"/>
              <a:ext cx="110100" cy="25"/>
            </a:xfrm>
            <a:custGeom>
              <a:avLst/>
              <a:gdLst/>
              <a:ahLst/>
              <a:cxnLst/>
              <a:rect l="l" t="t" r="r" b="b"/>
              <a:pathLst>
                <a:path w="4404" h="1" fill="none" extrusionOk="0">
                  <a:moveTo>
                    <a:pt x="4403" y="1"/>
                  </a:moveTo>
                  <a:lnTo>
                    <a:pt x="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6"/>
            <p:cNvSpPr/>
            <p:nvPr/>
          </p:nvSpPr>
          <p:spPr>
            <a:xfrm>
              <a:off x="2571950" y="-1197750"/>
              <a:ext cx="1183375" cy="338675"/>
            </a:xfrm>
            <a:custGeom>
              <a:avLst/>
              <a:gdLst/>
              <a:ahLst/>
              <a:cxnLst/>
              <a:rect l="l" t="t" r="r" b="b"/>
              <a:pathLst>
                <a:path w="47335" h="13547" extrusionOk="0">
                  <a:moveTo>
                    <a:pt x="45527" y="0"/>
                  </a:moveTo>
                  <a:cubicBezTo>
                    <a:pt x="45496" y="0"/>
                    <a:pt x="45465" y="1"/>
                    <a:pt x="45433" y="3"/>
                  </a:cubicBezTo>
                  <a:lnTo>
                    <a:pt x="7139" y="3"/>
                  </a:lnTo>
                  <a:cubicBezTo>
                    <a:pt x="3203" y="3"/>
                    <a:pt x="0" y="3039"/>
                    <a:pt x="0" y="6775"/>
                  </a:cubicBezTo>
                  <a:cubicBezTo>
                    <a:pt x="0" y="10511"/>
                    <a:pt x="3203" y="13546"/>
                    <a:pt x="7139" y="13546"/>
                  </a:cubicBezTo>
                  <a:lnTo>
                    <a:pt x="45766" y="13546"/>
                  </a:lnTo>
                  <a:cubicBezTo>
                    <a:pt x="47334" y="13546"/>
                    <a:pt x="47334" y="11244"/>
                    <a:pt x="45766" y="11244"/>
                  </a:cubicBezTo>
                  <a:lnTo>
                    <a:pt x="7139" y="11244"/>
                  </a:lnTo>
                  <a:cubicBezTo>
                    <a:pt x="4470" y="11244"/>
                    <a:pt x="2335" y="9243"/>
                    <a:pt x="2335" y="6775"/>
                  </a:cubicBezTo>
                  <a:cubicBezTo>
                    <a:pt x="2335" y="4306"/>
                    <a:pt x="4470" y="2305"/>
                    <a:pt x="7139" y="2305"/>
                  </a:cubicBezTo>
                  <a:lnTo>
                    <a:pt x="45433" y="2305"/>
                  </a:lnTo>
                  <a:cubicBezTo>
                    <a:pt x="45465" y="2307"/>
                    <a:pt x="45496" y="2308"/>
                    <a:pt x="45527" y="2308"/>
                  </a:cubicBezTo>
                  <a:cubicBezTo>
                    <a:pt x="47036" y="2308"/>
                    <a:pt x="47036" y="0"/>
                    <a:pt x="45527" y="0"/>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6"/>
            <p:cNvSpPr/>
            <p:nvPr/>
          </p:nvSpPr>
          <p:spPr>
            <a:xfrm>
              <a:off x="2642000" y="-831600"/>
              <a:ext cx="1079950" cy="272725"/>
            </a:xfrm>
            <a:custGeom>
              <a:avLst/>
              <a:gdLst/>
              <a:ahLst/>
              <a:cxnLst/>
              <a:rect l="l" t="t" r="r" b="b"/>
              <a:pathLst>
                <a:path w="43198" h="10909" extrusionOk="0">
                  <a:moveTo>
                    <a:pt x="0" y="1"/>
                  </a:moveTo>
                  <a:cubicBezTo>
                    <a:pt x="1501" y="3470"/>
                    <a:pt x="1501" y="7440"/>
                    <a:pt x="0" y="10909"/>
                  </a:cubicBezTo>
                  <a:lnTo>
                    <a:pt x="38461" y="10909"/>
                  </a:lnTo>
                  <a:cubicBezTo>
                    <a:pt x="38461" y="10909"/>
                    <a:pt x="43198" y="9741"/>
                    <a:pt x="43198" y="5471"/>
                  </a:cubicBezTo>
                  <a:cubicBezTo>
                    <a:pt x="43198" y="5471"/>
                    <a:pt x="42397" y="1635"/>
                    <a:pt x="38561" y="134"/>
                  </a:cubicBezTo>
                  <a:lnTo>
                    <a:pt x="0"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6"/>
            <p:cNvSpPr/>
            <p:nvPr/>
          </p:nvSpPr>
          <p:spPr>
            <a:xfrm>
              <a:off x="2647000" y="-831600"/>
              <a:ext cx="1079125" cy="263550"/>
            </a:xfrm>
            <a:custGeom>
              <a:avLst/>
              <a:gdLst/>
              <a:ahLst/>
              <a:cxnLst/>
              <a:rect l="l" t="t" r="r" b="b"/>
              <a:pathLst>
                <a:path w="43165" h="10542" extrusionOk="0">
                  <a:moveTo>
                    <a:pt x="3436" y="1"/>
                  </a:moveTo>
                  <a:cubicBezTo>
                    <a:pt x="3236" y="1"/>
                    <a:pt x="1835" y="119"/>
                    <a:pt x="884" y="119"/>
                  </a:cubicBezTo>
                  <a:cubicBezTo>
                    <a:pt x="408" y="119"/>
                    <a:pt x="45" y="90"/>
                    <a:pt x="1" y="1"/>
                  </a:cubicBezTo>
                  <a:lnTo>
                    <a:pt x="1" y="1"/>
                  </a:lnTo>
                  <a:cubicBezTo>
                    <a:pt x="334" y="735"/>
                    <a:pt x="601" y="1469"/>
                    <a:pt x="768" y="2236"/>
                  </a:cubicBezTo>
                  <a:lnTo>
                    <a:pt x="39162" y="2236"/>
                  </a:lnTo>
                  <a:lnTo>
                    <a:pt x="39162" y="10542"/>
                  </a:lnTo>
                  <a:cubicBezTo>
                    <a:pt x="41363" y="9775"/>
                    <a:pt x="42864" y="7773"/>
                    <a:pt x="42998" y="5471"/>
                  </a:cubicBezTo>
                  <a:cubicBezTo>
                    <a:pt x="43165" y="3570"/>
                    <a:pt x="41964" y="2102"/>
                    <a:pt x="40429" y="1135"/>
                  </a:cubicBezTo>
                  <a:cubicBezTo>
                    <a:pt x="40329" y="1068"/>
                    <a:pt x="40229" y="1035"/>
                    <a:pt x="40096" y="935"/>
                  </a:cubicBezTo>
                  <a:cubicBezTo>
                    <a:pt x="38643" y="150"/>
                    <a:pt x="37266" y="100"/>
                    <a:pt x="35679" y="100"/>
                  </a:cubicBezTo>
                  <a:cubicBezTo>
                    <a:pt x="35444" y="100"/>
                    <a:pt x="35204" y="101"/>
                    <a:pt x="34959" y="101"/>
                  </a:cubicBezTo>
                  <a:lnTo>
                    <a:pt x="31290" y="101"/>
                  </a:lnTo>
                  <a:lnTo>
                    <a:pt x="21849" y="68"/>
                  </a:lnTo>
                  <a:lnTo>
                    <a:pt x="3436"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6"/>
            <p:cNvSpPr/>
            <p:nvPr/>
          </p:nvSpPr>
          <p:spPr>
            <a:xfrm>
              <a:off x="3626875" y="-800725"/>
              <a:ext cx="25" cy="214325"/>
            </a:xfrm>
            <a:custGeom>
              <a:avLst/>
              <a:gdLst/>
              <a:ahLst/>
              <a:cxnLst/>
              <a:rect l="l" t="t" r="r" b="b"/>
              <a:pathLst>
                <a:path w="1" h="8573" fill="none" extrusionOk="0">
                  <a:moveTo>
                    <a:pt x="0" y="0"/>
                  </a:moveTo>
                  <a:lnTo>
                    <a:pt x="0" y="8573"/>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6"/>
            <p:cNvSpPr/>
            <p:nvPr/>
          </p:nvSpPr>
          <p:spPr>
            <a:xfrm>
              <a:off x="2667850" y="-764875"/>
              <a:ext cx="147625" cy="25"/>
            </a:xfrm>
            <a:custGeom>
              <a:avLst/>
              <a:gdLst/>
              <a:ahLst/>
              <a:cxnLst/>
              <a:rect l="l" t="t" r="r" b="b"/>
              <a:pathLst>
                <a:path w="5905" h="1" fill="none" extrusionOk="0">
                  <a:moveTo>
                    <a:pt x="0" y="0"/>
                  </a:moveTo>
                  <a:lnTo>
                    <a:pt x="5905"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6"/>
            <p:cNvSpPr/>
            <p:nvPr/>
          </p:nvSpPr>
          <p:spPr>
            <a:xfrm>
              <a:off x="2714550" y="-744850"/>
              <a:ext cx="165150" cy="25"/>
            </a:xfrm>
            <a:custGeom>
              <a:avLst/>
              <a:gdLst/>
              <a:ahLst/>
              <a:cxnLst/>
              <a:rect l="l" t="t" r="r" b="b"/>
              <a:pathLst>
                <a:path w="6606" h="1" fill="none" extrusionOk="0">
                  <a:moveTo>
                    <a:pt x="0" y="0"/>
                  </a:moveTo>
                  <a:lnTo>
                    <a:pt x="6605"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6"/>
            <p:cNvSpPr/>
            <p:nvPr/>
          </p:nvSpPr>
          <p:spPr>
            <a:xfrm>
              <a:off x="2667850" y="-646450"/>
              <a:ext cx="275225" cy="25"/>
            </a:xfrm>
            <a:custGeom>
              <a:avLst/>
              <a:gdLst/>
              <a:ahLst/>
              <a:cxnLst/>
              <a:rect l="l" t="t" r="r" b="b"/>
              <a:pathLst>
                <a:path w="11009" h="1" fill="none" extrusionOk="0">
                  <a:moveTo>
                    <a:pt x="0" y="0"/>
                  </a:moveTo>
                  <a:lnTo>
                    <a:pt x="11008"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6"/>
            <p:cNvSpPr/>
            <p:nvPr/>
          </p:nvSpPr>
          <p:spPr>
            <a:xfrm>
              <a:off x="3499275" y="-753200"/>
              <a:ext cx="124275" cy="25"/>
            </a:xfrm>
            <a:custGeom>
              <a:avLst/>
              <a:gdLst/>
              <a:ahLst/>
              <a:cxnLst/>
              <a:rect l="l" t="t" r="r" b="b"/>
              <a:pathLst>
                <a:path w="4971" h="1" fill="none" extrusionOk="0">
                  <a:moveTo>
                    <a:pt x="4971"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6"/>
            <p:cNvSpPr/>
            <p:nvPr/>
          </p:nvSpPr>
          <p:spPr>
            <a:xfrm>
              <a:off x="3345825" y="-718175"/>
              <a:ext cx="271900" cy="25"/>
            </a:xfrm>
            <a:custGeom>
              <a:avLst/>
              <a:gdLst/>
              <a:ahLst/>
              <a:cxnLst/>
              <a:rect l="l" t="t" r="r" b="b"/>
              <a:pathLst>
                <a:path w="10876" h="1" fill="none" extrusionOk="0">
                  <a:moveTo>
                    <a:pt x="10875"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6"/>
            <p:cNvSpPr/>
            <p:nvPr/>
          </p:nvSpPr>
          <p:spPr>
            <a:xfrm>
              <a:off x="3224075" y="-718175"/>
              <a:ext cx="92600" cy="25"/>
            </a:xfrm>
            <a:custGeom>
              <a:avLst/>
              <a:gdLst/>
              <a:ahLst/>
              <a:cxnLst/>
              <a:rect l="l" t="t" r="r" b="b"/>
              <a:pathLst>
                <a:path w="3704" h="1" fill="none" extrusionOk="0">
                  <a:moveTo>
                    <a:pt x="3703"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6"/>
            <p:cNvSpPr/>
            <p:nvPr/>
          </p:nvSpPr>
          <p:spPr>
            <a:xfrm>
              <a:off x="3452575" y="-660625"/>
              <a:ext cx="170975" cy="25"/>
            </a:xfrm>
            <a:custGeom>
              <a:avLst/>
              <a:gdLst/>
              <a:ahLst/>
              <a:cxnLst/>
              <a:rect l="l" t="t" r="r" b="b"/>
              <a:pathLst>
                <a:path w="6839" h="1" fill="none" extrusionOk="0">
                  <a:moveTo>
                    <a:pt x="1" y="0"/>
                  </a:moveTo>
                  <a:lnTo>
                    <a:pt x="6839"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6"/>
            <p:cNvSpPr/>
            <p:nvPr/>
          </p:nvSpPr>
          <p:spPr>
            <a:xfrm>
              <a:off x="2662000" y="-608100"/>
              <a:ext cx="110125" cy="25"/>
            </a:xfrm>
            <a:custGeom>
              <a:avLst/>
              <a:gdLst/>
              <a:ahLst/>
              <a:cxnLst/>
              <a:rect l="l" t="t" r="r" b="b"/>
              <a:pathLst>
                <a:path w="4405" h="1" fill="none" extrusionOk="0">
                  <a:moveTo>
                    <a:pt x="1" y="1"/>
                  </a:moveTo>
                  <a:lnTo>
                    <a:pt x="4404"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6"/>
            <p:cNvSpPr/>
            <p:nvPr/>
          </p:nvSpPr>
          <p:spPr>
            <a:xfrm>
              <a:off x="2562775" y="-859950"/>
              <a:ext cx="1182525" cy="338600"/>
            </a:xfrm>
            <a:custGeom>
              <a:avLst/>
              <a:gdLst/>
              <a:ahLst/>
              <a:cxnLst/>
              <a:rect l="l" t="t" r="r" b="b"/>
              <a:pathLst>
                <a:path w="47301" h="13544" extrusionOk="0">
                  <a:moveTo>
                    <a:pt x="1836" y="0"/>
                  </a:moveTo>
                  <a:cubicBezTo>
                    <a:pt x="334" y="0"/>
                    <a:pt x="345" y="2302"/>
                    <a:pt x="1868" y="2302"/>
                  </a:cubicBezTo>
                  <a:lnTo>
                    <a:pt x="40162" y="2302"/>
                  </a:lnTo>
                  <a:cubicBezTo>
                    <a:pt x="42831" y="2302"/>
                    <a:pt x="44966" y="4304"/>
                    <a:pt x="44966" y="6772"/>
                  </a:cubicBezTo>
                  <a:cubicBezTo>
                    <a:pt x="44966" y="9207"/>
                    <a:pt x="42831" y="11209"/>
                    <a:pt x="40162" y="11209"/>
                  </a:cubicBezTo>
                  <a:lnTo>
                    <a:pt x="1535" y="11209"/>
                  </a:lnTo>
                  <a:cubicBezTo>
                    <a:pt x="0" y="11209"/>
                    <a:pt x="0" y="13544"/>
                    <a:pt x="1535" y="13544"/>
                  </a:cubicBezTo>
                  <a:lnTo>
                    <a:pt x="40162" y="13544"/>
                  </a:lnTo>
                  <a:cubicBezTo>
                    <a:pt x="44099" y="13544"/>
                    <a:pt x="47301" y="10508"/>
                    <a:pt x="47301" y="6772"/>
                  </a:cubicBezTo>
                  <a:cubicBezTo>
                    <a:pt x="47301" y="3036"/>
                    <a:pt x="44099" y="1"/>
                    <a:pt x="40162" y="1"/>
                  </a:cubicBezTo>
                  <a:lnTo>
                    <a:pt x="1868" y="1"/>
                  </a:lnTo>
                  <a:cubicBezTo>
                    <a:pt x="1858" y="1"/>
                    <a:pt x="1847" y="0"/>
                    <a:pt x="183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6"/>
            <p:cNvSpPr/>
            <p:nvPr/>
          </p:nvSpPr>
          <p:spPr>
            <a:xfrm>
              <a:off x="2595300" y="-495525"/>
              <a:ext cx="1080800" cy="272725"/>
            </a:xfrm>
            <a:custGeom>
              <a:avLst/>
              <a:gdLst/>
              <a:ahLst/>
              <a:cxnLst/>
              <a:rect l="l" t="t" r="r" b="b"/>
              <a:pathLst>
                <a:path w="43232" h="10909" extrusionOk="0">
                  <a:moveTo>
                    <a:pt x="43231" y="1"/>
                  </a:moveTo>
                  <a:lnTo>
                    <a:pt x="4637" y="134"/>
                  </a:lnTo>
                  <a:cubicBezTo>
                    <a:pt x="801" y="1635"/>
                    <a:pt x="0" y="5438"/>
                    <a:pt x="0" y="5438"/>
                  </a:cubicBezTo>
                  <a:cubicBezTo>
                    <a:pt x="0" y="9741"/>
                    <a:pt x="4770" y="10909"/>
                    <a:pt x="4770" y="10909"/>
                  </a:cubicBezTo>
                  <a:lnTo>
                    <a:pt x="43231" y="10909"/>
                  </a:lnTo>
                  <a:cubicBezTo>
                    <a:pt x="41697" y="7440"/>
                    <a:pt x="41697" y="3470"/>
                    <a:pt x="43231"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6"/>
            <p:cNvSpPr/>
            <p:nvPr/>
          </p:nvSpPr>
          <p:spPr>
            <a:xfrm>
              <a:off x="2591125" y="-495525"/>
              <a:ext cx="1079125" cy="263550"/>
            </a:xfrm>
            <a:custGeom>
              <a:avLst/>
              <a:gdLst/>
              <a:ahLst/>
              <a:cxnLst/>
              <a:rect l="l" t="t" r="r" b="b"/>
              <a:pathLst>
                <a:path w="43165" h="10542" extrusionOk="0">
                  <a:moveTo>
                    <a:pt x="39729" y="1"/>
                  </a:moveTo>
                  <a:lnTo>
                    <a:pt x="21316" y="68"/>
                  </a:lnTo>
                  <a:lnTo>
                    <a:pt x="11842" y="101"/>
                  </a:lnTo>
                  <a:lnTo>
                    <a:pt x="8206" y="101"/>
                  </a:lnTo>
                  <a:cubicBezTo>
                    <a:pt x="7871" y="101"/>
                    <a:pt x="7546" y="98"/>
                    <a:pt x="7229" y="98"/>
                  </a:cubicBezTo>
                  <a:cubicBezTo>
                    <a:pt x="5749" y="98"/>
                    <a:pt x="4443" y="166"/>
                    <a:pt x="3069" y="935"/>
                  </a:cubicBezTo>
                  <a:cubicBezTo>
                    <a:pt x="2969" y="1002"/>
                    <a:pt x="2836" y="1068"/>
                    <a:pt x="2736" y="1135"/>
                  </a:cubicBezTo>
                  <a:cubicBezTo>
                    <a:pt x="1201" y="2102"/>
                    <a:pt x="1" y="3570"/>
                    <a:pt x="167" y="5438"/>
                  </a:cubicBezTo>
                  <a:cubicBezTo>
                    <a:pt x="301" y="7773"/>
                    <a:pt x="1802" y="9775"/>
                    <a:pt x="4003" y="10542"/>
                  </a:cubicBezTo>
                  <a:lnTo>
                    <a:pt x="4003" y="2236"/>
                  </a:lnTo>
                  <a:lnTo>
                    <a:pt x="42398" y="2236"/>
                  </a:lnTo>
                  <a:cubicBezTo>
                    <a:pt x="42564" y="1469"/>
                    <a:pt x="42831" y="701"/>
                    <a:pt x="43165" y="1"/>
                  </a:cubicBezTo>
                  <a:lnTo>
                    <a:pt x="43165" y="1"/>
                  </a:lnTo>
                  <a:cubicBezTo>
                    <a:pt x="43120" y="79"/>
                    <a:pt x="42757" y="105"/>
                    <a:pt x="42281" y="105"/>
                  </a:cubicBezTo>
                  <a:cubicBezTo>
                    <a:pt x="41330" y="105"/>
                    <a:pt x="39929" y="1"/>
                    <a:pt x="39729"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6"/>
            <p:cNvSpPr/>
            <p:nvPr/>
          </p:nvSpPr>
          <p:spPr>
            <a:xfrm>
              <a:off x="2687875" y="-449650"/>
              <a:ext cx="25" cy="188500"/>
            </a:xfrm>
            <a:custGeom>
              <a:avLst/>
              <a:gdLst/>
              <a:ahLst/>
              <a:cxnLst/>
              <a:rect l="l" t="t" r="r" b="b"/>
              <a:pathLst>
                <a:path w="1" h="7540" fill="none" extrusionOk="0">
                  <a:moveTo>
                    <a:pt x="0" y="0"/>
                  </a:moveTo>
                  <a:lnTo>
                    <a:pt x="0" y="7539"/>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6"/>
            <p:cNvSpPr/>
            <p:nvPr/>
          </p:nvSpPr>
          <p:spPr>
            <a:xfrm>
              <a:off x="3501775" y="-428800"/>
              <a:ext cx="147625" cy="25"/>
            </a:xfrm>
            <a:custGeom>
              <a:avLst/>
              <a:gdLst/>
              <a:ahLst/>
              <a:cxnLst/>
              <a:rect l="l" t="t" r="r" b="b"/>
              <a:pathLst>
                <a:path w="5905" h="1" fill="none" extrusionOk="0">
                  <a:moveTo>
                    <a:pt x="5905"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6"/>
            <p:cNvSpPr/>
            <p:nvPr/>
          </p:nvSpPr>
          <p:spPr>
            <a:xfrm>
              <a:off x="3438400" y="-408800"/>
              <a:ext cx="165150" cy="25"/>
            </a:xfrm>
            <a:custGeom>
              <a:avLst/>
              <a:gdLst/>
              <a:ahLst/>
              <a:cxnLst/>
              <a:rect l="l" t="t" r="r" b="b"/>
              <a:pathLst>
                <a:path w="6606" h="1" fill="none" extrusionOk="0">
                  <a:moveTo>
                    <a:pt x="6605" y="1"/>
                  </a:moveTo>
                  <a:lnTo>
                    <a:pt x="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6"/>
            <p:cNvSpPr/>
            <p:nvPr/>
          </p:nvSpPr>
          <p:spPr>
            <a:xfrm>
              <a:off x="3374175" y="-310375"/>
              <a:ext cx="275225" cy="25"/>
            </a:xfrm>
            <a:custGeom>
              <a:avLst/>
              <a:gdLst/>
              <a:ahLst/>
              <a:cxnLst/>
              <a:rect l="l" t="t" r="r" b="b"/>
              <a:pathLst>
                <a:path w="11009" h="1" fill="none" extrusionOk="0">
                  <a:moveTo>
                    <a:pt x="11009"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6"/>
            <p:cNvSpPr/>
            <p:nvPr/>
          </p:nvSpPr>
          <p:spPr>
            <a:xfrm>
              <a:off x="2693700" y="-417125"/>
              <a:ext cx="125125" cy="25"/>
            </a:xfrm>
            <a:custGeom>
              <a:avLst/>
              <a:gdLst/>
              <a:ahLst/>
              <a:cxnLst/>
              <a:rect l="l" t="t" r="r" b="b"/>
              <a:pathLst>
                <a:path w="5005" h="1" fill="none" extrusionOk="0">
                  <a:moveTo>
                    <a:pt x="1" y="0"/>
                  </a:moveTo>
                  <a:lnTo>
                    <a:pt x="5004"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6"/>
            <p:cNvSpPr/>
            <p:nvPr/>
          </p:nvSpPr>
          <p:spPr>
            <a:xfrm>
              <a:off x="2699550" y="-382100"/>
              <a:ext cx="272700" cy="25"/>
            </a:xfrm>
            <a:custGeom>
              <a:avLst/>
              <a:gdLst/>
              <a:ahLst/>
              <a:cxnLst/>
              <a:rect l="l" t="t" r="r" b="b"/>
              <a:pathLst>
                <a:path w="10908" h="1" fill="none" extrusionOk="0">
                  <a:moveTo>
                    <a:pt x="0" y="0"/>
                  </a:moveTo>
                  <a:lnTo>
                    <a:pt x="10908"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6"/>
            <p:cNvSpPr/>
            <p:nvPr/>
          </p:nvSpPr>
          <p:spPr>
            <a:xfrm>
              <a:off x="3000575" y="-382100"/>
              <a:ext cx="93425" cy="25"/>
            </a:xfrm>
            <a:custGeom>
              <a:avLst/>
              <a:gdLst/>
              <a:ahLst/>
              <a:cxnLst/>
              <a:rect l="l" t="t" r="r" b="b"/>
              <a:pathLst>
                <a:path w="3737" h="1" fill="none" extrusionOk="0">
                  <a:moveTo>
                    <a:pt x="1" y="0"/>
                  </a:moveTo>
                  <a:lnTo>
                    <a:pt x="3737"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6"/>
            <p:cNvSpPr/>
            <p:nvPr/>
          </p:nvSpPr>
          <p:spPr>
            <a:xfrm>
              <a:off x="2693700" y="-324550"/>
              <a:ext cx="170975" cy="25"/>
            </a:xfrm>
            <a:custGeom>
              <a:avLst/>
              <a:gdLst/>
              <a:ahLst/>
              <a:cxnLst/>
              <a:rect l="l" t="t" r="r" b="b"/>
              <a:pathLst>
                <a:path w="6839" h="1" fill="none" extrusionOk="0">
                  <a:moveTo>
                    <a:pt x="6839"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6"/>
            <p:cNvSpPr/>
            <p:nvPr/>
          </p:nvSpPr>
          <p:spPr>
            <a:xfrm>
              <a:off x="3545150" y="-272025"/>
              <a:ext cx="110100" cy="25"/>
            </a:xfrm>
            <a:custGeom>
              <a:avLst/>
              <a:gdLst/>
              <a:ahLst/>
              <a:cxnLst/>
              <a:rect l="l" t="t" r="r" b="b"/>
              <a:pathLst>
                <a:path w="4404" h="1" fill="none" extrusionOk="0">
                  <a:moveTo>
                    <a:pt x="4403" y="1"/>
                  </a:moveTo>
                  <a:lnTo>
                    <a:pt x="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6"/>
            <p:cNvSpPr/>
            <p:nvPr/>
          </p:nvSpPr>
          <p:spPr>
            <a:xfrm>
              <a:off x="2571950" y="-524700"/>
              <a:ext cx="1183375" cy="339425"/>
            </a:xfrm>
            <a:custGeom>
              <a:avLst/>
              <a:gdLst/>
              <a:ahLst/>
              <a:cxnLst/>
              <a:rect l="l" t="t" r="r" b="b"/>
              <a:pathLst>
                <a:path w="47335" h="13577" extrusionOk="0">
                  <a:moveTo>
                    <a:pt x="7139" y="0"/>
                  </a:moveTo>
                  <a:cubicBezTo>
                    <a:pt x="3203" y="0"/>
                    <a:pt x="0" y="3069"/>
                    <a:pt x="0" y="6805"/>
                  </a:cubicBezTo>
                  <a:cubicBezTo>
                    <a:pt x="0" y="10541"/>
                    <a:pt x="3203" y="13577"/>
                    <a:pt x="7139" y="13577"/>
                  </a:cubicBezTo>
                  <a:lnTo>
                    <a:pt x="45766" y="13577"/>
                  </a:lnTo>
                  <a:cubicBezTo>
                    <a:pt x="47334" y="13577"/>
                    <a:pt x="47334" y="11242"/>
                    <a:pt x="45766" y="11242"/>
                  </a:cubicBezTo>
                  <a:lnTo>
                    <a:pt x="7139" y="11242"/>
                  </a:lnTo>
                  <a:cubicBezTo>
                    <a:pt x="4470" y="11242"/>
                    <a:pt x="2335" y="9240"/>
                    <a:pt x="2335" y="6805"/>
                  </a:cubicBezTo>
                  <a:cubicBezTo>
                    <a:pt x="2335" y="4337"/>
                    <a:pt x="4470" y="2335"/>
                    <a:pt x="7139" y="2335"/>
                  </a:cubicBezTo>
                  <a:lnTo>
                    <a:pt x="45433" y="2335"/>
                  </a:lnTo>
                  <a:cubicBezTo>
                    <a:pt x="46967" y="2335"/>
                    <a:pt x="46967" y="0"/>
                    <a:pt x="45433" y="0"/>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TextBox 5"/>
          <p:cNvSpPr txBox="1"/>
          <p:nvPr/>
        </p:nvSpPr>
        <p:spPr>
          <a:xfrm>
            <a:off x="1219200" y="1503037"/>
            <a:ext cx="6324600" cy="1559338"/>
          </a:xfrm>
          <a:prstGeom prst="rect">
            <a:avLst/>
          </a:prstGeom>
        </p:spPr>
        <p:txBody>
          <a:bodyPr wrap="square" lIns="0" tIns="0" rIns="0" bIns="0" rtlCol="0" anchor="t">
            <a:spAutoFit/>
          </a:bodyPr>
          <a:lstStyle/>
          <a:p>
            <a:pPr algn="ctr">
              <a:lnSpc>
                <a:spcPct val="150000"/>
              </a:lnSpc>
            </a:pPr>
            <a:r>
              <a:rPr lang="en-US" sz="3600" b="1" dirty="0">
                <a:solidFill>
                  <a:schemeClr val="tx1"/>
                </a:solidFill>
                <a:latin typeface="Arial" pitchFamily="34" charset="0"/>
                <a:cs typeface="Arial" pitchFamily="34" charset="0"/>
              </a:rPr>
              <a:t>CẢM ƠN CÁC EM CHÚ Ý LẮNG NGHE, HẸN GẶP LẠI!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barn(inVertical)">
                                      <p:cBhvr>
                                        <p:cTn id="7"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710" name="Google Shape;710;p44"/>
          <p:cNvSpPr/>
          <p:nvPr/>
        </p:nvSpPr>
        <p:spPr>
          <a:xfrm>
            <a:off x="685800" y="400550"/>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4"/>
          <p:cNvSpPr/>
          <p:nvPr/>
        </p:nvSpPr>
        <p:spPr>
          <a:xfrm>
            <a:off x="8343600" y="4328392"/>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8" name="Google Shape;728;p44"/>
          <p:cNvGrpSpPr/>
          <p:nvPr/>
        </p:nvGrpSpPr>
        <p:grpSpPr>
          <a:xfrm>
            <a:off x="76200" y="1352550"/>
            <a:ext cx="2438400" cy="3976601"/>
            <a:chOff x="618350" y="2174725"/>
            <a:chExt cx="1901875" cy="3154425"/>
          </a:xfrm>
        </p:grpSpPr>
        <p:sp>
          <p:nvSpPr>
            <p:cNvPr id="729" name="Google Shape;729;p44"/>
            <p:cNvSpPr/>
            <p:nvPr/>
          </p:nvSpPr>
          <p:spPr>
            <a:xfrm rot="10643846">
              <a:off x="1470123" y="2543481"/>
              <a:ext cx="52855" cy="120421"/>
            </a:xfrm>
            <a:prstGeom prst="chord">
              <a:avLst>
                <a:gd name="adj1" fmla="val 4359744"/>
                <a:gd name="adj2" fmla="val 1575885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0" name="Google Shape;730;p44"/>
            <p:cNvGrpSpPr/>
            <p:nvPr/>
          </p:nvGrpSpPr>
          <p:grpSpPr>
            <a:xfrm flipH="1">
              <a:off x="618350" y="2174725"/>
              <a:ext cx="1901875" cy="3154425"/>
              <a:chOff x="2248788" y="6468350"/>
              <a:chExt cx="1901875" cy="3154425"/>
            </a:xfrm>
          </p:grpSpPr>
          <p:sp>
            <p:nvSpPr>
              <p:cNvPr id="731" name="Google Shape;731;p44"/>
              <p:cNvSpPr/>
              <p:nvPr/>
            </p:nvSpPr>
            <p:spPr>
              <a:xfrm>
                <a:off x="2808863" y="8429400"/>
                <a:ext cx="944025" cy="1193375"/>
              </a:xfrm>
              <a:custGeom>
                <a:avLst/>
                <a:gdLst/>
                <a:ahLst/>
                <a:cxnLst/>
                <a:rect l="l" t="t" r="r" b="b"/>
                <a:pathLst>
                  <a:path w="37761" h="47735" extrusionOk="0">
                    <a:moveTo>
                      <a:pt x="501" y="0"/>
                    </a:moveTo>
                    <a:lnTo>
                      <a:pt x="0" y="24551"/>
                    </a:lnTo>
                    <a:lnTo>
                      <a:pt x="1168" y="38962"/>
                    </a:lnTo>
                    <a:cubicBezTo>
                      <a:pt x="10474" y="42131"/>
                      <a:pt x="19481" y="46334"/>
                      <a:pt x="29555" y="47401"/>
                    </a:cubicBezTo>
                    <a:cubicBezTo>
                      <a:pt x="31656" y="47601"/>
                      <a:pt x="33791" y="47701"/>
                      <a:pt x="35893" y="47735"/>
                    </a:cubicBezTo>
                    <a:lnTo>
                      <a:pt x="37761" y="19981"/>
                    </a:lnTo>
                    <a:lnTo>
                      <a:pt x="35859" y="2536"/>
                    </a:lnTo>
                    <a:cubicBezTo>
                      <a:pt x="35859" y="2536"/>
                      <a:pt x="32205" y="3034"/>
                      <a:pt x="26253" y="3034"/>
                    </a:cubicBezTo>
                    <a:cubicBezTo>
                      <a:pt x="19797" y="3034"/>
                      <a:pt x="10636" y="2448"/>
                      <a:pt x="501" y="0"/>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4"/>
              <p:cNvSpPr/>
              <p:nvPr/>
            </p:nvSpPr>
            <p:spPr>
              <a:xfrm>
                <a:off x="2819688" y="8428575"/>
                <a:ext cx="894850" cy="196725"/>
              </a:xfrm>
              <a:custGeom>
                <a:avLst/>
                <a:gdLst/>
                <a:ahLst/>
                <a:cxnLst/>
                <a:rect l="l" t="t" r="r" b="b"/>
                <a:pathLst>
                  <a:path w="35794" h="7869" extrusionOk="0">
                    <a:moveTo>
                      <a:pt x="68" y="0"/>
                    </a:moveTo>
                    <a:lnTo>
                      <a:pt x="1" y="2869"/>
                    </a:lnTo>
                    <a:cubicBezTo>
                      <a:pt x="1602" y="4070"/>
                      <a:pt x="5772" y="6405"/>
                      <a:pt x="14711" y="7505"/>
                    </a:cubicBezTo>
                    <a:cubicBezTo>
                      <a:pt x="16754" y="7762"/>
                      <a:pt x="18749" y="7868"/>
                      <a:pt x="20655" y="7868"/>
                    </a:cubicBezTo>
                    <a:cubicBezTo>
                      <a:pt x="27432" y="7868"/>
                      <a:pt x="33086" y="6518"/>
                      <a:pt x="35793" y="5737"/>
                    </a:cubicBezTo>
                    <a:lnTo>
                      <a:pt x="35426" y="2569"/>
                    </a:lnTo>
                    <a:cubicBezTo>
                      <a:pt x="35426" y="2569"/>
                      <a:pt x="31831" y="3052"/>
                      <a:pt x="25963" y="3052"/>
                    </a:cubicBezTo>
                    <a:cubicBezTo>
                      <a:pt x="19500" y="3052"/>
                      <a:pt x="10279" y="2465"/>
                      <a:pt x="68" y="0"/>
                    </a:cubicBezTo>
                    <a:close/>
                  </a:path>
                </a:pathLst>
              </a:custGeom>
              <a:solidFill>
                <a:srgbClr val="707070"/>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4"/>
              <p:cNvSpPr/>
              <p:nvPr/>
            </p:nvSpPr>
            <p:spPr>
              <a:xfrm>
                <a:off x="2945613" y="8456075"/>
                <a:ext cx="549600" cy="165150"/>
              </a:xfrm>
              <a:custGeom>
                <a:avLst/>
                <a:gdLst/>
                <a:ahLst/>
                <a:cxnLst/>
                <a:rect l="l" t="t" r="r" b="b"/>
                <a:pathLst>
                  <a:path w="21984" h="6606" extrusionOk="0">
                    <a:moveTo>
                      <a:pt x="1" y="1"/>
                    </a:moveTo>
                    <a:lnTo>
                      <a:pt x="501" y="1469"/>
                    </a:lnTo>
                    <a:lnTo>
                      <a:pt x="501" y="4437"/>
                    </a:lnTo>
                    <a:cubicBezTo>
                      <a:pt x="1035" y="4637"/>
                      <a:pt x="1635" y="4804"/>
                      <a:pt x="2302" y="5004"/>
                    </a:cubicBezTo>
                    <a:lnTo>
                      <a:pt x="2403" y="1569"/>
                    </a:lnTo>
                    <a:lnTo>
                      <a:pt x="20082" y="2970"/>
                    </a:lnTo>
                    <a:lnTo>
                      <a:pt x="19915" y="6606"/>
                    </a:lnTo>
                    <a:cubicBezTo>
                      <a:pt x="20616" y="6539"/>
                      <a:pt x="21316" y="6472"/>
                      <a:pt x="21983" y="6405"/>
                    </a:cubicBezTo>
                    <a:lnTo>
                      <a:pt x="21983" y="1936"/>
                    </a:lnTo>
                    <a:cubicBezTo>
                      <a:pt x="21633" y="1939"/>
                      <a:pt x="21282" y="1940"/>
                      <a:pt x="20931" y="1940"/>
                    </a:cubicBezTo>
                    <a:cubicBezTo>
                      <a:pt x="13910" y="1940"/>
                      <a:pt x="6895" y="1303"/>
                      <a:pt x="1" y="1"/>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4"/>
              <p:cNvSpPr/>
              <p:nvPr/>
            </p:nvSpPr>
            <p:spPr>
              <a:xfrm>
                <a:off x="3109063" y="8527800"/>
                <a:ext cx="176825" cy="96750"/>
              </a:xfrm>
              <a:custGeom>
                <a:avLst/>
                <a:gdLst/>
                <a:ahLst/>
                <a:cxnLst/>
                <a:rect l="l" t="t" r="r" b="b"/>
                <a:pathLst>
                  <a:path w="7073" h="3870" extrusionOk="0">
                    <a:moveTo>
                      <a:pt x="201" y="1"/>
                    </a:moveTo>
                    <a:lnTo>
                      <a:pt x="1" y="3069"/>
                    </a:lnTo>
                    <a:cubicBezTo>
                      <a:pt x="968" y="3236"/>
                      <a:pt x="2002" y="3403"/>
                      <a:pt x="3136" y="3536"/>
                    </a:cubicBezTo>
                    <a:cubicBezTo>
                      <a:pt x="4437" y="3703"/>
                      <a:pt x="5738" y="3803"/>
                      <a:pt x="6972" y="3870"/>
                    </a:cubicBezTo>
                    <a:lnTo>
                      <a:pt x="7073" y="1135"/>
                    </a:lnTo>
                    <a:lnTo>
                      <a:pt x="201"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4"/>
              <p:cNvSpPr/>
              <p:nvPr/>
            </p:nvSpPr>
            <p:spPr>
              <a:xfrm>
                <a:off x="2840538" y="8594525"/>
                <a:ext cx="152650" cy="145950"/>
              </a:xfrm>
              <a:custGeom>
                <a:avLst/>
                <a:gdLst/>
                <a:ahLst/>
                <a:cxnLst/>
                <a:rect l="l" t="t" r="r" b="b"/>
                <a:pathLst>
                  <a:path w="6106" h="5838" fill="none" extrusionOk="0">
                    <a:moveTo>
                      <a:pt x="6105" y="0"/>
                    </a:moveTo>
                    <a:cubicBezTo>
                      <a:pt x="6105" y="0"/>
                      <a:pt x="3437" y="5204"/>
                      <a:pt x="1" y="5838"/>
                    </a:cubicBez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4"/>
              <p:cNvSpPr/>
              <p:nvPr/>
            </p:nvSpPr>
            <p:spPr>
              <a:xfrm>
                <a:off x="3560238" y="8831350"/>
                <a:ext cx="20850" cy="17550"/>
              </a:xfrm>
              <a:custGeom>
                <a:avLst/>
                <a:gdLst/>
                <a:ahLst/>
                <a:cxnLst/>
                <a:rect l="l" t="t" r="r" b="b"/>
                <a:pathLst>
                  <a:path w="834" h="702" fill="none" extrusionOk="0">
                    <a:moveTo>
                      <a:pt x="0" y="1"/>
                    </a:moveTo>
                    <a:cubicBezTo>
                      <a:pt x="267" y="234"/>
                      <a:pt x="534" y="468"/>
                      <a:pt x="834" y="701"/>
                    </a:cubicBez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4"/>
              <p:cNvSpPr/>
              <p:nvPr/>
            </p:nvSpPr>
            <p:spPr>
              <a:xfrm>
                <a:off x="3473488" y="8654550"/>
                <a:ext cx="60900" cy="147650"/>
              </a:xfrm>
              <a:custGeom>
                <a:avLst/>
                <a:gdLst/>
                <a:ahLst/>
                <a:cxnLst/>
                <a:rect l="l" t="t" r="r" b="b"/>
                <a:pathLst>
                  <a:path w="2436" h="5906" fill="none" extrusionOk="0">
                    <a:moveTo>
                      <a:pt x="1" y="1"/>
                    </a:moveTo>
                    <a:cubicBezTo>
                      <a:pt x="334" y="2136"/>
                      <a:pt x="1168" y="4137"/>
                      <a:pt x="2436" y="5905"/>
                    </a:cubicBez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4"/>
              <p:cNvSpPr/>
              <p:nvPr/>
            </p:nvSpPr>
            <p:spPr>
              <a:xfrm>
                <a:off x="3149088" y="9064850"/>
                <a:ext cx="127625" cy="381125"/>
              </a:xfrm>
              <a:custGeom>
                <a:avLst/>
                <a:gdLst/>
                <a:ahLst/>
                <a:cxnLst/>
                <a:rect l="l" t="t" r="r" b="b"/>
                <a:pathLst>
                  <a:path w="5105" h="15245" fill="none" extrusionOk="0">
                    <a:moveTo>
                      <a:pt x="1" y="1"/>
                    </a:moveTo>
                    <a:lnTo>
                      <a:pt x="5105" y="4437"/>
                    </a:lnTo>
                    <a:lnTo>
                      <a:pt x="5105" y="15245"/>
                    </a:ln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4"/>
              <p:cNvSpPr/>
              <p:nvPr/>
            </p:nvSpPr>
            <p:spPr>
              <a:xfrm>
                <a:off x="3149938" y="8750450"/>
                <a:ext cx="75900" cy="279400"/>
              </a:xfrm>
              <a:custGeom>
                <a:avLst/>
                <a:gdLst/>
                <a:ahLst/>
                <a:cxnLst/>
                <a:rect l="l" t="t" r="r" b="b"/>
                <a:pathLst>
                  <a:path w="3036" h="11176" fill="none" extrusionOk="0">
                    <a:moveTo>
                      <a:pt x="0" y="1"/>
                    </a:moveTo>
                    <a:lnTo>
                      <a:pt x="367" y="9141"/>
                    </a:lnTo>
                    <a:lnTo>
                      <a:pt x="3036" y="11176"/>
                    </a:lnTo>
                    <a:lnTo>
                      <a:pt x="2769" y="1635"/>
                    </a:ln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4"/>
              <p:cNvSpPr/>
              <p:nvPr/>
            </p:nvSpPr>
            <p:spPr>
              <a:xfrm>
                <a:off x="3145763" y="8654550"/>
                <a:ext cx="1700" cy="40900"/>
              </a:xfrm>
              <a:custGeom>
                <a:avLst/>
                <a:gdLst/>
                <a:ahLst/>
                <a:cxnLst/>
                <a:rect l="l" t="t" r="r" b="b"/>
                <a:pathLst>
                  <a:path w="68" h="1636" fill="none" extrusionOk="0">
                    <a:moveTo>
                      <a:pt x="1" y="1"/>
                    </a:moveTo>
                    <a:lnTo>
                      <a:pt x="67" y="1635"/>
                    </a:lnTo>
                  </a:path>
                </a:pathLst>
              </a:custGeom>
              <a:noFill/>
              <a:ln w="10850" cap="rnd"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4"/>
              <p:cNvSpPr/>
              <p:nvPr/>
            </p:nvSpPr>
            <p:spPr>
              <a:xfrm>
                <a:off x="2248788" y="7049275"/>
                <a:ext cx="1867700" cy="1532175"/>
              </a:xfrm>
              <a:custGeom>
                <a:avLst/>
                <a:gdLst/>
                <a:ahLst/>
                <a:cxnLst/>
                <a:rect l="l" t="t" r="r" b="b"/>
                <a:pathLst>
                  <a:path w="74708" h="61287" extrusionOk="0">
                    <a:moveTo>
                      <a:pt x="12454" y="1"/>
                    </a:moveTo>
                    <a:cubicBezTo>
                      <a:pt x="9671" y="1"/>
                      <a:pt x="6792" y="1523"/>
                      <a:pt x="6092" y="3468"/>
                    </a:cubicBezTo>
                    <a:cubicBezTo>
                      <a:pt x="5191" y="5937"/>
                      <a:pt x="888" y="21281"/>
                      <a:pt x="454" y="25684"/>
                    </a:cubicBezTo>
                    <a:cubicBezTo>
                      <a:pt x="1" y="29959"/>
                      <a:pt x="5522" y="33700"/>
                      <a:pt x="8134" y="33700"/>
                    </a:cubicBezTo>
                    <a:cubicBezTo>
                      <a:pt x="8212" y="33700"/>
                      <a:pt x="8287" y="33697"/>
                      <a:pt x="8360" y="33690"/>
                    </a:cubicBezTo>
                    <a:cubicBezTo>
                      <a:pt x="10828" y="33456"/>
                      <a:pt x="23470" y="28853"/>
                      <a:pt x="23471" y="28853"/>
                    </a:cubicBezTo>
                    <a:lnTo>
                      <a:pt x="23471" y="28853"/>
                    </a:lnTo>
                    <a:cubicBezTo>
                      <a:pt x="23471" y="28854"/>
                      <a:pt x="22570" y="53671"/>
                      <a:pt x="22570" y="54338"/>
                    </a:cubicBezTo>
                    <a:cubicBezTo>
                      <a:pt x="22570" y="55039"/>
                      <a:pt x="22570" y="56039"/>
                      <a:pt x="23904" y="56606"/>
                    </a:cubicBezTo>
                    <a:cubicBezTo>
                      <a:pt x="25272" y="57173"/>
                      <a:pt x="31710" y="60442"/>
                      <a:pt x="39482" y="61110"/>
                    </a:cubicBezTo>
                    <a:cubicBezTo>
                      <a:pt x="40875" y="61235"/>
                      <a:pt x="42300" y="61286"/>
                      <a:pt x="43708" y="61286"/>
                    </a:cubicBezTo>
                    <a:cubicBezTo>
                      <a:pt x="50186" y="61286"/>
                      <a:pt x="56290" y="60191"/>
                      <a:pt x="57195" y="60109"/>
                    </a:cubicBezTo>
                    <a:cubicBezTo>
                      <a:pt x="58329" y="60009"/>
                      <a:pt x="59363" y="57640"/>
                      <a:pt x="59363" y="56606"/>
                    </a:cubicBezTo>
                    <a:cubicBezTo>
                      <a:pt x="59363" y="55606"/>
                      <a:pt x="60297" y="47800"/>
                      <a:pt x="60297" y="47800"/>
                    </a:cubicBezTo>
                    <a:lnTo>
                      <a:pt x="61965" y="54705"/>
                    </a:lnTo>
                    <a:cubicBezTo>
                      <a:pt x="61965" y="54705"/>
                      <a:pt x="63066" y="55939"/>
                      <a:pt x="66702" y="56273"/>
                    </a:cubicBezTo>
                    <a:cubicBezTo>
                      <a:pt x="66995" y="56300"/>
                      <a:pt x="67283" y="56313"/>
                      <a:pt x="67565" y="56313"/>
                    </a:cubicBezTo>
                    <a:cubicBezTo>
                      <a:pt x="70747" y="56313"/>
                      <a:pt x="73171" y="54658"/>
                      <a:pt x="73907" y="53004"/>
                    </a:cubicBezTo>
                    <a:cubicBezTo>
                      <a:pt x="74707" y="51202"/>
                      <a:pt x="74707" y="50735"/>
                      <a:pt x="74707" y="50735"/>
                    </a:cubicBezTo>
                    <a:cubicBezTo>
                      <a:pt x="74707" y="50735"/>
                      <a:pt x="67369" y="22749"/>
                      <a:pt x="66802" y="20280"/>
                    </a:cubicBezTo>
                    <a:cubicBezTo>
                      <a:pt x="66268" y="17779"/>
                      <a:pt x="66368" y="17779"/>
                      <a:pt x="64800" y="15977"/>
                    </a:cubicBezTo>
                    <a:cubicBezTo>
                      <a:pt x="63199" y="14209"/>
                      <a:pt x="52925" y="10106"/>
                      <a:pt x="50123" y="9306"/>
                    </a:cubicBezTo>
                    <a:cubicBezTo>
                      <a:pt x="47288" y="8505"/>
                      <a:pt x="41884" y="7738"/>
                      <a:pt x="41884" y="7738"/>
                    </a:cubicBezTo>
                    <a:cubicBezTo>
                      <a:pt x="41884" y="7738"/>
                      <a:pt x="27440" y="8205"/>
                      <a:pt x="26406" y="8872"/>
                    </a:cubicBezTo>
                    <a:cubicBezTo>
                      <a:pt x="25405" y="9539"/>
                      <a:pt x="16933" y="13742"/>
                      <a:pt x="16933" y="13742"/>
                    </a:cubicBezTo>
                    <a:cubicBezTo>
                      <a:pt x="16933" y="13742"/>
                      <a:pt x="19868" y="7838"/>
                      <a:pt x="19868" y="5503"/>
                    </a:cubicBezTo>
                    <a:cubicBezTo>
                      <a:pt x="19868" y="3135"/>
                      <a:pt x="18067" y="1667"/>
                      <a:pt x="14764" y="399"/>
                    </a:cubicBezTo>
                    <a:cubicBezTo>
                      <a:pt x="14038" y="125"/>
                      <a:pt x="13250" y="1"/>
                      <a:pt x="12454" y="1"/>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4"/>
              <p:cNvSpPr/>
              <p:nvPr/>
            </p:nvSpPr>
            <p:spPr>
              <a:xfrm>
                <a:off x="2553663" y="7391975"/>
                <a:ext cx="118450" cy="330275"/>
              </a:xfrm>
              <a:custGeom>
                <a:avLst/>
                <a:gdLst/>
                <a:ahLst/>
                <a:cxnLst/>
                <a:rect l="l" t="t" r="r" b="b"/>
                <a:pathLst>
                  <a:path w="4738" h="13211" fill="none" extrusionOk="0">
                    <a:moveTo>
                      <a:pt x="4738" y="1"/>
                    </a:moveTo>
                    <a:lnTo>
                      <a:pt x="1" y="1321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4"/>
              <p:cNvSpPr/>
              <p:nvPr/>
            </p:nvSpPr>
            <p:spPr>
              <a:xfrm>
                <a:off x="2618713" y="7533750"/>
                <a:ext cx="8375" cy="160150"/>
              </a:xfrm>
              <a:custGeom>
                <a:avLst/>
                <a:gdLst/>
                <a:ahLst/>
                <a:cxnLst/>
                <a:rect l="l" t="t" r="r" b="b"/>
                <a:pathLst>
                  <a:path w="335" h="6406" fill="none" extrusionOk="0">
                    <a:moveTo>
                      <a:pt x="234" y="1"/>
                    </a:moveTo>
                    <a:cubicBezTo>
                      <a:pt x="334" y="2136"/>
                      <a:pt x="268" y="4270"/>
                      <a:pt x="1" y="6405"/>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4"/>
              <p:cNvSpPr/>
              <p:nvPr/>
            </p:nvSpPr>
            <p:spPr>
              <a:xfrm>
                <a:off x="2835538" y="7462875"/>
                <a:ext cx="8375" cy="307750"/>
              </a:xfrm>
              <a:custGeom>
                <a:avLst/>
                <a:gdLst/>
                <a:ahLst/>
                <a:cxnLst/>
                <a:rect l="l" t="t" r="r" b="b"/>
                <a:pathLst>
                  <a:path w="335" h="12310" fill="none" extrusionOk="0">
                    <a:moveTo>
                      <a:pt x="1" y="12309"/>
                    </a:moveTo>
                    <a:lnTo>
                      <a:pt x="334"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4"/>
              <p:cNvSpPr/>
              <p:nvPr/>
            </p:nvSpPr>
            <p:spPr>
              <a:xfrm>
                <a:off x="2779663" y="7497050"/>
                <a:ext cx="55900" cy="220200"/>
              </a:xfrm>
              <a:custGeom>
                <a:avLst/>
                <a:gdLst/>
                <a:ahLst/>
                <a:cxnLst/>
                <a:rect l="l" t="t" r="r" b="b"/>
                <a:pathLst>
                  <a:path w="2236" h="8808" fill="none" extrusionOk="0">
                    <a:moveTo>
                      <a:pt x="2236" y="8807"/>
                    </a:moveTo>
                    <a:cubicBezTo>
                      <a:pt x="2236" y="8807"/>
                      <a:pt x="334" y="4171"/>
                      <a:pt x="1"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4"/>
              <p:cNvSpPr/>
              <p:nvPr/>
            </p:nvSpPr>
            <p:spPr>
              <a:xfrm>
                <a:off x="3755363" y="7680525"/>
                <a:ext cx="95100" cy="563775"/>
              </a:xfrm>
              <a:custGeom>
                <a:avLst/>
                <a:gdLst/>
                <a:ahLst/>
                <a:cxnLst/>
                <a:rect l="l" t="t" r="r" b="b"/>
                <a:pathLst>
                  <a:path w="3804" h="22551" fill="none" extrusionOk="0">
                    <a:moveTo>
                      <a:pt x="1" y="22550"/>
                    </a:moveTo>
                    <a:lnTo>
                      <a:pt x="3803"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4"/>
              <p:cNvSpPr/>
              <p:nvPr/>
            </p:nvSpPr>
            <p:spPr>
              <a:xfrm>
                <a:off x="3792888" y="7760575"/>
                <a:ext cx="86750" cy="269400"/>
              </a:xfrm>
              <a:custGeom>
                <a:avLst/>
                <a:gdLst/>
                <a:ahLst/>
                <a:cxnLst/>
                <a:rect l="l" t="t" r="r" b="b"/>
                <a:pathLst>
                  <a:path w="3470" h="10776" fill="none" extrusionOk="0">
                    <a:moveTo>
                      <a:pt x="1" y="10775"/>
                    </a:moveTo>
                    <a:lnTo>
                      <a:pt x="347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4"/>
              <p:cNvSpPr/>
              <p:nvPr/>
            </p:nvSpPr>
            <p:spPr>
              <a:xfrm>
                <a:off x="3073213" y="7382825"/>
                <a:ext cx="393650" cy="1084125"/>
              </a:xfrm>
              <a:custGeom>
                <a:avLst/>
                <a:gdLst/>
                <a:ahLst/>
                <a:cxnLst/>
                <a:rect l="l" t="t" r="r" b="b"/>
                <a:pathLst>
                  <a:path w="15746" h="43365" extrusionOk="0">
                    <a:moveTo>
                      <a:pt x="11575" y="0"/>
                    </a:moveTo>
                    <a:lnTo>
                      <a:pt x="6739" y="3803"/>
                    </a:lnTo>
                    <a:lnTo>
                      <a:pt x="8507" y="8006"/>
                    </a:lnTo>
                    <a:lnTo>
                      <a:pt x="0" y="36893"/>
                    </a:lnTo>
                    <a:lnTo>
                      <a:pt x="4304" y="43364"/>
                    </a:lnTo>
                    <a:lnTo>
                      <a:pt x="9541" y="37260"/>
                    </a:lnTo>
                    <a:lnTo>
                      <a:pt x="10408" y="8640"/>
                    </a:lnTo>
                    <a:lnTo>
                      <a:pt x="15745" y="5604"/>
                    </a:lnTo>
                    <a:lnTo>
                      <a:pt x="11575" y="0"/>
                    </a:ln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4"/>
              <p:cNvSpPr/>
              <p:nvPr/>
            </p:nvSpPr>
            <p:spPr>
              <a:xfrm>
                <a:off x="3180788" y="7188500"/>
                <a:ext cx="458675" cy="402875"/>
              </a:xfrm>
              <a:custGeom>
                <a:avLst/>
                <a:gdLst/>
                <a:ahLst/>
                <a:cxnLst/>
                <a:rect l="l" t="t" r="r" b="b"/>
                <a:pathLst>
                  <a:path w="18347" h="16115" extrusionOk="0">
                    <a:moveTo>
                      <a:pt x="4837" y="1"/>
                    </a:moveTo>
                    <a:cubicBezTo>
                      <a:pt x="4837" y="1"/>
                      <a:pt x="2803" y="401"/>
                      <a:pt x="2669" y="1168"/>
                    </a:cubicBezTo>
                    <a:cubicBezTo>
                      <a:pt x="2536" y="1936"/>
                      <a:pt x="768" y="3337"/>
                      <a:pt x="401" y="6239"/>
                    </a:cubicBezTo>
                    <a:cubicBezTo>
                      <a:pt x="1" y="9174"/>
                      <a:pt x="501" y="13244"/>
                      <a:pt x="501" y="13244"/>
                    </a:cubicBezTo>
                    <a:cubicBezTo>
                      <a:pt x="501" y="13244"/>
                      <a:pt x="4470" y="11476"/>
                      <a:pt x="5238" y="11342"/>
                    </a:cubicBezTo>
                    <a:cubicBezTo>
                      <a:pt x="5361" y="11320"/>
                      <a:pt x="5524" y="11309"/>
                      <a:pt x="5713" y="11309"/>
                    </a:cubicBezTo>
                    <a:cubicBezTo>
                      <a:pt x="6649" y="11309"/>
                      <a:pt x="8207" y="11582"/>
                      <a:pt x="8540" y="12109"/>
                    </a:cubicBezTo>
                    <a:cubicBezTo>
                      <a:pt x="8880" y="12696"/>
                      <a:pt x="10649" y="16114"/>
                      <a:pt x="11731" y="16114"/>
                    </a:cubicBezTo>
                    <a:cubicBezTo>
                      <a:pt x="11817" y="16114"/>
                      <a:pt x="11899" y="16093"/>
                      <a:pt x="11976" y="16046"/>
                    </a:cubicBezTo>
                    <a:cubicBezTo>
                      <a:pt x="12976" y="15379"/>
                      <a:pt x="17813" y="10075"/>
                      <a:pt x="18080" y="5738"/>
                    </a:cubicBezTo>
                    <a:cubicBezTo>
                      <a:pt x="18347" y="1402"/>
                      <a:pt x="14111" y="1802"/>
                      <a:pt x="13610" y="1535"/>
                    </a:cubicBezTo>
                    <a:cubicBezTo>
                      <a:pt x="13110" y="1302"/>
                      <a:pt x="4837" y="1"/>
                      <a:pt x="4837" y="1"/>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4"/>
              <p:cNvSpPr/>
              <p:nvPr/>
            </p:nvSpPr>
            <p:spPr>
              <a:xfrm>
                <a:off x="3270013" y="7086775"/>
                <a:ext cx="340275" cy="398025"/>
              </a:xfrm>
              <a:custGeom>
                <a:avLst/>
                <a:gdLst/>
                <a:ahLst/>
                <a:cxnLst/>
                <a:rect l="l" t="t" r="r" b="b"/>
                <a:pathLst>
                  <a:path w="13611" h="15921" extrusionOk="0">
                    <a:moveTo>
                      <a:pt x="1268" y="0"/>
                    </a:moveTo>
                    <a:cubicBezTo>
                      <a:pt x="1268" y="0"/>
                      <a:pt x="901" y="3703"/>
                      <a:pt x="635" y="6772"/>
                    </a:cubicBezTo>
                    <a:cubicBezTo>
                      <a:pt x="368" y="9807"/>
                      <a:pt x="1" y="12976"/>
                      <a:pt x="1268" y="14644"/>
                    </a:cubicBezTo>
                    <a:cubicBezTo>
                      <a:pt x="1891" y="15447"/>
                      <a:pt x="2547" y="15920"/>
                      <a:pt x="3416" y="15920"/>
                    </a:cubicBezTo>
                    <a:cubicBezTo>
                      <a:pt x="4316" y="15920"/>
                      <a:pt x="5445" y="15414"/>
                      <a:pt x="7006" y="14244"/>
                    </a:cubicBezTo>
                    <a:cubicBezTo>
                      <a:pt x="10041" y="11975"/>
                      <a:pt x="11843" y="9941"/>
                      <a:pt x="12343" y="7806"/>
                    </a:cubicBezTo>
                    <a:cubicBezTo>
                      <a:pt x="12877" y="5638"/>
                      <a:pt x="13610" y="3336"/>
                      <a:pt x="13610" y="3336"/>
                    </a:cubicBezTo>
                    <a:lnTo>
                      <a:pt x="13610" y="3336"/>
                    </a:lnTo>
                    <a:cubicBezTo>
                      <a:pt x="13610" y="3336"/>
                      <a:pt x="12628" y="3593"/>
                      <a:pt x="11063" y="3593"/>
                    </a:cubicBezTo>
                    <a:cubicBezTo>
                      <a:pt x="8682" y="3593"/>
                      <a:pt x="4951" y="2998"/>
                      <a:pt x="1268"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4"/>
              <p:cNvSpPr/>
              <p:nvPr/>
            </p:nvSpPr>
            <p:spPr>
              <a:xfrm>
                <a:off x="3287538" y="7086775"/>
                <a:ext cx="322750" cy="201400"/>
              </a:xfrm>
              <a:custGeom>
                <a:avLst/>
                <a:gdLst/>
                <a:ahLst/>
                <a:cxnLst/>
                <a:rect l="l" t="t" r="r" b="b"/>
                <a:pathLst>
                  <a:path w="12910" h="8056" extrusionOk="0">
                    <a:moveTo>
                      <a:pt x="567" y="0"/>
                    </a:moveTo>
                    <a:cubicBezTo>
                      <a:pt x="567" y="0"/>
                      <a:pt x="234" y="3136"/>
                      <a:pt x="0" y="6005"/>
                    </a:cubicBezTo>
                    <a:cubicBezTo>
                      <a:pt x="901" y="6972"/>
                      <a:pt x="2102" y="7639"/>
                      <a:pt x="3403" y="7906"/>
                    </a:cubicBezTo>
                    <a:cubicBezTo>
                      <a:pt x="3889" y="8009"/>
                      <a:pt x="4370" y="8056"/>
                      <a:pt x="4842" y="8056"/>
                    </a:cubicBezTo>
                    <a:cubicBezTo>
                      <a:pt x="8353" y="8056"/>
                      <a:pt x="11386" y="5457"/>
                      <a:pt x="12709" y="3870"/>
                    </a:cubicBezTo>
                    <a:cubicBezTo>
                      <a:pt x="12843" y="3536"/>
                      <a:pt x="12909" y="3336"/>
                      <a:pt x="12909" y="3336"/>
                    </a:cubicBezTo>
                    <a:lnTo>
                      <a:pt x="12909" y="3336"/>
                    </a:lnTo>
                    <a:cubicBezTo>
                      <a:pt x="12909" y="3336"/>
                      <a:pt x="11927" y="3593"/>
                      <a:pt x="10362" y="3593"/>
                    </a:cubicBezTo>
                    <a:cubicBezTo>
                      <a:pt x="7981" y="3593"/>
                      <a:pt x="4250" y="2998"/>
                      <a:pt x="567" y="0"/>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4"/>
              <p:cNvSpPr/>
              <p:nvPr/>
            </p:nvSpPr>
            <p:spPr>
              <a:xfrm>
                <a:off x="3233338" y="6810750"/>
                <a:ext cx="64225" cy="181800"/>
              </a:xfrm>
              <a:custGeom>
                <a:avLst/>
                <a:gdLst/>
                <a:ahLst/>
                <a:cxnLst/>
                <a:rect l="l" t="t" r="r" b="b"/>
                <a:pathLst>
                  <a:path w="2569" h="7272" fill="none" extrusionOk="0">
                    <a:moveTo>
                      <a:pt x="2569" y="1668"/>
                    </a:moveTo>
                    <a:cubicBezTo>
                      <a:pt x="2569" y="1668"/>
                      <a:pt x="2035" y="0"/>
                      <a:pt x="1034" y="1301"/>
                    </a:cubicBezTo>
                    <a:cubicBezTo>
                      <a:pt x="0" y="2569"/>
                      <a:pt x="534" y="5737"/>
                      <a:pt x="1168" y="6505"/>
                    </a:cubicBezTo>
                    <a:cubicBezTo>
                      <a:pt x="1801" y="7272"/>
                      <a:pt x="2569" y="1668"/>
                      <a:pt x="2569" y="1668"/>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4"/>
              <p:cNvSpPr/>
              <p:nvPr/>
            </p:nvSpPr>
            <p:spPr>
              <a:xfrm>
                <a:off x="3244163" y="6468350"/>
                <a:ext cx="582950" cy="788050"/>
              </a:xfrm>
              <a:custGeom>
                <a:avLst/>
                <a:gdLst/>
                <a:ahLst/>
                <a:cxnLst/>
                <a:rect l="l" t="t" r="r" b="b"/>
                <a:pathLst>
                  <a:path w="23318" h="31522" extrusionOk="0">
                    <a:moveTo>
                      <a:pt x="10311" y="1"/>
                    </a:moveTo>
                    <a:cubicBezTo>
                      <a:pt x="9132" y="1"/>
                      <a:pt x="8387" y="253"/>
                      <a:pt x="8507" y="720"/>
                    </a:cubicBezTo>
                    <a:cubicBezTo>
                      <a:pt x="8874" y="2021"/>
                      <a:pt x="9708" y="2154"/>
                      <a:pt x="9708" y="2154"/>
                    </a:cubicBezTo>
                    <a:cubicBezTo>
                      <a:pt x="9708" y="2154"/>
                      <a:pt x="8171" y="1982"/>
                      <a:pt x="6438" y="1982"/>
                    </a:cubicBezTo>
                    <a:cubicBezTo>
                      <a:pt x="4358" y="1982"/>
                      <a:pt x="1996" y="2230"/>
                      <a:pt x="1669" y="3322"/>
                    </a:cubicBezTo>
                    <a:cubicBezTo>
                      <a:pt x="1068" y="5357"/>
                      <a:pt x="4270" y="6524"/>
                      <a:pt x="4270" y="6524"/>
                    </a:cubicBezTo>
                    <a:lnTo>
                      <a:pt x="3903" y="7592"/>
                    </a:lnTo>
                    <a:cubicBezTo>
                      <a:pt x="3903" y="7592"/>
                      <a:pt x="1" y="20367"/>
                      <a:pt x="601" y="23103"/>
                    </a:cubicBezTo>
                    <a:cubicBezTo>
                      <a:pt x="1202" y="25805"/>
                      <a:pt x="2269" y="30408"/>
                      <a:pt x="6739" y="31375"/>
                    </a:cubicBezTo>
                    <a:cubicBezTo>
                      <a:pt x="7224" y="31476"/>
                      <a:pt x="7703" y="31522"/>
                      <a:pt x="8174" y="31522"/>
                    </a:cubicBezTo>
                    <a:cubicBezTo>
                      <a:pt x="12078" y="31522"/>
                      <a:pt x="15404" y="28360"/>
                      <a:pt x="16446" y="26872"/>
                    </a:cubicBezTo>
                    <a:cubicBezTo>
                      <a:pt x="16446" y="26872"/>
                      <a:pt x="16661" y="26898"/>
                      <a:pt x="16994" y="26898"/>
                    </a:cubicBezTo>
                    <a:cubicBezTo>
                      <a:pt x="17916" y="26898"/>
                      <a:pt x="19736" y="26700"/>
                      <a:pt x="20349" y="25204"/>
                    </a:cubicBezTo>
                    <a:cubicBezTo>
                      <a:pt x="21182" y="23169"/>
                      <a:pt x="22383" y="21068"/>
                      <a:pt x="21182" y="20601"/>
                    </a:cubicBezTo>
                    <a:cubicBezTo>
                      <a:pt x="20649" y="20334"/>
                      <a:pt x="20115" y="20201"/>
                      <a:pt x="19515" y="20134"/>
                    </a:cubicBezTo>
                    <a:cubicBezTo>
                      <a:pt x="19515" y="20134"/>
                      <a:pt x="22850" y="14930"/>
                      <a:pt x="23084" y="13129"/>
                    </a:cubicBezTo>
                    <a:cubicBezTo>
                      <a:pt x="23317" y="11361"/>
                      <a:pt x="22116" y="5457"/>
                      <a:pt x="18347" y="2621"/>
                    </a:cubicBezTo>
                    <a:cubicBezTo>
                      <a:pt x="15910" y="804"/>
                      <a:pt x="12417" y="1"/>
                      <a:pt x="10311"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4"/>
              <p:cNvSpPr/>
              <p:nvPr/>
            </p:nvSpPr>
            <p:spPr>
              <a:xfrm>
                <a:off x="3270863" y="6468350"/>
                <a:ext cx="556250" cy="514675"/>
              </a:xfrm>
              <a:custGeom>
                <a:avLst/>
                <a:gdLst/>
                <a:ahLst/>
                <a:cxnLst/>
                <a:rect l="l" t="t" r="r" b="b"/>
                <a:pathLst>
                  <a:path w="22250" h="20587" extrusionOk="0">
                    <a:moveTo>
                      <a:pt x="9252" y="1"/>
                    </a:moveTo>
                    <a:cubicBezTo>
                      <a:pt x="8077" y="1"/>
                      <a:pt x="7340" y="253"/>
                      <a:pt x="7472" y="720"/>
                    </a:cubicBezTo>
                    <a:cubicBezTo>
                      <a:pt x="7806" y="2021"/>
                      <a:pt x="8640" y="2154"/>
                      <a:pt x="8640" y="2154"/>
                    </a:cubicBezTo>
                    <a:cubicBezTo>
                      <a:pt x="8640" y="2154"/>
                      <a:pt x="7103" y="1982"/>
                      <a:pt x="5370" y="1982"/>
                    </a:cubicBezTo>
                    <a:cubicBezTo>
                      <a:pt x="3290" y="1982"/>
                      <a:pt x="928" y="2230"/>
                      <a:pt x="601" y="3322"/>
                    </a:cubicBezTo>
                    <a:cubicBezTo>
                      <a:pt x="0" y="5357"/>
                      <a:pt x="3202" y="6524"/>
                      <a:pt x="3202" y="6524"/>
                    </a:cubicBezTo>
                    <a:lnTo>
                      <a:pt x="2835" y="7592"/>
                    </a:lnTo>
                    <a:cubicBezTo>
                      <a:pt x="2835" y="7592"/>
                      <a:pt x="2102" y="10027"/>
                      <a:pt x="1301" y="13029"/>
                    </a:cubicBezTo>
                    <a:lnTo>
                      <a:pt x="1535" y="13029"/>
                    </a:lnTo>
                    <a:cubicBezTo>
                      <a:pt x="1535" y="13029"/>
                      <a:pt x="1901" y="11961"/>
                      <a:pt x="2368" y="10294"/>
                    </a:cubicBezTo>
                    <a:cubicBezTo>
                      <a:pt x="2816" y="8803"/>
                      <a:pt x="3609" y="7152"/>
                      <a:pt x="7156" y="7152"/>
                    </a:cubicBezTo>
                    <a:cubicBezTo>
                      <a:pt x="7577" y="7152"/>
                      <a:pt x="8037" y="7175"/>
                      <a:pt x="8540" y="7225"/>
                    </a:cubicBezTo>
                    <a:cubicBezTo>
                      <a:pt x="13243" y="7692"/>
                      <a:pt x="17980" y="10160"/>
                      <a:pt x="18213" y="11961"/>
                    </a:cubicBezTo>
                    <a:cubicBezTo>
                      <a:pt x="18447" y="13729"/>
                      <a:pt x="16445" y="14463"/>
                      <a:pt x="17179" y="15264"/>
                    </a:cubicBezTo>
                    <a:cubicBezTo>
                      <a:pt x="17880" y="16064"/>
                      <a:pt x="18847" y="16431"/>
                      <a:pt x="18213" y="17032"/>
                    </a:cubicBezTo>
                    <a:cubicBezTo>
                      <a:pt x="17613" y="17632"/>
                      <a:pt x="16445" y="20101"/>
                      <a:pt x="17179" y="20468"/>
                    </a:cubicBezTo>
                    <a:cubicBezTo>
                      <a:pt x="17343" y="20553"/>
                      <a:pt x="17533" y="20586"/>
                      <a:pt x="17727" y="20586"/>
                    </a:cubicBezTo>
                    <a:cubicBezTo>
                      <a:pt x="18362" y="20586"/>
                      <a:pt x="19047" y="20234"/>
                      <a:pt x="19047" y="20234"/>
                    </a:cubicBezTo>
                    <a:lnTo>
                      <a:pt x="19080" y="20234"/>
                    </a:lnTo>
                    <a:cubicBezTo>
                      <a:pt x="18880" y="20167"/>
                      <a:pt x="18680" y="20134"/>
                      <a:pt x="18447" y="20134"/>
                    </a:cubicBezTo>
                    <a:cubicBezTo>
                      <a:pt x="18447" y="20134"/>
                      <a:pt x="21782" y="14930"/>
                      <a:pt x="22016" y="13162"/>
                    </a:cubicBezTo>
                    <a:cubicBezTo>
                      <a:pt x="22249" y="11361"/>
                      <a:pt x="21048" y="5457"/>
                      <a:pt x="17279" y="2621"/>
                    </a:cubicBezTo>
                    <a:cubicBezTo>
                      <a:pt x="14842" y="804"/>
                      <a:pt x="11349" y="1"/>
                      <a:pt x="9252" y="1"/>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4"/>
              <p:cNvSpPr/>
              <p:nvPr/>
            </p:nvSpPr>
            <p:spPr>
              <a:xfrm>
                <a:off x="3395113" y="6864950"/>
                <a:ext cx="56725" cy="160125"/>
              </a:xfrm>
              <a:custGeom>
                <a:avLst/>
                <a:gdLst/>
                <a:ahLst/>
                <a:cxnLst/>
                <a:rect l="l" t="t" r="r" b="b"/>
                <a:pathLst>
                  <a:path w="2269" h="6405" fill="none" extrusionOk="0">
                    <a:moveTo>
                      <a:pt x="2135" y="0"/>
                    </a:moveTo>
                    <a:lnTo>
                      <a:pt x="0" y="5671"/>
                    </a:lnTo>
                    <a:lnTo>
                      <a:pt x="2269" y="6405"/>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4"/>
              <p:cNvSpPr/>
              <p:nvPr/>
            </p:nvSpPr>
            <p:spPr>
              <a:xfrm>
                <a:off x="3406788" y="7045900"/>
                <a:ext cx="127600" cy="43400"/>
              </a:xfrm>
              <a:custGeom>
                <a:avLst/>
                <a:gdLst/>
                <a:ahLst/>
                <a:cxnLst/>
                <a:rect l="l" t="t" r="r" b="b"/>
                <a:pathLst>
                  <a:path w="5104" h="1736" fill="none" extrusionOk="0">
                    <a:moveTo>
                      <a:pt x="0" y="935"/>
                    </a:moveTo>
                    <a:cubicBezTo>
                      <a:pt x="1735" y="1735"/>
                      <a:pt x="3770" y="1368"/>
                      <a:pt x="5104"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4"/>
              <p:cNvSpPr/>
              <p:nvPr/>
            </p:nvSpPr>
            <p:spPr>
              <a:xfrm>
                <a:off x="3341738" y="6788225"/>
                <a:ext cx="95100" cy="23375"/>
              </a:xfrm>
              <a:custGeom>
                <a:avLst/>
                <a:gdLst/>
                <a:ahLst/>
                <a:cxnLst/>
                <a:rect l="l" t="t" r="r" b="b"/>
                <a:pathLst>
                  <a:path w="3804" h="935" fill="none" extrusionOk="0">
                    <a:moveTo>
                      <a:pt x="0" y="0"/>
                    </a:moveTo>
                    <a:cubicBezTo>
                      <a:pt x="0" y="0"/>
                      <a:pt x="2969" y="467"/>
                      <a:pt x="3803" y="934"/>
                    </a:cubicBezTo>
                  </a:path>
                </a:pathLst>
              </a:custGeom>
              <a:noFill/>
              <a:ln w="2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4"/>
              <p:cNvSpPr/>
              <p:nvPr/>
            </p:nvSpPr>
            <p:spPr>
              <a:xfrm>
                <a:off x="3543538" y="6797400"/>
                <a:ext cx="88425" cy="44225"/>
              </a:xfrm>
              <a:custGeom>
                <a:avLst/>
                <a:gdLst/>
                <a:ahLst/>
                <a:cxnLst/>
                <a:rect l="l" t="t" r="r" b="b"/>
                <a:pathLst>
                  <a:path w="3537" h="1769" fill="none" extrusionOk="0">
                    <a:moveTo>
                      <a:pt x="1" y="701"/>
                    </a:moveTo>
                    <a:cubicBezTo>
                      <a:pt x="1" y="701"/>
                      <a:pt x="2102" y="0"/>
                      <a:pt x="3537" y="1768"/>
                    </a:cubicBezTo>
                  </a:path>
                </a:pathLst>
              </a:custGeom>
              <a:noFill/>
              <a:ln w="2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4"/>
              <p:cNvSpPr/>
              <p:nvPr/>
            </p:nvSpPr>
            <p:spPr>
              <a:xfrm>
                <a:off x="3358413" y="6838900"/>
                <a:ext cx="30050" cy="46975"/>
              </a:xfrm>
              <a:custGeom>
                <a:avLst/>
                <a:gdLst/>
                <a:ahLst/>
                <a:cxnLst/>
                <a:rect l="l" t="t" r="r" b="b"/>
                <a:pathLst>
                  <a:path w="1202" h="1879" extrusionOk="0">
                    <a:moveTo>
                      <a:pt x="635" y="1"/>
                    </a:moveTo>
                    <a:cubicBezTo>
                      <a:pt x="358" y="1"/>
                      <a:pt x="96" y="381"/>
                      <a:pt x="34" y="875"/>
                    </a:cubicBezTo>
                    <a:cubicBezTo>
                      <a:pt x="1" y="1376"/>
                      <a:pt x="167" y="1843"/>
                      <a:pt x="468" y="1876"/>
                    </a:cubicBezTo>
                    <a:cubicBezTo>
                      <a:pt x="479" y="1877"/>
                      <a:pt x="491" y="1878"/>
                      <a:pt x="503" y="1878"/>
                    </a:cubicBezTo>
                    <a:cubicBezTo>
                      <a:pt x="788" y="1878"/>
                      <a:pt x="1037" y="1490"/>
                      <a:pt x="1101" y="1009"/>
                    </a:cubicBezTo>
                    <a:cubicBezTo>
                      <a:pt x="1201" y="475"/>
                      <a:pt x="1001" y="42"/>
                      <a:pt x="701" y="8"/>
                    </a:cubicBezTo>
                    <a:cubicBezTo>
                      <a:pt x="679" y="3"/>
                      <a:pt x="657" y="1"/>
                      <a:pt x="63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4"/>
              <p:cNvSpPr/>
              <p:nvPr/>
            </p:nvSpPr>
            <p:spPr>
              <a:xfrm>
                <a:off x="3529363" y="6887400"/>
                <a:ext cx="30050" cy="46825"/>
              </a:xfrm>
              <a:custGeom>
                <a:avLst/>
                <a:gdLst/>
                <a:ahLst/>
                <a:cxnLst/>
                <a:rect l="l" t="t" r="r" b="b"/>
                <a:pathLst>
                  <a:path w="1202" h="1873" extrusionOk="0">
                    <a:moveTo>
                      <a:pt x="670" y="1"/>
                    </a:moveTo>
                    <a:cubicBezTo>
                      <a:pt x="411" y="1"/>
                      <a:pt x="132" y="389"/>
                      <a:pt x="68" y="870"/>
                    </a:cubicBezTo>
                    <a:cubicBezTo>
                      <a:pt x="1" y="1404"/>
                      <a:pt x="201" y="1838"/>
                      <a:pt x="468" y="1871"/>
                    </a:cubicBezTo>
                    <a:cubicBezTo>
                      <a:pt x="480" y="1872"/>
                      <a:pt x="493" y="1873"/>
                      <a:pt x="506" y="1873"/>
                    </a:cubicBezTo>
                    <a:cubicBezTo>
                      <a:pt x="793" y="1873"/>
                      <a:pt x="1071" y="1515"/>
                      <a:pt x="1135" y="1004"/>
                    </a:cubicBezTo>
                    <a:cubicBezTo>
                      <a:pt x="1202" y="503"/>
                      <a:pt x="1002" y="36"/>
                      <a:pt x="701" y="3"/>
                    </a:cubicBezTo>
                    <a:cubicBezTo>
                      <a:pt x="691" y="2"/>
                      <a:pt x="680" y="1"/>
                      <a:pt x="67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4"/>
              <p:cNvSpPr/>
              <p:nvPr/>
            </p:nvSpPr>
            <p:spPr>
              <a:xfrm>
                <a:off x="2533663" y="6631375"/>
                <a:ext cx="358600" cy="524600"/>
              </a:xfrm>
              <a:custGeom>
                <a:avLst/>
                <a:gdLst/>
                <a:ahLst/>
                <a:cxnLst/>
                <a:rect l="l" t="t" r="r" b="b"/>
                <a:pathLst>
                  <a:path w="14344" h="20984" extrusionOk="0">
                    <a:moveTo>
                      <a:pt x="12588" y="1"/>
                    </a:moveTo>
                    <a:cubicBezTo>
                      <a:pt x="11514" y="1"/>
                      <a:pt x="10466" y="856"/>
                      <a:pt x="10208" y="2205"/>
                    </a:cubicBezTo>
                    <a:cubicBezTo>
                      <a:pt x="9874" y="3806"/>
                      <a:pt x="9274" y="5607"/>
                      <a:pt x="9274" y="5607"/>
                    </a:cubicBezTo>
                    <a:cubicBezTo>
                      <a:pt x="9274" y="5607"/>
                      <a:pt x="8173" y="4240"/>
                      <a:pt x="8039" y="3105"/>
                    </a:cubicBezTo>
                    <a:cubicBezTo>
                      <a:pt x="7906" y="1938"/>
                      <a:pt x="8506" y="1404"/>
                      <a:pt x="7706" y="1171"/>
                    </a:cubicBezTo>
                    <a:cubicBezTo>
                      <a:pt x="7686" y="1166"/>
                      <a:pt x="7663" y="1163"/>
                      <a:pt x="7637" y="1163"/>
                    </a:cubicBezTo>
                    <a:cubicBezTo>
                      <a:pt x="6647" y="1163"/>
                      <a:pt x="1729" y="4838"/>
                      <a:pt x="1501" y="6041"/>
                    </a:cubicBezTo>
                    <a:cubicBezTo>
                      <a:pt x="1268" y="7275"/>
                      <a:pt x="2035" y="14547"/>
                      <a:pt x="2035" y="14547"/>
                    </a:cubicBezTo>
                    <a:lnTo>
                      <a:pt x="0" y="18516"/>
                    </a:lnTo>
                    <a:cubicBezTo>
                      <a:pt x="0" y="18516"/>
                      <a:pt x="0" y="20318"/>
                      <a:pt x="3069" y="20885"/>
                    </a:cubicBezTo>
                    <a:cubicBezTo>
                      <a:pt x="3461" y="20954"/>
                      <a:pt x="3819" y="20984"/>
                      <a:pt x="4146" y="20984"/>
                    </a:cubicBezTo>
                    <a:cubicBezTo>
                      <a:pt x="6354" y="20984"/>
                      <a:pt x="7139" y="19617"/>
                      <a:pt x="7139" y="19617"/>
                    </a:cubicBezTo>
                    <a:lnTo>
                      <a:pt x="9274" y="13746"/>
                    </a:lnTo>
                    <a:cubicBezTo>
                      <a:pt x="9274" y="13746"/>
                      <a:pt x="10975" y="12612"/>
                      <a:pt x="11208" y="11378"/>
                    </a:cubicBezTo>
                    <a:cubicBezTo>
                      <a:pt x="11409" y="10144"/>
                      <a:pt x="11208" y="6408"/>
                      <a:pt x="11542" y="4707"/>
                    </a:cubicBezTo>
                    <a:cubicBezTo>
                      <a:pt x="11876" y="3005"/>
                      <a:pt x="14344" y="404"/>
                      <a:pt x="13110" y="70"/>
                    </a:cubicBezTo>
                    <a:cubicBezTo>
                      <a:pt x="12937" y="23"/>
                      <a:pt x="12763" y="1"/>
                      <a:pt x="12588"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4"/>
              <p:cNvSpPr/>
              <p:nvPr/>
            </p:nvSpPr>
            <p:spPr>
              <a:xfrm>
                <a:off x="2770488" y="6537200"/>
                <a:ext cx="25" cy="244375"/>
              </a:xfrm>
              <a:custGeom>
                <a:avLst/>
                <a:gdLst/>
                <a:ahLst/>
                <a:cxnLst/>
                <a:rect l="l" t="t" r="r" b="b"/>
                <a:pathLst>
                  <a:path w="1" h="9775" fill="none" extrusionOk="0">
                    <a:moveTo>
                      <a:pt x="1" y="1"/>
                    </a:moveTo>
                    <a:lnTo>
                      <a:pt x="1" y="9775"/>
                    </a:lnTo>
                  </a:path>
                </a:pathLst>
              </a:custGeom>
              <a:noFill/>
              <a:ln w="317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4"/>
              <p:cNvSpPr/>
              <p:nvPr/>
            </p:nvSpPr>
            <p:spPr>
              <a:xfrm>
                <a:off x="2604538" y="6960850"/>
                <a:ext cx="115950" cy="67575"/>
              </a:xfrm>
              <a:custGeom>
                <a:avLst/>
                <a:gdLst/>
                <a:ahLst/>
                <a:cxnLst/>
                <a:rect l="l" t="t" r="r" b="b"/>
                <a:pathLst>
                  <a:path w="4638" h="2703" fill="none" extrusionOk="0">
                    <a:moveTo>
                      <a:pt x="4637" y="0"/>
                    </a:moveTo>
                    <a:cubicBezTo>
                      <a:pt x="4637" y="0"/>
                      <a:pt x="3603" y="2035"/>
                      <a:pt x="2036" y="2369"/>
                    </a:cubicBezTo>
                    <a:cubicBezTo>
                      <a:pt x="468" y="2702"/>
                      <a:pt x="1" y="1802"/>
                      <a:pt x="1" y="1802"/>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4"/>
              <p:cNvSpPr/>
              <p:nvPr/>
            </p:nvSpPr>
            <p:spPr>
              <a:xfrm>
                <a:off x="2603713" y="6669275"/>
                <a:ext cx="136775" cy="127300"/>
              </a:xfrm>
              <a:custGeom>
                <a:avLst/>
                <a:gdLst/>
                <a:ahLst/>
                <a:cxnLst/>
                <a:rect l="l" t="t" r="r" b="b"/>
                <a:pathLst>
                  <a:path w="5471" h="5092" extrusionOk="0">
                    <a:moveTo>
                      <a:pt x="3385" y="1"/>
                    </a:moveTo>
                    <a:cubicBezTo>
                      <a:pt x="3357" y="1"/>
                      <a:pt x="3330" y="7"/>
                      <a:pt x="3303" y="22"/>
                    </a:cubicBezTo>
                    <a:cubicBezTo>
                      <a:pt x="2736" y="322"/>
                      <a:pt x="1001" y="1156"/>
                      <a:pt x="501" y="1523"/>
                    </a:cubicBezTo>
                    <a:cubicBezTo>
                      <a:pt x="0" y="1890"/>
                      <a:pt x="434" y="2157"/>
                      <a:pt x="434" y="2157"/>
                    </a:cubicBezTo>
                    <a:lnTo>
                      <a:pt x="1735" y="2657"/>
                    </a:lnTo>
                    <a:lnTo>
                      <a:pt x="2802" y="2457"/>
                    </a:lnTo>
                    <a:cubicBezTo>
                      <a:pt x="3136" y="2924"/>
                      <a:pt x="3436" y="3424"/>
                      <a:pt x="3670" y="3958"/>
                    </a:cubicBezTo>
                    <a:cubicBezTo>
                      <a:pt x="4237" y="5092"/>
                      <a:pt x="4604" y="5092"/>
                      <a:pt x="5037" y="5092"/>
                    </a:cubicBezTo>
                    <a:cubicBezTo>
                      <a:pt x="5471" y="5092"/>
                      <a:pt x="5338" y="4858"/>
                      <a:pt x="5037" y="3791"/>
                    </a:cubicBezTo>
                    <a:cubicBezTo>
                      <a:pt x="4751" y="2774"/>
                      <a:pt x="3950" y="1"/>
                      <a:pt x="33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4"/>
              <p:cNvSpPr/>
              <p:nvPr/>
            </p:nvSpPr>
            <p:spPr>
              <a:xfrm>
                <a:off x="2603713" y="6662300"/>
                <a:ext cx="136775" cy="134275"/>
              </a:xfrm>
              <a:custGeom>
                <a:avLst/>
                <a:gdLst/>
                <a:ahLst/>
                <a:cxnLst/>
                <a:rect l="l" t="t" r="r" b="b"/>
                <a:pathLst>
                  <a:path w="5471" h="5371" fill="none" extrusionOk="0">
                    <a:moveTo>
                      <a:pt x="434" y="2436"/>
                    </a:moveTo>
                    <a:cubicBezTo>
                      <a:pt x="434" y="2436"/>
                      <a:pt x="0" y="2169"/>
                      <a:pt x="501" y="1802"/>
                    </a:cubicBezTo>
                    <a:cubicBezTo>
                      <a:pt x="1001" y="1435"/>
                      <a:pt x="2736" y="601"/>
                      <a:pt x="3303" y="301"/>
                    </a:cubicBezTo>
                    <a:cubicBezTo>
                      <a:pt x="3870" y="0"/>
                      <a:pt x="4737" y="3003"/>
                      <a:pt x="5037" y="4070"/>
                    </a:cubicBezTo>
                    <a:cubicBezTo>
                      <a:pt x="5338" y="5137"/>
                      <a:pt x="5471" y="5371"/>
                      <a:pt x="5037" y="5371"/>
                    </a:cubicBezTo>
                    <a:cubicBezTo>
                      <a:pt x="4604" y="5371"/>
                      <a:pt x="4237" y="5371"/>
                      <a:pt x="3670" y="4237"/>
                    </a:cubicBezTo>
                    <a:cubicBezTo>
                      <a:pt x="3436" y="3703"/>
                      <a:pt x="3136" y="3203"/>
                      <a:pt x="2802" y="2736"/>
                    </a:cubicBezTo>
                    <a:lnTo>
                      <a:pt x="1735" y="2936"/>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4"/>
              <p:cNvSpPr/>
              <p:nvPr/>
            </p:nvSpPr>
            <p:spPr>
              <a:xfrm>
                <a:off x="2569513" y="6695975"/>
                <a:ext cx="136800" cy="127300"/>
              </a:xfrm>
              <a:custGeom>
                <a:avLst/>
                <a:gdLst/>
                <a:ahLst/>
                <a:cxnLst/>
                <a:rect l="l" t="t" r="r" b="b"/>
                <a:pathLst>
                  <a:path w="5472" h="5092" extrusionOk="0">
                    <a:moveTo>
                      <a:pt x="3381" y="0"/>
                    </a:moveTo>
                    <a:cubicBezTo>
                      <a:pt x="3354" y="0"/>
                      <a:pt x="3328" y="7"/>
                      <a:pt x="3303" y="21"/>
                    </a:cubicBezTo>
                    <a:cubicBezTo>
                      <a:pt x="2736" y="355"/>
                      <a:pt x="1001" y="1155"/>
                      <a:pt x="501" y="1522"/>
                    </a:cubicBezTo>
                    <a:cubicBezTo>
                      <a:pt x="1" y="1922"/>
                      <a:pt x="434" y="2156"/>
                      <a:pt x="434" y="2156"/>
                    </a:cubicBezTo>
                    <a:lnTo>
                      <a:pt x="1735" y="2656"/>
                    </a:lnTo>
                    <a:lnTo>
                      <a:pt x="2803" y="2490"/>
                    </a:lnTo>
                    <a:cubicBezTo>
                      <a:pt x="3136" y="2957"/>
                      <a:pt x="3437" y="3457"/>
                      <a:pt x="3670" y="3991"/>
                    </a:cubicBezTo>
                    <a:cubicBezTo>
                      <a:pt x="4237" y="5091"/>
                      <a:pt x="4604" y="5091"/>
                      <a:pt x="5038" y="5091"/>
                    </a:cubicBezTo>
                    <a:cubicBezTo>
                      <a:pt x="5471" y="5091"/>
                      <a:pt x="5338" y="4858"/>
                      <a:pt x="5038" y="3790"/>
                    </a:cubicBezTo>
                    <a:cubicBezTo>
                      <a:pt x="4752" y="2773"/>
                      <a:pt x="3921" y="0"/>
                      <a:pt x="3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4"/>
              <p:cNvSpPr/>
              <p:nvPr/>
            </p:nvSpPr>
            <p:spPr>
              <a:xfrm>
                <a:off x="2569513" y="6688975"/>
                <a:ext cx="136800" cy="134300"/>
              </a:xfrm>
              <a:custGeom>
                <a:avLst/>
                <a:gdLst/>
                <a:ahLst/>
                <a:cxnLst/>
                <a:rect l="l" t="t" r="r" b="b"/>
                <a:pathLst>
                  <a:path w="5472" h="5372" fill="none" extrusionOk="0">
                    <a:moveTo>
                      <a:pt x="434" y="2436"/>
                    </a:moveTo>
                    <a:cubicBezTo>
                      <a:pt x="434" y="2436"/>
                      <a:pt x="1" y="2202"/>
                      <a:pt x="501" y="1802"/>
                    </a:cubicBezTo>
                    <a:cubicBezTo>
                      <a:pt x="1001" y="1435"/>
                      <a:pt x="2736" y="635"/>
                      <a:pt x="3303" y="301"/>
                    </a:cubicBezTo>
                    <a:cubicBezTo>
                      <a:pt x="3837" y="1"/>
                      <a:pt x="4737" y="3003"/>
                      <a:pt x="5038" y="4070"/>
                    </a:cubicBezTo>
                    <a:cubicBezTo>
                      <a:pt x="5338" y="5138"/>
                      <a:pt x="5471" y="5371"/>
                      <a:pt x="5038" y="5371"/>
                    </a:cubicBezTo>
                    <a:cubicBezTo>
                      <a:pt x="4604" y="5371"/>
                      <a:pt x="4237" y="5371"/>
                      <a:pt x="3670" y="4271"/>
                    </a:cubicBezTo>
                    <a:cubicBezTo>
                      <a:pt x="3437" y="3737"/>
                      <a:pt x="3136" y="3237"/>
                      <a:pt x="2803" y="2770"/>
                    </a:cubicBezTo>
                    <a:lnTo>
                      <a:pt x="1735" y="2936"/>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4"/>
              <p:cNvSpPr/>
              <p:nvPr/>
            </p:nvSpPr>
            <p:spPr>
              <a:xfrm>
                <a:off x="2553663" y="6734725"/>
                <a:ext cx="110050" cy="127975"/>
              </a:xfrm>
              <a:custGeom>
                <a:avLst/>
                <a:gdLst/>
                <a:ahLst/>
                <a:cxnLst/>
                <a:rect l="l" t="t" r="r" b="b"/>
                <a:pathLst>
                  <a:path w="4402" h="5119" extrusionOk="0">
                    <a:moveTo>
                      <a:pt x="2225" y="1"/>
                    </a:moveTo>
                    <a:cubicBezTo>
                      <a:pt x="1724" y="1"/>
                      <a:pt x="1" y="1473"/>
                      <a:pt x="1" y="1473"/>
                    </a:cubicBezTo>
                    <a:lnTo>
                      <a:pt x="902" y="4409"/>
                    </a:lnTo>
                    <a:lnTo>
                      <a:pt x="1369" y="2607"/>
                    </a:lnTo>
                    <a:lnTo>
                      <a:pt x="2603" y="3742"/>
                    </a:lnTo>
                    <a:cubicBezTo>
                      <a:pt x="2603" y="3742"/>
                      <a:pt x="3070" y="4976"/>
                      <a:pt x="3737" y="5109"/>
                    </a:cubicBezTo>
                    <a:cubicBezTo>
                      <a:pt x="3781" y="5116"/>
                      <a:pt x="3822" y="5119"/>
                      <a:pt x="3860" y="5119"/>
                    </a:cubicBezTo>
                    <a:cubicBezTo>
                      <a:pt x="4401" y="5119"/>
                      <a:pt x="4360" y="4459"/>
                      <a:pt x="3737" y="3275"/>
                    </a:cubicBezTo>
                    <a:cubicBezTo>
                      <a:pt x="3070" y="2040"/>
                      <a:pt x="2736" y="139"/>
                      <a:pt x="2269" y="6"/>
                    </a:cubicBezTo>
                    <a:cubicBezTo>
                      <a:pt x="2256" y="2"/>
                      <a:pt x="2241" y="1"/>
                      <a:pt x="2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4"/>
              <p:cNvSpPr/>
              <p:nvPr/>
            </p:nvSpPr>
            <p:spPr>
              <a:xfrm>
                <a:off x="2553663" y="6732350"/>
                <a:ext cx="110125" cy="132625"/>
              </a:xfrm>
              <a:custGeom>
                <a:avLst/>
                <a:gdLst/>
                <a:ahLst/>
                <a:cxnLst/>
                <a:rect l="l" t="t" r="r" b="b"/>
                <a:pathLst>
                  <a:path w="4405" h="5305" fill="none" extrusionOk="0">
                    <a:moveTo>
                      <a:pt x="1369" y="2702"/>
                    </a:moveTo>
                    <a:lnTo>
                      <a:pt x="2603" y="3837"/>
                    </a:lnTo>
                    <a:cubicBezTo>
                      <a:pt x="2603" y="3837"/>
                      <a:pt x="3070" y="5071"/>
                      <a:pt x="3737" y="5204"/>
                    </a:cubicBezTo>
                    <a:cubicBezTo>
                      <a:pt x="4404" y="5304"/>
                      <a:pt x="4404" y="4637"/>
                      <a:pt x="3737" y="3370"/>
                    </a:cubicBezTo>
                    <a:cubicBezTo>
                      <a:pt x="3070" y="2135"/>
                      <a:pt x="2736" y="234"/>
                      <a:pt x="2269" y="101"/>
                    </a:cubicBezTo>
                    <a:cubicBezTo>
                      <a:pt x="1836" y="0"/>
                      <a:pt x="1" y="1568"/>
                      <a:pt x="1" y="1568"/>
                    </a:cubicBezTo>
                    <a:lnTo>
                      <a:pt x="902" y="4504"/>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4"/>
              <p:cNvSpPr/>
              <p:nvPr/>
            </p:nvSpPr>
            <p:spPr>
              <a:xfrm>
                <a:off x="2697013" y="6641450"/>
                <a:ext cx="81025" cy="53700"/>
              </a:xfrm>
              <a:custGeom>
                <a:avLst/>
                <a:gdLst/>
                <a:ahLst/>
                <a:cxnLst/>
                <a:rect l="l" t="t" r="r" b="b"/>
                <a:pathLst>
                  <a:path w="3241" h="2148" extrusionOk="0">
                    <a:moveTo>
                      <a:pt x="1956" y="1"/>
                    </a:moveTo>
                    <a:cubicBezTo>
                      <a:pt x="1622" y="1"/>
                      <a:pt x="1339" y="67"/>
                      <a:pt x="1339" y="67"/>
                    </a:cubicBezTo>
                    <a:cubicBezTo>
                      <a:pt x="1339" y="67"/>
                      <a:pt x="205" y="67"/>
                      <a:pt x="104" y="1035"/>
                    </a:cubicBezTo>
                    <a:cubicBezTo>
                      <a:pt x="1" y="1813"/>
                      <a:pt x="422" y="2148"/>
                      <a:pt x="1101" y="2148"/>
                    </a:cubicBezTo>
                    <a:cubicBezTo>
                      <a:pt x="1295" y="2148"/>
                      <a:pt x="1510" y="2120"/>
                      <a:pt x="1739" y="2069"/>
                    </a:cubicBezTo>
                    <a:cubicBezTo>
                      <a:pt x="2773" y="1869"/>
                      <a:pt x="3240" y="868"/>
                      <a:pt x="2873" y="334"/>
                    </a:cubicBezTo>
                    <a:cubicBezTo>
                      <a:pt x="2673" y="67"/>
                      <a:pt x="2289" y="1"/>
                      <a:pt x="1956"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4"/>
              <p:cNvSpPr/>
              <p:nvPr/>
            </p:nvSpPr>
            <p:spPr>
              <a:xfrm>
                <a:off x="2534488" y="7032575"/>
                <a:ext cx="203500" cy="122850"/>
              </a:xfrm>
              <a:custGeom>
                <a:avLst/>
                <a:gdLst/>
                <a:ahLst/>
                <a:cxnLst/>
                <a:rect l="l" t="t" r="r" b="b"/>
                <a:pathLst>
                  <a:path w="8140" h="4914" extrusionOk="0">
                    <a:moveTo>
                      <a:pt x="1235" y="0"/>
                    </a:moveTo>
                    <a:lnTo>
                      <a:pt x="1" y="2435"/>
                    </a:lnTo>
                    <a:cubicBezTo>
                      <a:pt x="1" y="2435"/>
                      <a:pt x="1" y="4236"/>
                      <a:pt x="3036" y="4803"/>
                    </a:cubicBezTo>
                    <a:cubicBezTo>
                      <a:pt x="3449" y="4881"/>
                      <a:pt x="3825" y="4914"/>
                      <a:pt x="4166" y="4914"/>
                    </a:cubicBezTo>
                    <a:cubicBezTo>
                      <a:pt x="6334" y="4914"/>
                      <a:pt x="7106" y="3569"/>
                      <a:pt x="7106" y="3569"/>
                    </a:cubicBezTo>
                    <a:lnTo>
                      <a:pt x="8140" y="734"/>
                    </a:lnTo>
                    <a:lnTo>
                      <a:pt x="8140" y="734"/>
                    </a:lnTo>
                    <a:cubicBezTo>
                      <a:pt x="6817" y="1125"/>
                      <a:pt x="5719" y="1279"/>
                      <a:pt x="4811" y="1279"/>
                    </a:cubicBezTo>
                    <a:cubicBezTo>
                      <a:pt x="2857" y="1279"/>
                      <a:pt x="1782" y="569"/>
                      <a:pt x="1235" y="0"/>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4"/>
              <p:cNvSpPr/>
              <p:nvPr/>
            </p:nvSpPr>
            <p:spPr>
              <a:xfrm>
                <a:off x="3780388" y="8274275"/>
                <a:ext cx="370275" cy="469125"/>
              </a:xfrm>
              <a:custGeom>
                <a:avLst/>
                <a:gdLst/>
                <a:ahLst/>
                <a:cxnLst/>
                <a:rect l="l" t="t" r="r" b="b"/>
                <a:pathLst>
                  <a:path w="14811" h="18765" extrusionOk="0">
                    <a:moveTo>
                      <a:pt x="12443" y="1"/>
                    </a:moveTo>
                    <a:lnTo>
                      <a:pt x="6038" y="3237"/>
                    </a:lnTo>
                    <a:cubicBezTo>
                      <a:pt x="6038" y="3237"/>
                      <a:pt x="2402" y="3337"/>
                      <a:pt x="1268" y="4671"/>
                    </a:cubicBezTo>
                    <a:cubicBezTo>
                      <a:pt x="134" y="6005"/>
                      <a:pt x="0" y="12610"/>
                      <a:pt x="0" y="13644"/>
                    </a:cubicBezTo>
                    <a:cubicBezTo>
                      <a:pt x="0" y="14711"/>
                      <a:pt x="2102" y="17847"/>
                      <a:pt x="5938" y="18614"/>
                    </a:cubicBezTo>
                    <a:cubicBezTo>
                      <a:pt x="6451" y="18717"/>
                      <a:pt x="6953" y="18765"/>
                      <a:pt x="7439" y="18765"/>
                    </a:cubicBezTo>
                    <a:cubicBezTo>
                      <a:pt x="10583" y="18765"/>
                      <a:pt x="13023" y="16763"/>
                      <a:pt x="13110" y="14711"/>
                    </a:cubicBezTo>
                    <a:cubicBezTo>
                      <a:pt x="13176" y="12310"/>
                      <a:pt x="14811" y="5805"/>
                      <a:pt x="14444" y="3337"/>
                    </a:cubicBezTo>
                    <a:cubicBezTo>
                      <a:pt x="14044" y="835"/>
                      <a:pt x="12443" y="1"/>
                      <a:pt x="12443" y="1"/>
                    </a:cubicBezTo>
                    <a:close/>
                  </a:path>
                </a:pathLst>
              </a:custGeom>
              <a:solidFill>
                <a:srgbClr val="E0A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4"/>
              <p:cNvSpPr/>
              <p:nvPr/>
            </p:nvSpPr>
            <p:spPr>
              <a:xfrm>
                <a:off x="3780388" y="8274275"/>
                <a:ext cx="370275" cy="484550"/>
              </a:xfrm>
              <a:custGeom>
                <a:avLst/>
                <a:gdLst/>
                <a:ahLst/>
                <a:cxnLst/>
                <a:rect l="l" t="t" r="r" b="b"/>
                <a:pathLst>
                  <a:path w="14811" h="19382" fill="none" extrusionOk="0">
                    <a:moveTo>
                      <a:pt x="6038" y="3237"/>
                    </a:moveTo>
                    <a:cubicBezTo>
                      <a:pt x="6038" y="3237"/>
                      <a:pt x="2402" y="3337"/>
                      <a:pt x="1268" y="4671"/>
                    </a:cubicBezTo>
                    <a:cubicBezTo>
                      <a:pt x="134" y="6005"/>
                      <a:pt x="0" y="12610"/>
                      <a:pt x="0" y="13644"/>
                    </a:cubicBezTo>
                    <a:cubicBezTo>
                      <a:pt x="0" y="14711"/>
                      <a:pt x="2102" y="17847"/>
                      <a:pt x="5938" y="18614"/>
                    </a:cubicBezTo>
                    <a:cubicBezTo>
                      <a:pt x="9774" y="19381"/>
                      <a:pt x="13010" y="17080"/>
                      <a:pt x="13110" y="14711"/>
                    </a:cubicBezTo>
                    <a:cubicBezTo>
                      <a:pt x="13176" y="12310"/>
                      <a:pt x="14811" y="5805"/>
                      <a:pt x="14444" y="3337"/>
                    </a:cubicBezTo>
                    <a:cubicBezTo>
                      <a:pt x="14044" y="835"/>
                      <a:pt x="12443" y="1"/>
                      <a:pt x="12443"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4"/>
              <p:cNvSpPr/>
              <p:nvPr/>
            </p:nvSpPr>
            <p:spPr>
              <a:xfrm>
                <a:off x="3807913" y="8528625"/>
                <a:ext cx="225175" cy="220200"/>
              </a:xfrm>
              <a:custGeom>
                <a:avLst/>
                <a:gdLst/>
                <a:ahLst/>
                <a:cxnLst/>
                <a:rect l="l" t="t" r="r" b="b"/>
                <a:pathLst>
                  <a:path w="9007" h="8808" extrusionOk="0">
                    <a:moveTo>
                      <a:pt x="4503" y="1"/>
                    </a:moveTo>
                    <a:cubicBezTo>
                      <a:pt x="2002" y="1"/>
                      <a:pt x="0" y="1969"/>
                      <a:pt x="0" y="4404"/>
                    </a:cubicBezTo>
                    <a:cubicBezTo>
                      <a:pt x="0" y="6839"/>
                      <a:pt x="2002" y="8807"/>
                      <a:pt x="4503" y="8807"/>
                    </a:cubicBezTo>
                    <a:cubicBezTo>
                      <a:pt x="6972" y="8807"/>
                      <a:pt x="9007" y="6839"/>
                      <a:pt x="9007" y="4404"/>
                    </a:cubicBezTo>
                    <a:cubicBezTo>
                      <a:pt x="9007" y="1969"/>
                      <a:pt x="6972" y="1"/>
                      <a:pt x="4503" y="1"/>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4"/>
              <p:cNvSpPr/>
              <p:nvPr/>
            </p:nvSpPr>
            <p:spPr>
              <a:xfrm>
                <a:off x="3572738" y="8592375"/>
                <a:ext cx="391975" cy="407450"/>
              </a:xfrm>
              <a:custGeom>
                <a:avLst/>
                <a:gdLst/>
                <a:ahLst/>
                <a:cxnLst/>
                <a:rect l="l" t="t" r="r" b="b"/>
                <a:pathLst>
                  <a:path w="15679" h="16298" extrusionOk="0">
                    <a:moveTo>
                      <a:pt x="10949" y="0"/>
                    </a:moveTo>
                    <a:cubicBezTo>
                      <a:pt x="10817" y="0"/>
                      <a:pt x="10702" y="17"/>
                      <a:pt x="10608" y="53"/>
                    </a:cubicBezTo>
                    <a:cubicBezTo>
                      <a:pt x="9674" y="420"/>
                      <a:pt x="10141" y="1087"/>
                      <a:pt x="9274" y="1487"/>
                    </a:cubicBezTo>
                    <a:cubicBezTo>
                      <a:pt x="8440" y="1854"/>
                      <a:pt x="5171" y="2354"/>
                      <a:pt x="4504" y="3188"/>
                    </a:cubicBezTo>
                    <a:cubicBezTo>
                      <a:pt x="3836" y="4056"/>
                      <a:pt x="3369" y="5690"/>
                      <a:pt x="2302" y="7591"/>
                    </a:cubicBezTo>
                    <a:cubicBezTo>
                      <a:pt x="1268" y="9493"/>
                      <a:pt x="0" y="10360"/>
                      <a:pt x="1435" y="10460"/>
                    </a:cubicBezTo>
                    <a:cubicBezTo>
                      <a:pt x="1464" y="10461"/>
                      <a:pt x="1493" y="10461"/>
                      <a:pt x="1521" y="10461"/>
                    </a:cubicBezTo>
                    <a:cubicBezTo>
                      <a:pt x="2755" y="10461"/>
                      <a:pt x="3882" y="9767"/>
                      <a:pt x="4404" y="8659"/>
                    </a:cubicBezTo>
                    <a:cubicBezTo>
                      <a:pt x="4737" y="8025"/>
                      <a:pt x="5237" y="7525"/>
                      <a:pt x="5838" y="7225"/>
                    </a:cubicBezTo>
                    <a:lnTo>
                      <a:pt x="5838" y="7225"/>
                    </a:lnTo>
                    <a:cubicBezTo>
                      <a:pt x="5838" y="7225"/>
                      <a:pt x="3269" y="13062"/>
                      <a:pt x="3636" y="13629"/>
                    </a:cubicBezTo>
                    <a:cubicBezTo>
                      <a:pt x="3803" y="13929"/>
                      <a:pt x="4070" y="14163"/>
                      <a:pt x="4404" y="14296"/>
                    </a:cubicBezTo>
                    <a:cubicBezTo>
                      <a:pt x="4404" y="14296"/>
                      <a:pt x="4103" y="15430"/>
                      <a:pt x="4804" y="15731"/>
                    </a:cubicBezTo>
                    <a:cubicBezTo>
                      <a:pt x="4971" y="15800"/>
                      <a:pt x="5149" y="15835"/>
                      <a:pt x="5327" y="15835"/>
                    </a:cubicBezTo>
                    <a:cubicBezTo>
                      <a:pt x="5576" y="15835"/>
                      <a:pt x="5824" y="15767"/>
                      <a:pt x="6038" y="15631"/>
                    </a:cubicBezTo>
                    <a:cubicBezTo>
                      <a:pt x="6038" y="15631"/>
                      <a:pt x="6905" y="16298"/>
                      <a:pt x="7372" y="16298"/>
                    </a:cubicBezTo>
                    <a:cubicBezTo>
                      <a:pt x="7673" y="16264"/>
                      <a:pt x="7973" y="16164"/>
                      <a:pt x="8240" y="15997"/>
                    </a:cubicBezTo>
                    <a:cubicBezTo>
                      <a:pt x="8240" y="15997"/>
                      <a:pt x="8432" y="16021"/>
                      <a:pt x="8702" y="16021"/>
                    </a:cubicBezTo>
                    <a:cubicBezTo>
                      <a:pt x="9219" y="16021"/>
                      <a:pt x="10023" y="15935"/>
                      <a:pt x="10308" y="15430"/>
                    </a:cubicBezTo>
                    <a:cubicBezTo>
                      <a:pt x="10775" y="14663"/>
                      <a:pt x="12910" y="12195"/>
                      <a:pt x="13944" y="10160"/>
                    </a:cubicBezTo>
                    <a:cubicBezTo>
                      <a:pt x="14611" y="8826"/>
                      <a:pt x="15044" y="7358"/>
                      <a:pt x="15211" y="5890"/>
                    </a:cubicBezTo>
                    <a:cubicBezTo>
                      <a:pt x="15211" y="5890"/>
                      <a:pt x="15678" y="3789"/>
                      <a:pt x="15211" y="2555"/>
                    </a:cubicBezTo>
                    <a:cubicBezTo>
                      <a:pt x="14790" y="1440"/>
                      <a:pt x="12167" y="0"/>
                      <a:pt x="10949"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4"/>
              <p:cNvSpPr/>
              <p:nvPr/>
            </p:nvSpPr>
            <p:spPr>
              <a:xfrm>
                <a:off x="3682813" y="8796325"/>
                <a:ext cx="102600" cy="153475"/>
              </a:xfrm>
              <a:custGeom>
                <a:avLst/>
                <a:gdLst/>
                <a:ahLst/>
                <a:cxnLst/>
                <a:rect l="l" t="t" r="r" b="b"/>
                <a:pathLst>
                  <a:path w="4104" h="6139" fill="none" extrusionOk="0">
                    <a:moveTo>
                      <a:pt x="1" y="6138"/>
                    </a:moveTo>
                    <a:lnTo>
                      <a:pt x="4103"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4"/>
              <p:cNvSpPr/>
              <p:nvPr/>
            </p:nvSpPr>
            <p:spPr>
              <a:xfrm>
                <a:off x="3723688" y="8834675"/>
                <a:ext cx="114250" cy="148475"/>
              </a:xfrm>
              <a:custGeom>
                <a:avLst/>
                <a:gdLst/>
                <a:ahLst/>
                <a:cxnLst/>
                <a:rect l="l" t="t" r="r" b="b"/>
                <a:pathLst>
                  <a:path w="4570" h="5939" fill="none" extrusionOk="0">
                    <a:moveTo>
                      <a:pt x="0" y="5939"/>
                    </a:moveTo>
                    <a:lnTo>
                      <a:pt x="457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4"/>
              <p:cNvSpPr/>
              <p:nvPr/>
            </p:nvSpPr>
            <p:spPr>
              <a:xfrm>
                <a:off x="3778713" y="8889725"/>
                <a:ext cx="90925" cy="102600"/>
              </a:xfrm>
              <a:custGeom>
                <a:avLst/>
                <a:gdLst/>
                <a:ahLst/>
                <a:cxnLst/>
                <a:rect l="l" t="t" r="r" b="b"/>
                <a:pathLst>
                  <a:path w="3637" h="4104" fill="none" extrusionOk="0">
                    <a:moveTo>
                      <a:pt x="1" y="4103"/>
                    </a:moveTo>
                    <a:lnTo>
                      <a:pt x="3637"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4"/>
              <p:cNvSpPr/>
              <p:nvPr/>
            </p:nvSpPr>
            <p:spPr>
              <a:xfrm>
                <a:off x="3718663" y="8708775"/>
                <a:ext cx="19225" cy="64225"/>
              </a:xfrm>
              <a:custGeom>
                <a:avLst/>
                <a:gdLst/>
                <a:ahLst/>
                <a:cxnLst/>
                <a:rect l="l" t="t" r="r" b="b"/>
                <a:pathLst>
                  <a:path w="769" h="2569" fill="none" extrusionOk="0">
                    <a:moveTo>
                      <a:pt x="1" y="2569"/>
                    </a:moveTo>
                    <a:lnTo>
                      <a:pt x="768"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Cloud 5"/>
          <p:cNvSpPr/>
          <p:nvPr/>
        </p:nvSpPr>
        <p:spPr>
          <a:xfrm>
            <a:off x="1029924" y="313755"/>
            <a:ext cx="8089910" cy="1038795"/>
          </a:xfrm>
          <a:prstGeom prst="cloud">
            <a:avLst/>
          </a:prstGeom>
          <a:solidFill>
            <a:schemeClr val="accent4"/>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76400" y="586085"/>
            <a:ext cx="7055136" cy="461665"/>
          </a:xfrm>
          <a:prstGeom prst="rect">
            <a:avLst/>
          </a:prstGeom>
        </p:spPr>
        <p:txBody>
          <a:bodyPr wrap="none">
            <a:spAutoFit/>
          </a:bodyPr>
          <a:lstStyle/>
          <a:p>
            <a:r>
              <a:rPr lang="en-US" sz="2400" dirty="0"/>
              <a:t>Khi M thay đổi, có nhận xét gì về tổng MF</a:t>
            </a:r>
            <a:r>
              <a:rPr lang="en-US" sz="2400" baseline="-25000" dirty="0"/>
              <a:t>1</a:t>
            </a:r>
            <a:r>
              <a:rPr lang="en-US" sz="2400" dirty="0"/>
              <a:t> + MF</a:t>
            </a:r>
            <a:r>
              <a:rPr lang="en-US" sz="2400" baseline="-25000" dirty="0"/>
              <a:t>2</a:t>
            </a:r>
            <a:r>
              <a:rPr lang="en-US" sz="2400" dirty="0"/>
              <a:t>?</a:t>
            </a:r>
          </a:p>
        </p:txBody>
      </p:sp>
      <p:sp>
        <p:nvSpPr>
          <p:cNvPr id="7" name="Rectangle 6"/>
          <p:cNvSpPr/>
          <p:nvPr/>
        </p:nvSpPr>
        <p:spPr>
          <a:xfrm>
            <a:off x="3143250" y="2071628"/>
            <a:ext cx="4953000" cy="2862322"/>
          </a:xfrm>
          <a:prstGeom prst="rect">
            <a:avLst/>
          </a:prstGeom>
          <a:solidFill>
            <a:schemeClr val="bg2"/>
          </a:solidFill>
        </p:spPr>
        <p:txBody>
          <a:bodyPr wrap="square">
            <a:spAutoFit/>
          </a:bodyPr>
          <a:lstStyle/>
          <a:p>
            <a:pPr algn="ctr">
              <a:lnSpc>
                <a:spcPct val="150000"/>
              </a:lnSpc>
            </a:pPr>
            <a:r>
              <a:rPr lang="en-US" sz="2400" b="1" dirty="0">
                <a:solidFill>
                  <a:srgbClr val="FF0000"/>
                </a:solidFill>
              </a:rPr>
              <a:t>Giải</a:t>
            </a:r>
            <a:endParaRPr lang="en-US" sz="2400" dirty="0">
              <a:solidFill>
                <a:srgbClr val="FF0000"/>
              </a:solidFill>
            </a:endParaRPr>
          </a:p>
          <a:p>
            <a:pPr algn="ctr">
              <a:lnSpc>
                <a:spcPct val="150000"/>
              </a:lnSpc>
            </a:pPr>
            <a:r>
              <a:rPr lang="en-US" sz="2400" dirty="0"/>
              <a:t>Ta thấy tổng MF</a:t>
            </a:r>
            <a:r>
              <a:rPr lang="en-US" sz="2400" baseline="-25000" dirty="0"/>
              <a:t>1</a:t>
            </a:r>
            <a:r>
              <a:rPr lang="en-US" sz="2400" dirty="0"/>
              <a:t> + MF</a:t>
            </a:r>
            <a:r>
              <a:rPr lang="en-US" sz="2400" baseline="-25000" dirty="0"/>
              <a:t>2</a:t>
            </a:r>
            <a:r>
              <a:rPr lang="en-US" sz="2400" dirty="0"/>
              <a:t> luôn bằng độ dài vòng dây kín, do đó khi M thay đổi, tổng MF</a:t>
            </a:r>
            <a:r>
              <a:rPr lang="en-US" sz="2400" baseline="-25000" dirty="0"/>
              <a:t>1</a:t>
            </a:r>
            <a:r>
              <a:rPr lang="en-US" sz="2400" dirty="0"/>
              <a:t> + MF</a:t>
            </a:r>
            <a:r>
              <a:rPr lang="en-US" sz="2400" baseline="-25000" dirty="0"/>
              <a:t>2</a:t>
            </a:r>
            <a:r>
              <a:rPr lang="en-US" sz="2400" dirty="0"/>
              <a:t> là một độ dài không đổi. </a:t>
            </a:r>
          </a:p>
        </p:txBody>
      </p:sp>
      <p:pic>
        <p:nvPicPr>
          <p:cNvPr id="94" name="Picture 93">
            <a:extLst>
              <a:ext uri="{FF2B5EF4-FFF2-40B4-BE49-F238E27FC236}">
                <a16:creationId xmlns:a16="http://schemas.microsoft.com/office/drawing/2014/main" id="{108AB92E-875F-97D9-72F6-5ED9A3EEE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8318">
            <a:off x="2724580" y="1249876"/>
            <a:ext cx="843364" cy="95947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up)">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28"/>
                                        </p:tgtEl>
                                        <p:attrNameLst>
                                          <p:attrName>style.visibility</p:attrName>
                                        </p:attrNameLst>
                                      </p:cBhvr>
                                      <p:to>
                                        <p:strVal val="visible"/>
                                      </p:to>
                                    </p:set>
                                    <p:anim calcmode="lin" valueType="num">
                                      <p:cBhvr additive="base">
                                        <p:cTn id="12" dur="500" fill="hold"/>
                                        <p:tgtEl>
                                          <p:spTgt spid="728"/>
                                        </p:tgtEl>
                                        <p:attrNameLst>
                                          <p:attrName>ppt_x</p:attrName>
                                        </p:attrNameLst>
                                      </p:cBhvr>
                                      <p:tavLst>
                                        <p:tav tm="0">
                                          <p:val>
                                            <p:strVal val="#ppt_x"/>
                                          </p:val>
                                        </p:tav>
                                        <p:tav tm="100000">
                                          <p:val>
                                            <p:strVal val="#ppt_x"/>
                                          </p:val>
                                        </p:tav>
                                      </p:tavLst>
                                    </p:anim>
                                    <p:anim calcmode="lin" valueType="num">
                                      <p:cBhvr additive="base">
                                        <p:cTn id="13" dur="500" fill="hold"/>
                                        <p:tgtEl>
                                          <p:spTgt spid="72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bg/>
                                          </p:spTgt>
                                        </p:tgtEl>
                                        <p:attrNameLst>
                                          <p:attrName>style.visibility</p:attrName>
                                        </p:attrNameLst>
                                      </p:cBhvr>
                                      <p:to>
                                        <p:strVal val="visible"/>
                                      </p:to>
                                    </p:set>
                                    <p:animEffect transition="in" filter="fade">
                                      <p:cBhvr>
                                        <p:cTn id="26" dur="500"/>
                                        <p:tgtEl>
                                          <p:spTgt spid="7">
                                            <p:bg/>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fade">
                                      <p:cBhvr>
                                        <p:cTn id="3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grpSp>
        <p:nvGrpSpPr>
          <p:cNvPr id="449" name="Google Shape;449;p40"/>
          <p:cNvGrpSpPr/>
          <p:nvPr/>
        </p:nvGrpSpPr>
        <p:grpSpPr>
          <a:xfrm>
            <a:off x="8344461" y="2326305"/>
            <a:ext cx="520092" cy="669040"/>
            <a:chOff x="4938450" y="2419450"/>
            <a:chExt cx="243900" cy="313750"/>
          </a:xfrm>
        </p:grpSpPr>
        <p:sp>
          <p:nvSpPr>
            <p:cNvPr id="450" name="Google Shape;450;p40"/>
            <p:cNvSpPr/>
            <p:nvPr/>
          </p:nvSpPr>
          <p:spPr>
            <a:xfrm>
              <a:off x="4988550" y="2432675"/>
              <a:ext cx="189850" cy="242075"/>
            </a:xfrm>
            <a:custGeom>
              <a:avLst/>
              <a:gdLst/>
              <a:ahLst/>
              <a:cxnLst/>
              <a:rect l="l" t="t" r="r" b="b"/>
              <a:pathLst>
                <a:path w="7594" h="9683" extrusionOk="0">
                  <a:moveTo>
                    <a:pt x="6788" y="0"/>
                  </a:moveTo>
                  <a:cubicBezTo>
                    <a:pt x="6773" y="47"/>
                    <a:pt x="6725" y="47"/>
                    <a:pt x="6694" y="79"/>
                  </a:cubicBezTo>
                  <a:cubicBezTo>
                    <a:pt x="6710" y="95"/>
                    <a:pt x="6741" y="142"/>
                    <a:pt x="6757" y="142"/>
                  </a:cubicBezTo>
                  <a:lnTo>
                    <a:pt x="6962" y="284"/>
                  </a:lnTo>
                  <a:cubicBezTo>
                    <a:pt x="7388" y="568"/>
                    <a:pt x="7483" y="1216"/>
                    <a:pt x="7136" y="1721"/>
                  </a:cubicBezTo>
                  <a:lnTo>
                    <a:pt x="2226" y="9029"/>
                  </a:lnTo>
                  <a:cubicBezTo>
                    <a:pt x="1989" y="9374"/>
                    <a:pt x="1619" y="9572"/>
                    <a:pt x="1273" y="9572"/>
                  </a:cubicBezTo>
                  <a:cubicBezTo>
                    <a:pt x="1112" y="9572"/>
                    <a:pt x="957" y="9530"/>
                    <a:pt x="822" y="9440"/>
                  </a:cubicBezTo>
                  <a:lnTo>
                    <a:pt x="616" y="9298"/>
                  </a:lnTo>
                  <a:cubicBezTo>
                    <a:pt x="190" y="9014"/>
                    <a:pt x="127" y="8366"/>
                    <a:pt x="474" y="7845"/>
                  </a:cubicBezTo>
                  <a:lnTo>
                    <a:pt x="2526" y="4799"/>
                  </a:lnTo>
                  <a:cubicBezTo>
                    <a:pt x="2561" y="4742"/>
                    <a:pt x="2529" y="4701"/>
                    <a:pt x="2490" y="4701"/>
                  </a:cubicBezTo>
                  <a:cubicBezTo>
                    <a:pt x="2476" y="4701"/>
                    <a:pt x="2461" y="4707"/>
                    <a:pt x="2447" y="4720"/>
                  </a:cubicBezTo>
                  <a:lnTo>
                    <a:pt x="380" y="7782"/>
                  </a:lnTo>
                  <a:cubicBezTo>
                    <a:pt x="1" y="8351"/>
                    <a:pt x="80" y="9077"/>
                    <a:pt x="537" y="9392"/>
                  </a:cubicBezTo>
                  <a:lnTo>
                    <a:pt x="743" y="9534"/>
                  </a:lnTo>
                  <a:cubicBezTo>
                    <a:pt x="893" y="9635"/>
                    <a:pt x="1067" y="9683"/>
                    <a:pt x="1245" y="9683"/>
                  </a:cubicBezTo>
                  <a:cubicBezTo>
                    <a:pt x="1626" y="9683"/>
                    <a:pt x="2031" y="9464"/>
                    <a:pt x="2290" y="9077"/>
                  </a:cubicBezTo>
                  <a:lnTo>
                    <a:pt x="7199" y="1784"/>
                  </a:lnTo>
                  <a:cubicBezTo>
                    <a:pt x="7593" y="1216"/>
                    <a:pt x="7515" y="489"/>
                    <a:pt x="7041" y="174"/>
                  </a:cubicBezTo>
                  <a:lnTo>
                    <a:pt x="6852" y="32"/>
                  </a:lnTo>
                  <a:cubicBezTo>
                    <a:pt x="6820" y="32"/>
                    <a:pt x="6804" y="16"/>
                    <a:pt x="6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4986575" y="2431075"/>
              <a:ext cx="194200" cy="245425"/>
            </a:xfrm>
            <a:custGeom>
              <a:avLst/>
              <a:gdLst/>
              <a:ahLst/>
              <a:cxnLst/>
              <a:rect l="l" t="t" r="r" b="b"/>
              <a:pathLst>
                <a:path w="7768" h="9817" extrusionOk="0">
                  <a:moveTo>
                    <a:pt x="7138" y="303"/>
                  </a:moveTo>
                  <a:lnTo>
                    <a:pt x="7138" y="303"/>
                  </a:lnTo>
                  <a:cubicBezTo>
                    <a:pt x="7200" y="365"/>
                    <a:pt x="7263" y="428"/>
                    <a:pt x="7325" y="506"/>
                  </a:cubicBezTo>
                  <a:lnTo>
                    <a:pt x="7309" y="506"/>
                  </a:lnTo>
                  <a:cubicBezTo>
                    <a:pt x="7263" y="428"/>
                    <a:pt x="7200" y="365"/>
                    <a:pt x="7138" y="303"/>
                  </a:cubicBezTo>
                  <a:close/>
                  <a:moveTo>
                    <a:pt x="6867" y="1"/>
                  </a:moveTo>
                  <a:cubicBezTo>
                    <a:pt x="6836" y="17"/>
                    <a:pt x="6820" y="17"/>
                    <a:pt x="6820" y="48"/>
                  </a:cubicBezTo>
                  <a:cubicBezTo>
                    <a:pt x="6804" y="48"/>
                    <a:pt x="6804" y="48"/>
                    <a:pt x="6789" y="64"/>
                  </a:cubicBezTo>
                  <a:cubicBezTo>
                    <a:pt x="6773" y="64"/>
                    <a:pt x="6757" y="80"/>
                    <a:pt x="6741" y="80"/>
                  </a:cubicBezTo>
                  <a:cubicBezTo>
                    <a:pt x="6741" y="96"/>
                    <a:pt x="6725" y="96"/>
                    <a:pt x="6725" y="111"/>
                  </a:cubicBezTo>
                  <a:cubicBezTo>
                    <a:pt x="6694" y="143"/>
                    <a:pt x="6710" y="190"/>
                    <a:pt x="6741" y="206"/>
                  </a:cubicBezTo>
                  <a:lnTo>
                    <a:pt x="6757" y="222"/>
                  </a:lnTo>
                  <a:cubicBezTo>
                    <a:pt x="6773" y="238"/>
                    <a:pt x="6789" y="254"/>
                    <a:pt x="6804" y="269"/>
                  </a:cubicBezTo>
                  <a:lnTo>
                    <a:pt x="6994" y="396"/>
                  </a:lnTo>
                  <a:cubicBezTo>
                    <a:pt x="7404" y="664"/>
                    <a:pt x="7467" y="1280"/>
                    <a:pt x="7152" y="1753"/>
                  </a:cubicBezTo>
                  <a:lnTo>
                    <a:pt x="2242" y="9046"/>
                  </a:lnTo>
                  <a:cubicBezTo>
                    <a:pt x="2027" y="9380"/>
                    <a:pt x="1680" y="9567"/>
                    <a:pt x="1355" y="9567"/>
                  </a:cubicBezTo>
                  <a:cubicBezTo>
                    <a:pt x="1204" y="9567"/>
                    <a:pt x="1058" y="9526"/>
                    <a:pt x="932" y="9441"/>
                  </a:cubicBezTo>
                  <a:lnTo>
                    <a:pt x="743" y="9299"/>
                  </a:lnTo>
                  <a:cubicBezTo>
                    <a:pt x="348" y="9030"/>
                    <a:pt x="285" y="8430"/>
                    <a:pt x="616" y="7957"/>
                  </a:cubicBezTo>
                  <a:lnTo>
                    <a:pt x="2669" y="4894"/>
                  </a:lnTo>
                  <a:cubicBezTo>
                    <a:pt x="2684" y="4863"/>
                    <a:pt x="2700" y="4831"/>
                    <a:pt x="2684" y="4800"/>
                  </a:cubicBezTo>
                  <a:cubicBezTo>
                    <a:pt x="2684" y="4752"/>
                    <a:pt x="2669" y="4737"/>
                    <a:pt x="2637" y="4721"/>
                  </a:cubicBezTo>
                  <a:cubicBezTo>
                    <a:pt x="2618" y="4702"/>
                    <a:pt x="2595" y="4693"/>
                    <a:pt x="2571" y="4693"/>
                  </a:cubicBezTo>
                  <a:cubicBezTo>
                    <a:pt x="2535" y="4693"/>
                    <a:pt x="2498" y="4714"/>
                    <a:pt x="2479" y="4752"/>
                  </a:cubicBezTo>
                  <a:lnTo>
                    <a:pt x="411" y="7815"/>
                  </a:lnTo>
                  <a:cubicBezTo>
                    <a:pt x="1" y="8415"/>
                    <a:pt x="96" y="9188"/>
                    <a:pt x="585" y="9520"/>
                  </a:cubicBezTo>
                  <a:lnTo>
                    <a:pt x="790" y="9662"/>
                  </a:lnTo>
                  <a:cubicBezTo>
                    <a:pt x="950" y="9767"/>
                    <a:pt x="1134" y="9816"/>
                    <a:pt x="1324" y="9816"/>
                  </a:cubicBezTo>
                  <a:cubicBezTo>
                    <a:pt x="1731" y="9816"/>
                    <a:pt x="2162" y="9587"/>
                    <a:pt x="2432" y="9188"/>
                  </a:cubicBezTo>
                  <a:lnTo>
                    <a:pt x="7357" y="1879"/>
                  </a:lnTo>
                  <a:cubicBezTo>
                    <a:pt x="7767" y="1280"/>
                    <a:pt x="7672" y="522"/>
                    <a:pt x="7167" y="175"/>
                  </a:cubicBezTo>
                  <a:lnTo>
                    <a:pt x="6978" y="48"/>
                  </a:lnTo>
                  <a:lnTo>
                    <a:pt x="6931" y="17"/>
                  </a:lnTo>
                  <a:cubicBezTo>
                    <a:pt x="6899" y="1"/>
                    <a:pt x="6883" y="1"/>
                    <a:pt x="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0"/>
            <p:cNvSpPr/>
            <p:nvPr/>
          </p:nvSpPr>
          <p:spPr>
            <a:xfrm>
              <a:off x="4986975" y="2428325"/>
              <a:ext cx="193800" cy="248175"/>
            </a:xfrm>
            <a:custGeom>
              <a:avLst/>
              <a:gdLst/>
              <a:ahLst/>
              <a:cxnLst/>
              <a:rect l="l" t="t" r="r" b="b"/>
              <a:pathLst>
                <a:path w="7752" h="9927" extrusionOk="0">
                  <a:moveTo>
                    <a:pt x="6662" y="0"/>
                  </a:moveTo>
                  <a:cubicBezTo>
                    <a:pt x="6630" y="64"/>
                    <a:pt x="6567" y="127"/>
                    <a:pt x="6504" y="158"/>
                  </a:cubicBezTo>
                  <a:lnTo>
                    <a:pt x="6946" y="458"/>
                  </a:lnTo>
                  <a:cubicBezTo>
                    <a:pt x="7357" y="806"/>
                    <a:pt x="7451" y="1405"/>
                    <a:pt x="7136" y="1863"/>
                  </a:cubicBezTo>
                  <a:lnTo>
                    <a:pt x="2226" y="9156"/>
                  </a:lnTo>
                  <a:cubicBezTo>
                    <a:pt x="2011" y="9490"/>
                    <a:pt x="1664" y="9677"/>
                    <a:pt x="1339" y="9677"/>
                  </a:cubicBezTo>
                  <a:cubicBezTo>
                    <a:pt x="1188" y="9677"/>
                    <a:pt x="1042" y="9636"/>
                    <a:pt x="916" y="9551"/>
                  </a:cubicBezTo>
                  <a:lnTo>
                    <a:pt x="727" y="9409"/>
                  </a:lnTo>
                  <a:cubicBezTo>
                    <a:pt x="332" y="9140"/>
                    <a:pt x="269" y="8540"/>
                    <a:pt x="600" y="8067"/>
                  </a:cubicBezTo>
                  <a:lnTo>
                    <a:pt x="2653" y="5004"/>
                  </a:lnTo>
                  <a:cubicBezTo>
                    <a:pt x="2668" y="4973"/>
                    <a:pt x="2684" y="4941"/>
                    <a:pt x="2668" y="4910"/>
                  </a:cubicBezTo>
                  <a:cubicBezTo>
                    <a:pt x="2668" y="4862"/>
                    <a:pt x="2653" y="4847"/>
                    <a:pt x="2621" y="4831"/>
                  </a:cubicBezTo>
                  <a:cubicBezTo>
                    <a:pt x="2601" y="4818"/>
                    <a:pt x="2579" y="4810"/>
                    <a:pt x="2556" y="4810"/>
                  </a:cubicBezTo>
                  <a:cubicBezTo>
                    <a:pt x="2524" y="4810"/>
                    <a:pt x="2491" y="4825"/>
                    <a:pt x="2463" y="4862"/>
                  </a:cubicBezTo>
                  <a:lnTo>
                    <a:pt x="411" y="7925"/>
                  </a:lnTo>
                  <a:cubicBezTo>
                    <a:pt x="1" y="8525"/>
                    <a:pt x="80" y="9282"/>
                    <a:pt x="585" y="9630"/>
                  </a:cubicBezTo>
                  <a:lnTo>
                    <a:pt x="790" y="9772"/>
                  </a:lnTo>
                  <a:cubicBezTo>
                    <a:pt x="950" y="9877"/>
                    <a:pt x="1134" y="9926"/>
                    <a:pt x="1323" y="9926"/>
                  </a:cubicBezTo>
                  <a:cubicBezTo>
                    <a:pt x="1731" y="9926"/>
                    <a:pt x="2162" y="9697"/>
                    <a:pt x="2432" y="9298"/>
                  </a:cubicBezTo>
                  <a:lnTo>
                    <a:pt x="7341" y="1989"/>
                  </a:lnTo>
                  <a:cubicBezTo>
                    <a:pt x="7751" y="1390"/>
                    <a:pt x="7656" y="663"/>
                    <a:pt x="7167" y="332"/>
                  </a:cubicBezTo>
                  <a:lnTo>
                    <a:pt x="6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0"/>
            <p:cNvSpPr/>
            <p:nvPr/>
          </p:nvSpPr>
          <p:spPr>
            <a:xfrm>
              <a:off x="4984600" y="2426325"/>
              <a:ext cx="197750" cy="251975"/>
            </a:xfrm>
            <a:custGeom>
              <a:avLst/>
              <a:gdLst/>
              <a:ahLst/>
              <a:cxnLst/>
              <a:rect l="l" t="t" r="r" b="b"/>
              <a:pathLst>
                <a:path w="7910" h="10079" extrusionOk="0">
                  <a:moveTo>
                    <a:pt x="6773" y="191"/>
                  </a:moveTo>
                  <a:lnTo>
                    <a:pt x="7199" y="475"/>
                  </a:lnTo>
                  <a:cubicBezTo>
                    <a:pt x="7673" y="791"/>
                    <a:pt x="7751" y="1470"/>
                    <a:pt x="7373" y="2038"/>
                  </a:cubicBezTo>
                  <a:lnTo>
                    <a:pt x="2463" y="9331"/>
                  </a:lnTo>
                  <a:cubicBezTo>
                    <a:pt x="2194" y="9718"/>
                    <a:pt x="1786" y="9937"/>
                    <a:pt x="1408" y="9937"/>
                  </a:cubicBezTo>
                  <a:cubicBezTo>
                    <a:pt x="1232" y="9937"/>
                    <a:pt x="1062" y="9889"/>
                    <a:pt x="916" y="9788"/>
                  </a:cubicBezTo>
                  <a:lnTo>
                    <a:pt x="711" y="9646"/>
                  </a:lnTo>
                  <a:cubicBezTo>
                    <a:pt x="238" y="9331"/>
                    <a:pt x="175" y="8620"/>
                    <a:pt x="553" y="8052"/>
                  </a:cubicBezTo>
                  <a:lnTo>
                    <a:pt x="2621" y="4990"/>
                  </a:lnTo>
                  <a:cubicBezTo>
                    <a:pt x="2628" y="4970"/>
                    <a:pt x="2643" y="4961"/>
                    <a:pt x="2658" y="4961"/>
                  </a:cubicBezTo>
                  <a:cubicBezTo>
                    <a:pt x="2679" y="4961"/>
                    <a:pt x="2700" y="4978"/>
                    <a:pt x="2700" y="5005"/>
                  </a:cubicBezTo>
                  <a:cubicBezTo>
                    <a:pt x="2716" y="5021"/>
                    <a:pt x="2700" y="5037"/>
                    <a:pt x="2684" y="5053"/>
                  </a:cubicBezTo>
                  <a:lnTo>
                    <a:pt x="632" y="8099"/>
                  </a:lnTo>
                  <a:cubicBezTo>
                    <a:pt x="285" y="8620"/>
                    <a:pt x="364" y="9268"/>
                    <a:pt x="790" y="9567"/>
                  </a:cubicBezTo>
                  <a:lnTo>
                    <a:pt x="980" y="9694"/>
                  </a:lnTo>
                  <a:cubicBezTo>
                    <a:pt x="1117" y="9785"/>
                    <a:pt x="1276" y="9830"/>
                    <a:pt x="1440" y="9830"/>
                  </a:cubicBezTo>
                  <a:cubicBezTo>
                    <a:pt x="1784" y="9830"/>
                    <a:pt x="2149" y="9636"/>
                    <a:pt x="2384" y="9283"/>
                  </a:cubicBezTo>
                  <a:lnTo>
                    <a:pt x="7294" y="1991"/>
                  </a:lnTo>
                  <a:cubicBezTo>
                    <a:pt x="7625" y="1485"/>
                    <a:pt x="7530" y="791"/>
                    <a:pt x="7073" y="491"/>
                  </a:cubicBezTo>
                  <a:lnTo>
                    <a:pt x="6725" y="254"/>
                  </a:lnTo>
                  <a:cubicBezTo>
                    <a:pt x="6741" y="238"/>
                    <a:pt x="6757" y="207"/>
                    <a:pt x="6773" y="191"/>
                  </a:cubicBezTo>
                  <a:close/>
                  <a:moveTo>
                    <a:pt x="6735" y="1"/>
                  </a:moveTo>
                  <a:cubicBezTo>
                    <a:pt x="6712" y="1"/>
                    <a:pt x="6688" y="18"/>
                    <a:pt x="6678" y="49"/>
                  </a:cubicBezTo>
                  <a:cubicBezTo>
                    <a:pt x="6647" y="112"/>
                    <a:pt x="6631" y="128"/>
                    <a:pt x="6568" y="175"/>
                  </a:cubicBezTo>
                  <a:cubicBezTo>
                    <a:pt x="6552" y="175"/>
                    <a:pt x="6536" y="207"/>
                    <a:pt x="6520" y="238"/>
                  </a:cubicBezTo>
                  <a:cubicBezTo>
                    <a:pt x="6520" y="254"/>
                    <a:pt x="6536" y="270"/>
                    <a:pt x="6552" y="286"/>
                  </a:cubicBezTo>
                  <a:lnTo>
                    <a:pt x="6994" y="601"/>
                  </a:lnTo>
                  <a:cubicBezTo>
                    <a:pt x="7373" y="854"/>
                    <a:pt x="7452" y="1470"/>
                    <a:pt x="7167" y="1896"/>
                  </a:cubicBezTo>
                  <a:lnTo>
                    <a:pt x="2258" y="9189"/>
                  </a:lnTo>
                  <a:cubicBezTo>
                    <a:pt x="2052" y="9504"/>
                    <a:pt x="1733" y="9677"/>
                    <a:pt x="1436" y="9677"/>
                  </a:cubicBezTo>
                  <a:cubicBezTo>
                    <a:pt x="1302" y="9677"/>
                    <a:pt x="1172" y="9641"/>
                    <a:pt x="1059" y="9567"/>
                  </a:cubicBezTo>
                  <a:lnTo>
                    <a:pt x="853" y="9425"/>
                  </a:lnTo>
                  <a:cubicBezTo>
                    <a:pt x="490" y="9189"/>
                    <a:pt x="443" y="8620"/>
                    <a:pt x="743" y="8178"/>
                  </a:cubicBezTo>
                  <a:lnTo>
                    <a:pt x="2795" y="5132"/>
                  </a:lnTo>
                  <a:cubicBezTo>
                    <a:pt x="2842" y="5084"/>
                    <a:pt x="2842" y="5037"/>
                    <a:pt x="2842" y="4974"/>
                  </a:cubicBezTo>
                  <a:cubicBezTo>
                    <a:pt x="2826" y="4927"/>
                    <a:pt x="2795" y="4879"/>
                    <a:pt x="2763" y="4848"/>
                  </a:cubicBezTo>
                  <a:cubicBezTo>
                    <a:pt x="2729" y="4831"/>
                    <a:pt x="2693" y="4822"/>
                    <a:pt x="2658" y="4822"/>
                  </a:cubicBezTo>
                  <a:cubicBezTo>
                    <a:pt x="2595" y="4822"/>
                    <a:pt x="2535" y="4850"/>
                    <a:pt x="2495" y="4911"/>
                  </a:cubicBezTo>
                  <a:lnTo>
                    <a:pt x="427" y="7973"/>
                  </a:lnTo>
                  <a:cubicBezTo>
                    <a:pt x="1" y="8605"/>
                    <a:pt x="96" y="9410"/>
                    <a:pt x="632" y="9773"/>
                  </a:cubicBezTo>
                  <a:lnTo>
                    <a:pt x="838" y="9915"/>
                  </a:lnTo>
                  <a:cubicBezTo>
                    <a:pt x="1009" y="10026"/>
                    <a:pt x="1207" y="10079"/>
                    <a:pt x="1410" y="10079"/>
                  </a:cubicBezTo>
                  <a:cubicBezTo>
                    <a:pt x="1842" y="10079"/>
                    <a:pt x="2300" y="9839"/>
                    <a:pt x="2590" y="9410"/>
                  </a:cubicBezTo>
                  <a:lnTo>
                    <a:pt x="7483" y="2101"/>
                  </a:lnTo>
                  <a:cubicBezTo>
                    <a:pt x="7909" y="1485"/>
                    <a:pt x="7815" y="696"/>
                    <a:pt x="7278" y="349"/>
                  </a:cubicBezTo>
                  <a:lnTo>
                    <a:pt x="6773" y="17"/>
                  </a:lnTo>
                  <a:cubicBezTo>
                    <a:pt x="6762" y="6"/>
                    <a:pt x="6748" y="1"/>
                    <a:pt x="6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4940800" y="2421300"/>
              <a:ext cx="224575" cy="310075"/>
            </a:xfrm>
            <a:custGeom>
              <a:avLst/>
              <a:gdLst/>
              <a:ahLst/>
              <a:cxnLst/>
              <a:rect l="l" t="t" r="r" b="b"/>
              <a:pathLst>
                <a:path w="8983" h="12403" extrusionOk="0">
                  <a:moveTo>
                    <a:pt x="7543" y="1"/>
                  </a:moveTo>
                  <a:cubicBezTo>
                    <a:pt x="7160" y="1"/>
                    <a:pt x="6836" y="166"/>
                    <a:pt x="6615" y="502"/>
                  </a:cubicBezTo>
                  <a:lnTo>
                    <a:pt x="459" y="9642"/>
                  </a:lnTo>
                  <a:cubicBezTo>
                    <a:pt x="1" y="10353"/>
                    <a:pt x="238" y="11347"/>
                    <a:pt x="1027" y="11868"/>
                  </a:cubicBezTo>
                  <a:lnTo>
                    <a:pt x="1358" y="12089"/>
                  </a:lnTo>
                  <a:cubicBezTo>
                    <a:pt x="1673" y="12301"/>
                    <a:pt x="2029" y="12403"/>
                    <a:pt x="2372" y="12403"/>
                  </a:cubicBezTo>
                  <a:cubicBezTo>
                    <a:pt x="2872" y="12403"/>
                    <a:pt x="3344" y="12185"/>
                    <a:pt x="3616" y="11773"/>
                  </a:cubicBezTo>
                  <a:lnTo>
                    <a:pt x="7278" y="6343"/>
                  </a:lnTo>
                  <a:cubicBezTo>
                    <a:pt x="7309" y="6296"/>
                    <a:pt x="7294" y="6217"/>
                    <a:pt x="7246" y="6185"/>
                  </a:cubicBezTo>
                  <a:cubicBezTo>
                    <a:pt x="7225" y="6171"/>
                    <a:pt x="7200" y="6163"/>
                    <a:pt x="7177" y="6163"/>
                  </a:cubicBezTo>
                  <a:cubicBezTo>
                    <a:pt x="7148" y="6163"/>
                    <a:pt x="7121" y="6175"/>
                    <a:pt x="7104" y="6201"/>
                  </a:cubicBezTo>
                  <a:lnTo>
                    <a:pt x="3426" y="11647"/>
                  </a:lnTo>
                  <a:cubicBezTo>
                    <a:pt x="3192" y="12002"/>
                    <a:pt x="2787" y="12191"/>
                    <a:pt x="2354" y="12191"/>
                  </a:cubicBezTo>
                  <a:cubicBezTo>
                    <a:pt x="2056" y="12191"/>
                    <a:pt x="1745" y="12102"/>
                    <a:pt x="1469" y="11915"/>
                  </a:cubicBezTo>
                  <a:lnTo>
                    <a:pt x="1153" y="11694"/>
                  </a:lnTo>
                  <a:cubicBezTo>
                    <a:pt x="474" y="11236"/>
                    <a:pt x="269" y="10368"/>
                    <a:pt x="664" y="9784"/>
                  </a:cubicBezTo>
                  <a:lnTo>
                    <a:pt x="6820" y="629"/>
                  </a:lnTo>
                  <a:cubicBezTo>
                    <a:pt x="6998" y="354"/>
                    <a:pt x="7262" y="216"/>
                    <a:pt x="7581" y="216"/>
                  </a:cubicBezTo>
                  <a:cubicBezTo>
                    <a:pt x="7886" y="216"/>
                    <a:pt x="8241" y="343"/>
                    <a:pt x="8620" y="597"/>
                  </a:cubicBezTo>
                  <a:lnTo>
                    <a:pt x="8856" y="771"/>
                  </a:lnTo>
                  <a:lnTo>
                    <a:pt x="8888" y="771"/>
                  </a:lnTo>
                  <a:cubicBezTo>
                    <a:pt x="8904" y="755"/>
                    <a:pt x="8904" y="755"/>
                    <a:pt x="8919" y="739"/>
                  </a:cubicBezTo>
                  <a:cubicBezTo>
                    <a:pt x="8919" y="708"/>
                    <a:pt x="8951" y="660"/>
                    <a:pt x="8983" y="629"/>
                  </a:cubicBezTo>
                  <a:cubicBezTo>
                    <a:pt x="8983" y="629"/>
                    <a:pt x="8983" y="613"/>
                    <a:pt x="8983" y="597"/>
                  </a:cubicBezTo>
                  <a:cubicBezTo>
                    <a:pt x="8983" y="597"/>
                    <a:pt x="8967" y="581"/>
                    <a:pt x="8967" y="581"/>
                  </a:cubicBezTo>
                  <a:lnTo>
                    <a:pt x="8730" y="424"/>
                  </a:lnTo>
                  <a:cubicBezTo>
                    <a:pt x="8305" y="143"/>
                    <a:pt x="7898" y="1"/>
                    <a:pt x="7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4938450" y="2419450"/>
              <a:ext cx="228500" cy="313750"/>
            </a:xfrm>
            <a:custGeom>
              <a:avLst/>
              <a:gdLst/>
              <a:ahLst/>
              <a:cxnLst/>
              <a:rect l="l" t="t" r="r" b="b"/>
              <a:pathLst>
                <a:path w="9140" h="12550" extrusionOk="0">
                  <a:moveTo>
                    <a:pt x="7635" y="146"/>
                  </a:moveTo>
                  <a:cubicBezTo>
                    <a:pt x="7978" y="146"/>
                    <a:pt x="8370" y="284"/>
                    <a:pt x="8777" y="561"/>
                  </a:cubicBezTo>
                  <a:lnTo>
                    <a:pt x="8982" y="687"/>
                  </a:lnTo>
                  <a:cubicBezTo>
                    <a:pt x="8966" y="703"/>
                    <a:pt x="8966" y="734"/>
                    <a:pt x="8950" y="750"/>
                  </a:cubicBezTo>
                  <a:lnTo>
                    <a:pt x="8745" y="608"/>
                  </a:lnTo>
                  <a:cubicBezTo>
                    <a:pt x="8354" y="347"/>
                    <a:pt x="7985" y="217"/>
                    <a:pt x="7664" y="217"/>
                  </a:cubicBezTo>
                  <a:cubicBezTo>
                    <a:pt x="7324" y="217"/>
                    <a:pt x="7038" y="363"/>
                    <a:pt x="6835" y="655"/>
                  </a:cubicBezTo>
                  <a:lnTo>
                    <a:pt x="679" y="9811"/>
                  </a:lnTo>
                  <a:cubicBezTo>
                    <a:pt x="253" y="10442"/>
                    <a:pt x="489" y="11342"/>
                    <a:pt x="1200" y="11816"/>
                  </a:cubicBezTo>
                  <a:lnTo>
                    <a:pt x="1515" y="12037"/>
                  </a:lnTo>
                  <a:cubicBezTo>
                    <a:pt x="1804" y="12235"/>
                    <a:pt x="2129" y="12330"/>
                    <a:pt x="2441" y="12330"/>
                  </a:cubicBezTo>
                  <a:cubicBezTo>
                    <a:pt x="2899" y="12330"/>
                    <a:pt x="3330" y="12128"/>
                    <a:pt x="3583" y="11752"/>
                  </a:cubicBezTo>
                  <a:lnTo>
                    <a:pt x="7245" y="6307"/>
                  </a:lnTo>
                  <a:cubicBezTo>
                    <a:pt x="7245" y="6307"/>
                    <a:pt x="7261" y="6307"/>
                    <a:pt x="7277" y="6322"/>
                  </a:cubicBezTo>
                  <a:cubicBezTo>
                    <a:pt x="7293" y="6322"/>
                    <a:pt x="7324" y="6354"/>
                    <a:pt x="7293" y="6385"/>
                  </a:cubicBezTo>
                  <a:lnTo>
                    <a:pt x="3646" y="11800"/>
                  </a:lnTo>
                  <a:cubicBezTo>
                    <a:pt x="3377" y="12200"/>
                    <a:pt x="2931" y="12408"/>
                    <a:pt x="2456" y="12408"/>
                  </a:cubicBezTo>
                  <a:cubicBezTo>
                    <a:pt x="2125" y="12408"/>
                    <a:pt x="1779" y="12307"/>
                    <a:pt x="1468" y="12100"/>
                  </a:cubicBezTo>
                  <a:lnTo>
                    <a:pt x="1152" y="11879"/>
                  </a:lnTo>
                  <a:cubicBezTo>
                    <a:pt x="410" y="11374"/>
                    <a:pt x="158" y="10427"/>
                    <a:pt x="600" y="9764"/>
                  </a:cubicBezTo>
                  <a:lnTo>
                    <a:pt x="6756" y="608"/>
                  </a:lnTo>
                  <a:cubicBezTo>
                    <a:pt x="6967" y="300"/>
                    <a:pt x="7273" y="146"/>
                    <a:pt x="7635" y="146"/>
                  </a:cubicBezTo>
                  <a:close/>
                  <a:moveTo>
                    <a:pt x="7649" y="1"/>
                  </a:moveTo>
                  <a:cubicBezTo>
                    <a:pt x="7239" y="1"/>
                    <a:pt x="6887" y="179"/>
                    <a:pt x="6646" y="529"/>
                  </a:cubicBezTo>
                  <a:lnTo>
                    <a:pt x="489" y="9685"/>
                  </a:lnTo>
                  <a:cubicBezTo>
                    <a:pt x="0" y="10427"/>
                    <a:pt x="268" y="11453"/>
                    <a:pt x="1073" y="12005"/>
                  </a:cubicBezTo>
                  <a:lnTo>
                    <a:pt x="1405" y="12226"/>
                  </a:lnTo>
                  <a:cubicBezTo>
                    <a:pt x="1731" y="12443"/>
                    <a:pt x="2098" y="12549"/>
                    <a:pt x="2454" y="12549"/>
                  </a:cubicBezTo>
                  <a:cubicBezTo>
                    <a:pt x="2976" y="12549"/>
                    <a:pt x="3472" y="12320"/>
                    <a:pt x="3773" y="11879"/>
                  </a:cubicBezTo>
                  <a:lnTo>
                    <a:pt x="7419" y="6449"/>
                  </a:lnTo>
                  <a:cubicBezTo>
                    <a:pt x="7466" y="6370"/>
                    <a:pt x="7451" y="6259"/>
                    <a:pt x="7356" y="6196"/>
                  </a:cubicBezTo>
                  <a:cubicBezTo>
                    <a:pt x="7331" y="6177"/>
                    <a:pt x="7299" y="6169"/>
                    <a:pt x="7266" y="6169"/>
                  </a:cubicBezTo>
                  <a:cubicBezTo>
                    <a:pt x="7215" y="6169"/>
                    <a:pt x="7164" y="6189"/>
                    <a:pt x="7135" y="6228"/>
                  </a:cubicBezTo>
                  <a:lnTo>
                    <a:pt x="3457" y="11674"/>
                  </a:lnTo>
                  <a:cubicBezTo>
                    <a:pt x="3233" y="12009"/>
                    <a:pt x="2850" y="12185"/>
                    <a:pt x="2440" y="12185"/>
                  </a:cubicBezTo>
                  <a:cubicBezTo>
                    <a:pt x="2156" y="12185"/>
                    <a:pt x="1859" y="12101"/>
                    <a:pt x="1594" y="11926"/>
                  </a:cubicBezTo>
                  <a:lnTo>
                    <a:pt x="1279" y="11705"/>
                  </a:lnTo>
                  <a:cubicBezTo>
                    <a:pt x="631" y="11279"/>
                    <a:pt x="426" y="10458"/>
                    <a:pt x="805" y="9890"/>
                  </a:cubicBezTo>
                  <a:lnTo>
                    <a:pt x="6961" y="734"/>
                  </a:lnTo>
                  <a:cubicBezTo>
                    <a:pt x="7128" y="488"/>
                    <a:pt x="7372" y="361"/>
                    <a:pt x="7667" y="361"/>
                  </a:cubicBezTo>
                  <a:cubicBezTo>
                    <a:pt x="7957" y="361"/>
                    <a:pt x="8298" y="484"/>
                    <a:pt x="8666" y="734"/>
                  </a:cubicBezTo>
                  <a:lnTo>
                    <a:pt x="8903" y="892"/>
                  </a:lnTo>
                  <a:cubicBezTo>
                    <a:pt x="8934" y="908"/>
                    <a:pt x="8966" y="908"/>
                    <a:pt x="8998" y="908"/>
                  </a:cubicBezTo>
                  <a:cubicBezTo>
                    <a:pt x="9029" y="892"/>
                    <a:pt x="9061" y="876"/>
                    <a:pt x="9061" y="845"/>
                  </a:cubicBezTo>
                  <a:cubicBezTo>
                    <a:pt x="9077" y="813"/>
                    <a:pt x="9092" y="782"/>
                    <a:pt x="9124" y="750"/>
                  </a:cubicBezTo>
                  <a:cubicBezTo>
                    <a:pt x="9140" y="734"/>
                    <a:pt x="9140" y="703"/>
                    <a:pt x="9140" y="671"/>
                  </a:cubicBezTo>
                  <a:cubicBezTo>
                    <a:pt x="9140" y="640"/>
                    <a:pt x="9124" y="608"/>
                    <a:pt x="9092" y="592"/>
                  </a:cubicBezTo>
                  <a:lnTo>
                    <a:pt x="8856" y="434"/>
                  </a:lnTo>
                  <a:cubicBezTo>
                    <a:pt x="8431" y="144"/>
                    <a:pt x="8016" y="1"/>
                    <a:pt x="7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40"/>
          <p:cNvGrpSpPr/>
          <p:nvPr/>
        </p:nvGrpSpPr>
        <p:grpSpPr>
          <a:xfrm rot="-1464382">
            <a:off x="5365184" y="4450314"/>
            <a:ext cx="825540" cy="309244"/>
            <a:chOff x="5553275" y="2092625"/>
            <a:chExt cx="387150" cy="145025"/>
          </a:xfrm>
        </p:grpSpPr>
        <p:sp>
          <p:nvSpPr>
            <p:cNvPr id="457" name="Google Shape;457;p40"/>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 name="Google Shape;463;p40"/>
          <p:cNvSpPr/>
          <p:nvPr/>
        </p:nvSpPr>
        <p:spPr>
          <a:xfrm>
            <a:off x="8360025" y="4270400"/>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539500" y="424567"/>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40"/>
          <p:cNvGrpSpPr/>
          <p:nvPr/>
        </p:nvGrpSpPr>
        <p:grpSpPr>
          <a:xfrm>
            <a:off x="6844123" y="760828"/>
            <a:ext cx="490612" cy="415445"/>
            <a:chOff x="5278225" y="2418025"/>
            <a:chExt cx="230075" cy="194825"/>
          </a:xfrm>
        </p:grpSpPr>
        <p:sp>
          <p:nvSpPr>
            <p:cNvPr id="473" name="Google Shape;473;p40"/>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40"/>
          <p:cNvSpPr/>
          <p:nvPr/>
        </p:nvSpPr>
        <p:spPr>
          <a:xfrm>
            <a:off x="8286392" y="400545"/>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700667" y="39542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 name="Google Shape;481;p40"/>
          <p:cNvGrpSpPr/>
          <p:nvPr/>
        </p:nvGrpSpPr>
        <p:grpSpPr>
          <a:xfrm>
            <a:off x="-534218" y="2305107"/>
            <a:ext cx="1677218" cy="2835771"/>
            <a:chOff x="7554413" y="-4692500"/>
            <a:chExt cx="1511925" cy="3367975"/>
          </a:xfrm>
        </p:grpSpPr>
        <p:sp>
          <p:nvSpPr>
            <p:cNvPr id="482" name="Google Shape;482;p40"/>
            <p:cNvSpPr/>
            <p:nvPr/>
          </p:nvSpPr>
          <p:spPr>
            <a:xfrm>
              <a:off x="8739413" y="-3360725"/>
              <a:ext cx="293575" cy="385325"/>
            </a:xfrm>
            <a:custGeom>
              <a:avLst/>
              <a:gdLst/>
              <a:ahLst/>
              <a:cxnLst/>
              <a:rect l="l" t="t" r="r" b="b"/>
              <a:pathLst>
                <a:path w="11743" h="15413" extrusionOk="0">
                  <a:moveTo>
                    <a:pt x="11742" y="1"/>
                  </a:moveTo>
                  <a:lnTo>
                    <a:pt x="5104" y="1135"/>
                  </a:lnTo>
                  <a:lnTo>
                    <a:pt x="2069" y="9474"/>
                  </a:lnTo>
                  <a:lnTo>
                    <a:pt x="1" y="9775"/>
                  </a:lnTo>
                  <a:lnTo>
                    <a:pt x="1468" y="15412"/>
                  </a:lnTo>
                  <a:cubicBezTo>
                    <a:pt x="1468" y="15412"/>
                    <a:pt x="3670" y="12677"/>
                    <a:pt x="4337" y="11676"/>
                  </a:cubicBezTo>
                  <a:cubicBezTo>
                    <a:pt x="5038" y="10675"/>
                    <a:pt x="11742" y="1"/>
                    <a:pt x="11742"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8127213" y="-1498550"/>
              <a:ext cx="272825" cy="174025"/>
            </a:xfrm>
            <a:custGeom>
              <a:avLst/>
              <a:gdLst/>
              <a:ahLst/>
              <a:cxnLst/>
              <a:rect l="l" t="t" r="r" b="b"/>
              <a:pathLst>
                <a:path w="10913" h="6961" extrusionOk="0">
                  <a:moveTo>
                    <a:pt x="5742" y="1"/>
                  </a:moveTo>
                  <a:cubicBezTo>
                    <a:pt x="5742" y="1"/>
                    <a:pt x="638" y="4537"/>
                    <a:pt x="171" y="6138"/>
                  </a:cubicBezTo>
                  <a:cubicBezTo>
                    <a:pt x="1" y="6723"/>
                    <a:pt x="452" y="6960"/>
                    <a:pt x="1195" y="6960"/>
                  </a:cubicBezTo>
                  <a:cubicBezTo>
                    <a:pt x="2487" y="6960"/>
                    <a:pt x="4662" y="6240"/>
                    <a:pt x="5975" y="5371"/>
                  </a:cubicBezTo>
                  <a:cubicBezTo>
                    <a:pt x="7010" y="4704"/>
                    <a:pt x="8044" y="3937"/>
                    <a:pt x="9011" y="3103"/>
                  </a:cubicBezTo>
                  <a:lnTo>
                    <a:pt x="9211" y="3703"/>
                  </a:lnTo>
                  <a:cubicBezTo>
                    <a:pt x="9211" y="3703"/>
                    <a:pt x="10445" y="3570"/>
                    <a:pt x="10679" y="2803"/>
                  </a:cubicBezTo>
                  <a:cubicBezTo>
                    <a:pt x="10912" y="2035"/>
                    <a:pt x="10212" y="201"/>
                    <a:pt x="10212" y="201"/>
                  </a:cubicBezTo>
                  <a:lnTo>
                    <a:pt x="5742"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8489238" y="-1531075"/>
              <a:ext cx="271975" cy="199050"/>
            </a:xfrm>
            <a:custGeom>
              <a:avLst/>
              <a:gdLst/>
              <a:ahLst/>
              <a:cxnLst/>
              <a:rect l="l" t="t" r="r" b="b"/>
              <a:pathLst>
                <a:path w="10879" h="7962" extrusionOk="0">
                  <a:moveTo>
                    <a:pt x="5071" y="1"/>
                  </a:moveTo>
                  <a:lnTo>
                    <a:pt x="668" y="1202"/>
                  </a:lnTo>
                  <a:cubicBezTo>
                    <a:pt x="668" y="1202"/>
                    <a:pt x="1" y="3036"/>
                    <a:pt x="234" y="3803"/>
                  </a:cubicBezTo>
                  <a:cubicBezTo>
                    <a:pt x="468" y="4571"/>
                    <a:pt x="1668" y="4704"/>
                    <a:pt x="1668" y="4704"/>
                  </a:cubicBezTo>
                  <a:lnTo>
                    <a:pt x="1902" y="4104"/>
                  </a:lnTo>
                  <a:cubicBezTo>
                    <a:pt x="2869" y="4938"/>
                    <a:pt x="3870" y="5705"/>
                    <a:pt x="4937" y="6372"/>
                  </a:cubicBezTo>
                  <a:cubicBezTo>
                    <a:pt x="6251" y="7241"/>
                    <a:pt x="8412" y="7961"/>
                    <a:pt x="9695" y="7961"/>
                  </a:cubicBezTo>
                  <a:cubicBezTo>
                    <a:pt x="10432" y="7961"/>
                    <a:pt x="10879" y="7723"/>
                    <a:pt x="10708" y="7139"/>
                  </a:cubicBezTo>
                  <a:cubicBezTo>
                    <a:pt x="10275" y="5538"/>
                    <a:pt x="5071" y="1"/>
                    <a:pt x="5071"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8152338" y="-3223950"/>
              <a:ext cx="673000" cy="1772200"/>
            </a:xfrm>
            <a:custGeom>
              <a:avLst/>
              <a:gdLst/>
              <a:ahLst/>
              <a:cxnLst/>
              <a:rect l="l" t="t" r="r" b="b"/>
              <a:pathLst>
                <a:path w="26920" h="70888" extrusionOk="0">
                  <a:moveTo>
                    <a:pt x="1902" y="1"/>
                  </a:moveTo>
                  <a:cubicBezTo>
                    <a:pt x="1902" y="1"/>
                    <a:pt x="467" y="9574"/>
                    <a:pt x="234" y="14444"/>
                  </a:cubicBezTo>
                  <a:cubicBezTo>
                    <a:pt x="0" y="19281"/>
                    <a:pt x="1468" y="38762"/>
                    <a:pt x="1468" y="44299"/>
                  </a:cubicBezTo>
                  <a:cubicBezTo>
                    <a:pt x="1468" y="49836"/>
                    <a:pt x="5638" y="67249"/>
                    <a:pt x="5638" y="67249"/>
                  </a:cubicBezTo>
                  <a:lnTo>
                    <a:pt x="4503" y="68149"/>
                  </a:lnTo>
                  <a:lnTo>
                    <a:pt x="4403" y="69350"/>
                  </a:lnTo>
                  <a:lnTo>
                    <a:pt x="7739" y="70418"/>
                  </a:lnTo>
                  <a:cubicBezTo>
                    <a:pt x="9073" y="70845"/>
                    <a:pt x="9554" y="70887"/>
                    <a:pt x="9693" y="70887"/>
                  </a:cubicBezTo>
                  <a:cubicBezTo>
                    <a:pt x="9727" y="70887"/>
                    <a:pt x="9741" y="70885"/>
                    <a:pt x="9741" y="70885"/>
                  </a:cubicBezTo>
                  <a:cubicBezTo>
                    <a:pt x="9741" y="70885"/>
                    <a:pt x="9340" y="67315"/>
                    <a:pt x="9340" y="59343"/>
                  </a:cubicBezTo>
                  <a:cubicBezTo>
                    <a:pt x="9340" y="51337"/>
                    <a:pt x="10641" y="36760"/>
                    <a:pt x="10708" y="30289"/>
                  </a:cubicBezTo>
                  <a:cubicBezTo>
                    <a:pt x="10775" y="23818"/>
                    <a:pt x="13143" y="17680"/>
                    <a:pt x="13143" y="17680"/>
                  </a:cubicBezTo>
                  <a:lnTo>
                    <a:pt x="14144" y="16846"/>
                  </a:lnTo>
                  <a:cubicBezTo>
                    <a:pt x="14144" y="16846"/>
                    <a:pt x="18113" y="37527"/>
                    <a:pt x="18113" y="39129"/>
                  </a:cubicBezTo>
                  <a:cubicBezTo>
                    <a:pt x="18113" y="40730"/>
                    <a:pt x="14377" y="65814"/>
                    <a:pt x="14177" y="66415"/>
                  </a:cubicBezTo>
                  <a:cubicBezTo>
                    <a:pt x="13944" y="67015"/>
                    <a:pt x="13643" y="67315"/>
                    <a:pt x="13643" y="68183"/>
                  </a:cubicBezTo>
                  <a:lnTo>
                    <a:pt x="13643" y="70518"/>
                  </a:lnTo>
                  <a:lnTo>
                    <a:pt x="19247" y="68316"/>
                  </a:lnTo>
                  <a:cubicBezTo>
                    <a:pt x="19247" y="67682"/>
                    <a:pt x="19181" y="67049"/>
                    <a:pt x="19014" y="66415"/>
                  </a:cubicBezTo>
                  <a:cubicBezTo>
                    <a:pt x="18847" y="65948"/>
                    <a:pt x="18780" y="65447"/>
                    <a:pt x="18814" y="64980"/>
                  </a:cubicBezTo>
                  <a:cubicBezTo>
                    <a:pt x="18814" y="64747"/>
                    <a:pt x="26919" y="43398"/>
                    <a:pt x="26919" y="40963"/>
                  </a:cubicBezTo>
                  <a:cubicBezTo>
                    <a:pt x="26886" y="39229"/>
                    <a:pt x="26719" y="37494"/>
                    <a:pt x="26452" y="35793"/>
                  </a:cubicBezTo>
                  <a:lnTo>
                    <a:pt x="25552" y="14044"/>
                  </a:lnTo>
                  <a:cubicBezTo>
                    <a:pt x="25552" y="14044"/>
                    <a:pt x="26619" y="11776"/>
                    <a:pt x="26152" y="9808"/>
                  </a:cubicBezTo>
                  <a:cubicBezTo>
                    <a:pt x="25685" y="7806"/>
                    <a:pt x="23183" y="1969"/>
                    <a:pt x="22716" y="1602"/>
                  </a:cubicBezTo>
                  <a:cubicBezTo>
                    <a:pt x="22687" y="1575"/>
                    <a:pt x="22587" y="1563"/>
                    <a:pt x="22426" y="1563"/>
                  </a:cubicBezTo>
                  <a:cubicBezTo>
                    <a:pt x="21219" y="1563"/>
                    <a:pt x="16562" y="2227"/>
                    <a:pt x="11860" y="2227"/>
                  </a:cubicBezTo>
                  <a:cubicBezTo>
                    <a:pt x="7887" y="2227"/>
                    <a:pt x="3881" y="1753"/>
                    <a:pt x="19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8492563" y="-2913725"/>
              <a:ext cx="312750" cy="1452725"/>
            </a:xfrm>
            <a:custGeom>
              <a:avLst/>
              <a:gdLst/>
              <a:ahLst/>
              <a:cxnLst/>
              <a:rect l="l" t="t" r="r" b="b"/>
              <a:pathLst>
                <a:path w="12510" h="58109" extrusionOk="0">
                  <a:moveTo>
                    <a:pt x="8340" y="0"/>
                  </a:moveTo>
                  <a:lnTo>
                    <a:pt x="535" y="4470"/>
                  </a:lnTo>
                  <a:cubicBezTo>
                    <a:pt x="1102" y="7339"/>
                    <a:pt x="4504" y="25252"/>
                    <a:pt x="4504" y="26720"/>
                  </a:cubicBezTo>
                  <a:cubicBezTo>
                    <a:pt x="4504" y="28321"/>
                    <a:pt x="768" y="53405"/>
                    <a:pt x="535" y="54006"/>
                  </a:cubicBezTo>
                  <a:cubicBezTo>
                    <a:pt x="301" y="54606"/>
                    <a:pt x="1" y="54906"/>
                    <a:pt x="1" y="55774"/>
                  </a:cubicBezTo>
                  <a:lnTo>
                    <a:pt x="1" y="58109"/>
                  </a:lnTo>
                  <a:lnTo>
                    <a:pt x="5638" y="55907"/>
                  </a:lnTo>
                  <a:cubicBezTo>
                    <a:pt x="5638" y="55273"/>
                    <a:pt x="5572" y="54640"/>
                    <a:pt x="5405" y="54006"/>
                  </a:cubicBezTo>
                  <a:cubicBezTo>
                    <a:pt x="5238" y="53539"/>
                    <a:pt x="5171" y="53038"/>
                    <a:pt x="5171" y="52571"/>
                  </a:cubicBezTo>
                  <a:cubicBezTo>
                    <a:pt x="5171" y="52371"/>
                    <a:pt x="10442" y="38528"/>
                    <a:pt x="12510" y="31857"/>
                  </a:cubicBezTo>
                  <a:lnTo>
                    <a:pt x="12510" y="31857"/>
                  </a:lnTo>
                  <a:cubicBezTo>
                    <a:pt x="11744" y="32024"/>
                    <a:pt x="11081" y="32100"/>
                    <a:pt x="10507" y="32100"/>
                  </a:cubicBezTo>
                  <a:cubicBezTo>
                    <a:pt x="6285" y="32100"/>
                    <a:pt x="6906" y="27987"/>
                    <a:pt x="6906" y="26019"/>
                  </a:cubicBezTo>
                  <a:cubicBezTo>
                    <a:pt x="6906" y="23717"/>
                    <a:pt x="8340" y="1"/>
                    <a:pt x="8340" y="0"/>
                  </a:cubicBezTo>
                  <a:close/>
                </a:path>
              </a:pathLst>
            </a:custGeom>
            <a:solidFill>
              <a:srgbClr val="D9D9D9">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8157338" y="-3223950"/>
              <a:ext cx="348600" cy="1773025"/>
            </a:xfrm>
            <a:custGeom>
              <a:avLst/>
              <a:gdLst/>
              <a:ahLst/>
              <a:cxnLst/>
              <a:rect l="l" t="t" r="r" b="b"/>
              <a:pathLst>
                <a:path w="13944" h="70921" extrusionOk="0">
                  <a:moveTo>
                    <a:pt x="1702" y="1"/>
                  </a:moveTo>
                  <a:lnTo>
                    <a:pt x="0" y="12143"/>
                  </a:lnTo>
                  <a:lnTo>
                    <a:pt x="534" y="35760"/>
                  </a:lnTo>
                  <a:lnTo>
                    <a:pt x="1268" y="44866"/>
                  </a:lnTo>
                  <a:cubicBezTo>
                    <a:pt x="1301" y="45400"/>
                    <a:pt x="1335" y="46000"/>
                    <a:pt x="1401" y="46667"/>
                  </a:cubicBezTo>
                  <a:lnTo>
                    <a:pt x="1668" y="49669"/>
                  </a:lnTo>
                  <a:cubicBezTo>
                    <a:pt x="1702" y="49970"/>
                    <a:pt x="1802" y="50270"/>
                    <a:pt x="1968" y="50537"/>
                  </a:cubicBezTo>
                  <a:cubicBezTo>
                    <a:pt x="3136" y="57742"/>
                    <a:pt x="5438" y="67249"/>
                    <a:pt x="5438" y="67249"/>
                  </a:cubicBezTo>
                  <a:lnTo>
                    <a:pt x="4303" y="68183"/>
                  </a:lnTo>
                  <a:lnTo>
                    <a:pt x="4203" y="69384"/>
                  </a:lnTo>
                  <a:lnTo>
                    <a:pt x="7572" y="70451"/>
                  </a:lnTo>
                  <a:cubicBezTo>
                    <a:pt x="8907" y="70878"/>
                    <a:pt x="9366" y="70921"/>
                    <a:pt x="9496" y="70921"/>
                  </a:cubicBezTo>
                  <a:cubicBezTo>
                    <a:pt x="9529" y="70921"/>
                    <a:pt x="9541" y="70918"/>
                    <a:pt x="9541" y="70918"/>
                  </a:cubicBezTo>
                  <a:cubicBezTo>
                    <a:pt x="9541" y="70918"/>
                    <a:pt x="9140" y="67315"/>
                    <a:pt x="9140" y="59343"/>
                  </a:cubicBezTo>
                  <a:cubicBezTo>
                    <a:pt x="9140" y="56341"/>
                    <a:pt x="9340" y="52438"/>
                    <a:pt x="9574" y="48335"/>
                  </a:cubicBezTo>
                  <a:cubicBezTo>
                    <a:pt x="9941" y="47601"/>
                    <a:pt x="10274" y="46834"/>
                    <a:pt x="10541" y="46034"/>
                  </a:cubicBezTo>
                  <a:lnTo>
                    <a:pt x="9907" y="42798"/>
                  </a:lnTo>
                  <a:cubicBezTo>
                    <a:pt x="9941" y="42331"/>
                    <a:pt x="9974" y="41831"/>
                    <a:pt x="10008" y="41364"/>
                  </a:cubicBezTo>
                  <a:lnTo>
                    <a:pt x="10008" y="41364"/>
                  </a:lnTo>
                  <a:lnTo>
                    <a:pt x="9707" y="41864"/>
                  </a:lnTo>
                  <a:lnTo>
                    <a:pt x="2769" y="6839"/>
                  </a:lnTo>
                  <a:lnTo>
                    <a:pt x="13944" y="5004"/>
                  </a:lnTo>
                  <a:lnTo>
                    <a:pt x="13944" y="5004"/>
                  </a:lnTo>
                  <a:cubicBezTo>
                    <a:pt x="13901" y="5005"/>
                    <a:pt x="13859" y="5006"/>
                    <a:pt x="13815" y="5006"/>
                  </a:cubicBezTo>
                  <a:cubicBezTo>
                    <a:pt x="9422" y="5006"/>
                    <a:pt x="1702" y="1"/>
                    <a:pt x="1702" y="1"/>
                  </a:cubicBezTo>
                  <a:close/>
                </a:path>
              </a:pathLst>
            </a:custGeom>
            <a:solidFill>
              <a:srgbClr val="D9D9D9">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8152338" y="-3223950"/>
              <a:ext cx="673000" cy="1773800"/>
            </a:xfrm>
            <a:custGeom>
              <a:avLst/>
              <a:gdLst/>
              <a:ahLst/>
              <a:cxnLst/>
              <a:rect l="l" t="t" r="r" b="b"/>
              <a:pathLst>
                <a:path w="26920" h="70952" fill="none" extrusionOk="0">
                  <a:moveTo>
                    <a:pt x="1902" y="1"/>
                  </a:moveTo>
                  <a:cubicBezTo>
                    <a:pt x="1902" y="1"/>
                    <a:pt x="467" y="9574"/>
                    <a:pt x="234" y="14444"/>
                  </a:cubicBezTo>
                  <a:cubicBezTo>
                    <a:pt x="0" y="19281"/>
                    <a:pt x="1468" y="38762"/>
                    <a:pt x="1468" y="44299"/>
                  </a:cubicBezTo>
                  <a:cubicBezTo>
                    <a:pt x="1468" y="49836"/>
                    <a:pt x="5638" y="67249"/>
                    <a:pt x="5638" y="67249"/>
                  </a:cubicBezTo>
                  <a:lnTo>
                    <a:pt x="4503" y="68149"/>
                  </a:lnTo>
                  <a:lnTo>
                    <a:pt x="4403" y="69350"/>
                  </a:lnTo>
                  <a:lnTo>
                    <a:pt x="7739" y="70418"/>
                  </a:lnTo>
                  <a:cubicBezTo>
                    <a:pt x="9407" y="70951"/>
                    <a:pt x="9741" y="70885"/>
                    <a:pt x="9741" y="70885"/>
                  </a:cubicBezTo>
                  <a:cubicBezTo>
                    <a:pt x="9741" y="70885"/>
                    <a:pt x="9340" y="67315"/>
                    <a:pt x="9340" y="59343"/>
                  </a:cubicBezTo>
                  <a:cubicBezTo>
                    <a:pt x="9340" y="51337"/>
                    <a:pt x="10641" y="36760"/>
                    <a:pt x="10708" y="30289"/>
                  </a:cubicBezTo>
                  <a:cubicBezTo>
                    <a:pt x="10775" y="23818"/>
                    <a:pt x="13143" y="17680"/>
                    <a:pt x="13143" y="17680"/>
                  </a:cubicBezTo>
                  <a:lnTo>
                    <a:pt x="14144" y="16846"/>
                  </a:lnTo>
                  <a:cubicBezTo>
                    <a:pt x="14144" y="16846"/>
                    <a:pt x="18113" y="37527"/>
                    <a:pt x="18113" y="39129"/>
                  </a:cubicBezTo>
                  <a:cubicBezTo>
                    <a:pt x="18113" y="40730"/>
                    <a:pt x="14377" y="65814"/>
                    <a:pt x="14177" y="66415"/>
                  </a:cubicBezTo>
                  <a:cubicBezTo>
                    <a:pt x="13944" y="67015"/>
                    <a:pt x="13643" y="67315"/>
                    <a:pt x="13643" y="68183"/>
                  </a:cubicBezTo>
                  <a:lnTo>
                    <a:pt x="13643" y="70518"/>
                  </a:lnTo>
                  <a:lnTo>
                    <a:pt x="19247" y="68316"/>
                  </a:lnTo>
                  <a:cubicBezTo>
                    <a:pt x="19247" y="67682"/>
                    <a:pt x="19181" y="67049"/>
                    <a:pt x="19014" y="66415"/>
                  </a:cubicBezTo>
                  <a:cubicBezTo>
                    <a:pt x="18847" y="65948"/>
                    <a:pt x="18780" y="65447"/>
                    <a:pt x="18814" y="64980"/>
                  </a:cubicBezTo>
                  <a:cubicBezTo>
                    <a:pt x="18814" y="64747"/>
                    <a:pt x="26919" y="43398"/>
                    <a:pt x="26919" y="40963"/>
                  </a:cubicBezTo>
                  <a:cubicBezTo>
                    <a:pt x="26886" y="39229"/>
                    <a:pt x="26719" y="37494"/>
                    <a:pt x="26452" y="35793"/>
                  </a:cubicBezTo>
                  <a:lnTo>
                    <a:pt x="25552" y="14044"/>
                  </a:lnTo>
                  <a:cubicBezTo>
                    <a:pt x="25552" y="14044"/>
                    <a:pt x="26619" y="11776"/>
                    <a:pt x="26152" y="9808"/>
                  </a:cubicBezTo>
                  <a:cubicBezTo>
                    <a:pt x="25685" y="7806"/>
                    <a:pt x="23183" y="1969"/>
                    <a:pt x="22716" y="1602"/>
                  </a:cubicBezTo>
                  <a:cubicBezTo>
                    <a:pt x="22283" y="1201"/>
                    <a:pt x="6538" y="4104"/>
                    <a:pt x="1902" y="1"/>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0"/>
            <p:cNvSpPr/>
            <p:nvPr/>
          </p:nvSpPr>
          <p:spPr>
            <a:xfrm>
              <a:off x="8505913" y="-2914550"/>
              <a:ext cx="186000" cy="111750"/>
            </a:xfrm>
            <a:custGeom>
              <a:avLst/>
              <a:gdLst/>
              <a:ahLst/>
              <a:cxnLst/>
              <a:rect l="l" t="t" r="r" b="b"/>
              <a:pathLst>
                <a:path w="7440" h="4470" fill="none" extrusionOk="0">
                  <a:moveTo>
                    <a:pt x="1" y="4470"/>
                  </a:moveTo>
                  <a:lnTo>
                    <a:pt x="7439"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0"/>
            <p:cNvSpPr/>
            <p:nvPr/>
          </p:nvSpPr>
          <p:spPr>
            <a:xfrm>
              <a:off x="8560963" y="-2853675"/>
              <a:ext cx="96750" cy="38375"/>
            </a:xfrm>
            <a:custGeom>
              <a:avLst/>
              <a:gdLst/>
              <a:ahLst/>
              <a:cxnLst/>
              <a:rect l="l" t="t" r="r" b="b"/>
              <a:pathLst>
                <a:path w="3870" h="1535" fill="none" extrusionOk="0">
                  <a:moveTo>
                    <a:pt x="0" y="1535"/>
                  </a:moveTo>
                  <a:lnTo>
                    <a:pt x="3870"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8479238" y="-3104700"/>
              <a:ext cx="1675" cy="199350"/>
            </a:xfrm>
            <a:custGeom>
              <a:avLst/>
              <a:gdLst/>
              <a:ahLst/>
              <a:cxnLst/>
              <a:rect l="l" t="t" r="r" b="b"/>
              <a:pathLst>
                <a:path w="67" h="7974" fill="none" extrusionOk="0">
                  <a:moveTo>
                    <a:pt x="0" y="1"/>
                  </a:moveTo>
                  <a:lnTo>
                    <a:pt x="67" y="7973"/>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0"/>
            <p:cNvSpPr/>
            <p:nvPr/>
          </p:nvSpPr>
          <p:spPr>
            <a:xfrm>
              <a:off x="8495088" y="-3098850"/>
              <a:ext cx="20850" cy="188475"/>
            </a:xfrm>
            <a:custGeom>
              <a:avLst/>
              <a:gdLst/>
              <a:ahLst/>
              <a:cxnLst/>
              <a:rect l="l" t="t" r="r" b="b"/>
              <a:pathLst>
                <a:path w="834" h="7539" fill="none" extrusionOk="0">
                  <a:moveTo>
                    <a:pt x="434" y="0"/>
                  </a:moveTo>
                  <a:lnTo>
                    <a:pt x="834" y="6605"/>
                  </a:lnTo>
                  <a:lnTo>
                    <a:pt x="0" y="7539"/>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0"/>
            <p:cNvSpPr/>
            <p:nvPr/>
          </p:nvSpPr>
          <p:spPr>
            <a:xfrm>
              <a:off x="8635188" y="-3113875"/>
              <a:ext cx="15025" cy="144300"/>
            </a:xfrm>
            <a:custGeom>
              <a:avLst/>
              <a:gdLst/>
              <a:ahLst/>
              <a:cxnLst/>
              <a:rect l="l" t="t" r="r" b="b"/>
              <a:pathLst>
                <a:path w="601" h="5772" fill="none" extrusionOk="0">
                  <a:moveTo>
                    <a:pt x="0" y="1"/>
                  </a:moveTo>
                  <a:lnTo>
                    <a:pt x="600" y="5772"/>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8657688" y="-3128875"/>
              <a:ext cx="36725" cy="75900"/>
            </a:xfrm>
            <a:custGeom>
              <a:avLst/>
              <a:gdLst/>
              <a:ahLst/>
              <a:cxnLst/>
              <a:rect l="l" t="t" r="r" b="b"/>
              <a:pathLst>
                <a:path w="1469" h="3036" fill="none" extrusionOk="0">
                  <a:moveTo>
                    <a:pt x="1" y="0"/>
                  </a:moveTo>
                  <a:lnTo>
                    <a:pt x="1468" y="3036"/>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8257413" y="-3113875"/>
              <a:ext cx="65900" cy="226025"/>
            </a:xfrm>
            <a:custGeom>
              <a:avLst/>
              <a:gdLst/>
              <a:ahLst/>
              <a:cxnLst/>
              <a:rect l="l" t="t" r="r" b="b"/>
              <a:pathLst>
                <a:path w="2636" h="9041" fill="none" extrusionOk="0">
                  <a:moveTo>
                    <a:pt x="2635" y="1"/>
                  </a:moveTo>
                  <a:lnTo>
                    <a:pt x="0" y="904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8329113" y="-3100525"/>
              <a:ext cx="25" cy="166800"/>
            </a:xfrm>
            <a:custGeom>
              <a:avLst/>
              <a:gdLst/>
              <a:ahLst/>
              <a:cxnLst/>
              <a:rect l="l" t="t" r="r" b="b"/>
              <a:pathLst>
                <a:path w="1" h="6672" fill="none" extrusionOk="0">
                  <a:moveTo>
                    <a:pt x="1" y="0"/>
                  </a:moveTo>
                  <a:lnTo>
                    <a:pt x="1" y="6672"/>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7554413" y="-4685000"/>
              <a:ext cx="793925" cy="385300"/>
            </a:xfrm>
            <a:custGeom>
              <a:avLst/>
              <a:gdLst/>
              <a:ahLst/>
              <a:cxnLst/>
              <a:rect l="l" t="t" r="r" b="b"/>
              <a:pathLst>
                <a:path w="31757" h="15412" extrusionOk="0">
                  <a:moveTo>
                    <a:pt x="24384" y="1"/>
                  </a:moveTo>
                  <a:cubicBezTo>
                    <a:pt x="24017" y="1"/>
                    <a:pt x="0" y="9941"/>
                    <a:pt x="0" y="10708"/>
                  </a:cubicBezTo>
                  <a:cubicBezTo>
                    <a:pt x="0" y="11476"/>
                    <a:pt x="3169" y="15412"/>
                    <a:pt x="3169" y="15412"/>
                  </a:cubicBezTo>
                  <a:lnTo>
                    <a:pt x="7672" y="13744"/>
                  </a:lnTo>
                  <a:lnTo>
                    <a:pt x="22483" y="2970"/>
                  </a:lnTo>
                  <a:cubicBezTo>
                    <a:pt x="22716" y="3737"/>
                    <a:pt x="22983" y="4504"/>
                    <a:pt x="23317" y="5238"/>
                  </a:cubicBezTo>
                  <a:cubicBezTo>
                    <a:pt x="23851" y="6372"/>
                    <a:pt x="26653" y="8107"/>
                    <a:pt x="26653" y="8107"/>
                  </a:cubicBezTo>
                  <a:cubicBezTo>
                    <a:pt x="26653" y="8107"/>
                    <a:pt x="24217" y="9641"/>
                    <a:pt x="24084" y="10008"/>
                  </a:cubicBezTo>
                  <a:cubicBezTo>
                    <a:pt x="24039" y="10117"/>
                    <a:pt x="24164" y="10157"/>
                    <a:pt x="24371" y="10157"/>
                  </a:cubicBezTo>
                  <a:cubicBezTo>
                    <a:pt x="24923" y="10157"/>
                    <a:pt x="26052" y="9874"/>
                    <a:pt x="26052" y="9874"/>
                  </a:cubicBezTo>
                  <a:cubicBezTo>
                    <a:pt x="26286" y="10108"/>
                    <a:pt x="26552" y="10275"/>
                    <a:pt x="26886" y="10341"/>
                  </a:cubicBezTo>
                  <a:cubicBezTo>
                    <a:pt x="27420" y="10241"/>
                    <a:pt x="27920" y="10075"/>
                    <a:pt x="28420" y="9874"/>
                  </a:cubicBezTo>
                  <a:lnTo>
                    <a:pt x="28787" y="9874"/>
                  </a:lnTo>
                  <a:cubicBezTo>
                    <a:pt x="29154" y="9874"/>
                    <a:pt x="30622" y="8507"/>
                    <a:pt x="30622" y="8507"/>
                  </a:cubicBezTo>
                  <a:cubicBezTo>
                    <a:pt x="30622" y="8507"/>
                    <a:pt x="31756" y="7906"/>
                    <a:pt x="31756" y="7606"/>
                  </a:cubicBezTo>
                  <a:cubicBezTo>
                    <a:pt x="31756" y="7273"/>
                    <a:pt x="31389" y="5238"/>
                    <a:pt x="31289" y="4871"/>
                  </a:cubicBezTo>
                  <a:cubicBezTo>
                    <a:pt x="31222" y="4471"/>
                    <a:pt x="24751" y="1"/>
                    <a:pt x="24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7554413" y="-4663300"/>
              <a:ext cx="561250" cy="363600"/>
            </a:xfrm>
            <a:custGeom>
              <a:avLst/>
              <a:gdLst/>
              <a:ahLst/>
              <a:cxnLst/>
              <a:rect l="l" t="t" r="r" b="b"/>
              <a:pathLst>
                <a:path w="22450" h="14544" extrusionOk="0">
                  <a:moveTo>
                    <a:pt x="22149" y="0"/>
                  </a:moveTo>
                  <a:cubicBezTo>
                    <a:pt x="16112" y="2402"/>
                    <a:pt x="0" y="9207"/>
                    <a:pt x="0" y="9840"/>
                  </a:cubicBezTo>
                  <a:cubicBezTo>
                    <a:pt x="0" y="10608"/>
                    <a:pt x="3169" y="14544"/>
                    <a:pt x="3169" y="14544"/>
                  </a:cubicBezTo>
                  <a:lnTo>
                    <a:pt x="7672" y="12876"/>
                  </a:lnTo>
                  <a:lnTo>
                    <a:pt x="22450" y="2102"/>
                  </a:lnTo>
                  <a:lnTo>
                    <a:pt x="22149"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7554413" y="-4685000"/>
              <a:ext cx="793925" cy="385300"/>
            </a:xfrm>
            <a:custGeom>
              <a:avLst/>
              <a:gdLst/>
              <a:ahLst/>
              <a:cxnLst/>
              <a:rect l="l" t="t" r="r" b="b"/>
              <a:pathLst>
                <a:path w="31757" h="15412" fill="none" extrusionOk="0">
                  <a:moveTo>
                    <a:pt x="3169" y="15412"/>
                  </a:moveTo>
                  <a:cubicBezTo>
                    <a:pt x="3169" y="15412"/>
                    <a:pt x="0" y="11476"/>
                    <a:pt x="0" y="10708"/>
                  </a:cubicBezTo>
                  <a:cubicBezTo>
                    <a:pt x="0" y="9941"/>
                    <a:pt x="24017" y="1"/>
                    <a:pt x="24384" y="1"/>
                  </a:cubicBezTo>
                  <a:cubicBezTo>
                    <a:pt x="24751" y="1"/>
                    <a:pt x="31222" y="4471"/>
                    <a:pt x="31289" y="4871"/>
                  </a:cubicBezTo>
                  <a:cubicBezTo>
                    <a:pt x="31389" y="5238"/>
                    <a:pt x="31756" y="7273"/>
                    <a:pt x="31756" y="7606"/>
                  </a:cubicBezTo>
                  <a:cubicBezTo>
                    <a:pt x="31756" y="7906"/>
                    <a:pt x="30622" y="8507"/>
                    <a:pt x="30622" y="8507"/>
                  </a:cubicBezTo>
                  <a:cubicBezTo>
                    <a:pt x="30622" y="8507"/>
                    <a:pt x="29154" y="9874"/>
                    <a:pt x="28787" y="9874"/>
                  </a:cubicBezTo>
                  <a:lnTo>
                    <a:pt x="28420" y="9874"/>
                  </a:lnTo>
                  <a:cubicBezTo>
                    <a:pt x="27920" y="10075"/>
                    <a:pt x="27420" y="10241"/>
                    <a:pt x="26886" y="10341"/>
                  </a:cubicBezTo>
                  <a:cubicBezTo>
                    <a:pt x="26552" y="10275"/>
                    <a:pt x="26286" y="10108"/>
                    <a:pt x="26052" y="9874"/>
                  </a:cubicBezTo>
                  <a:cubicBezTo>
                    <a:pt x="26052" y="9874"/>
                    <a:pt x="23917" y="10408"/>
                    <a:pt x="24084" y="10008"/>
                  </a:cubicBezTo>
                  <a:cubicBezTo>
                    <a:pt x="24217" y="9641"/>
                    <a:pt x="26653" y="8107"/>
                    <a:pt x="26653" y="8107"/>
                  </a:cubicBezTo>
                  <a:cubicBezTo>
                    <a:pt x="26653" y="8107"/>
                    <a:pt x="23851" y="6372"/>
                    <a:pt x="23317" y="5238"/>
                  </a:cubicBezTo>
                  <a:cubicBezTo>
                    <a:pt x="22983" y="4504"/>
                    <a:pt x="22716" y="3737"/>
                    <a:pt x="22483" y="2970"/>
                  </a:cubicBezTo>
                  <a:lnTo>
                    <a:pt x="7672" y="13744"/>
                  </a:ln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8205713" y="-4504025"/>
              <a:ext cx="55900" cy="65900"/>
            </a:xfrm>
            <a:custGeom>
              <a:avLst/>
              <a:gdLst/>
              <a:ahLst/>
              <a:cxnLst/>
              <a:rect l="l" t="t" r="r" b="b"/>
              <a:pathLst>
                <a:path w="2236" h="2636" fill="none" extrusionOk="0">
                  <a:moveTo>
                    <a:pt x="0" y="2635"/>
                  </a:moveTo>
                  <a:cubicBezTo>
                    <a:pt x="0" y="2635"/>
                    <a:pt x="1601" y="2302"/>
                    <a:pt x="1768" y="1968"/>
                  </a:cubicBezTo>
                  <a:cubicBezTo>
                    <a:pt x="1935" y="1601"/>
                    <a:pt x="2235" y="601"/>
                    <a:pt x="2002" y="0"/>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8264913" y="-4529050"/>
              <a:ext cx="23375" cy="90925"/>
            </a:xfrm>
            <a:custGeom>
              <a:avLst/>
              <a:gdLst/>
              <a:ahLst/>
              <a:cxnLst/>
              <a:rect l="l" t="t" r="r" b="b"/>
              <a:pathLst>
                <a:path w="935" h="3637" fill="none" extrusionOk="0">
                  <a:moveTo>
                    <a:pt x="0" y="3636"/>
                  </a:moveTo>
                  <a:cubicBezTo>
                    <a:pt x="0" y="3636"/>
                    <a:pt x="834" y="3169"/>
                    <a:pt x="934" y="2469"/>
                  </a:cubicBezTo>
                  <a:cubicBezTo>
                    <a:pt x="934" y="1635"/>
                    <a:pt x="868" y="801"/>
                    <a:pt x="701"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8313288" y="-4553225"/>
              <a:ext cx="12525" cy="80900"/>
            </a:xfrm>
            <a:custGeom>
              <a:avLst/>
              <a:gdLst/>
              <a:ahLst/>
              <a:cxnLst/>
              <a:rect l="l" t="t" r="r" b="b"/>
              <a:pathLst>
                <a:path w="501" h="3236" fill="none" extrusionOk="0">
                  <a:moveTo>
                    <a:pt x="267" y="3236"/>
                  </a:moveTo>
                  <a:cubicBezTo>
                    <a:pt x="467" y="2735"/>
                    <a:pt x="501" y="2202"/>
                    <a:pt x="367" y="1701"/>
                  </a:cubicBezTo>
                  <a:cubicBezTo>
                    <a:pt x="134" y="867"/>
                    <a:pt x="0" y="0"/>
                    <a:pt x="0" y="0"/>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7712013" y="-4326400"/>
              <a:ext cx="1330150" cy="1220925"/>
            </a:xfrm>
            <a:custGeom>
              <a:avLst/>
              <a:gdLst/>
              <a:ahLst/>
              <a:cxnLst/>
              <a:rect l="l" t="t" r="r" b="b"/>
              <a:pathLst>
                <a:path w="53206" h="48837" extrusionOk="0">
                  <a:moveTo>
                    <a:pt x="4504" y="0"/>
                  </a:moveTo>
                  <a:lnTo>
                    <a:pt x="1" y="4570"/>
                  </a:lnTo>
                  <a:cubicBezTo>
                    <a:pt x="1" y="4570"/>
                    <a:pt x="17847" y="17646"/>
                    <a:pt x="18147" y="18647"/>
                  </a:cubicBezTo>
                  <a:cubicBezTo>
                    <a:pt x="18447" y="19614"/>
                    <a:pt x="19148" y="40363"/>
                    <a:pt x="18847" y="41997"/>
                  </a:cubicBezTo>
                  <a:cubicBezTo>
                    <a:pt x="18547" y="43598"/>
                    <a:pt x="18014" y="44265"/>
                    <a:pt x="18314" y="44866"/>
                  </a:cubicBezTo>
                  <a:cubicBezTo>
                    <a:pt x="18611" y="45460"/>
                    <a:pt x="22409" y="48836"/>
                    <a:pt x="29061" y="48836"/>
                  </a:cubicBezTo>
                  <a:cubicBezTo>
                    <a:pt x="29125" y="48836"/>
                    <a:pt x="29190" y="48836"/>
                    <a:pt x="29255" y="48835"/>
                  </a:cubicBezTo>
                  <a:cubicBezTo>
                    <a:pt x="36026" y="48735"/>
                    <a:pt x="40796" y="46834"/>
                    <a:pt x="41263" y="45933"/>
                  </a:cubicBezTo>
                  <a:cubicBezTo>
                    <a:pt x="41730" y="45033"/>
                    <a:pt x="41730" y="44632"/>
                    <a:pt x="41430" y="43965"/>
                  </a:cubicBezTo>
                  <a:cubicBezTo>
                    <a:pt x="41097" y="43265"/>
                    <a:pt x="40796" y="42431"/>
                    <a:pt x="40796" y="42431"/>
                  </a:cubicBezTo>
                  <a:lnTo>
                    <a:pt x="43232" y="26019"/>
                  </a:lnTo>
                  <a:lnTo>
                    <a:pt x="45667" y="38461"/>
                  </a:lnTo>
                  <a:cubicBezTo>
                    <a:pt x="45667" y="38461"/>
                    <a:pt x="46342" y="38855"/>
                    <a:pt x="47778" y="38855"/>
                  </a:cubicBezTo>
                  <a:cubicBezTo>
                    <a:pt x="48256" y="38855"/>
                    <a:pt x="48819" y="38811"/>
                    <a:pt x="49469" y="38695"/>
                  </a:cubicBezTo>
                  <a:cubicBezTo>
                    <a:pt x="52038" y="38228"/>
                    <a:pt x="53205" y="37561"/>
                    <a:pt x="53205" y="37561"/>
                  </a:cubicBezTo>
                  <a:cubicBezTo>
                    <a:pt x="53205" y="37561"/>
                    <a:pt x="49102" y="18714"/>
                    <a:pt x="48235" y="16345"/>
                  </a:cubicBezTo>
                  <a:cubicBezTo>
                    <a:pt x="47401" y="14010"/>
                    <a:pt x="46867" y="14211"/>
                    <a:pt x="44232" y="13243"/>
                  </a:cubicBezTo>
                  <a:cubicBezTo>
                    <a:pt x="41564" y="12242"/>
                    <a:pt x="34559" y="10041"/>
                    <a:pt x="34559" y="10041"/>
                  </a:cubicBezTo>
                  <a:lnTo>
                    <a:pt x="26353" y="9207"/>
                  </a:lnTo>
                  <a:cubicBezTo>
                    <a:pt x="26353" y="9207"/>
                    <a:pt x="24018" y="8073"/>
                    <a:pt x="21149" y="6472"/>
                  </a:cubicBezTo>
                  <a:cubicBezTo>
                    <a:pt x="19039" y="5307"/>
                    <a:pt x="17704" y="5148"/>
                    <a:pt x="16697" y="5148"/>
                  </a:cubicBezTo>
                  <a:cubicBezTo>
                    <a:pt x="16320" y="5148"/>
                    <a:pt x="15988" y="5171"/>
                    <a:pt x="15679" y="5171"/>
                  </a:cubicBezTo>
                  <a:cubicBezTo>
                    <a:pt x="14511" y="5171"/>
                    <a:pt x="4504" y="0"/>
                    <a:pt x="45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7712013" y="-4326400"/>
              <a:ext cx="949875" cy="1220925"/>
            </a:xfrm>
            <a:custGeom>
              <a:avLst/>
              <a:gdLst/>
              <a:ahLst/>
              <a:cxnLst/>
              <a:rect l="l" t="t" r="r" b="b"/>
              <a:pathLst>
                <a:path w="37995" h="48837" extrusionOk="0">
                  <a:moveTo>
                    <a:pt x="4471" y="0"/>
                  </a:moveTo>
                  <a:lnTo>
                    <a:pt x="1" y="4570"/>
                  </a:lnTo>
                  <a:cubicBezTo>
                    <a:pt x="1" y="4570"/>
                    <a:pt x="17847" y="17646"/>
                    <a:pt x="18147" y="18647"/>
                  </a:cubicBezTo>
                  <a:cubicBezTo>
                    <a:pt x="18447" y="19614"/>
                    <a:pt x="19148" y="40363"/>
                    <a:pt x="18847" y="41997"/>
                  </a:cubicBezTo>
                  <a:cubicBezTo>
                    <a:pt x="18547" y="43598"/>
                    <a:pt x="18014" y="44265"/>
                    <a:pt x="18314" y="44866"/>
                  </a:cubicBezTo>
                  <a:cubicBezTo>
                    <a:pt x="18611" y="45460"/>
                    <a:pt x="22409" y="48836"/>
                    <a:pt x="29061" y="48836"/>
                  </a:cubicBezTo>
                  <a:cubicBezTo>
                    <a:pt x="29125" y="48836"/>
                    <a:pt x="29190" y="48836"/>
                    <a:pt x="29255" y="48835"/>
                  </a:cubicBezTo>
                  <a:cubicBezTo>
                    <a:pt x="32190" y="48802"/>
                    <a:pt x="35126" y="48402"/>
                    <a:pt x="37994" y="47568"/>
                  </a:cubicBezTo>
                  <a:lnTo>
                    <a:pt x="36660" y="47568"/>
                  </a:lnTo>
                  <a:cubicBezTo>
                    <a:pt x="33892" y="47568"/>
                    <a:pt x="28888" y="47234"/>
                    <a:pt x="26987" y="45867"/>
                  </a:cubicBezTo>
                  <a:cubicBezTo>
                    <a:pt x="25085" y="44466"/>
                    <a:pt x="22484" y="34459"/>
                    <a:pt x="22483" y="34458"/>
                  </a:cubicBezTo>
                  <a:lnTo>
                    <a:pt x="22483" y="34458"/>
                  </a:lnTo>
                  <a:lnTo>
                    <a:pt x="27487" y="41363"/>
                  </a:lnTo>
                  <a:lnTo>
                    <a:pt x="18948" y="5504"/>
                  </a:lnTo>
                  <a:cubicBezTo>
                    <a:pt x="18142" y="5252"/>
                    <a:pt x="17298" y="5134"/>
                    <a:pt x="16459" y="5134"/>
                  </a:cubicBezTo>
                  <a:cubicBezTo>
                    <a:pt x="16187" y="5134"/>
                    <a:pt x="15915" y="5146"/>
                    <a:pt x="15645" y="5171"/>
                  </a:cubicBezTo>
                  <a:cubicBezTo>
                    <a:pt x="14511" y="5171"/>
                    <a:pt x="4471" y="0"/>
                    <a:pt x="4471"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8795288" y="-3761825"/>
              <a:ext cx="110950" cy="396975"/>
            </a:xfrm>
            <a:custGeom>
              <a:avLst/>
              <a:gdLst/>
              <a:ahLst/>
              <a:cxnLst/>
              <a:rect l="l" t="t" r="r" b="b"/>
              <a:pathLst>
                <a:path w="4438" h="15879" extrusionOk="0">
                  <a:moveTo>
                    <a:pt x="1335" y="0"/>
                  </a:moveTo>
                  <a:lnTo>
                    <a:pt x="1" y="4136"/>
                  </a:lnTo>
                  <a:lnTo>
                    <a:pt x="2336" y="15878"/>
                  </a:lnTo>
                  <a:lnTo>
                    <a:pt x="4437" y="300"/>
                  </a:lnTo>
                  <a:lnTo>
                    <a:pt x="1635" y="2068"/>
                  </a:lnTo>
                  <a:lnTo>
                    <a:pt x="133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7712013" y="-4326400"/>
              <a:ext cx="1330150" cy="1222550"/>
            </a:xfrm>
            <a:custGeom>
              <a:avLst/>
              <a:gdLst/>
              <a:ahLst/>
              <a:cxnLst/>
              <a:rect l="l" t="t" r="r" b="b"/>
              <a:pathLst>
                <a:path w="53206" h="48902" fill="none" extrusionOk="0">
                  <a:moveTo>
                    <a:pt x="26353" y="9207"/>
                  </a:moveTo>
                  <a:cubicBezTo>
                    <a:pt x="26353" y="9207"/>
                    <a:pt x="24018" y="8073"/>
                    <a:pt x="21149" y="6472"/>
                  </a:cubicBezTo>
                  <a:cubicBezTo>
                    <a:pt x="18247" y="4870"/>
                    <a:pt x="16813" y="5171"/>
                    <a:pt x="15679" y="5171"/>
                  </a:cubicBezTo>
                  <a:cubicBezTo>
                    <a:pt x="14511" y="5171"/>
                    <a:pt x="4504" y="0"/>
                    <a:pt x="4504" y="0"/>
                  </a:cubicBezTo>
                  <a:lnTo>
                    <a:pt x="1" y="4570"/>
                  </a:lnTo>
                  <a:cubicBezTo>
                    <a:pt x="1" y="4570"/>
                    <a:pt x="17847" y="17646"/>
                    <a:pt x="18147" y="18647"/>
                  </a:cubicBezTo>
                  <a:cubicBezTo>
                    <a:pt x="18447" y="19614"/>
                    <a:pt x="19148" y="40363"/>
                    <a:pt x="18847" y="41997"/>
                  </a:cubicBezTo>
                  <a:cubicBezTo>
                    <a:pt x="18547" y="43598"/>
                    <a:pt x="18014" y="44265"/>
                    <a:pt x="18314" y="44866"/>
                  </a:cubicBezTo>
                  <a:cubicBezTo>
                    <a:pt x="18614" y="45466"/>
                    <a:pt x="22483" y="48902"/>
                    <a:pt x="29255" y="48835"/>
                  </a:cubicBezTo>
                  <a:cubicBezTo>
                    <a:pt x="36026" y="48735"/>
                    <a:pt x="40796" y="46834"/>
                    <a:pt x="41263" y="45933"/>
                  </a:cubicBezTo>
                  <a:cubicBezTo>
                    <a:pt x="41730" y="45033"/>
                    <a:pt x="41730" y="44632"/>
                    <a:pt x="41430" y="43965"/>
                  </a:cubicBezTo>
                  <a:cubicBezTo>
                    <a:pt x="41097" y="43265"/>
                    <a:pt x="40796" y="42431"/>
                    <a:pt x="40796" y="42431"/>
                  </a:cubicBezTo>
                  <a:lnTo>
                    <a:pt x="43232" y="26019"/>
                  </a:lnTo>
                  <a:lnTo>
                    <a:pt x="45667" y="38461"/>
                  </a:lnTo>
                  <a:cubicBezTo>
                    <a:pt x="45667" y="38461"/>
                    <a:pt x="46867" y="39162"/>
                    <a:pt x="49469" y="38695"/>
                  </a:cubicBezTo>
                  <a:cubicBezTo>
                    <a:pt x="52038" y="38228"/>
                    <a:pt x="53205" y="37561"/>
                    <a:pt x="53205" y="37561"/>
                  </a:cubicBezTo>
                  <a:cubicBezTo>
                    <a:pt x="53205" y="37561"/>
                    <a:pt x="49102" y="18714"/>
                    <a:pt x="48235" y="16345"/>
                  </a:cubicBezTo>
                  <a:cubicBezTo>
                    <a:pt x="47401" y="14010"/>
                    <a:pt x="46867" y="14211"/>
                    <a:pt x="44232" y="13243"/>
                  </a:cubicBezTo>
                  <a:cubicBezTo>
                    <a:pt x="41564" y="12242"/>
                    <a:pt x="34559" y="10041"/>
                    <a:pt x="34559" y="10041"/>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8792788" y="-3796025"/>
              <a:ext cx="116775" cy="120100"/>
            </a:xfrm>
            <a:custGeom>
              <a:avLst/>
              <a:gdLst/>
              <a:ahLst/>
              <a:cxnLst/>
              <a:rect l="l" t="t" r="r" b="b"/>
              <a:pathLst>
                <a:path w="4671" h="4804" fill="none" extrusionOk="0">
                  <a:moveTo>
                    <a:pt x="2436" y="1"/>
                  </a:moveTo>
                  <a:lnTo>
                    <a:pt x="1" y="4804"/>
                  </a:lnTo>
                  <a:lnTo>
                    <a:pt x="4671" y="134"/>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8107288" y="-4092900"/>
              <a:ext cx="58400" cy="232700"/>
            </a:xfrm>
            <a:custGeom>
              <a:avLst/>
              <a:gdLst/>
              <a:ahLst/>
              <a:cxnLst/>
              <a:rect l="l" t="t" r="r" b="b"/>
              <a:pathLst>
                <a:path w="2336" h="9308" fill="none" extrusionOk="0">
                  <a:moveTo>
                    <a:pt x="2336" y="9307"/>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8044763" y="-4173800"/>
              <a:ext cx="120925" cy="305250"/>
            </a:xfrm>
            <a:custGeom>
              <a:avLst/>
              <a:gdLst/>
              <a:ahLst/>
              <a:cxnLst/>
              <a:rect l="l" t="t" r="r" b="b"/>
              <a:pathLst>
                <a:path w="4837" h="12210" fill="none" extrusionOk="0">
                  <a:moveTo>
                    <a:pt x="4837" y="12209"/>
                  </a:moveTo>
                  <a:lnTo>
                    <a:pt x="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8173188" y="-3873575"/>
              <a:ext cx="177650" cy="548750"/>
            </a:xfrm>
            <a:custGeom>
              <a:avLst/>
              <a:gdLst/>
              <a:ahLst/>
              <a:cxnLst/>
              <a:rect l="l" t="t" r="r" b="b"/>
              <a:pathLst>
                <a:path w="7106" h="21950" fill="none" extrusionOk="0">
                  <a:moveTo>
                    <a:pt x="0" y="0"/>
                  </a:moveTo>
                  <a:cubicBezTo>
                    <a:pt x="0" y="0"/>
                    <a:pt x="4136" y="18147"/>
                    <a:pt x="7105" y="21949"/>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8206538" y="-3655100"/>
              <a:ext cx="105925" cy="428675"/>
            </a:xfrm>
            <a:custGeom>
              <a:avLst/>
              <a:gdLst/>
              <a:ahLst/>
              <a:cxnLst/>
              <a:rect l="l" t="t" r="r" b="b"/>
              <a:pathLst>
                <a:path w="4237" h="17147" fill="none" extrusionOk="0">
                  <a:moveTo>
                    <a:pt x="0" y="1"/>
                  </a:moveTo>
                  <a:cubicBezTo>
                    <a:pt x="0" y="1"/>
                    <a:pt x="2202" y="14278"/>
                    <a:pt x="4237" y="17146"/>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8352463" y="-4008675"/>
              <a:ext cx="236875" cy="933200"/>
            </a:xfrm>
            <a:custGeom>
              <a:avLst/>
              <a:gdLst/>
              <a:ahLst/>
              <a:cxnLst/>
              <a:rect l="l" t="t" r="r" b="b"/>
              <a:pathLst>
                <a:path w="9475" h="37328" extrusionOk="0">
                  <a:moveTo>
                    <a:pt x="735" y="0"/>
                  </a:moveTo>
                  <a:lnTo>
                    <a:pt x="1" y="968"/>
                  </a:lnTo>
                  <a:lnTo>
                    <a:pt x="2870" y="8140"/>
                  </a:lnTo>
                  <a:lnTo>
                    <a:pt x="1269" y="29788"/>
                  </a:lnTo>
                  <a:lnTo>
                    <a:pt x="4404" y="37327"/>
                  </a:lnTo>
                  <a:lnTo>
                    <a:pt x="7673" y="28788"/>
                  </a:lnTo>
                  <a:lnTo>
                    <a:pt x="4237" y="7906"/>
                  </a:lnTo>
                  <a:lnTo>
                    <a:pt x="9474" y="1235"/>
                  </a:lnTo>
                  <a:lnTo>
                    <a:pt x="8941" y="834"/>
                  </a:lnTo>
                  <a:cubicBezTo>
                    <a:pt x="8941" y="834"/>
                    <a:pt x="7373" y="2069"/>
                    <a:pt x="5838" y="3503"/>
                  </a:cubicBezTo>
                  <a:cubicBezTo>
                    <a:pt x="4964" y="4321"/>
                    <a:pt x="4154" y="4726"/>
                    <a:pt x="3477" y="4726"/>
                  </a:cubicBezTo>
                  <a:cubicBezTo>
                    <a:pt x="2967" y="4726"/>
                    <a:pt x="2532" y="4496"/>
                    <a:pt x="2203" y="4037"/>
                  </a:cubicBezTo>
                  <a:cubicBezTo>
                    <a:pt x="1435" y="2969"/>
                    <a:pt x="735" y="0"/>
                    <a:pt x="735" y="0"/>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8289938" y="-4187625"/>
              <a:ext cx="396975" cy="300600"/>
            </a:xfrm>
            <a:custGeom>
              <a:avLst/>
              <a:gdLst/>
              <a:ahLst/>
              <a:cxnLst/>
              <a:rect l="l" t="t" r="r" b="b"/>
              <a:pathLst>
                <a:path w="15879" h="12024" extrusionOk="0">
                  <a:moveTo>
                    <a:pt x="8376" y="0"/>
                  </a:moveTo>
                  <a:cubicBezTo>
                    <a:pt x="7099" y="0"/>
                    <a:pt x="6138" y="153"/>
                    <a:pt x="6138" y="153"/>
                  </a:cubicBezTo>
                  <a:cubicBezTo>
                    <a:pt x="6138" y="153"/>
                    <a:pt x="3569" y="454"/>
                    <a:pt x="2802" y="1821"/>
                  </a:cubicBezTo>
                  <a:cubicBezTo>
                    <a:pt x="2068" y="3189"/>
                    <a:pt x="734" y="3556"/>
                    <a:pt x="534" y="6158"/>
                  </a:cubicBezTo>
                  <a:cubicBezTo>
                    <a:pt x="300" y="8760"/>
                    <a:pt x="0" y="10127"/>
                    <a:pt x="300" y="10127"/>
                  </a:cubicBezTo>
                  <a:cubicBezTo>
                    <a:pt x="601" y="10127"/>
                    <a:pt x="3870" y="7826"/>
                    <a:pt x="3870" y="7826"/>
                  </a:cubicBezTo>
                  <a:cubicBezTo>
                    <a:pt x="3870" y="7826"/>
                    <a:pt x="5004" y="11095"/>
                    <a:pt x="5471" y="11328"/>
                  </a:cubicBezTo>
                  <a:cubicBezTo>
                    <a:pt x="5550" y="11370"/>
                    <a:pt x="5639" y="11390"/>
                    <a:pt x="5738" y="11390"/>
                  </a:cubicBezTo>
                  <a:cubicBezTo>
                    <a:pt x="6181" y="11390"/>
                    <a:pt x="6799" y="10998"/>
                    <a:pt x="7372" y="10561"/>
                  </a:cubicBezTo>
                  <a:cubicBezTo>
                    <a:pt x="7977" y="10077"/>
                    <a:pt x="9348" y="8471"/>
                    <a:pt x="10171" y="8471"/>
                  </a:cubicBezTo>
                  <a:cubicBezTo>
                    <a:pt x="10256" y="8471"/>
                    <a:pt x="10336" y="8488"/>
                    <a:pt x="10408" y="8526"/>
                  </a:cubicBezTo>
                  <a:cubicBezTo>
                    <a:pt x="11089" y="8852"/>
                    <a:pt x="12403" y="12023"/>
                    <a:pt x="13132" y="12023"/>
                  </a:cubicBezTo>
                  <a:cubicBezTo>
                    <a:pt x="13224" y="12023"/>
                    <a:pt x="13306" y="11973"/>
                    <a:pt x="13376" y="11862"/>
                  </a:cubicBezTo>
                  <a:cubicBezTo>
                    <a:pt x="13977" y="10861"/>
                    <a:pt x="15878" y="6091"/>
                    <a:pt x="14344" y="2588"/>
                  </a:cubicBezTo>
                  <a:cubicBezTo>
                    <a:pt x="13411" y="412"/>
                    <a:pt x="10470" y="0"/>
                    <a:pt x="8376"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8405013" y="-4197150"/>
              <a:ext cx="201825" cy="302475"/>
            </a:xfrm>
            <a:custGeom>
              <a:avLst/>
              <a:gdLst/>
              <a:ahLst/>
              <a:cxnLst/>
              <a:rect l="l" t="t" r="r" b="b"/>
              <a:pathLst>
                <a:path w="8073" h="12099" extrusionOk="0">
                  <a:moveTo>
                    <a:pt x="0" y="1"/>
                  </a:moveTo>
                  <a:cubicBezTo>
                    <a:pt x="0" y="1"/>
                    <a:pt x="467" y="7473"/>
                    <a:pt x="534" y="9674"/>
                  </a:cubicBezTo>
                  <a:cubicBezTo>
                    <a:pt x="612" y="11397"/>
                    <a:pt x="997" y="12098"/>
                    <a:pt x="1416" y="12098"/>
                  </a:cubicBezTo>
                  <a:cubicBezTo>
                    <a:pt x="1533" y="12098"/>
                    <a:pt x="1652" y="12044"/>
                    <a:pt x="1768" y="11943"/>
                  </a:cubicBezTo>
                  <a:cubicBezTo>
                    <a:pt x="2302" y="11476"/>
                    <a:pt x="6939" y="7239"/>
                    <a:pt x="7372" y="4704"/>
                  </a:cubicBezTo>
                  <a:cubicBezTo>
                    <a:pt x="7839" y="2202"/>
                    <a:pt x="8073" y="768"/>
                    <a:pt x="8073" y="768"/>
                  </a:cubicBezTo>
                  <a:lnTo>
                    <a:pt x="0"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8308288" y="-4424075"/>
              <a:ext cx="83400" cy="136275"/>
            </a:xfrm>
            <a:custGeom>
              <a:avLst/>
              <a:gdLst/>
              <a:ahLst/>
              <a:cxnLst/>
              <a:rect l="l" t="t" r="r" b="b"/>
              <a:pathLst>
                <a:path w="3336" h="5451" extrusionOk="0">
                  <a:moveTo>
                    <a:pt x="1421" y="0"/>
                  </a:moveTo>
                  <a:cubicBezTo>
                    <a:pt x="1360" y="0"/>
                    <a:pt x="1297" y="12"/>
                    <a:pt x="1234" y="38"/>
                  </a:cubicBezTo>
                  <a:cubicBezTo>
                    <a:pt x="334" y="405"/>
                    <a:pt x="0" y="3140"/>
                    <a:pt x="634" y="4374"/>
                  </a:cubicBezTo>
                  <a:cubicBezTo>
                    <a:pt x="1012" y="5130"/>
                    <a:pt x="1813" y="5450"/>
                    <a:pt x="2413" y="5450"/>
                  </a:cubicBezTo>
                  <a:cubicBezTo>
                    <a:pt x="2766" y="5450"/>
                    <a:pt x="3049" y="5339"/>
                    <a:pt x="3136" y="5142"/>
                  </a:cubicBezTo>
                  <a:cubicBezTo>
                    <a:pt x="3336" y="4608"/>
                    <a:pt x="2902" y="2106"/>
                    <a:pt x="2902" y="2106"/>
                  </a:cubicBezTo>
                  <a:cubicBezTo>
                    <a:pt x="2902" y="2106"/>
                    <a:pt x="2239" y="0"/>
                    <a:pt x="1421"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8697713" y="-4489850"/>
              <a:ext cx="139300" cy="114275"/>
            </a:xfrm>
            <a:custGeom>
              <a:avLst/>
              <a:gdLst/>
              <a:ahLst/>
              <a:cxnLst/>
              <a:rect l="l" t="t" r="r" b="b"/>
              <a:pathLst>
                <a:path w="5572" h="4571" extrusionOk="0">
                  <a:moveTo>
                    <a:pt x="5571" y="0"/>
                  </a:moveTo>
                  <a:lnTo>
                    <a:pt x="4104" y="301"/>
                  </a:lnTo>
                  <a:lnTo>
                    <a:pt x="234" y="3503"/>
                  </a:lnTo>
                  <a:cubicBezTo>
                    <a:pt x="1" y="4504"/>
                    <a:pt x="535" y="4570"/>
                    <a:pt x="535" y="4570"/>
                  </a:cubicBezTo>
                  <a:lnTo>
                    <a:pt x="4804" y="1368"/>
                  </a:lnTo>
                  <a:lnTo>
                    <a:pt x="5571" y="0"/>
                  </a:ln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8796963" y="-4489850"/>
              <a:ext cx="40050" cy="35875"/>
            </a:xfrm>
            <a:custGeom>
              <a:avLst/>
              <a:gdLst/>
              <a:ahLst/>
              <a:cxnLst/>
              <a:rect l="l" t="t" r="r" b="b"/>
              <a:pathLst>
                <a:path w="1602" h="1435" extrusionOk="0">
                  <a:moveTo>
                    <a:pt x="1601" y="0"/>
                  </a:moveTo>
                  <a:lnTo>
                    <a:pt x="134" y="301"/>
                  </a:lnTo>
                  <a:lnTo>
                    <a:pt x="0" y="434"/>
                  </a:lnTo>
                  <a:lnTo>
                    <a:pt x="768" y="1435"/>
                  </a:lnTo>
                  <a:lnTo>
                    <a:pt x="834" y="1368"/>
                  </a:lnTo>
                  <a:lnTo>
                    <a:pt x="1601" y="0"/>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8682713" y="-4404300"/>
              <a:ext cx="85925" cy="124425"/>
            </a:xfrm>
            <a:custGeom>
              <a:avLst/>
              <a:gdLst/>
              <a:ahLst/>
              <a:cxnLst/>
              <a:rect l="l" t="t" r="r" b="b"/>
              <a:pathLst>
                <a:path w="3437" h="4977" extrusionOk="0">
                  <a:moveTo>
                    <a:pt x="2256" y="1"/>
                  </a:moveTo>
                  <a:cubicBezTo>
                    <a:pt x="1615" y="1"/>
                    <a:pt x="834" y="781"/>
                    <a:pt x="834" y="781"/>
                  </a:cubicBezTo>
                  <a:cubicBezTo>
                    <a:pt x="834" y="781"/>
                    <a:pt x="0" y="3583"/>
                    <a:pt x="0" y="4351"/>
                  </a:cubicBezTo>
                  <a:cubicBezTo>
                    <a:pt x="0" y="4731"/>
                    <a:pt x="189" y="4977"/>
                    <a:pt x="528" y="4977"/>
                  </a:cubicBezTo>
                  <a:cubicBezTo>
                    <a:pt x="843" y="4977"/>
                    <a:pt x="1289" y="4765"/>
                    <a:pt x="1835" y="4250"/>
                  </a:cubicBezTo>
                  <a:cubicBezTo>
                    <a:pt x="2969" y="3216"/>
                    <a:pt x="3436" y="1682"/>
                    <a:pt x="2902" y="481"/>
                  </a:cubicBezTo>
                  <a:cubicBezTo>
                    <a:pt x="2749" y="127"/>
                    <a:pt x="2514" y="1"/>
                    <a:pt x="2256"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8357488" y="-4692500"/>
              <a:ext cx="381950" cy="609725"/>
            </a:xfrm>
            <a:custGeom>
              <a:avLst/>
              <a:gdLst/>
              <a:ahLst/>
              <a:cxnLst/>
              <a:rect l="l" t="t" r="r" b="b"/>
              <a:pathLst>
                <a:path w="15278" h="24389" extrusionOk="0">
                  <a:moveTo>
                    <a:pt x="7772" y="1"/>
                  </a:moveTo>
                  <a:cubicBezTo>
                    <a:pt x="4537" y="1"/>
                    <a:pt x="3369" y="2102"/>
                    <a:pt x="3369" y="2102"/>
                  </a:cubicBezTo>
                  <a:cubicBezTo>
                    <a:pt x="3369" y="2102"/>
                    <a:pt x="467" y="2636"/>
                    <a:pt x="234" y="4170"/>
                  </a:cubicBezTo>
                  <a:cubicBezTo>
                    <a:pt x="0" y="5705"/>
                    <a:pt x="767" y="17246"/>
                    <a:pt x="1168" y="19047"/>
                  </a:cubicBezTo>
                  <a:cubicBezTo>
                    <a:pt x="1528" y="20849"/>
                    <a:pt x="4687" y="24388"/>
                    <a:pt x="7233" y="24388"/>
                  </a:cubicBezTo>
                  <a:cubicBezTo>
                    <a:pt x="7280" y="24388"/>
                    <a:pt x="7326" y="24387"/>
                    <a:pt x="7372" y="24385"/>
                  </a:cubicBezTo>
                  <a:cubicBezTo>
                    <a:pt x="9974" y="24218"/>
                    <a:pt x="11875" y="21182"/>
                    <a:pt x="12542" y="19448"/>
                  </a:cubicBezTo>
                  <a:cubicBezTo>
                    <a:pt x="13243" y="17680"/>
                    <a:pt x="15278" y="7439"/>
                    <a:pt x="15278" y="5071"/>
                  </a:cubicBezTo>
                  <a:cubicBezTo>
                    <a:pt x="15278" y="2702"/>
                    <a:pt x="11041" y="1"/>
                    <a:pt x="7772"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8488413" y="-4364775"/>
              <a:ext cx="85900" cy="110125"/>
            </a:xfrm>
            <a:custGeom>
              <a:avLst/>
              <a:gdLst/>
              <a:ahLst/>
              <a:cxnLst/>
              <a:rect l="l" t="t" r="r" b="b"/>
              <a:pathLst>
                <a:path w="3436" h="4405" fill="none" extrusionOk="0">
                  <a:moveTo>
                    <a:pt x="2235" y="1"/>
                  </a:moveTo>
                  <a:cubicBezTo>
                    <a:pt x="2235" y="1"/>
                    <a:pt x="3436" y="2870"/>
                    <a:pt x="2969" y="3470"/>
                  </a:cubicBezTo>
                  <a:cubicBezTo>
                    <a:pt x="2535" y="4104"/>
                    <a:pt x="0" y="4404"/>
                    <a:pt x="0" y="3036"/>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8467563" y="-4245525"/>
              <a:ext cx="120100" cy="47575"/>
            </a:xfrm>
            <a:custGeom>
              <a:avLst/>
              <a:gdLst/>
              <a:ahLst/>
              <a:cxnLst/>
              <a:rect l="l" t="t" r="r" b="b"/>
              <a:pathLst>
                <a:path w="4804" h="1903" fill="none" extrusionOk="0">
                  <a:moveTo>
                    <a:pt x="0" y="1"/>
                  </a:moveTo>
                  <a:cubicBezTo>
                    <a:pt x="0" y="1"/>
                    <a:pt x="1601" y="1902"/>
                    <a:pt x="4804" y="68"/>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8367488" y="-4464000"/>
              <a:ext cx="155975" cy="155975"/>
            </a:xfrm>
            <a:custGeom>
              <a:avLst/>
              <a:gdLst/>
              <a:ahLst/>
              <a:cxnLst/>
              <a:rect l="l" t="t" r="r" b="b"/>
              <a:pathLst>
                <a:path w="6239" h="6239" fill="none" extrusionOk="0">
                  <a:moveTo>
                    <a:pt x="6238" y="3570"/>
                  </a:moveTo>
                  <a:cubicBezTo>
                    <a:pt x="6238" y="1201"/>
                    <a:pt x="3369" y="0"/>
                    <a:pt x="1668" y="1702"/>
                  </a:cubicBezTo>
                  <a:cubicBezTo>
                    <a:pt x="0" y="3369"/>
                    <a:pt x="1201" y="6238"/>
                    <a:pt x="3570" y="6238"/>
                  </a:cubicBezTo>
                  <a:cubicBezTo>
                    <a:pt x="5037" y="6238"/>
                    <a:pt x="6238" y="5037"/>
                    <a:pt x="6238" y="3570"/>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8538438" y="-4429375"/>
              <a:ext cx="155975" cy="133025"/>
            </a:xfrm>
            <a:custGeom>
              <a:avLst/>
              <a:gdLst/>
              <a:ahLst/>
              <a:cxnLst/>
              <a:rect l="l" t="t" r="r" b="b"/>
              <a:pathLst>
                <a:path w="6239" h="5321" extrusionOk="0">
                  <a:moveTo>
                    <a:pt x="3551" y="1"/>
                  </a:moveTo>
                  <a:cubicBezTo>
                    <a:pt x="2892" y="1"/>
                    <a:pt x="2219" y="244"/>
                    <a:pt x="1668" y="784"/>
                  </a:cubicBezTo>
                  <a:cubicBezTo>
                    <a:pt x="1" y="2451"/>
                    <a:pt x="1201" y="5320"/>
                    <a:pt x="3570" y="5320"/>
                  </a:cubicBezTo>
                  <a:cubicBezTo>
                    <a:pt x="5038" y="5320"/>
                    <a:pt x="6205" y="4119"/>
                    <a:pt x="6238" y="2685"/>
                  </a:cubicBezTo>
                  <a:cubicBezTo>
                    <a:pt x="6238" y="1061"/>
                    <a:pt x="4926" y="1"/>
                    <a:pt x="3551"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8523438" y="-4382275"/>
              <a:ext cx="37550" cy="11700"/>
            </a:xfrm>
            <a:custGeom>
              <a:avLst/>
              <a:gdLst/>
              <a:ahLst/>
              <a:cxnLst/>
              <a:rect l="l" t="t" r="r" b="b"/>
              <a:pathLst>
                <a:path w="1502" h="468" fill="none" extrusionOk="0">
                  <a:moveTo>
                    <a:pt x="0" y="301"/>
                  </a:moveTo>
                  <a:cubicBezTo>
                    <a:pt x="0" y="301"/>
                    <a:pt x="901" y="0"/>
                    <a:pt x="1501" y="467"/>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8360813" y="-4692500"/>
              <a:ext cx="378625" cy="372375"/>
            </a:xfrm>
            <a:custGeom>
              <a:avLst/>
              <a:gdLst/>
              <a:ahLst/>
              <a:cxnLst/>
              <a:rect l="l" t="t" r="r" b="b"/>
              <a:pathLst>
                <a:path w="15145" h="14895" extrusionOk="0">
                  <a:moveTo>
                    <a:pt x="7639" y="1"/>
                  </a:moveTo>
                  <a:cubicBezTo>
                    <a:pt x="4370" y="1"/>
                    <a:pt x="3236" y="2102"/>
                    <a:pt x="3236" y="2102"/>
                  </a:cubicBezTo>
                  <a:cubicBezTo>
                    <a:pt x="3236" y="2102"/>
                    <a:pt x="334" y="2636"/>
                    <a:pt x="101" y="4170"/>
                  </a:cubicBezTo>
                  <a:cubicBezTo>
                    <a:pt x="1" y="4937"/>
                    <a:pt x="134" y="8373"/>
                    <a:pt x="367" y="11776"/>
                  </a:cubicBezTo>
                  <a:cubicBezTo>
                    <a:pt x="403" y="11811"/>
                    <a:pt x="541" y="11893"/>
                    <a:pt x="663" y="11893"/>
                  </a:cubicBezTo>
                  <a:cubicBezTo>
                    <a:pt x="772" y="11893"/>
                    <a:pt x="868" y="11828"/>
                    <a:pt x="868" y="11609"/>
                  </a:cubicBezTo>
                  <a:cubicBezTo>
                    <a:pt x="868" y="11142"/>
                    <a:pt x="568" y="10308"/>
                    <a:pt x="935" y="9874"/>
                  </a:cubicBezTo>
                  <a:cubicBezTo>
                    <a:pt x="1335" y="9407"/>
                    <a:pt x="2469" y="9174"/>
                    <a:pt x="3236" y="7973"/>
                  </a:cubicBezTo>
                  <a:cubicBezTo>
                    <a:pt x="3970" y="6739"/>
                    <a:pt x="3770" y="6005"/>
                    <a:pt x="3970" y="5771"/>
                  </a:cubicBezTo>
                  <a:cubicBezTo>
                    <a:pt x="4144" y="5598"/>
                    <a:pt x="5533" y="4669"/>
                    <a:pt x="6016" y="4669"/>
                  </a:cubicBezTo>
                  <a:cubicBezTo>
                    <a:pt x="6183" y="4669"/>
                    <a:pt x="6242" y="4780"/>
                    <a:pt x="6105" y="5071"/>
                  </a:cubicBezTo>
                  <a:cubicBezTo>
                    <a:pt x="5571" y="6205"/>
                    <a:pt x="2169" y="8206"/>
                    <a:pt x="4137" y="9240"/>
                  </a:cubicBezTo>
                  <a:cubicBezTo>
                    <a:pt x="5090" y="9758"/>
                    <a:pt x="6560" y="10008"/>
                    <a:pt x="7989" y="10008"/>
                  </a:cubicBezTo>
                  <a:cubicBezTo>
                    <a:pt x="9510" y="10008"/>
                    <a:pt x="10986" y="9724"/>
                    <a:pt x="11742" y="9174"/>
                  </a:cubicBezTo>
                  <a:cubicBezTo>
                    <a:pt x="12923" y="8295"/>
                    <a:pt x="13855" y="6535"/>
                    <a:pt x="14018" y="6535"/>
                  </a:cubicBezTo>
                  <a:cubicBezTo>
                    <a:pt x="14052" y="6535"/>
                    <a:pt x="14052" y="6617"/>
                    <a:pt x="14011" y="6805"/>
                  </a:cubicBezTo>
                  <a:cubicBezTo>
                    <a:pt x="13810" y="7873"/>
                    <a:pt x="13110" y="9607"/>
                    <a:pt x="13343" y="10141"/>
                  </a:cubicBezTo>
                  <a:cubicBezTo>
                    <a:pt x="13544" y="10842"/>
                    <a:pt x="13644" y="11542"/>
                    <a:pt x="13710" y="12276"/>
                  </a:cubicBezTo>
                  <a:cubicBezTo>
                    <a:pt x="13710" y="12276"/>
                    <a:pt x="13043" y="14711"/>
                    <a:pt x="13243" y="14844"/>
                  </a:cubicBezTo>
                  <a:cubicBezTo>
                    <a:pt x="13293" y="14878"/>
                    <a:pt x="13343" y="14895"/>
                    <a:pt x="13393" y="14895"/>
                  </a:cubicBezTo>
                  <a:cubicBezTo>
                    <a:pt x="13443" y="14895"/>
                    <a:pt x="13494" y="14878"/>
                    <a:pt x="13544" y="14844"/>
                  </a:cubicBezTo>
                  <a:cubicBezTo>
                    <a:pt x="14344" y="11209"/>
                    <a:pt x="15145" y="6505"/>
                    <a:pt x="15145" y="5037"/>
                  </a:cubicBezTo>
                  <a:cubicBezTo>
                    <a:pt x="15145" y="2736"/>
                    <a:pt x="10908" y="1"/>
                    <a:pt x="7639" y="1"/>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8821138" y="-3434925"/>
              <a:ext cx="245200" cy="119850"/>
            </a:xfrm>
            <a:custGeom>
              <a:avLst/>
              <a:gdLst/>
              <a:ahLst/>
              <a:cxnLst/>
              <a:rect l="l" t="t" r="r" b="b"/>
              <a:pathLst>
                <a:path w="9808" h="4794" extrusionOk="0">
                  <a:moveTo>
                    <a:pt x="9074" y="0"/>
                  </a:moveTo>
                  <a:cubicBezTo>
                    <a:pt x="9074" y="0"/>
                    <a:pt x="4681" y="1622"/>
                    <a:pt x="745" y="1622"/>
                  </a:cubicBezTo>
                  <a:cubicBezTo>
                    <a:pt x="495" y="1622"/>
                    <a:pt x="246" y="1615"/>
                    <a:pt x="1" y="1601"/>
                  </a:cubicBezTo>
                  <a:lnTo>
                    <a:pt x="1" y="1601"/>
                  </a:lnTo>
                  <a:lnTo>
                    <a:pt x="167" y="4170"/>
                  </a:lnTo>
                  <a:cubicBezTo>
                    <a:pt x="167" y="4170"/>
                    <a:pt x="602" y="4794"/>
                    <a:pt x="3306" y="4794"/>
                  </a:cubicBezTo>
                  <a:cubicBezTo>
                    <a:pt x="3600" y="4794"/>
                    <a:pt x="3920" y="4787"/>
                    <a:pt x="4270" y="4770"/>
                  </a:cubicBezTo>
                  <a:cubicBezTo>
                    <a:pt x="7840" y="4637"/>
                    <a:pt x="9808" y="3403"/>
                    <a:pt x="9808" y="3403"/>
                  </a:cubicBezTo>
                  <a:lnTo>
                    <a:pt x="9074" y="0"/>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7577875" y="-4378950"/>
              <a:ext cx="269400" cy="196875"/>
            </a:xfrm>
            <a:custGeom>
              <a:avLst/>
              <a:gdLst/>
              <a:ahLst/>
              <a:cxnLst/>
              <a:rect l="l" t="t" r="r" b="b"/>
              <a:pathLst>
                <a:path w="10776" h="7875" extrusionOk="0">
                  <a:moveTo>
                    <a:pt x="8974" y="1"/>
                  </a:moveTo>
                  <a:lnTo>
                    <a:pt x="1" y="3403"/>
                  </a:lnTo>
                  <a:cubicBezTo>
                    <a:pt x="1" y="3403"/>
                    <a:pt x="3819" y="7875"/>
                    <a:pt x="4096" y="7875"/>
                  </a:cubicBezTo>
                  <a:cubicBezTo>
                    <a:pt x="4099" y="7875"/>
                    <a:pt x="4102" y="7874"/>
                    <a:pt x="4104" y="7873"/>
                  </a:cubicBezTo>
                  <a:cubicBezTo>
                    <a:pt x="4337" y="7806"/>
                    <a:pt x="10775" y="2803"/>
                    <a:pt x="10742" y="2269"/>
                  </a:cubicBezTo>
                  <a:cubicBezTo>
                    <a:pt x="10675" y="1735"/>
                    <a:pt x="8974" y="1"/>
                    <a:pt x="8974"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408;p39"/>
          <p:cNvSpPr txBox="1">
            <a:spLocks noGrp="1"/>
          </p:cNvSpPr>
          <p:nvPr>
            <p:ph type="title" idx="4294967295"/>
          </p:nvPr>
        </p:nvSpPr>
        <p:spPr>
          <a:xfrm>
            <a:off x="1565857" y="627450"/>
            <a:ext cx="5985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FF0000"/>
                </a:solidFill>
                <a:latin typeface="Arial" pitchFamily="34" charset="0"/>
                <a:cs typeface="Arial" pitchFamily="34" charset="0"/>
              </a:rPr>
              <a:t>KẾT LUẬN</a:t>
            </a:r>
            <a:endParaRPr sz="3200" b="1" dirty="0">
              <a:solidFill>
                <a:srgbClr val="FF0000"/>
              </a:solidFill>
              <a:latin typeface="Arial" pitchFamily="34" charset="0"/>
              <a:cs typeface="Arial" pitchFamily="34" charset="0"/>
            </a:endParaRPr>
          </a:p>
        </p:txBody>
      </p:sp>
      <p:sp>
        <p:nvSpPr>
          <p:cNvPr id="5" name="Rectangle 4"/>
          <p:cNvSpPr/>
          <p:nvPr/>
        </p:nvSpPr>
        <p:spPr>
          <a:xfrm>
            <a:off x="1219200" y="1337429"/>
            <a:ext cx="6678914" cy="3139321"/>
          </a:xfrm>
          <a:prstGeom prst="rect">
            <a:avLst/>
          </a:prstGeom>
        </p:spPr>
        <p:txBody>
          <a:bodyPr wrap="square">
            <a:spAutoFit/>
          </a:bodyPr>
          <a:lstStyle/>
          <a:p>
            <a:pPr algn="just">
              <a:lnSpc>
                <a:spcPct val="150000"/>
              </a:lnSpc>
            </a:pPr>
            <a:r>
              <a:rPr lang="en-US" sz="2200" dirty="0"/>
              <a:t>Cho hai điểm F</a:t>
            </a:r>
            <a:r>
              <a:rPr lang="en-US" sz="2200" baseline="-25000" dirty="0"/>
              <a:t>1</a:t>
            </a:r>
            <a:r>
              <a:rPr lang="en-US" sz="2200" dirty="0"/>
              <a:t>, F</a:t>
            </a:r>
            <a:r>
              <a:rPr lang="en-US" sz="2200" baseline="-25000" dirty="0"/>
              <a:t>2</a:t>
            </a:r>
            <a:r>
              <a:rPr lang="en-US" sz="2200" dirty="0"/>
              <a:t> cố định có khoảng cách </a:t>
            </a:r>
          </a:p>
          <a:p>
            <a:pPr algn="ctr">
              <a:lnSpc>
                <a:spcPct val="150000"/>
              </a:lnSpc>
            </a:pPr>
            <a:r>
              <a:rPr lang="en-US" sz="2200" dirty="0"/>
              <a:t>F</a:t>
            </a:r>
            <a:r>
              <a:rPr lang="en-US" sz="2200" baseline="-25000" dirty="0"/>
              <a:t>1</a:t>
            </a:r>
            <a:r>
              <a:rPr lang="en-US" sz="2200" dirty="0"/>
              <a:t>F</a:t>
            </a:r>
            <a:r>
              <a:rPr lang="en-US" sz="2200" baseline="-25000" dirty="0"/>
              <a:t>2</a:t>
            </a:r>
            <a:r>
              <a:rPr lang="en-US" sz="2200" dirty="0"/>
              <a:t> = 2c (c &gt; 0).</a:t>
            </a:r>
          </a:p>
          <a:p>
            <a:pPr algn="just">
              <a:lnSpc>
                <a:spcPct val="150000"/>
              </a:lnSpc>
            </a:pPr>
            <a:r>
              <a:rPr lang="en-US" sz="2200" dirty="0"/>
              <a:t>Đường elip (còn gọi là elip) là tập hợp các điểm M trong mặt phẳng sao cho MF</a:t>
            </a:r>
            <a:r>
              <a:rPr lang="en-US" sz="2200" baseline="-25000" dirty="0"/>
              <a:t>1</a:t>
            </a:r>
            <a:r>
              <a:rPr lang="en-US" sz="2200" dirty="0"/>
              <a:t> + MF</a:t>
            </a:r>
            <a:r>
              <a:rPr lang="en-US" sz="2200" baseline="-25000" dirty="0"/>
              <a:t>2</a:t>
            </a:r>
            <a:r>
              <a:rPr lang="en-US" sz="2200" dirty="0"/>
              <a:t> = 2a, trong đó a là số cho trước lớn hơn c.</a:t>
            </a:r>
          </a:p>
          <a:p>
            <a:pPr algn="just">
              <a:lnSpc>
                <a:spcPct val="150000"/>
              </a:lnSpc>
            </a:pPr>
            <a:r>
              <a:rPr lang="en-US" sz="2200" dirty="0"/>
              <a:t>Hai điểm F</a:t>
            </a:r>
            <a:r>
              <a:rPr lang="en-US" sz="2200" baseline="-25000" dirty="0"/>
              <a:t>1</a:t>
            </a:r>
            <a:r>
              <a:rPr lang="en-US" sz="2200" dirty="0"/>
              <a:t> và F</a:t>
            </a:r>
            <a:r>
              <a:rPr lang="en-US" sz="2200" baseline="-25000" dirty="0"/>
              <a:t>2 </a:t>
            </a:r>
            <a:r>
              <a:rPr lang="en-US" sz="2200" dirty="0"/>
              <a:t>được gọi là hai tiêu điểm của elip.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481"/>
                                        </p:tgtEl>
                                        <p:attrNameLst>
                                          <p:attrName>style.visibility</p:attrName>
                                        </p:attrNameLst>
                                      </p:cBhvr>
                                      <p:to>
                                        <p:strVal val="visible"/>
                                      </p:to>
                                    </p:set>
                                    <p:animEffect transition="in" filter="wipe(down)">
                                      <p:cBhvr>
                                        <p:cTn id="25" dur="5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Math Subject for High School - 9th Grade: Systems of Equations and Inequalities by Slidesgo">
  <a:themeElements>
    <a:clrScheme name="Simple Light">
      <a:dk1>
        <a:srgbClr val="6C52F8"/>
      </a:dk1>
      <a:lt1>
        <a:srgbClr val="FFFFFF"/>
      </a:lt1>
      <a:dk2>
        <a:srgbClr val="F8C9D7"/>
      </a:dk2>
      <a:lt2>
        <a:srgbClr val="E0A3C9"/>
      </a:lt2>
      <a:accent1>
        <a:srgbClr val="9686EA"/>
      </a:accent1>
      <a:accent2>
        <a:srgbClr val="C6C3FE"/>
      </a:accent2>
      <a:accent3>
        <a:srgbClr val="D6FFF8"/>
      </a:accent3>
      <a:accent4>
        <a:srgbClr val="FFEACC"/>
      </a:accent4>
      <a:accent5>
        <a:srgbClr val="F9FFEF"/>
      </a:accent5>
      <a:accent6>
        <a:srgbClr val="C0E8DF"/>
      </a:accent6>
      <a:hlink>
        <a:srgbClr val="6C52F8"/>
      </a:hlink>
      <a:folHlink>
        <a:srgbClr val="0097A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TotalTime>
  <Words>4885</Words>
  <Application>Microsoft Office PowerPoint</Application>
  <PresentationFormat>On-screen Show (16:9)</PresentationFormat>
  <Paragraphs>335</Paragraphs>
  <Slides>76</Slides>
  <Notes>71</Notes>
  <HiddenSlides>0</HiddenSlides>
  <MMClips>10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88" baseType="lpstr">
      <vt:lpstr>Arial</vt:lpstr>
      <vt:lpstr>Cambria Math</vt:lpstr>
      <vt:lpstr>Roboto Condensed Light</vt:lpstr>
      <vt:lpstr>Anaheim</vt:lpstr>
      <vt:lpstr>Oswald SemiBold</vt:lpstr>
      <vt:lpstr>Calibri</vt:lpstr>
      <vt:lpstr>Open Sans SemiBold</vt:lpstr>
      <vt:lpstr>Oswald</vt:lpstr>
      <vt:lpstr>Bebas Neue</vt:lpstr>
      <vt:lpstr>Open Sans</vt:lpstr>
      <vt:lpstr>Math Subject for High School - 9th Grade: Systems of Equations and Inequalities by Slidesgo</vt:lpstr>
      <vt:lpstr>Microsoft PowerPoint Presentation</vt:lpstr>
      <vt:lpstr>PowerPoint Presentation</vt:lpstr>
      <vt:lpstr>KHỞI ĐỘNG</vt:lpstr>
      <vt:lpstr>PowerPoint Presentation</vt:lpstr>
      <vt:lpstr>PowerPoint Presentation</vt:lpstr>
      <vt:lpstr>01</vt:lpstr>
      <vt:lpstr>PowerPoint Presentation</vt:lpstr>
      <vt:lpstr>PowerPoint Presentation</vt:lpstr>
      <vt:lpstr>PowerPoint Presentation</vt:lpstr>
      <vt:lpstr>KẾT LUẬN</vt:lpstr>
      <vt:lpstr>PowerPoint Presentation</vt:lpstr>
      <vt:lpstr>PowerPoint Presentation</vt:lpstr>
      <vt:lpstr>PowerPoint Presentation</vt:lpstr>
      <vt:lpstr>KẾT LUẬN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KẾT LUẬN</vt:lpstr>
      <vt:lpstr>PowerPoint Presentation</vt:lpstr>
      <vt:lpstr>PowerPoint Presentation</vt:lpstr>
      <vt:lpstr>PowerPoint Presentation</vt:lpstr>
      <vt:lpstr>PowerPoint Presentation</vt:lpstr>
      <vt:lpstr>KẾT LUẬN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KẾT LUẬN</vt:lpstr>
      <vt:lpstr>PowerPoint Presentation</vt:lpstr>
      <vt:lpstr>PowerPoint Presentation</vt:lpstr>
      <vt:lpstr>KẾT LUẬN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LUYỆN TẬP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VẬN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Nguyệt Lê</cp:lastModifiedBy>
  <cp:revision>37</cp:revision>
  <dcterms:modified xsi:type="dcterms:W3CDTF">2022-12-21T20:34:12Z</dcterms:modified>
</cp:coreProperties>
</file>