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47"/>
  </p:notesMasterIdLst>
  <p:sldIdLst>
    <p:sldId id="256" r:id="rId2"/>
    <p:sldId id="259" r:id="rId3"/>
    <p:sldId id="25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265" r:id="rId15"/>
    <p:sldId id="328" r:id="rId16"/>
    <p:sldId id="263" r:id="rId17"/>
    <p:sldId id="317" r:id="rId18"/>
    <p:sldId id="261" r:id="rId19"/>
    <p:sldId id="264" r:id="rId20"/>
    <p:sldId id="262" r:id="rId21"/>
    <p:sldId id="266" r:id="rId22"/>
    <p:sldId id="267" r:id="rId23"/>
    <p:sldId id="260" r:id="rId24"/>
    <p:sldId id="258" r:id="rId25"/>
    <p:sldId id="268" r:id="rId26"/>
    <p:sldId id="269" r:id="rId27"/>
    <p:sldId id="270" r:id="rId28"/>
    <p:sldId id="272" r:id="rId29"/>
    <p:sldId id="329" r:id="rId30"/>
    <p:sldId id="273" r:id="rId31"/>
    <p:sldId id="330" r:id="rId32"/>
    <p:sldId id="331" r:id="rId33"/>
    <p:sldId id="276" r:id="rId34"/>
    <p:sldId id="332" r:id="rId35"/>
    <p:sldId id="334" r:id="rId36"/>
    <p:sldId id="333" r:id="rId37"/>
    <p:sldId id="335" r:id="rId38"/>
    <p:sldId id="279" r:id="rId39"/>
    <p:sldId id="280" r:id="rId40"/>
    <p:sldId id="277" r:id="rId41"/>
    <p:sldId id="281" r:id="rId42"/>
    <p:sldId id="336" r:id="rId43"/>
    <p:sldId id="285" r:id="rId44"/>
    <p:sldId id="286" r:id="rId45"/>
    <p:sldId id="290" r:id="rId46"/>
  </p:sldIdLst>
  <p:sldSz cx="9144000" cy="5143500" type="screen16x9"/>
  <p:notesSz cx="6858000" cy="9144000"/>
  <p:embeddedFontLst>
    <p:embeddedFont>
      <p:font typeface="Bebas Neue" panose="020B0604020202020204" charset="0"/>
      <p:regular r:id="rId48"/>
    </p:embeddedFont>
    <p:embeddedFont>
      <p:font typeface="Cambria Math" panose="02040503050406030204" pitchFamily="18" charset="0"/>
      <p:regular r:id="rId49"/>
    </p:embeddedFont>
    <p:embeddedFont>
      <p:font typeface="Handlee" panose="020B0604020202020204" charset="0"/>
      <p:regular r:id="rId50"/>
    </p:embeddedFont>
    <p:embeddedFont>
      <p:font typeface="Satisfy" panose="020B0604020202020204" charset="0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42A"/>
    <a:srgbClr val="8E8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E2A18-2F51-4488-92E1-241FD63BE7B0}">
  <a:tblStyle styleId="{690E2A18-2F51-4488-92E1-241FD63BE7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4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72b81c78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72b81c78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72b81c785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72b81c785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575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72b81c785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72b81c785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422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72b81c785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72b81c785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888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730cf8fb4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730cf8fb4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730cf8fb4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730cf8fb4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730cf8fb4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730cf8fb4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730cf8fb4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730cf8fb4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730cf8fb4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730cf8fb4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730cf8fb4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730cf8fb4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730cf8fb49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730cf8fb49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72b81c785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72b81c785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72b81c785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72b81c7850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72b81c785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72b81c785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730cf8fb4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730cf8fb4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730cf8fb4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1730cf8fb4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730cf8fb4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1730cf8fb49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730cf8fb49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1730cf8fb49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730cf8fb49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1730cf8fb49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730cf8fb49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1730cf8fb49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319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730cf8fb49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1730cf8fb49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730cf8fb49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1730cf8fb49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72b81c785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72b81c785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730cf8fb49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1730cf8fb49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730cf8fb49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1730cf8fb49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730cf8fb49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1730cf8fb49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730cf8fb49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1730cf8fb49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89772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1730cf8fb49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1730cf8fb49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1730cf8fb49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1730cf8fb49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730cf8fb49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730cf8fb49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72b81c785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72b81c785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174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72b81c785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72b81c785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670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72b81c785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72b81c785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714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72b81c785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72b81c785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78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72b81c785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72b81c785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676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72b81c785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72b81c785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48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2TtBDfr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bit.ly/2TyoMsr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nxth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1743204"/>
            <a:ext cx="5234700" cy="237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5100" y="4162262"/>
            <a:ext cx="51081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 rot="652018">
            <a:off x="6573896" y="1440585"/>
            <a:ext cx="1643777" cy="19510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715100" y="4010900"/>
            <a:ext cx="40605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1"/>
          </p:nvPr>
        </p:nvSpPr>
        <p:spPr>
          <a:xfrm>
            <a:off x="715100" y="1308750"/>
            <a:ext cx="4060500" cy="270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" name="Google Shape;87;p14"/>
          <p:cNvSpPr>
            <a:spLocks noGrp="1"/>
          </p:cNvSpPr>
          <p:nvPr>
            <p:ph type="pic" idx="2"/>
          </p:nvPr>
        </p:nvSpPr>
        <p:spPr>
          <a:xfrm rot="-556594">
            <a:off x="5611399" y="1696255"/>
            <a:ext cx="1399503" cy="203203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4278075" y="3738025"/>
            <a:ext cx="4224000" cy="8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4278075" y="2459125"/>
            <a:ext cx="4224000" cy="127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470388" y="-1096637"/>
            <a:ext cx="1357400" cy="30184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93" name="Google Shape;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73600" y="3005625"/>
            <a:ext cx="3411400" cy="2868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94" name="Google Shape;94;p15"/>
          <p:cNvSpPr>
            <a:spLocks noGrp="1"/>
          </p:cNvSpPr>
          <p:nvPr>
            <p:ph type="pic" idx="2"/>
          </p:nvPr>
        </p:nvSpPr>
        <p:spPr>
          <a:xfrm rot="-276144">
            <a:off x="845710" y="1613743"/>
            <a:ext cx="1876852" cy="21618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938304" y="3171175"/>
            <a:ext cx="34524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938304" y="2480225"/>
            <a:ext cx="3452400" cy="6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94575" y="-599000"/>
            <a:ext cx="3555302" cy="205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928" y="3818202"/>
            <a:ext cx="2953446" cy="2483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>
            <a:spLocks noGrp="1"/>
          </p:cNvSpPr>
          <p:nvPr>
            <p:ph type="subTitle" idx="1"/>
          </p:nvPr>
        </p:nvSpPr>
        <p:spPr>
          <a:xfrm>
            <a:off x="4737137" y="3163150"/>
            <a:ext cx="3494700" cy="9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4737137" y="2480225"/>
            <a:ext cx="3494700" cy="6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358353" y="2363950"/>
            <a:ext cx="2767852" cy="197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885784" y="3752834"/>
            <a:ext cx="1097526" cy="244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>
            <a:spLocks noGrp="1"/>
          </p:cNvSpPr>
          <p:nvPr>
            <p:ph type="subTitle" idx="1"/>
          </p:nvPr>
        </p:nvSpPr>
        <p:spPr>
          <a:xfrm>
            <a:off x="1469800" y="2507650"/>
            <a:ext cx="2723400" cy="5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2"/>
          </p:nvPr>
        </p:nvSpPr>
        <p:spPr>
          <a:xfrm>
            <a:off x="4950800" y="2507650"/>
            <a:ext cx="2723400" cy="5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36" name="Google Shape;136;p21"/>
          <p:cNvSpPr txBox="1">
            <a:spLocks noGrp="1"/>
          </p:cNvSpPr>
          <p:nvPr>
            <p:ph type="subTitle" idx="3"/>
          </p:nvPr>
        </p:nvSpPr>
        <p:spPr>
          <a:xfrm>
            <a:off x="1469800" y="3017800"/>
            <a:ext cx="272340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4"/>
          </p:nvPr>
        </p:nvSpPr>
        <p:spPr>
          <a:xfrm>
            <a:off x="4950800" y="3017800"/>
            <a:ext cx="2723400" cy="11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1565451" y="1744112"/>
            <a:ext cx="3055503" cy="140691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 flipH="1">
            <a:off x="7353657" y="-220338"/>
            <a:ext cx="1834850" cy="20523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40" name="Google Shape;14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31790" y="2830500"/>
            <a:ext cx="1461109" cy="17779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41" name="Google Shape;14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189346" flipH="1">
            <a:off x="-562410" y="466899"/>
            <a:ext cx="1904355" cy="138697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>
            <a:spLocks noGrp="1"/>
          </p:cNvSpPr>
          <p:nvPr>
            <p:ph type="subTitle" idx="1"/>
          </p:nvPr>
        </p:nvSpPr>
        <p:spPr>
          <a:xfrm>
            <a:off x="720000" y="2617525"/>
            <a:ext cx="2336400" cy="49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46" name="Google Shape;146;p22"/>
          <p:cNvSpPr txBox="1">
            <a:spLocks noGrp="1"/>
          </p:cNvSpPr>
          <p:nvPr>
            <p:ph type="subTitle" idx="2"/>
          </p:nvPr>
        </p:nvSpPr>
        <p:spPr>
          <a:xfrm>
            <a:off x="720000" y="3083086"/>
            <a:ext cx="2336400" cy="8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3"/>
          </p:nvPr>
        </p:nvSpPr>
        <p:spPr>
          <a:xfrm>
            <a:off x="3403800" y="3083086"/>
            <a:ext cx="2336400" cy="8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4"/>
          </p:nvPr>
        </p:nvSpPr>
        <p:spPr>
          <a:xfrm>
            <a:off x="6087600" y="3083086"/>
            <a:ext cx="2336400" cy="8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ubTitle" idx="5"/>
          </p:nvPr>
        </p:nvSpPr>
        <p:spPr>
          <a:xfrm>
            <a:off x="3403800" y="2617525"/>
            <a:ext cx="2336400" cy="49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6"/>
          </p:nvPr>
        </p:nvSpPr>
        <p:spPr>
          <a:xfrm>
            <a:off x="6087600" y="2617525"/>
            <a:ext cx="2336400" cy="49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2364" y="4345575"/>
            <a:ext cx="2982236" cy="1777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52" name="Google Shape;15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396123" y="-157626"/>
            <a:ext cx="1827576" cy="20442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53" name="Google Shape;15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-1516100" y="2414837"/>
            <a:ext cx="3055503" cy="140691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>
            <a:spLocks noGrp="1"/>
          </p:cNvSpPr>
          <p:nvPr>
            <p:ph type="subTitle" idx="1"/>
          </p:nvPr>
        </p:nvSpPr>
        <p:spPr>
          <a:xfrm>
            <a:off x="1552800" y="1636663"/>
            <a:ext cx="2189400" cy="52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70" name="Google Shape;170;p24"/>
          <p:cNvSpPr txBox="1">
            <a:spLocks noGrp="1"/>
          </p:cNvSpPr>
          <p:nvPr>
            <p:ph type="subTitle" idx="2"/>
          </p:nvPr>
        </p:nvSpPr>
        <p:spPr>
          <a:xfrm>
            <a:off x="1552800" y="2156863"/>
            <a:ext cx="21894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3"/>
          </p:nvPr>
        </p:nvSpPr>
        <p:spPr>
          <a:xfrm>
            <a:off x="4793674" y="2156863"/>
            <a:ext cx="21894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ubTitle" idx="4"/>
          </p:nvPr>
        </p:nvSpPr>
        <p:spPr>
          <a:xfrm>
            <a:off x="1552800" y="3781325"/>
            <a:ext cx="21894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subTitle" idx="5"/>
          </p:nvPr>
        </p:nvSpPr>
        <p:spPr>
          <a:xfrm>
            <a:off x="4793674" y="3781325"/>
            <a:ext cx="2189400" cy="62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75" name="Google Shape;175;p24"/>
          <p:cNvSpPr txBox="1">
            <a:spLocks noGrp="1"/>
          </p:cNvSpPr>
          <p:nvPr>
            <p:ph type="subTitle" idx="6"/>
          </p:nvPr>
        </p:nvSpPr>
        <p:spPr>
          <a:xfrm>
            <a:off x="1552800" y="3261200"/>
            <a:ext cx="2189400" cy="52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76" name="Google Shape;176;p24"/>
          <p:cNvSpPr txBox="1">
            <a:spLocks noGrp="1"/>
          </p:cNvSpPr>
          <p:nvPr>
            <p:ph type="subTitle" idx="7"/>
          </p:nvPr>
        </p:nvSpPr>
        <p:spPr>
          <a:xfrm>
            <a:off x="4793671" y="1636663"/>
            <a:ext cx="2189400" cy="52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77" name="Google Shape;177;p24"/>
          <p:cNvSpPr txBox="1">
            <a:spLocks noGrp="1"/>
          </p:cNvSpPr>
          <p:nvPr>
            <p:ph type="subTitle" idx="8"/>
          </p:nvPr>
        </p:nvSpPr>
        <p:spPr>
          <a:xfrm>
            <a:off x="4793671" y="3261200"/>
            <a:ext cx="2189400" cy="52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pic>
        <p:nvPicPr>
          <p:cNvPr id="178" name="Google Shape;1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311498" y="2653102"/>
            <a:ext cx="3276052" cy="2337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79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-1861883" y="1965250"/>
            <a:ext cx="2948434" cy="1777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 txBox="1">
            <a:spLocks noGrp="1"/>
          </p:cNvSpPr>
          <p:nvPr>
            <p:ph type="subTitle" idx="1"/>
          </p:nvPr>
        </p:nvSpPr>
        <p:spPr>
          <a:xfrm>
            <a:off x="715100" y="2169022"/>
            <a:ext cx="2336400" cy="62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subTitle" idx="2"/>
          </p:nvPr>
        </p:nvSpPr>
        <p:spPr>
          <a:xfrm>
            <a:off x="3403800" y="2169022"/>
            <a:ext cx="2336400" cy="62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subTitle" idx="3"/>
          </p:nvPr>
        </p:nvSpPr>
        <p:spPr>
          <a:xfrm>
            <a:off x="6092500" y="2169022"/>
            <a:ext cx="2336400" cy="62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subTitle" idx="4"/>
          </p:nvPr>
        </p:nvSpPr>
        <p:spPr>
          <a:xfrm>
            <a:off x="715100" y="3686349"/>
            <a:ext cx="2336400" cy="62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subTitle" idx="5"/>
          </p:nvPr>
        </p:nvSpPr>
        <p:spPr>
          <a:xfrm>
            <a:off x="3403800" y="3686349"/>
            <a:ext cx="2336400" cy="62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subTitle" idx="6"/>
          </p:nvPr>
        </p:nvSpPr>
        <p:spPr>
          <a:xfrm>
            <a:off x="6092500" y="3686349"/>
            <a:ext cx="2336400" cy="62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subTitle" idx="7"/>
          </p:nvPr>
        </p:nvSpPr>
        <p:spPr>
          <a:xfrm>
            <a:off x="715100" y="1662975"/>
            <a:ext cx="2336400" cy="50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89" name="Google Shape;189;p25"/>
          <p:cNvSpPr txBox="1">
            <a:spLocks noGrp="1"/>
          </p:cNvSpPr>
          <p:nvPr>
            <p:ph type="subTitle" idx="8"/>
          </p:nvPr>
        </p:nvSpPr>
        <p:spPr>
          <a:xfrm>
            <a:off x="3403800" y="1662975"/>
            <a:ext cx="2336400" cy="50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90" name="Google Shape;190;p25"/>
          <p:cNvSpPr txBox="1">
            <a:spLocks noGrp="1"/>
          </p:cNvSpPr>
          <p:nvPr>
            <p:ph type="subTitle" idx="9"/>
          </p:nvPr>
        </p:nvSpPr>
        <p:spPr>
          <a:xfrm>
            <a:off x="6092500" y="1662975"/>
            <a:ext cx="2336400" cy="50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91" name="Google Shape;191;p25"/>
          <p:cNvSpPr txBox="1">
            <a:spLocks noGrp="1"/>
          </p:cNvSpPr>
          <p:nvPr>
            <p:ph type="subTitle" idx="13"/>
          </p:nvPr>
        </p:nvSpPr>
        <p:spPr>
          <a:xfrm>
            <a:off x="715100" y="3175775"/>
            <a:ext cx="2336400" cy="50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92" name="Google Shape;192;p25"/>
          <p:cNvSpPr txBox="1">
            <a:spLocks noGrp="1"/>
          </p:cNvSpPr>
          <p:nvPr>
            <p:ph type="subTitle" idx="14"/>
          </p:nvPr>
        </p:nvSpPr>
        <p:spPr>
          <a:xfrm>
            <a:off x="3403800" y="3175775"/>
            <a:ext cx="2336400" cy="50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193" name="Google Shape;193;p25"/>
          <p:cNvSpPr txBox="1">
            <a:spLocks noGrp="1"/>
          </p:cNvSpPr>
          <p:nvPr>
            <p:ph type="subTitle" idx="15"/>
          </p:nvPr>
        </p:nvSpPr>
        <p:spPr>
          <a:xfrm>
            <a:off x="6092500" y="3175775"/>
            <a:ext cx="2336400" cy="50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685555">
            <a:off x="-1001223" y="-409926"/>
            <a:ext cx="3055501" cy="140691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95" name="Google Shape;19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5542" y="2791525"/>
            <a:ext cx="1461109" cy="17779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96" name="Google Shape;19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4003" y="2274046"/>
            <a:ext cx="1103350" cy="1170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197" name="Google Shape;197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 txBox="1">
            <a:spLocks noGrp="1"/>
          </p:cNvSpPr>
          <p:nvPr>
            <p:ph type="title" hasCustomPrompt="1"/>
          </p:nvPr>
        </p:nvSpPr>
        <p:spPr>
          <a:xfrm>
            <a:off x="715100" y="540000"/>
            <a:ext cx="3769500" cy="7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latin typeface="Handlee"/>
                <a:ea typeface="Handlee"/>
                <a:cs typeface="Handlee"/>
                <a:sym typeface="Handl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01" name="Google Shape;201;p26"/>
          <p:cNvSpPr txBox="1">
            <a:spLocks noGrp="1"/>
          </p:cNvSpPr>
          <p:nvPr>
            <p:ph type="subTitle" idx="1"/>
          </p:nvPr>
        </p:nvSpPr>
        <p:spPr>
          <a:xfrm>
            <a:off x="715100" y="1246027"/>
            <a:ext cx="3769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996153"/>
            <a:ext cx="3769500" cy="7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solidFill>
                  <a:schemeClr val="lt2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03" name="Google Shape;203;p26"/>
          <p:cNvSpPr txBox="1">
            <a:spLocks noGrp="1"/>
          </p:cNvSpPr>
          <p:nvPr>
            <p:ph type="subTitle" idx="3"/>
          </p:nvPr>
        </p:nvSpPr>
        <p:spPr>
          <a:xfrm>
            <a:off x="715100" y="2702169"/>
            <a:ext cx="3769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title" idx="4" hasCustomPrompt="1"/>
          </p:nvPr>
        </p:nvSpPr>
        <p:spPr>
          <a:xfrm>
            <a:off x="715100" y="3452308"/>
            <a:ext cx="3769500" cy="7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latin typeface="Handlee"/>
                <a:ea typeface="Handlee"/>
                <a:cs typeface="Handlee"/>
                <a:sym typeface="Handl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05" name="Google Shape;205;p26"/>
          <p:cNvSpPr txBox="1">
            <a:spLocks noGrp="1"/>
          </p:cNvSpPr>
          <p:nvPr>
            <p:ph type="subTitle" idx="5"/>
          </p:nvPr>
        </p:nvSpPr>
        <p:spPr>
          <a:xfrm>
            <a:off x="715100" y="4158324"/>
            <a:ext cx="3769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206" name="Google Shape;2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805824" y="-533452"/>
            <a:ext cx="3734200" cy="22263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07" name="Google Shape;20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620401" y="704125"/>
            <a:ext cx="1235876" cy="2748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7"/>
          <p:cNvSpPr txBox="1">
            <a:spLocks noGrp="1"/>
          </p:cNvSpPr>
          <p:nvPr>
            <p:ph type="title" hasCustomPrompt="1"/>
          </p:nvPr>
        </p:nvSpPr>
        <p:spPr>
          <a:xfrm>
            <a:off x="5888958" y="1343581"/>
            <a:ext cx="2535000" cy="6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lt2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1" name="Google Shape;211;p27"/>
          <p:cNvSpPr txBox="1">
            <a:spLocks noGrp="1"/>
          </p:cNvSpPr>
          <p:nvPr>
            <p:ph type="subTitle" idx="1"/>
          </p:nvPr>
        </p:nvSpPr>
        <p:spPr>
          <a:xfrm>
            <a:off x="5888921" y="3656001"/>
            <a:ext cx="25350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title" idx="2" hasCustomPrompt="1"/>
          </p:nvPr>
        </p:nvSpPr>
        <p:spPr>
          <a:xfrm>
            <a:off x="3304419" y="1343575"/>
            <a:ext cx="2535000" cy="6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lt2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3" name="Google Shape;213;p27"/>
          <p:cNvSpPr txBox="1">
            <a:spLocks noGrp="1"/>
          </p:cNvSpPr>
          <p:nvPr>
            <p:ph type="subTitle" idx="3"/>
          </p:nvPr>
        </p:nvSpPr>
        <p:spPr>
          <a:xfrm>
            <a:off x="3304382" y="3655985"/>
            <a:ext cx="25350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7"/>
          <p:cNvSpPr txBox="1">
            <a:spLocks noGrp="1"/>
          </p:cNvSpPr>
          <p:nvPr>
            <p:ph type="title" idx="4" hasCustomPrompt="1"/>
          </p:nvPr>
        </p:nvSpPr>
        <p:spPr>
          <a:xfrm>
            <a:off x="719975" y="1343579"/>
            <a:ext cx="2535000" cy="6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lt2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5" name="Google Shape;215;p27"/>
          <p:cNvSpPr txBox="1">
            <a:spLocks noGrp="1"/>
          </p:cNvSpPr>
          <p:nvPr>
            <p:ph type="subTitle" idx="5"/>
          </p:nvPr>
        </p:nvSpPr>
        <p:spPr>
          <a:xfrm>
            <a:off x="719938" y="3655996"/>
            <a:ext cx="2535000" cy="9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subTitle" idx="6"/>
          </p:nvPr>
        </p:nvSpPr>
        <p:spPr>
          <a:xfrm>
            <a:off x="719962" y="3166056"/>
            <a:ext cx="2535000" cy="48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217" name="Google Shape;217;p27"/>
          <p:cNvSpPr txBox="1">
            <a:spLocks noGrp="1"/>
          </p:cNvSpPr>
          <p:nvPr>
            <p:ph type="subTitle" idx="7"/>
          </p:nvPr>
        </p:nvSpPr>
        <p:spPr>
          <a:xfrm>
            <a:off x="3304501" y="3166056"/>
            <a:ext cx="2535000" cy="48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218" name="Google Shape;218;p27"/>
          <p:cNvSpPr txBox="1">
            <a:spLocks noGrp="1"/>
          </p:cNvSpPr>
          <p:nvPr>
            <p:ph type="subTitle" idx="8"/>
          </p:nvPr>
        </p:nvSpPr>
        <p:spPr>
          <a:xfrm>
            <a:off x="5888897" y="3166056"/>
            <a:ext cx="2535000" cy="48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tisf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pic>
        <p:nvPicPr>
          <p:cNvPr id="219" name="Google Shape;2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 flipH="1">
            <a:off x="7694564" y="1744112"/>
            <a:ext cx="3055503" cy="140691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20" name="Google Shape;22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89346">
            <a:off x="7842672" y="466899"/>
            <a:ext cx="1904355" cy="138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-3890" y="-220338"/>
            <a:ext cx="1834850" cy="205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741158" y="2924375"/>
            <a:ext cx="1461109" cy="17779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23" name="Google Shape;223;p27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20000" y="1431275"/>
            <a:ext cx="3061500" cy="97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535000"/>
            <a:ext cx="125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2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20000" y="2386375"/>
            <a:ext cx="3061500" cy="7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>
            <a:spLocks noGrp="1"/>
          </p:cNvSpPr>
          <p:nvPr>
            <p:ph type="pic" idx="3"/>
          </p:nvPr>
        </p:nvSpPr>
        <p:spPr>
          <a:xfrm rot="851377">
            <a:off x="4914928" y="899071"/>
            <a:ext cx="2201674" cy="2315762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3"/>
          <p:cNvSpPr>
            <a:spLocks noGrp="1"/>
          </p:cNvSpPr>
          <p:nvPr>
            <p:ph type="pic" idx="4"/>
          </p:nvPr>
        </p:nvSpPr>
        <p:spPr>
          <a:xfrm rot="-650620">
            <a:off x="6796992" y="2097210"/>
            <a:ext cx="1706267" cy="1832175"/>
          </a:xfrm>
          <a:prstGeom prst="rect">
            <a:avLst/>
          </a:prstGeom>
          <a:noFill/>
          <a:ln>
            <a:noFill/>
          </a:ln>
        </p:spPr>
      </p:sp>
      <p:pic>
        <p:nvPicPr>
          <p:cNvPr id="20" name="Google Shape;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661313" y="3966325"/>
            <a:ext cx="3905587" cy="17983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1" name="Google Shape;2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4525" y="1644400"/>
            <a:ext cx="4900275" cy="41202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78801" y="2553826"/>
            <a:ext cx="3754260" cy="21667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28" name="Google Shape;22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498" y="3927353"/>
            <a:ext cx="956700" cy="101494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29" name="Google Shape;22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21652" y="962825"/>
            <a:ext cx="1149249" cy="25555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564318" y="-1078796"/>
            <a:ext cx="3181548" cy="26751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33" name="Google Shape;23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916762" y="2486900"/>
            <a:ext cx="2492349" cy="1778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34" name="Google Shape;23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3798" y="3463475"/>
            <a:ext cx="1778000" cy="1294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35" name="Google Shape;23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01499" y="301400"/>
            <a:ext cx="1522216" cy="1294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36" name="Google Shape;236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421022" y="-137599"/>
            <a:ext cx="1900752" cy="21260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40" name="Google Shape;24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55097" y="2386738"/>
            <a:ext cx="2772127" cy="23308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41" name="Google Shape;24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6125" y="-117225"/>
            <a:ext cx="1900750" cy="13843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42" name="Google Shape;242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1"/>
          <p:cNvSpPr txBox="1">
            <a:spLocks noGrp="1"/>
          </p:cNvSpPr>
          <p:nvPr>
            <p:ph type="ctrTitle"/>
          </p:nvPr>
        </p:nvSpPr>
        <p:spPr>
          <a:xfrm>
            <a:off x="2429950" y="535000"/>
            <a:ext cx="4284000" cy="11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246" name="Google Shape;246;p31"/>
          <p:cNvSpPr txBox="1">
            <a:spLocks noGrp="1"/>
          </p:cNvSpPr>
          <p:nvPr>
            <p:ph type="subTitle" idx="1"/>
          </p:nvPr>
        </p:nvSpPr>
        <p:spPr>
          <a:xfrm>
            <a:off x="2425075" y="1532800"/>
            <a:ext cx="4293900" cy="13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247" name="Google Shape;2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7105563" y="-168450"/>
            <a:ext cx="3055503" cy="140691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48" name="Google Shape;24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7701" y="3095427"/>
            <a:ext cx="2991227" cy="25151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49" name="Google Shape;24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902506">
            <a:off x="-1876225" y="1597652"/>
            <a:ext cx="3970525" cy="26580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50" name="Google Shape;250;p31"/>
          <p:cNvSpPr txBox="1"/>
          <p:nvPr/>
        </p:nvSpPr>
        <p:spPr>
          <a:xfrm>
            <a:off x="2455200" y="4097375"/>
            <a:ext cx="42336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andlee"/>
                <a:ea typeface="Handlee"/>
                <a:cs typeface="Handlee"/>
                <a:sym typeface="Handle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andlee"/>
                <a:ea typeface="Handlee"/>
                <a:cs typeface="Handlee"/>
                <a:sym typeface="Handle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 </a:t>
            </a:r>
            <a:r>
              <a:rPr lang="en" sz="12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rPr>
              <a:t>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Handlee"/>
                <a:ea typeface="Handlee"/>
                <a:cs typeface="Handlee"/>
                <a:sym typeface="Handlee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Handlee"/>
              <a:ea typeface="Handlee"/>
              <a:cs typeface="Handlee"/>
              <a:sym typeface="Handlee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92072" y="-599000"/>
            <a:ext cx="3555302" cy="205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383113" flipH="1">
            <a:off x="6847259" y="-250984"/>
            <a:ext cx="1827538" cy="336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694575" y="3818202"/>
            <a:ext cx="2953446" cy="2483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79647" y="3701496"/>
            <a:ext cx="3627377" cy="216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47876" y="2921897"/>
            <a:ext cx="2126400" cy="237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7639900" y="774773"/>
            <a:ext cx="2767852" cy="197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3066089" y="-1080112"/>
            <a:ext cx="1097526" cy="244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982DB-CF5E-5F22-1E59-C033B082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2B1F-5627-0101-AACE-8A8FBAE05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12CF6-3631-0B3B-1BE4-11A99F39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97C37-AC45-F81D-B945-36B27CFE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69892-EE81-695C-5149-EE01F920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715100" y="1461950"/>
            <a:ext cx="3144000" cy="31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4186845" y="1461950"/>
            <a:ext cx="3144000" cy="31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073175" y="2819400"/>
            <a:ext cx="4038825" cy="2435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33" name="Google Shape;3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780275" y="-595725"/>
            <a:ext cx="3055503" cy="140691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pic>
        <p:nvPicPr>
          <p:cNvPr id="38" name="Google Shape;3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258348" y="2950400"/>
            <a:ext cx="2125402" cy="23772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39" name="Google Shape;3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-1400900" y="1556125"/>
            <a:ext cx="2708577" cy="12471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720000" y="1375438"/>
            <a:ext cx="4313700" cy="218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7"/>
          <p:cNvSpPr>
            <a:spLocks noGrp="1"/>
          </p:cNvSpPr>
          <p:nvPr>
            <p:ph type="pic" idx="2"/>
          </p:nvPr>
        </p:nvSpPr>
        <p:spPr>
          <a:xfrm>
            <a:off x="5612800" y="1207275"/>
            <a:ext cx="1851000" cy="1602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>
            <a:spLocks noGrp="1"/>
          </p:cNvSpPr>
          <p:nvPr>
            <p:ph type="pic" idx="2"/>
          </p:nvPr>
        </p:nvSpPr>
        <p:spPr>
          <a:xfrm rot="-465940">
            <a:off x="1239862" y="2260458"/>
            <a:ext cx="1567475" cy="1799681"/>
          </a:xfrm>
          <a:prstGeom prst="rect">
            <a:avLst/>
          </a:prstGeom>
          <a:noFill/>
          <a:ln>
            <a:noFill/>
          </a:ln>
        </p:spPr>
      </p:sp>
      <p:pic>
        <p:nvPicPr>
          <p:cNvPr id="48" name="Google Shape;4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9376" y="3734575"/>
            <a:ext cx="3361551" cy="19401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201900" y="535000"/>
            <a:ext cx="4227000" cy="2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4419300" y="2471500"/>
            <a:ext cx="4004700" cy="134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4419200" y="3820275"/>
            <a:ext cx="4004700" cy="6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934" y="-706746"/>
            <a:ext cx="4361590" cy="25172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>
            <a:spLocks noGrp="1"/>
          </p:cNvSpPr>
          <p:nvPr>
            <p:ph type="title" hasCustomPrompt="1"/>
          </p:nvPr>
        </p:nvSpPr>
        <p:spPr>
          <a:xfrm>
            <a:off x="720240" y="1306550"/>
            <a:ext cx="1337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 b="1">
                <a:solidFill>
                  <a:schemeClr val="lt2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720250" y="2278544"/>
            <a:ext cx="2451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2" hasCustomPrompt="1"/>
          </p:nvPr>
        </p:nvSpPr>
        <p:spPr>
          <a:xfrm>
            <a:off x="3403800" y="1306550"/>
            <a:ext cx="1338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 b="1">
                <a:solidFill>
                  <a:schemeClr val="lt2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3"/>
          </p:nvPr>
        </p:nvSpPr>
        <p:spPr>
          <a:xfrm>
            <a:off x="3403805" y="2278544"/>
            <a:ext cx="2451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4" hasCustomPrompt="1"/>
          </p:nvPr>
        </p:nvSpPr>
        <p:spPr>
          <a:xfrm>
            <a:off x="720240" y="2954998"/>
            <a:ext cx="1337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 b="1">
                <a:solidFill>
                  <a:schemeClr val="lt2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5"/>
          </p:nvPr>
        </p:nvSpPr>
        <p:spPr>
          <a:xfrm>
            <a:off x="720250" y="3931545"/>
            <a:ext cx="2451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6" hasCustomPrompt="1"/>
          </p:nvPr>
        </p:nvSpPr>
        <p:spPr>
          <a:xfrm>
            <a:off x="3403800" y="2954998"/>
            <a:ext cx="1338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100" b="1">
                <a:solidFill>
                  <a:schemeClr val="lt2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7"/>
          </p:nvPr>
        </p:nvSpPr>
        <p:spPr>
          <a:xfrm>
            <a:off x="3403805" y="3931545"/>
            <a:ext cx="2451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9"/>
          </p:nvPr>
        </p:nvSpPr>
        <p:spPr>
          <a:xfrm>
            <a:off x="715100" y="1899949"/>
            <a:ext cx="2451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tisf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3"/>
          </p:nvPr>
        </p:nvSpPr>
        <p:spPr>
          <a:xfrm>
            <a:off x="3403800" y="1899949"/>
            <a:ext cx="2451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tisf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4"/>
          </p:nvPr>
        </p:nvSpPr>
        <p:spPr>
          <a:xfrm>
            <a:off x="715100" y="3548398"/>
            <a:ext cx="2451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tisf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5"/>
          </p:nvPr>
        </p:nvSpPr>
        <p:spPr>
          <a:xfrm>
            <a:off x="3403800" y="3548398"/>
            <a:ext cx="2451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tisf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atisfy"/>
              <a:buNone/>
              <a:defRPr sz="37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dlee"/>
              <a:buChar char="●"/>
              <a:defRPr sz="16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dlee"/>
              <a:buChar char="○"/>
              <a:defRPr sz="16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dlee"/>
              <a:buChar char="■"/>
              <a:defRPr sz="16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dlee"/>
              <a:buChar char="●"/>
              <a:defRPr sz="16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dlee"/>
              <a:buChar char="○"/>
              <a:defRPr sz="16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dlee"/>
              <a:buChar char="■"/>
              <a:defRPr sz="16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dlee"/>
              <a:buChar char="●"/>
              <a:defRPr sz="16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dlee"/>
              <a:buChar char="○"/>
              <a:defRPr sz="16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Handlee"/>
              <a:buChar char="■"/>
              <a:defRPr sz="1600">
                <a:solidFill>
                  <a:schemeClr val="dk1"/>
                </a:solidFill>
                <a:latin typeface="Handlee"/>
                <a:ea typeface="Handlee"/>
                <a:cs typeface="Handlee"/>
                <a:sym typeface="Handl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7" r:id="rId14"/>
    <p:sldLayoutId id="2147483668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4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37.png"/><Relationship Id="rId3" Type="http://schemas.microsoft.com/office/2007/relationships/media" Target="../media/media2.mp3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2" Type="http://schemas.openxmlformats.org/officeDocument/2006/relationships/audio" Target="../media/media1.mp3"/><Relationship Id="rId16" Type="http://schemas.openxmlformats.org/officeDocument/2006/relationships/image" Target="../media/image40.svg"/><Relationship Id="rId1" Type="http://schemas.microsoft.com/office/2007/relationships/media" Target="../media/media1.mp3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58.png"/><Relationship Id="rId5" Type="http://schemas.openxmlformats.org/officeDocument/2006/relationships/slideLayout" Target="../slideLayouts/slideLayout4.xml"/><Relationship Id="rId15" Type="http://schemas.openxmlformats.org/officeDocument/2006/relationships/image" Target="../media/image39.png"/><Relationship Id="rId10" Type="http://schemas.openxmlformats.org/officeDocument/2006/relationships/image" Target="../media/image57.png"/><Relationship Id="rId4" Type="http://schemas.openxmlformats.org/officeDocument/2006/relationships/audio" Target="../media/media2.mp3"/><Relationship Id="rId9" Type="http://schemas.openxmlformats.org/officeDocument/2006/relationships/image" Target="../media/image56.png"/><Relationship Id="rId14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40.svg"/><Relationship Id="rId3" Type="http://schemas.microsoft.com/office/2007/relationships/media" Target="../media/media2.mp3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38.sv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7.png"/><Relationship Id="rId4" Type="http://schemas.openxmlformats.org/officeDocument/2006/relationships/audio" Target="../media/media2.mp3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../media/media2.mp3"/><Relationship Id="rId7" Type="http://schemas.openxmlformats.org/officeDocument/2006/relationships/image" Target="../media/image34.png"/><Relationship Id="rId12" Type="http://schemas.openxmlformats.org/officeDocument/2006/relationships/image" Target="../media/image4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8.svg"/><Relationship Id="rId4" Type="http://schemas.openxmlformats.org/officeDocument/2006/relationships/audio" Target="../media/media2.mp3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1.png"/><Relationship Id="rId4" Type="http://schemas.openxmlformats.org/officeDocument/2006/relationships/image" Target="../media/image8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77.png"/><Relationship Id="rId10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8.png"/><Relationship Id="rId5" Type="http://schemas.openxmlformats.org/officeDocument/2006/relationships/image" Target="../media/image16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2.png"/><Relationship Id="rId5" Type="http://schemas.openxmlformats.org/officeDocument/2006/relationships/image" Target="../media/image88.png"/><Relationship Id="rId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microsoft.com/office/2007/relationships/media" Target="../media/media2.mp3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38.sv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7.png"/><Relationship Id="rId4" Type="http://schemas.openxmlformats.org/officeDocument/2006/relationships/audio" Target="../media/media2.mp3"/><Relationship Id="rId9" Type="http://schemas.openxmlformats.org/officeDocument/2006/relationships/image" Target="../media/image3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7.png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0.png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9.png"/><Relationship Id="rId3" Type="http://schemas.microsoft.com/office/2007/relationships/media" Target="../media/media2.mp3"/><Relationship Id="rId7" Type="http://schemas.openxmlformats.org/officeDocument/2006/relationships/image" Target="../media/image34.png"/><Relationship Id="rId12" Type="http://schemas.openxmlformats.org/officeDocument/2006/relationships/image" Target="../media/image38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6.png"/><Relationship Id="rId4" Type="http://schemas.openxmlformats.org/officeDocument/2006/relationships/audio" Target="../media/media2.mp3"/><Relationship Id="rId9" Type="http://schemas.openxmlformats.org/officeDocument/2006/relationships/image" Target="../media/image42.png"/><Relationship Id="rId14" Type="http://schemas.openxmlformats.org/officeDocument/2006/relationships/image" Target="../media/image40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1.png"/><Relationship Id="rId4" Type="http://schemas.openxmlformats.org/officeDocument/2006/relationships/image" Target="../media/image1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8.png"/><Relationship Id="rId5" Type="http://schemas.openxmlformats.org/officeDocument/2006/relationships/image" Target="../media/image77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0.svg"/><Relationship Id="rId3" Type="http://schemas.microsoft.com/office/2007/relationships/media" Target="../media/media2.mp3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8.sv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7.png"/><Relationship Id="rId4" Type="http://schemas.openxmlformats.org/officeDocument/2006/relationships/audio" Target="../media/media2.mp3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7.png"/><Relationship Id="rId3" Type="http://schemas.microsoft.com/office/2007/relationships/media" Target="../media/media2.mp3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2" Type="http://schemas.openxmlformats.org/officeDocument/2006/relationships/audio" Target="../media/media1.mp3"/><Relationship Id="rId16" Type="http://schemas.openxmlformats.org/officeDocument/2006/relationships/image" Target="../media/image40.svg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47.png"/><Relationship Id="rId5" Type="http://schemas.openxmlformats.org/officeDocument/2006/relationships/slideLayout" Target="../slideLayouts/slideLayout4.xml"/><Relationship Id="rId15" Type="http://schemas.openxmlformats.org/officeDocument/2006/relationships/image" Target="../media/image39.png"/><Relationship Id="rId10" Type="http://schemas.openxmlformats.org/officeDocument/2006/relationships/image" Target="../media/image46.png"/><Relationship Id="rId4" Type="http://schemas.openxmlformats.org/officeDocument/2006/relationships/audio" Target="../media/media2.mp3"/><Relationship Id="rId9" Type="http://schemas.openxmlformats.org/officeDocument/2006/relationships/image" Target="../media/image45.png"/><Relationship Id="rId14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37.png"/><Relationship Id="rId3" Type="http://schemas.microsoft.com/office/2007/relationships/media" Target="../media/media2.mp3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2" Type="http://schemas.openxmlformats.org/officeDocument/2006/relationships/audio" Target="../media/media1.mp3"/><Relationship Id="rId16" Type="http://schemas.openxmlformats.org/officeDocument/2006/relationships/image" Target="../media/image40.svg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51.png"/><Relationship Id="rId5" Type="http://schemas.openxmlformats.org/officeDocument/2006/relationships/slideLayout" Target="../slideLayouts/slideLayout4.xml"/><Relationship Id="rId15" Type="http://schemas.openxmlformats.org/officeDocument/2006/relationships/image" Target="../media/image39.png"/><Relationship Id="rId10" Type="http://schemas.openxmlformats.org/officeDocument/2006/relationships/image" Target="../media/image50.png"/><Relationship Id="rId4" Type="http://schemas.openxmlformats.org/officeDocument/2006/relationships/audio" Target="../media/media2.mp3"/><Relationship Id="rId9" Type="http://schemas.openxmlformats.org/officeDocument/2006/relationships/image" Target="../media/image49.png"/><Relationship Id="rId14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0.svg"/><Relationship Id="rId3" Type="http://schemas.microsoft.com/office/2007/relationships/media" Target="../media/media2.mp3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38.sv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7.png"/><Relationship Id="rId4" Type="http://schemas.openxmlformats.org/officeDocument/2006/relationships/audio" Target="../media/media2.mp3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39.png"/><Relationship Id="rId3" Type="http://schemas.microsoft.com/office/2007/relationships/media" Target="../media/media2.mp3"/><Relationship Id="rId7" Type="http://schemas.openxmlformats.org/officeDocument/2006/relationships/image" Target="../media/image34.png"/><Relationship Id="rId12" Type="http://schemas.openxmlformats.org/officeDocument/2006/relationships/image" Target="../media/image38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6.png"/><Relationship Id="rId4" Type="http://schemas.openxmlformats.org/officeDocument/2006/relationships/audio" Target="../media/media2.mp3"/><Relationship Id="rId9" Type="http://schemas.openxmlformats.org/officeDocument/2006/relationships/image" Target="../media/image54.png"/><Relationship Id="rId1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25937" y="1035474"/>
            <a:ext cx="7241073" cy="436654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7"/>
          <p:cNvSpPr txBox="1">
            <a:spLocks noGrp="1"/>
          </p:cNvSpPr>
          <p:nvPr>
            <p:ph type="ctrTitle"/>
          </p:nvPr>
        </p:nvSpPr>
        <p:spPr>
          <a:xfrm>
            <a:off x="317840" y="1943739"/>
            <a:ext cx="5234700" cy="237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b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  <a:b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5" name="Google Shape;27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318250">
            <a:off x="5559631" y="2123765"/>
            <a:ext cx="1624640" cy="29894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76" name="Google Shape;27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17112">
            <a:off x="6304998" y="224837"/>
            <a:ext cx="2787032" cy="298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2099" y="2359037"/>
            <a:ext cx="1470200" cy="15597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280" name="Google Shape;280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13293">
            <a:off x="851242" y="42636"/>
            <a:ext cx="2401642" cy="174917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C8AF9FE-F954-498C-A546-B3F32492AD32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8"/>
          <a:srcRect l="11584" t="-2262" r="29202" b="2262"/>
          <a:stretch/>
        </p:blipFill>
        <p:spPr>
          <a:xfrm rot="652018">
            <a:off x="6874839" y="750881"/>
            <a:ext cx="1643777" cy="195108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4C289E-BF29-4A32-AB03-DAFF0D57F8FF}"/>
              </a:ext>
            </a:extLst>
          </p:cNvPr>
          <p:cNvSpPr txBox="1"/>
          <p:nvPr/>
        </p:nvSpPr>
        <p:spPr>
          <a:xfrm rot="3036031">
            <a:off x="5857125" y="3799638"/>
            <a:ext cx="1687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WELCOME!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>
            <a:spLocks noGrp="1"/>
          </p:cNvSpPr>
          <p:nvPr>
            <p:ph type="title"/>
          </p:nvPr>
        </p:nvSpPr>
        <p:spPr>
          <a:xfrm>
            <a:off x="720000" y="857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KHỞI ĐỘNG</a:t>
            </a:r>
            <a:endParaRPr sz="3600" b="1" dirty="0"/>
          </a:p>
        </p:txBody>
      </p:sp>
      <p:pic>
        <p:nvPicPr>
          <p:cNvPr id="290" name="Google Shape;29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138565">
            <a:off x="7335250" y="-608577"/>
            <a:ext cx="2187299" cy="2807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B104E7-5E66-4E63-BB94-F893FC00A3BD}"/>
              </a:ext>
            </a:extLst>
          </p:cNvPr>
          <p:cNvSpPr txBox="1">
            <a:spLocks/>
          </p:cNvSpPr>
          <p:nvPr/>
        </p:nvSpPr>
        <p:spPr>
          <a:xfrm>
            <a:off x="595261" y="742771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atisfy"/>
              <a:buNone/>
              <a:defRPr sz="37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Satisfy"/>
                <a:cs typeface="Arial" panose="020B0604020202020204" pitchFamily="34" charset="0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42A"/>
              </a:buClr>
              <a:buSzPts val="3700"/>
              <a:buFont typeface="Satisfy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E3D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atisfy"/>
              </a:rPr>
              <a:t>“TRÒ CHƠI TRẮC NGHIỆM”</a:t>
            </a:r>
          </a:p>
        </p:txBody>
      </p:sp>
      <p:sp>
        <p:nvSpPr>
          <p:cNvPr id="21" name="Câu hỏi">
            <a:extLst>
              <a:ext uri="{FF2B5EF4-FFF2-40B4-BE49-F238E27FC236}">
                <a16:creationId xmlns:a16="http://schemas.microsoft.com/office/drawing/2014/main" id="{63C98F1A-21C5-4495-8538-17E4F832A744}"/>
              </a:ext>
            </a:extLst>
          </p:cNvPr>
          <p:cNvSpPr/>
          <p:nvPr/>
        </p:nvSpPr>
        <p:spPr>
          <a:xfrm>
            <a:off x="536876" y="1497715"/>
            <a:ext cx="8133522" cy="94804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50000"/>
              </a:lnSpc>
              <a:buClrTx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Câu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8. </a:t>
            </a:r>
            <a:r>
              <a:rPr lang="en-US" sz="2000" dirty="0" err="1">
                <a:solidFill>
                  <a:srgbClr val="3B342A"/>
                </a:solidFill>
              </a:rPr>
              <a:t>Vectơ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nào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sau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đây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là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một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vectơ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pháp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tuyến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của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đường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thẳng</a:t>
            </a:r>
            <a:r>
              <a:rPr lang="en-US" sz="2000" dirty="0">
                <a:solidFill>
                  <a:srgbClr val="3B342A"/>
                </a:solidFill>
              </a:rPr>
              <a:t> Δ: 2x – 3y + 4 = 0?</a:t>
            </a:r>
            <a:endParaRPr lang="en-US" dirty="0">
              <a:solidFill>
                <a:srgbClr val="3B342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đúng">
                <a:extLst>
                  <a:ext uri="{FF2B5EF4-FFF2-40B4-BE49-F238E27FC236}">
                    <a16:creationId xmlns:a16="http://schemas.microsoft.com/office/drawing/2014/main" id="{82593B85-A4A4-44F3-B165-EC0BE8C64389}"/>
                  </a:ext>
                </a:extLst>
              </p:cNvPr>
              <p:cNvSpPr/>
              <p:nvPr/>
            </p:nvSpPr>
            <p:spPr>
              <a:xfrm>
                <a:off x="4604988" y="4022038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buClrTx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B342A"/>
                    </a:solidFill>
                    <a:effectLst/>
                    <a:uLnTx/>
                    <a:uFillTx/>
                    <a:sym typeface="Arial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=(2;−3)</m:t>
                    </m:r>
                  </m:oMath>
                </a14:m>
                <a:endParaRPr lang="en-US" sz="2000" dirty="0">
                  <a:solidFill>
                    <a:srgbClr val="3B342A"/>
                  </a:solidFill>
                </a:endParaRPr>
              </a:p>
            </p:txBody>
          </p:sp>
        </mc:Choice>
        <mc:Fallback xmlns="">
          <p:sp>
            <p:nvSpPr>
              <p:cNvPr id="22" name="Đáp án đúng">
                <a:extLst>
                  <a:ext uri="{FF2B5EF4-FFF2-40B4-BE49-F238E27FC236}">
                    <a16:creationId xmlns:a16="http://schemas.microsoft.com/office/drawing/2014/main" id="{82593B85-A4A4-44F3-B165-EC0BE8C64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88" y="4022038"/>
                <a:ext cx="3702039" cy="92599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sai 1">
                <a:extLst>
                  <a:ext uri="{FF2B5EF4-FFF2-40B4-BE49-F238E27FC236}">
                    <a16:creationId xmlns:a16="http://schemas.microsoft.com/office/drawing/2014/main" id="{A2DBD5C1-EB63-405D-822E-C15D795329BE}"/>
                  </a:ext>
                </a:extLst>
              </p:cNvPr>
              <p:cNvSpPr/>
              <p:nvPr/>
            </p:nvSpPr>
            <p:spPr>
              <a:xfrm>
                <a:off x="674767" y="2844178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lnSpc>
                    <a:spcPct val="150000"/>
                  </a:lnSpc>
                  <a:spcAft>
                    <a:spcPts val="400"/>
                  </a:spcAft>
                  <a:buClrTx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B342A"/>
                    </a:solidFill>
                    <a:effectLst/>
                    <a:uLnTx/>
                    <a:uFillTx/>
                    <a:sym typeface="Arial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=(3;2)</m:t>
                    </m:r>
                  </m:oMath>
                </a14:m>
                <a:endParaRPr lang="en-US" sz="2000" dirty="0">
                  <a:solidFill>
                    <a:srgbClr val="3B342A"/>
                  </a:solidFill>
                </a:endParaRPr>
              </a:p>
            </p:txBody>
          </p:sp>
        </mc:Choice>
        <mc:Fallback xmlns="">
          <p:sp>
            <p:nvSpPr>
              <p:cNvPr id="23" name="Đáp án sai 1">
                <a:extLst>
                  <a:ext uri="{FF2B5EF4-FFF2-40B4-BE49-F238E27FC236}">
                    <a16:creationId xmlns:a16="http://schemas.microsoft.com/office/drawing/2014/main" id="{A2DBD5C1-EB63-405D-822E-C15D79532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67" y="2844178"/>
                <a:ext cx="3702039" cy="92599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Đáp án sai 2">
                <a:extLst>
                  <a:ext uri="{FF2B5EF4-FFF2-40B4-BE49-F238E27FC236}">
                    <a16:creationId xmlns:a16="http://schemas.microsoft.com/office/drawing/2014/main" id="{A7460B1E-DF15-4D65-822A-69C3F04393F0}"/>
                  </a:ext>
                </a:extLst>
              </p:cNvPr>
              <p:cNvSpPr/>
              <p:nvPr/>
            </p:nvSpPr>
            <p:spPr>
              <a:xfrm>
                <a:off x="674767" y="3973070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buClrTx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B342A"/>
                    </a:solidFill>
                    <a:effectLst/>
                    <a:uLnTx/>
                    <a:uFillTx/>
                    <a:sym typeface="Arial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=(3; −2)</m:t>
                    </m:r>
                  </m:oMath>
                </a14:m>
                <a:endParaRPr lang="en-US" sz="2000" dirty="0">
                  <a:solidFill>
                    <a:srgbClr val="3B342A"/>
                  </a:solidFill>
                </a:endParaRPr>
              </a:p>
            </p:txBody>
          </p:sp>
        </mc:Choice>
        <mc:Fallback xmlns="">
          <p:sp>
            <p:nvSpPr>
              <p:cNvPr id="24" name="Đáp án sai 2">
                <a:extLst>
                  <a:ext uri="{FF2B5EF4-FFF2-40B4-BE49-F238E27FC236}">
                    <a16:creationId xmlns:a16="http://schemas.microsoft.com/office/drawing/2014/main" id="{A7460B1E-DF15-4D65-822A-69C3F0439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67" y="3973070"/>
                <a:ext cx="3702039" cy="92599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Đáp án sai 3">
                <a:extLst>
                  <a:ext uri="{FF2B5EF4-FFF2-40B4-BE49-F238E27FC236}">
                    <a16:creationId xmlns:a16="http://schemas.microsoft.com/office/drawing/2014/main" id="{27A11FC6-C188-4093-A19F-92167C553B62}"/>
                  </a:ext>
                </a:extLst>
              </p:cNvPr>
              <p:cNvSpPr/>
              <p:nvPr/>
            </p:nvSpPr>
            <p:spPr>
              <a:xfrm>
                <a:off x="4604988" y="2844178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457200">
                  <a:lnSpc>
                    <a:spcPct val="150000"/>
                  </a:lnSpc>
                  <a:spcAft>
                    <a:spcPts val="400"/>
                  </a:spcAft>
                  <a:buClrTx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B342A"/>
                    </a:solidFill>
                    <a:effectLst/>
                    <a:uLnTx/>
                    <a:uFillTx/>
                    <a:sym typeface="Arial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=(2;3)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B342A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25" name="Đáp án sai 3">
                <a:extLst>
                  <a:ext uri="{FF2B5EF4-FFF2-40B4-BE49-F238E27FC236}">
                    <a16:creationId xmlns:a16="http://schemas.microsoft.com/office/drawing/2014/main" id="{27A11FC6-C188-4093-A19F-92167C553B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88" y="2844178"/>
                <a:ext cx="3702039" cy="92599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3E70D1EF-7D39-42AB-B88C-1C9F5982D6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73432" y="-301601"/>
            <a:ext cx="487363" cy="487363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A1F1C158-CD0D-469A-A858-F910C8B47F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620473" y="4083150"/>
            <a:ext cx="853046" cy="742494"/>
          </a:xfrm>
          <a:prstGeom prst="rect">
            <a:avLst/>
          </a:prstGeom>
        </p:spPr>
      </p:pic>
      <p:pic>
        <p:nvPicPr>
          <p:cNvPr id="28" name="Picture 14">
            <a:extLst>
              <a:ext uri="{FF2B5EF4-FFF2-40B4-BE49-F238E27FC236}">
                <a16:creationId xmlns:a16="http://schemas.microsoft.com/office/drawing/2014/main" id="{F6D1435C-C70F-468F-AAD5-E329A16965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951745" y="4022038"/>
            <a:ext cx="850122" cy="757381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9A31EFBB-4D73-48DB-8877-9FF9CDC6D8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619111" y="2928485"/>
            <a:ext cx="850122" cy="757381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F2784FBC-BFAD-45F6-B542-7E00EDFC5B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603889" y="2906318"/>
            <a:ext cx="850122" cy="757381"/>
          </a:xfrm>
          <a:prstGeom prst="rect">
            <a:avLst/>
          </a:prstGeom>
        </p:spPr>
      </p:pic>
      <p:pic>
        <p:nvPicPr>
          <p:cNvPr id="31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E56EE95C-54A8-4C02-908F-6FD57C7C3A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00295" y="-3016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5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0" grpId="0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>
            <a:spLocks noGrp="1"/>
          </p:cNvSpPr>
          <p:nvPr>
            <p:ph type="title"/>
          </p:nvPr>
        </p:nvSpPr>
        <p:spPr>
          <a:xfrm>
            <a:off x="720000" y="857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KHỞI ĐỘNG</a:t>
            </a:r>
            <a:endParaRPr sz="3600" b="1" dirty="0"/>
          </a:p>
        </p:txBody>
      </p:sp>
      <p:pic>
        <p:nvPicPr>
          <p:cNvPr id="290" name="Google Shape;29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138565">
            <a:off x="7335250" y="-608577"/>
            <a:ext cx="2187299" cy="2807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B104E7-5E66-4E63-BB94-F893FC00A3BD}"/>
              </a:ext>
            </a:extLst>
          </p:cNvPr>
          <p:cNvSpPr txBox="1">
            <a:spLocks/>
          </p:cNvSpPr>
          <p:nvPr/>
        </p:nvSpPr>
        <p:spPr>
          <a:xfrm>
            <a:off x="595261" y="742771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atisfy"/>
              <a:buNone/>
              <a:defRPr sz="37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Satisfy"/>
                <a:cs typeface="Arial" panose="020B0604020202020204" pitchFamily="34" charset="0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42A"/>
              </a:buClr>
              <a:buSzPts val="3700"/>
              <a:buFont typeface="Satisfy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E3D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atisfy"/>
              </a:rPr>
              <a:t>“TRÒ CHƠI TRẮC NGHIỆM”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âu hỏi">
                <a:extLst>
                  <a:ext uri="{FF2B5EF4-FFF2-40B4-BE49-F238E27FC236}">
                    <a16:creationId xmlns:a16="http://schemas.microsoft.com/office/drawing/2014/main" id="{63C98F1A-21C5-4495-8538-17E4F832A744}"/>
                  </a:ext>
                </a:extLst>
              </p:cNvPr>
              <p:cNvSpPr/>
              <p:nvPr/>
            </p:nvSpPr>
            <p:spPr>
              <a:xfrm>
                <a:off x="333876" y="1383783"/>
                <a:ext cx="8553691" cy="948044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lnSpc>
                    <a:spcPct val="150000"/>
                  </a:lnSpc>
                  <a:buClrTx/>
                  <a:defRPr/>
                </a:pPr>
                <a:r>
                  <a:rPr kumimoji="0" lang="fr-F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B342A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Câu 9. </a:t>
                </a:r>
                <a:r>
                  <a:rPr lang="en-US" sz="2000" dirty="0" err="1">
                    <a:solidFill>
                      <a:srgbClr val="3B342A"/>
                    </a:solidFill>
                  </a:rPr>
                  <a:t>Tọa</a:t>
                </a:r>
                <a:r>
                  <a:rPr lang="en-US" sz="2000" dirty="0">
                    <a:solidFill>
                      <a:srgbClr val="3B342A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3B342A"/>
                    </a:solidFill>
                  </a:rPr>
                  <a:t>độ</a:t>
                </a:r>
                <a:r>
                  <a:rPr lang="en-US" sz="2000" dirty="0">
                    <a:solidFill>
                      <a:srgbClr val="3B342A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3B342A"/>
                    </a:solidFill>
                  </a:rPr>
                  <a:t>tâm</a:t>
                </a:r>
                <a:r>
                  <a:rPr lang="en-US" sz="2000" dirty="0">
                    <a:solidFill>
                      <a:srgbClr val="3B342A"/>
                    </a:solidFill>
                  </a:rPr>
                  <a:t> I </a:t>
                </a:r>
                <a:r>
                  <a:rPr lang="en-US" sz="2000" dirty="0" err="1">
                    <a:solidFill>
                      <a:srgbClr val="3B342A"/>
                    </a:solidFill>
                  </a:rPr>
                  <a:t>của</a:t>
                </a:r>
                <a:r>
                  <a:rPr lang="en-US" sz="2000" dirty="0">
                    <a:solidFill>
                      <a:srgbClr val="3B342A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3B342A"/>
                    </a:solidFill>
                  </a:rPr>
                  <a:t>đường</a:t>
                </a:r>
                <a:r>
                  <a:rPr lang="en-US" sz="2000" dirty="0">
                    <a:solidFill>
                      <a:srgbClr val="3B342A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3B342A"/>
                    </a:solidFill>
                  </a:rPr>
                  <a:t>tròn</a:t>
                </a:r>
                <a:r>
                  <a:rPr lang="en-US" sz="2000" dirty="0">
                    <a:solidFill>
                      <a:srgbClr val="3B342A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 + 6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 – 12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 = 81 </m:t>
                    </m:r>
                  </m:oMath>
                </a14:m>
                <a:r>
                  <a:rPr lang="en-US" sz="2000" dirty="0" err="1">
                    <a:solidFill>
                      <a:srgbClr val="3B342A"/>
                    </a:solidFill>
                  </a:rPr>
                  <a:t>là</a:t>
                </a:r>
                <a:r>
                  <a:rPr lang="en-US" sz="2000" dirty="0">
                    <a:solidFill>
                      <a:srgbClr val="3B342A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1" name="Câu hỏi">
                <a:extLst>
                  <a:ext uri="{FF2B5EF4-FFF2-40B4-BE49-F238E27FC236}">
                    <a16:creationId xmlns:a16="http://schemas.microsoft.com/office/drawing/2014/main" id="{63C98F1A-21C5-4495-8538-17E4F832A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76" y="1383783"/>
                <a:ext cx="8553691" cy="9480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Đáp án đúng">
            <a:extLst>
              <a:ext uri="{FF2B5EF4-FFF2-40B4-BE49-F238E27FC236}">
                <a16:creationId xmlns:a16="http://schemas.microsoft.com/office/drawing/2014/main" id="{82593B85-A4A4-44F3-B165-EC0BE8C64389}"/>
              </a:ext>
            </a:extLst>
          </p:cNvPr>
          <p:cNvSpPr/>
          <p:nvPr/>
        </p:nvSpPr>
        <p:spPr>
          <a:xfrm>
            <a:off x="4590406" y="284417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B.</a:t>
            </a:r>
            <a:r>
              <a:rPr lang="en-US" sz="2000" dirty="0">
                <a:solidFill>
                  <a:srgbClr val="3B342A"/>
                </a:solidFill>
              </a:rPr>
              <a:t>(– 6; 12).</a:t>
            </a:r>
          </a:p>
        </p:txBody>
      </p:sp>
      <p:sp>
        <p:nvSpPr>
          <p:cNvPr id="23" name="Đáp án sai 1">
            <a:extLst>
              <a:ext uri="{FF2B5EF4-FFF2-40B4-BE49-F238E27FC236}">
                <a16:creationId xmlns:a16="http://schemas.microsoft.com/office/drawing/2014/main" id="{A2DBD5C1-EB63-405D-822E-C15D795329BE}"/>
              </a:ext>
            </a:extLst>
          </p:cNvPr>
          <p:cNvSpPr/>
          <p:nvPr/>
        </p:nvSpPr>
        <p:spPr>
          <a:xfrm>
            <a:off x="674767" y="284417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50000"/>
              </a:lnSpc>
              <a:spcAft>
                <a:spcPts val="400"/>
              </a:spcAft>
              <a:buClrTx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A.</a:t>
            </a:r>
            <a:r>
              <a:rPr lang="en-US" sz="2000" dirty="0">
                <a:solidFill>
                  <a:srgbClr val="3B342A"/>
                </a:solidFill>
              </a:rPr>
              <a:t>(6; – 12).</a:t>
            </a:r>
          </a:p>
        </p:txBody>
      </p:sp>
      <p:sp>
        <p:nvSpPr>
          <p:cNvPr id="24" name="Đáp án sai 2">
            <a:extLst>
              <a:ext uri="{FF2B5EF4-FFF2-40B4-BE49-F238E27FC236}">
                <a16:creationId xmlns:a16="http://schemas.microsoft.com/office/drawing/2014/main" id="{A7460B1E-DF15-4D65-822A-69C3F04393F0}"/>
              </a:ext>
            </a:extLst>
          </p:cNvPr>
          <p:cNvSpPr/>
          <p:nvPr/>
        </p:nvSpPr>
        <p:spPr>
          <a:xfrm>
            <a:off x="674767" y="3973070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B342A"/>
                </a:solidFill>
              </a:rPr>
              <a:t>C. (– 12; 6)</a:t>
            </a:r>
          </a:p>
        </p:txBody>
      </p:sp>
      <p:sp>
        <p:nvSpPr>
          <p:cNvPr id="25" name="Đáp án sai 3">
            <a:extLst>
              <a:ext uri="{FF2B5EF4-FFF2-40B4-BE49-F238E27FC236}">
                <a16:creationId xmlns:a16="http://schemas.microsoft.com/office/drawing/2014/main" id="{27A11FC6-C188-4093-A19F-92167C553B62}"/>
              </a:ext>
            </a:extLst>
          </p:cNvPr>
          <p:cNvSpPr/>
          <p:nvPr/>
        </p:nvSpPr>
        <p:spPr>
          <a:xfrm>
            <a:off x="4610722" y="3971111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B342A"/>
                </a:solidFill>
              </a:rPr>
              <a:t>D.(12; – 6).</a:t>
            </a:r>
          </a:p>
        </p:txBody>
      </p:sp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3E70D1EF-7D39-42AB-B88C-1C9F5982D6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73432" y="-301601"/>
            <a:ext cx="487363" cy="487363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A1F1C158-CD0D-469A-A858-F910C8B47F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605891" y="2905290"/>
            <a:ext cx="853046" cy="742494"/>
          </a:xfrm>
          <a:prstGeom prst="rect">
            <a:avLst/>
          </a:prstGeom>
        </p:spPr>
      </p:pic>
      <p:pic>
        <p:nvPicPr>
          <p:cNvPr id="28" name="Picture 14">
            <a:extLst>
              <a:ext uri="{FF2B5EF4-FFF2-40B4-BE49-F238E27FC236}">
                <a16:creationId xmlns:a16="http://schemas.microsoft.com/office/drawing/2014/main" id="{F6D1435C-C70F-468F-AAD5-E329A16965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740284" y="4055417"/>
            <a:ext cx="850122" cy="757381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9A31EFBB-4D73-48DB-8877-9FF9CDC6D8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624845" y="4055418"/>
            <a:ext cx="850122" cy="757381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F2784FBC-BFAD-45F6-B542-7E00EDFC5B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603889" y="2906318"/>
            <a:ext cx="850122" cy="757381"/>
          </a:xfrm>
          <a:prstGeom prst="rect">
            <a:avLst/>
          </a:prstGeom>
        </p:spPr>
      </p:pic>
      <p:pic>
        <p:nvPicPr>
          <p:cNvPr id="31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E56EE95C-54A8-4C02-908F-6FD57C7C3A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00295" y="-3016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0" grpId="0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>
            <a:spLocks noGrp="1"/>
          </p:cNvSpPr>
          <p:nvPr>
            <p:ph type="title"/>
          </p:nvPr>
        </p:nvSpPr>
        <p:spPr>
          <a:xfrm>
            <a:off x="720000" y="857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KHỞI ĐỘNG</a:t>
            </a:r>
            <a:endParaRPr sz="3600" b="1" dirty="0"/>
          </a:p>
        </p:txBody>
      </p:sp>
      <p:pic>
        <p:nvPicPr>
          <p:cNvPr id="290" name="Google Shape;29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138565">
            <a:off x="7335250" y="-608577"/>
            <a:ext cx="2187299" cy="2807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B104E7-5E66-4E63-BB94-F893FC00A3BD}"/>
              </a:ext>
            </a:extLst>
          </p:cNvPr>
          <p:cNvSpPr txBox="1">
            <a:spLocks/>
          </p:cNvSpPr>
          <p:nvPr/>
        </p:nvSpPr>
        <p:spPr>
          <a:xfrm>
            <a:off x="595261" y="742771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atisfy"/>
              <a:buNone/>
              <a:defRPr sz="37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Satisfy"/>
                <a:cs typeface="Arial" panose="020B0604020202020204" pitchFamily="34" charset="0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42A"/>
              </a:buClr>
              <a:buSzPts val="3700"/>
              <a:buFont typeface="Satisfy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Satisfy"/>
              </a:rPr>
              <a:t>“TRÒ CHƠI TRẮC NGHIỆM”</a:t>
            </a:r>
          </a:p>
        </p:txBody>
      </p:sp>
      <p:sp>
        <p:nvSpPr>
          <p:cNvPr id="21" name="Câu hỏi">
            <a:extLst>
              <a:ext uri="{FF2B5EF4-FFF2-40B4-BE49-F238E27FC236}">
                <a16:creationId xmlns:a16="http://schemas.microsoft.com/office/drawing/2014/main" id="{63C98F1A-21C5-4495-8538-17E4F832A744}"/>
              </a:ext>
            </a:extLst>
          </p:cNvPr>
          <p:cNvSpPr/>
          <p:nvPr/>
        </p:nvSpPr>
        <p:spPr>
          <a:xfrm>
            <a:off x="536876" y="1497715"/>
            <a:ext cx="8133522" cy="94804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lnSpc>
                <a:spcPct val="150000"/>
              </a:lnSpc>
              <a:buClrTx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Câu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10. </a:t>
            </a:r>
            <a:r>
              <a:rPr lang="en-US" sz="2000" dirty="0" err="1">
                <a:solidFill>
                  <a:srgbClr val="3B342A"/>
                </a:solidFill>
              </a:rPr>
              <a:t>Khoảng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cách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từ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điểm</a:t>
            </a:r>
            <a:r>
              <a:rPr lang="en-US" sz="2000" dirty="0">
                <a:solidFill>
                  <a:srgbClr val="3B342A"/>
                </a:solidFill>
              </a:rPr>
              <a:t> A(1; 1) </a:t>
            </a:r>
            <a:r>
              <a:rPr lang="en-US" sz="2000" dirty="0" err="1">
                <a:solidFill>
                  <a:srgbClr val="3B342A"/>
                </a:solidFill>
              </a:rPr>
              <a:t>đến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đường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thẳng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</a:p>
          <a:p>
            <a:pPr lvl="0" algn="ctr" defTabSz="457200">
              <a:lnSpc>
                <a:spcPct val="150000"/>
              </a:lnSpc>
              <a:buClrTx/>
              <a:defRPr/>
            </a:pPr>
            <a:r>
              <a:rPr lang="en-US" sz="2000" dirty="0">
                <a:solidFill>
                  <a:srgbClr val="3B342A"/>
                </a:solidFill>
              </a:rPr>
              <a:t>Δ: 3x + 4y + 13 = 0 </a:t>
            </a:r>
            <a:r>
              <a:rPr lang="en-US" sz="2000" dirty="0" err="1">
                <a:solidFill>
                  <a:srgbClr val="3B342A"/>
                </a:solidFill>
              </a:rPr>
              <a:t>bằng</a:t>
            </a:r>
            <a:r>
              <a:rPr lang="en-US" sz="2000" dirty="0">
                <a:solidFill>
                  <a:srgbClr val="3B342A"/>
                </a:solidFill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B342A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22" name="Đáp án đúng">
            <a:extLst>
              <a:ext uri="{FF2B5EF4-FFF2-40B4-BE49-F238E27FC236}">
                <a16:creationId xmlns:a16="http://schemas.microsoft.com/office/drawing/2014/main" id="{82593B85-A4A4-44F3-B165-EC0BE8C64389}"/>
              </a:ext>
            </a:extLst>
          </p:cNvPr>
          <p:cNvSpPr/>
          <p:nvPr/>
        </p:nvSpPr>
        <p:spPr>
          <a:xfrm>
            <a:off x="4604988" y="402203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D. </a:t>
            </a:r>
            <a:r>
              <a:rPr lang="en-US" sz="2000" dirty="0">
                <a:solidFill>
                  <a:srgbClr val="3B342A"/>
                </a:solidFill>
              </a:rPr>
              <a:t>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B342A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23" name="Đáp án sai 1">
            <a:extLst>
              <a:ext uri="{FF2B5EF4-FFF2-40B4-BE49-F238E27FC236}">
                <a16:creationId xmlns:a16="http://schemas.microsoft.com/office/drawing/2014/main" id="{A2DBD5C1-EB63-405D-822E-C15D795329BE}"/>
              </a:ext>
            </a:extLst>
          </p:cNvPr>
          <p:cNvSpPr/>
          <p:nvPr/>
        </p:nvSpPr>
        <p:spPr>
          <a:xfrm>
            <a:off x="674767" y="284417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A.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 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B342A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24" name="Đáp án sai 2">
            <a:extLst>
              <a:ext uri="{FF2B5EF4-FFF2-40B4-BE49-F238E27FC236}">
                <a16:creationId xmlns:a16="http://schemas.microsoft.com/office/drawing/2014/main" id="{A7460B1E-DF15-4D65-822A-69C3F04393F0}"/>
              </a:ext>
            </a:extLst>
          </p:cNvPr>
          <p:cNvSpPr/>
          <p:nvPr/>
        </p:nvSpPr>
        <p:spPr>
          <a:xfrm>
            <a:off x="674767" y="3973070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rgbClr val="3B342A"/>
                </a:solidFill>
              </a:rPr>
              <a:t>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. 3</a:t>
            </a:r>
          </a:p>
        </p:txBody>
      </p:sp>
      <p:sp>
        <p:nvSpPr>
          <p:cNvPr id="25" name="Đáp án sai 3">
            <a:extLst>
              <a:ext uri="{FF2B5EF4-FFF2-40B4-BE49-F238E27FC236}">
                <a16:creationId xmlns:a16="http://schemas.microsoft.com/office/drawing/2014/main" id="{27A11FC6-C188-4093-A19F-92167C553B62}"/>
              </a:ext>
            </a:extLst>
          </p:cNvPr>
          <p:cNvSpPr/>
          <p:nvPr/>
        </p:nvSpPr>
        <p:spPr>
          <a:xfrm>
            <a:off x="4604988" y="284417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B. 2</a:t>
            </a:r>
          </a:p>
        </p:txBody>
      </p:sp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3E70D1EF-7D39-42AB-B88C-1C9F5982D6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73432" y="-301601"/>
            <a:ext cx="487363" cy="487363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A1F1C158-CD0D-469A-A858-F910C8B47F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620473" y="4083150"/>
            <a:ext cx="853046" cy="742494"/>
          </a:xfrm>
          <a:prstGeom prst="rect">
            <a:avLst/>
          </a:prstGeom>
        </p:spPr>
      </p:pic>
      <p:pic>
        <p:nvPicPr>
          <p:cNvPr id="28" name="Picture 14">
            <a:extLst>
              <a:ext uri="{FF2B5EF4-FFF2-40B4-BE49-F238E27FC236}">
                <a16:creationId xmlns:a16="http://schemas.microsoft.com/office/drawing/2014/main" id="{F6D1435C-C70F-468F-AAD5-E329A16965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63338" y="4022038"/>
            <a:ext cx="850122" cy="757381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9A31EFBB-4D73-48DB-8877-9FF9CDC6D8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619111" y="2928485"/>
            <a:ext cx="850122" cy="757381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F2784FBC-BFAD-45F6-B542-7E00EDFC5B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03889" y="2906318"/>
            <a:ext cx="850122" cy="757381"/>
          </a:xfrm>
          <a:prstGeom prst="rect">
            <a:avLst/>
          </a:prstGeom>
        </p:spPr>
      </p:pic>
      <p:pic>
        <p:nvPicPr>
          <p:cNvPr id="31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E56EE95C-54A8-4C02-908F-6FD57C7C3A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00295" y="-3016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0" grpId="0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737175">
            <a:off x="-246159" y="375303"/>
            <a:ext cx="1524163" cy="466519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14739">
            <a:off x="409111" y="4324383"/>
            <a:ext cx="649616" cy="965907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05700" y="-2152650"/>
            <a:ext cx="2493785" cy="2994720"/>
          </a:xfrm>
          <a:prstGeom prst="rect">
            <a:avLst/>
          </a:prstGeom>
        </p:spPr>
      </p:pic>
      <p:sp>
        <p:nvSpPr>
          <p:cNvPr id="11" name="Google Shape;7771;p33"/>
          <p:cNvSpPr txBox="1">
            <a:spLocks/>
          </p:cNvSpPr>
          <p:nvPr/>
        </p:nvSpPr>
        <p:spPr>
          <a:xfrm>
            <a:off x="2120787" y="130260"/>
            <a:ext cx="5136000" cy="3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3600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</a:rPr>
              <a:t>NỘI DUNG</a:t>
            </a:r>
            <a:endParaRPr lang="vi-VN" sz="3600" b="1" dirty="0">
              <a:solidFill>
                <a:schemeClr val="bg1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2625" y="514834"/>
            <a:ext cx="7949967" cy="4498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400"/>
              </a:spcAf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 TRÌNH: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duy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dung: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vectơ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toạ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vectơ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endParaRPr lang="en-US" sz="2000" dirty="0"/>
          </a:p>
          <a:p>
            <a:pPr marL="285750" indent="-285750" algn="just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. </a:t>
            </a:r>
            <a:r>
              <a:rPr lang="en-US" sz="2000" dirty="0" err="1"/>
              <a:t>Khoảng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endParaRPr lang="en-US" sz="2000" dirty="0"/>
          </a:p>
          <a:p>
            <a:pPr marL="285750" indent="-285750" algn="just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conic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06E8B7B5-B613-4226-A464-CFAB1A5617D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54250" y="7337140"/>
            <a:ext cx="6048000" cy="319788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2313A91-D5B8-4D81-8CF6-B2AA4E9E3ED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06650" y="7489540"/>
            <a:ext cx="6048000" cy="3197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A28D91-3402-4E24-9777-7A7842B0D2D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59050" y="7641940"/>
            <a:ext cx="6048000" cy="3197880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FC6F2700-3B34-4AA0-AEC6-80721256E8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11450" y="7794340"/>
            <a:ext cx="6048000" cy="3197880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5EE2B5A5-8101-4308-BAAB-0DB1064815D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617042" y="3752995"/>
            <a:ext cx="2526958" cy="133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6"/>
          <p:cNvSpPr txBox="1">
            <a:spLocks noGrp="1"/>
          </p:cNvSpPr>
          <p:nvPr>
            <p:ph type="title"/>
          </p:nvPr>
        </p:nvSpPr>
        <p:spPr>
          <a:xfrm>
            <a:off x="2561891" y="282887"/>
            <a:ext cx="40202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solidFill>
                  <a:schemeClr val="tx1"/>
                </a:solidFill>
              </a:rPr>
              <a:t>HS trả lời các câu hỏi sau:</a:t>
            </a:r>
            <a:endParaRPr sz="2000" i="1" dirty="0">
              <a:solidFill>
                <a:schemeClr val="tx1"/>
              </a:solidFill>
            </a:endParaRPr>
          </a:p>
        </p:txBody>
      </p:sp>
      <p:pic>
        <p:nvPicPr>
          <p:cNvPr id="441" name="Google Shape;44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64261">
            <a:off x="8213816" y="2259044"/>
            <a:ext cx="1248287" cy="22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442" name="Google Shape;44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1200" y="445025"/>
            <a:ext cx="1772508" cy="1290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54F4A5F-3D39-42CA-9F19-16F0E2E6E3E3}"/>
                  </a:ext>
                </a:extLst>
              </p:cNvPr>
              <p:cNvSpPr/>
              <p:nvPr/>
            </p:nvSpPr>
            <p:spPr>
              <a:xfrm>
                <a:off x="762000" y="1090500"/>
                <a:ext cx="6968277" cy="90479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40000"/>
                  </a:lnSpc>
                  <a:buClrTx/>
                  <a:defRPr/>
                </a:pPr>
                <a:r>
                  <a:rPr lang="en-US" sz="2000" b="1" dirty="0" err="1"/>
                  <a:t>Câu</a:t>
                </a:r>
                <a:r>
                  <a:rPr lang="en-US" sz="2000" b="1" dirty="0"/>
                  <a:t> 1. </a:t>
                </a:r>
                <a:r>
                  <a:rPr lang="en-US" sz="2000" dirty="0" err="1"/>
                  <a:t>Nêu</a:t>
                </a:r>
                <a:r>
                  <a:rPr lang="en-US" sz="2000" b="1" dirty="0"/>
                  <a:t> </a:t>
                </a:r>
                <a:r>
                  <a:rPr lang="en-US" sz="2000" i="1" dirty="0" err="1"/>
                  <a:t>phương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trình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tham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số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của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đường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thẳng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i="1" dirty="0" err="1"/>
                  <a:t>đi</a:t>
                </a:r>
                <a:r>
                  <a:rPr lang="en-US" sz="2000" i="1" dirty="0"/>
                  <a:t> qua </a:t>
                </a:r>
                <a:r>
                  <a:rPr lang="en-US" sz="2000" i="1" dirty="0" err="1"/>
                  <a:t>điểm</a:t>
                </a:r>
                <a:r>
                  <a:rPr lang="en-US" sz="2000" i="1" dirty="0"/>
                  <a:t> M</a:t>
                </a:r>
                <a:r>
                  <a:rPr lang="en-US" sz="2000" i="1" baseline="-25000" dirty="0"/>
                  <a:t>0</a:t>
                </a:r>
                <a:r>
                  <a:rPr lang="en-US" sz="2000" i="1" dirty="0"/>
                  <a:t>(x</a:t>
                </a:r>
                <a:r>
                  <a:rPr lang="en-US" sz="2000" i="1" baseline="-25000" dirty="0"/>
                  <a:t>0 </a:t>
                </a:r>
                <a:r>
                  <a:rPr lang="en-US" sz="2000" i="1" dirty="0"/>
                  <a:t>; y</a:t>
                </a:r>
                <a:r>
                  <a:rPr lang="en-US" sz="2000" i="1" baseline="-25000" dirty="0"/>
                  <a:t>0</a:t>
                </a:r>
                <a:r>
                  <a:rPr lang="en-US" sz="2000" i="1" dirty="0"/>
                  <a:t>) </a:t>
                </a:r>
                <a:r>
                  <a:rPr lang="en-US" sz="2000" i="1" dirty="0" err="1"/>
                  <a:t>và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có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vectơ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chỉ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phương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0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/>
                  <a:t>?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54F4A5F-3D39-42CA-9F19-16F0E2E6E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90500"/>
                <a:ext cx="6968277" cy="904799"/>
              </a:xfrm>
              <a:prstGeom prst="rect">
                <a:avLst/>
              </a:prstGeom>
              <a:blipFill>
                <a:blip r:embed="rId5"/>
                <a:stretch>
                  <a:fillRect l="-875" r="-1662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Callout 10">
            <a:extLst>
              <a:ext uri="{FF2B5EF4-FFF2-40B4-BE49-F238E27FC236}">
                <a16:creationId xmlns:a16="http://schemas.microsoft.com/office/drawing/2014/main" id="{3D2E9CE6-9918-4508-BC74-00F614B1EA5A}"/>
              </a:ext>
            </a:extLst>
          </p:cNvPr>
          <p:cNvSpPr/>
          <p:nvPr/>
        </p:nvSpPr>
        <p:spPr>
          <a:xfrm>
            <a:off x="372265" y="2263667"/>
            <a:ext cx="1550043" cy="523220"/>
          </a:xfrm>
          <a:prstGeom prst="wedgeEllipseCallout">
            <a:avLst>
              <a:gd name="adj1" fmla="val 30149"/>
              <a:gd name="adj2" fmla="val 7866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Trả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lời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F75E456-54F6-4C4B-A204-3C97A28D1BC0}"/>
                  </a:ext>
                </a:extLst>
              </p:cNvPr>
              <p:cNvSpPr/>
              <p:nvPr/>
            </p:nvSpPr>
            <p:spPr>
              <a:xfrm>
                <a:off x="590090" y="3006345"/>
                <a:ext cx="7639510" cy="1384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Phương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trình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tham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thẳng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qua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M</a:t>
                </a:r>
                <a:r>
                  <a:rPr lang="en-US" sz="2000" i="1" baseline="-25000" dirty="0">
                    <a:solidFill>
                      <a:srgbClr val="002060"/>
                    </a:solidFill>
                  </a:rPr>
                  <a:t>0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(x</a:t>
                </a:r>
                <a:r>
                  <a:rPr lang="en-US" sz="2000" i="1" baseline="-25000" dirty="0">
                    <a:solidFill>
                      <a:srgbClr val="002060"/>
                    </a:solidFill>
                  </a:rPr>
                  <a:t>0 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; y</a:t>
                </a:r>
                <a:r>
                  <a:rPr lang="en-US" sz="2000" i="1" baseline="-25000" dirty="0">
                    <a:solidFill>
                      <a:srgbClr val="002060"/>
                    </a:solidFill>
                  </a:rPr>
                  <a:t>0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vectơ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chỉ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phương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𝑐𝑡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eqArr>
                      </m:e>
                    </m:d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F75E456-54F6-4C4B-A204-3C97A28D1B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90" y="3006345"/>
                <a:ext cx="7639510" cy="1384931"/>
              </a:xfrm>
              <a:prstGeom prst="rect">
                <a:avLst/>
              </a:prstGeom>
              <a:blipFill>
                <a:blip r:embed="rId6"/>
                <a:stretch>
                  <a:fillRect l="-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22;p46">
            <a:extLst>
              <a:ext uri="{FF2B5EF4-FFF2-40B4-BE49-F238E27FC236}">
                <a16:creationId xmlns:a16="http://schemas.microsoft.com/office/drawing/2014/main" id="{CAD32EB9-D7F1-4223-B9DD-DD32B29E83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61891" y="282887"/>
            <a:ext cx="40202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solidFill>
                  <a:schemeClr val="tx1"/>
                </a:solidFill>
                <a:latin typeface="+mn-lt"/>
              </a:rPr>
              <a:t>HS trả lời các câu hỏi sau:</a:t>
            </a:r>
            <a:endParaRPr sz="20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Google Shape;441;p46">
            <a:extLst>
              <a:ext uri="{FF2B5EF4-FFF2-40B4-BE49-F238E27FC236}">
                <a16:creationId xmlns:a16="http://schemas.microsoft.com/office/drawing/2014/main" id="{9110CBE6-232D-45A1-A3CD-9925DFC9C16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64261">
            <a:off x="8213816" y="2259044"/>
            <a:ext cx="1248287" cy="22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0" name="Google Shape;442;p46">
            <a:extLst>
              <a:ext uri="{FF2B5EF4-FFF2-40B4-BE49-F238E27FC236}">
                <a16:creationId xmlns:a16="http://schemas.microsoft.com/office/drawing/2014/main" id="{AD6E7D4C-3BC6-4E51-8469-1CAE1F44A0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1200" y="445025"/>
            <a:ext cx="1772508" cy="1290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F881B57-BC7D-401D-A0BA-971A628F2C1D}"/>
                  </a:ext>
                </a:extLst>
              </p:cNvPr>
              <p:cNvSpPr/>
              <p:nvPr/>
            </p:nvSpPr>
            <p:spPr>
              <a:xfrm>
                <a:off x="762000" y="1090500"/>
                <a:ext cx="6968277" cy="90479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40000"/>
                  </a:lnSpc>
                  <a:buClrTx/>
                  <a:defRPr/>
                </a:pPr>
                <a:r>
                  <a:rPr lang="en-US" sz="2000" b="1" dirty="0" err="1"/>
                  <a:t>Câu</a:t>
                </a:r>
                <a:r>
                  <a:rPr lang="en-US" sz="2000" b="1" dirty="0"/>
                  <a:t> 2. </a:t>
                </a:r>
                <a:r>
                  <a:rPr lang="en-US" sz="2000" dirty="0" err="1"/>
                  <a:t>Nêu</a:t>
                </a:r>
                <a:r>
                  <a:rPr lang="en-US" sz="2000" dirty="0"/>
                  <a:t> </a:t>
                </a:r>
                <a:r>
                  <a:rPr lang="en-US" sz="2000" i="1" dirty="0" err="1"/>
                  <a:t>phương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trình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tổng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quát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của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đường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thẳng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i="1" dirty="0" err="1"/>
                  <a:t>đi</a:t>
                </a:r>
                <a:r>
                  <a:rPr lang="en-US" sz="2000" i="1" dirty="0"/>
                  <a:t> qua </a:t>
                </a:r>
                <a:r>
                  <a:rPr lang="en-US" sz="2000" i="1" dirty="0" err="1"/>
                  <a:t>điểm</a:t>
                </a:r>
                <a:r>
                  <a:rPr lang="en-US" sz="2000" i="1" dirty="0"/>
                  <a:t> M</a:t>
                </a:r>
                <a:r>
                  <a:rPr lang="en-US" sz="2000" i="1" baseline="-25000" dirty="0"/>
                  <a:t>0</a:t>
                </a:r>
                <a:r>
                  <a:rPr lang="en-US" sz="2000" i="1" dirty="0"/>
                  <a:t>(x</a:t>
                </a:r>
                <a:r>
                  <a:rPr lang="en-US" sz="2000" i="1" baseline="-25000" dirty="0"/>
                  <a:t>0 </a:t>
                </a:r>
                <a:r>
                  <a:rPr lang="en-US" sz="2000" i="1" dirty="0"/>
                  <a:t>; y</a:t>
                </a:r>
                <a:r>
                  <a:rPr lang="en-US" sz="2000" i="1" baseline="-25000" dirty="0"/>
                  <a:t>0</a:t>
                </a:r>
                <a:r>
                  <a:rPr lang="en-US" sz="2000" i="1" dirty="0"/>
                  <a:t>) </a:t>
                </a:r>
                <a:r>
                  <a:rPr lang="en-US" sz="2000" i="1" dirty="0" err="1"/>
                  <a:t>và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có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vectơ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pháp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tuyến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2000" b="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F881B57-BC7D-401D-A0BA-971A628F2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90500"/>
                <a:ext cx="6968277" cy="904799"/>
              </a:xfrm>
              <a:prstGeom prst="rect">
                <a:avLst/>
              </a:prstGeom>
              <a:blipFill>
                <a:blip r:embed="rId4"/>
                <a:stretch>
                  <a:fillRect l="-875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Callout 10">
            <a:extLst>
              <a:ext uri="{FF2B5EF4-FFF2-40B4-BE49-F238E27FC236}">
                <a16:creationId xmlns:a16="http://schemas.microsoft.com/office/drawing/2014/main" id="{968D51A8-F9D2-4492-8696-6C4570A18AF5}"/>
              </a:ext>
            </a:extLst>
          </p:cNvPr>
          <p:cNvSpPr/>
          <p:nvPr/>
        </p:nvSpPr>
        <p:spPr>
          <a:xfrm>
            <a:off x="488012" y="2310140"/>
            <a:ext cx="1550043" cy="523220"/>
          </a:xfrm>
          <a:prstGeom prst="wedgeEllipseCallout">
            <a:avLst>
              <a:gd name="adj1" fmla="val 30149"/>
              <a:gd name="adj2" fmla="val 7866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Trả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lời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0B0772A-11A9-4941-B9FE-D03267E14814}"/>
                  </a:ext>
                </a:extLst>
              </p:cNvPr>
              <p:cNvSpPr/>
              <p:nvPr/>
            </p:nvSpPr>
            <p:spPr>
              <a:xfrm>
                <a:off x="636388" y="3223406"/>
                <a:ext cx="7639510" cy="904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Phương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trình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tổng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quát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thẳng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qua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M</a:t>
                </a:r>
                <a:r>
                  <a:rPr lang="en-US" sz="2000" i="1" baseline="-25000" dirty="0">
                    <a:solidFill>
                      <a:srgbClr val="002060"/>
                    </a:solidFill>
                  </a:rPr>
                  <a:t>0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(x</a:t>
                </a:r>
                <a:r>
                  <a:rPr lang="en-US" sz="2000" i="1" baseline="-25000" dirty="0">
                    <a:solidFill>
                      <a:srgbClr val="002060"/>
                    </a:solidFill>
                  </a:rPr>
                  <a:t>0 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; y</a:t>
                </a:r>
                <a:r>
                  <a:rPr lang="en-US" sz="2000" i="1" baseline="-25000" dirty="0">
                    <a:solidFill>
                      <a:srgbClr val="002060"/>
                    </a:solidFill>
                  </a:rPr>
                  <a:t>0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vectơ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pháp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tuyến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–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–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0B0772A-11A9-4941-B9FE-D03267E148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88" y="3223406"/>
                <a:ext cx="7639510" cy="904799"/>
              </a:xfrm>
              <a:prstGeom prst="rect">
                <a:avLst/>
              </a:prstGeom>
              <a:blipFill>
                <a:blip r:embed="rId5"/>
                <a:stretch>
                  <a:fillRect l="-797" r="-718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713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422;p46">
            <a:extLst>
              <a:ext uri="{FF2B5EF4-FFF2-40B4-BE49-F238E27FC236}">
                <a16:creationId xmlns:a16="http://schemas.microsoft.com/office/drawing/2014/main" id="{756D2F9C-64F3-477E-813F-B3F69D68ED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5948" y="442273"/>
            <a:ext cx="40202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solidFill>
                  <a:schemeClr val="tx1"/>
                </a:solidFill>
                <a:latin typeface="+mn-lt"/>
              </a:rPr>
              <a:t>HS trả lời các câu hỏi sau:</a:t>
            </a:r>
            <a:endParaRPr sz="200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BB13C45-B74A-42CA-BC6A-F0A939926BBA}"/>
                  </a:ext>
                </a:extLst>
              </p:cNvPr>
              <p:cNvSpPr/>
              <p:nvPr/>
            </p:nvSpPr>
            <p:spPr>
              <a:xfrm>
                <a:off x="981919" y="1174359"/>
                <a:ext cx="6968277" cy="90479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40000"/>
                  </a:lnSpc>
                  <a:buClrTx/>
                  <a:defRPr/>
                </a:pPr>
                <a:r>
                  <a:rPr lang="en-US" sz="2000" b="1" dirty="0" err="1"/>
                  <a:t>Câu</a:t>
                </a:r>
                <a:r>
                  <a:rPr lang="en-US" sz="2000" b="1" dirty="0"/>
                  <a:t> 3. </a:t>
                </a:r>
                <a:r>
                  <a:rPr lang="en-US" sz="2000" dirty="0" err="1"/>
                  <a:t>Nêu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i="1" dirty="0" err="1"/>
                  <a:t>khoảng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cách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từ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điểm</a:t>
                </a:r>
                <a:r>
                  <a:rPr lang="en-US" sz="2000" i="1" dirty="0"/>
                  <a:t> M</a:t>
                </a:r>
                <a:r>
                  <a:rPr lang="en-US" sz="2000" i="1" baseline="-25000" dirty="0"/>
                  <a:t>0</a:t>
                </a:r>
                <a:r>
                  <a:rPr lang="en-US" sz="2000" i="1" dirty="0"/>
                  <a:t>(x</a:t>
                </a:r>
                <a:r>
                  <a:rPr lang="en-US" sz="2000" i="1" baseline="-25000" dirty="0"/>
                  <a:t>0 </a:t>
                </a:r>
                <a:r>
                  <a:rPr lang="en-US" sz="2000" i="1" dirty="0"/>
                  <a:t>; y</a:t>
                </a:r>
                <a:r>
                  <a:rPr lang="en-US" sz="2000" i="1" baseline="-25000" dirty="0"/>
                  <a:t>0</a:t>
                </a:r>
                <a:r>
                  <a:rPr lang="en-US" sz="2000" i="1" dirty="0"/>
                  <a:t>) </a:t>
                </a:r>
                <a:r>
                  <a:rPr lang="en-US" sz="2000" i="1" dirty="0" err="1"/>
                  <a:t>đến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đường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thẳng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∆:</m:t>
                    </m:r>
                  </m:oMath>
                </a14:m>
                <a:r>
                  <a:rPr lang="en-US" sz="2000" i="1" dirty="0"/>
                  <a:t> ax + by + c = 0?</a:t>
                </a:r>
                <a:endPara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BB13C45-B74A-42CA-BC6A-F0A939926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19" y="1174359"/>
                <a:ext cx="6968277" cy="904799"/>
              </a:xfrm>
              <a:prstGeom prst="rect">
                <a:avLst/>
              </a:prstGeom>
              <a:blipFill>
                <a:blip r:embed="rId3"/>
                <a:stretch>
                  <a:fillRect l="-875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Callout 10">
            <a:extLst>
              <a:ext uri="{FF2B5EF4-FFF2-40B4-BE49-F238E27FC236}">
                <a16:creationId xmlns:a16="http://schemas.microsoft.com/office/drawing/2014/main" id="{7096FC55-CAD4-437F-B0CD-95211B086F90}"/>
              </a:ext>
            </a:extLst>
          </p:cNvPr>
          <p:cNvSpPr/>
          <p:nvPr/>
        </p:nvSpPr>
        <p:spPr>
          <a:xfrm>
            <a:off x="672935" y="2369499"/>
            <a:ext cx="1550043" cy="523220"/>
          </a:xfrm>
          <a:prstGeom prst="wedgeEllipseCallout">
            <a:avLst>
              <a:gd name="adj1" fmla="val 30149"/>
              <a:gd name="adj2" fmla="val 7866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Trả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lời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7561D2C-52E3-4410-9884-EF9FDAE23757}"/>
                  </a:ext>
                </a:extLst>
              </p:cNvPr>
              <p:cNvSpPr/>
              <p:nvPr/>
            </p:nvSpPr>
            <p:spPr>
              <a:xfrm>
                <a:off x="1447957" y="3183060"/>
                <a:ext cx="6036198" cy="1572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Khoảng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cách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từ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M</a:t>
                </a:r>
                <a:r>
                  <a:rPr lang="en-US" sz="2000" i="1" baseline="-25000" dirty="0">
                    <a:solidFill>
                      <a:srgbClr val="002060"/>
                    </a:solidFill>
                  </a:rPr>
                  <a:t>0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(x</a:t>
                </a:r>
                <a:r>
                  <a:rPr lang="en-US" sz="2000" i="1" baseline="-25000" dirty="0">
                    <a:solidFill>
                      <a:srgbClr val="002060"/>
                    </a:solidFill>
                  </a:rPr>
                  <a:t>0 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; y</a:t>
                </a:r>
                <a:r>
                  <a:rPr lang="en-US" sz="2000" i="1" baseline="-25000" dirty="0">
                    <a:solidFill>
                      <a:srgbClr val="002060"/>
                    </a:solidFill>
                  </a:rPr>
                  <a:t>0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đến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thẳng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∆: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ax + by + c = 0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d(M</a:t>
                </a:r>
                <a:r>
                  <a:rPr lang="en-US" sz="2000" i="1" baseline="-25000" dirty="0">
                    <a:solidFill>
                      <a:srgbClr val="002060"/>
                    </a:solidFill>
                  </a:rPr>
                  <a:t>0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∆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7561D2C-52E3-4410-9884-EF9FDAE23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957" y="3183060"/>
                <a:ext cx="6036198" cy="1572162"/>
              </a:xfrm>
              <a:prstGeom prst="rect">
                <a:avLst/>
              </a:prstGeom>
              <a:blipFill>
                <a:blip r:embed="rId4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2;p46">
            <a:extLst>
              <a:ext uri="{FF2B5EF4-FFF2-40B4-BE49-F238E27FC236}">
                <a16:creationId xmlns:a16="http://schemas.microsoft.com/office/drawing/2014/main" id="{3E86A6F8-6A08-4E0D-9B2E-FC6C066F3813}"/>
              </a:ext>
            </a:extLst>
          </p:cNvPr>
          <p:cNvSpPr txBox="1">
            <a:spLocks/>
          </p:cNvSpPr>
          <p:nvPr/>
        </p:nvSpPr>
        <p:spPr>
          <a:xfrm>
            <a:off x="2561890" y="77129"/>
            <a:ext cx="402021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atisfy"/>
              <a:buNone/>
              <a:defRPr sz="37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Satisfy"/>
                <a:cs typeface="Arial" panose="020B0604020202020204" pitchFamily="34" charset="0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2000" i="1">
                <a:solidFill>
                  <a:schemeClr val="tx1"/>
                </a:solidFill>
                <a:latin typeface="+mn-lt"/>
              </a:rPr>
              <a:t>HS trả lời các câu hỏi sau:</a:t>
            </a:r>
            <a:endParaRPr lang="en-US" sz="200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F9A9988-E75C-4D9E-BBC1-2A0524F3219E}"/>
                  </a:ext>
                </a:extLst>
              </p:cNvPr>
              <p:cNvSpPr/>
              <p:nvPr/>
            </p:nvSpPr>
            <p:spPr>
              <a:xfrm>
                <a:off x="855560" y="600185"/>
                <a:ext cx="7432876" cy="90479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40000"/>
                  </a:lnSpc>
                  <a:buClrTx/>
                  <a:defRPr/>
                </a:pPr>
                <a:r>
                  <a:rPr lang="en-US" sz="2000" b="1" dirty="0" err="1"/>
                  <a:t>Câu</a:t>
                </a:r>
                <a:r>
                  <a:rPr lang="en-US" sz="2000" b="1" dirty="0"/>
                  <a:t> 4. </a:t>
                </a:r>
                <a:r>
                  <a:rPr lang="en-US" sz="2000" dirty="0" err="1"/>
                  <a:t>Nêu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0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b="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a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x + b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y + c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= 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0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: a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x + b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y + c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= 0: </a:t>
                </a:r>
                <a:r>
                  <a:rPr lang="en-US" sz="2000" dirty="0" err="1"/>
                  <a:t>trùng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, song </a:t>
                </a:r>
                <a:r>
                  <a:rPr lang="en-US" sz="2000" dirty="0" err="1"/>
                  <a:t>song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cắt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?</a:t>
                </a:r>
                <a:endParaRPr kumimoji="0" lang="en-US" sz="20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F9A9988-E75C-4D9E-BBC1-2A0524F32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560" y="600185"/>
                <a:ext cx="7432876" cy="904799"/>
              </a:xfrm>
              <a:prstGeom prst="rect">
                <a:avLst/>
              </a:prstGeom>
              <a:blipFill>
                <a:blip r:embed="rId2"/>
                <a:stretch>
                  <a:fillRect l="-820" r="-738" b="-11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Callout 10">
            <a:extLst>
              <a:ext uri="{FF2B5EF4-FFF2-40B4-BE49-F238E27FC236}">
                <a16:creationId xmlns:a16="http://schemas.microsoft.com/office/drawing/2014/main" id="{E6B923F2-0393-44FB-91E3-342D3881BF7E}"/>
              </a:ext>
            </a:extLst>
          </p:cNvPr>
          <p:cNvSpPr/>
          <p:nvPr/>
        </p:nvSpPr>
        <p:spPr>
          <a:xfrm>
            <a:off x="3954295" y="1547963"/>
            <a:ext cx="1624703" cy="523220"/>
          </a:xfrm>
          <a:prstGeom prst="wedgeEllipseCallout">
            <a:avLst>
              <a:gd name="adj1" fmla="val -59616"/>
              <a:gd name="adj2" fmla="val 89730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Trả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lời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1A805AA-E3DE-4009-9E38-7C2CA05624ED}"/>
                  </a:ext>
                </a:extLst>
              </p:cNvPr>
              <p:cNvSpPr/>
              <p:nvPr/>
            </p:nvSpPr>
            <p:spPr>
              <a:xfrm>
                <a:off x="409019" y="2114162"/>
                <a:ext cx="9205636" cy="3554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Hai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tồn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thực</a:t>
                </a:r>
                <a:r>
                  <a:rPr lang="en-US" sz="2000" dirty="0"/>
                  <a:t> k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Hai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/>
                  <a:t> song </a:t>
                </a:r>
                <a:r>
                  <a:rPr lang="en-US" sz="2000" dirty="0" err="1"/>
                  <a:t>song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tồn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thực</a:t>
                </a:r>
                <a:r>
                  <a:rPr lang="en-US" sz="2000" dirty="0"/>
                  <a:t> k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Hai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cắt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a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b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000" dirty="0"/>
                  <a:t> a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b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.</a:t>
                </a:r>
              </a:p>
              <a:p>
                <a:pPr algn="ctr">
                  <a:lnSpc>
                    <a:spcPct val="130000"/>
                  </a:lnSpc>
                </a:pPr>
                <a:endParaRPr lang="en-US" sz="3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1A805AA-E3DE-4009-9E38-7C2CA0562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19" y="2114162"/>
                <a:ext cx="9205636" cy="3554371"/>
              </a:xfrm>
              <a:prstGeom prst="rect">
                <a:avLst/>
              </a:prstGeom>
              <a:blipFill>
                <a:blip r:embed="rId3"/>
                <a:stretch>
                  <a:fillRect l="-662" t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22;p46">
            <a:extLst>
              <a:ext uri="{FF2B5EF4-FFF2-40B4-BE49-F238E27FC236}">
                <a16:creationId xmlns:a16="http://schemas.microsoft.com/office/drawing/2014/main" id="{F9DDBAB3-D2E8-4CC5-8749-A95CCDE170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7719" y="525956"/>
            <a:ext cx="40202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solidFill>
                  <a:schemeClr val="tx1"/>
                </a:solidFill>
              </a:rPr>
              <a:t>HS trả lời các câu hỏi sau:</a:t>
            </a:r>
            <a:endParaRPr sz="20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F8FCC8F-CB8E-4803-B7A0-93A66A3C722D}"/>
                  </a:ext>
                </a:extLst>
              </p:cNvPr>
              <p:cNvSpPr/>
              <p:nvPr/>
            </p:nvSpPr>
            <p:spPr>
              <a:xfrm>
                <a:off x="657828" y="1333569"/>
                <a:ext cx="6968277" cy="90479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40000"/>
                  </a:lnSpc>
                  <a:buClrTx/>
                  <a:defRPr/>
                </a:pPr>
                <a:r>
                  <a:rPr lang="en-US" sz="2000" b="1" dirty="0" err="1"/>
                  <a:t>Câu</a:t>
                </a:r>
                <a:r>
                  <a:rPr lang="en-US" sz="2000" b="1" dirty="0"/>
                  <a:t> 5. </a:t>
                </a:r>
                <a:r>
                  <a:rPr lang="en-US" sz="2000" dirty="0" err="1"/>
                  <a:t>Nêu</a:t>
                </a:r>
                <a:r>
                  <a:rPr lang="en-US" sz="2000" b="1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0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qua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M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(x</a:t>
                </a:r>
                <a:r>
                  <a:rPr lang="en-US" sz="2000" baseline="-25000" dirty="0"/>
                  <a:t>0 </a:t>
                </a:r>
                <a:r>
                  <a:rPr lang="en-US" sz="2000" dirty="0"/>
                  <a:t>; y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sz="2000" b="1" i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b="1" i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2000" b="1" i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1" i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2000" b="1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? </a:t>
                </a:r>
                <a:endParaRPr kumimoji="0" lang="en-US" sz="36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F8FCC8F-CB8E-4803-B7A0-93A66A3C7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28" y="1333569"/>
                <a:ext cx="6968277" cy="904799"/>
              </a:xfrm>
              <a:prstGeom prst="rect">
                <a:avLst/>
              </a:prstGeom>
              <a:blipFill>
                <a:blip r:embed="rId3"/>
                <a:stretch>
                  <a:fillRect l="-962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Callout 10">
            <a:extLst>
              <a:ext uri="{FF2B5EF4-FFF2-40B4-BE49-F238E27FC236}">
                <a16:creationId xmlns:a16="http://schemas.microsoft.com/office/drawing/2014/main" id="{480FE097-FEDE-4ADE-B964-2E9D0A2010B6}"/>
              </a:ext>
            </a:extLst>
          </p:cNvPr>
          <p:cNvSpPr/>
          <p:nvPr/>
        </p:nvSpPr>
        <p:spPr>
          <a:xfrm>
            <a:off x="268093" y="2506736"/>
            <a:ext cx="1550043" cy="523220"/>
          </a:xfrm>
          <a:prstGeom prst="wedgeEllipseCallout">
            <a:avLst>
              <a:gd name="adj1" fmla="val 30149"/>
              <a:gd name="adj2" fmla="val 7866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Trả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lời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E7283D7-065D-4D88-AB26-F78251B0465E}"/>
                  </a:ext>
                </a:extLst>
              </p:cNvPr>
              <p:cNvSpPr/>
              <p:nvPr/>
            </p:nvSpPr>
            <p:spPr>
              <a:xfrm>
                <a:off x="485918" y="3249414"/>
                <a:ext cx="7639510" cy="1026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Phương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trình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tròn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(C)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tâm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I(a; b),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bán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kính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R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E7283D7-065D-4D88-AB26-F78251B04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18" y="3249414"/>
                <a:ext cx="7639510" cy="1026178"/>
              </a:xfrm>
              <a:prstGeom prst="rect">
                <a:avLst/>
              </a:prstGeom>
              <a:blipFill>
                <a:blip r:embed="rId4"/>
                <a:stretch>
                  <a:fillRect l="-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7715" y="535000"/>
            <a:ext cx="864387" cy="898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50" name="Google Shape;422;p46">
            <a:extLst>
              <a:ext uri="{FF2B5EF4-FFF2-40B4-BE49-F238E27FC236}">
                <a16:creationId xmlns:a16="http://schemas.microsoft.com/office/drawing/2014/main" id="{5A61F385-3E95-49CC-87C2-59A36D356D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87752" y="444933"/>
            <a:ext cx="40202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solidFill>
                  <a:schemeClr val="tx1"/>
                </a:solidFill>
              </a:rPr>
              <a:t>HS trả lời các câu hỏi sau:</a:t>
            </a:r>
            <a:endParaRPr sz="20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BFF74B0-3C4E-4184-A9C7-A3F1DE300A08}"/>
                  </a:ext>
                </a:extLst>
              </p:cNvPr>
              <p:cNvSpPr/>
              <p:nvPr/>
            </p:nvSpPr>
            <p:spPr>
              <a:xfrm>
                <a:off x="1087861" y="1105718"/>
                <a:ext cx="6968277" cy="904799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  <a:buClrTx/>
                  <a:defRPr/>
                </a:pPr>
                <a:r>
                  <a:rPr lang="en-US" sz="2000" b="1" dirty="0" err="1"/>
                  <a:t>Câu</a:t>
                </a:r>
                <a:r>
                  <a:rPr lang="en-US" sz="2000" b="1" dirty="0"/>
                  <a:t> 6. </a:t>
                </a:r>
                <a:r>
                  <a:rPr lang="nl-NL" sz="2000" dirty="0"/>
                  <a:t>Nêu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tiếp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tuyến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(C)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M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 (x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; y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b="0" i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(C)?</a:t>
                </a:r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BFF74B0-3C4E-4184-A9C7-A3F1DE300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861" y="1105718"/>
                <a:ext cx="6968277" cy="904799"/>
              </a:xfrm>
              <a:prstGeom prst="rect">
                <a:avLst/>
              </a:prstGeom>
              <a:blipFill>
                <a:blip r:embed="rId4"/>
                <a:stretch>
                  <a:fillRect l="-874" b="-11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Callout 10">
            <a:extLst>
              <a:ext uri="{FF2B5EF4-FFF2-40B4-BE49-F238E27FC236}">
                <a16:creationId xmlns:a16="http://schemas.microsoft.com/office/drawing/2014/main" id="{025DC184-F9F0-41D9-83B5-6DCDCC592928}"/>
              </a:ext>
            </a:extLst>
          </p:cNvPr>
          <p:cNvSpPr/>
          <p:nvPr/>
        </p:nvSpPr>
        <p:spPr>
          <a:xfrm>
            <a:off x="742971" y="2289995"/>
            <a:ext cx="1550043" cy="523220"/>
          </a:xfrm>
          <a:prstGeom prst="wedgeEllipseCallout">
            <a:avLst>
              <a:gd name="adj1" fmla="val 30149"/>
              <a:gd name="adj2" fmla="val 7866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Trả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lời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773663E-FD71-46E0-BD3D-DD82E07755C4}"/>
                  </a:ext>
                </a:extLst>
              </p:cNvPr>
              <p:cNvSpPr/>
              <p:nvPr/>
            </p:nvSpPr>
            <p:spPr>
              <a:xfrm>
                <a:off x="1339570" y="2850192"/>
                <a:ext cx="6538145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tiếp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tuyến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(C)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M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 (x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; y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(C)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l-NL" sz="2000" b="1" i="1">
                              <a:latin typeface="Cambria Math" panose="02040503050406030204" pitchFamily="18" charset="0"/>
                            </a:rPr>
                            <m:t> – 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nl-NL" sz="2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nl-NL" sz="2000" b="1" i="1">
                              <a:latin typeface="Cambria Math" panose="02040503050406030204" pitchFamily="18" charset="0"/>
                            </a:rPr>
                            <m:t> – 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nl-NL" sz="2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nl-NL" sz="2000" b="1" i="1">
                          <a:latin typeface="Cambria Math" panose="02040503050406030204" pitchFamily="18" charset="0"/>
                        </a:rPr>
                        <m:t> + 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nl-NL" sz="2000" b="1" i="1">
                              <a:latin typeface="Cambria Math" panose="02040503050406030204" pitchFamily="18" charset="0"/>
                            </a:rPr>
                            <m:t> – 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nl-NL" sz="2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nl-NL" sz="2000" b="1" i="1">
                              <a:latin typeface="Cambria Math" panose="02040503050406030204" pitchFamily="18" charset="0"/>
                            </a:rPr>
                            <m:t> – 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nl-NL" sz="2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nl-NL" sz="2000" b="1" i="1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nl-NL" sz="2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nl-NL" sz="20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773663E-FD71-46E0-BD3D-DD82E0775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570" y="2850192"/>
                <a:ext cx="6538145" cy="1477328"/>
              </a:xfrm>
              <a:prstGeom prst="rect">
                <a:avLst/>
              </a:prstGeom>
              <a:blipFill>
                <a:blip r:embed="rId5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0"/>
          <p:cNvPicPr preferRelativeResize="0"/>
          <p:nvPr/>
        </p:nvPicPr>
        <p:blipFill rotWithShape="1">
          <a:blip r:embed="rId3">
            <a:alphaModFix/>
          </a:blip>
          <a:srcRect t="-633" r="33906"/>
          <a:stretch/>
        </p:blipFill>
        <p:spPr>
          <a:xfrm rot="-5400000">
            <a:off x="-315440" y="-69518"/>
            <a:ext cx="2657354" cy="27963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317" name="Google Shape;317;p40"/>
          <p:cNvSpPr txBox="1">
            <a:spLocks noGrp="1"/>
          </p:cNvSpPr>
          <p:nvPr>
            <p:ph type="title"/>
          </p:nvPr>
        </p:nvSpPr>
        <p:spPr>
          <a:xfrm>
            <a:off x="717630" y="1869135"/>
            <a:ext cx="8426370" cy="21117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 CUỐI CHƯƠNG VII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45C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45C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1" name="Google Shape;32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576363">
            <a:off x="108175" y="263203"/>
            <a:ext cx="1797646" cy="21875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150144" y="4599225"/>
            <a:ext cx="3248799" cy="27316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5" name="Google Shape;413;p45">
            <a:extLst>
              <a:ext uri="{FF2B5EF4-FFF2-40B4-BE49-F238E27FC236}">
                <a16:creationId xmlns:a16="http://schemas.microsoft.com/office/drawing/2014/main" id="{E6B89DDD-CEA9-435D-BCF5-F4FCE0D4F61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6059" y="297077"/>
            <a:ext cx="864387" cy="898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16" name="Google Shape;422;p46">
            <a:extLst>
              <a:ext uri="{FF2B5EF4-FFF2-40B4-BE49-F238E27FC236}">
                <a16:creationId xmlns:a16="http://schemas.microsoft.com/office/drawing/2014/main" id="{EA0916ED-C317-4F0B-9718-B88A0FA0D9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64436" y="297077"/>
            <a:ext cx="40202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solidFill>
                  <a:schemeClr val="tx1"/>
                </a:solidFill>
              </a:rPr>
              <a:t>HS trả lời các câu hỏi sau:</a:t>
            </a:r>
            <a:endParaRPr sz="2000" i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92B9D3-A22C-419F-8B03-7FC3D987F1A5}"/>
              </a:ext>
            </a:extLst>
          </p:cNvPr>
          <p:cNvSpPr/>
          <p:nvPr/>
        </p:nvSpPr>
        <p:spPr>
          <a:xfrm>
            <a:off x="744879" y="901776"/>
            <a:ext cx="7654241" cy="9047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buClrTx/>
              <a:defRPr/>
            </a:pPr>
            <a:r>
              <a:rPr lang="en-US" sz="2000" b="1" dirty="0" err="1"/>
              <a:t>Câu</a:t>
            </a:r>
            <a:r>
              <a:rPr lang="en-US" sz="2000" b="1" dirty="0"/>
              <a:t> 7.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tắc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elip</a:t>
            </a:r>
            <a:r>
              <a:rPr lang="en-US" sz="2000" dirty="0"/>
              <a:t> (E)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? </a:t>
            </a:r>
            <a:r>
              <a:rPr lang="en-US" sz="2000" dirty="0" err="1"/>
              <a:t>Toạ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mối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đại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a, b, c. </a:t>
            </a:r>
            <a:endParaRPr lang="en-US" dirty="0"/>
          </a:p>
        </p:txBody>
      </p:sp>
      <p:sp>
        <p:nvSpPr>
          <p:cNvPr id="18" name="Oval Callout 10">
            <a:extLst>
              <a:ext uri="{FF2B5EF4-FFF2-40B4-BE49-F238E27FC236}">
                <a16:creationId xmlns:a16="http://schemas.microsoft.com/office/drawing/2014/main" id="{CF7C8A0D-262D-40D6-BD61-0CBC7C054094}"/>
              </a:ext>
            </a:extLst>
          </p:cNvPr>
          <p:cNvSpPr/>
          <p:nvPr/>
        </p:nvSpPr>
        <p:spPr>
          <a:xfrm>
            <a:off x="38031" y="1888054"/>
            <a:ext cx="1585732" cy="523220"/>
          </a:xfrm>
          <a:prstGeom prst="wedgeEllipseCallout">
            <a:avLst>
              <a:gd name="adj1" fmla="val 23428"/>
              <a:gd name="adj2" fmla="val 96367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Trả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lời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96137E0-F729-4255-BD6C-77E98E1B9478}"/>
                  </a:ext>
                </a:extLst>
              </p:cNvPr>
              <p:cNvSpPr/>
              <p:nvPr/>
            </p:nvSpPr>
            <p:spPr>
              <a:xfrm>
                <a:off x="826077" y="2350064"/>
                <a:ext cx="8279892" cy="2222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elip</a:t>
                </a:r>
                <a:r>
                  <a:rPr lang="en-US" sz="2000" dirty="0"/>
                  <a:t> (E)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dạng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a &gt; b &gt; 0.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(E)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F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(-c; 0), F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(c; 0)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F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F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= 2c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(E),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M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(E)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chất</a:t>
                </a:r>
                <a:r>
                  <a:rPr lang="en-US" sz="2000" dirty="0"/>
                  <a:t> MF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+ MF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= 2a.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96137E0-F729-4255-BD6C-77E98E1B9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77" y="2350064"/>
                <a:ext cx="8279892" cy="2222596"/>
              </a:xfrm>
              <a:prstGeom prst="rect">
                <a:avLst/>
              </a:prstGeom>
              <a:blipFill>
                <a:blip r:embed="rId5"/>
                <a:stretch>
                  <a:fillRect l="-810"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4857">
            <a:off x="-388627" y="112176"/>
            <a:ext cx="1830300" cy="18882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42" name="Google Shape;422;p46">
            <a:extLst>
              <a:ext uri="{FF2B5EF4-FFF2-40B4-BE49-F238E27FC236}">
                <a16:creationId xmlns:a16="http://schemas.microsoft.com/office/drawing/2014/main" id="{1C1F268C-E321-4B03-9441-DCA86A0D7A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31132" y="317552"/>
            <a:ext cx="4011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solidFill>
                  <a:schemeClr val="tx1"/>
                </a:solidFill>
              </a:rPr>
              <a:t>HS trả lời các câu hỏi sau:</a:t>
            </a:r>
            <a:endParaRPr sz="2000" i="1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61B6F46-164F-4318-BF5E-C642E0E1F0C0}"/>
              </a:ext>
            </a:extLst>
          </p:cNvPr>
          <p:cNvSpPr/>
          <p:nvPr/>
        </p:nvSpPr>
        <p:spPr>
          <a:xfrm>
            <a:off x="753514" y="1033789"/>
            <a:ext cx="7636971" cy="9586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defRPr/>
            </a:pPr>
            <a:r>
              <a:rPr lang="en-US" sz="2000" b="1" dirty="0" err="1"/>
              <a:t>Câu</a:t>
            </a:r>
            <a:r>
              <a:rPr lang="en-US" sz="2000" b="1" dirty="0"/>
              <a:t> 8.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tắc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hypebol</a:t>
            </a:r>
            <a:r>
              <a:rPr lang="en-US" sz="2000" dirty="0"/>
              <a:t> (H)? </a:t>
            </a:r>
            <a:r>
              <a:rPr lang="en-US" sz="2000" dirty="0" err="1"/>
              <a:t>Toạ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mối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đại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a, b, c. </a:t>
            </a:r>
            <a:endParaRPr lang="en-US" dirty="0"/>
          </a:p>
        </p:txBody>
      </p:sp>
      <p:sp>
        <p:nvSpPr>
          <p:cNvPr id="44" name="Oval Callout 10">
            <a:extLst>
              <a:ext uri="{FF2B5EF4-FFF2-40B4-BE49-F238E27FC236}">
                <a16:creationId xmlns:a16="http://schemas.microsoft.com/office/drawing/2014/main" id="{89DEA6CD-897E-4174-A8B9-8D75F1C38CFC}"/>
              </a:ext>
            </a:extLst>
          </p:cNvPr>
          <p:cNvSpPr/>
          <p:nvPr/>
        </p:nvSpPr>
        <p:spPr>
          <a:xfrm>
            <a:off x="136190" y="2160772"/>
            <a:ext cx="1546546" cy="523220"/>
          </a:xfrm>
          <a:prstGeom prst="wedgeEllipseCallout">
            <a:avLst>
              <a:gd name="adj1" fmla="val 30149"/>
              <a:gd name="adj2" fmla="val 7866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Trả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lời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D199F84-E548-4773-961F-7541B7458F97}"/>
                  </a:ext>
                </a:extLst>
              </p:cNvPr>
              <p:cNvSpPr/>
              <p:nvPr/>
            </p:nvSpPr>
            <p:spPr>
              <a:xfrm>
                <a:off x="526523" y="2598953"/>
                <a:ext cx="8420366" cy="2272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hypebol</a:t>
                </a:r>
                <a:r>
                  <a:rPr lang="en-US" sz="2000" dirty="0"/>
                  <a:t> (H)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dạng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a, b &gt; 0.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(H)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F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(-c; 0), F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(c; 0)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F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F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= 2c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(H),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M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(H)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chất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𝑴𝑭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𝑴𝑭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D199F84-E548-4773-961F-7541B7458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3" y="2598953"/>
                <a:ext cx="8420366" cy="2272417"/>
              </a:xfrm>
              <a:prstGeom prst="rect">
                <a:avLst/>
              </a:prstGeom>
              <a:blipFill>
                <a:blip r:embed="rId4"/>
                <a:stretch>
                  <a:fillRect l="-724" r="-362" b="-4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422;p46">
            <a:extLst>
              <a:ext uri="{FF2B5EF4-FFF2-40B4-BE49-F238E27FC236}">
                <a16:creationId xmlns:a16="http://schemas.microsoft.com/office/drawing/2014/main" id="{B4BB9C11-4396-4625-BDA1-9B0C1B6CBB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31132" y="317552"/>
            <a:ext cx="40111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solidFill>
                  <a:schemeClr val="tx1"/>
                </a:solidFill>
              </a:rPr>
              <a:t>HS trả lời các câu hỏi sau:</a:t>
            </a:r>
            <a:endParaRPr sz="2000" i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12F0BA-F6CF-4F49-A0CF-1C55D477510A}"/>
              </a:ext>
            </a:extLst>
          </p:cNvPr>
          <p:cNvSpPr/>
          <p:nvPr/>
        </p:nvSpPr>
        <p:spPr>
          <a:xfrm>
            <a:off x="753514" y="1033789"/>
            <a:ext cx="7636971" cy="9586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defRPr/>
            </a:pPr>
            <a:r>
              <a:rPr lang="en-US" sz="2000" b="1" dirty="0" err="1"/>
              <a:t>Câu</a:t>
            </a:r>
            <a:r>
              <a:rPr lang="en-US" sz="2000" b="1" dirty="0"/>
              <a:t> 9.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tắc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parabol</a:t>
            </a:r>
            <a:r>
              <a:rPr lang="en-US" sz="2000" dirty="0"/>
              <a:t> (P)? </a:t>
            </a:r>
            <a:r>
              <a:rPr lang="en-US" sz="2000" dirty="0" err="1"/>
              <a:t>Toạ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M </a:t>
            </a:r>
            <a:r>
              <a:rPr lang="en-US" sz="2000" dirty="0" err="1"/>
              <a:t>thuộc</a:t>
            </a:r>
            <a:r>
              <a:rPr lang="en-US" sz="2000" dirty="0"/>
              <a:t> (P)?</a:t>
            </a:r>
            <a:endParaRPr lang="en-US" dirty="0"/>
          </a:p>
        </p:txBody>
      </p:sp>
      <p:sp>
        <p:nvSpPr>
          <p:cNvPr id="17" name="Oval Callout 10">
            <a:extLst>
              <a:ext uri="{FF2B5EF4-FFF2-40B4-BE49-F238E27FC236}">
                <a16:creationId xmlns:a16="http://schemas.microsoft.com/office/drawing/2014/main" id="{F85C4398-F9BA-490F-B3C9-BE789EB1A403}"/>
              </a:ext>
            </a:extLst>
          </p:cNvPr>
          <p:cNvSpPr/>
          <p:nvPr/>
        </p:nvSpPr>
        <p:spPr>
          <a:xfrm>
            <a:off x="413982" y="2156836"/>
            <a:ext cx="1546546" cy="523220"/>
          </a:xfrm>
          <a:prstGeom prst="wedgeEllipseCallout">
            <a:avLst>
              <a:gd name="adj1" fmla="val 30149"/>
              <a:gd name="adj2" fmla="val 78669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Trả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lời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93C2285-A6C4-421E-9102-A68A764A1B0F}"/>
                  </a:ext>
                </a:extLst>
              </p:cNvPr>
              <p:cNvSpPr/>
              <p:nvPr/>
            </p:nvSpPr>
            <p:spPr>
              <a:xfrm>
                <a:off x="753514" y="2844444"/>
                <a:ext cx="8108192" cy="1981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parabol</a:t>
                </a:r>
                <a:r>
                  <a:rPr lang="en-US" sz="2000" dirty="0"/>
                  <a:t> (P)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dạng</a:t>
                </a:r>
                <a:r>
                  <a:rPr lang="en-US" sz="2000" dirty="0"/>
                  <a:t> y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 = 2px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p &gt; 0.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/>
                  <a:t>(P)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d(F,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dirty="0"/>
                  <a:t>) = p, </a:t>
                </a:r>
                <a:r>
                  <a:rPr lang="en-US" sz="2000" dirty="0" err="1"/>
                  <a:t>tiêu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num>
                          <m:den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chuẩn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x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M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(P)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chất</a:t>
                </a:r>
                <a:r>
                  <a:rPr lang="en-US" sz="2000" dirty="0"/>
                  <a:t> d(M,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∆)</m:t>
                    </m:r>
                  </m:oMath>
                </a14:m>
                <a:r>
                  <a:rPr lang="en-US" sz="2000" dirty="0"/>
                  <a:t> = MF.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93C2285-A6C4-421E-9102-A68A764A1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14" y="2844444"/>
                <a:ext cx="8108192" cy="1981504"/>
              </a:xfrm>
              <a:prstGeom prst="rect">
                <a:avLst/>
              </a:prstGeom>
              <a:blipFill>
                <a:blip r:embed="rId3"/>
                <a:stretch>
                  <a:fillRect l="-827" r="-752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 txBox="1">
            <a:spLocks noGrp="1"/>
          </p:cNvSpPr>
          <p:nvPr>
            <p:ph type="title" idx="2"/>
          </p:nvPr>
        </p:nvSpPr>
        <p:spPr>
          <a:xfrm>
            <a:off x="302923" y="601359"/>
            <a:ext cx="5250678" cy="24628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LUYỆN TẬP</a:t>
            </a:r>
            <a:endParaRPr sz="5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30" name="Google Shape;330;p41"/>
          <p:cNvSpPr/>
          <p:nvPr/>
        </p:nvSpPr>
        <p:spPr>
          <a:xfrm rot="870868">
            <a:off x="4752615" y="731022"/>
            <a:ext cx="2528085" cy="266320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1" name="Google Shape;331;p4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8319" r="18313"/>
          <a:stretch/>
        </p:blipFill>
        <p:spPr>
          <a:xfrm rot="851375">
            <a:off x="4914927" y="899071"/>
            <a:ext cx="2201676" cy="2315762"/>
          </a:xfrm>
          <a:prstGeom prst="rect">
            <a:avLst/>
          </a:prstGeom>
        </p:spPr>
      </p:pic>
      <p:sp>
        <p:nvSpPr>
          <p:cNvPr id="332" name="Google Shape;332;p41"/>
          <p:cNvSpPr/>
          <p:nvPr/>
        </p:nvSpPr>
        <p:spPr>
          <a:xfrm rot="-675179">
            <a:off x="6641206" y="1953161"/>
            <a:ext cx="2012388" cy="211976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p41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l="820" t="25577" r="-819" b="2855"/>
          <a:stretch/>
        </p:blipFill>
        <p:spPr>
          <a:xfrm rot="-650621">
            <a:off x="6796992" y="2097210"/>
            <a:ext cx="1706267" cy="1832174"/>
          </a:xfrm>
          <a:prstGeom prst="rect">
            <a:avLst/>
          </a:prstGeom>
        </p:spPr>
      </p:pic>
      <p:pic>
        <p:nvPicPr>
          <p:cNvPr id="334" name="Google Shape;33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1896" y="3208841"/>
            <a:ext cx="2395849" cy="2471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335" name="Google Shape;335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824027">
            <a:off x="1685653" y="3302583"/>
            <a:ext cx="1874650" cy="159476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45101">
            <a:off x="7628759" y="2664535"/>
            <a:ext cx="1892426" cy="28576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A307C6F-F7D7-4A38-B01B-7E4E03975661}"/>
              </a:ext>
            </a:extLst>
          </p:cNvPr>
          <p:cNvSpPr/>
          <p:nvPr/>
        </p:nvSpPr>
        <p:spPr>
          <a:xfrm>
            <a:off x="3286231" y="551387"/>
            <a:ext cx="2571538" cy="43088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fr-FR" sz="2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5. (</a:t>
            </a:r>
            <a:r>
              <a:rPr lang="fr-FR" sz="2200" b="1" dirty="0" err="1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fr-FR" sz="2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gk</a:t>
            </a:r>
            <a:r>
              <a:rPr lang="fr-FR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-tr103)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5D698D7-9B12-4429-9F8B-62FFF646B59D}"/>
                  </a:ext>
                </a:extLst>
              </p:cNvPr>
              <p:cNvSpPr/>
              <p:nvPr/>
            </p:nvSpPr>
            <p:spPr>
              <a:xfrm>
                <a:off x="74849" y="1290758"/>
                <a:ext cx="9387069" cy="2561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mặt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phẳng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tọa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Oxy,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MNP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M(2; 1), N(– 1; 3), P(4; 2).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tọa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𝑀𝑃</m:t>
                        </m:r>
                      </m:e>
                    </m:acc>
                  </m:oMath>
                </a14:m>
                <a:r>
                  <a:rPr lang="en-US" sz="2000" dirty="0"/>
                  <a:t>;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vô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hướng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𝑀𝑃</m:t>
                        </m:r>
                      </m:e>
                    </m:acc>
                  </m:oMath>
                </a14:m>
                <a:r>
                  <a:rPr lang="en-US" sz="2000" dirty="0"/>
                  <a:t>;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MN, MP;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d)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𝑁𝑀𝑃</m:t>
                            </m:r>
                          </m:e>
                        </m:acc>
                      </m:e>
                    </m:func>
                  </m:oMath>
                </a14:m>
                <a:endParaRPr lang="en-US" sz="2000" dirty="0"/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e)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tọa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trung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NP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trọng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tâm</a:t>
                </a:r>
                <a:r>
                  <a:rPr lang="en-US" sz="2000" dirty="0"/>
                  <a:t> G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MNP.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5D698D7-9B12-4429-9F8B-62FFF646B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9" y="1290758"/>
                <a:ext cx="9387069" cy="2561983"/>
              </a:xfrm>
              <a:prstGeom prst="rect">
                <a:avLst/>
              </a:prstGeom>
              <a:blipFill>
                <a:blip r:embed="rId4"/>
                <a:stretch>
                  <a:fillRect l="-649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218038" y="-314850"/>
            <a:ext cx="2436076" cy="20483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482" name="Google Shape;48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60599">
            <a:off x="-36901" y="3457375"/>
            <a:ext cx="1415151" cy="16509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485" name="Google Shape;485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336" y="3820005"/>
            <a:ext cx="1110675" cy="1154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12" name="Oval Callout 11">
            <a:extLst>
              <a:ext uri="{FF2B5EF4-FFF2-40B4-BE49-F238E27FC236}">
                <a16:creationId xmlns:a16="http://schemas.microsoft.com/office/drawing/2014/main" id="{B282077B-1350-448D-BF72-379F7F53331E}"/>
              </a:ext>
            </a:extLst>
          </p:cNvPr>
          <p:cNvSpPr/>
          <p:nvPr/>
        </p:nvSpPr>
        <p:spPr>
          <a:xfrm>
            <a:off x="4035622" y="675413"/>
            <a:ext cx="1072756" cy="4969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083FBA7-B2B1-4F27-AE13-89C3F763B27C}"/>
                  </a:ext>
                </a:extLst>
              </p:cNvPr>
              <p:cNvSpPr/>
              <p:nvPr/>
            </p:nvSpPr>
            <p:spPr>
              <a:xfrm>
                <a:off x="1024151" y="1793874"/>
                <a:ext cx="6249006" cy="541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=(2;1)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−3;2</m:t>
                        </m:r>
                      </m:e>
                    </m: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𝑀𝑃</m:t>
                        </m:r>
                      </m:e>
                    </m:acc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=(2;1)</m:t>
                    </m:r>
                  </m:oMath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083FBA7-B2B1-4F27-AE13-89C3F763B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51" y="1793874"/>
                <a:ext cx="6249006" cy="541046"/>
              </a:xfrm>
              <a:prstGeom prst="rect">
                <a:avLst/>
              </a:prstGeom>
              <a:blipFill>
                <a:blip r:embed="rId6"/>
                <a:stretch>
                  <a:fillRect b="-19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AC66FF-D510-4DBB-8C52-D7BD9D9832EA}"/>
                  </a:ext>
                </a:extLst>
              </p:cNvPr>
              <p:cNvSpPr txBox="1"/>
              <p:nvPr/>
            </p:nvSpPr>
            <p:spPr>
              <a:xfrm>
                <a:off x="1105174" y="1287633"/>
                <a:ext cx="5110222" cy="4889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a) </a:t>
                </a:r>
                <a:r>
                  <a:rPr lang="en-US" sz="2000" dirty="0" err="1">
                    <a:latin typeface="+mn-lt"/>
                  </a:rPr>
                  <a:t>Tìm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tọa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độ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các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vectơ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𝑀𝑃</m:t>
                        </m:r>
                      </m:e>
                    </m:acc>
                  </m:oMath>
                </a14:m>
                <a:r>
                  <a:rPr lang="en-US" sz="2000" dirty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AC66FF-D510-4DBB-8C52-D7BD9D983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174" y="1287633"/>
                <a:ext cx="5110222" cy="488980"/>
              </a:xfrm>
              <a:prstGeom prst="rect">
                <a:avLst/>
              </a:prstGeom>
              <a:blipFill>
                <a:blip r:embed="rId7"/>
                <a:stretch>
                  <a:fillRect l="-1192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0645BB-4B36-4FB6-B354-F939D35700F0}"/>
                  </a:ext>
                </a:extLst>
              </p:cNvPr>
              <p:cNvSpPr txBox="1"/>
              <p:nvPr/>
            </p:nvSpPr>
            <p:spPr>
              <a:xfrm>
                <a:off x="1105174" y="2373955"/>
                <a:ext cx="5110222" cy="4889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vô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hướng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𝑀𝑃</m:t>
                        </m:r>
                      </m:e>
                    </m:acc>
                  </m:oMath>
                </a14:m>
                <a:r>
                  <a:rPr lang="en-US" sz="2000" dirty="0"/>
                  <a:t>;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0645BB-4B36-4FB6-B354-F939D3570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174" y="2373955"/>
                <a:ext cx="5110222" cy="488980"/>
              </a:xfrm>
              <a:prstGeom prst="rect">
                <a:avLst/>
              </a:prstGeom>
              <a:blipFill>
                <a:blip r:embed="rId8"/>
                <a:stretch>
                  <a:fillRect l="-1192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7D24CA4-739B-4C65-9688-BED747221C8F}"/>
              </a:ext>
            </a:extLst>
          </p:cNvPr>
          <p:cNvSpPr txBox="1"/>
          <p:nvPr/>
        </p:nvSpPr>
        <p:spPr>
          <a:xfrm>
            <a:off x="2872614" y="109710"/>
            <a:ext cx="3122657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/>
              <a:t>M(2; 1), N(– 1; 3), P(4;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6354744-1D69-4D4A-A924-B34F29FB495C}"/>
                  </a:ext>
                </a:extLst>
              </p:cNvPr>
              <p:cNvSpPr/>
              <p:nvPr/>
            </p:nvSpPr>
            <p:spPr>
              <a:xfrm>
                <a:off x="911119" y="2862935"/>
                <a:ext cx="6249006" cy="610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𝑀𝑃</m:t>
                          </m:r>
                        </m:e>
                      </m:acc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.2+2.1=−6+2=−4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6354744-1D69-4D4A-A924-B34F29FB4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19" y="2862935"/>
                <a:ext cx="6249006" cy="6101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6755D01-85EF-401E-8A15-234214AE50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1164" y="3842927"/>
            <a:ext cx="3388826" cy="121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704E5A1-2135-4256-8AA5-B9F3C9B36967}"/>
                  </a:ext>
                </a:extLst>
              </p:cNvPr>
              <p:cNvSpPr/>
              <p:nvPr/>
            </p:nvSpPr>
            <p:spPr>
              <a:xfrm>
                <a:off x="1037415" y="3980356"/>
                <a:ext cx="8141925" cy="707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MN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 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𝑀𝑃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𝑀𝑃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rad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704E5A1-2135-4256-8AA5-B9F3C9B36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415" y="3980356"/>
                <a:ext cx="8141925" cy="7070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97EED04-3017-45D3-AFE8-BA95087332BC}"/>
              </a:ext>
            </a:extLst>
          </p:cNvPr>
          <p:cNvSpPr txBox="1"/>
          <p:nvPr/>
        </p:nvSpPr>
        <p:spPr>
          <a:xfrm>
            <a:off x="1105174" y="3463984"/>
            <a:ext cx="5110222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MN, MP;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0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Callout 11">
            <a:extLst>
              <a:ext uri="{FF2B5EF4-FFF2-40B4-BE49-F238E27FC236}">
                <a16:creationId xmlns:a16="http://schemas.microsoft.com/office/drawing/2014/main" id="{E4887510-4B83-4E9F-B24B-F3538E344F71}"/>
              </a:ext>
            </a:extLst>
          </p:cNvPr>
          <p:cNvSpPr/>
          <p:nvPr/>
        </p:nvSpPr>
        <p:spPr>
          <a:xfrm>
            <a:off x="4035622" y="594858"/>
            <a:ext cx="1072756" cy="496996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6C176E0-9A97-4CF9-95D4-5D8B0162405A}"/>
                  </a:ext>
                </a:extLst>
              </p:cNvPr>
              <p:cNvSpPr/>
              <p:nvPr/>
            </p:nvSpPr>
            <p:spPr>
              <a:xfrm>
                <a:off x="997096" y="1346893"/>
                <a:ext cx="7149808" cy="869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cos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𝑁𝑀𝑃</m:t>
                        </m:r>
                      </m:e>
                    </m:acc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𝑀𝑁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𝑀𝑃</m:t>
                            </m:r>
                          </m:e>
                        </m:acc>
                      </m:e>
                    </m: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𝑀𝑁</m:t>
                            </m:r>
                          </m:e>
                        </m:acc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𝑀𝑃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𝑀𝑁</m:t>
                                </m:r>
                              </m:e>
                            </m:acc>
                          </m:e>
                        </m:d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𝑀𝑃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rad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65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65</m:t>
                        </m:r>
                      </m:den>
                    </m:f>
                  </m:oMath>
                </a14:m>
                <a:endParaRPr lang="en-US" sz="3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6C176E0-9A97-4CF9-95D4-5D8B016240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96" y="1346893"/>
                <a:ext cx="7149808" cy="8692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34BDC57-D5FA-45A3-BB52-A371BF9F3F2E}"/>
                  </a:ext>
                </a:extLst>
              </p:cNvPr>
              <p:cNvSpPr txBox="1"/>
              <p:nvPr/>
            </p:nvSpPr>
            <p:spPr>
              <a:xfrm>
                <a:off x="746359" y="1062893"/>
                <a:ext cx="5110222" cy="4587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d) </a:t>
                </a:r>
                <a:r>
                  <a:rPr lang="en-US" sz="2000" dirty="0" err="1">
                    <a:latin typeface="+mn-lt"/>
                  </a:rPr>
                  <a:t>Tính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𝑁𝑀𝑃</m:t>
                            </m:r>
                          </m:e>
                        </m:acc>
                      </m:e>
                    </m:func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34BDC57-D5FA-45A3-BB52-A371BF9F3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59" y="1062893"/>
                <a:ext cx="5110222" cy="458715"/>
              </a:xfrm>
              <a:prstGeom prst="rect">
                <a:avLst/>
              </a:prstGeom>
              <a:blipFill>
                <a:blip r:embed="rId4"/>
                <a:stretch>
                  <a:fillRect l="-1192" b="-2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211D5CAA-9F9E-4009-87F0-9687DF7B17D2}"/>
              </a:ext>
            </a:extLst>
          </p:cNvPr>
          <p:cNvSpPr txBox="1"/>
          <p:nvPr/>
        </p:nvSpPr>
        <p:spPr>
          <a:xfrm>
            <a:off x="512076" y="2248344"/>
            <a:ext cx="8119849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e)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tọa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I </a:t>
            </a:r>
            <a:r>
              <a:rPr lang="en-US" sz="2000" dirty="0" err="1"/>
              <a:t>của</a:t>
            </a:r>
            <a:r>
              <a:rPr lang="en-US" sz="2000" dirty="0"/>
              <a:t> NP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trọng</a:t>
            </a:r>
            <a:r>
              <a:rPr lang="en-US" sz="2000" dirty="0"/>
              <a:t> </a:t>
            </a:r>
            <a:r>
              <a:rPr lang="en-US" sz="2000" dirty="0" err="1"/>
              <a:t>tâm</a:t>
            </a:r>
            <a:r>
              <a:rPr lang="en-US" sz="2000" dirty="0"/>
              <a:t> G </a:t>
            </a:r>
            <a:r>
              <a:rPr lang="en-US" sz="2000" dirty="0" err="1"/>
              <a:t>của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 MNP.</a:t>
            </a:r>
            <a:endParaRPr lang="en-US" sz="32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F607E26-1EB1-4854-A41F-C8748401468C}"/>
              </a:ext>
            </a:extLst>
          </p:cNvPr>
          <p:cNvSpPr txBox="1"/>
          <p:nvPr/>
        </p:nvSpPr>
        <p:spPr>
          <a:xfrm>
            <a:off x="2872614" y="109710"/>
            <a:ext cx="3122657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/>
              <a:t>M(2; 1), N(– 1; 3), P(4;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D50BBFC-04BC-44FB-BF7C-CE37F8F63D01}"/>
                  </a:ext>
                </a:extLst>
              </p:cNvPr>
              <p:cNvSpPr/>
              <p:nvPr/>
            </p:nvSpPr>
            <p:spPr>
              <a:xfrm>
                <a:off x="616248" y="2699173"/>
                <a:ext cx="8119848" cy="2776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err="1">
                    <a:solidFill>
                      <a:srgbClr val="002060"/>
                    </a:solidFill>
                  </a:rPr>
                  <a:t>Toạ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độ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trung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I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dirty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1">
                        <a:solidFill>
                          <a:srgbClr val="002060"/>
                        </a:solidFill>
                      </a:rPr>
                      <m:t>hay</m:t>
                    </m:r>
                    <m:r>
                      <m:rPr>
                        <m:nor/>
                      </m:rPr>
                      <a:rPr lang="en-US" sz="2000" i="1">
                        <a:solidFill>
                          <a:srgbClr val="00206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000" i="1">
                        <a:solidFill>
                          <a:srgbClr val="002060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en-US" sz="2000" i="1">
                        <a:solidFill>
                          <a:srgbClr val="002060"/>
                        </a:solidFill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just"/>
                <a:r>
                  <a:rPr lang="en-US" sz="2000" dirty="0">
                    <a:solidFill>
                      <a:srgbClr val="002060"/>
                    </a:solidFill>
                  </a:rPr>
                  <a:t> Toạ độ trọng tâm G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là: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1+3+2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=2 </m:t>
                            </m:r>
                          </m:e>
                        </m:eqArr>
                      </m:e>
                    </m: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1">
                        <a:solidFill>
                          <a:srgbClr val="002060"/>
                        </a:solidFill>
                      </a:rPr>
                      <m:t>hay</m:t>
                    </m:r>
                    <m:r>
                      <m:rPr>
                        <m:nor/>
                      </m:rPr>
                      <a:rPr lang="en-US" sz="2000" i="1">
                        <a:solidFill>
                          <a:srgbClr val="00206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000" i="1">
                        <a:solidFill>
                          <a:srgbClr val="002060"/>
                        </a:solidFill>
                      </a:rPr>
                      <m:t>G</m:t>
                    </m:r>
                    <m:d>
                      <m:d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;2</m:t>
                        </m:r>
                      </m:e>
                    </m:d>
                  </m:oMath>
                </a14:m>
                <a:endParaRPr lang="en-US" sz="2000" i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D50BBFC-04BC-44FB-BF7C-CE37F8F63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8" y="2699173"/>
                <a:ext cx="8119848" cy="2776337"/>
              </a:xfrm>
              <a:prstGeom prst="rect">
                <a:avLst/>
              </a:prstGeom>
              <a:blipFill>
                <a:blip r:embed="rId5"/>
                <a:stretch>
                  <a:fillRect l="-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133" y="4359424"/>
            <a:ext cx="3746452" cy="22336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561" name="Google Shape;56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072129" y="-1303634"/>
            <a:ext cx="1167574" cy="46761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564" name="Google Shape;564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6082" y="923829"/>
            <a:ext cx="1268550" cy="1345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213B155-2AEB-4991-ADB3-0BE4FC6E345B}"/>
              </a:ext>
            </a:extLst>
          </p:cNvPr>
          <p:cNvSpPr/>
          <p:nvPr/>
        </p:nvSpPr>
        <p:spPr>
          <a:xfrm>
            <a:off x="2921123" y="813133"/>
            <a:ext cx="2044416" cy="43088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6. (tr103)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B86192B-621C-4906-BB10-E97F8CBBFA02}"/>
                  </a:ext>
                </a:extLst>
              </p:cNvPr>
              <p:cNvSpPr/>
              <p:nvPr/>
            </p:nvSpPr>
            <p:spPr>
              <a:xfrm>
                <a:off x="561372" y="1848213"/>
                <a:ext cx="8189089" cy="2051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Lập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tổng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d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d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qua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A(– 3; 2)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pháp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tuyến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2;−3</m:t>
                        </m:r>
                      </m:e>
                    </m:d>
                  </m:oMath>
                </a14:m>
                <a:r>
                  <a:rPr lang="en-US" sz="2000" dirty="0"/>
                  <a:t>;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d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qua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B(– 2; – 5)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−7;6</m:t>
                        </m:r>
                      </m:e>
                    </m:d>
                  </m:oMath>
                </a14:m>
                <a:r>
                  <a:rPr lang="en-US" sz="2000" dirty="0"/>
                  <a:t>;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d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qua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C(4; 3)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D(5; 2).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B86192B-621C-4906-BB10-E97F8CBBFA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72" y="1848213"/>
                <a:ext cx="8189089" cy="2051267"/>
              </a:xfrm>
              <a:prstGeom prst="rect">
                <a:avLst/>
              </a:prstGeom>
              <a:blipFill>
                <a:blip r:embed="rId6"/>
                <a:stretch>
                  <a:fillRect l="-745" r="-670" b="-4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Callout 11">
            <a:extLst>
              <a:ext uri="{FF2B5EF4-FFF2-40B4-BE49-F238E27FC236}">
                <a16:creationId xmlns:a16="http://schemas.microsoft.com/office/drawing/2014/main" id="{B8F10CF5-810C-4082-8E95-C9D7ED027A85}"/>
              </a:ext>
            </a:extLst>
          </p:cNvPr>
          <p:cNvSpPr/>
          <p:nvPr/>
        </p:nvSpPr>
        <p:spPr>
          <a:xfrm>
            <a:off x="4035622" y="46299"/>
            <a:ext cx="1072756" cy="496996"/>
          </a:xfrm>
          <a:prstGeom prst="wedgeEllipseCallout">
            <a:avLst>
              <a:gd name="adj1" fmla="val -63992"/>
              <a:gd name="adj2" fmla="val 6250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B20AE0-C3C7-4072-9DE8-D2D21E95ECAF}"/>
                  </a:ext>
                </a:extLst>
              </p:cNvPr>
              <p:cNvSpPr/>
              <p:nvPr/>
            </p:nvSpPr>
            <p:spPr>
              <a:xfrm>
                <a:off x="99153" y="994516"/>
                <a:ext cx="8585627" cy="1785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Phương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trình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tổng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quát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thẳng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d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qua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A(-3; 2)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một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vectơ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pháp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tuyến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=(2;−3)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: 2(x +3) – 3(y – 2) =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2x – 3y = 0.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>
                    <a:solidFill>
                      <a:srgbClr val="002060"/>
                    </a:solidFill>
                  </a:rPr>
                  <a:t>Ta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phương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trình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tham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thẳng</a:t>
                </a:r>
                <a:r>
                  <a:rPr lang="en-US" sz="2000" dirty="0">
                    <a:solidFill>
                      <a:srgbClr val="002060"/>
                    </a:solidFill>
                  </a:rPr>
                  <a:t> d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dirty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=−3+3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=2+2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(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B20AE0-C3C7-4072-9DE8-D2D21E95E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3" y="994516"/>
                <a:ext cx="8585627" cy="1785040"/>
              </a:xfrm>
              <a:prstGeom prst="rect">
                <a:avLst/>
              </a:prstGeom>
              <a:blipFill>
                <a:blip r:embed="rId3"/>
                <a:stretch>
                  <a:fillRect l="-710" r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CC46F24-F12E-4DD7-A6CE-C1F42CDA793F}"/>
                  </a:ext>
                </a:extLst>
              </p:cNvPr>
              <p:cNvSpPr txBox="1"/>
              <p:nvPr/>
            </p:nvSpPr>
            <p:spPr>
              <a:xfrm>
                <a:off x="186589" y="566494"/>
                <a:ext cx="8585627" cy="4508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a) 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d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A(– 3; 2)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vectơ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pháp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tuyến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2;−3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;</a:t>
                </a:r>
                <a:endParaRPr lang="en-US" sz="2000" dirty="0">
                  <a:effectLst/>
                  <a:latin typeface="+mn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CC46F24-F12E-4DD7-A6CE-C1F42CDA7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89" y="566494"/>
                <a:ext cx="8585627" cy="450829"/>
              </a:xfrm>
              <a:prstGeom prst="rect">
                <a:avLst/>
              </a:prstGeom>
              <a:blipFill>
                <a:blip r:embed="rId4"/>
                <a:stretch>
                  <a:fillRect l="-781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82FC8B9-8EB5-48BC-88B7-75F503237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637" y="3022580"/>
            <a:ext cx="1038761" cy="1848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54651BD-E897-42A3-8026-34AB75B0AF77}"/>
                  </a:ext>
                </a:extLst>
              </p:cNvPr>
              <p:cNvSpPr/>
              <p:nvPr/>
            </p:nvSpPr>
            <p:spPr>
              <a:xfrm>
                <a:off x="99153" y="3196926"/>
                <a:ext cx="8338376" cy="2042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Ph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tr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tham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s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d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qua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ể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B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(−2; −5) 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v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ộ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ch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ỉ 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ph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2000" i="1" smtClean="0">
                          <a:solidFill>
                            <a:srgbClr val="002060"/>
                          </a:solidFill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−7;6</m:t>
                          </m:r>
                        </m:e>
                      </m:d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à: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=−2−7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=−5+6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ừ đó 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ph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tr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ổ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qu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á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c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ủ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ẳ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d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à: 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+7(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+5)⟺6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+47=0</m:t>
                      </m:r>
                      <m:r>
                        <m:rPr>
                          <m:nor/>
                        </m:rPr>
                        <a:rPr lang="en-US" sz="2000" i="1">
                          <a:solidFill>
                            <a:srgbClr val="002060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  <a:p>
                <a:pPr algn="ctr"/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54651BD-E897-42A3-8026-34AB75B0AF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3" y="3196926"/>
                <a:ext cx="8338376" cy="2042419"/>
              </a:xfrm>
              <a:prstGeom prst="rect">
                <a:avLst/>
              </a:prstGeom>
              <a:blipFill>
                <a:blip r:embed="rId6"/>
                <a:stretch>
                  <a:fillRect r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B9A9618-1A7B-4C68-BD8E-89166C3A3561}"/>
                  </a:ext>
                </a:extLst>
              </p:cNvPr>
              <p:cNvSpPr txBox="1"/>
              <p:nvPr/>
            </p:nvSpPr>
            <p:spPr>
              <a:xfrm>
                <a:off x="99153" y="2714461"/>
                <a:ext cx="8585627" cy="4508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d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qua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B(– 2; – 5)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−7;6</m:t>
                        </m:r>
                      </m:e>
                    </m:d>
                  </m:oMath>
                </a14:m>
                <a:r>
                  <a:rPr lang="en-US" sz="2000" dirty="0"/>
                  <a:t>;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B9A9618-1A7B-4C68-BD8E-89166C3A3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3" y="2714461"/>
                <a:ext cx="8585627" cy="450829"/>
              </a:xfrm>
              <a:prstGeom prst="rect">
                <a:avLst/>
              </a:prstGeom>
              <a:blipFill>
                <a:blip r:embed="rId7"/>
                <a:stretch>
                  <a:fillRect l="-710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build="p"/>
      <p:bldP spid="4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11">
            <a:extLst>
              <a:ext uri="{FF2B5EF4-FFF2-40B4-BE49-F238E27FC236}">
                <a16:creationId xmlns:a16="http://schemas.microsoft.com/office/drawing/2014/main" id="{4EBF4373-2495-4638-B8A3-8CE8FCEC7814}"/>
              </a:ext>
            </a:extLst>
          </p:cNvPr>
          <p:cNvSpPr/>
          <p:nvPr/>
        </p:nvSpPr>
        <p:spPr>
          <a:xfrm>
            <a:off x="4035622" y="347240"/>
            <a:ext cx="1072756" cy="496996"/>
          </a:xfrm>
          <a:prstGeom prst="wedgeEllipseCallout">
            <a:avLst>
              <a:gd name="adj1" fmla="val -63992"/>
              <a:gd name="adj2" fmla="val 6250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EB5B47-0D72-4AC5-B5C1-D6CE032C835B}"/>
                  </a:ext>
                </a:extLst>
              </p:cNvPr>
              <p:cNvSpPr/>
              <p:nvPr/>
            </p:nvSpPr>
            <p:spPr>
              <a:xfrm>
                <a:off x="558373" y="1533989"/>
                <a:ext cx="8585627" cy="2994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Phương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trình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tham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thẳng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d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qua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hai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C(4; 3), D(5; 2)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vectơ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chỉ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phương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(1; -1)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: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=4+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=3−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(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i="1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thẳng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d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một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vectơ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pháp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tuyến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=(1;1)</m:t>
                    </m:r>
                  </m:oMath>
                </a14:m>
                <a:endParaRPr lang="en-US" sz="2000" i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000" i="1" dirty="0" err="1">
                    <a:solidFill>
                      <a:srgbClr val="002060"/>
                    </a:solidFill>
                  </a:rPr>
                  <a:t>Vậy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phương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trình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tổng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quát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thẳng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d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: 1(x – 4) + 1(y – 3) = 0 hay x + y – 7 = 0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EB5B47-0D72-4AC5-B5C1-D6CE032C8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73" y="1533989"/>
                <a:ext cx="8585627" cy="2994922"/>
              </a:xfrm>
              <a:prstGeom prst="rect">
                <a:avLst/>
              </a:prstGeom>
              <a:blipFill>
                <a:blip r:embed="rId2"/>
                <a:stretch>
                  <a:fillRect l="-781" b="-2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315FB03-1A9B-4382-8599-950835E5CFB9}"/>
              </a:ext>
            </a:extLst>
          </p:cNvPr>
          <p:cNvSpPr txBox="1"/>
          <p:nvPr/>
        </p:nvSpPr>
        <p:spPr>
          <a:xfrm>
            <a:off x="589154" y="963698"/>
            <a:ext cx="8585627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>
                <a:latin typeface="+mn-lt"/>
              </a:rPr>
              <a:t>c) d </a:t>
            </a:r>
            <a:r>
              <a:rPr lang="en-US" sz="2000" b="1" dirty="0" err="1">
                <a:latin typeface="+mn-lt"/>
              </a:rPr>
              <a:t>đi</a:t>
            </a:r>
            <a:r>
              <a:rPr lang="en-US" sz="2000" b="1" dirty="0">
                <a:latin typeface="+mn-lt"/>
              </a:rPr>
              <a:t> qua </a:t>
            </a:r>
            <a:r>
              <a:rPr lang="en-US" sz="2000" b="1" dirty="0" err="1">
                <a:latin typeface="+mn-lt"/>
              </a:rPr>
              <a:t>hai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điểm</a:t>
            </a:r>
            <a:r>
              <a:rPr lang="en-US" sz="2000" b="1" dirty="0">
                <a:latin typeface="+mn-lt"/>
              </a:rPr>
              <a:t> C(4; 3) </a:t>
            </a:r>
            <a:r>
              <a:rPr lang="en-US" sz="2000" b="1" dirty="0" err="1">
                <a:latin typeface="+mn-lt"/>
              </a:rPr>
              <a:t>và</a:t>
            </a:r>
            <a:r>
              <a:rPr lang="en-US" sz="2000" b="1" dirty="0">
                <a:latin typeface="+mn-lt"/>
              </a:rPr>
              <a:t> D(5; 2).</a:t>
            </a:r>
            <a:endParaRPr lang="en-US" sz="20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80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>
            <a:spLocks noGrp="1"/>
          </p:cNvSpPr>
          <p:nvPr>
            <p:ph type="title"/>
          </p:nvPr>
        </p:nvSpPr>
        <p:spPr>
          <a:xfrm>
            <a:off x="720000" y="857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KHỞI ĐỘNG</a:t>
            </a:r>
            <a:endParaRPr sz="3600" b="1" dirty="0"/>
          </a:p>
        </p:txBody>
      </p:sp>
      <p:pic>
        <p:nvPicPr>
          <p:cNvPr id="290" name="Google Shape;29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138565">
            <a:off x="7335250" y="-608577"/>
            <a:ext cx="2187299" cy="2807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B104E7-5E66-4E63-BB94-F893FC00A3BD}"/>
              </a:ext>
            </a:extLst>
          </p:cNvPr>
          <p:cNvSpPr txBox="1">
            <a:spLocks/>
          </p:cNvSpPr>
          <p:nvPr/>
        </p:nvSpPr>
        <p:spPr>
          <a:xfrm>
            <a:off x="595261" y="742771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atisfy"/>
              <a:buNone/>
              <a:defRPr sz="37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Satisfy"/>
                <a:cs typeface="Arial" panose="020B0604020202020204" pitchFamily="34" charset="0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“TRÒ CHƠI TRẮC NGHIỆM”</a:t>
            </a:r>
          </a:p>
        </p:txBody>
      </p:sp>
      <p:sp>
        <p:nvSpPr>
          <p:cNvPr id="21" name="Câu hỏi">
            <a:extLst>
              <a:ext uri="{FF2B5EF4-FFF2-40B4-BE49-F238E27FC236}">
                <a16:creationId xmlns:a16="http://schemas.microsoft.com/office/drawing/2014/main" id="{63C98F1A-21C5-4495-8538-17E4F832A744}"/>
              </a:ext>
            </a:extLst>
          </p:cNvPr>
          <p:cNvSpPr/>
          <p:nvPr/>
        </p:nvSpPr>
        <p:spPr>
          <a:xfrm>
            <a:off x="536877" y="1497715"/>
            <a:ext cx="7717500" cy="94804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50000"/>
              </a:lnSpc>
              <a:buClrTx/>
              <a:defRPr/>
            </a:pPr>
            <a:r>
              <a:rPr lang="fr-FR" sz="2000" b="1" kern="12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1. </a:t>
            </a:r>
            <a:r>
              <a:rPr lang="en-US" sz="2000" dirty="0" err="1">
                <a:solidFill>
                  <a:srgbClr val="3B342A"/>
                </a:solidFill>
              </a:rPr>
              <a:t>Phương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trình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nào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sau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đây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là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phương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trình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tham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số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của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đường</a:t>
            </a:r>
            <a:r>
              <a:rPr lang="en-US" sz="2000" dirty="0">
                <a:solidFill>
                  <a:srgbClr val="3B342A"/>
                </a:solidFill>
              </a:rPr>
              <a:t> </a:t>
            </a:r>
            <a:r>
              <a:rPr lang="en-US" sz="2000" dirty="0" err="1">
                <a:solidFill>
                  <a:srgbClr val="3B342A"/>
                </a:solidFill>
              </a:rPr>
              <a:t>thẳng</a:t>
            </a:r>
            <a:r>
              <a:rPr lang="en-US" sz="2000" dirty="0">
                <a:solidFill>
                  <a:srgbClr val="3B342A"/>
                </a:solidFill>
              </a:rPr>
              <a:t>?</a:t>
            </a:r>
            <a:endParaRPr lang="en-US" sz="1600" kern="1200" dirty="0">
              <a:solidFill>
                <a:srgbClr val="3B342A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đúng">
                <a:extLst>
                  <a:ext uri="{FF2B5EF4-FFF2-40B4-BE49-F238E27FC236}">
                    <a16:creationId xmlns:a16="http://schemas.microsoft.com/office/drawing/2014/main" id="{82593B85-A4A4-44F3-B165-EC0BE8C64389}"/>
                  </a:ext>
                </a:extLst>
              </p:cNvPr>
              <p:cNvSpPr/>
              <p:nvPr/>
            </p:nvSpPr>
            <p:spPr>
              <a:xfrm>
                <a:off x="595821" y="4049523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lnSpc>
                    <a:spcPct val="150000"/>
                  </a:lnSpc>
                  <a:buClrTx/>
                </a:pPr>
                <a:r>
                  <a:rPr lang="en-US" sz="2000" dirty="0">
                    <a:solidFill>
                      <a:srgbClr val="3B342A"/>
                    </a:solidFill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endParaRPr lang="vi-VN" sz="2000" kern="1200" noProof="1">
                  <a:solidFill>
                    <a:srgbClr val="3B342A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Đáp án đúng">
                <a:extLst>
                  <a:ext uri="{FF2B5EF4-FFF2-40B4-BE49-F238E27FC236}">
                    <a16:creationId xmlns:a16="http://schemas.microsoft.com/office/drawing/2014/main" id="{82593B85-A4A4-44F3-B165-EC0BE8C64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21" y="4049523"/>
                <a:ext cx="3702039" cy="925999"/>
              </a:xfrm>
              <a:prstGeom prst="roundRect">
                <a:avLst/>
              </a:prstGeom>
              <a:blipFill>
                <a:blip r:embed="rId8"/>
                <a:stretch>
                  <a:fillRect b="-6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Đáp án sai 1">
            <a:extLst>
              <a:ext uri="{FF2B5EF4-FFF2-40B4-BE49-F238E27FC236}">
                <a16:creationId xmlns:a16="http://schemas.microsoft.com/office/drawing/2014/main" id="{A2DBD5C1-EB63-405D-822E-C15D795329BE}"/>
              </a:ext>
            </a:extLst>
          </p:cNvPr>
          <p:cNvSpPr/>
          <p:nvPr/>
        </p:nvSpPr>
        <p:spPr>
          <a:xfrm>
            <a:off x="595261" y="2894641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50000"/>
              </a:lnSpc>
              <a:spcAft>
                <a:spcPts val="400"/>
              </a:spcAft>
              <a:buClrTx/>
            </a:pPr>
            <a:r>
              <a:rPr lang="en-US" sz="2000" kern="1200" dirty="0">
                <a:solidFill>
                  <a:srgbClr val="3B342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A. 2x – y + 1 =  0</a:t>
            </a:r>
          </a:p>
        </p:txBody>
      </p:sp>
      <p:sp>
        <p:nvSpPr>
          <p:cNvPr id="24" name="Đáp án sai 2">
            <a:extLst>
              <a:ext uri="{FF2B5EF4-FFF2-40B4-BE49-F238E27FC236}">
                <a16:creationId xmlns:a16="http://schemas.microsoft.com/office/drawing/2014/main" id="{A7460B1E-DF15-4D65-822A-69C3F04393F0}"/>
              </a:ext>
            </a:extLst>
          </p:cNvPr>
          <p:cNvSpPr/>
          <p:nvPr/>
        </p:nvSpPr>
        <p:spPr>
          <a:xfrm>
            <a:off x="4543298" y="2857350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kern="1200" dirty="0">
                <a:solidFill>
                  <a:srgbClr val="3B342A"/>
                </a:solidFill>
                <a:ea typeface="Calibri" panose="020F0502020204030204" pitchFamily="34" charset="0"/>
              </a:rPr>
              <a:t>C. </a:t>
            </a:r>
            <a:r>
              <a:rPr lang="en-US" sz="2000" dirty="0">
                <a:solidFill>
                  <a:srgbClr val="3B342A"/>
                </a:solidFill>
              </a:rPr>
              <a:t>x</a:t>
            </a:r>
            <a:r>
              <a:rPr lang="en-US" sz="2000" baseline="30000" dirty="0">
                <a:solidFill>
                  <a:srgbClr val="3B342A"/>
                </a:solidFill>
              </a:rPr>
              <a:t>2</a:t>
            </a:r>
            <a:r>
              <a:rPr lang="en-US" sz="2000" dirty="0">
                <a:solidFill>
                  <a:srgbClr val="3B342A"/>
                </a:solidFill>
              </a:rPr>
              <a:t> + y</a:t>
            </a:r>
            <a:r>
              <a:rPr lang="en-US" sz="2000" baseline="30000" dirty="0">
                <a:solidFill>
                  <a:srgbClr val="3B342A"/>
                </a:solidFill>
              </a:rPr>
              <a:t>2</a:t>
            </a:r>
            <a:r>
              <a:rPr lang="en-US" sz="2000" dirty="0">
                <a:solidFill>
                  <a:srgbClr val="3B342A"/>
                </a:solidFill>
              </a:rPr>
              <a:t> = 1</a:t>
            </a:r>
            <a:endParaRPr lang="vi-VN" sz="2000" kern="1200" noProof="1">
              <a:solidFill>
                <a:srgbClr val="3B342A"/>
              </a:solidFill>
              <a:cs typeface="Arial" panose="020B0604020202020204" pitchFamily="34" charset="0"/>
            </a:endParaRPr>
          </a:p>
        </p:txBody>
      </p:sp>
      <p:sp>
        <p:nvSpPr>
          <p:cNvPr id="25" name="Đáp án sai 3">
            <a:extLst>
              <a:ext uri="{FF2B5EF4-FFF2-40B4-BE49-F238E27FC236}">
                <a16:creationId xmlns:a16="http://schemas.microsoft.com/office/drawing/2014/main" id="{27A11FC6-C188-4093-A19F-92167C553B62}"/>
              </a:ext>
            </a:extLst>
          </p:cNvPr>
          <p:cNvSpPr/>
          <p:nvPr/>
        </p:nvSpPr>
        <p:spPr>
          <a:xfrm>
            <a:off x="4559755" y="4110635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50000"/>
              </a:lnSpc>
              <a:spcAft>
                <a:spcPts val="400"/>
              </a:spcAft>
              <a:buClrTx/>
            </a:pPr>
            <a:r>
              <a:rPr lang="en-US" sz="2000" kern="1200" dirty="0">
                <a:solidFill>
                  <a:srgbClr val="3B342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dirty="0">
                <a:solidFill>
                  <a:srgbClr val="3B342A"/>
                </a:solidFill>
              </a:rPr>
              <a:t>y = 2x + 3</a:t>
            </a:r>
          </a:p>
        </p:txBody>
      </p:sp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3E70D1EF-7D39-42AB-B88C-1C9F5982D6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73432" y="-301601"/>
            <a:ext cx="487363" cy="487363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A1F1C158-CD0D-469A-A858-F910C8B47F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11306" y="4110635"/>
            <a:ext cx="853046" cy="742494"/>
          </a:xfrm>
          <a:prstGeom prst="rect">
            <a:avLst/>
          </a:prstGeom>
        </p:spPr>
      </p:pic>
      <p:pic>
        <p:nvPicPr>
          <p:cNvPr id="28" name="Picture 14">
            <a:extLst>
              <a:ext uri="{FF2B5EF4-FFF2-40B4-BE49-F238E27FC236}">
                <a16:creationId xmlns:a16="http://schemas.microsoft.com/office/drawing/2014/main" id="{F6D1435C-C70F-468F-AAD5-E329A16965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395215" y="2978947"/>
            <a:ext cx="850122" cy="757381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9A31EFBB-4D73-48DB-8877-9FF9CDC6D8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73878" y="4194942"/>
            <a:ext cx="850122" cy="757381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F2784FBC-BFAD-45F6-B542-7E00EDFC5B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611306" y="2978947"/>
            <a:ext cx="850122" cy="757381"/>
          </a:xfrm>
          <a:prstGeom prst="rect">
            <a:avLst/>
          </a:prstGeom>
        </p:spPr>
      </p:pic>
      <p:pic>
        <p:nvPicPr>
          <p:cNvPr id="31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E56EE95C-54A8-4C02-908F-6FD57C7C3A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00295" y="-30160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0" grpId="0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BF05C7-12DF-40B5-8E42-D5FE8D850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8318"/>
            <a:ext cx="4411710" cy="1995182"/>
          </a:xfrm>
          <a:prstGeom prst="rect">
            <a:avLst/>
          </a:prstGeom>
        </p:spPr>
      </p:pic>
      <p:pic>
        <p:nvPicPr>
          <p:cNvPr id="15" name="Google Shape;561;p51">
            <a:extLst>
              <a:ext uri="{FF2B5EF4-FFF2-40B4-BE49-F238E27FC236}">
                <a16:creationId xmlns:a16="http://schemas.microsoft.com/office/drawing/2014/main" id="{390A6F6E-921A-4B65-8DE1-73475BC6231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072129" y="-1303634"/>
            <a:ext cx="1167574" cy="46761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DF0402C-21E2-4066-B018-6DA2AA31249C}"/>
              </a:ext>
            </a:extLst>
          </p:cNvPr>
          <p:cNvSpPr/>
          <p:nvPr/>
        </p:nvSpPr>
        <p:spPr>
          <a:xfrm>
            <a:off x="2921123" y="813133"/>
            <a:ext cx="2044416" cy="43088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7. (tr103)</a:t>
            </a:r>
            <a:endParaRPr lang="en-US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866BC0-6852-4C43-9C42-7DE5A8E1A37B}"/>
              </a:ext>
            </a:extLst>
          </p:cNvPr>
          <p:cNvSpPr/>
          <p:nvPr/>
        </p:nvSpPr>
        <p:spPr>
          <a:xfrm>
            <a:off x="561371" y="1802254"/>
            <a:ext cx="8189089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Lập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(C)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a) (C)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tâm</a:t>
            </a:r>
            <a:r>
              <a:rPr lang="en-US" sz="2000" dirty="0"/>
              <a:t> I(– 4; 2)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kính</a:t>
            </a:r>
            <a:r>
              <a:rPr lang="en-US" sz="2000" dirty="0"/>
              <a:t> R = 3;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b) (C)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tâm</a:t>
            </a:r>
            <a:r>
              <a:rPr lang="en-US" sz="2000" dirty="0"/>
              <a:t> P(3; – 2)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E(1; 4);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c) (C)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tâm</a:t>
            </a:r>
            <a:r>
              <a:rPr lang="en-US" sz="2000" dirty="0"/>
              <a:t> Q(5; – 1)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Δ: 3x + 4y – 1 = 0;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d) (C)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A(– 3; 2), B(– 2; – 5) </a:t>
            </a:r>
            <a:r>
              <a:rPr lang="en-US" sz="2000" dirty="0" err="1"/>
              <a:t>và</a:t>
            </a:r>
            <a:r>
              <a:rPr lang="en-US" sz="2000" dirty="0"/>
              <a:t> D(5; 2).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Callout 11">
            <a:extLst>
              <a:ext uri="{FF2B5EF4-FFF2-40B4-BE49-F238E27FC236}">
                <a16:creationId xmlns:a16="http://schemas.microsoft.com/office/drawing/2014/main" id="{B8F10CF5-810C-4082-8E95-C9D7ED027A85}"/>
              </a:ext>
            </a:extLst>
          </p:cNvPr>
          <p:cNvSpPr/>
          <p:nvPr/>
        </p:nvSpPr>
        <p:spPr>
          <a:xfrm>
            <a:off x="3919874" y="230364"/>
            <a:ext cx="1072756" cy="496996"/>
          </a:xfrm>
          <a:prstGeom prst="wedgeEllipseCallout">
            <a:avLst>
              <a:gd name="adj1" fmla="val -63992"/>
              <a:gd name="adj2" fmla="val 6250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B20AE0-C3C7-4072-9DE8-D2D21E95ECAF}"/>
                  </a:ext>
                </a:extLst>
              </p:cNvPr>
              <p:cNvSpPr/>
              <p:nvPr/>
            </p:nvSpPr>
            <p:spPr>
              <a:xfrm>
                <a:off x="163439" y="1407456"/>
                <a:ext cx="8585627" cy="1026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 (C)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tâm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I(-4; 2)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bán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kính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R = 3.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+4)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B20AE0-C3C7-4072-9DE8-D2D21E95E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39" y="1407456"/>
                <a:ext cx="8585627" cy="1026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CCC46F24-F12E-4DD7-A6CE-C1F42CDA793F}"/>
              </a:ext>
            </a:extLst>
          </p:cNvPr>
          <p:cNvSpPr txBox="1"/>
          <p:nvPr/>
        </p:nvSpPr>
        <p:spPr>
          <a:xfrm>
            <a:off x="0" y="923933"/>
            <a:ext cx="8585627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sz="2000" dirty="0"/>
              <a:t>a) (C)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tâm</a:t>
            </a:r>
            <a:r>
              <a:rPr lang="en-US" sz="2000" dirty="0"/>
              <a:t> I(– 4; 2)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kính</a:t>
            </a:r>
            <a:r>
              <a:rPr lang="en-US" sz="2000" dirty="0"/>
              <a:t> R = 3;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2FC8B9-8EB5-48BC-88B7-75F503237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637" y="2648933"/>
            <a:ext cx="1038761" cy="2305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54651BD-E897-42A3-8026-34AB75B0AF77}"/>
                  </a:ext>
                </a:extLst>
              </p:cNvPr>
              <p:cNvSpPr/>
              <p:nvPr/>
            </p:nvSpPr>
            <p:spPr>
              <a:xfrm>
                <a:off x="0" y="3099762"/>
                <a:ext cx="9138424" cy="1959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(C)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tâm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P(3; -2)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qua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E(1; 4)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⇒(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tâm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P(3; -2)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bán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kính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R = PE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(1−3)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(4+2)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ra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US" sz="2000" i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⇒(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phương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trình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+2)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=40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3200" b="0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54651BD-E897-42A3-8026-34AB75B0AF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99762"/>
                <a:ext cx="9138424" cy="1959767"/>
              </a:xfrm>
              <a:prstGeom prst="rect">
                <a:avLst/>
              </a:prstGeom>
              <a:blipFill>
                <a:blip r:embed="rId5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2B9A9618-1A7B-4C68-BD8E-89166C3A3561}"/>
              </a:ext>
            </a:extLst>
          </p:cNvPr>
          <p:cNvSpPr txBox="1"/>
          <p:nvPr/>
        </p:nvSpPr>
        <p:spPr>
          <a:xfrm>
            <a:off x="0" y="2452360"/>
            <a:ext cx="5855310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lang="en-US" sz="2000" dirty="0"/>
              <a:t>(C)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tâm</a:t>
            </a:r>
            <a:r>
              <a:rPr lang="en-US" sz="2000" dirty="0"/>
              <a:t> P(3; – 2)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E(1; 4);</a:t>
            </a:r>
          </a:p>
        </p:txBody>
      </p:sp>
    </p:spTree>
    <p:extLst>
      <p:ext uri="{BB962C8B-B14F-4D97-AF65-F5344CB8AC3E}">
        <p14:creationId xmlns:p14="http://schemas.microsoft.com/office/powerpoint/2010/main" val="318507246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build="p"/>
      <p:bldP spid="4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8AD5A2C-0958-429E-B714-A7F6E95478EC}"/>
                  </a:ext>
                </a:extLst>
              </p:cNvPr>
              <p:cNvSpPr/>
              <p:nvPr/>
            </p:nvSpPr>
            <p:spPr>
              <a:xfrm>
                <a:off x="712656" y="375164"/>
                <a:ext cx="8091860" cy="1297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800" i="1" dirty="0">
                    <a:solidFill>
                      <a:srgbClr val="002060"/>
                    </a:solidFill>
                  </a:rPr>
                  <a:t>(C)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tâm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Q(5; -1)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tiếp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xúc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với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thẳng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∆:3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US" sz="1800" i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⇒(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tâm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Q(5; -1)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R = d(Q;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800" i="1" dirty="0">
                    <a:solidFill>
                      <a:srgbClr val="002060"/>
                    </a:solidFill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3.5+4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800" i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⇒(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phương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trình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−5)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8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8AD5A2C-0958-429E-B714-A7F6E95478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56" y="375164"/>
                <a:ext cx="8091860" cy="1297984"/>
              </a:xfrm>
              <a:prstGeom prst="rect">
                <a:avLst/>
              </a:prstGeom>
              <a:blipFill>
                <a:blip r:embed="rId2"/>
                <a:stretch>
                  <a:fillRect l="-678" t="-472" b="-7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A1EB4AE-9B15-4C04-AA9B-6D0269EE7156}"/>
              </a:ext>
            </a:extLst>
          </p:cNvPr>
          <p:cNvSpPr txBox="1"/>
          <p:nvPr/>
        </p:nvSpPr>
        <p:spPr>
          <a:xfrm>
            <a:off x="558373" y="90711"/>
            <a:ext cx="858562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 (C)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Q(5; – 1)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Δ: 3x + 4y – 1 = 0;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D1EAE8-B24F-4732-BF5C-74817E63E0C4}"/>
                  </a:ext>
                </a:extLst>
              </p:cNvPr>
              <p:cNvSpPr/>
              <p:nvPr/>
            </p:nvSpPr>
            <p:spPr>
              <a:xfrm>
                <a:off x="581523" y="1957601"/>
                <a:ext cx="8562477" cy="3240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800" i="1" dirty="0">
                    <a:solidFill>
                      <a:srgbClr val="002060"/>
                    </a:solidFill>
                  </a:rPr>
                  <a:t>C)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đi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qua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ba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A(-3; 2); B(-2; -5)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D(5; 2).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1800" i="1" dirty="0" err="1">
                    <a:solidFill>
                      <a:srgbClr val="002060"/>
                    </a:solidFill>
                  </a:rPr>
                  <a:t>Giả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sử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tâm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tròn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I(a; b). Ta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IA = IB = ID.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𝐼𝐷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𝐼𝐴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𝐼𝐵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𝐼𝐷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nên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: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−3−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2−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−2−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−5−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−2−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−5−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5−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2−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⇔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−14</m:t>
                            </m:r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=16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+14</m:t>
                            </m:r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=0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⇔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1800" i="1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tròn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tâm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I(1; -1)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bán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kính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1800" i="1" dirty="0">
                    <a:solidFill>
                      <a:srgbClr val="002060"/>
                    </a:solidFill>
                  </a:rPr>
                  <a:t>R = IA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(−3−1)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(2−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1800" i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1800" i="1" dirty="0" err="1">
                    <a:solidFill>
                      <a:srgbClr val="002060"/>
                    </a:solidFill>
                  </a:rPr>
                  <a:t>Vậy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phương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trình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tròn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en-US" sz="18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D1EAE8-B24F-4732-BF5C-74817E63E0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23" y="1957601"/>
                <a:ext cx="8562477" cy="3240567"/>
              </a:xfrm>
              <a:prstGeom prst="rect">
                <a:avLst/>
              </a:prstGeom>
              <a:blipFill>
                <a:blip r:embed="rId3"/>
                <a:stretch>
                  <a:fillRect l="-569" b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4515765-365E-4687-8279-007115BCAC86}"/>
              </a:ext>
            </a:extLst>
          </p:cNvPr>
          <p:cNvSpPr txBox="1"/>
          <p:nvPr/>
        </p:nvSpPr>
        <p:spPr>
          <a:xfrm>
            <a:off x="581522" y="1673148"/>
            <a:ext cx="585531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d) (C)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qua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A(– 3; 2), B(– 2; – 5)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D(5; 2).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92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170875" y="-187049"/>
            <a:ext cx="2126400" cy="237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20572">
            <a:off x="7143991" y="72551"/>
            <a:ext cx="2175691" cy="15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561;p51">
            <a:extLst>
              <a:ext uri="{FF2B5EF4-FFF2-40B4-BE49-F238E27FC236}">
                <a16:creationId xmlns:a16="http://schemas.microsoft.com/office/drawing/2014/main" id="{A7160FE5-D5C4-4599-A986-94181A1EE0C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3562843" y="-1754301"/>
            <a:ext cx="1167574" cy="46761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09836B4-9277-4869-BF6E-BEFA052D3302}"/>
              </a:ext>
            </a:extLst>
          </p:cNvPr>
          <p:cNvSpPr/>
          <p:nvPr/>
        </p:nvSpPr>
        <p:spPr>
          <a:xfrm>
            <a:off x="2411837" y="362466"/>
            <a:ext cx="2044416" cy="43088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8. (tr104)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D7074E2-FEE5-4471-B7E2-C53888F01BAF}"/>
                  </a:ext>
                </a:extLst>
              </p:cNvPr>
              <p:cNvSpPr/>
              <p:nvPr/>
            </p:nvSpPr>
            <p:spPr>
              <a:xfrm>
                <a:off x="1038304" y="1370325"/>
                <a:ext cx="5570406" cy="3169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Quan </a:t>
                </a:r>
                <a:r>
                  <a:rPr lang="en-US" sz="2200" dirty="0" err="1"/>
                  <a:t>sát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64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hoạt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a) </a:t>
                </a:r>
                <a:r>
                  <a:rPr lang="en-US" sz="2200" dirty="0" err="1"/>
                  <a:t>Lập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thẳng</a:t>
                </a:r>
                <a:r>
                  <a:rPr lang="en-US" sz="2200" dirty="0"/>
                  <a:t> d;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b) </a:t>
                </a:r>
                <a:r>
                  <a:rPr lang="en-US" sz="2200" dirty="0" err="1"/>
                  <a:t>Lập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tròn</a:t>
                </a:r>
                <a:r>
                  <a:rPr lang="en-US" sz="2200" dirty="0"/>
                  <a:t> (C);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c) </a:t>
                </a:r>
                <a:r>
                  <a:rPr lang="en-US" sz="2200" dirty="0" err="1"/>
                  <a:t>Lập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tiếp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tròn</a:t>
                </a:r>
                <a:r>
                  <a:rPr lang="en-US" sz="2200" dirty="0"/>
                  <a:t> (C) </a:t>
                </a:r>
                <a:r>
                  <a:rPr lang="en-US" sz="2200" dirty="0" err="1"/>
                  <a:t>tại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điểm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;1+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D7074E2-FEE5-4471-B7E2-C53888F01B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04" y="1370325"/>
                <a:ext cx="5570406" cy="3169970"/>
              </a:xfrm>
              <a:prstGeom prst="rect">
                <a:avLst/>
              </a:prstGeom>
              <a:blipFill>
                <a:blip r:embed="rId6"/>
                <a:stretch>
                  <a:fillRect l="-1422" b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53DAC5F-7D87-4FEC-91C4-9288FC49B0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8788" y="2099611"/>
            <a:ext cx="2393718" cy="2254278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8BDAC-7DDE-4492-89B8-D81758EEF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282" y="1749830"/>
            <a:ext cx="2393718" cy="2254278"/>
          </a:xfrm>
          <a:prstGeom prst="rect">
            <a:avLst/>
          </a:prstGeom>
        </p:spPr>
      </p:pic>
      <p:sp>
        <p:nvSpPr>
          <p:cNvPr id="4" name="Oval Callout 11">
            <a:extLst>
              <a:ext uri="{FF2B5EF4-FFF2-40B4-BE49-F238E27FC236}">
                <a16:creationId xmlns:a16="http://schemas.microsoft.com/office/drawing/2014/main" id="{7815CA7E-926B-4EC5-A5C4-7A74D05D48E7}"/>
              </a:ext>
            </a:extLst>
          </p:cNvPr>
          <p:cNvSpPr/>
          <p:nvPr/>
        </p:nvSpPr>
        <p:spPr>
          <a:xfrm>
            <a:off x="4230997" y="178862"/>
            <a:ext cx="1072756" cy="496996"/>
          </a:xfrm>
          <a:prstGeom prst="wedgeEllipseCallout">
            <a:avLst>
              <a:gd name="adj1" fmla="val -63992"/>
              <a:gd name="adj2" fmla="val 6250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476DAF0-984B-4C67-89C4-2638F36F420F}"/>
                  </a:ext>
                </a:extLst>
              </p:cNvPr>
              <p:cNvSpPr/>
              <p:nvPr/>
            </p:nvSpPr>
            <p:spPr>
              <a:xfrm>
                <a:off x="558374" y="1244461"/>
                <a:ext cx="8585627" cy="1126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>
                    <a:solidFill>
                      <a:srgbClr val="002060"/>
                    </a:solidFill>
                  </a:rPr>
                  <a:t>(d)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qua B(-1; 1)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A(2; 3)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(d)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nhận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=(3;2)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làm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vectơ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chỉ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phương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=−1+3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=1+2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(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𝑡h𝑎𝑚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ố)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476DAF0-984B-4C67-89C4-2638F36F4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74" y="1244461"/>
                <a:ext cx="8585627" cy="1126014"/>
              </a:xfrm>
              <a:prstGeom prst="rect">
                <a:avLst/>
              </a:prstGeom>
              <a:blipFill>
                <a:blip r:embed="rId3"/>
                <a:stretch>
                  <a:fillRect l="-781" r="-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7FB5F5E-EA65-4702-B671-B336294DF98D}"/>
              </a:ext>
            </a:extLst>
          </p:cNvPr>
          <p:cNvSpPr txBox="1"/>
          <p:nvPr/>
        </p:nvSpPr>
        <p:spPr>
          <a:xfrm>
            <a:off x="558374" y="733296"/>
            <a:ext cx="6191908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</a:t>
            </a:r>
            <a:r>
              <a:rPr lang="en-US" sz="2000" dirty="0"/>
              <a:t>;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79583DB-194B-463A-87D4-01F6A1E612C7}"/>
                  </a:ext>
                </a:extLst>
              </p:cNvPr>
              <p:cNvSpPr/>
              <p:nvPr/>
            </p:nvSpPr>
            <p:spPr>
              <a:xfrm>
                <a:off x="558374" y="2936180"/>
                <a:ext cx="6547089" cy="1525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(C)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tâm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I(2; 1),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bán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kính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R = AI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(2−2)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(1−3)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i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⇒(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phương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trình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 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79583DB-194B-463A-87D4-01F6A1E61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74" y="2936180"/>
                <a:ext cx="6547089" cy="1525418"/>
              </a:xfrm>
              <a:prstGeom prst="rect">
                <a:avLst/>
              </a:prstGeom>
              <a:blipFill>
                <a:blip r:embed="rId4"/>
                <a:stretch>
                  <a:fillRect l="-1024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9D5A191-9DA2-4D2D-8348-D147462B7A72}"/>
              </a:ext>
            </a:extLst>
          </p:cNvPr>
          <p:cNvSpPr txBox="1"/>
          <p:nvPr/>
        </p:nvSpPr>
        <p:spPr>
          <a:xfrm>
            <a:off x="558374" y="2474938"/>
            <a:ext cx="5855310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lang="en-US" sz="2000" dirty="0" err="1"/>
              <a:t>Lập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(C);</a:t>
            </a:r>
          </a:p>
        </p:txBody>
      </p:sp>
    </p:spTree>
    <p:extLst>
      <p:ext uri="{BB962C8B-B14F-4D97-AF65-F5344CB8AC3E}">
        <p14:creationId xmlns:p14="http://schemas.microsoft.com/office/powerpoint/2010/main" val="414586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8BDAC-7DDE-4492-89B8-D81758EEF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110" y="1627443"/>
            <a:ext cx="2393718" cy="2254278"/>
          </a:xfrm>
          <a:prstGeom prst="rect">
            <a:avLst/>
          </a:prstGeom>
        </p:spPr>
      </p:pic>
      <p:sp>
        <p:nvSpPr>
          <p:cNvPr id="4" name="Oval Callout 11">
            <a:extLst>
              <a:ext uri="{FF2B5EF4-FFF2-40B4-BE49-F238E27FC236}">
                <a16:creationId xmlns:a16="http://schemas.microsoft.com/office/drawing/2014/main" id="{7815CA7E-926B-4EC5-A5C4-7A74D05D48E7}"/>
              </a:ext>
            </a:extLst>
          </p:cNvPr>
          <p:cNvSpPr/>
          <p:nvPr/>
        </p:nvSpPr>
        <p:spPr>
          <a:xfrm>
            <a:off x="4035622" y="383710"/>
            <a:ext cx="1072756" cy="496996"/>
          </a:xfrm>
          <a:prstGeom prst="wedgeEllipseCallout">
            <a:avLst>
              <a:gd name="adj1" fmla="val -63992"/>
              <a:gd name="adj2" fmla="val 6250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79583DB-194B-463A-87D4-01F6A1E612C7}"/>
                  </a:ext>
                </a:extLst>
              </p:cNvPr>
              <p:cNvSpPr/>
              <p:nvPr/>
            </p:nvSpPr>
            <p:spPr>
              <a:xfrm>
                <a:off x="616247" y="2192282"/>
                <a:ext cx="5668806" cy="2569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i="1" dirty="0" err="1">
                    <a:solidFill>
                      <a:srgbClr val="002060"/>
                    </a:solidFill>
                  </a:rPr>
                  <a:t>Phương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trình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tiếp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tuyến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tròn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(C)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tại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M(2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;1+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),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vectơ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pháp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tuyến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−2−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−1−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Hay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</m: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−3−2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79583DB-194B-463A-87D4-01F6A1E61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7" y="2192282"/>
                <a:ext cx="5668806" cy="2569678"/>
              </a:xfrm>
              <a:prstGeom prst="rect">
                <a:avLst/>
              </a:prstGeom>
              <a:blipFill>
                <a:blip r:embed="rId3"/>
                <a:stretch>
                  <a:fillRect l="-1075" r="-215" b="-3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D5A191-9DA2-4D2D-8348-D147462B7A72}"/>
                  </a:ext>
                </a:extLst>
              </p:cNvPr>
              <p:cNvSpPr txBox="1"/>
              <p:nvPr/>
            </p:nvSpPr>
            <p:spPr>
              <a:xfrm>
                <a:off x="616247" y="1163726"/>
                <a:ext cx="5855310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c) </a:t>
                </a:r>
                <a:r>
                  <a:rPr lang="en-US" sz="2000" dirty="0"/>
                  <a:t>Lập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tiếp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tuyến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(C)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;1+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000" dirty="0"/>
                  <a:t>.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D5A191-9DA2-4D2D-8348-D147462B7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7" y="1163726"/>
                <a:ext cx="5855310" cy="927433"/>
              </a:xfrm>
              <a:prstGeom prst="rect">
                <a:avLst/>
              </a:prstGeom>
              <a:blipFill>
                <a:blip r:embed="rId4"/>
                <a:stretch>
                  <a:fillRect l="-1041" r="-2081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386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61;p51">
            <a:extLst>
              <a:ext uri="{FF2B5EF4-FFF2-40B4-BE49-F238E27FC236}">
                <a16:creationId xmlns:a16="http://schemas.microsoft.com/office/drawing/2014/main" id="{7436B345-8EB9-40D7-896F-FBE60E7B421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4511967" y="-1754301"/>
            <a:ext cx="1167574" cy="46761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F66A59-8B4D-4251-A5E8-D966F99B5961}"/>
              </a:ext>
            </a:extLst>
          </p:cNvPr>
          <p:cNvSpPr/>
          <p:nvPr/>
        </p:nvSpPr>
        <p:spPr>
          <a:xfrm>
            <a:off x="3360961" y="362466"/>
            <a:ext cx="2044416" cy="43088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2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9. (tr104)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B377E1C-5CAF-44F9-B8A0-0D17C4A3F7E7}"/>
                  </a:ext>
                </a:extLst>
              </p:cNvPr>
              <p:cNvSpPr/>
              <p:nvPr/>
            </p:nvSpPr>
            <p:spPr>
              <a:xfrm>
                <a:off x="561371" y="1042554"/>
                <a:ext cx="8582629" cy="1408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200" dirty="0"/>
                  <a:t>Cho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thẳng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:</m:t>
                    </m:r>
                    <m:rad>
                      <m:radPr>
                        <m:degHide m:val="on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2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2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200" b="1" dirty="0"/>
                  <a:t>.</a:t>
                </a:r>
                <a:endParaRPr lang="en-US" sz="2200" dirty="0"/>
              </a:p>
              <a:p>
                <a:pPr>
                  <a:lnSpc>
                    <a:spcPct val="130000"/>
                  </a:lnSpc>
                </a:pPr>
                <a:r>
                  <a:rPr lang="en-US" sz="2200" dirty="0"/>
                  <a:t>a) </a:t>
                </a:r>
                <a:r>
                  <a:rPr lang="en-US" sz="2200" dirty="0" err="1"/>
                  <a:t>Tìm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tọa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giao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điểm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thẳng</a:t>
                </a:r>
                <a:r>
                  <a:rPr lang="en-US" sz="2200" dirty="0"/>
                  <a:t> Δ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 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Δ</a:t>
                </a:r>
                <a:r>
                  <a:rPr lang="en-US" sz="2200" baseline="-25000" dirty="0"/>
                  <a:t>2</a:t>
                </a:r>
                <a:r>
                  <a:rPr lang="en-US" sz="22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/>
                  <a:t>b)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góc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giữa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thẳng</a:t>
                </a:r>
                <a:r>
                  <a:rPr lang="en-US" sz="2200" dirty="0"/>
                  <a:t> Δ</a:t>
                </a:r>
                <a:r>
                  <a:rPr lang="en-US" sz="2200" baseline="-25000" dirty="0"/>
                  <a:t>1</a:t>
                </a:r>
                <a:r>
                  <a:rPr lang="en-US" sz="2200" dirty="0"/>
                  <a:t> 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Δ</a:t>
                </a:r>
                <a:r>
                  <a:rPr lang="en-US" sz="2200" baseline="-25000" dirty="0"/>
                  <a:t>2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B377E1C-5CAF-44F9-B8A0-0D17C4A3F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71" y="1042554"/>
                <a:ext cx="8582629" cy="1408462"/>
              </a:xfrm>
              <a:prstGeom prst="rect">
                <a:avLst/>
              </a:prstGeom>
              <a:blipFill>
                <a:blip r:embed="rId3"/>
                <a:stretch>
                  <a:fillRect l="-923" b="-8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Callout 11">
            <a:extLst>
              <a:ext uri="{FF2B5EF4-FFF2-40B4-BE49-F238E27FC236}">
                <a16:creationId xmlns:a16="http://schemas.microsoft.com/office/drawing/2014/main" id="{4F61870E-E20E-4686-92F3-AD28CC43376D}"/>
              </a:ext>
            </a:extLst>
          </p:cNvPr>
          <p:cNvSpPr/>
          <p:nvPr/>
        </p:nvSpPr>
        <p:spPr>
          <a:xfrm>
            <a:off x="4316307" y="2389629"/>
            <a:ext cx="1072756" cy="496996"/>
          </a:xfrm>
          <a:prstGeom prst="wedgeEllipseCallout">
            <a:avLst>
              <a:gd name="adj1" fmla="val -63992"/>
              <a:gd name="adj2" fmla="val 6250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D23D7F7-5A25-4A0A-83F1-29C289DA17C2}"/>
                  </a:ext>
                </a:extLst>
              </p:cNvPr>
              <p:cNvSpPr/>
              <p:nvPr/>
            </p:nvSpPr>
            <p:spPr>
              <a:xfrm>
                <a:off x="774056" y="2825237"/>
                <a:ext cx="7433842" cy="2318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a)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Toạ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độ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giao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hai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thẳng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nghiệm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hệ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phương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trình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: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−4=0 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en-US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i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000" i="1" dirty="0" err="1">
                    <a:solidFill>
                      <a:srgbClr val="002060"/>
                    </a:solidFill>
                  </a:rPr>
                  <a:t>Vậy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toạ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độ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giao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hai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thẳng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;1)</m:t>
                    </m:r>
                  </m:oMath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D23D7F7-5A25-4A0A-83F1-29C289DA1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56" y="2825237"/>
                <a:ext cx="7433842" cy="2318263"/>
              </a:xfrm>
              <a:prstGeom prst="rect">
                <a:avLst/>
              </a:prstGeom>
              <a:blipFill>
                <a:blip r:embed="rId4"/>
                <a:stretch>
                  <a:fillRect l="-902" b="-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73526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61;p51">
            <a:extLst>
              <a:ext uri="{FF2B5EF4-FFF2-40B4-BE49-F238E27FC236}">
                <a16:creationId xmlns:a16="http://schemas.microsoft.com/office/drawing/2014/main" id="{7436B345-8EB9-40D7-896F-FBE60E7B421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4511967" y="-1754301"/>
            <a:ext cx="1167574" cy="46761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F66A59-8B4D-4251-A5E8-D966F99B5961}"/>
              </a:ext>
            </a:extLst>
          </p:cNvPr>
          <p:cNvSpPr/>
          <p:nvPr/>
        </p:nvSpPr>
        <p:spPr>
          <a:xfrm>
            <a:off x="3360961" y="362466"/>
            <a:ext cx="2044416" cy="43088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/>
                <a:sym typeface="Arial"/>
              </a:rPr>
              <a:t> 9. (tr104)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B377E1C-5CAF-44F9-B8A0-0D17C4A3F7E7}"/>
                  </a:ext>
                </a:extLst>
              </p:cNvPr>
              <p:cNvSpPr/>
              <p:nvPr/>
            </p:nvSpPr>
            <p:spPr>
              <a:xfrm>
                <a:off x="561371" y="1042554"/>
                <a:ext cx="8582629" cy="1408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Cho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hai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đường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thẳng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𝛥</m:t>
                        </m:r>
                      </m:e>
                      <m:sub>
                        <m: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sub>
                    </m:sSub>
                    <m:r>
                      <a:rPr kumimoji="0" lang="en-US" sz="2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:</m:t>
                    </m:r>
                    <m:rad>
                      <m:radPr>
                        <m:degHide m:val="on"/>
                        <m:ctrlPr>
                          <a:rPr kumimoji="0" lang="en-US" sz="2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en-US" sz="2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𝟑</m:t>
                        </m:r>
                      </m:e>
                    </m:rad>
                    <m:r>
                      <a:rPr kumimoji="0" lang="en-US" sz="2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𝒙</m:t>
                    </m:r>
                    <m:r>
                      <a:rPr kumimoji="0" lang="en-US" sz="2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>
                      <a:rPr kumimoji="0" lang="en-US" sz="2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𝒚</m:t>
                    </m:r>
                    <m:r>
                      <a:rPr kumimoji="0" lang="en-US" sz="2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r>
                      <a:rPr kumimoji="0" lang="en-US" sz="2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𝟒</m:t>
                    </m:r>
                    <m:r>
                      <a:rPr kumimoji="0" lang="en-US" sz="2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kumimoji="0" lang="en-US" sz="2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𝟎</m:t>
                    </m:r>
                    <m:r>
                      <a:rPr kumimoji="0" lang="en-US" sz="2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;</m:t>
                    </m:r>
                    <m:sSub>
                      <m:sSubPr>
                        <m:ctrlPr>
                          <a:rPr kumimoji="0" lang="en-US" sz="2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𝜟</m:t>
                        </m:r>
                      </m:e>
                      <m:sub>
                        <m:r>
                          <a:rPr kumimoji="0" lang="en-US" sz="2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𝟐</m:t>
                        </m:r>
                      </m:sub>
                    </m:sSub>
                    <m:r>
                      <a:rPr kumimoji="0" lang="en-US" sz="2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:</m:t>
                    </m:r>
                    <m:r>
                      <a:rPr kumimoji="0" lang="en-US" sz="2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𝒙</m:t>
                    </m:r>
                    <m:r>
                      <a:rPr kumimoji="0" lang="en-US" sz="2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rad>
                      <m:radPr>
                        <m:degHide m:val="on"/>
                        <m:ctrlPr>
                          <a:rPr kumimoji="0" lang="en-US" sz="2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en-US" sz="2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𝟑</m:t>
                        </m:r>
                      </m:e>
                    </m:rad>
                    <m:r>
                      <a:rPr kumimoji="0" lang="en-US" sz="2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𝒚</m:t>
                    </m:r>
                    <m:r>
                      <a:rPr kumimoji="0" lang="en-US" sz="2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r>
                      <a:rPr kumimoji="0" lang="en-US" sz="2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𝟐</m:t>
                    </m:r>
                    <m:rad>
                      <m:radPr>
                        <m:degHide m:val="on"/>
                        <m:ctrlPr>
                          <a:rPr kumimoji="0" lang="en-US" sz="2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en-US" sz="2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𝟑</m:t>
                        </m:r>
                      </m:e>
                    </m:rad>
                    <m:r>
                      <a:rPr kumimoji="0" lang="en-US" sz="2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kumimoji="0" lang="en-US" sz="22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𝟎</m:t>
                    </m:r>
                  </m:oMath>
                </a14:m>
                <a:r>
                  <a:rPr kumimoji="0" 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.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a)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Tìm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tọa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độ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giao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điểm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của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hai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đường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thẳng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Δ</a:t>
                </a:r>
                <a:r>
                  <a:rPr kumimoji="0" lang="en-US" sz="2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 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Δ</a:t>
                </a:r>
                <a:r>
                  <a:rPr kumimoji="0" lang="en-US" sz="2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2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Tính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đo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góc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giữa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hai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đường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thẳng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Δ</a:t>
                </a:r>
                <a:r>
                  <a:rPr kumimoji="0" lang="en-US" sz="2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 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Δ</a:t>
                </a:r>
                <a:r>
                  <a:rPr kumimoji="0" lang="en-US" sz="22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2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B377E1C-5CAF-44F9-B8A0-0D17C4A3F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71" y="1042554"/>
                <a:ext cx="8582629" cy="1408462"/>
              </a:xfrm>
              <a:prstGeom prst="rect">
                <a:avLst/>
              </a:prstGeom>
              <a:blipFill>
                <a:blip r:embed="rId3"/>
                <a:stretch>
                  <a:fillRect l="-923" b="-8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Callout 11">
            <a:extLst>
              <a:ext uri="{FF2B5EF4-FFF2-40B4-BE49-F238E27FC236}">
                <a16:creationId xmlns:a16="http://schemas.microsoft.com/office/drawing/2014/main" id="{4F61870E-E20E-4686-92F3-AD28CC43376D}"/>
              </a:ext>
            </a:extLst>
          </p:cNvPr>
          <p:cNvSpPr/>
          <p:nvPr/>
        </p:nvSpPr>
        <p:spPr>
          <a:xfrm>
            <a:off x="4316307" y="2389629"/>
            <a:ext cx="1072756" cy="496996"/>
          </a:xfrm>
          <a:prstGeom prst="wedgeEllipseCallout">
            <a:avLst>
              <a:gd name="adj1" fmla="val -63992"/>
              <a:gd name="adj2" fmla="val 6250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D23D7F7-5A25-4A0A-83F1-29C289DA17C2}"/>
                  </a:ext>
                </a:extLst>
              </p:cNvPr>
              <p:cNvSpPr/>
              <p:nvPr/>
            </p:nvSpPr>
            <p:spPr>
              <a:xfrm>
                <a:off x="561371" y="2886625"/>
                <a:ext cx="8705610" cy="2306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b)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thẳng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vectơ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pháp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tuyến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;1)</m:t>
                    </m:r>
                  </m:oMath>
                </a14:m>
                <a:endParaRPr lang="en-US" sz="2000" i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000" i="1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thẳng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vectơ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pháp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tuyến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(1;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i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Ta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: cos(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⁡(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den>
                    </m:f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.1+1.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2.2</m:t>
                        </m:r>
                      </m:den>
                    </m:f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i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Do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D23D7F7-5A25-4A0A-83F1-29C289DA1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71" y="2886625"/>
                <a:ext cx="8705610" cy="2306465"/>
              </a:xfrm>
              <a:prstGeom prst="rect">
                <a:avLst/>
              </a:prstGeom>
              <a:blipFill>
                <a:blip r:embed="rId4"/>
                <a:stretch>
                  <a:fillRect l="-700" b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67526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561;p51">
            <a:extLst>
              <a:ext uri="{FF2B5EF4-FFF2-40B4-BE49-F238E27FC236}">
                <a16:creationId xmlns:a16="http://schemas.microsoft.com/office/drawing/2014/main" id="{71DF7B7E-A15C-4D9F-AEF3-A1AD97A0704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326771" y="-1393169"/>
            <a:ext cx="1167574" cy="46761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7AA364DB-6490-4BC2-A708-59478BC0B407}"/>
              </a:ext>
            </a:extLst>
          </p:cNvPr>
          <p:cNvSpPr/>
          <p:nvPr/>
        </p:nvSpPr>
        <p:spPr>
          <a:xfrm>
            <a:off x="3175765" y="723598"/>
            <a:ext cx="2044416" cy="43088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fr-FR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/>
                <a:sym typeface="Arial"/>
              </a:rPr>
              <a:t> 10. (tr104)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70D803D-AD3E-493D-AA42-23432ED565EF}"/>
                  </a:ext>
                </a:extLst>
              </p:cNvPr>
              <p:cNvSpPr/>
              <p:nvPr/>
            </p:nvSpPr>
            <p:spPr>
              <a:xfrm>
                <a:off x="766821" y="1504088"/>
                <a:ext cx="7404906" cy="3360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conic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conic </a:t>
                </a:r>
                <a:r>
                  <a:rPr lang="en-US" sz="2000" dirty="0" err="1"/>
                  <a:t>dạng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elip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hypebol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parabol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tọa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conic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= 18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70D803D-AD3E-493D-AA42-23432ED56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21" y="1504088"/>
                <a:ext cx="7404906" cy="3360151"/>
              </a:xfrm>
              <a:prstGeom prst="rect">
                <a:avLst/>
              </a:prstGeom>
              <a:blipFill>
                <a:blip r:embed="rId4"/>
                <a:stretch>
                  <a:fillRect l="-905" r="-823" b="-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Callout 11">
            <a:extLst>
              <a:ext uri="{FF2B5EF4-FFF2-40B4-BE49-F238E27FC236}">
                <a16:creationId xmlns:a16="http://schemas.microsoft.com/office/drawing/2014/main" id="{2B91C78C-504E-492F-9461-C720B6F874EE}"/>
              </a:ext>
            </a:extLst>
          </p:cNvPr>
          <p:cNvSpPr/>
          <p:nvPr/>
        </p:nvSpPr>
        <p:spPr>
          <a:xfrm>
            <a:off x="3943025" y="133042"/>
            <a:ext cx="1072756" cy="496996"/>
          </a:xfrm>
          <a:prstGeom prst="wedgeEllipseCallout">
            <a:avLst>
              <a:gd name="adj1" fmla="val -63992"/>
              <a:gd name="adj2" fmla="val 6250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8BD73E3-3FC7-47E5-A45D-F56F8D6F120F}"/>
                  </a:ext>
                </a:extLst>
              </p:cNvPr>
              <p:cNvSpPr/>
              <p:nvPr/>
            </p:nvSpPr>
            <p:spPr>
              <a:xfrm>
                <a:off x="836165" y="1039610"/>
                <a:ext cx="7509181" cy="552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>
                    <a:solidFill>
                      <a:srgbClr val="002060"/>
                    </a:solidFill>
                  </a:rPr>
                  <a:t> y</a:t>
                </a:r>
                <a:r>
                  <a:rPr lang="en-US" sz="2000" i="1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= 18x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parabol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p = 9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Parabol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tiêu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;0</m:t>
                        </m:r>
                      </m:e>
                    </m:d>
                  </m:oMath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8BD73E3-3FC7-47E5-A45D-F56F8D6F1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65" y="1039610"/>
                <a:ext cx="7509181" cy="552972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0314110-AF6B-4C75-ADDF-2B50461E24D3}"/>
                  </a:ext>
                </a:extLst>
              </p:cNvPr>
              <p:cNvSpPr txBox="1"/>
              <p:nvPr/>
            </p:nvSpPr>
            <p:spPr>
              <a:xfrm>
                <a:off x="1067659" y="698991"/>
                <a:ext cx="2346872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= 18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0314110-AF6B-4C75-ADDF-2B50461E2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659" y="698991"/>
                <a:ext cx="2346872" cy="407099"/>
              </a:xfrm>
              <a:prstGeom prst="rect">
                <a:avLst/>
              </a:prstGeom>
              <a:blipFill>
                <a:blip r:embed="rId4"/>
                <a:stretch>
                  <a:fillRect l="-2597" t="-6061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A16FFB4-6E1C-49E1-B132-EA8105057749}"/>
                  </a:ext>
                </a:extLst>
              </p:cNvPr>
              <p:cNvSpPr txBox="1"/>
              <p:nvPr/>
            </p:nvSpPr>
            <p:spPr>
              <a:xfrm>
                <a:off x="1067659" y="1494882"/>
                <a:ext cx="2346872" cy="5829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A16FFB4-6E1C-49E1-B132-EA8105057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659" y="1494882"/>
                <a:ext cx="2346872" cy="582980"/>
              </a:xfrm>
              <a:prstGeom prst="rect">
                <a:avLst/>
              </a:prstGeom>
              <a:blipFill>
                <a:blip r:embed="rId5"/>
                <a:stretch>
                  <a:fillRect l="-2597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268DB08-A47B-4989-BF02-4D10DA7C3BF3}"/>
                  </a:ext>
                </a:extLst>
              </p:cNvPr>
              <p:cNvSpPr/>
              <p:nvPr/>
            </p:nvSpPr>
            <p:spPr>
              <a:xfrm>
                <a:off x="836165" y="2152681"/>
                <a:ext cx="7509181" cy="919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elip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a</a:t>
                </a:r>
                <a:r>
                  <a:rPr lang="en-US" sz="2000" i="1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= 64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b</a:t>
                </a:r>
                <a:r>
                  <a:rPr lang="en-US" sz="2000" i="1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= 25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=39</m:t>
                    </m:r>
                  </m:oMath>
                </a14:m>
                <a:endParaRPr lang="en-US" sz="2000" i="1" dirty="0">
                  <a:solidFill>
                    <a:srgbClr val="00206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Elip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tiêu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F</a:t>
                </a:r>
                <a:r>
                  <a:rPr lang="en-US" sz="2000" i="1" baseline="-25000" dirty="0">
                    <a:solidFill>
                      <a:srgbClr val="002060"/>
                    </a:solidFill>
                  </a:rPr>
                  <a:t>1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(-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e>
                    </m:ra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;0)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F</a:t>
                </a:r>
                <a:r>
                  <a:rPr lang="en-US" sz="2000" i="1" baseline="-25000" dirty="0">
                    <a:solidFill>
                      <a:srgbClr val="002060"/>
                    </a:solidFill>
                  </a:rPr>
                  <a:t>2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e>
                    </m:ra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;0)</m:t>
                    </m:r>
                  </m:oMath>
                </a14:m>
                <a:endParaRPr lang="en-US" sz="20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268DB08-A47B-4989-BF02-4D10DA7C3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65" y="2152681"/>
                <a:ext cx="7509181" cy="919739"/>
              </a:xfrm>
              <a:prstGeom prst="rect">
                <a:avLst/>
              </a:prstGeom>
              <a:blipFill>
                <a:blip r:embed="rId6"/>
                <a:stretch>
                  <a:fillRect b="-1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1DA663E-0769-45CD-BC68-26C1AC57FDBB}"/>
                  </a:ext>
                </a:extLst>
              </p:cNvPr>
              <p:cNvSpPr txBox="1"/>
              <p:nvPr/>
            </p:nvSpPr>
            <p:spPr>
              <a:xfrm>
                <a:off x="1067659" y="3061040"/>
                <a:ext cx="2346872" cy="5829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1DA663E-0769-45CD-BC68-26C1AC57F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659" y="3061040"/>
                <a:ext cx="2346872" cy="582980"/>
              </a:xfrm>
              <a:prstGeom prst="rect">
                <a:avLst/>
              </a:prstGeom>
              <a:blipFill>
                <a:blip r:embed="rId7"/>
                <a:stretch>
                  <a:fillRect l="-2597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5044483-9DC7-40B0-86B9-AC8A58C10D2E}"/>
                  </a:ext>
                </a:extLst>
              </p:cNvPr>
              <p:cNvSpPr/>
              <p:nvPr/>
            </p:nvSpPr>
            <p:spPr>
              <a:xfrm>
                <a:off x="836165" y="3644020"/>
                <a:ext cx="7509181" cy="1088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hypebol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a</a:t>
                </a:r>
                <a:r>
                  <a:rPr lang="en-US" sz="2000" i="1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= 9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b</a:t>
                </a:r>
                <a:r>
                  <a:rPr lang="en-US" sz="2000" i="1" baseline="30000" dirty="0">
                    <a:solidFill>
                      <a:srgbClr val="002060"/>
                    </a:solidFill>
                  </a:rPr>
                  <a:t>2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= 16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lang="en-US" sz="2000" i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Hypebol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tiêu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F</a:t>
                </a:r>
                <a:r>
                  <a:rPr lang="en-US" sz="2000" i="1" baseline="-25000" dirty="0">
                    <a:solidFill>
                      <a:srgbClr val="002060"/>
                    </a:solidFill>
                  </a:rPr>
                  <a:t>1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(-5; 0)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F</a:t>
                </a:r>
                <a:r>
                  <a:rPr lang="en-US" sz="2000" i="1" baseline="-25000" dirty="0">
                    <a:solidFill>
                      <a:srgbClr val="002060"/>
                    </a:solidFill>
                  </a:rPr>
                  <a:t>2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(5; 0).</a:t>
                </a: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5044483-9DC7-40B0-86B9-AC8A58C10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65" y="3644020"/>
                <a:ext cx="7509181" cy="1088696"/>
              </a:xfrm>
              <a:prstGeom prst="rect">
                <a:avLst/>
              </a:prstGeom>
              <a:blipFill>
                <a:blip r:embed="rId8"/>
                <a:stretch>
                  <a:fillRect b="-9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build="p"/>
      <p:bldP spid="56" grpId="0" build="p"/>
      <p:bldP spid="6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>
            <a:spLocks noGrp="1"/>
          </p:cNvSpPr>
          <p:nvPr>
            <p:ph type="title"/>
          </p:nvPr>
        </p:nvSpPr>
        <p:spPr>
          <a:xfrm>
            <a:off x="720000" y="857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KHỞI ĐỘNG</a:t>
            </a:r>
            <a:endParaRPr sz="3600" b="1" dirty="0"/>
          </a:p>
        </p:txBody>
      </p:sp>
      <p:pic>
        <p:nvPicPr>
          <p:cNvPr id="290" name="Google Shape;29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138565">
            <a:off x="7335250" y="-608577"/>
            <a:ext cx="2187299" cy="2807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B104E7-5E66-4E63-BB94-F893FC00A3BD}"/>
              </a:ext>
            </a:extLst>
          </p:cNvPr>
          <p:cNvSpPr txBox="1">
            <a:spLocks/>
          </p:cNvSpPr>
          <p:nvPr/>
        </p:nvSpPr>
        <p:spPr>
          <a:xfrm>
            <a:off x="595261" y="742771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atisfy"/>
              <a:buNone/>
              <a:defRPr sz="37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Satisfy"/>
                <a:cs typeface="Arial" panose="020B0604020202020204" pitchFamily="34" charset="0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42A"/>
              </a:buClr>
              <a:buSzPts val="3700"/>
              <a:buFont typeface="Satisfy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E3D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atisfy"/>
              </a:rPr>
              <a:t>“TRÒ CHƠI TRẮC NGHIỆM”</a:t>
            </a:r>
          </a:p>
        </p:txBody>
      </p:sp>
      <p:sp>
        <p:nvSpPr>
          <p:cNvPr id="21" name="Câu hỏi">
            <a:extLst>
              <a:ext uri="{FF2B5EF4-FFF2-40B4-BE49-F238E27FC236}">
                <a16:creationId xmlns:a16="http://schemas.microsoft.com/office/drawing/2014/main" id="{63C98F1A-21C5-4495-8538-17E4F832A744}"/>
              </a:ext>
            </a:extLst>
          </p:cNvPr>
          <p:cNvSpPr/>
          <p:nvPr/>
        </p:nvSpPr>
        <p:spPr>
          <a:xfrm>
            <a:off x="536877" y="1497715"/>
            <a:ext cx="7717500" cy="94804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Câu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2.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Phương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trình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đây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phương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trình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tổng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quá</a:t>
            </a:r>
            <a:r>
              <a:rPr lang="en-US" sz="2000" dirty="0">
                <a:solidFill>
                  <a:srgbClr val="3B342A"/>
                </a:solidFill>
                <a:latin typeface="Arial" panose="020B0604020202020204"/>
              </a:rPr>
              <a:t>t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đường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B342A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Đáp án đúng">
            <a:extLst>
              <a:ext uri="{FF2B5EF4-FFF2-40B4-BE49-F238E27FC236}">
                <a16:creationId xmlns:a16="http://schemas.microsoft.com/office/drawing/2014/main" id="{82593B85-A4A4-44F3-B165-EC0BE8C64389}"/>
              </a:ext>
            </a:extLst>
          </p:cNvPr>
          <p:cNvSpPr/>
          <p:nvPr/>
        </p:nvSpPr>
        <p:spPr>
          <a:xfrm>
            <a:off x="691224" y="2808720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lnSpc>
                <a:spcPct val="150000"/>
              </a:lnSpc>
              <a:buClrTx/>
            </a:pPr>
            <a:r>
              <a:rPr lang="en-US" sz="2000" kern="1200" dirty="0">
                <a:solidFill>
                  <a:srgbClr val="3B342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>
                <a:solidFill>
                  <a:srgbClr val="3B342A"/>
                </a:solidFill>
              </a:rPr>
              <a:t>– x – 2y + 3 = 0</a:t>
            </a:r>
            <a:endParaRPr kumimoji="0" lang="vi-VN" sz="2000" b="0" i="0" u="none" strike="noStrike" kern="1200" cap="none" spc="0" normalizeH="0" baseline="0" noProof="1">
              <a:ln>
                <a:noFill/>
              </a:ln>
              <a:solidFill>
                <a:srgbClr val="3B342A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sai 1">
                <a:extLst>
                  <a:ext uri="{FF2B5EF4-FFF2-40B4-BE49-F238E27FC236}">
                    <a16:creationId xmlns:a16="http://schemas.microsoft.com/office/drawing/2014/main" id="{A2DBD5C1-EB63-405D-822E-C15D795329BE}"/>
                  </a:ext>
                </a:extLst>
              </p:cNvPr>
              <p:cNvSpPr/>
              <p:nvPr/>
            </p:nvSpPr>
            <p:spPr>
              <a:xfrm>
                <a:off x="595261" y="4074486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457200">
                  <a:lnSpc>
                    <a:spcPct val="150000"/>
                  </a:lnSpc>
                  <a:spcAft>
                    <a:spcPts val="400"/>
                  </a:spcAft>
                  <a:buClrTx/>
                </a:pPr>
                <a:r>
                  <a:rPr lang="en-US" sz="2000" dirty="0">
                    <a:solidFill>
                      <a:srgbClr val="3B342A"/>
                    </a:solidFill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=2+</m:t>
                            </m:r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=3−</m:t>
                            </m:r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3B342A"/>
                  </a:solidFill>
                  <a:effectLst/>
                  <a:uLnTx/>
                  <a:uFillTx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3" name="Đáp án sai 1">
                <a:extLst>
                  <a:ext uri="{FF2B5EF4-FFF2-40B4-BE49-F238E27FC236}">
                    <a16:creationId xmlns:a16="http://schemas.microsoft.com/office/drawing/2014/main" id="{A2DBD5C1-EB63-405D-822E-C15D79532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61" y="4074486"/>
                <a:ext cx="3702039" cy="925999"/>
              </a:xfrm>
              <a:prstGeom prst="roundRect">
                <a:avLst/>
              </a:prstGeom>
              <a:blipFill>
                <a:blip r:embed="rId8"/>
                <a:stretch>
                  <a:fillRect b="-6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Đáp án sai 2">
            <a:extLst>
              <a:ext uri="{FF2B5EF4-FFF2-40B4-BE49-F238E27FC236}">
                <a16:creationId xmlns:a16="http://schemas.microsoft.com/office/drawing/2014/main" id="{A7460B1E-DF15-4D65-822A-69C3F04393F0}"/>
              </a:ext>
            </a:extLst>
          </p:cNvPr>
          <p:cNvSpPr/>
          <p:nvPr/>
        </p:nvSpPr>
        <p:spPr>
          <a:xfrm>
            <a:off x="4543298" y="2857350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sym typeface="Arial"/>
              </a:rPr>
              <a:t>C.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+mj-lt"/>
                <a:sym typeface="Arial"/>
              </a:rPr>
              <a:t>y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+mj-lt"/>
                <a:sym typeface="Arial"/>
              </a:rPr>
              <a:t>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+mj-lt"/>
                <a:sym typeface="Arial"/>
              </a:rPr>
              <a:t> = 2x</a:t>
            </a:r>
            <a:endParaRPr kumimoji="0" lang="vi-VN" sz="2000" b="0" i="0" u="none" strike="noStrike" kern="1200" cap="none" spc="0" normalizeH="0" baseline="0" noProof="1">
              <a:ln>
                <a:noFill/>
              </a:ln>
              <a:solidFill>
                <a:srgbClr val="3B342A"/>
              </a:solidFill>
              <a:effectLst/>
              <a:uLnTx/>
              <a:uFillTx/>
              <a:latin typeface="+mj-lt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Đáp án sai 3">
                <a:extLst>
                  <a:ext uri="{FF2B5EF4-FFF2-40B4-BE49-F238E27FC236}">
                    <a16:creationId xmlns:a16="http://schemas.microsoft.com/office/drawing/2014/main" id="{27A11FC6-C188-4093-A19F-92167C553B62}"/>
                  </a:ext>
                </a:extLst>
              </p:cNvPr>
              <p:cNvSpPr/>
              <p:nvPr/>
            </p:nvSpPr>
            <p:spPr>
              <a:xfrm>
                <a:off x="4559755" y="4110635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457200">
                  <a:lnSpc>
                    <a:spcPct val="150000"/>
                  </a:lnSpc>
                  <a:spcAft>
                    <a:spcPts val="400"/>
                  </a:spcAft>
                  <a:buClrTx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B342A"/>
                    </a:solidFill>
                    <a:effectLst/>
                    <a:uLnTx/>
                    <a:uFillTx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B342A"/>
                  </a:solidFill>
                  <a:effectLst/>
                  <a:uLnTx/>
                  <a:uFillTx/>
                  <a:latin typeface="+mj-lt"/>
                  <a:sym typeface="Arial"/>
                </a:endParaRPr>
              </a:p>
            </p:txBody>
          </p:sp>
        </mc:Choice>
        <mc:Fallback xmlns="">
          <p:sp>
            <p:nvSpPr>
              <p:cNvPr id="25" name="Đáp án sai 3">
                <a:extLst>
                  <a:ext uri="{FF2B5EF4-FFF2-40B4-BE49-F238E27FC236}">
                    <a16:creationId xmlns:a16="http://schemas.microsoft.com/office/drawing/2014/main" id="{27A11FC6-C188-4093-A19F-92167C553B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755" y="4110635"/>
                <a:ext cx="3702039" cy="92599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3E70D1EF-7D39-42AB-B88C-1C9F5982D6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73432" y="-301601"/>
            <a:ext cx="487363" cy="487363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A1F1C158-CD0D-469A-A858-F910C8B47FC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706709" y="2869832"/>
            <a:ext cx="853046" cy="742494"/>
          </a:xfrm>
          <a:prstGeom prst="rect">
            <a:avLst/>
          </a:prstGeom>
        </p:spPr>
      </p:pic>
      <p:pic>
        <p:nvPicPr>
          <p:cNvPr id="28" name="Picture 14">
            <a:extLst>
              <a:ext uri="{FF2B5EF4-FFF2-40B4-BE49-F238E27FC236}">
                <a16:creationId xmlns:a16="http://schemas.microsoft.com/office/drawing/2014/main" id="{F6D1435C-C70F-468F-AAD5-E329A16965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395215" y="2978947"/>
            <a:ext cx="850122" cy="757381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9A31EFBB-4D73-48DB-8877-9FF9CDC6D8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573878" y="4194942"/>
            <a:ext cx="850122" cy="757381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F2784FBC-BFAD-45F6-B542-7E00EDFC5B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611306" y="4158792"/>
            <a:ext cx="850122" cy="757381"/>
          </a:xfrm>
          <a:prstGeom prst="rect">
            <a:avLst/>
          </a:prstGeom>
        </p:spPr>
      </p:pic>
      <p:pic>
        <p:nvPicPr>
          <p:cNvPr id="31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E56EE95C-54A8-4C02-908F-6FD57C7C3A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00295" y="-3016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0" grpId="0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A6B01DA-6A4A-4825-9177-D69B5BE05E42}"/>
              </a:ext>
            </a:extLst>
          </p:cNvPr>
          <p:cNvSpPr/>
          <p:nvPr/>
        </p:nvSpPr>
        <p:spPr>
          <a:xfrm>
            <a:off x="3256790" y="58220"/>
            <a:ext cx="2055990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/>
                <a:sym typeface="Arial"/>
              </a:rPr>
              <a:t> 12. (tr104)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994CE4-D79B-4327-82FC-94A7C82C7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97" y="524779"/>
            <a:ext cx="1432718" cy="113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F65867E-D1F4-4FB1-B3F2-2F29FE42D1D2}"/>
                  </a:ext>
                </a:extLst>
              </p:cNvPr>
              <p:cNvSpPr/>
              <p:nvPr/>
            </p:nvSpPr>
            <p:spPr>
              <a:xfrm>
                <a:off x="208344" y="476901"/>
                <a:ext cx="5860037" cy="4666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1800" dirty="0" err="1"/>
                  <a:t>Trên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màn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hình</a:t>
                </a:r>
                <a:r>
                  <a:rPr lang="en-US" sz="1800" dirty="0"/>
                  <a:t> ra </a:t>
                </a:r>
                <a:r>
                  <a:rPr lang="en-US" sz="1800" dirty="0" err="1"/>
                  <a:t>đa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đài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soát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không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lưu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sân</a:t>
                </a:r>
                <a:r>
                  <a:rPr lang="en-US" sz="1800" dirty="0"/>
                  <a:t> bay A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hệ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trục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toạ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độ</a:t>
                </a:r>
                <a:r>
                  <a:rPr lang="en-US" sz="1800" dirty="0"/>
                  <a:t> Oxy (</a:t>
                </a:r>
                <a:r>
                  <a:rPr lang="en-US" sz="1800" dirty="0" err="1"/>
                  <a:t>Hình</a:t>
                </a:r>
                <a:r>
                  <a:rPr lang="en-US" sz="1800" dirty="0"/>
                  <a:t> 65),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đơn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vị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mỗi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trục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tính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theo</a:t>
                </a:r>
                <a:r>
                  <a:rPr lang="en-US" sz="1800" dirty="0"/>
                  <a:t> ki-</a:t>
                </a:r>
                <a:r>
                  <a:rPr lang="en-US" sz="1800" dirty="0" err="1"/>
                  <a:t>lô</a:t>
                </a:r>
                <a:r>
                  <a:rPr lang="en-US" sz="1800" dirty="0"/>
                  <a:t>-</a:t>
                </a:r>
                <a:r>
                  <a:rPr lang="en-US" sz="1800" dirty="0" err="1"/>
                  <a:t>mét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đài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soát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được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coi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gốc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toạ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độ</a:t>
                </a:r>
                <a:r>
                  <a:rPr lang="en-US" sz="1800" dirty="0"/>
                  <a:t> 0(0 ; 0). </a:t>
                </a:r>
                <a:r>
                  <a:rPr lang="en-US" sz="1800" dirty="0" err="1"/>
                  <a:t>Nếu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máy</a:t>
                </a:r>
                <a:r>
                  <a:rPr lang="en-US" sz="1800" dirty="0"/>
                  <a:t> bay </a:t>
                </a:r>
                <a:r>
                  <a:rPr lang="en-US" sz="1800" dirty="0" err="1"/>
                  <a:t>bay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phạm</a:t>
                </a:r>
                <a:r>
                  <a:rPr lang="en-US" sz="1800" dirty="0"/>
                  <a:t> vi </a:t>
                </a:r>
                <a:r>
                  <a:rPr lang="en-US" sz="1800" dirty="0" err="1"/>
                  <a:t>cách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đài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soát</a:t>
                </a:r>
                <a:r>
                  <a:rPr lang="en-US" sz="1800" dirty="0"/>
                  <a:t> 500 km </a:t>
                </a:r>
                <a:r>
                  <a:rPr lang="en-US" sz="1800" dirty="0" err="1"/>
                  <a:t>thì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sẽ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hiển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thị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trên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màn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hình</a:t>
                </a:r>
                <a:r>
                  <a:rPr lang="en-US" sz="1800" dirty="0"/>
                  <a:t> ra </a:t>
                </a:r>
                <a:r>
                  <a:rPr lang="en-US" sz="1800" dirty="0" err="1"/>
                  <a:t>đa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như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một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chuyển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động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trong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mặt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phẳng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hệ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trục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toạ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độ</a:t>
                </a:r>
                <a:r>
                  <a:rPr lang="en-US" sz="1800" dirty="0"/>
                  <a:t> Oxy.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1800" dirty="0" err="1"/>
                  <a:t>Một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máy</a:t>
                </a:r>
                <a:r>
                  <a:rPr lang="en-US" sz="1800" dirty="0"/>
                  <a:t> bay </a:t>
                </a:r>
                <a:r>
                  <a:rPr lang="en-US" sz="1800" dirty="0" err="1"/>
                  <a:t>khởi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từ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sân</a:t>
                </a:r>
                <a:r>
                  <a:rPr lang="en-US" sz="1800" dirty="0"/>
                  <a:t> bay B </a:t>
                </a:r>
                <a:r>
                  <a:rPr lang="en-US" sz="1800" dirty="0" err="1"/>
                  <a:t>lúc</a:t>
                </a:r>
                <a:r>
                  <a:rPr lang="en-US" sz="1800" dirty="0"/>
                  <a:t> 14 </a:t>
                </a:r>
                <a:r>
                  <a:rPr lang="en-US" sz="1800" dirty="0" err="1"/>
                  <a:t>giờ</a:t>
                </a:r>
                <a:r>
                  <a:rPr lang="en-US" sz="1800" dirty="0"/>
                  <a:t>. Sau </a:t>
                </a:r>
                <a:r>
                  <a:rPr lang="en-US" sz="1800" dirty="0" err="1"/>
                  <a:t>thời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gian</a:t>
                </a:r>
                <a:r>
                  <a:rPr lang="en-US" sz="1800" dirty="0"/>
                  <a:t> t (</a:t>
                </a:r>
                <a:r>
                  <a:rPr lang="en-US" sz="1800" dirty="0" err="1"/>
                  <a:t>giờ</a:t>
                </a:r>
                <a:r>
                  <a:rPr lang="en-US" sz="1800" dirty="0"/>
                  <a:t>), </a:t>
                </a:r>
                <a:r>
                  <a:rPr lang="en-US" sz="1800" dirty="0" err="1"/>
                  <a:t>vị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trí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máy</a:t>
                </a:r>
                <a:r>
                  <a:rPr lang="en-US" sz="1800" dirty="0"/>
                  <a:t> bay </a:t>
                </a:r>
                <a:r>
                  <a:rPr lang="en-US" sz="1800" dirty="0" err="1"/>
                  <a:t>được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xác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định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bởi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điểm</a:t>
                </a:r>
                <a:r>
                  <a:rPr lang="en-US" sz="1800" dirty="0"/>
                  <a:t> M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toạ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độ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như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sau</a:t>
                </a:r>
                <a:r>
                  <a:rPr lang="en-US" sz="1800" dirty="0"/>
                  <a:t>: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 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1600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1400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1900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1400</m:t>
                                </m:r>
                              </m:num>
                              <m:den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F65867E-D1F4-4FB1-B3F2-2F29FE42D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4" y="476901"/>
                <a:ext cx="5860037" cy="4666599"/>
              </a:xfrm>
              <a:prstGeom prst="rect">
                <a:avLst/>
              </a:prstGeom>
              <a:blipFill>
                <a:blip r:embed="rId4"/>
                <a:stretch>
                  <a:fillRect l="-832" r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CA15908-95D3-4E4E-9EA2-D9DAF7078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236" y="1089979"/>
            <a:ext cx="2628870" cy="2413232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AE646D98-64F0-4EA2-BD26-EB97C47D2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30" y="1668714"/>
            <a:ext cx="2628870" cy="241323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C7D21C5-4776-469E-A000-78F2A1043A64}"/>
              </a:ext>
            </a:extLst>
          </p:cNvPr>
          <p:cNvSpPr/>
          <p:nvPr/>
        </p:nvSpPr>
        <p:spPr>
          <a:xfrm>
            <a:off x="289367" y="796680"/>
            <a:ext cx="5860037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a) </a:t>
            </a:r>
            <a:r>
              <a:rPr lang="en-US" sz="1800" dirty="0" err="1"/>
              <a:t>Tìm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máy</a:t>
            </a:r>
            <a:r>
              <a:rPr lang="en-US" sz="1800" dirty="0"/>
              <a:t> bay </a:t>
            </a:r>
            <a:r>
              <a:rPr lang="en-US" sz="1800" dirty="0" err="1"/>
              <a:t>lúc</a:t>
            </a:r>
            <a:r>
              <a:rPr lang="en-US" sz="1800" dirty="0"/>
              <a:t> 14 </a:t>
            </a:r>
            <a:r>
              <a:rPr lang="en-US" sz="1800" dirty="0" err="1"/>
              <a:t>giờ</a:t>
            </a:r>
            <a:r>
              <a:rPr lang="en-US" sz="1800" dirty="0"/>
              <a:t> 30 </a:t>
            </a:r>
            <a:r>
              <a:rPr lang="en-US" sz="1800" dirty="0" err="1"/>
              <a:t>phút</a:t>
            </a:r>
            <a:r>
              <a:rPr lang="en-US" sz="1800" dirty="0"/>
              <a:t>. </a:t>
            </a:r>
            <a:r>
              <a:rPr lang="en-US" sz="1800" dirty="0" err="1"/>
              <a:t>Thời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này</a:t>
            </a:r>
            <a:r>
              <a:rPr lang="en-US" sz="1800" dirty="0"/>
              <a:t> </a:t>
            </a:r>
            <a:r>
              <a:rPr lang="en-US" sz="1800" dirty="0" err="1"/>
              <a:t>máy</a:t>
            </a:r>
            <a:r>
              <a:rPr lang="en-US" sz="1800" dirty="0"/>
              <a:t> bay </a:t>
            </a:r>
            <a:r>
              <a:rPr lang="en-US" sz="1800" dirty="0" err="1"/>
              <a:t>đã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màn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ra </a:t>
            </a:r>
            <a:r>
              <a:rPr lang="en-US" sz="1800" dirty="0" err="1"/>
              <a:t>đa</a:t>
            </a:r>
            <a:r>
              <a:rPr lang="en-US" sz="1800" dirty="0"/>
              <a:t> </a:t>
            </a:r>
            <a:r>
              <a:rPr lang="en-US" sz="1800" dirty="0" err="1"/>
              <a:t>chưa</a:t>
            </a:r>
            <a:r>
              <a:rPr lang="en-US" sz="1800" dirty="0"/>
              <a:t>?</a:t>
            </a:r>
          </a:p>
        </p:txBody>
      </p:sp>
      <p:sp>
        <p:nvSpPr>
          <p:cNvPr id="34" name="Oval Callout 11">
            <a:extLst>
              <a:ext uri="{FF2B5EF4-FFF2-40B4-BE49-F238E27FC236}">
                <a16:creationId xmlns:a16="http://schemas.microsoft.com/office/drawing/2014/main" id="{8C8088E8-1919-445E-AA72-9CF52D1F43D0}"/>
              </a:ext>
            </a:extLst>
          </p:cNvPr>
          <p:cNvSpPr/>
          <p:nvPr/>
        </p:nvSpPr>
        <p:spPr>
          <a:xfrm>
            <a:off x="4230997" y="178862"/>
            <a:ext cx="1072756" cy="496996"/>
          </a:xfrm>
          <a:prstGeom prst="wedgeEllipseCallout">
            <a:avLst>
              <a:gd name="adj1" fmla="val -63992"/>
              <a:gd name="adj2" fmla="val 62501"/>
            </a:avLst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0767C61-B9F0-4A86-8473-67E5378598F2}"/>
                  </a:ext>
                </a:extLst>
              </p:cNvPr>
              <p:cNvSpPr/>
              <p:nvPr/>
            </p:nvSpPr>
            <p:spPr>
              <a:xfrm>
                <a:off x="541721" y="1789536"/>
                <a:ext cx="7074422" cy="2916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800" i="1" dirty="0">
                    <a:solidFill>
                      <a:srgbClr val="002060"/>
                    </a:solidFill>
                  </a:rPr>
                  <a:t>Lúc 14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giờ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30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phút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,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máy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bay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bay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được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t =  30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phút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giờ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Toạ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độ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máy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bay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khi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đó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: 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1600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1400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=300&lt;500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1900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1400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=400&lt;500</m:t>
                              </m:r>
                            </m:e>
                          </m:eqArr>
                        </m:e>
                      </m:d>
                      <m:r>
                        <a:rPr lang="en-US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i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1800" i="1" dirty="0" err="1">
                    <a:solidFill>
                      <a:srgbClr val="002060"/>
                    </a:solidFill>
                  </a:rPr>
                  <a:t>Vậy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thời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này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máy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bay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đã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xuất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hiện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trên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màn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hình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ra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đa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0767C61-B9F0-4A86-8473-67E5378598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21" y="1789536"/>
                <a:ext cx="7074422" cy="2916632"/>
              </a:xfrm>
              <a:prstGeom prst="rect">
                <a:avLst/>
              </a:prstGeom>
              <a:blipFill>
                <a:blip r:embed="rId4"/>
                <a:stretch>
                  <a:fillRect l="-776" b="-2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 animBg="1"/>
      <p:bldP spid="3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C7D21C5-4776-469E-A000-78F2A1043A64}"/>
              </a:ext>
            </a:extLst>
          </p:cNvPr>
          <p:cNvSpPr/>
          <p:nvPr/>
        </p:nvSpPr>
        <p:spPr>
          <a:xfrm>
            <a:off x="104171" y="-63870"/>
            <a:ext cx="7074423" cy="775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800" dirty="0"/>
              <a:t>b) </a:t>
            </a:r>
            <a:r>
              <a:rPr lang="en-US" sz="1800" dirty="0" err="1"/>
              <a:t>Lúc</a:t>
            </a:r>
            <a:r>
              <a:rPr lang="en-US" sz="1800" dirty="0"/>
              <a:t> </a:t>
            </a:r>
            <a:r>
              <a:rPr lang="en-US" sz="1800" dirty="0" err="1"/>
              <a:t>mấy</a:t>
            </a:r>
            <a:r>
              <a:rPr lang="en-US" sz="1800" dirty="0"/>
              <a:t> </a:t>
            </a:r>
            <a:r>
              <a:rPr lang="en-US" sz="1800" dirty="0" err="1"/>
              <a:t>giờ</a:t>
            </a:r>
            <a:r>
              <a:rPr lang="en-US" sz="1800" dirty="0"/>
              <a:t> </a:t>
            </a:r>
            <a:r>
              <a:rPr lang="en-US" sz="1800" dirty="0" err="1"/>
              <a:t>máy</a:t>
            </a:r>
            <a:r>
              <a:rPr lang="en-US" sz="1800" dirty="0"/>
              <a:t> bay </a:t>
            </a:r>
            <a:r>
              <a:rPr lang="en-US" sz="1800" dirty="0" err="1"/>
              <a:t>bay</a:t>
            </a:r>
            <a:r>
              <a:rPr lang="en-US" sz="1800" dirty="0"/>
              <a:t> </a:t>
            </a:r>
            <a:r>
              <a:rPr lang="en-US" sz="1800" dirty="0" err="1"/>
              <a:t>gần</a:t>
            </a:r>
            <a:r>
              <a:rPr lang="en-US" sz="1800" dirty="0"/>
              <a:t> </a:t>
            </a:r>
            <a:r>
              <a:rPr lang="en-US" sz="1800" dirty="0" err="1"/>
              <a:t>đài</a:t>
            </a:r>
            <a:r>
              <a:rPr lang="en-US" sz="1800" dirty="0"/>
              <a:t> </a:t>
            </a:r>
            <a:r>
              <a:rPr lang="en-US" sz="1800" dirty="0" err="1"/>
              <a:t>kiểm</a:t>
            </a:r>
            <a:r>
              <a:rPr lang="en-US" sz="1800" dirty="0"/>
              <a:t> </a:t>
            </a:r>
            <a:r>
              <a:rPr lang="en-US" sz="1800" dirty="0" err="1"/>
              <a:t>soát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lưu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?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khoảng</a:t>
            </a:r>
            <a:r>
              <a:rPr lang="en-US" sz="1800" dirty="0"/>
              <a:t> </a:t>
            </a:r>
            <a:r>
              <a:rPr lang="en-US" sz="1800" dirty="0" err="1"/>
              <a:t>cách</a:t>
            </a:r>
            <a:r>
              <a:rPr lang="en-US" sz="1800" dirty="0"/>
              <a:t> </a:t>
            </a:r>
            <a:r>
              <a:rPr lang="en-US" sz="1800" dirty="0" err="1"/>
              <a:t>giữa</a:t>
            </a:r>
            <a:r>
              <a:rPr lang="en-US" sz="1800" dirty="0"/>
              <a:t> </a:t>
            </a:r>
            <a:r>
              <a:rPr lang="en-US" sz="1800" dirty="0" err="1"/>
              <a:t>máy</a:t>
            </a:r>
            <a:r>
              <a:rPr lang="en-US" sz="1800" dirty="0"/>
              <a:t> bay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đài</a:t>
            </a:r>
            <a:r>
              <a:rPr lang="en-US" sz="1800" dirty="0"/>
              <a:t> </a:t>
            </a:r>
            <a:r>
              <a:rPr lang="en-US" sz="1800" dirty="0" err="1"/>
              <a:t>kiểm</a:t>
            </a:r>
            <a:r>
              <a:rPr lang="en-US" sz="1800" dirty="0"/>
              <a:t> </a:t>
            </a:r>
            <a:r>
              <a:rPr lang="en-US" sz="1800" dirty="0" err="1"/>
              <a:t>soát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lưu</a:t>
            </a:r>
            <a:r>
              <a:rPr lang="en-US" sz="1800" dirty="0"/>
              <a:t> </a:t>
            </a:r>
            <a:r>
              <a:rPr lang="en-US" sz="1800" dirty="0" err="1"/>
              <a:t>lúc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0767C61-B9F0-4A86-8473-67E5378598F2}"/>
                  </a:ext>
                </a:extLst>
              </p:cNvPr>
              <p:cNvSpPr/>
              <p:nvPr/>
            </p:nvSpPr>
            <p:spPr>
              <a:xfrm>
                <a:off x="266217" y="300522"/>
                <a:ext cx="8287473" cy="5007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800" i="1" dirty="0">
                    <a:solidFill>
                      <a:srgbClr val="002060"/>
                    </a:solidFill>
                  </a:rPr>
                  <a:t>Gọi H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chân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cao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kẻ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từ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O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đến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thẳng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(d):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1600</m:t>
                                </m:r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1400</m:t>
                                </m:r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1900</m:t>
                                </m:r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1400</m:t>
                                </m:r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i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  <m:d>
                      <m:d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1600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1400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1900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1400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i="1" dirty="0">
                    <a:solidFill>
                      <a:srgbClr val="002060"/>
                    </a:solidFill>
                  </a:rPr>
                  <a:t> 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1800" i="1" dirty="0">
                    <a:solidFill>
                      <a:srgbClr val="002060"/>
                    </a:solidFill>
                  </a:rPr>
                  <a:t>Ta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</m:acc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acc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1600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1400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−1400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1900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1400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1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−1400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800" i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=1,25=1 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𝑔𝑖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ờ 15 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𝑝h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ú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1800" i="1" dirty="0" err="1">
                    <a:solidFill>
                      <a:srgbClr val="002060"/>
                    </a:solidFill>
                  </a:rPr>
                  <a:t>Vậy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máy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bay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gần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đài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kiểm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soát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không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lưu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nhất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lúc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: 14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giờ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+ 1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giờ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15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phút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 = 15h 15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phút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. 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1800" i="1" dirty="0" err="1">
                    <a:solidFill>
                      <a:srgbClr val="002060"/>
                    </a:solidFill>
                  </a:rPr>
                  <a:t>Khoảng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cách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giữa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máy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bay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đài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kiểm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soát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không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lưu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lúc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đó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18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: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acc>
                        </m:e>
                      </m:d>
                      <m:r>
                        <a:rPr lang="en-US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1600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1400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.1,25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1900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1400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8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.1,25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=50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18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0767C61-B9F0-4A86-8473-67E5378598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17" y="300522"/>
                <a:ext cx="8287473" cy="5007846"/>
              </a:xfrm>
              <a:prstGeom prst="rect">
                <a:avLst/>
              </a:prstGeom>
              <a:blipFill>
                <a:blip r:embed="rId3"/>
                <a:stretch>
                  <a:fillRect l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258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99A875A-3F32-4A81-90B6-EA6CC64B37EA}"/>
              </a:ext>
            </a:extLst>
          </p:cNvPr>
          <p:cNvSpPr/>
          <p:nvPr/>
        </p:nvSpPr>
        <p:spPr>
          <a:xfrm>
            <a:off x="1412110" y="667909"/>
            <a:ext cx="70744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c) </a:t>
            </a:r>
            <a:r>
              <a:rPr lang="en-US" sz="2000" dirty="0" err="1"/>
              <a:t>Máy</a:t>
            </a:r>
            <a:r>
              <a:rPr lang="en-US" sz="2000" dirty="0"/>
              <a:t> bay ra </a:t>
            </a:r>
            <a:r>
              <a:rPr lang="en-US" sz="2000" dirty="0" err="1"/>
              <a:t>khỏi</a:t>
            </a:r>
            <a:r>
              <a:rPr lang="en-US" sz="2000" dirty="0"/>
              <a:t> </a:t>
            </a:r>
            <a:r>
              <a:rPr lang="en-US" sz="2000" dirty="0" err="1"/>
              <a:t>màn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ra </a:t>
            </a:r>
            <a:r>
              <a:rPr lang="en-US" sz="2000" dirty="0" err="1"/>
              <a:t>đa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A0A607-B1E0-45AA-AEE3-2A28773D1C39}"/>
                  </a:ext>
                </a:extLst>
              </p:cNvPr>
              <p:cNvSpPr/>
              <p:nvPr/>
            </p:nvSpPr>
            <p:spPr>
              <a:xfrm>
                <a:off x="729205" y="1504290"/>
                <a:ext cx="6366076" cy="3240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Gọi 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1600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1400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1900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1400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vị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trí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máy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bay ra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khỏi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màn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hình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ra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đa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.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𝑂𝑀</m:t>
                            </m:r>
                          </m:e>
                        </m:acc>
                      </m:e>
                    </m:d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1600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1400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1900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1400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&gt; 500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h𝑜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ặ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i="1" dirty="0" err="1">
                    <a:solidFill>
                      <a:srgbClr val="002060"/>
                    </a:solidFill>
                  </a:rPr>
                  <a:t>Vậy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máy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bay ra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khỏi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màn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hình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ra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đa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vào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khoảng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thời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gian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từ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14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giờ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đến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trước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14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giờ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30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phút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sau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16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giờ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A0A607-B1E0-45AA-AEE3-2A28773D1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05" y="1504290"/>
                <a:ext cx="6366076" cy="3240118"/>
              </a:xfrm>
              <a:prstGeom prst="rect">
                <a:avLst/>
              </a:prstGeom>
              <a:blipFill>
                <a:blip r:embed="rId3"/>
                <a:stretch>
                  <a:fillRect l="-1054" r="-287" b="-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5E34FD7C-9044-4660-8A9E-FB99360CE6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3171" y="1252025"/>
            <a:ext cx="2628870" cy="2413232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67"/>
          <p:cNvSpPr txBox="1"/>
          <p:nvPr/>
        </p:nvSpPr>
        <p:spPr>
          <a:xfrm>
            <a:off x="3019199" y="1438399"/>
            <a:ext cx="3192037" cy="128165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2"/>
                </a:solidFill>
                <a:latin typeface="Arial" panose="020B0604020202020204" pitchFamily="34" charset="0"/>
                <a:ea typeface="Satisfy"/>
                <a:cs typeface="Arial" panose="020B0604020202020204" pitchFamily="34" charset="0"/>
                <a:sym typeface="Satisfy"/>
              </a:rPr>
              <a:t>HƯỚNG DẪN </a:t>
            </a: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2"/>
                </a:solidFill>
                <a:latin typeface="Arial" panose="020B0604020202020204" pitchFamily="34" charset="0"/>
                <a:ea typeface="Satisfy"/>
                <a:cs typeface="Arial" panose="020B0604020202020204" pitchFamily="34" charset="0"/>
                <a:sym typeface="Satisfy"/>
              </a:rPr>
              <a:t>VỀ NHÀ</a:t>
            </a:r>
            <a:endParaRPr sz="2800" b="1" dirty="0">
              <a:solidFill>
                <a:schemeClr val="accent2"/>
              </a:solidFill>
              <a:latin typeface="Arial" panose="020B0604020202020204" pitchFamily="34" charset="0"/>
              <a:ea typeface="Satisfy"/>
              <a:cs typeface="Arial" panose="020B0604020202020204" pitchFamily="34" charset="0"/>
              <a:sym typeface="Satisfy"/>
            </a:endParaRPr>
          </a:p>
        </p:txBody>
      </p:sp>
      <p:sp>
        <p:nvSpPr>
          <p:cNvPr id="915" name="Google Shape;915;p67"/>
          <p:cNvSpPr txBox="1"/>
          <p:nvPr/>
        </p:nvSpPr>
        <p:spPr>
          <a:xfrm>
            <a:off x="6677612" y="3208474"/>
            <a:ext cx="1517249" cy="13866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Arial" panose="020B0604020202020204" pitchFamily="34" charset="0"/>
                <a:ea typeface="Satisfy"/>
                <a:cs typeface="Arial" panose="020B0604020202020204" pitchFamily="34" charset="0"/>
                <a:sym typeface="Satisfy"/>
              </a:rPr>
              <a:t>Đọc, chuẩn bị trước bài </a:t>
            </a: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ea typeface="Satisfy"/>
                <a:cs typeface="Arial" panose="020B0604020202020204" pitchFamily="34" charset="0"/>
                <a:sym typeface="Satisfy"/>
              </a:rPr>
              <a:t>HĐTN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Satisfy"/>
              <a:cs typeface="Arial" panose="020B0604020202020204" pitchFamily="34" charset="0"/>
              <a:sym typeface="Satisfy"/>
            </a:endParaRPr>
          </a:p>
        </p:txBody>
      </p:sp>
      <p:sp>
        <p:nvSpPr>
          <p:cNvPr id="916" name="Google Shape;916;p67"/>
          <p:cNvSpPr txBox="1"/>
          <p:nvPr/>
        </p:nvSpPr>
        <p:spPr>
          <a:xfrm>
            <a:off x="1060363" y="3208475"/>
            <a:ext cx="1405617" cy="12130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Arial" panose="020B0604020202020204" pitchFamily="34" charset="0"/>
                <a:ea typeface="Satisfy"/>
                <a:cs typeface="Arial" panose="020B0604020202020204" pitchFamily="34" charset="0"/>
                <a:sym typeface="Satisfy"/>
              </a:rPr>
              <a:t>Ghi nhớ kiến thức trong bài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Satisfy"/>
              <a:cs typeface="Arial" panose="020B0604020202020204" pitchFamily="34" charset="0"/>
              <a:sym typeface="Satisfy"/>
            </a:endParaRPr>
          </a:p>
        </p:txBody>
      </p:sp>
      <p:sp>
        <p:nvSpPr>
          <p:cNvPr id="918" name="Google Shape;918;p67"/>
          <p:cNvSpPr txBox="1"/>
          <p:nvPr/>
        </p:nvSpPr>
        <p:spPr>
          <a:xfrm>
            <a:off x="3298785" y="3484331"/>
            <a:ext cx="2650602" cy="9371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Arial" panose="020B0604020202020204" pitchFamily="34" charset="0"/>
                <a:ea typeface="Satisfy"/>
                <a:cs typeface="Arial" panose="020B0604020202020204" pitchFamily="34" charset="0"/>
                <a:sym typeface="Satisfy"/>
              </a:rPr>
              <a:t>Hoàn thành các BT trong SBT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ea typeface="Satisfy"/>
              <a:cs typeface="Arial" panose="020B0604020202020204" pitchFamily="34" charset="0"/>
              <a:sym typeface="Satisfy"/>
            </a:endParaRPr>
          </a:p>
        </p:txBody>
      </p:sp>
      <p:cxnSp>
        <p:nvCxnSpPr>
          <p:cNvPr id="919" name="Google Shape;919;p67"/>
          <p:cNvCxnSpPr>
            <a:cxnSpLocks/>
            <a:stCxn id="910" idx="3"/>
            <a:endCxn id="915" idx="0"/>
          </p:cNvCxnSpPr>
          <p:nvPr/>
        </p:nvCxnSpPr>
        <p:spPr>
          <a:xfrm>
            <a:off x="6211236" y="2079225"/>
            <a:ext cx="1225001" cy="1129249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0" name="Google Shape;920;p67"/>
          <p:cNvCxnSpPr>
            <a:cxnSpLocks/>
            <a:stCxn id="910" idx="1"/>
            <a:endCxn id="916" idx="0"/>
          </p:cNvCxnSpPr>
          <p:nvPr/>
        </p:nvCxnSpPr>
        <p:spPr>
          <a:xfrm rot="10800000" flipV="1">
            <a:off x="1763173" y="2079225"/>
            <a:ext cx="1256027" cy="112925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ACED4C9-43C9-4C9E-B609-613C2777D0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91" y="141010"/>
            <a:ext cx="1163632" cy="10110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3A7DE4-3378-4821-A987-49CE794E80EA}"/>
              </a:ext>
            </a:extLst>
          </p:cNvPr>
          <p:cNvCxnSpPr>
            <a:cxnSpLocks/>
            <a:stCxn id="910" idx="2"/>
            <a:endCxn id="918" idx="0"/>
          </p:cNvCxnSpPr>
          <p:nvPr/>
        </p:nvCxnSpPr>
        <p:spPr>
          <a:xfrm>
            <a:off x="4615218" y="2720050"/>
            <a:ext cx="0" cy="7642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" grpId="0" animBg="1"/>
      <p:bldP spid="916" grpId="0" animBg="1"/>
      <p:bldP spid="9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" name="Google Shape;96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0251" y="2042491"/>
            <a:ext cx="1773875" cy="267861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968" name="Google Shape;968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40314">
            <a:off x="-243704" y="878324"/>
            <a:ext cx="1931745" cy="1406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969" name="Google Shape;969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5500" y="535000"/>
            <a:ext cx="1088800" cy="1131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0D537B-6BC9-4E7E-BC63-51A936DDBD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4600" y="3880110"/>
            <a:ext cx="3934849" cy="1133475"/>
          </a:xfrm>
          <a:prstGeom prst="rect">
            <a:avLst/>
          </a:prstGeom>
        </p:spPr>
      </p:pic>
      <p:sp>
        <p:nvSpPr>
          <p:cNvPr id="965" name="Google Shape;965;p71"/>
          <p:cNvSpPr txBox="1">
            <a:spLocks noGrp="1"/>
          </p:cNvSpPr>
          <p:nvPr>
            <p:ph type="ctrTitle"/>
          </p:nvPr>
        </p:nvSpPr>
        <p:spPr>
          <a:xfrm>
            <a:off x="1853797" y="1124214"/>
            <a:ext cx="5626030" cy="11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CẢM ƠN CÁC EM ĐÃ CHÚ Ý BÀI GIẢNG!</a:t>
            </a:r>
            <a:endParaRPr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>
            <a:spLocks noGrp="1"/>
          </p:cNvSpPr>
          <p:nvPr>
            <p:ph type="title"/>
          </p:nvPr>
        </p:nvSpPr>
        <p:spPr>
          <a:xfrm>
            <a:off x="720000" y="857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KHỞI ĐỘNG</a:t>
            </a:r>
            <a:endParaRPr sz="3600" b="1" dirty="0"/>
          </a:p>
        </p:txBody>
      </p:sp>
      <p:pic>
        <p:nvPicPr>
          <p:cNvPr id="290" name="Google Shape;29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138565">
            <a:off x="7335250" y="-608577"/>
            <a:ext cx="2187299" cy="2807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B104E7-5E66-4E63-BB94-F893FC00A3BD}"/>
              </a:ext>
            </a:extLst>
          </p:cNvPr>
          <p:cNvSpPr txBox="1">
            <a:spLocks/>
          </p:cNvSpPr>
          <p:nvPr/>
        </p:nvSpPr>
        <p:spPr>
          <a:xfrm>
            <a:off x="595261" y="742771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atisfy"/>
              <a:buNone/>
              <a:defRPr sz="37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Satisfy"/>
                <a:cs typeface="Arial" panose="020B0604020202020204" pitchFamily="34" charset="0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42A"/>
              </a:buClr>
              <a:buSzPts val="3700"/>
              <a:buFont typeface="Satisfy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E3D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atisfy"/>
              </a:rPr>
              <a:t>“TRÒ CHƠI TRẮC NGHIỆM”</a:t>
            </a:r>
          </a:p>
        </p:txBody>
      </p:sp>
      <p:sp>
        <p:nvSpPr>
          <p:cNvPr id="21" name="Câu hỏi">
            <a:extLst>
              <a:ext uri="{FF2B5EF4-FFF2-40B4-BE49-F238E27FC236}">
                <a16:creationId xmlns:a16="http://schemas.microsoft.com/office/drawing/2014/main" id="{63C98F1A-21C5-4495-8538-17E4F832A744}"/>
              </a:ext>
            </a:extLst>
          </p:cNvPr>
          <p:cNvSpPr/>
          <p:nvPr/>
        </p:nvSpPr>
        <p:spPr>
          <a:xfrm>
            <a:off x="536876" y="1497715"/>
            <a:ext cx="7887123" cy="94804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Câu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3.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Phương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trình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đây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phương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trình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của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đường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tròn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B342A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Đáp án đúng">
            <a:extLst>
              <a:ext uri="{FF2B5EF4-FFF2-40B4-BE49-F238E27FC236}">
                <a16:creationId xmlns:a16="http://schemas.microsoft.com/office/drawing/2014/main" id="{82593B85-A4A4-44F3-B165-EC0BE8C64389}"/>
              </a:ext>
            </a:extLst>
          </p:cNvPr>
          <p:cNvSpPr/>
          <p:nvPr/>
        </p:nvSpPr>
        <p:spPr>
          <a:xfrm>
            <a:off x="674767" y="405922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lnSpc>
                <a:spcPct val="150000"/>
              </a:lnSpc>
              <a:buClrTx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000" dirty="0">
                <a:solidFill>
                  <a:srgbClr val="3B342A"/>
                </a:solidFill>
              </a:rPr>
              <a:t>x</a:t>
            </a:r>
            <a:r>
              <a:rPr lang="en-US" sz="2000" baseline="30000" dirty="0">
                <a:solidFill>
                  <a:srgbClr val="3B342A"/>
                </a:solidFill>
              </a:rPr>
              <a:t>2</a:t>
            </a:r>
            <a:r>
              <a:rPr lang="en-US" sz="2000" dirty="0">
                <a:solidFill>
                  <a:srgbClr val="3B342A"/>
                </a:solidFill>
              </a:rPr>
              <a:t> + y</a:t>
            </a:r>
            <a:r>
              <a:rPr lang="en-US" sz="2000" baseline="30000" dirty="0">
                <a:solidFill>
                  <a:srgbClr val="3B342A"/>
                </a:solidFill>
              </a:rPr>
              <a:t>2</a:t>
            </a:r>
            <a:r>
              <a:rPr lang="en-US" sz="2000" dirty="0">
                <a:solidFill>
                  <a:srgbClr val="3B342A"/>
                </a:solidFill>
              </a:rPr>
              <a:t> = 2</a:t>
            </a:r>
            <a:endParaRPr kumimoji="0" lang="vi-VN" sz="2000" b="0" i="0" u="none" strike="noStrike" kern="1200" cap="none" spc="0" normalizeH="0" baseline="0" noProof="1">
              <a:ln>
                <a:noFill/>
              </a:ln>
              <a:solidFill>
                <a:srgbClr val="3B34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Đáp án sai 1">
            <a:extLst>
              <a:ext uri="{FF2B5EF4-FFF2-40B4-BE49-F238E27FC236}">
                <a16:creationId xmlns:a16="http://schemas.microsoft.com/office/drawing/2014/main" id="{A2DBD5C1-EB63-405D-822E-C15D795329BE}"/>
              </a:ext>
            </a:extLst>
          </p:cNvPr>
          <p:cNvSpPr/>
          <p:nvPr/>
        </p:nvSpPr>
        <p:spPr>
          <a:xfrm>
            <a:off x="674767" y="284417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lnSpc>
                <a:spcPct val="150000"/>
              </a:lnSpc>
              <a:spcAft>
                <a:spcPts val="400"/>
              </a:spcAft>
              <a:buClrTx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A.</a:t>
            </a:r>
            <a:r>
              <a:rPr lang="en-US" sz="2000" dirty="0">
                <a:solidFill>
                  <a:srgbClr val="3B342A"/>
                </a:solidFill>
              </a:rPr>
              <a:t>x</a:t>
            </a:r>
            <a:r>
              <a:rPr lang="en-US" sz="2000" baseline="30000" dirty="0">
                <a:solidFill>
                  <a:srgbClr val="3B342A"/>
                </a:solidFill>
              </a:rPr>
              <a:t>2</a:t>
            </a:r>
            <a:r>
              <a:rPr lang="en-US" sz="2000" dirty="0">
                <a:solidFill>
                  <a:srgbClr val="3B342A"/>
                </a:solidFill>
              </a:rPr>
              <a:t> – y</a:t>
            </a:r>
            <a:r>
              <a:rPr lang="en-US" sz="2000" baseline="30000" dirty="0">
                <a:solidFill>
                  <a:srgbClr val="3B342A"/>
                </a:solidFill>
              </a:rPr>
              <a:t>2</a:t>
            </a:r>
            <a:r>
              <a:rPr lang="en-US" sz="2000" dirty="0">
                <a:solidFill>
                  <a:srgbClr val="3B342A"/>
                </a:solidFill>
              </a:rPr>
              <a:t> = 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B342A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Đáp án sai 2">
                <a:extLst>
                  <a:ext uri="{FF2B5EF4-FFF2-40B4-BE49-F238E27FC236}">
                    <a16:creationId xmlns:a16="http://schemas.microsoft.com/office/drawing/2014/main" id="{A7460B1E-DF15-4D65-822A-69C3F04393F0}"/>
                  </a:ext>
                </a:extLst>
              </p:cNvPr>
              <p:cNvSpPr/>
              <p:nvPr/>
            </p:nvSpPr>
            <p:spPr>
              <a:xfrm>
                <a:off x="4543298" y="2857350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buClrTx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B342A"/>
                    </a:solidFill>
                    <a:effectLst/>
                    <a:uLnTx/>
                    <a:uFillTx/>
                    <a:ea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000" dirty="0">
                  <a:solidFill>
                    <a:srgbClr val="3B342A"/>
                  </a:solidFill>
                </a:endParaRPr>
              </a:p>
            </p:txBody>
          </p:sp>
        </mc:Choice>
        <mc:Fallback xmlns="">
          <p:sp>
            <p:nvSpPr>
              <p:cNvPr id="24" name="Đáp án sai 2">
                <a:extLst>
                  <a:ext uri="{FF2B5EF4-FFF2-40B4-BE49-F238E27FC236}">
                    <a16:creationId xmlns:a16="http://schemas.microsoft.com/office/drawing/2014/main" id="{A7460B1E-DF15-4D65-822A-69C3F0439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298" y="2857350"/>
                <a:ext cx="3702039" cy="92599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Đáp án sai 3">
            <a:extLst>
              <a:ext uri="{FF2B5EF4-FFF2-40B4-BE49-F238E27FC236}">
                <a16:creationId xmlns:a16="http://schemas.microsoft.com/office/drawing/2014/main" id="{27A11FC6-C188-4093-A19F-92167C553B62}"/>
              </a:ext>
            </a:extLst>
          </p:cNvPr>
          <p:cNvSpPr/>
          <p:nvPr/>
        </p:nvSpPr>
        <p:spPr>
          <a:xfrm>
            <a:off x="4559755" y="4110635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lnSpc>
                <a:spcPct val="150000"/>
              </a:lnSpc>
              <a:spcAft>
                <a:spcPts val="400"/>
              </a:spcAft>
              <a:buClrTx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D.</a:t>
            </a:r>
            <a:r>
              <a:rPr lang="en-US" sz="2000" dirty="0">
                <a:solidFill>
                  <a:srgbClr val="3B342A"/>
                </a:solidFill>
              </a:rPr>
              <a:t>y</a:t>
            </a:r>
            <a:r>
              <a:rPr lang="en-US" sz="2000" baseline="30000" dirty="0">
                <a:solidFill>
                  <a:srgbClr val="3B342A"/>
                </a:solidFill>
              </a:rPr>
              <a:t>2</a:t>
            </a:r>
            <a:r>
              <a:rPr lang="en-US" sz="2000" dirty="0">
                <a:solidFill>
                  <a:srgbClr val="3B342A"/>
                </a:solidFill>
              </a:rPr>
              <a:t>  = 8x</a:t>
            </a:r>
          </a:p>
        </p:txBody>
      </p:sp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3E70D1EF-7D39-42AB-B88C-1C9F5982D6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73432" y="-301601"/>
            <a:ext cx="487363" cy="487363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A1F1C158-CD0D-469A-A858-F910C8B47F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90252" y="4120338"/>
            <a:ext cx="853046" cy="742494"/>
          </a:xfrm>
          <a:prstGeom prst="rect">
            <a:avLst/>
          </a:prstGeom>
        </p:spPr>
      </p:pic>
      <p:pic>
        <p:nvPicPr>
          <p:cNvPr id="28" name="Picture 14">
            <a:extLst>
              <a:ext uri="{FF2B5EF4-FFF2-40B4-BE49-F238E27FC236}">
                <a16:creationId xmlns:a16="http://schemas.microsoft.com/office/drawing/2014/main" id="{F6D1435C-C70F-468F-AAD5-E329A16965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820276" y="2906318"/>
            <a:ext cx="850122" cy="757381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9A31EFBB-4D73-48DB-8877-9FF9CDC6D8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73878" y="4194942"/>
            <a:ext cx="850122" cy="757381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F2784FBC-BFAD-45F6-B542-7E00EDFC5B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603889" y="2906318"/>
            <a:ext cx="850122" cy="757381"/>
          </a:xfrm>
          <a:prstGeom prst="rect">
            <a:avLst/>
          </a:prstGeom>
        </p:spPr>
      </p:pic>
      <p:pic>
        <p:nvPicPr>
          <p:cNvPr id="31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E56EE95C-54A8-4C02-908F-6FD57C7C3A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00295" y="-3016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0" grpId="0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>
            <a:spLocks noGrp="1"/>
          </p:cNvSpPr>
          <p:nvPr>
            <p:ph type="title"/>
          </p:nvPr>
        </p:nvSpPr>
        <p:spPr>
          <a:xfrm>
            <a:off x="720000" y="857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KHỞI ĐỘNG</a:t>
            </a:r>
            <a:endParaRPr sz="3600" b="1" dirty="0"/>
          </a:p>
        </p:txBody>
      </p:sp>
      <p:pic>
        <p:nvPicPr>
          <p:cNvPr id="290" name="Google Shape;29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138565">
            <a:off x="7335250" y="-608577"/>
            <a:ext cx="2187299" cy="2807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B104E7-5E66-4E63-BB94-F893FC00A3BD}"/>
              </a:ext>
            </a:extLst>
          </p:cNvPr>
          <p:cNvSpPr txBox="1">
            <a:spLocks/>
          </p:cNvSpPr>
          <p:nvPr/>
        </p:nvSpPr>
        <p:spPr>
          <a:xfrm>
            <a:off x="595261" y="742771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atisfy"/>
              <a:buNone/>
              <a:defRPr sz="37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Satisfy"/>
                <a:cs typeface="Arial" panose="020B0604020202020204" pitchFamily="34" charset="0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42A"/>
              </a:buClr>
              <a:buSzPts val="3700"/>
              <a:buFont typeface="Satisfy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E3D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atisfy"/>
              </a:rPr>
              <a:t>“TRÒ CHƠI TRẮC NGHIỆM”</a:t>
            </a:r>
          </a:p>
        </p:txBody>
      </p:sp>
      <p:sp>
        <p:nvSpPr>
          <p:cNvPr id="21" name="Câu hỏi">
            <a:extLst>
              <a:ext uri="{FF2B5EF4-FFF2-40B4-BE49-F238E27FC236}">
                <a16:creationId xmlns:a16="http://schemas.microsoft.com/office/drawing/2014/main" id="{63C98F1A-21C5-4495-8538-17E4F832A744}"/>
              </a:ext>
            </a:extLst>
          </p:cNvPr>
          <p:cNvSpPr/>
          <p:nvPr/>
        </p:nvSpPr>
        <p:spPr>
          <a:xfrm>
            <a:off x="536876" y="1497715"/>
            <a:ext cx="8133522" cy="94804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Câu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4.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Phương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trình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sau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đây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phương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trình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chính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tắc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của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elip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B342A"/>
              </a:solidFill>
              <a:effectLst/>
              <a:uLnTx/>
              <a:uFillTx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đúng">
                <a:extLst>
                  <a:ext uri="{FF2B5EF4-FFF2-40B4-BE49-F238E27FC236}">
                    <a16:creationId xmlns:a16="http://schemas.microsoft.com/office/drawing/2014/main" id="{82593B85-A4A4-44F3-B165-EC0BE8C64389}"/>
                  </a:ext>
                </a:extLst>
              </p:cNvPr>
              <p:cNvSpPr/>
              <p:nvPr/>
            </p:nvSpPr>
            <p:spPr>
              <a:xfrm>
                <a:off x="4572000" y="3967974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3B342A"/>
                    </a:solidFill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srgbClr val="3B342A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Đáp án đúng">
                <a:extLst>
                  <a:ext uri="{FF2B5EF4-FFF2-40B4-BE49-F238E27FC236}">
                    <a16:creationId xmlns:a16="http://schemas.microsoft.com/office/drawing/2014/main" id="{82593B85-A4A4-44F3-B165-EC0BE8C64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67974"/>
                <a:ext cx="3702039" cy="92599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sai 1">
                <a:extLst>
                  <a:ext uri="{FF2B5EF4-FFF2-40B4-BE49-F238E27FC236}">
                    <a16:creationId xmlns:a16="http://schemas.microsoft.com/office/drawing/2014/main" id="{A2DBD5C1-EB63-405D-822E-C15D795329BE}"/>
                  </a:ext>
                </a:extLst>
              </p:cNvPr>
              <p:cNvSpPr/>
              <p:nvPr/>
            </p:nvSpPr>
            <p:spPr>
              <a:xfrm>
                <a:off x="674767" y="2844178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457200">
                  <a:lnSpc>
                    <a:spcPct val="150000"/>
                  </a:lnSpc>
                  <a:spcAft>
                    <a:spcPts val="400"/>
                  </a:spcAft>
                  <a:buClrTx/>
                </a:pPr>
                <a:r>
                  <a:rPr lang="en-US" sz="2000" dirty="0">
                    <a:solidFill>
                      <a:srgbClr val="3B342A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srgbClr val="3B342A"/>
                    </a:solidFill>
                  </a:rPr>
                  <a:t>	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B342A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3" name="Đáp án sai 1">
                <a:extLst>
                  <a:ext uri="{FF2B5EF4-FFF2-40B4-BE49-F238E27FC236}">
                    <a16:creationId xmlns:a16="http://schemas.microsoft.com/office/drawing/2014/main" id="{A2DBD5C1-EB63-405D-822E-C15D79532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67" y="2844178"/>
                <a:ext cx="3702039" cy="92599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Đáp án sai 2">
                <a:extLst>
                  <a:ext uri="{FF2B5EF4-FFF2-40B4-BE49-F238E27FC236}">
                    <a16:creationId xmlns:a16="http://schemas.microsoft.com/office/drawing/2014/main" id="{A7460B1E-DF15-4D65-822A-69C3F04393F0}"/>
                  </a:ext>
                </a:extLst>
              </p:cNvPr>
              <p:cNvSpPr/>
              <p:nvPr/>
            </p:nvSpPr>
            <p:spPr>
              <a:xfrm>
                <a:off x="4543298" y="2857350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457200">
                  <a:buClrTx/>
                </a:pPr>
                <a:r>
                  <a:rPr lang="en-US" sz="2000" dirty="0">
                    <a:solidFill>
                      <a:srgbClr val="3B342A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B342A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24" name="Đáp án sai 2">
                <a:extLst>
                  <a:ext uri="{FF2B5EF4-FFF2-40B4-BE49-F238E27FC236}">
                    <a16:creationId xmlns:a16="http://schemas.microsoft.com/office/drawing/2014/main" id="{A7460B1E-DF15-4D65-822A-69C3F0439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298" y="2857350"/>
                <a:ext cx="3702039" cy="92599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Đáp án sai 3">
                <a:extLst>
                  <a:ext uri="{FF2B5EF4-FFF2-40B4-BE49-F238E27FC236}">
                    <a16:creationId xmlns:a16="http://schemas.microsoft.com/office/drawing/2014/main" id="{27A11FC6-C188-4093-A19F-92167C553B62}"/>
                  </a:ext>
                </a:extLst>
              </p:cNvPr>
              <p:cNvSpPr/>
              <p:nvPr/>
            </p:nvSpPr>
            <p:spPr>
              <a:xfrm>
                <a:off x="606836" y="4052285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457200">
                  <a:lnSpc>
                    <a:spcPct val="150000"/>
                  </a:lnSpc>
                  <a:spcAft>
                    <a:spcPts val="400"/>
                  </a:spcAft>
                  <a:buClrTx/>
                </a:pPr>
                <a:r>
                  <a:rPr lang="en-US" sz="2000" dirty="0">
                    <a:solidFill>
                      <a:srgbClr val="3B342A"/>
                    </a:solidFill>
                  </a:rPr>
                  <a:t>C.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srgbClr val="3B342A"/>
                    </a:solidFill>
                  </a:rPr>
                  <a:t>	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3B342A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25" name="Đáp án sai 3">
                <a:extLst>
                  <a:ext uri="{FF2B5EF4-FFF2-40B4-BE49-F238E27FC236}">
                    <a16:creationId xmlns:a16="http://schemas.microsoft.com/office/drawing/2014/main" id="{27A11FC6-C188-4093-A19F-92167C553B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36" y="4052285"/>
                <a:ext cx="3702039" cy="92599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3E70D1EF-7D39-42AB-B88C-1C9F5982D6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73432" y="-301601"/>
            <a:ext cx="487363" cy="487363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A1F1C158-CD0D-469A-A858-F910C8B47F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587485" y="4029086"/>
            <a:ext cx="853046" cy="742494"/>
          </a:xfrm>
          <a:prstGeom prst="rect">
            <a:avLst/>
          </a:prstGeom>
        </p:spPr>
      </p:pic>
      <p:pic>
        <p:nvPicPr>
          <p:cNvPr id="28" name="Picture 14">
            <a:extLst>
              <a:ext uri="{FF2B5EF4-FFF2-40B4-BE49-F238E27FC236}">
                <a16:creationId xmlns:a16="http://schemas.microsoft.com/office/drawing/2014/main" id="{F6D1435C-C70F-468F-AAD5-E329A16965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820276" y="2906318"/>
            <a:ext cx="850122" cy="757381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9A31EFBB-4D73-48DB-8877-9FF9CDC6D8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620959" y="4136592"/>
            <a:ext cx="850122" cy="757381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F2784FBC-BFAD-45F6-B542-7E00EDFC5B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603889" y="2906318"/>
            <a:ext cx="850122" cy="757381"/>
          </a:xfrm>
          <a:prstGeom prst="rect">
            <a:avLst/>
          </a:prstGeom>
        </p:spPr>
      </p:pic>
      <p:pic>
        <p:nvPicPr>
          <p:cNvPr id="31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E56EE95C-54A8-4C02-908F-6FD57C7C3A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00295" y="-3016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0" grpId="0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>
            <a:spLocks noGrp="1"/>
          </p:cNvSpPr>
          <p:nvPr>
            <p:ph type="title"/>
          </p:nvPr>
        </p:nvSpPr>
        <p:spPr>
          <a:xfrm>
            <a:off x="720000" y="857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KHỞI ĐỘNG</a:t>
            </a:r>
            <a:endParaRPr sz="3600" b="1" dirty="0"/>
          </a:p>
        </p:txBody>
      </p:sp>
      <p:pic>
        <p:nvPicPr>
          <p:cNvPr id="290" name="Google Shape;29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138565">
            <a:off x="7335250" y="-608577"/>
            <a:ext cx="2187299" cy="2807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B104E7-5E66-4E63-BB94-F893FC00A3BD}"/>
              </a:ext>
            </a:extLst>
          </p:cNvPr>
          <p:cNvSpPr txBox="1">
            <a:spLocks/>
          </p:cNvSpPr>
          <p:nvPr/>
        </p:nvSpPr>
        <p:spPr>
          <a:xfrm>
            <a:off x="595261" y="742771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atisfy"/>
              <a:buNone/>
              <a:defRPr sz="37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Satisfy"/>
                <a:cs typeface="Arial" panose="020B0604020202020204" pitchFamily="34" charset="0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42A"/>
              </a:buClr>
              <a:buSzPts val="3700"/>
              <a:buFont typeface="Satisfy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E3D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atisfy"/>
              </a:rPr>
              <a:t>“TRÒ CHƠI TRẮC NGHIỆM”</a:t>
            </a:r>
          </a:p>
        </p:txBody>
      </p:sp>
      <p:sp>
        <p:nvSpPr>
          <p:cNvPr id="21" name="Câu hỏi">
            <a:extLst>
              <a:ext uri="{FF2B5EF4-FFF2-40B4-BE49-F238E27FC236}">
                <a16:creationId xmlns:a16="http://schemas.microsoft.com/office/drawing/2014/main" id="{63C98F1A-21C5-4495-8538-17E4F832A744}"/>
              </a:ext>
            </a:extLst>
          </p:cNvPr>
          <p:cNvSpPr/>
          <p:nvPr/>
        </p:nvSpPr>
        <p:spPr>
          <a:xfrm>
            <a:off x="536876" y="1497715"/>
            <a:ext cx="8133522" cy="94804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Câu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5.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Phương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trình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đây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phương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trình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chính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tắc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hypebol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B342A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đúng">
                <a:extLst>
                  <a:ext uri="{FF2B5EF4-FFF2-40B4-BE49-F238E27FC236}">
                    <a16:creationId xmlns:a16="http://schemas.microsoft.com/office/drawing/2014/main" id="{82593B85-A4A4-44F3-B165-EC0BE8C64389}"/>
                  </a:ext>
                </a:extLst>
              </p:cNvPr>
              <p:cNvSpPr/>
              <p:nvPr/>
            </p:nvSpPr>
            <p:spPr>
              <a:xfrm>
                <a:off x="4584810" y="2852650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457200">
                  <a:buClrTx/>
                  <a:defRPr/>
                </a:pPr>
                <a:r>
                  <a:rPr lang="en-US" sz="2000" dirty="0">
                    <a:solidFill>
                      <a:srgbClr val="3B342A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rgbClr val="3B342A"/>
                  </a:solidFill>
                </a:endParaRPr>
              </a:p>
            </p:txBody>
          </p:sp>
        </mc:Choice>
        <mc:Fallback xmlns="">
          <p:sp>
            <p:nvSpPr>
              <p:cNvPr id="22" name="Đáp án đúng">
                <a:extLst>
                  <a:ext uri="{FF2B5EF4-FFF2-40B4-BE49-F238E27FC236}">
                    <a16:creationId xmlns:a16="http://schemas.microsoft.com/office/drawing/2014/main" id="{82593B85-A4A4-44F3-B165-EC0BE8C64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810" y="2852650"/>
                <a:ext cx="3702039" cy="92599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sai 1">
                <a:extLst>
                  <a:ext uri="{FF2B5EF4-FFF2-40B4-BE49-F238E27FC236}">
                    <a16:creationId xmlns:a16="http://schemas.microsoft.com/office/drawing/2014/main" id="{A2DBD5C1-EB63-405D-822E-C15D795329BE}"/>
                  </a:ext>
                </a:extLst>
              </p:cNvPr>
              <p:cNvSpPr/>
              <p:nvPr/>
            </p:nvSpPr>
            <p:spPr>
              <a:xfrm>
                <a:off x="674767" y="2844178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B342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3B342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B342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B342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B342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B342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3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B342A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−</m:t>
                    </m:r>
                    <m:f>
                      <m:f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3B342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B342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B342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B342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B342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2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B342A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B342A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−</m:t>
                    </m:r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B342A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1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B342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Arial"/>
                  </a:rPr>
                  <a:t>	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B342A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3" name="Đáp án sai 1">
                <a:extLst>
                  <a:ext uri="{FF2B5EF4-FFF2-40B4-BE49-F238E27FC236}">
                    <a16:creationId xmlns:a16="http://schemas.microsoft.com/office/drawing/2014/main" id="{A2DBD5C1-EB63-405D-822E-C15D79532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67" y="2844178"/>
                <a:ext cx="3702039" cy="92599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Đáp án sai 2">
                <a:extLst>
                  <a:ext uri="{FF2B5EF4-FFF2-40B4-BE49-F238E27FC236}">
                    <a16:creationId xmlns:a16="http://schemas.microsoft.com/office/drawing/2014/main" id="{A7460B1E-DF15-4D65-822A-69C3F04393F0}"/>
                  </a:ext>
                </a:extLst>
              </p:cNvPr>
              <p:cNvSpPr/>
              <p:nvPr/>
            </p:nvSpPr>
            <p:spPr>
              <a:xfrm>
                <a:off x="4572000" y="4033656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457200">
                  <a:buClrTx/>
                  <a:defRPr/>
                </a:pPr>
                <a:r>
                  <a:rPr lang="en-US" sz="2000" dirty="0">
                    <a:solidFill>
                      <a:srgbClr val="3B342A"/>
                    </a:solidFill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3B342A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solidFill>
                          <a:srgbClr val="3B342A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>
                  <a:solidFill>
                    <a:srgbClr val="3B342A"/>
                  </a:solidFill>
                </a:endParaRPr>
              </a:p>
            </p:txBody>
          </p:sp>
        </mc:Choice>
        <mc:Fallback xmlns="">
          <p:sp>
            <p:nvSpPr>
              <p:cNvPr id="24" name="Đáp án sai 2">
                <a:extLst>
                  <a:ext uri="{FF2B5EF4-FFF2-40B4-BE49-F238E27FC236}">
                    <a16:creationId xmlns:a16="http://schemas.microsoft.com/office/drawing/2014/main" id="{A7460B1E-DF15-4D65-822A-69C3F0439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033656"/>
                <a:ext cx="3702039" cy="92599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Đáp án sai 3">
                <a:extLst>
                  <a:ext uri="{FF2B5EF4-FFF2-40B4-BE49-F238E27FC236}">
                    <a16:creationId xmlns:a16="http://schemas.microsoft.com/office/drawing/2014/main" id="{27A11FC6-C188-4093-A19F-92167C553B62}"/>
                  </a:ext>
                </a:extLst>
              </p:cNvPr>
              <p:cNvSpPr/>
              <p:nvPr/>
            </p:nvSpPr>
            <p:spPr>
              <a:xfrm>
                <a:off x="606836" y="4052285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B342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Arial"/>
                  </a:rPr>
                  <a:t>C.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B342A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 </m:t>
                    </m:r>
                    <m:f>
                      <m:f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3B342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B342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B342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B342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B342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6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B342A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+</m:t>
                    </m:r>
                    <m:f>
                      <m:f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3B342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B342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B342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𝑦</m:t>
                            </m:r>
                          </m:e>
                          <m:sup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B342A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Arial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3B342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1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B342A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=1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B342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Arial"/>
                  </a:rPr>
                  <a:t>	</a:t>
                </a:r>
              </a:p>
            </p:txBody>
          </p:sp>
        </mc:Choice>
        <mc:Fallback xmlns="">
          <p:sp>
            <p:nvSpPr>
              <p:cNvPr id="25" name="Đáp án sai 3">
                <a:extLst>
                  <a:ext uri="{FF2B5EF4-FFF2-40B4-BE49-F238E27FC236}">
                    <a16:creationId xmlns:a16="http://schemas.microsoft.com/office/drawing/2014/main" id="{27A11FC6-C188-4093-A19F-92167C553B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36" y="4052285"/>
                <a:ext cx="3702039" cy="925999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3E70D1EF-7D39-42AB-B88C-1C9F5982D6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273432" y="-301601"/>
            <a:ext cx="487363" cy="487363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A1F1C158-CD0D-469A-A858-F910C8B47F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600295" y="2913762"/>
            <a:ext cx="853046" cy="742494"/>
          </a:xfrm>
          <a:prstGeom prst="rect">
            <a:avLst/>
          </a:prstGeom>
        </p:spPr>
      </p:pic>
      <p:pic>
        <p:nvPicPr>
          <p:cNvPr id="28" name="Picture 14">
            <a:extLst>
              <a:ext uri="{FF2B5EF4-FFF2-40B4-BE49-F238E27FC236}">
                <a16:creationId xmlns:a16="http://schemas.microsoft.com/office/drawing/2014/main" id="{F6D1435C-C70F-468F-AAD5-E329A16965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848978" y="4082624"/>
            <a:ext cx="850122" cy="757381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9A31EFBB-4D73-48DB-8877-9FF9CDC6D8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620959" y="4136592"/>
            <a:ext cx="850122" cy="757381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F2784FBC-BFAD-45F6-B542-7E00EDFC5B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603889" y="2906318"/>
            <a:ext cx="850122" cy="757381"/>
          </a:xfrm>
          <a:prstGeom prst="rect">
            <a:avLst/>
          </a:prstGeom>
        </p:spPr>
      </p:pic>
      <p:pic>
        <p:nvPicPr>
          <p:cNvPr id="31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E56EE95C-54A8-4C02-908F-6FD57C7C3A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00295" y="-3016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4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0" grpId="0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>
            <a:spLocks noGrp="1"/>
          </p:cNvSpPr>
          <p:nvPr>
            <p:ph type="title"/>
          </p:nvPr>
        </p:nvSpPr>
        <p:spPr>
          <a:xfrm>
            <a:off x="720000" y="857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KHỞI ĐỘNG</a:t>
            </a:r>
            <a:endParaRPr sz="3600" b="1" dirty="0"/>
          </a:p>
        </p:txBody>
      </p:sp>
      <p:pic>
        <p:nvPicPr>
          <p:cNvPr id="290" name="Google Shape;29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138565">
            <a:off x="7335250" y="-608577"/>
            <a:ext cx="2187299" cy="2807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B104E7-5E66-4E63-BB94-F893FC00A3BD}"/>
              </a:ext>
            </a:extLst>
          </p:cNvPr>
          <p:cNvSpPr txBox="1">
            <a:spLocks/>
          </p:cNvSpPr>
          <p:nvPr/>
        </p:nvSpPr>
        <p:spPr>
          <a:xfrm>
            <a:off x="595261" y="742771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atisfy"/>
              <a:buNone/>
              <a:defRPr sz="37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Satisfy"/>
                <a:cs typeface="Arial" panose="020B0604020202020204" pitchFamily="34" charset="0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42A"/>
              </a:buClr>
              <a:buSzPts val="3700"/>
              <a:buFont typeface="Satisfy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E3D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atisfy"/>
              </a:rPr>
              <a:t>“TRÒ CHƠI TRẮC NGHIỆM”</a:t>
            </a:r>
          </a:p>
        </p:txBody>
      </p:sp>
      <p:sp>
        <p:nvSpPr>
          <p:cNvPr id="21" name="Câu hỏi">
            <a:extLst>
              <a:ext uri="{FF2B5EF4-FFF2-40B4-BE49-F238E27FC236}">
                <a16:creationId xmlns:a16="http://schemas.microsoft.com/office/drawing/2014/main" id="{63C98F1A-21C5-4495-8538-17E4F832A744}"/>
              </a:ext>
            </a:extLst>
          </p:cNvPr>
          <p:cNvSpPr/>
          <p:nvPr/>
        </p:nvSpPr>
        <p:spPr>
          <a:xfrm>
            <a:off x="536876" y="1497715"/>
            <a:ext cx="8133522" cy="94804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Câu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6.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Phương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trình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đây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phương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trình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chính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tắc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đường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lang="en-US" sz="2000" dirty="0">
                <a:solidFill>
                  <a:srgbClr val="3B342A"/>
                </a:solidFill>
                <a:latin typeface="Arial" panose="020B0604020202020204"/>
              </a:rPr>
              <a:t>para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bol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B342A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Đáp án đúng">
            <a:extLst>
              <a:ext uri="{FF2B5EF4-FFF2-40B4-BE49-F238E27FC236}">
                <a16:creationId xmlns:a16="http://schemas.microsoft.com/office/drawing/2014/main" id="{82593B85-A4A4-44F3-B165-EC0BE8C64389}"/>
              </a:ext>
            </a:extLst>
          </p:cNvPr>
          <p:cNvSpPr/>
          <p:nvPr/>
        </p:nvSpPr>
        <p:spPr>
          <a:xfrm>
            <a:off x="654710" y="4021512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C. </a:t>
            </a:r>
            <a:r>
              <a:rPr lang="en-US" sz="2000" dirty="0">
                <a:solidFill>
                  <a:srgbClr val="3B342A"/>
                </a:solidFill>
              </a:rPr>
              <a:t>y</a:t>
            </a:r>
            <a:r>
              <a:rPr lang="en-US" sz="2000" baseline="30000" dirty="0">
                <a:solidFill>
                  <a:srgbClr val="3B342A"/>
                </a:solidFill>
              </a:rPr>
              <a:t>2</a:t>
            </a:r>
            <a:r>
              <a:rPr lang="en-US" sz="2000" dirty="0">
                <a:solidFill>
                  <a:srgbClr val="3B342A"/>
                </a:solidFill>
              </a:rPr>
              <a:t> = 4x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3B342A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23" name="Đáp án sai 1">
            <a:extLst>
              <a:ext uri="{FF2B5EF4-FFF2-40B4-BE49-F238E27FC236}">
                <a16:creationId xmlns:a16="http://schemas.microsoft.com/office/drawing/2014/main" id="{A2DBD5C1-EB63-405D-822E-C15D795329BE}"/>
              </a:ext>
            </a:extLst>
          </p:cNvPr>
          <p:cNvSpPr/>
          <p:nvPr/>
        </p:nvSpPr>
        <p:spPr>
          <a:xfrm>
            <a:off x="674767" y="284417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lnSpc>
                <a:spcPct val="150000"/>
              </a:lnSpc>
              <a:spcAft>
                <a:spcPts val="400"/>
              </a:spcAft>
              <a:buClrTx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A. </a:t>
            </a:r>
            <a:r>
              <a:rPr lang="en-US" sz="2000" dirty="0">
                <a:solidFill>
                  <a:srgbClr val="3B342A"/>
                </a:solidFill>
              </a:rPr>
              <a:t>x</a:t>
            </a:r>
            <a:r>
              <a:rPr lang="en-US" sz="2000" baseline="30000" dirty="0">
                <a:solidFill>
                  <a:srgbClr val="3B342A"/>
                </a:solidFill>
              </a:rPr>
              <a:t>2</a:t>
            </a:r>
            <a:r>
              <a:rPr lang="en-US" sz="2000" dirty="0">
                <a:solidFill>
                  <a:srgbClr val="3B342A"/>
                </a:solidFill>
              </a:rPr>
              <a:t> = 4y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B342A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Đáp án sai 2">
            <a:extLst>
              <a:ext uri="{FF2B5EF4-FFF2-40B4-BE49-F238E27FC236}">
                <a16:creationId xmlns:a16="http://schemas.microsoft.com/office/drawing/2014/main" id="{A7460B1E-DF15-4D65-822A-69C3F04393F0}"/>
              </a:ext>
            </a:extLst>
          </p:cNvPr>
          <p:cNvSpPr/>
          <p:nvPr/>
        </p:nvSpPr>
        <p:spPr>
          <a:xfrm>
            <a:off x="4572000" y="403365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buClrTx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sym typeface="Arial"/>
              </a:rPr>
              <a:t>D. </a:t>
            </a:r>
            <a:r>
              <a:rPr lang="en-US" sz="2000" dirty="0">
                <a:solidFill>
                  <a:srgbClr val="3B342A"/>
                </a:solidFill>
              </a:rPr>
              <a:t>y</a:t>
            </a:r>
            <a:r>
              <a:rPr lang="en-US" sz="2000" baseline="30000" dirty="0">
                <a:solidFill>
                  <a:srgbClr val="3B342A"/>
                </a:solidFill>
              </a:rPr>
              <a:t>2</a:t>
            </a:r>
            <a:r>
              <a:rPr lang="en-US" sz="2000" dirty="0">
                <a:solidFill>
                  <a:srgbClr val="3B342A"/>
                </a:solidFill>
              </a:rPr>
              <a:t> = -4x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B342A"/>
              </a:solidFill>
              <a:effectLst/>
              <a:uLnTx/>
              <a:uFillTx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Đáp án sai 3">
                <a:extLst>
                  <a:ext uri="{FF2B5EF4-FFF2-40B4-BE49-F238E27FC236}">
                    <a16:creationId xmlns:a16="http://schemas.microsoft.com/office/drawing/2014/main" id="{27A11FC6-C188-4093-A19F-92167C553B62}"/>
                  </a:ext>
                </a:extLst>
              </p:cNvPr>
              <p:cNvSpPr/>
              <p:nvPr/>
            </p:nvSpPr>
            <p:spPr>
              <a:xfrm>
                <a:off x="4604988" y="2844178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457200">
                  <a:lnSpc>
                    <a:spcPct val="150000"/>
                  </a:lnSpc>
                  <a:spcAft>
                    <a:spcPts val="400"/>
                  </a:spcAft>
                  <a:buClrTx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B342A"/>
                    </a:solidFill>
                    <a:effectLst/>
                    <a:uLnTx/>
                    <a:uFillTx/>
                    <a:sym typeface="Arial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3B342A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2000" baseline="30000">
                        <a:solidFill>
                          <a:srgbClr val="3B342A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3B342A"/>
                        </a:solidFill>
                      </a:rPr>
                      <m:t> = −6</m:t>
                    </m:r>
                    <m:r>
                      <m:rPr>
                        <m:nor/>
                      </m:rPr>
                      <a:rPr lang="en-US" sz="2000">
                        <a:solidFill>
                          <a:srgbClr val="3B342A"/>
                        </a:solidFill>
                      </a:rPr>
                      <m:t>y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B342A"/>
                    </a:solidFill>
                    <a:effectLst/>
                    <a:uLnTx/>
                    <a:uFillTx/>
                    <a:sym typeface="Arial"/>
                  </a:rPr>
                  <a:t>	</a:t>
                </a:r>
              </a:p>
            </p:txBody>
          </p:sp>
        </mc:Choice>
        <mc:Fallback xmlns="">
          <p:sp>
            <p:nvSpPr>
              <p:cNvPr id="25" name="Đáp án sai 3">
                <a:extLst>
                  <a:ext uri="{FF2B5EF4-FFF2-40B4-BE49-F238E27FC236}">
                    <a16:creationId xmlns:a16="http://schemas.microsoft.com/office/drawing/2014/main" id="{27A11FC6-C188-4093-A19F-92167C553B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88" y="2844178"/>
                <a:ext cx="3702039" cy="92599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3E70D1EF-7D39-42AB-B88C-1C9F5982D6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73432" y="-301601"/>
            <a:ext cx="487363" cy="487363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A1F1C158-CD0D-469A-A858-F910C8B47F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70195" y="4082624"/>
            <a:ext cx="853046" cy="742494"/>
          </a:xfrm>
          <a:prstGeom prst="rect">
            <a:avLst/>
          </a:prstGeom>
        </p:spPr>
      </p:pic>
      <p:pic>
        <p:nvPicPr>
          <p:cNvPr id="28" name="Picture 14">
            <a:extLst>
              <a:ext uri="{FF2B5EF4-FFF2-40B4-BE49-F238E27FC236}">
                <a16:creationId xmlns:a16="http://schemas.microsoft.com/office/drawing/2014/main" id="{F6D1435C-C70F-468F-AAD5-E329A16965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848978" y="4082624"/>
            <a:ext cx="850122" cy="757381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9A31EFBB-4D73-48DB-8877-9FF9CDC6D8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619111" y="2928485"/>
            <a:ext cx="850122" cy="757381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F2784FBC-BFAD-45F6-B542-7E00EDFC5B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603889" y="2906318"/>
            <a:ext cx="850122" cy="757381"/>
          </a:xfrm>
          <a:prstGeom prst="rect">
            <a:avLst/>
          </a:prstGeom>
        </p:spPr>
      </p:pic>
      <p:pic>
        <p:nvPicPr>
          <p:cNvPr id="31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E56EE95C-54A8-4C02-908F-6FD57C7C3A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00295" y="-3016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2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0" grpId="0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>
            <a:spLocks noGrp="1"/>
          </p:cNvSpPr>
          <p:nvPr>
            <p:ph type="title"/>
          </p:nvPr>
        </p:nvSpPr>
        <p:spPr>
          <a:xfrm>
            <a:off x="720000" y="857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KHỞI ĐỘNG</a:t>
            </a:r>
            <a:endParaRPr sz="3600" b="1" dirty="0"/>
          </a:p>
        </p:txBody>
      </p:sp>
      <p:pic>
        <p:nvPicPr>
          <p:cNvPr id="290" name="Google Shape;290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138565">
            <a:off x="7335250" y="-608577"/>
            <a:ext cx="2187299" cy="2807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B104E7-5E66-4E63-BB94-F893FC00A3BD}"/>
              </a:ext>
            </a:extLst>
          </p:cNvPr>
          <p:cNvSpPr txBox="1">
            <a:spLocks/>
          </p:cNvSpPr>
          <p:nvPr/>
        </p:nvSpPr>
        <p:spPr>
          <a:xfrm>
            <a:off x="595261" y="742771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atisfy"/>
              <a:buNone/>
              <a:defRPr sz="37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Satisfy"/>
                <a:cs typeface="Arial" panose="020B0604020202020204" pitchFamily="34" charset="0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42A"/>
              </a:buClr>
              <a:buSzPts val="3700"/>
              <a:buFont typeface="Satisfy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E7E3D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atisfy"/>
              </a:rPr>
              <a:t>“TRÒ CHƠI TRẮC NGHIỆM”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âu hỏi">
                <a:extLst>
                  <a:ext uri="{FF2B5EF4-FFF2-40B4-BE49-F238E27FC236}">
                    <a16:creationId xmlns:a16="http://schemas.microsoft.com/office/drawing/2014/main" id="{63C98F1A-21C5-4495-8538-17E4F832A744}"/>
                  </a:ext>
                </a:extLst>
              </p:cNvPr>
              <p:cNvSpPr/>
              <p:nvPr/>
            </p:nvSpPr>
            <p:spPr>
              <a:xfrm>
                <a:off x="536876" y="1497715"/>
                <a:ext cx="8133522" cy="948044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lnSpc>
                    <a:spcPct val="150000"/>
                  </a:lnSpc>
                  <a:buClrTx/>
                  <a:defRPr/>
                </a:pPr>
                <a:r>
                  <a:rPr kumimoji="0" lang="fr-F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B342A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  <a:sym typeface="Arial"/>
                  </a:rPr>
                  <a:t>Câu 7. </a:t>
                </a:r>
                <a:r>
                  <a:rPr lang="en-US" sz="2000" dirty="0" err="1">
                    <a:solidFill>
                      <a:srgbClr val="3B342A"/>
                    </a:solidFill>
                  </a:rPr>
                  <a:t>Trong</a:t>
                </a:r>
                <a:r>
                  <a:rPr lang="en-US" sz="2000" dirty="0">
                    <a:solidFill>
                      <a:srgbClr val="3B342A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3B342A"/>
                    </a:solidFill>
                  </a:rPr>
                  <a:t>mặt</a:t>
                </a:r>
                <a:r>
                  <a:rPr lang="en-US" sz="2000" dirty="0">
                    <a:solidFill>
                      <a:srgbClr val="3B342A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3B342A"/>
                    </a:solidFill>
                  </a:rPr>
                  <a:t>phẳng</a:t>
                </a:r>
                <a:r>
                  <a:rPr lang="en-US" sz="2000" dirty="0">
                    <a:solidFill>
                      <a:srgbClr val="3B342A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3B342A"/>
                    </a:solidFill>
                  </a:rPr>
                  <a:t>tọa</a:t>
                </a:r>
                <a:r>
                  <a:rPr lang="en-US" sz="2000" dirty="0">
                    <a:solidFill>
                      <a:srgbClr val="3B342A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3B342A"/>
                    </a:solidFill>
                  </a:rPr>
                  <a:t>độ</a:t>
                </a:r>
                <a:r>
                  <a:rPr lang="en-US" sz="2000" dirty="0">
                    <a:solidFill>
                      <a:srgbClr val="3B342A"/>
                    </a:solidFill>
                  </a:rPr>
                  <a:t> Oxy, </a:t>
                </a:r>
                <a:r>
                  <a:rPr lang="en-US" sz="2000" dirty="0" err="1">
                    <a:solidFill>
                      <a:srgbClr val="3B342A"/>
                    </a:solidFill>
                  </a:rPr>
                  <a:t>cho</a:t>
                </a:r>
                <a:r>
                  <a:rPr lang="en-US" sz="2000" dirty="0">
                    <a:solidFill>
                      <a:srgbClr val="3B342A"/>
                    </a:solidFill>
                  </a:rPr>
                  <a:t> A(3; 4); B(2; 5). </a:t>
                </a:r>
                <a:r>
                  <a:rPr lang="en-US" sz="2000" dirty="0" err="1">
                    <a:solidFill>
                      <a:srgbClr val="3B342A"/>
                    </a:solidFill>
                  </a:rPr>
                  <a:t>Tọa</a:t>
                </a:r>
                <a:r>
                  <a:rPr lang="en-US" sz="2000" dirty="0">
                    <a:solidFill>
                      <a:srgbClr val="3B342A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3B342A"/>
                    </a:solidFill>
                  </a:rPr>
                  <a:t>độ</a:t>
                </a:r>
                <a:r>
                  <a:rPr lang="en-US" sz="2000" dirty="0">
                    <a:solidFill>
                      <a:srgbClr val="3B342A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3B342A"/>
                    </a:solidFill>
                  </a:rPr>
                  <a:t>của</a:t>
                </a:r>
                <a:r>
                  <a:rPr lang="en-US" sz="2000" dirty="0">
                    <a:solidFill>
                      <a:srgbClr val="3B342A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3B342A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3B342A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3B342A"/>
                    </a:solidFill>
                  </a:rPr>
                  <a:t>là</a:t>
                </a:r>
                <a:r>
                  <a:rPr lang="en-US" sz="2000" dirty="0">
                    <a:solidFill>
                      <a:srgbClr val="3B342A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1" name="Câu hỏi">
                <a:extLst>
                  <a:ext uri="{FF2B5EF4-FFF2-40B4-BE49-F238E27FC236}">
                    <a16:creationId xmlns:a16="http://schemas.microsoft.com/office/drawing/2014/main" id="{63C98F1A-21C5-4495-8538-17E4F832A7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76" y="1497715"/>
                <a:ext cx="8133522" cy="948044"/>
              </a:xfrm>
              <a:prstGeom prst="roundRect">
                <a:avLst/>
              </a:prstGeom>
              <a:blipFill>
                <a:blip r:embed="rId8"/>
                <a:stretch>
                  <a:fillRect b="-141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Đáp án đúng">
            <a:extLst>
              <a:ext uri="{FF2B5EF4-FFF2-40B4-BE49-F238E27FC236}">
                <a16:creationId xmlns:a16="http://schemas.microsoft.com/office/drawing/2014/main" id="{82593B85-A4A4-44F3-B165-EC0BE8C64389}"/>
              </a:ext>
            </a:extLst>
          </p:cNvPr>
          <p:cNvSpPr/>
          <p:nvPr/>
        </p:nvSpPr>
        <p:spPr>
          <a:xfrm>
            <a:off x="654710" y="4021512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C. (-1 ; 1)</a:t>
            </a:r>
          </a:p>
        </p:txBody>
      </p:sp>
      <p:sp>
        <p:nvSpPr>
          <p:cNvPr id="23" name="Đáp án sai 1">
            <a:extLst>
              <a:ext uri="{FF2B5EF4-FFF2-40B4-BE49-F238E27FC236}">
                <a16:creationId xmlns:a16="http://schemas.microsoft.com/office/drawing/2014/main" id="{A2DBD5C1-EB63-405D-822E-C15D795329BE}"/>
              </a:ext>
            </a:extLst>
          </p:cNvPr>
          <p:cNvSpPr/>
          <p:nvPr/>
        </p:nvSpPr>
        <p:spPr>
          <a:xfrm>
            <a:off x="674767" y="2844178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A. (1 ; -1)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B342A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Đáp án sai 2">
            <a:extLst>
              <a:ext uri="{FF2B5EF4-FFF2-40B4-BE49-F238E27FC236}">
                <a16:creationId xmlns:a16="http://schemas.microsoft.com/office/drawing/2014/main" id="{A7460B1E-DF15-4D65-822A-69C3F04393F0}"/>
              </a:ext>
            </a:extLst>
          </p:cNvPr>
          <p:cNvSpPr/>
          <p:nvPr/>
        </p:nvSpPr>
        <p:spPr>
          <a:xfrm>
            <a:off x="4572000" y="4033656"/>
            <a:ext cx="3702039" cy="92599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D. (-1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3B34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; -1)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B34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Đáp án sai 3">
                <a:extLst>
                  <a:ext uri="{FF2B5EF4-FFF2-40B4-BE49-F238E27FC236}">
                    <a16:creationId xmlns:a16="http://schemas.microsoft.com/office/drawing/2014/main" id="{27A11FC6-C188-4093-A19F-92167C553B62}"/>
                  </a:ext>
                </a:extLst>
              </p:cNvPr>
              <p:cNvSpPr/>
              <p:nvPr/>
            </p:nvSpPr>
            <p:spPr>
              <a:xfrm>
                <a:off x="4604988" y="2844178"/>
                <a:ext cx="3702039" cy="92599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B342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Arial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3B342A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(1 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B342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Arial"/>
                  </a:rPr>
                  <a:t>; 1)</a:t>
                </a:r>
              </a:p>
            </p:txBody>
          </p:sp>
        </mc:Choice>
        <mc:Fallback xmlns="">
          <p:sp>
            <p:nvSpPr>
              <p:cNvPr id="25" name="Đáp án sai 3">
                <a:extLst>
                  <a:ext uri="{FF2B5EF4-FFF2-40B4-BE49-F238E27FC236}">
                    <a16:creationId xmlns:a16="http://schemas.microsoft.com/office/drawing/2014/main" id="{27A11FC6-C188-4093-A19F-92167C553B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88" y="2844178"/>
                <a:ext cx="3702039" cy="92599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3E70D1EF-7D39-42AB-B88C-1C9F5982D6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73432" y="-301601"/>
            <a:ext cx="487363" cy="487363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A1F1C158-CD0D-469A-A858-F910C8B47FC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670195" y="4082624"/>
            <a:ext cx="853046" cy="742494"/>
          </a:xfrm>
          <a:prstGeom prst="rect">
            <a:avLst/>
          </a:prstGeom>
        </p:spPr>
      </p:pic>
      <p:pic>
        <p:nvPicPr>
          <p:cNvPr id="28" name="Picture 14">
            <a:extLst>
              <a:ext uri="{FF2B5EF4-FFF2-40B4-BE49-F238E27FC236}">
                <a16:creationId xmlns:a16="http://schemas.microsoft.com/office/drawing/2014/main" id="{F6D1435C-C70F-468F-AAD5-E329A16965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848978" y="4082624"/>
            <a:ext cx="850122" cy="757381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9A31EFBB-4D73-48DB-8877-9FF9CDC6D8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619111" y="2928485"/>
            <a:ext cx="850122" cy="757381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F2784FBC-BFAD-45F6-B542-7E00EDFC5B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603889" y="2906318"/>
            <a:ext cx="850122" cy="757381"/>
          </a:xfrm>
          <a:prstGeom prst="rect">
            <a:avLst/>
          </a:prstGeom>
        </p:spPr>
      </p:pic>
      <p:pic>
        <p:nvPicPr>
          <p:cNvPr id="31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E56EE95C-54A8-4C02-908F-6FD57C7C3A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00295" y="-3016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1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0" grpId="0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Cream Paper Scrapbook - South Korea Travel Planning by Slidesgo">
  <a:themeElements>
    <a:clrScheme name="Simple Light">
      <a:dk1>
        <a:srgbClr val="3B342A"/>
      </a:dk1>
      <a:lt1>
        <a:srgbClr val="E7E3D9"/>
      </a:lt1>
      <a:dk2>
        <a:srgbClr val="B4B17E"/>
      </a:dk2>
      <a:lt2>
        <a:srgbClr val="94BCC2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B342A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3669</Words>
  <Application>Microsoft Office PowerPoint</Application>
  <PresentationFormat>On-screen Show (16:9)</PresentationFormat>
  <Paragraphs>275</Paragraphs>
  <Slides>45</Slides>
  <Notes>36</Notes>
  <HiddenSlides>0</HiddenSlides>
  <MMClips>20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Kavoon</vt:lpstr>
      <vt:lpstr>Bebas Neue</vt:lpstr>
      <vt:lpstr>Satisfy</vt:lpstr>
      <vt:lpstr>Handlee</vt:lpstr>
      <vt:lpstr>Arial</vt:lpstr>
      <vt:lpstr>Cambria Math</vt:lpstr>
      <vt:lpstr>Times New Roman</vt:lpstr>
      <vt:lpstr>Cream Paper Scrapbook - South Korea Travel Planning by Slidesgo</vt:lpstr>
      <vt:lpstr>CHÀO MỪNG CÁC EM  ĐẾN VỚI TIẾT HỌC  HÔM NAY!</vt:lpstr>
      <vt:lpstr>BÀI TẬP CUỐI CHƯƠNG VII (2 tiết)</vt:lpstr>
      <vt:lpstr>KHỞI ĐỘNG</vt:lpstr>
      <vt:lpstr>KHỞI ĐỘNG</vt:lpstr>
      <vt:lpstr>KHỞI ĐỘNG</vt:lpstr>
      <vt:lpstr>KHỞI ĐỘNG</vt:lpstr>
      <vt:lpstr>KHỞI ĐỘNG</vt:lpstr>
      <vt:lpstr>KHỞI ĐỘNG</vt:lpstr>
      <vt:lpstr>KHỞI ĐỘNG</vt:lpstr>
      <vt:lpstr>KHỞI ĐỘNG</vt:lpstr>
      <vt:lpstr>KHỞI ĐỘNG</vt:lpstr>
      <vt:lpstr>KHỞI ĐỘNG</vt:lpstr>
      <vt:lpstr>PowerPoint Presentation</vt:lpstr>
      <vt:lpstr>HS trả lời các câu hỏi sau:</vt:lpstr>
      <vt:lpstr>HS trả lời các câu hỏi sau:</vt:lpstr>
      <vt:lpstr>HS trả lời các câu hỏi sau:</vt:lpstr>
      <vt:lpstr>PowerPoint Presentation</vt:lpstr>
      <vt:lpstr>HS trả lời các câu hỏi sau:</vt:lpstr>
      <vt:lpstr>HS trả lời các câu hỏi sau:</vt:lpstr>
      <vt:lpstr>HS trả lời các câu hỏi sau:</vt:lpstr>
      <vt:lpstr>HS trả lời các câu hỏi sau:</vt:lpstr>
      <vt:lpstr>HS trả lời các câu hỏi sau: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CHÚ Ý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TIẾT HỌC  HÔM NAY!</dc:title>
  <dc:creator>ADMIN</dc:creator>
  <cp:lastModifiedBy>Nguyệt Lê</cp:lastModifiedBy>
  <cp:revision>42</cp:revision>
  <dcterms:modified xsi:type="dcterms:W3CDTF">2022-12-21T09:23:46Z</dcterms:modified>
</cp:coreProperties>
</file>