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70" r:id="rId2"/>
    <p:sldId id="271" r:id="rId3"/>
    <p:sldId id="300" r:id="rId4"/>
    <p:sldId id="272" r:id="rId5"/>
    <p:sldId id="273" r:id="rId6"/>
    <p:sldId id="261" r:id="rId7"/>
    <p:sldId id="303" r:id="rId8"/>
    <p:sldId id="276" r:id="rId9"/>
    <p:sldId id="305" r:id="rId10"/>
    <p:sldId id="258" r:id="rId11"/>
    <p:sldId id="267" r:id="rId12"/>
    <p:sldId id="274" r:id="rId13"/>
    <p:sldId id="268" r:id="rId14"/>
    <p:sldId id="262" r:id="rId15"/>
    <p:sldId id="260" r:id="rId16"/>
    <p:sldId id="306" r:id="rId17"/>
    <p:sldId id="259" r:id="rId18"/>
    <p:sldId id="256" r:id="rId19"/>
    <p:sldId id="307" r:id="rId20"/>
    <p:sldId id="283" r:id="rId21"/>
    <p:sldId id="287" r:id="rId22"/>
    <p:sldId id="275" r:id="rId23"/>
    <p:sldId id="308" r:id="rId24"/>
    <p:sldId id="277" r:id="rId25"/>
    <p:sldId id="264" r:id="rId26"/>
    <p:sldId id="281" r:id="rId27"/>
    <p:sldId id="280" r:id="rId28"/>
    <p:sldId id="309" r:id="rId29"/>
    <p:sldId id="284" r:id="rId30"/>
    <p:sldId id="295" r:id="rId31"/>
    <p:sldId id="296" r:id="rId32"/>
    <p:sldId id="297" r:id="rId33"/>
    <p:sldId id="298" r:id="rId34"/>
    <p:sldId id="299" r:id="rId35"/>
    <p:sldId id="310" r:id="rId36"/>
    <p:sldId id="257" r:id="rId37"/>
    <p:sldId id="279" r:id="rId38"/>
    <p:sldId id="282" r:id="rId39"/>
    <p:sldId id="285" r:id="rId40"/>
    <p:sldId id="288" r:id="rId41"/>
    <p:sldId id="291" r:id="rId42"/>
    <p:sldId id="292" r:id="rId43"/>
    <p:sldId id="263" r:id="rId44"/>
    <p:sldId id="293" r:id="rId45"/>
    <p:sldId id="294" r:id="rId46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Public Sans Bold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D85B"/>
    <a:srgbClr val="EFE7FD"/>
    <a:srgbClr val="F4DEFE"/>
    <a:srgbClr val="FDE3FC"/>
    <a:srgbClr val="D2D5FF"/>
    <a:srgbClr val="215968"/>
    <a:srgbClr val="FFE697"/>
    <a:srgbClr val="100F0D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66" y="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FD6AD-AE52-4321-A68E-2BE3D173BFD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EF816-2507-4B90-A44E-19589D5B3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95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EF816-2507-4B90-A44E-19589D5B3A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EF816-2507-4B90-A44E-19589D5B3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8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EF816-2507-4B90-A44E-19589D5B3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256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EF816-2507-4B90-A44E-19589D5B3A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6.svg"/><Relationship Id="rId7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66.svg"/><Relationship Id="rId7" Type="http://schemas.openxmlformats.org/officeDocument/2006/relationships/image" Target="../media/image4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81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media" Target="../media/media2.mp3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5.png"/><Relationship Id="rId4" Type="http://schemas.openxmlformats.org/officeDocument/2006/relationships/audio" Target="../media/media2.mp3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07.png"/><Relationship Id="rId3" Type="http://schemas.microsoft.com/office/2007/relationships/media" Target="../media/media2.mp3"/><Relationship Id="rId7" Type="http://schemas.openxmlformats.org/officeDocument/2006/relationships/image" Target="../media/image109.png"/><Relationship Id="rId12" Type="http://schemas.openxmlformats.org/officeDocument/2006/relationships/image" Target="../media/image10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8.png"/><Relationship Id="rId11" Type="http://schemas.openxmlformats.org/officeDocument/2006/relationships/image" Target="../media/image10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4.png"/><Relationship Id="rId4" Type="http://schemas.openxmlformats.org/officeDocument/2006/relationships/audio" Target="../media/media2.mp3"/><Relationship Id="rId9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media" Target="../media/media2.mp3"/><Relationship Id="rId7" Type="http://schemas.openxmlformats.org/officeDocument/2006/relationships/image" Target="../media/image10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1.png"/><Relationship Id="rId11" Type="http://schemas.openxmlformats.org/officeDocument/2006/relationships/image" Target="../media/image10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6.png"/><Relationship Id="rId4" Type="http://schemas.openxmlformats.org/officeDocument/2006/relationships/audio" Target="../media/media2.mp3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media" Target="../media/media2.mp3"/><Relationship Id="rId7" Type="http://schemas.openxmlformats.org/officeDocument/2006/relationships/image" Target="../media/image10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2.png"/><Relationship Id="rId11" Type="http://schemas.openxmlformats.org/officeDocument/2006/relationships/image" Target="../media/image10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6.png"/><Relationship Id="rId4" Type="http://schemas.openxmlformats.org/officeDocument/2006/relationships/audio" Target="../media/media2.mp3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5.png"/><Relationship Id="rId3" Type="http://schemas.microsoft.com/office/2007/relationships/media" Target="../media/media2.mp3"/><Relationship Id="rId7" Type="http://schemas.openxmlformats.org/officeDocument/2006/relationships/image" Target="../media/image114.png"/><Relationship Id="rId12" Type="http://schemas.openxmlformats.org/officeDocument/2006/relationships/image" Target="../media/image10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3.png"/><Relationship Id="rId11" Type="http://schemas.openxmlformats.org/officeDocument/2006/relationships/image" Target="../media/image10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7.png"/><Relationship Id="rId10" Type="http://schemas.openxmlformats.org/officeDocument/2006/relationships/image" Target="../media/image117.png"/><Relationship Id="rId4" Type="http://schemas.openxmlformats.org/officeDocument/2006/relationships/audio" Target="../media/media2.mp3"/><Relationship Id="rId9" Type="http://schemas.openxmlformats.org/officeDocument/2006/relationships/image" Target="../media/image116.png"/><Relationship Id="rId1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media" Target="../media/media2.mp3"/><Relationship Id="rId7" Type="http://schemas.openxmlformats.org/officeDocument/2006/relationships/image" Target="../media/image10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8.png"/><Relationship Id="rId11" Type="http://schemas.openxmlformats.org/officeDocument/2006/relationships/image" Target="../media/image10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6.png"/><Relationship Id="rId4" Type="http://schemas.openxmlformats.org/officeDocument/2006/relationships/audio" Target="../media/media2.mp3"/><Relationship Id="rId9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svg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2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5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88.svg"/><Relationship Id="rId9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5.svg"/><Relationship Id="rId7" Type="http://schemas.openxmlformats.org/officeDocument/2006/relationships/image" Target="../media/image13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8.svg"/><Relationship Id="rId7" Type="http://schemas.openxmlformats.org/officeDocument/2006/relationships/image" Target="../media/image14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144.svg"/><Relationship Id="rId7" Type="http://schemas.openxmlformats.org/officeDocument/2006/relationships/image" Target="../media/image69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0.png"/><Relationship Id="rId4" Type="http://schemas.openxmlformats.org/officeDocument/2006/relationships/image" Target="../media/image1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48.png"/><Relationship Id="rId4" Type="http://schemas.openxmlformats.org/officeDocument/2006/relationships/image" Target="../media/image1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51" y="994812"/>
            <a:ext cx="13832449" cy="79669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81400" y="2252125"/>
            <a:ext cx="11515241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MỚI!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98651" y="7864282"/>
            <a:ext cx="6458200" cy="1394018"/>
            <a:chOff x="1727244" y="7881648"/>
            <a:chExt cx="6458200" cy="1394018"/>
          </a:xfrm>
        </p:grpSpPr>
        <p:grpSp>
          <p:nvGrpSpPr>
            <p:cNvPr id="6" name="Group 6"/>
            <p:cNvGrpSpPr/>
            <p:nvPr/>
          </p:nvGrpSpPr>
          <p:grpSpPr>
            <a:xfrm>
              <a:off x="1727244" y="7881648"/>
              <a:ext cx="6458200" cy="1394018"/>
              <a:chOff x="6350" y="6350"/>
              <a:chExt cx="2349806" cy="4246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6350" y="6350"/>
                <a:ext cx="2349806" cy="424676"/>
              </a:xfrm>
              <a:custGeom>
                <a:avLst/>
                <a:gdLst/>
                <a:ahLst/>
                <a:cxnLst/>
                <a:rect l="l" t="t" r="r" b="b"/>
                <a:pathLst>
                  <a:path w="2349806" h="505460">
                    <a:moveTo>
                      <a:pt x="252730" y="0"/>
                    </a:moveTo>
                    <a:lnTo>
                      <a:pt x="2097076" y="0"/>
                    </a:lnTo>
                    <a:cubicBezTo>
                      <a:pt x="2236776" y="0"/>
                      <a:pt x="2349806" y="113030"/>
                      <a:pt x="2349806" y="252730"/>
                    </a:cubicBezTo>
                    <a:cubicBezTo>
                      <a:pt x="2349806" y="392430"/>
                      <a:pt x="2236776" y="505460"/>
                      <a:pt x="2097076" y="505460"/>
                    </a:cubicBezTo>
                    <a:lnTo>
                      <a:pt x="252730" y="505460"/>
                    </a:lnTo>
                    <a:cubicBezTo>
                      <a:pt x="113030" y="505460"/>
                      <a:pt x="0" y="392430"/>
                      <a:pt x="0" y="252730"/>
                    </a:cubicBezTo>
                    <a:cubicBezTo>
                      <a:pt x="0" y="113030"/>
                      <a:pt x="113030" y="0"/>
                      <a:pt x="252730" y="0"/>
                    </a:cubicBezTo>
                    <a:close/>
                  </a:path>
                </a:pathLst>
              </a:custGeom>
              <a:solidFill>
                <a:srgbClr val="97EDAA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2038338" y="8208866"/>
              <a:ext cx="5942968" cy="6452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</a:pPr>
              <a:r>
                <a:rPr lang="en-US" sz="3600" b="1" spc="-20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600" b="1" spc="-20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– </a:t>
              </a:r>
              <a:r>
                <a:rPr lang="en-US" sz="3600" b="1" spc="-20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600" b="1" spc="-20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20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diều</a:t>
              </a:r>
              <a:endParaRPr lang="en-US" sz="3600" b="1" spc="-20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b="43433"/>
          <a:stretch>
            <a:fillRect/>
          </a:stretch>
        </p:blipFill>
        <p:spPr>
          <a:xfrm rot="227169">
            <a:off x="6035665" y="5950316"/>
            <a:ext cx="6292870" cy="5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600200" y="4886312"/>
            <a:ext cx="10176646" cy="5840769"/>
          </a:xfrm>
          <a:prstGeom prst="roundRect">
            <a:avLst>
              <a:gd name="adj" fmla="val 910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1485900"/>
            <a:ext cx="2812513" cy="1578925"/>
            <a:chOff x="1066801" y="640080"/>
            <a:chExt cx="4038600" cy="157892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66801" y="640080"/>
              <a:ext cx="4038600" cy="1578925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1553519" y="906502"/>
              <a:ext cx="2971800" cy="6114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4400" b="1" u="none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u="none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u="none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4400" b="1" u="none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999042" y="274909"/>
            <a:ext cx="124588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(SGK-tr61)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2999042" y="1283583"/>
                <a:ext cx="10574215" cy="2595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dirty="0" err="1"/>
                  <a:t>Trong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mặt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phẳng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𝑂𝑥𝑦</m:t>
                    </m:r>
                  </m:oMath>
                </a14:m>
                <a:r>
                  <a:rPr lang="en-US" sz="4000" dirty="0"/>
                  <a:t>,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M, N, P, Q (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6). </a:t>
                </a:r>
                <a:r>
                  <a:rPr lang="en-US" sz="4000" dirty="0" err="1"/>
                  <a:t>Tìm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tọa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:br>
                  <a:rPr lang="en-US" sz="40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𝑂𝑀</m:t>
                          </m:r>
                        </m:e>
                      </m:acc>
                      <m:r>
                        <a:rPr lang="en-US" sz="4000"/>
                        <m:t>,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𝑂𝑁</m:t>
                          </m:r>
                        </m:e>
                      </m:acc>
                      <m:r>
                        <a:rPr lang="en-US" sz="4000" i="1"/>
                        <m:t>, 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𝑂𝑃</m:t>
                          </m:r>
                        </m:e>
                      </m:acc>
                      <m:r>
                        <a:rPr lang="en-US" sz="4000"/>
                        <m:t>,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𝑂𝑄</m:t>
                          </m:r>
                        </m:e>
                      </m:acc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042" y="1283583"/>
                <a:ext cx="10574215" cy="2595326"/>
              </a:xfrm>
              <a:prstGeom prst="rect">
                <a:avLst/>
              </a:prstGeom>
              <a:blipFill>
                <a:blip r:embed="rId4"/>
                <a:stretch>
                  <a:fillRect l="-2075" t="-235" r="-1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888422" y="4116871"/>
            <a:ext cx="1600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2408539" y="5184012"/>
                <a:ext cx="9060350" cy="5305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Từ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6,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0"/>
                      <m:t>M</m:t>
                    </m:r>
                    <m:d>
                      <m:dPr>
                        <m:ctrlPr>
                          <a:rPr lang="en-US" sz="4400" i="0"/>
                        </m:ctrlPr>
                      </m:dPr>
                      <m:e>
                        <m:r>
                          <a:rPr lang="en-US" sz="4400" i="0"/>
                          <m:t>−4;3</m:t>
                        </m:r>
                      </m:e>
                    </m:d>
                    <m:r>
                      <a:rPr lang="en-US" sz="4400" i="0"/>
                      <m:t>,</m:t>
                    </m:r>
                    <m:r>
                      <m:rPr>
                        <m:sty m:val="p"/>
                      </m:rPr>
                      <a:rPr lang="en-US" sz="4400" i="0"/>
                      <m:t>N</m:t>
                    </m:r>
                    <m:d>
                      <m:dPr>
                        <m:ctrlPr>
                          <a:rPr lang="en-US" sz="4400" i="0"/>
                        </m:ctrlPr>
                      </m:dPr>
                      <m:e>
                        <m:r>
                          <a:rPr lang="en-US" sz="4400" i="0"/>
                          <m:t>3;0</m:t>
                        </m:r>
                      </m:e>
                    </m:d>
                    <m:r>
                      <a:rPr lang="en-US" sz="4400" i="0"/>
                      <m:t>,</m:t>
                    </m:r>
                    <m:r>
                      <m:rPr>
                        <m:sty m:val="p"/>
                      </m:rPr>
                      <a:rPr lang="en-US" sz="4400" i="0"/>
                      <m:t>P</m:t>
                    </m:r>
                    <m:d>
                      <m:dPr>
                        <m:ctrlPr>
                          <a:rPr lang="en-US" sz="4400" i="0"/>
                        </m:ctrlPr>
                      </m:dPr>
                      <m:e>
                        <m:r>
                          <a:rPr lang="en-US" sz="4400" i="0"/>
                          <m:t>5;−2</m:t>
                        </m:r>
                      </m:e>
                    </m:d>
                    <m:r>
                      <a:rPr lang="en-US" sz="4400" i="0"/>
                      <m:t>,</m:t>
                    </m:r>
                    <m:r>
                      <m:rPr>
                        <m:sty m:val="p"/>
                      </m:rPr>
                      <a:rPr lang="en-US" sz="4400" i="0"/>
                      <m:t>Q</m:t>
                    </m:r>
                    <m:d>
                      <m:dPr>
                        <m:ctrlPr>
                          <a:rPr lang="en-US" sz="4400" i="0"/>
                        </m:ctrlPr>
                      </m:dPr>
                      <m:e>
                        <m:r>
                          <a:rPr lang="en-US" sz="4400" i="0"/>
                          <m:t>0;−3</m:t>
                        </m:r>
                      </m:e>
                    </m:d>
                  </m:oMath>
                </a14:m>
                <a:endParaRPr lang="en-US" sz="4400" dirty="0">
                  <a:latin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/>
                          <m:t>OM</m:t>
                        </m:r>
                      </m:e>
                    </m:acc>
                    <m:r>
                      <a:rPr lang="en-US" sz="4400" i="0"/>
                      <m:t>=(−4;3),</m:t>
                    </m:r>
                    <m:acc>
                      <m:accPr>
                        <m:chr m:val="⃗"/>
                        <m:ctrlPr>
                          <a:rPr lang="en-US" sz="44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/>
                          <m:t>ON</m:t>
                        </m:r>
                      </m:e>
                    </m:acc>
                    <m:r>
                      <a:rPr lang="en-US" sz="4400" i="0"/>
                      <m:t>=(3;0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/>
                          <m:t>OP</m:t>
                        </m:r>
                        <m:r>
                          <a:rPr lang="en-US" sz="4400" i="0"/>
                          <m:t> 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400" i="0"/>
                      <m:t>(5;−2),</m:t>
                    </m:r>
                    <m:acc>
                      <m:accPr>
                        <m:chr m:val="⃗"/>
                        <m:ctrlPr>
                          <a:rPr lang="en-US" sz="44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/>
                          <m:t>OQ</m:t>
                        </m:r>
                      </m:e>
                    </m:acc>
                    <m:r>
                      <a:rPr lang="en-US" sz="4400" i="0"/>
                      <m:t>=(0;−3)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539" y="5184012"/>
                <a:ext cx="9060350" cy="5305107"/>
              </a:xfrm>
              <a:prstGeom prst="rect">
                <a:avLst/>
              </a:prstGeom>
              <a:blipFill>
                <a:blip r:embed="rId5"/>
                <a:stretch>
                  <a:fillRect l="-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1683E9F-AEFE-448D-A4C5-D8D7654B27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134" y="2561327"/>
            <a:ext cx="5607338" cy="524537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18" grpId="0"/>
      <p:bldP spid="21" grpId="0"/>
      <p:bldP spid="2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2B5904C2-0E7B-4BA3-AF57-039A61A2F29A}"/>
                  </a:ext>
                </a:extLst>
              </p:cNvPr>
              <p:cNvSpPr/>
              <p:nvPr/>
            </p:nvSpPr>
            <p:spPr>
              <a:xfrm>
                <a:off x="2400157" y="3391325"/>
                <a:ext cx="10715869" cy="596319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Oxy,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(a ; b)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⇔</m:t>
                    </m:r>
                  </m:oMath>
                </a14:m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 (a ; b).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gốc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(1 ; 0)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Ox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gốc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(0; 1)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Oy (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5)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2B5904C2-0E7B-4BA3-AF57-039A61A2F2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157" y="3391325"/>
                <a:ext cx="10715869" cy="596319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3106109" y="285567"/>
            <a:ext cx="3884932" cy="1802924"/>
            <a:chOff x="11947606" y="648865"/>
            <a:chExt cx="4689209" cy="236336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221064">
              <a:off x="11947606" y="648865"/>
              <a:ext cx="4689209" cy="23633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434906">
              <a:off x="12393761" y="1500101"/>
              <a:ext cx="3733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CE250CD-EC5A-48AF-BC36-5655785733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8F5"/>
              </a:clrFrom>
              <a:clrTo>
                <a:srgbClr val="FFF8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7" y="3108325"/>
            <a:ext cx="3285684" cy="713889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543867" y="1638300"/>
            <a:ext cx="14585154" cy="1802924"/>
            <a:chOff x="2117703" y="2284404"/>
            <a:chExt cx="14585154" cy="1802924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2117703" y="2284404"/>
              <a:ext cx="12504708" cy="18029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2354211" y="2284404"/>
                  <a:ext cx="14348646" cy="10048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Toạ </a:t>
                  </a:r>
                  <a:r>
                    <a:rPr lang="en-US" sz="40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M </a:t>
                  </a:r>
                  <a:r>
                    <a:rPr lang="en-US" sz="40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toạ</a:t>
                  </a: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vectơ</a:t>
                  </a:r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𝑶𝑴</m:t>
                          </m:r>
                        </m:e>
                      </m:acc>
                    </m:oMath>
                  </a14:m>
                  <a:r>
                    <a:rPr lang="en-US" sz="40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40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4211" y="2284404"/>
                  <a:ext cx="14348646" cy="1004827"/>
                </a:xfrm>
                <a:prstGeom prst="rect">
                  <a:avLst/>
                </a:prstGeom>
                <a:blipFill>
                  <a:blip r:embed="rId8"/>
                  <a:stretch>
                    <a:fillRect l="-1487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F7BAEE0-335E-42F0-A156-14935735661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881" y="3914608"/>
            <a:ext cx="5435879" cy="528347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75216" y="524057"/>
            <a:ext cx="14859000" cy="2409644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032761" y="524056"/>
                <a:ext cx="13807439" cy="1845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400" dirty="0" err="1"/>
                  <a:t>Trong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mặt</a:t>
                </a:r>
                <a:r>
                  <a:rPr lang="en-US" sz="4400" dirty="0"/>
                  <a:t> </a:t>
                </a:r>
                <a:r>
                  <a:rPr lang="en-US" sz="4400" dirty="0" err="1"/>
                  <a:t>phẳng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toạ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độ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r>
                      <a:rPr lang="en-US" sz="4400" i="1"/>
                      <m:t>𝑂𝑥𝑦</m:t>
                    </m:r>
                  </m:oMath>
                </a14:m>
                <a:r>
                  <a:rPr lang="en-US" sz="4400" dirty="0"/>
                  <a:t>, </a:t>
                </a:r>
                <a:r>
                  <a:rPr lang="en-US" sz="4400" dirty="0" err="1"/>
                  <a:t>cho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𝑢</m:t>
                        </m:r>
                      </m:e>
                    </m:acc>
                  </m:oMath>
                </a14:m>
                <a:r>
                  <a:rPr lang="en-US" sz="4400" dirty="0"/>
                  <a:t> (</a:t>
                </a:r>
                <a:r>
                  <a:rPr lang="en-US" sz="4400" dirty="0" err="1"/>
                  <a:t>Hình</a:t>
                </a:r>
                <a:r>
                  <a:rPr lang="en-US" sz="4400" dirty="0"/>
                  <a:t> 7). </a:t>
                </a:r>
                <a:r>
                  <a:rPr lang="en-US" sz="4400" dirty="0" err="1"/>
                  <a:t>Hãy</a:t>
                </a:r>
                <a:r>
                  <a:rPr lang="en-US" sz="4400" dirty="0"/>
                  <a:t> </a:t>
                </a:r>
                <a:r>
                  <a:rPr lang="en-US" sz="4400" dirty="0" err="1"/>
                  <a:t>xác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định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điểm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r>
                      <a:rPr lang="en-US" sz="4400" i="1"/>
                      <m:t>𝐴</m:t>
                    </m:r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sao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cho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𝑂𝐴</m:t>
                        </m:r>
                      </m:e>
                    </m:acc>
                    <m:r>
                      <a:rPr lang="en-US" sz="4400"/>
                      <m:t>=</m:t>
                    </m:r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𝑢</m:t>
                        </m:r>
                      </m:e>
                    </m:acc>
                  </m:oMath>
                </a14:m>
                <a:r>
                  <a:rPr lang="en-US" sz="4400" dirty="0"/>
                  <a:t>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761" y="524056"/>
                <a:ext cx="13807439" cy="1845120"/>
              </a:xfrm>
              <a:prstGeom prst="rect">
                <a:avLst/>
              </a:prstGeom>
              <a:blipFill>
                <a:blip r:embed="rId2"/>
                <a:stretch>
                  <a:fillRect l="-1810" t="-1320" b="-14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897965" y="4326968"/>
                <a:ext cx="8503324" cy="5082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/>
                  <a:t>Để</a:t>
                </a:r>
                <a:r>
                  <a:rPr lang="en-US" sz="3600" dirty="0"/>
                  <a:t> </a:t>
                </a:r>
                <a:r>
                  <a:rPr lang="en-US" sz="3600" dirty="0" err="1"/>
                  <a:t>xác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định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A, ta </a:t>
                </a:r>
                <a:r>
                  <a:rPr lang="en-US" sz="3600" dirty="0" err="1"/>
                  <a:t>làm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như</a:t>
                </a:r>
                <a:r>
                  <a:rPr lang="en-US" sz="3600" dirty="0"/>
                  <a:t> </a:t>
                </a:r>
                <a:r>
                  <a:rPr lang="en-US" sz="3600" dirty="0" err="1"/>
                  <a:t>sau</a:t>
                </a:r>
                <a:r>
                  <a:rPr lang="en-US" sz="36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/>
                  <a:t>+ Qua O </a:t>
                </a:r>
                <a:r>
                  <a:rPr lang="en-US" sz="3600" dirty="0" err="1"/>
                  <a:t>kẻ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đường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thẳng</a:t>
                </a:r>
                <a:r>
                  <a:rPr lang="en-US" sz="3600" dirty="0"/>
                  <a:t> d song </a:t>
                </a:r>
                <a:r>
                  <a:rPr lang="en-US" sz="3600" dirty="0" err="1"/>
                  <a:t>song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với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giá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của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vectơ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b="1" i="1"/>
                          <m:t>𝒖</m:t>
                        </m:r>
                      </m:e>
                    </m:acc>
                  </m:oMath>
                </a14:m>
                <a:r>
                  <a:rPr lang="en-US" sz="3600" dirty="0"/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/>
                  <a:t>+ </a:t>
                </a:r>
                <a:r>
                  <a:rPr lang="en-US" sz="3600" dirty="0" err="1"/>
                  <a:t>Lấy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</a:t>
                </a:r>
                <a:r>
                  <a:rPr lang="en-US" sz="3600" i="1" dirty="0"/>
                  <a:t>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trên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đường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thẳng</a:t>
                </a:r>
                <a:r>
                  <a:rPr lang="en-US" sz="3600" dirty="0"/>
                  <a:t> </a:t>
                </a:r>
                <a:r>
                  <a:rPr lang="en-US" sz="3600" i="1" dirty="0"/>
                  <a:t>d</a:t>
                </a:r>
                <a:r>
                  <a:rPr lang="en-US" sz="3600" dirty="0"/>
                  <a:t> </a:t>
                </a:r>
                <a:r>
                  <a:rPr lang="en-US" sz="3600" dirty="0" err="1"/>
                  <a:t>sao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cho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hai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vectơ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b="1" i="1"/>
                          <m:t>𝑶𝑨</m:t>
                        </m:r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b="1" i="1"/>
                          <m:t>𝒖</m:t>
                        </m:r>
                      </m:e>
                    </m:acc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cùng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hướng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và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dài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đoạn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thẳng</a:t>
                </a:r>
                <a:r>
                  <a:rPr lang="en-US" sz="3600" dirty="0"/>
                  <a:t> </a:t>
                </a:r>
                <a:r>
                  <a:rPr lang="en-US" sz="3600" i="1" dirty="0"/>
                  <a:t>OA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bằng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dài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vectơ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b="1" i="1"/>
                          <m:t>𝒖</m:t>
                        </m:r>
                      </m:e>
                    </m:acc>
                  </m:oMath>
                </a14:m>
                <a:r>
                  <a:rPr lang="en-US" sz="3600" dirty="0"/>
                  <a:t>.</a:t>
                </a: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7965" y="4326968"/>
                <a:ext cx="8503324" cy="5082032"/>
              </a:xfrm>
              <a:prstGeom prst="rect">
                <a:avLst/>
              </a:prstGeom>
              <a:blipFill>
                <a:blip r:embed="rId3"/>
                <a:stretch>
                  <a:fillRect l="-2151" r="-2222" b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7B0CADC7-4484-48A0-A9F2-3E95DB95D5E8}"/>
              </a:ext>
            </a:extLst>
          </p:cNvPr>
          <p:cNvSpPr/>
          <p:nvPr/>
        </p:nvSpPr>
        <p:spPr>
          <a:xfrm>
            <a:off x="78015" y="1157104"/>
            <a:ext cx="2481186" cy="114355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B1ADDB-2723-453B-B26F-8846EE53D6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028" y="3701541"/>
            <a:ext cx="5296172" cy="53723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63A313-BB05-486F-8B63-00FB0C8E4102}"/>
              </a:ext>
            </a:extLst>
          </p:cNvPr>
          <p:cNvSpPr txBox="1"/>
          <p:nvPr/>
        </p:nvSpPr>
        <p:spPr>
          <a:xfrm>
            <a:off x="431801" y="3693921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93A7E2-934D-4E9B-8714-2755ED2AD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507" y="3701541"/>
            <a:ext cx="5277121" cy="547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07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build="p"/>
      <p:bldP spid="14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447800" y="6056674"/>
            <a:ext cx="14500719" cy="3110852"/>
          </a:xfrm>
          <a:prstGeom prst="roundRect">
            <a:avLst>
              <a:gd name="adj" fmla="val 5950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E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flipH="1">
            <a:off x="409294" y="5063745"/>
            <a:ext cx="3337419" cy="1334882"/>
            <a:chOff x="12234329" y="688756"/>
            <a:chExt cx="4614329" cy="1565352"/>
          </a:xfrm>
        </p:grpSpPr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552" b="1552"/>
            <a:stretch>
              <a:fillRect/>
            </a:stretch>
          </p:blipFill>
          <p:spPr>
            <a:xfrm>
              <a:off x="12234329" y="723900"/>
              <a:ext cx="4614329" cy="15302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539316" y="688756"/>
              <a:ext cx="426720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801569" y="5842767"/>
                <a:ext cx="13758329" cy="3110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bg1"/>
                    </a:solidFill>
                  </a:rPr>
                  <a:t>Với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mỗi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vectơ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bg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bg1"/>
                            </a:solidFill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trong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mặt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phẳng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tọa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độ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i="1" dirty="0">
                    <a:solidFill>
                      <a:schemeClr val="bg1"/>
                    </a:solidFill>
                  </a:rPr>
                  <a:t>Oxy</a:t>
                </a:r>
                <a:r>
                  <a:rPr lang="en-US" sz="4400" dirty="0">
                    <a:solidFill>
                      <a:schemeClr val="bg1"/>
                    </a:solidFill>
                  </a:rPr>
                  <a:t>,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toạ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độ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vectơ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bg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bg1"/>
                            </a:solidFill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toạ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độ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điểm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i="1" dirty="0">
                    <a:solidFill>
                      <a:schemeClr val="bg1"/>
                    </a:solidFill>
                  </a:rPr>
                  <a:t>A</a:t>
                </a:r>
                <a:r>
                  <a:rPr lang="en-US" sz="4400" dirty="0">
                    <a:solidFill>
                      <a:schemeClr val="bg1"/>
                    </a:solidFill>
                  </a:rPr>
                  <a:t>,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trong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đó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i="1" dirty="0">
                    <a:solidFill>
                      <a:schemeClr val="bg1"/>
                    </a:solidFill>
                  </a:rPr>
                  <a:t>A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điểm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sao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cho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bg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bg1"/>
                            </a:solidFill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bg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bg1"/>
                            </a:solidFill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569" y="5842767"/>
                <a:ext cx="13758329" cy="3110852"/>
              </a:xfrm>
              <a:prstGeom prst="rect">
                <a:avLst/>
              </a:prstGeom>
              <a:blipFill>
                <a:blip r:embed="rId4"/>
                <a:stretch>
                  <a:fillRect l="-1817" r="-1817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8291" y="7580795"/>
            <a:ext cx="4760456" cy="28210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ounded Rectangle 1">
                <a:extLst>
                  <a:ext uri="{FF2B5EF4-FFF2-40B4-BE49-F238E27FC236}">
                    <a16:creationId xmlns:a16="http://schemas.microsoft.com/office/drawing/2014/main" id="{0163B75D-5FDA-408B-A3C8-B78D1F08DCCD}"/>
                  </a:ext>
                </a:extLst>
              </p:cNvPr>
              <p:cNvSpPr/>
              <p:nvPr/>
            </p:nvSpPr>
            <p:spPr>
              <a:xfrm>
                <a:off x="1023123" y="1482277"/>
                <a:ext cx="15350072" cy="3110851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duy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ctr"/>
                <a:endPara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ounded Rectangle 1">
                <a:extLst>
                  <a:ext uri="{FF2B5EF4-FFF2-40B4-BE49-F238E27FC236}">
                    <a16:creationId xmlns:a16="http://schemas.microsoft.com/office/drawing/2014/main" id="{0163B75D-5FDA-408B-A3C8-B78D1F08D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123" y="1482277"/>
                <a:ext cx="15350072" cy="3110851"/>
              </a:xfrm>
              <a:prstGeom prst="roundRect">
                <a:avLst>
                  <a:gd name="adj" fmla="val 10000"/>
                </a:avLst>
              </a:prstGeom>
              <a:blipFill>
                <a:blip r:embed="rId6"/>
                <a:stretch>
                  <a:fillRect l="-1033" t="-784" r="-993" b="-9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99367" y="601055"/>
            <a:ext cx="3501311" cy="1524001"/>
            <a:chOff x="510325" y="556027"/>
            <a:chExt cx="5181507" cy="271298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803523" y="556027"/>
              <a:ext cx="4623423" cy="2712989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510325" y="1103702"/>
              <a:ext cx="5181507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4400" b="1" u="none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u="none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u="none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4400" b="1" u="none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4219809" y="684156"/>
                <a:ext cx="10744199" cy="8695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dirty="0" err="1"/>
                  <a:t>Tìm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toạ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độ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của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các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𝑎</m:t>
                        </m:r>
                      </m:e>
                    </m:acc>
                    <m:r>
                      <a:rPr lang="en-US" sz="4400"/>
                      <m:t>,</m:t>
                    </m:r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𝑏</m:t>
                        </m:r>
                      </m:e>
                    </m:acc>
                  </m:oMath>
                </a14:m>
                <a:r>
                  <a:rPr lang="en-US" sz="4400" dirty="0"/>
                  <a:t> ở </a:t>
                </a:r>
                <a:r>
                  <a:rPr lang="en-US" sz="4400" dirty="0" err="1"/>
                  <a:t>Hình</a:t>
                </a:r>
                <a:r>
                  <a:rPr lang="en-US" sz="4400" dirty="0"/>
                  <a:t> 9.</a:t>
                </a: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809" y="684156"/>
                <a:ext cx="10744199" cy="869597"/>
              </a:xfrm>
              <a:prstGeom prst="rect">
                <a:avLst/>
              </a:prstGeom>
              <a:blipFill>
                <a:blip r:embed="rId4"/>
                <a:stretch>
                  <a:fillRect l="-2269" t="-3497" b="-3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/>
              <p:cNvSpPr/>
              <p:nvPr/>
            </p:nvSpPr>
            <p:spPr>
              <a:xfrm>
                <a:off x="844775" y="2817824"/>
                <a:ext cx="10744199" cy="5437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10,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b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4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>
                        <a:latin typeface="Cambria Math" panose="02040503050406030204" pitchFamily="18" charset="0"/>
                      </a:rPr>
                      <m:t>(2;2)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tọa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400">
                        <a:latin typeface="Cambria Math" panose="02040503050406030204" pitchFamily="18" charset="0"/>
                      </a:rPr>
                      <m:t>=(2;2)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4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400">
                        <a:latin typeface="Cambria Math" panose="02040503050406030204" pitchFamily="18" charset="0"/>
                      </a:rPr>
                      <m:t>(1;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400">
                        <a:latin typeface="Cambria Math" panose="02040503050406030204" pitchFamily="18" charset="0"/>
                      </a:rPr>
                      <m:t>=(1;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75" y="2817824"/>
                <a:ext cx="10744199" cy="5437579"/>
              </a:xfrm>
              <a:prstGeom prst="rect">
                <a:avLst/>
              </a:prstGeom>
              <a:blipFill>
                <a:blip r:embed="rId5"/>
                <a:stretch>
                  <a:fillRect l="-2327" b="-4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7148184" y="1812498"/>
            <a:ext cx="1600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ABA97-6F92-4B57-800D-901C8ACB9ED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974" y="2882406"/>
            <a:ext cx="6813900" cy="556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D4F43F-F438-467F-8D63-4EBB013A47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202" y="3021037"/>
            <a:ext cx="6775798" cy="575974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2"/>
          <p:cNvGrpSpPr/>
          <p:nvPr/>
        </p:nvGrpSpPr>
        <p:grpSpPr>
          <a:xfrm>
            <a:off x="3124200" y="1641087"/>
            <a:ext cx="12039600" cy="1349832"/>
            <a:chOff x="-3011558" y="711086"/>
            <a:chExt cx="9293039" cy="3472540"/>
          </a:xfrm>
        </p:grpSpPr>
        <p:sp>
          <p:nvSpPr>
            <p:cNvPr id="23" name="Freeform 23"/>
            <p:cNvSpPr/>
            <p:nvPr/>
          </p:nvSpPr>
          <p:spPr>
            <a:xfrm>
              <a:off x="-3011558" y="711086"/>
              <a:ext cx="9293039" cy="3472540"/>
            </a:xfrm>
            <a:custGeom>
              <a:avLst/>
              <a:gdLst/>
              <a:ahLst/>
              <a:cxnLst/>
              <a:rect l="l" t="t" r="r" b="b"/>
              <a:pathLst>
                <a:path w="6281481" h="4183626">
                  <a:moveTo>
                    <a:pt x="6157021" y="4183626"/>
                  </a:moveTo>
                  <a:lnTo>
                    <a:pt x="124460" y="4183626"/>
                  </a:lnTo>
                  <a:cubicBezTo>
                    <a:pt x="55880" y="4183626"/>
                    <a:pt x="0" y="4127746"/>
                    <a:pt x="0" y="40591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57021" y="0"/>
                  </a:lnTo>
                  <a:cubicBezTo>
                    <a:pt x="6225601" y="0"/>
                    <a:pt x="6281481" y="55880"/>
                    <a:pt x="6281481" y="124460"/>
                  </a:cubicBezTo>
                  <a:lnTo>
                    <a:pt x="6281481" y="4059166"/>
                  </a:lnTo>
                  <a:cubicBezTo>
                    <a:pt x="6281481" y="4127746"/>
                    <a:pt x="6225601" y="4183626"/>
                    <a:pt x="6157021" y="4183626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</p:sp>
      </p:grpSp>
      <p:grpSp>
        <p:nvGrpSpPr>
          <p:cNvPr id="63" name="Group 62"/>
          <p:cNvGrpSpPr/>
          <p:nvPr/>
        </p:nvGrpSpPr>
        <p:grpSpPr>
          <a:xfrm>
            <a:off x="755321" y="419102"/>
            <a:ext cx="4228901" cy="1837453"/>
            <a:chOff x="1593521" y="914137"/>
            <a:chExt cx="4228901" cy="1837453"/>
          </a:xfrm>
        </p:grpSpPr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66043" y="914137"/>
              <a:ext cx="4156379" cy="1837453"/>
            </a:xfrm>
            <a:prstGeom prst="rect">
              <a:avLst/>
            </a:prstGeom>
          </p:spPr>
        </p:pic>
        <p:sp>
          <p:nvSpPr>
            <p:cNvPr id="49" name="TextBox 49"/>
            <p:cNvSpPr txBox="1"/>
            <p:nvPr/>
          </p:nvSpPr>
          <p:spPr>
            <a:xfrm>
              <a:off x="1593521" y="1272146"/>
              <a:ext cx="4228901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47"/>
                </a:lnSpc>
              </a:pPr>
              <a:r>
                <a:rPr lang="en-US" sz="4400" b="1" spc="-36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400" b="1" spc="-36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spc="-36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spc="-36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400" b="1" u="none" spc="-36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/>
              <p:cNvSpPr/>
              <p:nvPr/>
            </p:nvSpPr>
            <p:spPr>
              <a:xfrm>
                <a:off x="3527013" y="1853166"/>
                <a:ext cx="11233973" cy="869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dirty="0" err="1"/>
                  <a:t>Tìm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toạ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độ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của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các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𝑐</m:t>
                        </m:r>
                      </m:e>
                    </m:acc>
                    <m:r>
                      <a:rPr lang="en-US" sz="4400"/>
                      <m:t>,</m:t>
                    </m:r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𝑑</m:t>
                        </m:r>
                      </m:e>
                    </m:acc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trong</a:t>
                </a:r>
                <a:r>
                  <a:rPr lang="en-US" sz="4400" dirty="0"/>
                  <a:t> </a:t>
                </a:r>
                <a:r>
                  <a:rPr lang="en-US" sz="4400" dirty="0" err="1"/>
                  <a:t>Hình</a:t>
                </a:r>
                <a:r>
                  <a:rPr lang="en-US" sz="4400" dirty="0"/>
                  <a:t> 11.</a:t>
                </a:r>
              </a:p>
            </p:txBody>
          </p:sp>
        </mc:Choice>
        <mc:Fallback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013" y="1853166"/>
                <a:ext cx="11233973" cy="869597"/>
              </a:xfrm>
              <a:prstGeom prst="rect">
                <a:avLst/>
              </a:prstGeom>
              <a:blipFill>
                <a:blip r:embed="rId4"/>
                <a:stretch>
                  <a:fillRect l="-2226" t="-4196" r="-1249" b="-3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6544891" y="3383259"/>
            <a:ext cx="1600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ectangle 67"/>
              <p:cNvSpPr/>
              <p:nvPr/>
            </p:nvSpPr>
            <p:spPr>
              <a:xfrm>
                <a:off x="1175251" y="4490850"/>
                <a:ext cx="11413969" cy="4459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/>
                  <a:t>+ Ta </a:t>
                </a:r>
                <a:r>
                  <a:rPr lang="en-US" sz="4400" dirty="0" err="1"/>
                  <a:t>vẽ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𝑂𝐴</m:t>
                        </m:r>
                      </m:e>
                    </m:acc>
                  </m:oMath>
                </a14:m>
                <a:r>
                  <a:rPr lang="en-US" sz="44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𝑑</m:t>
                        </m:r>
                      </m:e>
                    </m:acc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và</a:t>
                </a:r>
                <a:r>
                  <a:rPr lang="en-US" sz="4400" dirty="0"/>
                  <a:t> A (0 ; 2). </a:t>
                </a:r>
                <a:r>
                  <a:rPr lang="en-US" sz="4400" dirty="0" err="1"/>
                  <a:t>Toạ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độ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𝑂𝐴</m:t>
                        </m:r>
                      </m:e>
                    </m:acc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chính</a:t>
                </a:r>
                <a:r>
                  <a:rPr lang="en-US" sz="4400" dirty="0"/>
                  <a:t> </a:t>
                </a:r>
                <a:r>
                  <a:rPr lang="en-US" sz="4400" dirty="0" err="1"/>
                  <a:t>là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toạ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độ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của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điểm</a:t>
                </a:r>
                <a:r>
                  <a:rPr lang="en-US" sz="4400" dirty="0"/>
                  <a:t> A </a:t>
                </a:r>
                <a:r>
                  <a:rPr lang="en-US" sz="4400" dirty="0" err="1"/>
                  <a:t>nên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𝑑</m:t>
                        </m:r>
                      </m:e>
                    </m:acc>
                    <m:r>
                      <a:rPr lang="en-US" sz="4400" i="1"/>
                      <m:t> </m:t>
                    </m:r>
                  </m:oMath>
                </a14:m>
                <a:r>
                  <a:rPr lang="en-US" sz="4400" dirty="0"/>
                  <a:t>= (2 ; 2).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dirty="0"/>
                  <a:t>+ Ta </a:t>
                </a:r>
                <a:r>
                  <a:rPr lang="en-US" sz="4400" dirty="0" err="1"/>
                  <a:t>vẽ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𝑂𝐵</m:t>
                        </m:r>
                      </m:e>
                    </m:acc>
                  </m:oMath>
                </a14:m>
                <a:r>
                  <a:rPr lang="en-US" sz="44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𝑐</m:t>
                        </m:r>
                      </m:e>
                    </m:acc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và</a:t>
                </a:r>
                <a:r>
                  <a:rPr lang="en-US" sz="4400" dirty="0"/>
                  <a:t> A (-3 ; 0). </a:t>
                </a:r>
                <a:r>
                  <a:rPr lang="en-US" sz="4400" dirty="0" err="1"/>
                  <a:t>Toạ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độ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𝑂𝐵</m:t>
                        </m:r>
                      </m:e>
                    </m:acc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chính</a:t>
                </a:r>
                <a:r>
                  <a:rPr lang="en-US" sz="4400" dirty="0"/>
                  <a:t> </a:t>
                </a:r>
                <a:r>
                  <a:rPr lang="en-US" sz="4400" dirty="0" err="1"/>
                  <a:t>là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toạ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độ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của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điểm</a:t>
                </a:r>
                <a:r>
                  <a:rPr lang="en-US" sz="4400" dirty="0"/>
                  <a:t> B </a:t>
                </a:r>
                <a:r>
                  <a:rPr lang="en-US" sz="4400" dirty="0" err="1"/>
                  <a:t>nên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𝑐</m:t>
                        </m:r>
                      </m:e>
                    </m:acc>
                    <m:r>
                      <a:rPr lang="en-US" sz="4400" i="1"/>
                      <m:t> </m:t>
                    </m:r>
                  </m:oMath>
                </a14:m>
                <a:r>
                  <a:rPr lang="en-US" sz="4400" dirty="0"/>
                  <a:t>= (- 3 ; 0). </a:t>
                </a:r>
              </a:p>
            </p:txBody>
          </p:sp>
        </mc:Choice>
        <mc:Fallback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251" y="4490850"/>
                <a:ext cx="11413969" cy="4459939"/>
              </a:xfrm>
              <a:prstGeom prst="rect">
                <a:avLst/>
              </a:prstGeom>
              <a:blipFill>
                <a:blip r:embed="rId5"/>
                <a:stretch>
                  <a:fillRect l="-2190" b="-5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" y="8164295"/>
            <a:ext cx="2062663" cy="2145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5B984-4A96-4B97-A482-A3CE1A263BA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BF3D9"/>
              </a:clrFrom>
              <a:clrTo>
                <a:srgbClr val="EBF3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220" y="3460266"/>
            <a:ext cx="5645440" cy="5035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DFF7D-EAEE-4188-826C-2AFB21C7AF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540" y="3311454"/>
            <a:ext cx="5750054" cy="5318800"/>
          </a:xfrm>
          <a:prstGeom prst="rect">
            <a:avLst/>
          </a:prstGeom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81100" y="1887215"/>
            <a:ext cx="15621000" cy="7848600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678643" y="2326843"/>
                <a:ext cx="10058400" cy="6969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dirty="0" err="1"/>
                  <a:t>Trong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mặt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phẳng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𝑂𝑥𝑦</m:t>
                    </m:r>
                  </m:oMath>
                </a14:m>
                <a:r>
                  <a:rPr lang="en-US" sz="4000" dirty="0"/>
                  <a:t>,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  <m:r>
                      <a:rPr lang="en-US" sz="4000"/>
                      <m:t>=(</m:t>
                    </m:r>
                    <m:r>
                      <a:rPr lang="en-US" sz="4000" i="1"/>
                      <m:t>𝑎</m:t>
                    </m:r>
                    <m:r>
                      <a:rPr lang="en-US" sz="4000"/>
                      <m:t>;</m:t>
                    </m:r>
                    <m:r>
                      <a:rPr lang="en-US" sz="4000" i="1"/>
                      <m:t>𝑏</m:t>
                    </m:r>
                    <m:r>
                      <a:rPr lang="en-US" sz="4000"/>
                      <m:t>)</m:t>
                    </m:r>
                  </m:oMath>
                </a14:m>
                <a:r>
                  <a:rPr lang="en-US" sz="4000" dirty="0"/>
                  <a:t>. Ta </a:t>
                </a:r>
                <a:r>
                  <a:rPr lang="en-US" sz="4000" dirty="0" err="1"/>
                  <a:t>chọn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𝐴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sao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𝑂𝐴</m:t>
                        </m:r>
                      </m:e>
                    </m:acc>
                    <m:r>
                      <a:rPr lang="en-US" sz="4000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</m:oMath>
                </a14:m>
                <a:r>
                  <a:rPr lang="en-US" sz="4000" dirty="0"/>
                  <a:t>. </a:t>
                </a:r>
                <a:r>
                  <a:rPr lang="en-US" sz="4000" dirty="0" err="1"/>
                  <a:t>Xét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đơn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vị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trên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trục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hoành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𝑂𝑥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đơn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vị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trên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trục</a:t>
                </a:r>
                <a:r>
                  <a:rPr lang="en-US" sz="4000" dirty="0"/>
                  <a:t> tung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/>
                      <m:t>Oy</m:t>
                    </m:r>
                  </m:oMath>
                </a14:m>
                <a:r>
                  <a:rPr lang="en-US" sz="4000" dirty="0"/>
                  <a:t> (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12).</a:t>
                </a:r>
                <a:br>
                  <a:rPr lang="en-US" sz="4000" dirty="0"/>
                </a:br>
                <a:r>
                  <a:rPr lang="en-US" sz="4000" dirty="0"/>
                  <a:t>a) </a:t>
                </a:r>
                <a:r>
                  <a:rPr lang="en-US" sz="4000" dirty="0" err="1"/>
                  <a:t>Tìm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hoành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tung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𝐴</m:t>
                    </m:r>
                  </m:oMath>
                </a14:m>
                <a:r>
                  <a:rPr lang="en-US" sz="4000" dirty="0"/>
                  <a:t>.</a:t>
                </a:r>
                <a:br>
                  <a:rPr lang="en-US" sz="4000" dirty="0"/>
                </a:br>
                <a:r>
                  <a:rPr lang="en-US" sz="4000" dirty="0"/>
                  <a:t>b) </a:t>
                </a:r>
                <a:r>
                  <a:rPr lang="en-US" sz="4000" dirty="0" err="1"/>
                  <a:t>Biểu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diễn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𝑂𝐻</m:t>
                        </m:r>
                      </m:e>
                    </m:acc>
                  </m:oMath>
                </a14:m>
                <a:r>
                  <a:rPr lang="en-US" sz="4000" dirty="0"/>
                  <a:t> qua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  <a:br>
                  <a:rPr lang="en-US" sz="4000" dirty="0"/>
                </a:br>
                <a:r>
                  <a:rPr lang="en-US" sz="4000" dirty="0"/>
                  <a:t>c) </a:t>
                </a:r>
                <a:r>
                  <a:rPr lang="en-US" sz="4000" dirty="0" err="1"/>
                  <a:t>Biểu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diễn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𝑂𝐾</m:t>
                        </m:r>
                      </m:e>
                    </m:acc>
                  </m:oMath>
                </a14:m>
                <a:r>
                  <a:rPr lang="en-US" sz="4000" dirty="0"/>
                  <a:t> qua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  <a:br>
                  <a:rPr lang="en-US" sz="4000" dirty="0"/>
                </a:br>
                <a:r>
                  <a:rPr lang="en-US" sz="4000" dirty="0"/>
                  <a:t>d) </a:t>
                </a:r>
                <a:r>
                  <a:rPr lang="en-US" sz="4000" dirty="0" err="1"/>
                  <a:t>Chứng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tỏ</a:t>
                </a:r>
                <a:r>
                  <a:rPr lang="en-US" sz="4000" dirty="0"/>
                  <a:t> </a:t>
                </a:r>
                <a:r>
                  <a:rPr lang="en-US" sz="4000" dirty="0" err="1"/>
                  <a:t>rằng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  <m:r>
                      <a:rPr lang="en-US" sz="4000"/>
                      <m:t>=</m:t>
                    </m:r>
                    <m:r>
                      <a:rPr lang="en-US" sz="4000" i="1"/>
                      <m:t>𝑎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/>
                      <m:t>+</m:t>
                    </m:r>
                    <m:r>
                      <a:rPr lang="en-US" sz="4000" i="1"/>
                      <m:t>𝑏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643" y="2326843"/>
                <a:ext cx="10058400" cy="6969344"/>
              </a:xfrm>
              <a:prstGeom prst="rect">
                <a:avLst/>
              </a:prstGeom>
              <a:blipFill>
                <a:blip r:embed="rId2"/>
                <a:stretch>
                  <a:fillRect l="-2121" t="-87" r="-2182" b="-2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7B0CADC7-4484-48A0-A9F2-3E95DB95D5E8}"/>
              </a:ext>
            </a:extLst>
          </p:cNvPr>
          <p:cNvSpPr/>
          <p:nvPr/>
        </p:nvSpPr>
        <p:spPr>
          <a:xfrm>
            <a:off x="1219200" y="377707"/>
            <a:ext cx="2481186" cy="114355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8D7F0-8BBF-417A-9F4B-AB30F80126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486" y="3619500"/>
            <a:ext cx="5137414" cy="55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0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831" y="502509"/>
            <a:ext cx="17252338" cy="9281981"/>
            <a:chOff x="0" y="0"/>
            <a:chExt cx="6281481" cy="53700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1481" cy="5370012"/>
            </a:xfrm>
            <a:custGeom>
              <a:avLst/>
              <a:gdLst/>
              <a:ahLst/>
              <a:cxnLst/>
              <a:rect l="l" t="t" r="r" b="b"/>
              <a:pathLst>
                <a:path w="6281481" h="5370012">
                  <a:moveTo>
                    <a:pt x="6157021" y="5370012"/>
                  </a:moveTo>
                  <a:lnTo>
                    <a:pt x="124460" y="5370012"/>
                  </a:lnTo>
                  <a:cubicBezTo>
                    <a:pt x="55880" y="5370012"/>
                    <a:pt x="0" y="5314132"/>
                    <a:pt x="0" y="52455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57021" y="0"/>
                  </a:lnTo>
                  <a:cubicBezTo>
                    <a:pt x="6225601" y="0"/>
                    <a:pt x="6281481" y="55880"/>
                    <a:pt x="6281481" y="124460"/>
                  </a:cubicBezTo>
                  <a:lnTo>
                    <a:pt x="6281481" y="5245552"/>
                  </a:lnTo>
                  <a:cubicBezTo>
                    <a:pt x="6281481" y="5314132"/>
                    <a:pt x="6225601" y="5370012"/>
                    <a:pt x="6157021" y="5370012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</p:sp>
      </p:grpSp>
      <p:sp>
        <p:nvSpPr>
          <p:cNvPr id="30" name="Pentagon 29"/>
          <p:cNvSpPr/>
          <p:nvPr/>
        </p:nvSpPr>
        <p:spPr>
          <a:xfrm>
            <a:off x="533071" y="502509"/>
            <a:ext cx="2911929" cy="1074852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533071" y="1841243"/>
                <a:ext cx="11811000" cy="7002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/>
                  <a:t>a) Ta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𝑂𝐴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</m:oMath>
                </a14:m>
                <a:r>
                  <a:rPr lang="en-US" sz="4000" dirty="0"/>
                  <a:t>, </a:t>
                </a:r>
                <a:r>
                  <a:rPr lang="en-US" sz="4000" dirty="0" err="1"/>
                  <a:t>mà</a:t>
                </a:r>
                <a:r>
                  <a:rPr lang="en-US" sz="4000" dirty="0"/>
                  <a:t> (a ; b)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A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hoành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a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tung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b.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b)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H </a:t>
                </a:r>
                <a:r>
                  <a:rPr lang="en-US" sz="4000" dirty="0" err="1"/>
                  <a:t>biểu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diễn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số</a:t>
                </a:r>
                <a:r>
                  <a:rPr lang="en-US" sz="4000" dirty="0"/>
                  <a:t> a </a:t>
                </a:r>
                <a:r>
                  <a:rPr lang="en-US" sz="4000" dirty="0" err="1"/>
                  <a:t>trên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trục</a:t>
                </a:r>
                <a:r>
                  <a:rPr lang="en-US" sz="4000" dirty="0"/>
                  <a:t> Ox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𝑂𝐻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r>
                      <a:rPr lang="en-US" sz="4000" i="1"/>
                      <m:t>𝑎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c)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K </a:t>
                </a:r>
                <a:r>
                  <a:rPr lang="en-US" sz="4000" dirty="0" err="1"/>
                  <a:t>biểu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diễn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số</a:t>
                </a:r>
                <a:r>
                  <a:rPr lang="en-US" sz="4000" dirty="0"/>
                  <a:t> b </a:t>
                </a:r>
                <a:r>
                  <a:rPr lang="en-US" sz="4000" dirty="0" err="1"/>
                  <a:t>trên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trục</a:t>
                </a:r>
                <a:r>
                  <a:rPr lang="en-US" sz="4000" dirty="0"/>
                  <a:t> Oy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𝑂𝐾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r>
                      <a:rPr lang="en-US" sz="4000" i="1"/>
                      <m:t>𝑏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d) </a:t>
                </a:r>
                <a:r>
                  <a:rPr lang="en-US" sz="4000" dirty="0" err="1"/>
                  <a:t>Áp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dụng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quy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tắc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bình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hành</a:t>
                </a:r>
                <a:r>
                  <a:rPr lang="en-US" sz="4000" dirty="0"/>
                  <a:t> ta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: </a:t>
                </a:r>
                <a:endParaRPr lang="en-US" sz="4000" i="1" dirty="0"/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𝑂𝐴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𝑂𝐾</m:t>
                        </m:r>
                      </m:e>
                    </m:acc>
                    <m:r>
                      <a:rPr lang="en-US" sz="4000" i="1"/>
                      <m:t>+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𝑂𝐻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/>
                  <a:t>Mà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𝑂𝐻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r>
                      <a:rPr lang="en-US" sz="4000" i="1"/>
                      <m:t>𝑎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</m:oMath>
                </a14:m>
                <a:r>
                  <a:rPr lang="en-US" sz="40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𝑂𝐾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r>
                      <a:rPr lang="en-US" sz="4000" i="1"/>
                      <m:t>𝑏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𝑂𝐴</m:t>
                        </m:r>
                      </m:e>
                    </m:acc>
                    <m:r>
                      <a:rPr lang="en-US" sz="4000" i="1"/>
                      <m:t>=</m:t>
                    </m:r>
                    <m:r>
                      <a:rPr lang="en-US" sz="4000" i="1"/>
                      <m:t>𝑎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+</m:t>
                    </m:r>
                    <m:r>
                      <a:rPr lang="en-US" sz="4000" i="1"/>
                      <m:t>𝑏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 (</a:t>
                </a:r>
                <a:r>
                  <a:rPr lang="en-US" sz="4000" dirty="0" err="1"/>
                  <a:t>đpcm</a:t>
                </a:r>
                <a:r>
                  <a:rPr lang="en-US" sz="4000" dirty="0"/>
                  <a:t>).</a:t>
                </a: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71" y="1841243"/>
                <a:ext cx="11811000" cy="7002173"/>
              </a:xfrm>
              <a:prstGeom prst="rect">
                <a:avLst/>
              </a:prstGeom>
              <a:blipFill>
                <a:blip r:embed="rId2"/>
                <a:stretch>
                  <a:fillRect l="-1806" r="-980" b="-2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4998" y="7319396"/>
            <a:ext cx="2322634" cy="3078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E2B776-B43B-4428-8A63-5AC6F3C3A8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11" y="2545010"/>
            <a:ext cx="5137414" cy="5594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20748">
            <a:off x="577197" y="7701897"/>
            <a:ext cx="1466379" cy="146637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0999" y="5640696"/>
            <a:ext cx="3705859" cy="996772"/>
            <a:chOff x="2615946" y="916019"/>
            <a:chExt cx="3705859" cy="996772"/>
          </a:xfrm>
        </p:grpSpPr>
        <p:grpSp>
          <p:nvGrpSpPr>
            <p:cNvPr id="6" name="Group 6"/>
            <p:cNvGrpSpPr/>
            <p:nvPr/>
          </p:nvGrpSpPr>
          <p:grpSpPr>
            <a:xfrm>
              <a:off x="3195066" y="916019"/>
              <a:ext cx="2562544" cy="996772"/>
              <a:chOff x="164234" y="72270"/>
              <a:chExt cx="1151437" cy="36267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64234" y="72270"/>
                <a:ext cx="1151437" cy="362674"/>
              </a:xfrm>
              <a:custGeom>
                <a:avLst/>
                <a:gdLst/>
                <a:ahLst/>
                <a:cxnLst/>
                <a:rect l="l" t="t" r="r" b="b"/>
                <a:pathLst>
                  <a:path w="2349806" h="505460">
                    <a:moveTo>
                      <a:pt x="252730" y="0"/>
                    </a:moveTo>
                    <a:lnTo>
                      <a:pt x="2097076" y="0"/>
                    </a:lnTo>
                    <a:cubicBezTo>
                      <a:pt x="2236776" y="0"/>
                      <a:pt x="2349806" y="113030"/>
                      <a:pt x="2349806" y="252730"/>
                    </a:cubicBezTo>
                    <a:cubicBezTo>
                      <a:pt x="2349806" y="392430"/>
                      <a:pt x="2236776" y="505460"/>
                      <a:pt x="2097076" y="505460"/>
                    </a:cubicBezTo>
                    <a:lnTo>
                      <a:pt x="252730" y="505460"/>
                    </a:lnTo>
                    <a:cubicBezTo>
                      <a:pt x="113030" y="505460"/>
                      <a:pt x="0" y="392430"/>
                      <a:pt x="0" y="252730"/>
                    </a:cubicBezTo>
                    <a:cubicBezTo>
                      <a:pt x="0" y="113030"/>
                      <a:pt x="113030" y="0"/>
                      <a:pt x="252730" y="0"/>
                    </a:cubicBezTo>
                    <a:close/>
                  </a:path>
                </a:pathLst>
              </a:custGeom>
              <a:solidFill>
                <a:srgbClr val="215968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2615946" y="916019"/>
              <a:ext cx="37058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05200" y="5557865"/>
            <a:ext cx="12349541" cy="5303975"/>
            <a:chOff x="2819400" y="2068104"/>
            <a:chExt cx="12349541" cy="647886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819400" y="2418642"/>
              <a:ext cx="12349541" cy="612832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/>
                <p:cNvSpPr/>
                <p:nvPr/>
              </p:nvSpPr>
              <p:spPr>
                <a:xfrm>
                  <a:off x="3781746" y="2068104"/>
                  <a:ext cx="10596941" cy="50723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=(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=(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⟺</m:t>
                      </m:r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{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endParaRPr lang="en-US" sz="40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vậy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vectơ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hoàn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toàn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xác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định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toạ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nó</a:t>
                  </a:r>
                  <a:r>
                    <a:rPr lang="en-US" sz="4000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</a:p>
              </p:txBody>
            </p:sp>
          </mc:Choice>
          <mc:Fallback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1746" y="2068104"/>
                  <a:ext cx="10596941" cy="5072305"/>
                </a:xfrm>
                <a:prstGeom prst="rect">
                  <a:avLst/>
                </a:prstGeom>
                <a:blipFill>
                  <a:blip r:embed="rId6"/>
                  <a:stretch>
                    <a:fillRect l="-2071" r="-2014" b="-5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58060B7B-5D94-44DB-AC57-71EB89D1E9E8}"/>
              </a:ext>
            </a:extLst>
          </p:cNvPr>
          <p:cNvSpPr/>
          <p:nvPr/>
        </p:nvSpPr>
        <p:spPr>
          <a:xfrm>
            <a:off x="2237031" y="1618284"/>
            <a:ext cx="14500719" cy="3110852"/>
          </a:xfrm>
          <a:prstGeom prst="roundRect">
            <a:avLst>
              <a:gd name="adj" fmla="val 5950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E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7E0F9D-A6E1-4A4A-A144-4AD32F6627A6}"/>
              </a:ext>
            </a:extLst>
          </p:cNvPr>
          <p:cNvGrpSpPr/>
          <p:nvPr/>
        </p:nvGrpSpPr>
        <p:grpSpPr>
          <a:xfrm flipH="1">
            <a:off x="1198525" y="625355"/>
            <a:ext cx="3337419" cy="1334882"/>
            <a:chOff x="12234329" y="688756"/>
            <a:chExt cx="4614329" cy="1565352"/>
          </a:xfrm>
        </p:grpSpPr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D0BB4AFE-DD60-4684-84DA-EE8A0D175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552" b="1552"/>
            <a:stretch>
              <a:fillRect/>
            </a:stretch>
          </p:blipFill>
          <p:spPr>
            <a:xfrm>
              <a:off x="12234329" y="723900"/>
              <a:ext cx="4614329" cy="15302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36E498-1011-4199-A0A1-BF3E1135AAB2}"/>
                </a:ext>
              </a:extLst>
            </p:cNvPr>
            <p:cNvSpPr txBox="1"/>
            <p:nvPr/>
          </p:nvSpPr>
          <p:spPr>
            <a:xfrm>
              <a:off x="12539316" y="688756"/>
              <a:ext cx="426720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B348430-EA8C-4CDA-905E-0ADBEA89C7DE}"/>
                  </a:ext>
                </a:extLst>
              </p:cNvPr>
              <p:cNvSpPr/>
              <p:nvPr/>
            </p:nvSpPr>
            <p:spPr>
              <a:xfrm>
                <a:off x="2590800" y="1404377"/>
                <a:ext cx="13758329" cy="3110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bg1"/>
                    </a:solidFill>
                  </a:rPr>
                  <a:t>Với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mỗi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vectơ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bg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bg1"/>
                            </a:solidFill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trong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mặt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phẳng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tọa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độ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i="1" dirty="0">
                    <a:solidFill>
                      <a:schemeClr val="bg1"/>
                    </a:solidFill>
                  </a:rPr>
                  <a:t>Oxy</a:t>
                </a:r>
                <a:r>
                  <a:rPr lang="en-US" sz="4400" dirty="0">
                    <a:solidFill>
                      <a:schemeClr val="bg1"/>
                    </a:solidFill>
                  </a:rPr>
                  <a:t>,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toạ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độ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vectơ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bg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bg1"/>
                            </a:solidFill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toạ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độ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điểm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i="1" dirty="0">
                    <a:solidFill>
                      <a:schemeClr val="bg1"/>
                    </a:solidFill>
                  </a:rPr>
                  <a:t>A</a:t>
                </a:r>
                <a:r>
                  <a:rPr lang="en-US" sz="4400" dirty="0">
                    <a:solidFill>
                      <a:schemeClr val="bg1"/>
                    </a:solidFill>
                  </a:rPr>
                  <a:t>,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trong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đó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i="1" dirty="0">
                    <a:solidFill>
                      <a:schemeClr val="bg1"/>
                    </a:solidFill>
                  </a:rPr>
                  <a:t>A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điểm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sao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</a:rPr>
                  <a:t>cho</a:t>
                </a:r>
                <a:r>
                  <a:rPr lang="en-US" sz="4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bg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bg1"/>
                            </a:solidFill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bg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bg1"/>
                            </a:solidFill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B348430-EA8C-4CDA-905E-0ADBEA89C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1404377"/>
                <a:ext cx="13758329" cy="3110852"/>
              </a:xfrm>
              <a:prstGeom prst="rect">
                <a:avLst/>
              </a:prstGeom>
              <a:blipFill>
                <a:blip r:embed="rId9"/>
                <a:stretch>
                  <a:fillRect l="-1772" r="-1772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604772"/>
            <a:ext cx="3501311" cy="1524001"/>
            <a:chOff x="510325" y="556027"/>
            <a:chExt cx="5181507" cy="271298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803523" y="556027"/>
              <a:ext cx="4623423" cy="2712989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510325" y="1103702"/>
              <a:ext cx="5181507" cy="1050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-42" normalizeH="0" baseline="0" noProof="0" dirty="0" err="1">
                  <a:ln>
                    <a:noFill/>
                  </a:ln>
                  <a:solidFill>
                    <a:srgbClr val="100F0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US" sz="4400" b="1" i="0" u="none" strike="noStrike" kern="1200" cap="none" spc="-42" normalizeH="0" baseline="0" noProof="0" dirty="0">
                  <a:ln>
                    <a:noFill/>
                  </a:ln>
                  <a:solidFill>
                    <a:srgbClr val="100F0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-42" normalizeH="0" baseline="0" noProof="0" dirty="0" err="1">
                  <a:ln>
                    <a:noFill/>
                  </a:ln>
                  <a:solidFill>
                    <a:srgbClr val="100F0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dụ</a:t>
              </a:r>
              <a:r>
                <a:rPr kumimoji="0" lang="en-US" sz="4400" b="1" i="0" u="none" strike="noStrike" kern="1200" cap="none" spc="-42" normalizeH="0" baseline="0" noProof="0" dirty="0">
                  <a:ln>
                    <a:noFill/>
                  </a:ln>
                  <a:solidFill>
                    <a:srgbClr val="100F0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4110914" y="354957"/>
                <a:ext cx="13368824" cy="370639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30000"/>
                  </a:lnSpc>
                </a:pPr>
                <a:r>
                  <a:rPr lang="en-US" sz="4400" dirty="0" err="1"/>
                  <a:t>Trong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mặt</a:t>
                </a:r>
                <a:r>
                  <a:rPr lang="en-US" sz="4400" dirty="0"/>
                  <a:t> </a:t>
                </a:r>
                <a:r>
                  <a:rPr lang="en-US" sz="4400" dirty="0" err="1"/>
                  <a:t>phẳng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toạ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độ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r>
                      <a:rPr lang="en-US" sz="4400" i="1"/>
                      <m:t>𝑂𝑥𝑦</m:t>
                    </m:r>
                  </m:oMath>
                </a14:m>
                <a:r>
                  <a:rPr lang="en-US" sz="4400" dirty="0"/>
                  <a:t>, </a:t>
                </a:r>
                <a:r>
                  <a:rPr lang="en-US" sz="4400" dirty="0" err="1"/>
                  <a:t>cho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điểm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r>
                      <a:rPr lang="en-US" sz="4400" i="1"/>
                      <m:t>𝐴</m:t>
                    </m:r>
                    <m:r>
                      <a:rPr lang="en-US" sz="4400"/>
                      <m:t>(1;2)</m:t>
                    </m:r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và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𝑢</m:t>
                        </m:r>
                      </m:e>
                    </m:acc>
                    <m:r>
                      <a:rPr lang="en-US" sz="4400"/>
                      <m:t>=(3;</m:t>
                    </m:r>
                    <m:r>
                      <a:rPr lang="en-US" sz="4400" i="1"/>
                      <m:t>−</m:t>
                    </m:r>
                    <m:r>
                      <a:rPr lang="en-US" sz="4400"/>
                      <m:t>4)</m:t>
                    </m:r>
                  </m:oMath>
                </a14:m>
                <a:r>
                  <a:rPr lang="en-US" sz="4400" dirty="0"/>
                  <a:t>.</a:t>
                </a:r>
                <a:br>
                  <a:rPr lang="en-US" sz="4400" dirty="0"/>
                </a:br>
                <a:r>
                  <a:rPr lang="en-US" sz="4400" dirty="0"/>
                  <a:t>a) </a:t>
                </a:r>
                <a:r>
                  <a:rPr lang="en-US" sz="4400" dirty="0" err="1"/>
                  <a:t>Biếu</a:t>
                </a:r>
                <a:r>
                  <a:rPr lang="en-US" sz="4400" dirty="0"/>
                  <a:t> </a:t>
                </a:r>
                <a:r>
                  <a:rPr lang="en-US" sz="4400" dirty="0" err="1"/>
                  <a:t>diễn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𝑢</m:t>
                        </m:r>
                      </m:e>
                    </m:acc>
                  </m:oMath>
                </a14:m>
                <a:r>
                  <a:rPr lang="en-US" sz="4400" dirty="0"/>
                  <a:t> qua </a:t>
                </a:r>
                <a:r>
                  <a:rPr lang="en-US" sz="4400" dirty="0" err="1"/>
                  <a:t>hai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𝑖</m:t>
                        </m:r>
                      </m:e>
                    </m:acc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và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𝑗</m:t>
                        </m:r>
                      </m:e>
                    </m:acc>
                  </m:oMath>
                </a14:m>
                <a:r>
                  <a:rPr lang="en-US" sz="4400" dirty="0"/>
                  <a:t>.</a:t>
                </a:r>
                <a:br>
                  <a:rPr lang="en-US" sz="4400" dirty="0"/>
                </a:br>
                <a:r>
                  <a:rPr lang="en-US" sz="4400" dirty="0"/>
                  <a:t>b) </a:t>
                </a:r>
                <a:r>
                  <a:rPr lang="en-US" sz="4400" dirty="0" err="1"/>
                  <a:t>Biếu</a:t>
                </a:r>
                <a:r>
                  <a:rPr lang="en-US" sz="4400" dirty="0"/>
                  <a:t> </a:t>
                </a:r>
                <a:r>
                  <a:rPr lang="en-US" sz="4400" dirty="0" err="1"/>
                  <a:t>diễn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𝑂𝐴</m:t>
                        </m:r>
                      </m:e>
                    </m:acc>
                  </m:oMath>
                </a14:m>
                <a:r>
                  <a:rPr lang="en-US" sz="4400" dirty="0"/>
                  <a:t> qua </a:t>
                </a:r>
                <a:r>
                  <a:rPr lang="en-US" sz="4400" dirty="0" err="1"/>
                  <a:t>hai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𝑖</m:t>
                        </m:r>
                      </m:e>
                    </m:acc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và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𝑗</m:t>
                        </m:r>
                      </m:e>
                    </m:acc>
                  </m:oMath>
                </a14:m>
                <a:r>
                  <a:rPr lang="en-US" sz="4400" dirty="0"/>
                  <a:t>.</a:t>
                </a:r>
                <a:endPara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914" y="354957"/>
                <a:ext cx="13368824" cy="3706399"/>
              </a:xfrm>
              <a:prstGeom prst="rect">
                <a:avLst/>
              </a:prstGeom>
              <a:blipFill>
                <a:blip r:embed="rId4"/>
                <a:stretch>
                  <a:fillRect l="-1824" t="-493" b="-6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/>
              <p:cNvSpPr/>
              <p:nvPr/>
            </p:nvSpPr>
            <p:spPr>
              <a:xfrm>
                <a:off x="1730261" y="5829300"/>
                <a:ext cx="14827473" cy="32080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/>
                  <a:t>a) </a:t>
                </a:r>
                <a:r>
                  <a:rPr lang="en-US" sz="4000" dirty="0" err="1"/>
                  <a:t>Vì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  <m:r>
                      <a:rPr lang="en-US" sz="4000"/>
                      <m:t>=(3;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4)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  <m:r>
                      <a:rPr lang="en-US" sz="4000"/>
                      <m:t>=3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/>
                      <m:t>+(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4)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  <m:r>
                      <a:rPr lang="en-US" sz="4000"/>
                      <m:t>=3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−</m:t>
                    </m:r>
                    <m:r>
                      <a:rPr lang="en-US" sz="4000"/>
                      <m:t>4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  <a:br>
                  <a:rPr lang="en-US" sz="4000" dirty="0"/>
                </a:br>
                <a:r>
                  <a:rPr lang="en-US" sz="4000" dirty="0"/>
                  <a:t>b) </a:t>
                </a:r>
                <a:r>
                  <a:rPr lang="en-US" sz="4000" dirty="0" err="1"/>
                  <a:t>Vì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𝐴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/>
                      <m:t>(1;2)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𝑂𝐴</m:t>
                        </m:r>
                      </m:e>
                    </m:acc>
                    <m:r>
                      <a:rPr lang="en-US" sz="4000"/>
                      <m:t>=(1;2)</m:t>
                    </m:r>
                  </m:oMath>
                </a14:m>
                <a:r>
                  <a:rPr lang="en-US" sz="4000" dirty="0"/>
                  <a:t>. Do </a:t>
                </a:r>
                <a:r>
                  <a:rPr lang="en-US" sz="4000" dirty="0" err="1"/>
                  <a:t>đó</a:t>
                </a:r>
                <a:r>
                  <a:rPr lang="en-US" sz="40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b="1" i="1"/>
                          </m:ctrlPr>
                        </m:accPr>
                        <m:e>
                          <m:r>
                            <a:rPr lang="en-US" sz="4000" b="1" i="1"/>
                            <m:t>𝑶𝑨</m:t>
                          </m:r>
                        </m:e>
                      </m:acc>
                      <m:r>
                        <a:rPr lang="en-US" sz="4000" b="1" i="1"/>
                        <m:t>=</m:t>
                      </m:r>
                      <m:r>
                        <a:rPr lang="en-US" sz="4000" b="1" i="1"/>
                        <m:t>𝟏</m:t>
                      </m:r>
                      <m:acc>
                        <m:accPr>
                          <m:chr m:val="⃗"/>
                          <m:ctrlPr>
                            <a:rPr lang="en-US" sz="4000" b="1" i="1"/>
                          </m:ctrlPr>
                        </m:accPr>
                        <m:e>
                          <m:r>
                            <a:rPr lang="en-US" sz="4000" b="1" i="1"/>
                            <m:t>𝒊</m:t>
                          </m:r>
                        </m:e>
                      </m:acc>
                      <m:r>
                        <a:rPr lang="en-US" sz="4000" b="1" i="1"/>
                        <m:t>+</m:t>
                      </m:r>
                      <m:r>
                        <a:rPr lang="en-US" sz="4000" b="1" i="1"/>
                        <m:t>𝟐</m:t>
                      </m:r>
                      <m:acc>
                        <m:accPr>
                          <m:chr m:val="⃗"/>
                          <m:ctrlPr>
                            <a:rPr lang="en-US" sz="4000" b="1" i="1"/>
                          </m:ctrlPr>
                        </m:accPr>
                        <m:e>
                          <m:r>
                            <a:rPr lang="en-US" sz="4000" b="1" i="1"/>
                            <m:t>𝒋</m:t>
                          </m:r>
                        </m:e>
                      </m:acc>
                      <m:r>
                        <a:rPr lang="en-US" sz="4000" b="1" i="1"/>
                        <m:t>=</m:t>
                      </m:r>
                      <m:acc>
                        <m:accPr>
                          <m:chr m:val="⃗"/>
                          <m:ctrlPr>
                            <a:rPr lang="en-US" sz="4000" b="1" i="1"/>
                          </m:ctrlPr>
                        </m:accPr>
                        <m:e>
                          <m:r>
                            <a:rPr lang="en-US" sz="4000" b="1" i="1"/>
                            <m:t>𝒊</m:t>
                          </m:r>
                        </m:e>
                      </m:acc>
                      <m:r>
                        <a:rPr lang="en-US" sz="4000" b="1" i="1"/>
                        <m:t>+</m:t>
                      </m:r>
                      <m:r>
                        <a:rPr lang="en-US" sz="4000" b="1" i="1"/>
                        <m:t>𝟐</m:t>
                      </m:r>
                      <m:acc>
                        <m:accPr>
                          <m:chr m:val="⃗"/>
                          <m:ctrlPr>
                            <a:rPr lang="en-US" sz="4000" b="1" i="1"/>
                          </m:ctrlPr>
                        </m:accPr>
                        <m:e>
                          <m:r>
                            <a:rPr lang="en-US" sz="4000" b="1" i="1"/>
                            <m:t>𝒋</m:t>
                          </m:r>
                        </m:e>
                      </m:acc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261" y="5829300"/>
                <a:ext cx="14827473" cy="3208058"/>
              </a:xfrm>
              <a:prstGeom prst="rect">
                <a:avLst/>
              </a:prstGeom>
              <a:blipFill>
                <a:blip r:embed="rId5"/>
                <a:stretch>
                  <a:fillRect l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8343898" y="4789557"/>
            <a:ext cx="160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26146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021" y="800099"/>
            <a:ext cx="15925955" cy="9059049"/>
            <a:chOff x="-117946" y="0"/>
            <a:chExt cx="9738413" cy="4080209"/>
          </a:xfrm>
        </p:grpSpPr>
        <p:sp>
          <p:nvSpPr>
            <p:cNvPr id="3" name="Freeform 3"/>
            <p:cNvSpPr/>
            <p:nvPr/>
          </p:nvSpPr>
          <p:spPr>
            <a:xfrm>
              <a:off x="-117946" y="0"/>
              <a:ext cx="9738413" cy="4080209"/>
            </a:xfrm>
            <a:custGeom>
              <a:avLst/>
              <a:gdLst/>
              <a:ahLst/>
              <a:cxnLst/>
              <a:rect l="l" t="t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</p:grpSp>
      <p:grpSp>
        <p:nvGrpSpPr>
          <p:cNvPr id="6" name="Group 5"/>
          <p:cNvGrpSpPr/>
          <p:nvPr/>
        </p:nvGrpSpPr>
        <p:grpSpPr>
          <a:xfrm>
            <a:off x="6667580" y="356835"/>
            <a:ext cx="5372100" cy="1640346"/>
            <a:chOff x="1371600" y="495300"/>
            <a:chExt cx="5486400" cy="2598790"/>
          </a:xfrm>
        </p:grpSpPr>
        <p:pic>
          <p:nvPicPr>
            <p:cNvPr id="4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71600" y="495300"/>
              <a:ext cx="5486400" cy="25987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76844" y="699693"/>
              <a:ext cx="4800601" cy="1306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91090" y="74154"/>
            <a:ext cx="1574325" cy="22057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348154" y="1562710"/>
                <a:ext cx="10524393" cy="6559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i="1" dirty="0" err="1"/>
                  <a:t>Hình</a:t>
                </a:r>
                <a:r>
                  <a:rPr lang="en-US" sz="4000" i="1" dirty="0"/>
                  <a:t> 1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minh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hoạt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một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màn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ra </a:t>
                </a:r>
                <a:r>
                  <a:rPr lang="en-US" sz="4000" dirty="0" err="1"/>
                  <a:t>đa</a:t>
                </a:r>
                <a:r>
                  <a:rPr lang="en-US" sz="4000" dirty="0"/>
                  <a:t> ở </a:t>
                </a:r>
                <a:r>
                  <a:rPr lang="en-US" sz="4000" dirty="0" err="1"/>
                  <a:t>trạm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kiểm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soát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không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lưu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sân</a:t>
                </a:r>
                <a:r>
                  <a:rPr lang="en-US" sz="4000" dirty="0"/>
                  <a:t> bay, </a:t>
                </a:r>
                <a:r>
                  <a:rPr lang="en-US" sz="4000" dirty="0" err="1"/>
                  <a:t>đang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theo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dõi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một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máy</a:t>
                </a:r>
                <a:r>
                  <a:rPr lang="en-US" sz="4000" dirty="0"/>
                  <a:t> bay </a:t>
                </a:r>
                <a:r>
                  <a:rPr lang="en-US" sz="4000" dirty="0" err="1"/>
                  <a:t>hạ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cánh</a:t>
                </a:r>
                <a:r>
                  <a:rPr lang="en-US" sz="4000" dirty="0"/>
                  <a:t>. </a:t>
                </a:r>
                <a:r>
                  <a:rPr lang="en-US" sz="4000" dirty="0" err="1"/>
                  <a:t>Máy</a:t>
                </a:r>
                <a:r>
                  <a:rPr lang="en-US" sz="4000" dirty="0"/>
                  <a:t> bay </a:t>
                </a:r>
                <a:r>
                  <a:rPr lang="en-US" sz="4000" dirty="0" err="1"/>
                  <a:t>xuất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hiện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trên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màn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ra </a:t>
                </a:r>
                <a:r>
                  <a:rPr lang="en-US" sz="4000" dirty="0" err="1"/>
                  <a:t>đa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bởi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một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đốm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sáng</a:t>
                </a:r>
                <a:r>
                  <a:rPr lang="en-US" sz="4000" dirty="0"/>
                  <a:t>, </a:t>
                </a:r>
                <a:r>
                  <a:rPr lang="en-US" sz="4000" dirty="0" err="1"/>
                  <a:t>kí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hiệu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M. </a:t>
                </a:r>
                <a:r>
                  <a:rPr lang="en-US" sz="4000" dirty="0" err="1"/>
                  <a:t>Dựa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trên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sự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thay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đổi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𝑂𝑀</m:t>
                        </m:r>
                      </m:e>
                    </m:acc>
                  </m:oMath>
                </a14:m>
                <a:r>
                  <a:rPr lang="en-US" sz="4000" dirty="0"/>
                  <a:t>, </a:t>
                </a:r>
                <a:r>
                  <a:rPr lang="en-US" sz="4000" dirty="0" err="1"/>
                  <a:t>trạm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kiểm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soát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thể</a:t>
                </a:r>
                <a:r>
                  <a:rPr lang="en-US" sz="4000" dirty="0"/>
                  <a:t> </a:t>
                </a:r>
                <a:r>
                  <a:rPr lang="en-US" sz="4000" dirty="0" err="1"/>
                  <a:t>xác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định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được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đường</a:t>
                </a:r>
                <a:r>
                  <a:rPr lang="en-US" sz="4000" dirty="0"/>
                  <a:t> bay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máy</a:t>
                </a:r>
                <a:r>
                  <a:rPr lang="en-US" sz="4000" dirty="0"/>
                  <a:t> bay. </a:t>
                </a: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154" y="1562710"/>
                <a:ext cx="10524393" cy="6559681"/>
              </a:xfrm>
              <a:prstGeom prst="rect">
                <a:avLst/>
              </a:prstGeom>
              <a:blipFill>
                <a:blip r:embed="rId4"/>
                <a:stretch>
                  <a:fillRect l="-2027" r="-2027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3FEAA56-3A85-497B-9932-88ED18FB55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404" y="2440224"/>
            <a:ext cx="5321573" cy="57787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BFCAB9A-2C12-4BDA-B42D-744203FC8B9D}"/>
                  </a:ext>
                </a:extLst>
              </p:cNvPr>
              <p:cNvSpPr/>
              <p:nvPr/>
            </p:nvSpPr>
            <p:spPr>
              <a:xfrm>
                <a:off x="5307023" y="8379382"/>
                <a:ext cx="7875577" cy="1362846"/>
              </a:xfrm>
              <a:prstGeom prst="roundRect">
                <a:avLst/>
              </a:prstGeom>
              <a:solidFill>
                <a:srgbClr val="FFE6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Toạ </a:t>
                </a:r>
                <a:r>
                  <a:rPr lang="en-US" sz="40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b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1" i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𝐎𝐌</m:t>
                        </m:r>
                      </m:e>
                    </m:acc>
                  </m:oMath>
                </a14:m>
                <a:r>
                  <a:rPr 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BFCAB9A-2C12-4BDA-B42D-744203FC8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023" y="8379382"/>
                <a:ext cx="7875577" cy="136284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360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81000" y="1631097"/>
            <a:ext cx="17526000" cy="8313003"/>
          </a:xfrm>
          <a:prstGeom prst="roundRect">
            <a:avLst>
              <a:gd name="adj" fmla="val 347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552304" y="342900"/>
            <a:ext cx="13183417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nl-NL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◄ Đọc nội dung Luyện tập 2 và trả lời câu hỏi ►</a:t>
            </a:r>
            <a:endParaRPr lang="en-US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2000" y="1415753"/>
            <a:ext cx="3962400" cy="1837453"/>
            <a:chOff x="679931" y="726090"/>
            <a:chExt cx="3962400" cy="1837453"/>
          </a:xfrm>
        </p:grpSpPr>
        <p:pic>
          <p:nvPicPr>
            <p:cNvPr id="15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9931" y="726090"/>
              <a:ext cx="3962400" cy="1837453"/>
            </a:xfrm>
            <a:prstGeom prst="rect">
              <a:avLst/>
            </a:prstGeom>
          </p:spPr>
        </p:pic>
        <p:sp>
          <p:nvSpPr>
            <p:cNvPr id="16" name="TextBox 3"/>
            <p:cNvSpPr txBox="1"/>
            <p:nvPr/>
          </p:nvSpPr>
          <p:spPr>
            <a:xfrm>
              <a:off x="1001663" y="1025681"/>
              <a:ext cx="3335868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4400" b="1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400" b="1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546860" y="2688425"/>
                <a:ext cx="16002000" cy="2942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/>
                  <a:t>Trong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mặt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phẳng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tọa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Oxy,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B(– 1; 0)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𝑣</m:t>
                        </m:r>
                      </m:e>
                    </m:acc>
                    <m:r>
                      <a:rPr lang="en-US" sz="4000" i="1"/>
                      <m:t>=(0;−7)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a) </a:t>
                </a:r>
                <a:r>
                  <a:rPr lang="en-US" sz="4000" dirty="0" err="1"/>
                  <a:t>Biểu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diễn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𝑣</m:t>
                        </m:r>
                      </m:e>
                    </m:acc>
                  </m:oMath>
                </a14:m>
                <a:r>
                  <a:rPr lang="en-US" sz="4000" dirty="0"/>
                  <a:t> qua </a:t>
                </a:r>
                <a:r>
                  <a:rPr lang="en-US" sz="4000" dirty="0" err="1"/>
                  <a:t>hai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b) </a:t>
                </a:r>
                <a:r>
                  <a:rPr lang="en-US" sz="4000" dirty="0" err="1"/>
                  <a:t>Biểu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diễn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𝑂𝐵</m:t>
                        </m:r>
                      </m:e>
                    </m:acc>
                  </m:oMath>
                </a14:m>
                <a:r>
                  <a:rPr lang="en-US" sz="4000" dirty="0"/>
                  <a:t> qua </a:t>
                </a:r>
                <a:r>
                  <a:rPr lang="en-US" sz="4000" dirty="0" err="1"/>
                  <a:t>hai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860" y="2688425"/>
                <a:ext cx="16002000" cy="2942152"/>
              </a:xfrm>
              <a:prstGeom prst="rect">
                <a:avLst/>
              </a:prstGeom>
              <a:blipFill>
                <a:blip r:embed="rId4"/>
                <a:stretch>
                  <a:fillRect l="-1371" r="-914" b="-7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/>
              <p:cNvSpPr/>
              <p:nvPr/>
            </p:nvSpPr>
            <p:spPr>
              <a:xfrm>
                <a:off x="4213860" y="6687905"/>
                <a:ext cx="10668000" cy="306026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/>
                  <a:t>a) </a:t>
                </a:r>
                <a:r>
                  <a:rPr lang="en-US" sz="4000" dirty="0" err="1"/>
                  <a:t>Vì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𝑣</m:t>
                        </m:r>
                      </m:e>
                    </m:acc>
                    <m:r>
                      <a:rPr lang="en-US" sz="4000" i="1"/>
                      <m:t>=(0 ; −7)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𝑣</m:t>
                        </m:r>
                      </m:e>
                    </m:acc>
                    <m:r>
                      <a:rPr lang="en-US" sz="4000" i="1"/>
                      <m:t>=0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+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−7</m:t>
                        </m:r>
                      </m:e>
                    </m:d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  <m:r>
                      <a:rPr lang="en-US" sz="4000" i="1"/>
                      <m:t>=−7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b) </a:t>
                </a:r>
                <a:r>
                  <a:rPr lang="en-US" sz="4000" dirty="0" err="1"/>
                  <a:t>Vì</a:t>
                </a:r>
                <a:r>
                  <a:rPr lang="en-US" sz="4000" dirty="0"/>
                  <a:t> B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(- 1 ; 0)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𝑂𝐵</m:t>
                        </m:r>
                      </m:e>
                    </m:acc>
                    <m:r>
                      <a:rPr lang="en-US" sz="4000" i="1"/>
                      <m:t>=(−1 ;0)</m:t>
                    </m:r>
                  </m:oMath>
                </a14:m>
                <a:r>
                  <a:rPr lang="en-US" sz="4000" dirty="0"/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Do </a:t>
                </a:r>
                <a:r>
                  <a:rPr lang="en-US" sz="4000" dirty="0" err="1"/>
                  <a:t>đó</a:t>
                </a:r>
                <a:r>
                  <a:rPr lang="en-US" sz="40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𝑂𝐵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−1</m:t>
                        </m:r>
                      </m:e>
                    </m:d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+0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  <m:r>
                      <a:rPr lang="en-US" sz="4000" i="1"/>
                      <m:t>=−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860" y="6687905"/>
                <a:ext cx="10668000" cy="3060261"/>
              </a:xfrm>
              <a:prstGeom prst="rect">
                <a:avLst/>
              </a:prstGeom>
              <a:blipFill>
                <a:blip r:embed="rId5"/>
                <a:stretch>
                  <a:fillRect l="-2000" r="-2743" b="-7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ircular Arrow 36"/>
          <p:cNvSpPr/>
          <p:nvPr/>
        </p:nvSpPr>
        <p:spPr>
          <a:xfrm rot="1319292">
            <a:off x="8363069" y="5446928"/>
            <a:ext cx="2019062" cy="204999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004601"/>
              <a:gd name="adj5" fmla="val 125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350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6" grpId="0" build="p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81000" y="1562099"/>
            <a:ext cx="17526000" cy="8382001"/>
          </a:xfrm>
          <a:prstGeom prst="roundRect">
            <a:avLst>
              <a:gd name="adj" fmla="val 347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70074" y="1728735"/>
            <a:ext cx="112293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/>
              <a:t>Em</a:t>
            </a:r>
            <a:r>
              <a:rPr lang="en-US" sz="4400" i="1" dirty="0"/>
              <a:t> </a:t>
            </a:r>
            <a:r>
              <a:rPr lang="en-US" sz="4400" i="1" dirty="0" err="1"/>
              <a:t>hãy</a:t>
            </a:r>
            <a:r>
              <a:rPr lang="en-US" sz="4400" i="1" dirty="0"/>
              <a:t> </a:t>
            </a:r>
            <a:r>
              <a:rPr lang="en-US" sz="4400" i="1" dirty="0" err="1"/>
              <a:t>đọc</a:t>
            </a:r>
            <a:r>
              <a:rPr lang="en-US" sz="4400" i="1" dirty="0"/>
              <a:t> </a:t>
            </a:r>
            <a:r>
              <a:rPr lang="en-US" sz="4400" i="1" dirty="0" err="1"/>
              <a:t>nội</a:t>
            </a:r>
            <a:r>
              <a:rPr lang="en-US" sz="4400" i="1" dirty="0"/>
              <a:t> dung HĐ5 </a:t>
            </a:r>
            <a:r>
              <a:rPr lang="en-US" sz="4400" i="1" dirty="0" err="1"/>
              <a:t>và</a:t>
            </a:r>
            <a:r>
              <a:rPr lang="en-US" sz="4400" i="1" dirty="0"/>
              <a:t> </a:t>
            </a:r>
            <a:r>
              <a:rPr lang="en-US" sz="4400" i="1" dirty="0" err="1"/>
              <a:t>trả</a:t>
            </a:r>
            <a:r>
              <a:rPr lang="en-US" sz="4400" i="1" dirty="0"/>
              <a:t> </a:t>
            </a:r>
            <a:r>
              <a:rPr lang="en-US" sz="4400" i="1" dirty="0" err="1"/>
              <a:t>lời</a:t>
            </a:r>
            <a:r>
              <a:rPr lang="en-US" sz="4400" i="1" dirty="0"/>
              <a:t> </a:t>
            </a:r>
            <a:r>
              <a:rPr lang="en-US" sz="4400" i="1" dirty="0" err="1"/>
              <a:t>câu</a:t>
            </a:r>
            <a:r>
              <a:rPr lang="en-US" sz="4400" i="1" dirty="0"/>
              <a:t> </a:t>
            </a:r>
            <a:r>
              <a:rPr lang="en-US" sz="4400" i="1" dirty="0" err="1"/>
              <a:t>hỏi</a:t>
            </a:r>
            <a:r>
              <a:rPr lang="en-US" sz="4400" i="1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353" y="1526517"/>
            <a:ext cx="1727425" cy="13819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631273" y="3471236"/>
                <a:ext cx="13195514" cy="5754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/>
                  <a:t>Trong </a:t>
                </a:r>
                <a:r>
                  <a:rPr lang="en-US" sz="4000" dirty="0" err="1"/>
                  <a:t>mặt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phẳng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𝑂𝑥𝑦</m:t>
                    </m:r>
                  </m:oMath>
                </a14:m>
                <a:r>
                  <a:rPr lang="en-US" sz="4000" dirty="0"/>
                  <a:t>,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hai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𝐴</m:t>
                    </m:r>
                    <m:r>
                      <a:rPr lang="en-US" sz="4000"/>
                      <m:t>,</m:t>
                    </m:r>
                    <m:r>
                      <a:rPr lang="en-US" sz="4000" i="1"/>
                      <m:t>𝐵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(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13).</a:t>
                </a:r>
                <a:br>
                  <a:rPr lang="en-US" sz="4000" dirty="0"/>
                </a:br>
                <a:r>
                  <a:rPr lang="en-US" sz="4000" dirty="0"/>
                  <a:t>a) </a:t>
                </a:r>
                <a:r>
                  <a:rPr lang="en-US" sz="4000" dirty="0" err="1"/>
                  <a:t>Tìm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hoành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/>
                        </m:ctrlPr>
                      </m:sSubPr>
                      <m:e>
                        <m:r>
                          <a:rPr lang="en-US" sz="4000" i="1"/>
                          <m:t>𝑥</m:t>
                        </m:r>
                      </m:e>
                      <m:sub>
                        <m:r>
                          <a:rPr lang="en-US" sz="4000" i="1"/>
                          <m:t>𝐴</m:t>
                        </m:r>
                      </m:sub>
                    </m:sSub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tung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/>
                        </m:ctrlPr>
                      </m:sSubPr>
                      <m:e>
                        <m:r>
                          <a:rPr lang="en-US" sz="4000" i="1"/>
                          <m:t>𝑦</m:t>
                        </m:r>
                      </m:e>
                      <m:sub>
                        <m:r>
                          <a:rPr lang="en-US" sz="4000" i="1"/>
                          <m:t>𝐴</m:t>
                        </m:r>
                      </m:sub>
                    </m:sSub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𝐴</m:t>
                    </m:r>
                  </m:oMath>
                </a14:m>
                <a:r>
                  <a:rPr lang="en-US" sz="4000" dirty="0"/>
                  <a:t>; </a:t>
                </a:r>
                <a:r>
                  <a:rPr lang="en-US" sz="4000" dirty="0" err="1"/>
                  <a:t>hoành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/>
                        </m:ctrlPr>
                      </m:sSubPr>
                      <m:e>
                        <m:r>
                          <a:rPr lang="en-US" sz="4000" i="1"/>
                          <m:t>𝑥</m:t>
                        </m:r>
                      </m:e>
                      <m:sub>
                        <m:r>
                          <a:rPr lang="en-US" sz="4000" i="1"/>
                          <m:t>𝐵</m:t>
                        </m:r>
                      </m:sub>
                    </m:sSub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tung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/>
                        </m:ctrlPr>
                      </m:sSubPr>
                      <m:e>
                        <m:r>
                          <a:rPr lang="en-US" sz="4000" i="1"/>
                          <m:t>𝑦</m:t>
                        </m:r>
                      </m:e>
                      <m:sub>
                        <m:r>
                          <a:rPr lang="en-US" sz="4000" i="1"/>
                          <m:t>𝐵</m:t>
                        </m:r>
                      </m:sub>
                    </m:sSub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𝐵</m:t>
                    </m:r>
                  </m:oMath>
                </a14:m>
                <a:r>
                  <a:rPr lang="en-US" sz="4000" dirty="0"/>
                  <a:t>.</a:t>
                </a:r>
                <a:br>
                  <a:rPr lang="en-US" sz="4000" dirty="0"/>
                </a:br>
                <a:r>
                  <a:rPr lang="en-US" sz="4000" dirty="0"/>
                  <a:t>b) </a:t>
                </a:r>
                <a:r>
                  <a:rPr lang="en-US" sz="4000" dirty="0" err="1"/>
                  <a:t>Tìm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𝑀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sao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𝑂𝑀</m:t>
                        </m:r>
                      </m:e>
                    </m:acc>
                    <m:r>
                      <a:rPr lang="en-US" sz="4000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𝐴𝐵</m:t>
                        </m:r>
                      </m:e>
                    </m:acc>
                  </m:oMath>
                </a14:m>
                <a:r>
                  <a:rPr lang="en-US" sz="4000" dirty="0"/>
                  <a:t>. </a:t>
                </a:r>
                <a:r>
                  <a:rPr lang="en-US" sz="4000" dirty="0" err="1"/>
                  <a:t>Từ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đó</a:t>
                </a:r>
                <a:r>
                  <a:rPr lang="en-US" sz="4000" dirty="0"/>
                  <a:t>, </a:t>
                </a:r>
                <a:r>
                  <a:rPr lang="en-US" sz="4000" dirty="0" err="1"/>
                  <a:t>tìm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hoành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𝑎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tung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𝑏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𝐴𝐵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  <a:br>
                  <a:rPr lang="en-US" sz="4000" dirty="0"/>
                </a:br>
                <a:r>
                  <a:rPr lang="en-US" sz="4000" dirty="0"/>
                  <a:t>c) So </a:t>
                </a:r>
                <a:r>
                  <a:rPr lang="en-US" sz="4000" dirty="0" err="1"/>
                  <a:t>sánh</a:t>
                </a:r>
                <a:r>
                  <a:rPr lang="en-US" sz="4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/>
                        </m:ctrlPr>
                      </m:sSubPr>
                      <m:e>
                        <m:r>
                          <a:rPr lang="en-US" sz="4000" i="1"/>
                          <m:t>𝑥</m:t>
                        </m:r>
                      </m:e>
                      <m:sub>
                        <m:r>
                          <a:rPr lang="en-US" sz="4000" i="1"/>
                          <m:t>𝐵</m:t>
                        </m:r>
                      </m:sub>
                    </m:sSub>
                    <m:r>
                      <a:rPr lang="en-US" sz="4000" i="1"/>
                      <m:t>−</m:t>
                    </m:r>
                    <m:sSub>
                      <m:sSubPr>
                        <m:ctrlPr>
                          <a:rPr lang="en-US" sz="4000" i="1"/>
                        </m:ctrlPr>
                      </m:sSubPr>
                      <m:e>
                        <m:r>
                          <a:rPr lang="en-US" sz="4000" i="1"/>
                          <m:t>𝑥</m:t>
                        </m:r>
                      </m:e>
                      <m:sub>
                        <m:r>
                          <a:rPr lang="en-US" sz="4000" i="1"/>
                          <m:t>𝐴</m:t>
                        </m:r>
                      </m:sub>
                    </m:sSub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𝑎</m:t>
                    </m:r>
                    <m:r>
                      <a:rPr lang="en-US" sz="4000"/>
                      <m:t>;</m:t>
                    </m:r>
                    <m:sSub>
                      <m:sSubPr>
                        <m:ctrlPr>
                          <a:rPr lang="en-US" sz="4000" i="1"/>
                        </m:ctrlPr>
                      </m:sSubPr>
                      <m:e>
                        <m:r>
                          <a:rPr lang="en-US" sz="4000" i="1"/>
                          <m:t>𝑦</m:t>
                        </m:r>
                      </m:e>
                      <m:sub>
                        <m:r>
                          <a:rPr lang="en-US" sz="4000" i="1"/>
                          <m:t>𝐵</m:t>
                        </m:r>
                      </m:sub>
                    </m:sSub>
                    <m:r>
                      <a:rPr lang="en-US" sz="4000" i="1"/>
                      <m:t>−</m:t>
                    </m:r>
                    <m:sSub>
                      <m:sSubPr>
                        <m:ctrlPr>
                          <a:rPr lang="en-US" sz="4000" i="1"/>
                        </m:ctrlPr>
                      </m:sSubPr>
                      <m:e>
                        <m:r>
                          <a:rPr lang="en-US" sz="4000" i="1"/>
                          <m:t>𝑦</m:t>
                        </m:r>
                      </m:e>
                      <m:sub>
                        <m:r>
                          <a:rPr lang="en-US" sz="4000" i="1"/>
                          <m:t>𝐴</m:t>
                        </m:r>
                      </m:sub>
                    </m:sSub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𝑏</m:t>
                    </m:r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3" y="3471236"/>
                <a:ext cx="13195514" cy="5754460"/>
              </a:xfrm>
              <a:prstGeom prst="rect">
                <a:avLst/>
              </a:prstGeom>
              <a:blipFill>
                <a:blip r:embed="rId3"/>
                <a:stretch>
                  <a:fillRect l="-1664" r="-1479" b="-3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4774B0C-F793-4043-814A-2E1DA5741A35}"/>
              </a:ext>
            </a:extLst>
          </p:cNvPr>
          <p:cNvGrpSpPr/>
          <p:nvPr/>
        </p:nvGrpSpPr>
        <p:grpSpPr>
          <a:xfrm>
            <a:off x="609600" y="266700"/>
            <a:ext cx="14782800" cy="1754049"/>
            <a:chOff x="914400" y="419099"/>
            <a:chExt cx="14782800" cy="1754049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B139237D-F9DD-4036-82C9-D42E0B982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552" b="1552"/>
            <a:stretch>
              <a:fillRect/>
            </a:stretch>
          </p:blipFill>
          <p:spPr>
            <a:xfrm>
              <a:off x="914400" y="419099"/>
              <a:ext cx="14782800" cy="175404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310B2F-D35E-48D0-BFFB-DCDB2BEED70D}"/>
                </a:ext>
              </a:extLst>
            </p:cNvPr>
            <p:cNvSpPr/>
            <p:nvPr/>
          </p:nvSpPr>
          <p:spPr>
            <a:xfrm>
              <a:off x="1295400" y="525580"/>
              <a:ext cx="1413720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nl-NL" sz="4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 hệ giữa tọa độ của điểm và tọa độ của vectơ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FA5BFCF-5235-4ECB-80DE-9E9B0C99B89C}"/>
              </a:ext>
            </a:extLst>
          </p:cNvPr>
          <p:cNvSpPr/>
          <p:nvPr/>
        </p:nvSpPr>
        <p:spPr>
          <a:xfrm>
            <a:off x="7277228" y="2533758"/>
            <a:ext cx="2104306" cy="93747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094C0C-DFDE-4BA8-B48E-A96F41615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787" y="3936839"/>
            <a:ext cx="3852800" cy="41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3640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6199" y="259053"/>
                <a:ext cx="13182600" cy="9768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/>
                  <a:t>a) </a:t>
                </a:r>
                <a:r>
                  <a:rPr lang="en-US" sz="3600" dirty="0" err="1"/>
                  <a:t>Từ</a:t>
                </a:r>
                <a:r>
                  <a:rPr lang="en-US" sz="3600" dirty="0"/>
                  <a:t> </a:t>
                </a:r>
                <a:r>
                  <a:rPr lang="en-US" sz="3600" dirty="0" err="1"/>
                  <a:t>hình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vẽ</a:t>
                </a:r>
                <a:r>
                  <a:rPr lang="en-US" sz="3600" dirty="0"/>
                  <a:t> ta </a:t>
                </a:r>
                <a:r>
                  <a:rPr lang="en-US" sz="3600" dirty="0" err="1"/>
                  <a:t>có</a:t>
                </a:r>
                <a:r>
                  <a:rPr lang="en-US" sz="3600" dirty="0"/>
                  <a:t>: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/>
                        </m:ctrlPr>
                      </m:sSubPr>
                      <m:e>
                        <m:r>
                          <a:rPr lang="en-US" sz="3600" i="1"/>
                          <m:t>𝑥</m:t>
                        </m:r>
                      </m:e>
                      <m:sub>
                        <m:r>
                          <a:rPr lang="en-US" sz="3600" i="1"/>
                          <m:t>𝐴</m:t>
                        </m:r>
                      </m:sub>
                    </m:sSub>
                    <m:r>
                      <a:rPr lang="en-US" sz="3600" i="1"/>
                      <m:t>=2,</m:t>
                    </m:r>
                    <m:sSub>
                      <m:sSubPr>
                        <m:ctrlPr>
                          <a:rPr lang="en-US" sz="3600" i="1"/>
                        </m:ctrlPr>
                      </m:sSubPr>
                      <m:e>
                        <m:r>
                          <a:rPr lang="en-US" sz="3600" i="1"/>
                          <m:t>𝑦</m:t>
                        </m:r>
                      </m:e>
                      <m:sub>
                        <m:r>
                          <a:rPr lang="en-US" sz="3600" i="1"/>
                          <m:t>𝐴</m:t>
                        </m:r>
                      </m:sub>
                    </m:sSub>
                    <m:r>
                      <a:rPr lang="en-US" sz="3600" i="1"/>
                      <m:t>=2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và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/>
                        </m:ctrlPr>
                      </m:sSubPr>
                      <m:e>
                        <m:r>
                          <a:rPr lang="en-US" sz="3600" i="1"/>
                          <m:t>𝑥</m:t>
                        </m:r>
                      </m:e>
                      <m:sub>
                        <m:r>
                          <a:rPr lang="en-US" sz="3600" i="1"/>
                          <m:t>𝐵</m:t>
                        </m:r>
                      </m:sub>
                    </m:sSub>
                    <m:r>
                      <a:rPr lang="en-US" sz="3600" i="1"/>
                      <m:t>=4</m:t>
                    </m:r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/>
                        </m:ctrlPr>
                      </m:sSubPr>
                      <m:e>
                        <m:r>
                          <a:rPr lang="en-US" sz="3600" i="1"/>
                          <m:t>𝑦</m:t>
                        </m:r>
                      </m:e>
                      <m:sub>
                        <m:r>
                          <a:rPr lang="en-US" sz="3600" i="1"/>
                          <m:t>𝐵</m:t>
                        </m:r>
                      </m:sub>
                    </m:sSub>
                    <m:r>
                      <a:rPr lang="en-US" sz="3600" i="1"/>
                      <m:t>=3</m:t>
                    </m:r>
                  </m:oMath>
                </a14:m>
                <a:r>
                  <a:rPr lang="en-US" sz="3600" dirty="0"/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/>
                  <a:t>b) </a:t>
                </a:r>
                <a:r>
                  <a:rPr lang="en-US" sz="3600" dirty="0" err="1"/>
                  <a:t>Để</a:t>
                </a:r>
                <a:r>
                  <a:rPr lang="en-US" sz="3600" dirty="0"/>
                  <a:t> </a:t>
                </a:r>
                <a:r>
                  <a:rPr lang="en-US" sz="3600" dirty="0" err="1"/>
                  <a:t>xác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định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M, ta </a:t>
                </a:r>
                <a:r>
                  <a:rPr lang="en-US" sz="3600" dirty="0" err="1"/>
                  <a:t>làm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như</a:t>
                </a:r>
                <a:r>
                  <a:rPr lang="en-US" sz="3600" dirty="0"/>
                  <a:t> </a:t>
                </a:r>
                <a:r>
                  <a:rPr lang="en-US" sz="3600" dirty="0" err="1"/>
                  <a:t>sau</a:t>
                </a:r>
                <a:r>
                  <a:rPr lang="en-US" sz="36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/>
                  <a:t>+ </a:t>
                </a:r>
                <a:r>
                  <a:rPr lang="en-US" sz="3600" dirty="0" err="1"/>
                  <a:t>Từ</a:t>
                </a:r>
                <a:r>
                  <a:rPr lang="en-US" sz="3600" dirty="0"/>
                  <a:t> O, </a:t>
                </a:r>
                <a:r>
                  <a:rPr lang="en-US" sz="3600" dirty="0" err="1"/>
                  <a:t>kẻ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đường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thẳng</a:t>
                </a:r>
                <a:r>
                  <a:rPr lang="en-US" sz="3600" dirty="0"/>
                  <a:t> d // </a:t>
                </a:r>
                <a:r>
                  <a:rPr lang="en-US" sz="3600" dirty="0" err="1"/>
                  <a:t>với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giá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của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vectơ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𝐴𝐵</m:t>
                        </m:r>
                      </m:e>
                    </m:acc>
                  </m:oMath>
                </a14:m>
                <a:r>
                  <a:rPr lang="en-US" sz="3600" dirty="0"/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/>
                  <a:t>+ </a:t>
                </a:r>
                <a:r>
                  <a:rPr lang="en-US" sz="3600" dirty="0" err="1"/>
                  <a:t>Lấy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M </a:t>
                </a:r>
                <a:r>
                  <a:rPr lang="en-US" sz="3600" dirty="0" err="1"/>
                  <a:t>trên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đường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thẳng</a:t>
                </a:r>
                <a:r>
                  <a:rPr lang="en-US" sz="3600" dirty="0"/>
                  <a:t> d </a:t>
                </a:r>
                <a:r>
                  <a:rPr lang="en-US" sz="3600" dirty="0" err="1"/>
                  <a:t>sao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cho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hai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vectơ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𝐴𝐵</m:t>
                        </m:r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𝑂𝑀</m:t>
                        </m:r>
                      </m:e>
                    </m:acc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cùng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hướng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và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dài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đoạn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thẳng</a:t>
                </a:r>
                <a:r>
                  <a:rPr lang="en-US" sz="3600" dirty="0"/>
                  <a:t> OM </a:t>
                </a:r>
                <a:r>
                  <a:rPr lang="en-US" sz="3600" dirty="0" err="1"/>
                  <a:t>bằng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dài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vectơ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𝐴𝐵</m:t>
                        </m:r>
                      </m:e>
                    </m:acc>
                  </m:oMath>
                </a14:m>
                <a:r>
                  <a:rPr lang="en-US" sz="3600" dirty="0"/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/>
                  <a:t>Điểm</a:t>
                </a:r>
                <a:r>
                  <a:rPr lang="en-US" sz="3600" dirty="0"/>
                  <a:t> M </a:t>
                </a:r>
                <a:r>
                  <a:rPr lang="en-US" sz="3600" dirty="0" err="1"/>
                  <a:t>thoả</a:t>
                </a:r>
                <a:r>
                  <a:rPr lang="en-US" sz="3600" dirty="0"/>
                  <a:t> </a:t>
                </a:r>
                <a:r>
                  <a:rPr lang="en-US" sz="3600" dirty="0" err="1"/>
                  <a:t>mãn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𝑂𝑀</m:t>
                        </m:r>
                      </m:e>
                    </m:acc>
                    <m:r>
                      <a:rPr lang="en-US" sz="3600" i="1"/>
                      <m:t>=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𝐴𝐵</m:t>
                        </m:r>
                      </m:e>
                    </m:acc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như</a:t>
                </a:r>
                <a:r>
                  <a:rPr lang="en-US" sz="3600" dirty="0"/>
                  <a:t> </a:t>
                </a:r>
                <a:r>
                  <a:rPr lang="en-US" sz="3600" dirty="0" err="1"/>
                  <a:t>hình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vẽ</a:t>
                </a:r>
                <a:r>
                  <a:rPr lang="en-US" sz="3600" dirty="0"/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/>
                  <a:t>Ta </a:t>
                </a:r>
                <a:r>
                  <a:rPr lang="en-US" sz="3600" dirty="0" err="1"/>
                  <a:t>có</a:t>
                </a:r>
                <a:r>
                  <a:rPr lang="en-US" sz="3600" dirty="0"/>
                  <a:t>: </a:t>
                </a:r>
                <a:r>
                  <a:rPr lang="en-US" sz="3600" dirty="0" err="1"/>
                  <a:t>x</a:t>
                </a:r>
                <a:r>
                  <a:rPr lang="en-US" sz="3600" baseline="-25000" dirty="0" err="1"/>
                  <a:t>M</a:t>
                </a:r>
                <a:r>
                  <a:rPr lang="en-US" sz="3600" dirty="0"/>
                  <a:t> = 2; </a:t>
                </a:r>
                <a:r>
                  <a:rPr lang="en-US" sz="3600" dirty="0" err="1"/>
                  <a:t>y</a:t>
                </a:r>
                <a:r>
                  <a:rPr lang="en-US" sz="3600" baseline="-25000" dirty="0" err="1"/>
                  <a:t>M</a:t>
                </a:r>
                <a:r>
                  <a:rPr lang="en-US" sz="3600" dirty="0"/>
                  <a:t> = 1.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/>
                  <a:t>Toạ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của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M </a:t>
                </a:r>
                <a:r>
                  <a:rPr lang="en-US" sz="3600" dirty="0" err="1"/>
                  <a:t>chính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là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toạ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của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vectơ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𝑂𝑀</m:t>
                        </m:r>
                      </m:e>
                    </m:acc>
                  </m:oMath>
                </a14:m>
                <a:r>
                  <a:rPr lang="en-US" sz="3600" dirty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/>
                  <a:t>nên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𝐴𝐵</m:t>
                        </m:r>
                      </m:e>
                    </m:acc>
                  </m:oMath>
                </a14:m>
                <a:r>
                  <a:rPr lang="en-US" sz="36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𝑂𝑀</m:t>
                        </m:r>
                      </m:e>
                    </m:acc>
                    <m:r>
                      <a:rPr lang="en-US" sz="3600" i="1"/>
                      <m:t>=(2;1)</m:t>
                    </m:r>
                  </m:oMath>
                </a14:m>
                <a:r>
                  <a:rPr lang="en-US" sz="3600" dirty="0"/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/>
                  <a:t>Vậy</a:t>
                </a:r>
                <a:r>
                  <a:rPr lang="en-US" sz="3600" dirty="0"/>
                  <a:t> a = 2; b = 1. 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" y="259053"/>
                <a:ext cx="13182600" cy="9768893"/>
              </a:xfrm>
              <a:prstGeom prst="rect">
                <a:avLst/>
              </a:prstGeom>
              <a:blipFill>
                <a:blip r:embed="rId2"/>
                <a:stretch>
                  <a:fillRect l="-1387" b="-1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3564" y="7879080"/>
            <a:ext cx="1729196" cy="24003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D55FC3E-B17D-489E-AA49-BE30B62EF37A}"/>
              </a:ext>
            </a:extLst>
          </p:cNvPr>
          <p:cNvGrpSpPr/>
          <p:nvPr/>
        </p:nvGrpSpPr>
        <p:grpSpPr>
          <a:xfrm>
            <a:off x="13258799" y="2247900"/>
            <a:ext cx="5006341" cy="5448299"/>
            <a:chOff x="13258799" y="2247900"/>
            <a:chExt cx="5006341" cy="544829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220D08-C314-4674-8A86-21549B83B795}"/>
                </a:ext>
              </a:extLst>
            </p:cNvPr>
            <p:cNvGrpSpPr/>
            <p:nvPr/>
          </p:nvGrpSpPr>
          <p:grpSpPr>
            <a:xfrm>
              <a:off x="13258799" y="2247900"/>
              <a:ext cx="5006341" cy="5448299"/>
              <a:chOff x="13470203" y="2590801"/>
              <a:chExt cx="4794937" cy="510539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E023F35-47E4-4D45-A36A-52AF5F276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70203" y="2590801"/>
                <a:ext cx="4794937" cy="5105398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2ED21A7-74F0-4122-A21C-57174573879F}"/>
                  </a:ext>
                </a:extLst>
              </p:cNvPr>
              <p:cNvCxnSpPr/>
              <p:nvPr/>
            </p:nvCxnSpPr>
            <p:spPr>
              <a:xfrm>
                <a:off x="14478000" y="4838700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CCAB4B9-DFA1-4926-8C30-C566486DAB7D}"/>
                  </a:ext>
                </a:extLst>
              </p:cNvPr>
              <p:cNvCxnSpPr/>
              <p:nvPr/>
            </p:nvCxnSpPr>
            <p:spPr>
              <a:xfrm>
                <a:off x="14478000" y="4229100"/>
                <a:ext cx="23774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871942-BE35-4D09-8027-97EB17ECF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92600" y="4229100"/>
                <a:ext cx="0" cy="192024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443AC71-F55B-4103-BBB9-EDEEDFD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15621000" y="4673846"/>
              <a:ext cx="0" cy="137160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058C20-6788-4104-A556-DCC439D6F488}"/>
                </a:ext>
              </a:extLst>
            </p:cNvPr>
            <p:cNvSpPr txBox="1"/>
            <p:nvPr/>
          </p:nvSpPr>
          <p:spPr>
            <a:xfrm>
              <a:off x="17007533" y="4481928"/>
              <a:ext cx="6250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2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599" y="7127306"/>
            <a:ext cx="2276270" cy="315969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D55FC3E-B17D-489E-AA49-BE30B62EF37A}"/>
              </a:ext>
            </a:extLst>
          </p:cNvPr>
          <p:cNvGrpSpPr/>
          <p:nvPr/>
        </p:nvGrpSpPr>
        <p:grpSpPr>
          <a:xfrm>
            <a:off x="12573000" y="652536"/>
            <a:ext cx="5006341" cy="5448299"/>
            <a:chOff x="13258799" y="2247900"/>
            <a:chExt cx="5006341" cy="544829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220D08-C314-4674-8A86-21549B83B795}"/>
                </a:ext>
              </a:extLst>
            </p:cNvPr>
            <p:cNvGrpSpPr/>
            <p:nvPr/>
          </p:nvGrpSpPr>
          <p:grpSpPr>
            <a:xfrm>
              <a:off x="13258799" y="2247900"/>
              <a:ext cx="5006341" cy="5448299"/>
              <a:chOff x="13470203" y="2590801"/>
              <a:chExt cx="4794937" cy="510539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E023F35-47E4-4D45-A36A-52AF5F276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70203" y="2590801"/>
                <a:ext cx="4794937" cy="5105398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2ED21A7-74F0-4122-A21C-57174573879F}"/>
                  </a:ext>
                </a:extLst>
              </p:cNvPr>
              <p:cNvCxnSpPr/>
              <p:nvPr/>
            </p:nvCxnSpPr>
            <p:spPr>
              <a:xfrm>
                <a:off x="14478000" y="4838700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CCAB4B9-DFA1-4926-8C30-C566486DAB7D}"/>
                  </a:ext>
                </a:extLst>
              </p:cNvPr>
              <p:cNvCxnSpPr/>
              <p:nvPr/>
            </p:nvCxnSpPr>
            <p:spPr>
              <a:xfrm>
                <a:off x="14478000" y="4229100"/>
                <a:ext cx="23774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871942-BE35-4D09-8027-97EB17ECF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92600" y="4229100"/>
                <a:ext cx="0" cy="192024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443AC71-F55B-4103-BBB9-EDEEDFD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15621000" y="4673846"/>
              <a:ext cx="0" cy="137160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058C20-6788-4104-A556-DCC439D6F488}"/>
                </a:ext>
              </a:extLst>
            </p:cNvPr>
            <p:cNvSpPr txBox="1"/>
            <p:nvPr/>
          </p:nvSpPr>
          <p:spPr>
            <a:xfrm>
              <a:off x="17007533" y="4481928"/>
              <a:ext cx="6250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B2E77E7-329F-427A-9107-AC807253A39C}"/>
                  </a:ext>
                </a:extLst>
              </p:cNvPr>
              <p:cNvSpPr txBox="1"/>
              <p:nvPr/>
            </p:nvSpPr>
            <p:spPr>
              <a:xfrm>
                <a:off x="1273270" y="2461718"/>
                <a:ext cx="11702628" cy="1927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c)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=4−2=2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=3−2=1.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B2E77E7-329F-427A-9107-AC807253A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270" y="2461718"/>
                <a:ext cx="11702628" cy="1927515"/>
              </a:xfrm>
              <a:prstGeom prst="rect">
                <a:avLst/>
              </a:prstGeom>
              <a:blipFill>
                <a:blip r:embed="rId5"/>
                <a:stretch>
                  <a:fillRect l="-1875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ounded Rectangle 1">
                <a:extLst>
                  <a:ext uri="{FF2B5EF4-FFF2-40B4-BE49-F238E27FC236}">
                    <a16:creationId xmlns:a16="http://schemas.microsoft.com/office/drawing/2014/main" id="{3D826C88-B28D-4DDE-B1C2-4D3D30D78219}"/>
                  </a:ext>
                </a:extLst>
              </p:cNvPr>
              <p:cNvSpPr/>
              <p:nvPr/>
            </p:nvSpPr>
            <p:spPr>
              <a:xfrm>
                <a:off x="457200" y="6354591"/>
                <a:ext cx="15163798" cy="3110851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Nhận</a:t>
                </a:r>
                <a:r>
                  <a:rPr lang="en-US" sz="40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xét</a:t>
                </a:r>
                <a:r>
                  <a:rPr lang="en-US" sz="40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mặt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phẳng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toạ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độ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i="1" dirty="0">
                    <a:solidFill>
                      <a:schemeClr val="tx1"/>
                    </a:solidFill>
                  </a:rPr>
                  <a:t>Oxy</a:t>
                </a:r>
                <a:r>
                  <a:rPr lang="en-US" sz="4000" dirty="0">
                    <a:solidFill>
                      <a:schemeClr val="tx1"/>
                    </a:solidFill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cho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</a:rPr>
                  <a:t> 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</a:rPr>
                  <a:t> 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</a:rPr>
                  <a:t>Ta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14" name="Rounded Rectangle 1">
                <a:extLst>
                  <a:ext uri="{FF2B5EF4-FFF2-40B4-BE49-F238E27FC236}">
                    <a16:creationId xmlns:a16="http://schemas.microsoft.com/office/drawing/2014/main" id="{3D826C88-B28D-4DDE-B1C2-4D3D30D782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354591"/>
                <a:ext cx="15163798" cy="3110851"/>
              </a:xfrm>
              <a:prstGeom prst="roundRect">
                <a:avLst>
                  <a:gd name="adj" fmla="val 10000"/>
                </a:avLst>
              </a:prstGeom>
              <a:blipFill>
                <a:blip r:embed="rId6"/>
                <a:stretch>
                  <a:fillRect l="-844" r="-1689" b="-35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9970FF1-1094-4701-A38F-F2A0112333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4702109"/>
            <a:ext cx="17526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12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14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/>
          <p:nvPr/>
        </p:nvGrpSpPr>
        <p:grpSpPr>
          <a:xfrm>
            <a:off x="22860" y="1558932"/>
            <a:ext cx="2286000" cy="1074769"/>
            <a:chOff x="429436" y="756887"/>
            <a:chExt cx="5181508" cy="2135113"/>
          </a:xfrm>
        </p:grpSpPr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690676" y="756887"/>
              <a:ext cx="4820806" cy="2135113"/>
            </a:xfrm>
            <a:prstGeom prst="rect">
              <a:avLst/>
            </a:prstGeom>
          </p:spPr>
        </p:pic>
        <p:sp>
          <p:nvSpPr>
            <p:cNvPr id="12" name="TextBox 6"/>
            <p:cNvSpPr txBox="1"/>
            <p:nvPr/>
          </p:nvSpPr>
          <p:spPr>
            <a:xfrm>
              <a:off x="429436" y="947390"/>
              <a:ext cx="5181508" cy="1171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4000" b="1" u="none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000" b="1" u="none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u="none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4000" b="1" u="none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308860" y="229311"/>
                <a:ext cx="15542701" cy="3994876"/>
              </a:xfrm>
              <a:prstGeom prst="rect">
                <a:avLst/>
              </a:prstGeom>
              <a:solidFill>
                <a:srgbClr val="EFE7FD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/>
                  <a:t>Trong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mặt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phẳng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𝑂𝑥𝑦</m:t>
                    </m:r>
                  </m:oMath>
                </a14:m>
                <a:r>
                  <a:rPr lang="en-US" sz="4000" dirty="0"/>
                  <a:t>,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không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thẳng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hàng</a:t>
                </a:r>
                <a:endParaRPr lang="en-US" sz="4000" dirty="0"/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𝐴</m:t>
                    </m:r>
                    <m:r>
                      <a:rPr lang="en-US" sz="4000"/>
                      <m:t>(1;1),</m:t>
                    </m:r>
                    <m:r>
                      <a:rPr lang="en-US" sz="4000" i="1"/>
                      <m:t>𝐵</m:t>
                    </m:r>
                    <m:r>
                      <a:rPr lang="en-US" sz="4000"/>
                      <m:t>(4;3),</m:t>
                    </m:r>
                    <m:r>
                      <a:rPr lang="en-US" sz="4000" i="1"/>
                      <m:t>𝐶</m:t>
                    </m:r>
                    <m:r>
                      <a:rPr lang="en-US" sz="4000"/>
                      <m:t>(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1;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2)</m:t>
                    </m:r>
                  </m:oMath>
                </a14:m>
                <a:endParaRPr lang="en-US" sz="4000" dirty="0"/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/>
                  <a:t>a) </a:t>
                </a:r>
                <a:r>
                  <a:rPr lang="en-US" sz="4000" dirty="0" err="1"/>
                  <a:t>Tìm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𝐴𝐵</m:t>
                        </m:r>
                      </m:e>
                    </m:acc>
                  </m:oMath>
                </a14:m>
                <a:br>
                  <a:rPr lang="en-US" sz="4000" dirty="0"/>
                </a:br>
                <a:r>
                  <a:rPr lang="en-US" sz="4000" dirty="0"/>
                  <a:t>b) </a:t>
                </a:r>
                <a:r>
                  <a:rPr lang="en-US" sz="4000" dirty="0" err="1"/>
                  <a:t>Tìm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𝐷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sao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tứ</a:t>
                </a:r>
                <a:r>
                  <a:rPr lang="en-US" sz="4000" dirty="0"/>
                  <a:t> </a:t>
                </a:r>
                <a:r>
                  <a:rPr lang="en-US" sz="4000" dirty="0" err="1"/>
                  <a:t>giác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𝐴𝐵𝐶𝐷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bình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hành</a:t>
                </a:r>
                <a:r>
                  <a:rPr lang="en-US" sz="4000" dirty="0"/>
                  <a:t>.</a:t>
                </a:r>
                <a:endParaRPr lang="en-US" sz="8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860" y="229311"/>
                <a:ext cx="15542701" cy="3994876"/>
              </a:xfrm>
              <a:prstGeom prst="rect">
                <a:avLst/>
              </a:prstGeom>
              <a:blipFill>
                <a:blip r:embed="rId4"/>
                <a:stretch>
                  <a:fillRect l="-1412" b="-5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0B2E25-28C8-4C82-B092-D7C64DD24583}"/>
                  </a:ext>
                </a:extLst>
              </p:cNvPr>
              <p:cNvSpPr/>
              <p:nvPr/>
            </p:nvSpPr>
            <p:spPr>
              <a:xfrm>
                <a:off x="900650" y="5221397"/>
                <a:ext cx="16486696" cy="5086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120000"/>
                  </a:lnSpc>
                  <a:buAutoNum type="alphaLcParenR"/>
                </a:pPr>
                <a:r>
                  <a:rPr lang="en-US" sz="4000" dirty="0"/>
                  <a:t>Ta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𝐴𝐵</m:t>
                        </m:r>
                      </m:e>
                    </m:acc>
                    <m:r>
                      <a:rPr lang="en-US" sz="4000"/>
                      <m:t>=(4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1;3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1)</m:t>
                    </m:r>
                  </m:oMath>
                </a14:m>
                <a:r>
                  <a:rPr lang="en-US" sz="4000" dirty="0"/>
                  <a:t>. </a:t>
                </a:r>
                <a:r>
                  <a:rPr lang="en-US" sz="4000" dirty="0" err="1"/>
                  <a:t>Vậy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𝐴𝐵</m:t>
                        </m:r>
                      </m:e>
                    </m:acc>
                    <m:r>
                      <a:rPr lang="en-US" sz="4000"/>
                      <m:t>=(3;2)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marL="742950" indent="-742950">
                  <a:lnSpc>
                    <a:spcPct val="120000"/>
                  </a:lnSpc>
                  <a:buAutoNum type="alphaLcParenR"/>
                </a:pPr>
                <a:r>
                  <a:rPr lang="en-US" sz="4000" dirty="0" err="1"/>
                  <a:t>Gọi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tọa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𝐷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/>
                        </m:ctrlPr>
                      </m:dPr>
                      <m:e>
                        <m:sSub>
                          <m:sSubPr>
                            <m:ctrlPr>
                              <a:rPr lang="en-US" sz="4000" i="1"/>
                            </m:ctrlPr>
                          </m:sSubPr>
                          <m:e>
                            <m:r>
                              <a:rPr lang="en-US" sz="4000" i="1"/>
                              <m:t>𝑥</m:t>
                            </m:r>
                          </m:e>
                          <m:sub>
                            <m:r>
                              <a:rPr lang="en-US" sz="4000" i="1"/>
                              <m:t>𝐷</m:t>
                            </m:r>
                          </m:sub>
                        </m:sSub>
                        <m:r>
                          <a:rPr lang="en-US" sz="4000"/>
                          <m:t>;</m:t>
                        </m:r>
                        <m:sSub>
                          <m:sSubPr>
                            <m:ctrlPr>
                              <a:rPr lang="en-US" sz="4000" i="1"/>
                            </m:ctrlPr>
                          </m:sSubPr>
                          <m:e>
                            <m:r>
                              <a:rPr lang="en-US" sz="4000" i="1"/>
                              <m:t>𝑦</m:t>
                            </m:r>
                          </m:e>
                          <m:sub>
                            <m:r>
                              <a:rPr lang="en-US" sz="4000" i="1"/>
                              <m:t>𝐷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dirty="0"/>
                  <a:t>, ta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𝐷𝐶</m:t>
                        </m:r>
                      </m:e>
                    </m:acc>
                    <m:r>
                      <a:rPr lang="en-US" sz="4000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</m:t>
                        </m:r>
                        <m:r>
                          <a:rPr lang="en-US" sz="4000"/>
                          <m:t>1</m:t>
                        </m:r>
                        <m:r>
                          <a:rPr lang="en-US" sz="4000" i="1"/>
                          <m:t>−</m:t>
                        </m:r>
                        <m:sSub>
                          <m:sSubPr>
                            <m:ctrlPr>
                              <a:rPr lang="en-US" sz="4000" i="1"/>
                            </m:ctrlPr>
                          </m:sSubPr>
                          <m:e>
                            <m:r>
                              <a:rPr lang="en-US" sz="4000" i="1"/>
                              <m:t>𝑥</m:t>
                            </m:r>
                          </m:e>
                          <m:sub>
                            <m:r>
                              <a:rPr lang="en-US" sz="4000" i="1"/>
                              <m:t>𝐷</m:t>
                            </m:r>
                          </m:sub>
                        </m:sSub>
                        <m:r>
                          <a:rPr lang="en-US" sz="4000"/>
                          <m:t>;</m:t>
                        </m:r>
                        <m:r>
                          <a:rPr lang="en-US" sz="4000" i="1"/>
                          <m:t>−</m:t>
                        </m:r>
                        <m:r>
                          <a:rPr lang="en-US" sz="4000"/>
                          <m:t>2</m:t>
                        </m:r>
                        <m:r>
                          <a:rPr lang="en-US" sz="4000" i="1"/>
                          <m:t>−</m:t>
                        </m:r>
                        <m:sSub>
                          <m:sSubPr>
                            <m:ctrlPr>
                              <a:rPr lang="en-US" sz="4000" i="1"/>
                            </m:ctrlPr>
                          </m:sSubPr>
                          <m:e>
                            <m:r>
                              <a:rPr lang="en-US" sz="4000" i="1"/>
                              <m:t>𝑦</m:t>
                            </m:r>
                          </m:e>
                          <m:sub>
                            <m:r>
                              <a:rPr lang="en-US" sz="4000" i="1"/>
                              <m:t>𝐷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dirty="0"/>
                  <a:t>.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000" dirty="0" err="1"/>
                  <a:t>Tứ</a:t>
                </a:r>
                <a:r>
                  <a:rPr lang="en-US" sz="4000" dirty="0"/>
                  <a:t> </a:t>
                </a:r>
                <a:r>
                  <a:rPr lang="en-US" sz="4000" dirty="0" err="1"/>
                  <a:t>giác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𝐴𝐵𝐶𝐷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bình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hành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khi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chỉ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khi</a:t>
                </a:r>
                <a:endParaRPr lang="en-US" sz="4000" dirty="0"/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𝐷𝐶</m:t>
                          </m:r>
                        </m:e>
                      </m:acc>
                      <m:r>
                        <a:rPr lang="en-US" sz="4000"/>
                        <m:t>=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𝐴𝐵</m:t>
                          </m:r>
                        </m:e>
                      </m:acc>
                      <m:r>
                        <a:rPr lang="en-US" sz="4000"/>
                        <m:t>⇔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𝐷𝐶</m:t>
                          </m:r>
                        </m:e>
                      </m:acc>
                      <m:r>
                        <a:rPr lang="en-US" sz="4000"/>
                        <m:t>=(3;2)⇔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/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i="1"/>
                              </m:ctrlPr>
                            </m:mPr>
                            <m:mr>
                              <m:e>
                                <m:r>
                                  <a:rPr lang="en-US" sz="4000" i="1"/>
                                  <m:t>−</m:t>
                                </m:r>
                                <m:r>
                                  <a:rPr lang="en-US" sz="4000"/>
                                  <m:t>1</m:t>
                                </m:r>
                                <m:r>
                                  <a:rPr lang="en-US" sz="4000" i="1"/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4000" i="1"/>
                                    </m:ctrlPr>
                                  </m:sSubPr>
                                  <m:e>
                                    <m:r>
                                      <a:rPr lang="en-US" sz="4000" i="1"/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4000" i="1"/>
                                      <m:t>𝐷</m:t>
                                    </m:r>
                                  </m:sub>
                                </m:sSub>
                                <m:r>
                                  <a:rPr lang="en-US" sz="4000"/>
                                  <m:t>=3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i="1"/>
                                  <m:t>−</m:t>
                                </m:r>
                                <m:r>
                                  <a:rPr lang="en-US" sz="4000"/>
                                  <m:t>2</m:t>
                                </m:r>
                                <m:r>
                                  <a:rPr lang="en-US" sz="4000" i="1"/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4000" i="1"/>
                                    </m:ctrlPr>
                                  </m:sSubPr>
                                  <m:e>
                                    <m:r>
                                      <a:rPr lang="en-US" sz="4000" i="1"/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4000" i="1"/>
                                      <m:t>𝐷</m:t>
                                    </m:r>
                                  </m:sub>
                                </m:sSub>
                                <m:r>
                                  <a:rPr lang="en-US" sz="4000"/>
                                  <m:t>=2</m:t>
                                </m:r>
                              </m:e>
                            </m:mr>
                          </m:m>
                          <m:r>
                            <a:rPr lang="en-US" sz="4000"/>
                            <m:t>⇔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4000" i="1"/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/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4000" i="1"/>
                                        </m:ctrlPr>
                                      </m:sSubPr>
                                      <m:e>
                                        <m:r>
                                          <a:rPr lang="en-US" sz="4000" i="1"/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4000" i="1"/>
                                          <m:t>𝐷</m:t>
                                        </m:r>
                                      </m:sub>
                                    </m:sSub>
                                    <m:r>
                                      <a:rPr lang="en-US" sz="4000"/>
                                      <m:t>=</m:t>
                                    </m:r>
                                    <m:r>
                                      <a:rPr lang="en-US" sz="4000" i="1"/>
                                      <m:t>−</m:t>
                                    </m:r>
                                    <m:r>
                                      <a:rPr lang="en-US" sz="4000"/>
                                      <m:t>4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4000" i="1"/>
                                        </m:ctrlPr>
                                      </m:sSubPr>
                                      <m:e>
                                        <m:r>
                                          <a:rPr lang="en-US" sz="4000" i="1"/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4000" i="1"/>
                                          <m:t>𝐷</m:t>
                                        </m:r>
                                      </m:sub>
                                    </m:sSub>
                                    <m:r>
                                      <a:rPr lang="en-US" sz="4000"/>
                                      <m:t>=</m:t>
                                    </m:r>
                                    <m:r>
                                      <a:rPr lang="en-US" sz="4000" i="1"/>
                                      <m:t>−</m:t>
                                    </m:r>
                                    <m:r>
                                      <a:rPr lang="en-US" sz="4000"/>
                                      <m:t>4.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sz="4000" dirty="0"/>
              </a:p>
              <a:p>
                <a:pPr>
                  <a:lnSpc>
                    <a:spcPct val="120000"/>
                  </a:lnSpc>
                </a:pPr>
                <a:r>
                  <a:rPr lang="en-US" sz="4000" dirty="0" err="1"/>
                  <a:t>Vậy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𝐷</m:t>
                    </m:r>
                    <m:r>
                      <a:rPr lang="en-US" sz="4000"/>
                      <m:t>(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4;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4)</m:t>
                    </m:r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0B2E25-28C8-4C82-B092-D7C64DD24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650" y="5221397"/>
                <a:ext cx="16486696" cy="5086649"/>
              </a:xfrm>
              <a:prstGeom prst="rect">
                <a:avLst/>
              </a:prstGeom>
              <a:blipFill>
                <a:blip r:embed="rId5"/>
                <a:stretch>
                  <a:fillRect l="-1331" b="-4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5B3D6C4-F17E-4D7D-B6A5-8C7B2535B7A5}"/>
              </a:ext>
            </a:extLst>
          </p:cNvPr>
          <p:cNvSpPr txBox="1"/>
          <p:nvPr/>
        </p:nvSpPr>
        <p:spPr>
          <a:xfrm>
            <a:off x="8686800" y="4513511"/>
            <a:ext cx="160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527125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build="p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379592" y="1257300"/>
            <a:ext cx="3429000" cy="1405665"/>
            <a:chOff x="1600199" y="1943100"/>
            <a:chExt cx="4267201" cy="213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00199" y="1943100"/>
              <a:ext cx="4267201" cy="213360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889506" y="2457612"/>
              <a:ext cx="3695501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19"/>
                </a:lnSpc>
              </a:pPr>
              <a:r>
                <a:rPr lang="en-US" sz="4000" b="1" u="none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000" b="1" u="none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u="none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b="1" u="none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37" name="Group 22"/>
          <p:cNvGrpSpPr/>
          <p:nvPr/>
        </p:nvGrpSpPr>
        <p:grpSpPr>
          <a:xfrm>
            <a:off x="2400300" y="5542743"/>
            <a:ext cx="14325600" cy="3786448"/>
            <a:chOff x="0" y="0"/>
            <a:chExt cx="6281481" cy="4183626"/>
          </a:xfrm>
        </p:grpSpPr>
        <p:sp>
          <p:nvSpPr>
            <p:cNvPr id="38" name="Freeform 23"/>
            <p:cNvSpPr/>
            <p:nvPr/>
          </p:nvSpPr>
          <p:spPr>
            <a:xfrm>
              <a:off x="0" y="0"/>
              <a:ext cx="6281481" cy="4183626"/>
            </a:xfrm>
            <a:custGeom>
              <a:avLst/>
              <a:gdLst/>
              <a:ahLst/>
              <a:cxnLst/>
              <a:rect l="l" t="t" r="r" b="b"/>
              <a:pathLst>
                <a:path w="6281481" h="4183626">
                  <a:moveTo>
                    <a:pt x="6157021" y="4183626"/>
                  </a:moveTo>
                  <a:lnTo>
                    <a:pt x="124460" y="4183626"/>
                  </a:lnTo>
                  <a:cubicBezTo>
                    <a:pt x="55880" y="4183626"/>
                    <a:pt x="0" y="4127746"/>
                    <a:pt x="0" y="40591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57021" y="0"/>
                  </a:lnTo>
                  <a:cubicBezTo>
                    <a:pt x="6225601" y="0"/>
                    <a:pt x="6281481" y="55880"/>
                    <a:pt x="6281481" y="124460"/>
                  </a:cubicBezTo>
                  <a:lnTo>
                    <a:pt x="6281481" y="4059166"/>
                  </a:lnTo>
                  <a:cubicBezTo>
                    <a:pt x="6281481" y="4127746"/>
                    <a:pt x="6225601" y="4183626"/>
                    <a:pt x="6157021" y="4183626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4063931" y="784529"/>
                <a:ext cx="12095941" cy="30416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/>
                  <a:t>Trong </a:t>
                </a:r>
                <a:r>
                  <a:rPr lang="en-US" sz="4000" dirty="0" err="1"/>
                  <a:t>mặt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phẳng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/>
                      <m:t>Oxy</m:t>
                    </m:r>
                  </m:oMath>
                </a14:m>
                <a:r>
                  <a:rPr lang="en-US" sz="4000" dirty="0"/>
                  <a:t>,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: </a:t>
                </a:r>
                <a:endParaRPr lang="en-US" sz="4000" i="0" dirty="0"/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/>
                      <m:t>A</m:t>
                    </m:r>
                    <m:d>
                      <m:dPr>
                        <m:ctrlPr>
                          <a:rPr lang="en-US" sz="4000" i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0"/>
                          <m:t>1;3</m:t>
                        </m:r>
                      </m:e>
                    </m:d>
                    <m:r>
                      <a:rPr lang="en-US" sz="4000" i="0"/>
                      <m:t>,</m:t>
                    </m:r>
                    <m:box>
                      <m:boxPr>
                        <m:ctrlPr>
                          <a:rPr lang="en-US" sz="4000"/>
                        </m:ctrlPr>
                      </m:boxPr>
                      <m:e>
                        <m:r>
                          <a:rPr lang="en-US" sz="4000" i="0"/>
                          <m:t> </m:t>
                        </m:r>
                      </m:e>
                    </m:box>
                    <m:r>
                      <m:rPr>
                        <m:sty m:val="p"/>
                      </m:rPr>
                      <a:rPr lang="en-US" sz="4000" i="0"/>
                      <m:t>B</m:t>
                    </m:r>
                    <m:d>
                      <m:dPr>
                        <m:ctrlPr>
                          <a:rPr lang="en-US" sz="4000" i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0"/>
                          <m:t>5;−1</m:t>
                        </m:r>
                      </m:e>
                    </m:d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4000" i="0"/>
                      <m:t>C</m:t>
                    </m:r>
                    <m:r>
                      <a:rPr lang="en-US" sz="4000" i="0"/>
                      <m:t>(2;−2),</m:t>
                    </m:r>
                    <m:r>
                      <m:rPr>
                        <m:sty m:val="p"/>
                      </m:rPr>
                      <a:rPr lang="en-US" sz="4000" i="0"/>
                      <m:t>D</m:t>
                    </m:r>
                    <m:r>
                      <a:rPr lang="en-US" sz="4000" i="0"/>
                      <m:t>(−2;2)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/>
                  <a:t>Chứng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minh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/>
                          <m:t>AB</m:t>
                        </m:r>
                      </m:e>
                    </m:acc>
                    <m:r>
                      <a:rPr lang="en-US" sz="4000" i="0"/>
                      <m:t>=</m:t>
                    </m:r>
                    <m:acc>
                      <m:accPr>
                        <m:chr m:val="⃗"/>
                        <m:ctrlPr>
                          <a:rPr lang="en-US" sz="40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/>
                          <m:t>DC</m:t>
                        </m:r>
                      </m:e>
                    </m:acc>
                  </m:oMath>
                </a14:m>
                <a:endParaRPr lang="en-US" sz="8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931" y="784529"/>
                <a:ext cx="12095941" cy="3041602"/>
              </a:xfrm>
              <a:prstGeom prst="rect">
                <a:avLst/>
              </a:prstGeom>
              <a:blipFill>
                <a:blip r:embed="rId4"/>
                <a:stretch>
                  <a:fillRect l="-1815" b="-7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7770977"/>
            <a:ext cx="1752600" cy="26419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/>
              <p:cNvSpPr/>
              <p:nvPr/>
            </p:nvSpPr>
            <p:spPr>
              <a:xfrm>
                <a:off x="2829330" y="5542743"/>
                <a:ext cx="12095940" cy="3812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4000" dirty="0"/>
                  <a:t>Ta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:</a:t>
                </a:r>
              </a:p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𝐴𝐵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5−1;−1−3</m:t>
                        </m:r>
                      </m:e>
                    </m:d>
                    <m:r>
                      <a:rPr lang="en-US" sz="4000" i="1"/>
                      <m:t>=(−4;4)</m:t>
                    </m:r>
                  </m:oMath>
                </a14:m>
                <a:r>
                  <a:rPr lang="en-US" sz="4000" dirty="0"/>
                  <a:t> </a:t>
                </a:r>
              </a:p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𝐷𝐶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−2−2;2−</m:t>
                        </m:r>
                        <m:d>
                          <m:dPr>
                            <m:ctrlPr>
                              <a:rPr lang="en-US" sz="4000" i="1"/>
                            </m:ctrlPr>
                          </m:dPr>
                          <m:e>
                            <m:r>
                              <a:rPr lang="en-US" sz="4000" i="1"/>
                              <m:t>−2</m:t>
                            </m:r>
                          </m:e>
                        </m:d>
                      </m:e>
                    </m:d>
                    <m:r>
                      <a:rPr lang="en-US" sz="4000" i="1"/>
                      <m:t>=(−4;4)</m:t>
                    </m:r>
                  </m:oMath>
                </a14:m>
                <a:r>
                  <a:rPr lang="en-US" sz="4000" dirty="0"/>
                  <a:t>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4000" dirty="0" err="1"/>
                  <a:t>Vậy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𝐴𝐵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𝐷𝐶</m:t>
                        </m:r>
                      </m:e>
                    </m:acc>
                    <m:r>
                      <a:rPr lang="en-US" sz="4000" i="1"/>
                      <m:t>=(−4;4)</m:t>
                    </m:r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330" y="5542743"/>
                <a:ext cx="12095940" cy="3812582"/>
              </a:xfrm>
              <a:prstGeom prst="rect">
                <a:avLst/>
              </a:prstGeom>
              <a:blipFill>
                <a:blip r:embed="rId6"/>
                <a:stretch>
                  <a:fillRect l="-1764" b="-5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CCDB0C9-E59D-4745-911F-744980EDF4CE}"/>
              </a:ext>
            </a:extLst>
          </p:cNvPr>
          <p:cNvSpPr txBox="1"/>
          <p:nvPr/>
        </p:nvSpPr>
        <p:spPr>
          <a:xfrm>
            <a:off x="8511700" y="4473714"/>
            <a:ext cx="160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33998" y="34579"/>
            <a:ext cx="3020003" cy="1181476"/>
            <a:chOff x="942035" y="726090"/>
            <a:chExt cx="3020003" cy="118147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04138" y="726090"/>
              <a:ext cx="2495798" cy="1181476"/>
            </a:xfrm>
            <a:prstGeom prst="rect">
              <a:avLst/>
            </a:prstGeom>
          </p:spPr>
        </p:pic>
        <p:sp>
          <p:nvSpPr>
            <p:cNvPr id="3" name="TextBox 3"/>
            <p:cNvSpPr txBox="1"/>
            <p:nvPr/>
          </p:nvSpPr>
          <p:spPr>
            <a:xfrm>
              <a:off x="942035" y="726090"/>
              <a:ext cx="3020003" cy="6115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4000" b="1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000" b="1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4000" b="1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0" y="1010380"/>
                <a:ext cx="13914120" cy="9211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/>
                  <a:t>Trong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một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bài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luyện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tập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cầu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thủ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bóng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nước</a:t>
                </a:r>
                <a:r>
                  <a:rPr lang="en-US" sz="4000" dirty="0"/>
                  <a:t>, </a:t>
                </a:r>
                <a:r>
                  <a:rPr lang="en-US" sz="4000" dirty="0" err="1"/>
                  <a:t>huấn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luyện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viên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cầu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thủ</a:t>
                </a:r>
                <a:r>
                  <a:rPr lang="en-US" sz="4000" dirty="0"/>
                  <a:t> di </a:t>
                </a:r>
                <a:r>
                  <a:rPr lang="en-US" sz="4000" dirty="0" err="1"/>
                  <a:t>chuyển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theo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đoạn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liên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tiếp</a:t>
                </a:r>
                <a:r>
                  <a:rPr lang="en-US" sz="4000" dirty="0"/>
                  <a:t>. </a:t>
                </a:r>
                <a:r>
                  <a:rPr lang="en-US" sz="4000" dirty="0" err="1"/>
                  <a:t>Đoạn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</a:t>
                </a:r>
                <a:r>
                  <a:rPr lang="en-US" sz="4000" dirty="0"/>
                  <a:t> </a:t>
                </a:r>
                <a:r>
                  <a:rPr lang="en-US" sz="4000" dirty="0" err="1"/>
                  <a:t>nhất</a:t>
                </a:r>
                <a:r>
                  <a:rPr lang="en-US" sz="4000" dirty="0"/>
                  <a:t> di </a:t>
                </a:r>
                <a:r>
                  <a:rPr lang="en-US" sz="4000" dirty="0" err="1"/>
                  <a:t>chuyển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về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hướng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Bắc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với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quãng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đường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/>
                      <m:t>20</m:t>
                    </m:r>
                    <m:r>
                      <m:rPr>
                        <m:nor/>
                      </m:rPr>
                      <a:rPr lang="en-US" sz="4000"/>
                      <m:t> </m:t>
                    </m:r>
                    <m:r>
                      <m:rPr>
                        <m:sty m:val="p"/>
                      </m:rPr>
                      <a:rPr lang="en-US" sz="4000"/>
                      <m:t>m</m:t>
                    </m:r>
                  </m:oMath>
                </a14:m>
                <a:r>
                  <a:rPr lang="en-US" sz="4000" dirty="0"/>
                  <a:t>; </a:t>
                </a:r>
                <a:r>
                  <a:rPr lang="en-US" sz="4000" dirty="0" err="1"/>
                  <a:t>đoạn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hai</a:t>
                </a:r>
                <a:r>
                  <a:rPr lang="en-US" sz="4000" dirty="0"/>
                  <a:t> di </a:t>
                </a:r>
                <a:r>
                  <a:rPr lang="en-US" sz="4000" dirty="0" err="1"/>
                  <a:t>chuyển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về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hướng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Tây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Bắc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với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quãng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đường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/>
                      <m:t>10</m:t>
                    </m:r>
                    <m:r>
                      <m:rPr>
                        <m:nor/>
                      </m:rPr>
                      <a:rPr lang="en-US" sz="4000"/>
                      <m:t> </m:t>
                    </m:r>
                    <m:r>
                      <m:rPr>
                        <m:sty m:val="p"/>
                      </m:rPr>
                      <a:rPr lang="en-US" sz="4000"/>
                      <m:t>m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đoạn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ba</a:t>
                </a:r>
                <a:r>
                  <a:rPr lang="en-US" sz="4000" dirty="0"/>
                  <a:t> di </a:t>
                </a:r>
                <a:r>
                  <a:rPr lang="en-US" sz="4000" dirty="0" err="1"/>
                  <a:t>chuyển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theo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hướng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Bắc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vối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quãng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đường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/>
                      <m:t>5</m:t>
                    </m:r>
                    <m:r>
                      <m:rPr>
                        <m:nor/>
                      </m:rPr>
                      <a:rPr lang="en-US" sz="4000"/>
                      <m:t> </m:t>
                    </m:r>
                    <m:r>
                      <m:rPr>
                        <m:sty m:val="p"/>
                      </m:rPr>
                      <a:rPr lang="en-US" sz="4000"/>
                      <m:t>m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/>
                  <a:t>a) </a:t>
                </a:r>
                <a:r>
                  <a:rPr lang="en-US" sz="4000" dirty="0" err="1"/>
                  <a:t>Vẽ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biểu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diễn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sự</a:t>
                </a:r>
                <a:r>
                  <a:rPr lang="en-US" sz="4000" dirty="0"/>
                  <a:t> di </a:t>
                </a:r>
                <a:r>
                  <a:rPr lang="en-US" sz="4000" dirty="0" err="1"/>
                  <a:t>chuyển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cầu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thủ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trong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hệ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trục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/>
                      <m:t>Oxy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với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vị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trí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bắt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đầu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như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14, </a:t>
                </a:r>
                <a:r>
                  <a:rPr lang="en-US" sz="4000" dirty="0" err="1"/>
                  <a:t>trong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đó</a:t>
                </a:r>
                <a:r>
                  <a:rPr lang="en-US" sz="4000" dirty="0"/>
                  <a:t> ta </a:t>
                </a:r>
                <a:r>
                  <a:rPr lang="en-US" sz="4000" dirty="0" err="1"/>
                  <a:t>quy</a:t>
                </a:r>
                <a:r>
                  <a:rPr lang="en-US" sz="4000" dirty="0"/>
                  <a:t> </a:t>
                </a:r>
                <a:r>
                  <a:rPr lang="en-US" sz="4000" dirty="0" err="1"/>
                  <a:t>ước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dài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đường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chéo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mỗi</a:t>
                </a:r>
                <a:r>
                  <a:rPr lang="en-US" sz="4000" dirty="0"/>
                  <a:t> ô </a:t>
                </a:r>
                <a:r>
                  <a:rPr lang="en-US" sz="4000" dirty="0" err="1"/>
                  <a:t>vuông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0"/>
                      <m:t>5</m:t>
                    </m:r>
                    <m:r>
                      <m:rPr>
                        <m:nor/>
                      </m:rPr>
                      <a:rPr lang="en-US" sz="4000"/>
                      <m:t> </m:t>
                    </m:r>
                    <m:r>
                      <m:rPr>
                        <m:sty m:val="p"/>
                      </m:rPr>
                      <a:rPr lang="en-US" sz="4000" i="0"/>
                      <m:t>m</m:t>
                    </m:r>
                  </m:oMath>
                </a14:m>
                <a:r>
                  <a:rPr lang="en-US" sz="4000" dirty="0"/>
                  <a:t>.</a:t>
                </a:r>
                <a:br>
                  <a:rPr lang="en-US" sz="4000" dirty="0"/>
                </a:br>
                <a:r>
                  <a:rPr lang="en-US" sz="4000" dirty="0"/>
                  <a:t>b) </a:t>
                </a:r>
                <a:r>
                  <a:rPr lang="en-US" sz="4000" dirty="0" err="1"/>
                  <a:t>Tìm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được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vẽ</a:t>
                </a:r>
                <a:r>
                  <a:rPr lang="en-US" sz="4000" dirty="0"/>
                  <a:t> ở </a:t>
                </a:r>
                <a:r>
                  <a:rPr lang="en-US" sz="4000" dirty="0" err="1"/>
                  <a:t>câu</a:t>
                </a:r>
                <a:r>
                  <a:rPr lang="en-US" sz="4000" dirty="0"/>
                  <a:t> a).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10380"/>
                <a:ext cx="13914120" cy="9211561"/>
              </a:xfrm>
              <a:prstGeom prst="rect">
                <a:avLst/>
              </a:prstGeom>
              <a:blipFill>
                <a:blip r:embed="rId4"/>
                <a:stretch>
                  <a:fillRect l="-1533" r="-1489" b="-1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0670" y="7353300"/>
            <a:ext cx="2113462" cy="2933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0B2221-889D-4F42-8693-9ECCAD8989F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767" y="2215886"/>
            <a:ext cx="4959605" cy="51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763000" y="663185"/>
            <a:ext cx="17335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876300" y="1564778"/>
                <a:ext cx="17388840" cy="1943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/>
                  <a:t>a) </a:t>
                </a:r>
                <a:r>
                  <a:rPr lang="en-US" sz="4000" dirty="0" err="1"/>
                  <a:t>Trong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15,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/>
                          <m:t>AB</m:t>
                        </m:r>
                      </m:e>
                    </m:acc>
                    <m:r>
                      <a:rPr lang="en-US" sz="4000" i="0"/>
                      <m:t>,</m:t>
                    </m:r>
                    <m:acc>
                      <m:accPr>
                        <m:chr m:val="⃗"/>
                        <m:ctrlPr>
                          <a:rPr lang="en-US" sz="40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/>
                          <m:t>BC</m:t>
                        </m:r>
                      </m:e>
                    </m:acc>
                    <m:r>
                      <a:rPr lang="en-US" sz="4000" i="0"/>
                      <m:t>,</m:t>
                    </m:r>
                    <m:acc>
                      <m:accPr>
                        <m:chr m:val="⃗"/>
                        <m:ctrlPr>
                          <a:rPr lang="en-US" sz="40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/>
                          <m:t>CD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lần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lượt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biểu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diễn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sự</a:t>
                </a:r>
                <a:r>
                  <a:rPr lang="en-US" sz="4000" dirty="0"/>
                  <a:t> di </a:t>
                </a:r>
                <a:r>
                  <a:rPr lang="en-US" sz="4000" dirty="0" err="1"/>
                  <a:t>chuyển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theo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đoạn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</a:t>
                </a:r>
                <a:r>
                  <a:rPr lang="en-US" sz="4000" dirty="0"/>
                  <a:t> </a:t>
                </a:r>
                <a:r>
                  <a:rPr lang="en-US" sz="4000" dirty="0" err="1"/>
                  <a:t>nhất</a:t>
                </a:r>
                <a:r>
                  <a:rPr lang="en-US" sz="4000" dirty="0"/>
                  <a:t>; </a:t>
                </a:r>
                <a:r>
                  <a:rPr lang="en-US" sz="4000" dirty="0" err="1"/>
                  <a:t>đoạn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hai</a:t>
                </a:r>
                <a:r>
                  <a:rPr lang="en-US" sz="4000" dirty="0"/>
                  <a:t>; </a:t>
                </a:r>
                <a:r>
                  <a:rPr lang="en-US" sz="4000" dirty="0" err="1"/>
                  <a:t>đoạn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cầu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thủ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bóng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nước</a:t>
                </a:r>
                <a:r>
                  <a:rPr lang="en-US" sz="4000" dirty="0"/>
                  <a:t>.</a:t>
                </a: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1564778"/>
                <a:ext cx="17388840" cy="1943032"/>
              </a:xfrm>
              <a:prstGeom prst="rect">
                <a:avLst/>
              </a:prstGeom>
              <a:blipFill>
                <a:blip r:embed="rId2"/>
                <a:stretch>
                  <a:fillRect l="-1262" b="-1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90" y="8145198"/>
            <a:ext cx="2025239" cy="21067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C63C8E-63BF-4340-8166-C947A32F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89" y="3896207"/>
            <a:ext cx="6314422" cy="58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077200" y="538912"/>
            <a:ext cx="17335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609600" y="1759952"/>
                <a:ext cx="13023887" cy="8026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/>
                  <a:t>b) Do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dài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đường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chéo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của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mỗi</a:t>
                </a:r>
                <a:r>
                  <a:rPr lang="en-US" sz="3600" dirty="0"/>
                  <a:t> ô </a:t>
                </a:r>
                <a:r>
                  <a:rPr lang="en-US" sz="3600" dirty="0" err="1"/>
                  <a:t>vuông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là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/>
                      <m:t>5</m:t>
                    </m:r>
                    <m:r>
                      <m:rPr>
                        <m:nor/>
                      </m:rPr>
                      <a:rPr lang="en-US" sz="3600"/>
                      <m:t> </m:t>
                    </m:r>
                    <m:r>
                      <m:rPr>
                        <m:sty m:val="p"/>
                      </m:rPr>
                      <a:rPr lang="en-US" sz="3600"/>
                      <m:t>m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nên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dài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cạnh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của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mỗi</a:t>
                </a:r>
                <a:r>
                  <a:rPr lang="en-US" sz="3600" dirty="0"/>
                  <a:t> ô </a:t>
                </a:r>
                <a:r>
                  <a:rPr lang="en-US" sz="3600" dirty="0" err="1"/>
                  <a:t>vuông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là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/>
                        </m:ctrlPr>
                      </m:fPr>
                      <m:num>
                        <m:r>
                          <a:rPr lang="en-US" sz="3600"/>
                          <m:t>5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600"/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600"/>
                      <m:t> </m:t>
                    </m:r>
                    <m:r>
                      <m:rPr>
                        <m:sty m:val="p"/>
                      </m:rPr>
                      <a:rPr lang="en-US" sz="3600"/>
                      <m:t>m</m:t>
                    </m:r>
                  </m:oMath>
                </a14:m>
                <a:r>
                  <a:rPr lang="en-US" sz="3600" dirty="0"/>
                  <a:t>. </a:t>
                </a:r>
                <a:r>
                  <a:rPr lang="en-US" sz="3600" dirty="0" err="1"/>
                  <a:t>Dựa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vào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số</a:t>
                </a:r>
                <a:r>
                  <a:rPr lang="en-US" sz="3600" dirty="0"/>
                  <a:t> ô </a:t>
                </a:r>
                <a:r>
                  <a:rPr lang="en-US" sz="3600" dirty="0" err="1"/>
                  <a:t>vuông</a:t>
                </a:r>
                <a:r>
                  <a:rPr lang="en-US" sz="3600" dirty="0"/>
                  <a:t>, ta </a:t>
                </a:r>
                <a:r>
                  <a:rPr lang="en-US" sz="3600" dirty="0" err="1"/>
                  <a:t>có</a:t>
                </a:r>
                <a:r>
                  <a:rPr lang="en-US" sz="3600" dirty="0"/>
                  <a:t>:</a:t>
                </a:r>
                <a:br>
                  <a:rPr lang="en-US" sz="3600" dirty="0"/>
                </a:br>
                <a14:m>
                  <m:oMath xmlns:m="http://schemas.openxmlformats.org/officeDocument/2006/math">
                    <m:r>
                      <a:rPr lang="en-US" sz="3600" i="1"/>
                      <m:t>𝐴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  <m:r>
                          <a:rPr lang="en-US" sz="3600"/>
                          <m:t>;0</m:t>
                        </m:r>
                      </m:e>
                    </m:d>
                    <m:r>
                      <a:rPr lang="en-US" sz="3600"/>
                      <m:t>;</m:t>
                    </m:r>
                    <m:box>
                      <m:boxPr>
                        <m:ctrlPr>
                          <a:rPr lang="en-US" sz="3600" i="1"/>
                        </m:ctrlPr>
                      </m:boxPr>
                      <m:e>
                        <m:r>
                          <a:rPr lang="en-US" sz="3600"/>
                          <m:t> </m:t>
                        </m:r>
                      </m:e>
                    </m:box>
                    <m:r>
                      <a:rPr lang="en-US" sz="3600" i="1"/>
                      <m:t>𝐵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25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  <m:r>
                          <a:rPr lang="en-US" sz="3600"/>
                          <m:t>;10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</m:e>
                    </m:d>
                    <m:r>
                      <a:rPr lang="en-US" sz="3600"/>
                      <m:t>;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/>
                      <m:t>𝐶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15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  <m:r>
                          <a:rPr lang="en-US" sz="3600"/>
                          <m:t>;15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</m:e>
                    </m:d>
                    <m:r>
                      <a:rPr lang="en-US" sz="3600"/>
                      <m:t>;</m:t>
                    </m:r>
                    <m:box>
                      <m:boxPr>
                        <m:ctrlPr>
                          <a:rPr lang="en-US" sz="3600" i="1"/>
                        </m:ctrlPr>
                      </m:boxPr>
                      <m:e>
                        <m:r>
                          <a:rPr lang="en-US" sz="3600"/>
                          <m:t> </m:t>
                        </m:r>
                      </m:e>
                    </m:box>
                    <m:r>
                      <a:rPr lang="en-US" sz="3600" i="1"/>
                      <m:t>𝐷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r>
                          <a:rPr lang="en-US" sz="3600"/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  <m:r>
                          <a:rPr lang="en-US" sz="3600"/>
                          <m:t>;</m:t>
                        </m:r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35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600" dirty="0"/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Do </a:t>
                </a:r>
                <a:r>
                  <a:rPr lang="en-US" sz="3600" dirty="0" err="1"/>
                  <a:t>đó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𝐴𝐵</m:t>
                        </m:r>
                      </m:e>
                    </m:acc>
                    <m:r>
                      <a:rPr lang="en-US" sz="3600"/>
                      <m:t>=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25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  <m:r>
                          <a:rPr lang="en-US" sz="3600" i="1"/>
                          <m:t>−</m:t>
                        </m:r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  <m:r>
                          <a:rPr lang="en-US" sz="3600"/>
                          <m:t>;10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  <m:r>
                          <a:rPr lang="en-US" sz="3600" i="1"/>
                          <m:t>−</m:t>
                        </m:r>
                        <m:r>
                          <a:rPr lang="en-US" sz="3600"/>
                          <m:t>0</m:t>
                        </m:r>
                      </m:e>
                    </m:d>
                  </m:oMath>
                </a14:m>
                <a:r>
                  <a:rPr lang="en-US" sz="3600" dirty="0"/>
                  <a:t>, </a:t>
                </a:r>
                <a:r>
                  <a:rPr lang="en-US" sz="3600" dirty="0" err="1"/>
                  <a:t>túc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là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𝐴𝐵</m:t>
                        </m:r>
                      </m:e>
                    </m:acc>
                    <m:r>
                      <a:rPr lang="en-US" sz="3600"/>
                      <m:t>=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r>
                          <a:rPr lang="en-US" sz="3600"/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  <m:r>
                          <a:rPr lang="en-US" sz="3600"/>
                          <m:t>;10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</m:e>
                    </m:d>
                    <m:r>
                      <a:rPr lang="en-US" sz="3600"/>
                      <m:t>;</m:t>
                    </m:r>
                  </m:oMath>
                </a14:m>
                <a:endParaRPr lang="en-US" sz="3600" dirty="0"/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𝐵𝐶</m:t>
                        </m:r>
                      </m:e>
                    </m:acc>
                    <m:r>
                      <a:rPr lang="en-US" sz="3600"/>
                      <m:t>=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15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  <m:r>
                          <a:rPr lang="en-US" sz="3600" i="1"/>
                          <m:t>−</m:t>
                        </m:r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25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  <m:r>
                          <a:rPr lang="en-US" sz="3600"/>
                          <m:t>;15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  <m:r>
                          <a:rPr lang="en-US" sz="3600" i="1"/>
                          <m:t>−</m:t>
                        </m:r>
                        <m:r>
                          <a:rPr lang="en-US" sz="3600"/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</m:e>
                    </m:d>
                  </m:oMath>
                </a14:m>
                <a:r>
                  <a:rPr lang="en-US" sz="3600" dirty="0"/>
                  <a:t>, </a:t>
                </a:r>
                <a:r>
                  <a:rPr lang="en-US" sz="3600" dirty="0" err="1"/>
                  <a:t>tức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là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𝐵𝐶</m:t>
                        </m:r>
                      </m:e>
                    </m:acc>
                    <m:r>
                      <a:rPr lang="en-US" sz="3600"/>
                      <m:t>=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r>
                          <a:rPr lang="en-US" sz="3600" i="1"/>
                          <m:t>−</m:t>
                        </m:r>
                        <m:r>
                          <a:rPr lang="en-US" sz="3600"/>
                          <m:t>5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  <m:r>
                          <a:rPr lang="en-US" sz="3600"/>
                          <m:t>;5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</m:e>
                    </m:d>
                    <m:r>
                      <a:rPr lang="en-US" sz="3600"/>
                      <m:t>;</m:t>
                    </m:r>
                  </m:oMath>
                </a14:m>
                <a:endParaRPr lang="en-US" sz="3600" dirty="0"/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𝐶𝐷</m:t>
                        </m:r>
                      </m:e>
                    </m:acc>
                    <m:r>
                      <a:rPr lang="en-US" sz="3600"/>
                      <m:t>=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r>
                          <a:rPr lang="en-US" sz="3600"/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  <m:r>
                          <a:rPr lang="en-US" sz="3600" i="1"/>
                          <m:t>−</m:t>
                        </m:r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15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  <m:r>
                          <a:rPr lang="en-US" sz="3600"/>
                          <m:t>;</m:t>
                        </m:r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35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  <m:r>
                          <a:rPr lang="en-US" sz="3600" i="1"/>
                          <m:t>−</m:t>
                        </m:r>
                        <m:r>
                          <a:rPr lang="en-US" sz="3600"/>
                          <m:t>15</m:t>
                        </m:r>
                        <m:rad>
                          <m:radPr>
                            <m:degHide m:val="on"/>
                            <m:ctrlPr>
                              <a:rPr lang="en-US" sz="3600" i="1"/>
                            </m:ctrlPr>
                          </m:radPr>
                          <m:deg/>
                          <m:e>
                            <m:r>
                              <a:rPr lang="en-US" sz="3600"/>
                              <m:t>2</m:t>
                            </m:r>
                          </m:e>
                        </m:rad>
                      </m:e>
                    </m:d>
                  </m:oMath>
                </a14:m>
                <a:r>
                  <a:rPr lang="en-US" sz="3600" dirty="0"/>
                  <a:t>, </a:t>
                </a:r>
                <a:r>
                  <a:rPr lang="en-US" sz="3600" dirty="0" err="1"/>
                  <a:t>tức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là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𝐶𝐷</m:t>
                        </m:r>
                      </m:e>
                    </m:acc>
                    <m:r>
                      <a:rPr lang="en-US" sz="3600"/>
                      <m:t>=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  <m:r>
                          <a:rPr lang="en-US" sz="3600"/>
                          <m:t>;</m:t>
                        </m:r>
                        <m:f>
                          <m:fPr>
                            <m:ctrlPr>
                              <a:rPr lang="en-US" sz="3600" i="1"/>
                            </m:ctrlPr>
                          </m:fPr>
                          <m:num>
                            <m:r>
                              <a:rPr lang="en-US" sz="3600"/>
                              <m:t>5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/>
                                </m:ctrlPr>
                              </m:radPr>
                              <m:deg/>
                              <m:e>
                                <m:r>
                                  <a:rPr lang="en-US" sz="3600"/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3600"/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600" dirty="0"/>
                  <a:t>.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59952"/>
                <a:ext cx="13023887" cy="8026236"/>
              </a:xfrm>
              <a:prstGeom prst="rect">
                <a:avLst/>
              </a:prstGeom>
              <a:blipFill>
                <a:blip r:embed="rId2"/>
                <a:stretch>
                  <a:fillRect l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299180" y="8180237"/>
            <a:ext cx="2013361" cy="21067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C63C8E-63BF-4340-8166-C947A32F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3180183"/>
            <a:ext cx="5410200" cy="503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06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581400" y="1409700"/>
            <a:ext cx="12085691" cy="6617633"/>
            <a:chOff x="3116210" y="2563328"/>
            <a:chExt cx="12085691" cy="6617633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3116210" y="2563328"/>
              <a:ext cx="11811000" cy="661763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564011" y="3706295"/>
              <a:ext cx="10637890" cy="14275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6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92687"/>
            <a:ext cx="1371600" cy="15172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43602" y="1795401"/>
            <a:ext cx="6803160" cy="4369671"/>
            <a:chOff x="11893076" y="648865"/>
            <a:chExt cx="4743739" cy="236336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39872">
              <a:off x="11947606" y="648865"/>
              <a:ext cx="4689209" cy="23633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893076" y="1341038"/>
              <a:ext cx="4546960" cy="837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7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DF7F88F1-67E5-49C9-B09D-1338491CB6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81800" y="7752971"/>
            <a:ext cx="6048000" cy="267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716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9952" y="4010436"/>
            <a:ext cx="13641364" cy="35988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PHƯƠNG PHÁP TOẠ ĐỘ TRONG MẶT PHẲNG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EDC99BA4-B644-47FB-8A58-282A875077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0110" y="2314664"/>
            <a:ext cx="1778941" cy="273683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05996" y="1045103"/>
            <a:ext cx="6700404" cy="3140765"/>
            <a:chOff x="4800600" y="963515"/>
            <a:chExt cx="5449276" cy="3140765"/>
          </a:xfrm>
        </p:grpSpPr>
        <p:pic>
          <p:nvPicPr>
            <p:cNvPr id="2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800600" y="963515"/>
              <a:ext cx="5449276" cy="31407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045652" y="1632912"/>
              <a:ext cx="49591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CHƯƠNG VII</a:t>
              </a:r>
            </a:p>
          </p:txBody>
        </p:sp>
      </p:grpSp>
      <p:pic>
        <p:nvPicPr>
          <p:cNvPr id="11" name="Picture 5">
            <a:extLst>
              <a:ext uri="{FF2B5EF4-FFF2-40B4-BE49-F238E27FC236}">
                <a16:creationId xmlns:a16="http://schemas.microsoft.com/office/drawing/2014/main" id="{E14BF9E9-3C79-45F4-8411-653BCE93E2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33364" y="0"/>
            <a:ext cx="6048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50443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A19ECB77-B032-4E88-B15F-FDAE0101D1A8}"/>
              </a:ext>
            </a:extLst>
          </p:cNvPr>
          <p:cNvSpPr txBox="1"/>
          <p:nvPr/>
        </p:nvSpPr>
        <p:spPr>
          <a:xfrm>
            <a:off x="4524196" y="1254242"/>
            <a:ext cx="9315375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  <a:spcBef>
                <a:spcPct val="0"/>
              </a:spcBef>
            </a:pPr>
            <a:r>
              <a:rPr lang="en-US" sz="6000" b="1" spc="-53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3261407" y="3037896"/>
                <a:ext cx="11593092" cy="133890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noProof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400" b="1" noProof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>
                    <a:solidFill>
                      <a:schemeClr val="tx1"/>
                    </a:solidFill>
                  </a:rPr>
                  <a:t>Tọa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độ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vectơ</a:t>
                </a:r>
                <a:r>
                  <a:rPr lang="en-US" sz="4400" dirty="0">
                    <a:solidFill>
                      <a:schemeClr val="tx1"/>
                    </a:solidFill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</a:rPr>
                          <m:t>𝑢</m:t>
                        </m:r>
                      </m:e>
                    </m:acc>
                    <m:r>
                      <a:rPr lang="en-US" sz="4400" i="1">
                        <a:solidFill>
                          <a:schemeClr val="tx1"/>
                        </a:solidFill>
                      </a:rPr>
                      <m:t>=−3</m:t>
                    </m:r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</a:rPr>
                          <m:t>𝑖</m:t>
                        </m:r>
                      </m:e>
                    </m:acc>
                    <m:r>
                      <a:rPr lang="en-US" sz="4400" i="1">
                        <a:solidFill>
                          <a:schemeClr val="tx1"/>
                        </a:solidFill>
                      </a:rPr>
                      <m:t>+2</m:t>
                    </m:r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4400" dirty="0">
                    <a:solidFill>
                      <a:schemeClr val="tx1"/>
                    </a:solidFill>
                  </a:rPr>
                  <a:t>: </a:t>
                </a:r>
              </a:p>
            </p:txBody>
          </p:sp>
        </mc:Choice>
        <mc:Fallback>
          <p:sp>
            <p:nvSpPr>
              <p:cNvPr id="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407" y="3037896"/>
                <a:ext cx="11593092" cy="1338907"/>
              </a:xfrm>
              <a:prstGeom prst="roundRect">
                <a:avLst/>
              </a:prstGeom>
              <a:blipFill>
                <a:blip r:embed="rId6"/>
                <a:stretch>
                  <a:fillRect b="-10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899391" y="5143500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(-3 ; 2)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899391" y="7542275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; -3)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9181884" y="5121714"/>
                <a:ext cx="7919088" cy="209550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4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(-3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acc>
                  </m:oMath>
                </a14:m>
                <a:r>
                  <a:rPr lang="en-US" sz="44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tx1"/>
                    </a:solidFill>
                  </a:rPr>
                  <a:t>) 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884" y="5121714"/>
                <a:ext cx="7919088" cy="2095502"/>
              </a:xfrm>
              <a:prstGeom prst="roundRect">
                <a:avLst/>
              </a:prstGeom>
              <a:blipFill>
                <a:blip r:embed="rId7"/>
                <a:stretch>
                  <a:fillRect l="-18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181884" y="7542275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; 2)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3141" y="5631760"/>
            <a:ext cx="1343994" cy="1169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13278" y="5553002"/>
            <a:ext cx="1339388" cy="1193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13278" y="7994196"/>
            <a:ext cx="1339388" cy="11932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8137" y="8054739"/>
            <a:ext cx="1339388" cy="1193272"/>
          </a:xfrm>
          <a:prstGeom prst="rect">
            <a:avLst/>
          </a:prstGeom>
        </p:spPr>
      </p:pic>
      <p:pic>
        <p:nvPicPr>
          <p:cNvPr id="1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930467"/>
            <a:ext cx="2548581" cy="1003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332" y="-194796"/>
            <a:ext cx="3001222" cy="29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A19ECB77-B032-4E88-B15F-FDAE0101D1A8}"/>
              </a:ext>
            </a:extLst>
          </p:cNvPr>
          <p:cNvSpPr txBox="1"/>
          <p:nvPr/>
        </p:nvSpPr>
        <p:spPr>
          <a:xfrm>
            <a:off x="4400266" y="930467"/>
            <a:ext cx="9315375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  <a:spcBef>
                <a:spcPct val="0"/>
              </a:spcBef>
            </a:pPr>
            <a:r>
              <a:rPr lang="en-US" sz="6000" b="1" spc="-53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3148783" y="2547440"/>
                <a:ext cx="11990434" cy="163697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noProof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400" b="1" noProof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solidFill>
                      <a:schemeClr val="tx1"/>
                    </a:solidFill>
                  </a:rPr>
                  <a:t>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</a:rPr>
                          <m:t>𝑢</m:t>
                        </m:r>
                      </m:e>
                    </m:acc>
                    <m:r>
                      <a:rPr lang="en-US" sz="4400" i="1">
                        <a:solidFill>
                          <a:schemeClr val="tx1"/>
                        </a:solidFill>
                      </a:rPr>
                      <m:t>=5</m:t>
                    </m:r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4400" dirty="0">
                    <a:solidFill>
                      <a:schemeClr val="tx1"/>
                    </a:solidFill>
                  </a:rPr>
                  <a:t>: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783" y="2547440"/>
                <a:ext cx="11990434" cy="163697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350904" y="7515207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 ; 5)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79908" y="5121714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; 0)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969748" y="7530447"/>
                <a:ext cx="7919088" cy="209550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4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48" y="7530447"/>
                <a:ext cx="7919088" cy="2095502"/>
              </a:xfrm>
              <a:prstGeom prst="roundRect">
                <a:avLst/>
              </a:prstGeom>
              <a:blipFill>
                <a:blip r:embed="rId7"/>
                <a:stretch>
                  <a:fillRect l="-18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9350904" y="5121714"/>
                <a:ext cx="7919088" cy="209550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4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(0 ;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904" y="5121714"/>
                <a:ext cx="7919088" cy="2095502"/>
              </a:xfrm>
              <a:prstGeom prst="roundRect">
                <a:avLst/>
              </a:prstGeom>
              <a:blipFill>
                <a:blip r:embed="rId8"/>
                <a:stretch>
                  <a:fillRect l="-18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64654" y="8003467"/>
            <a:ext cx="1343994" cy="1169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1142" y="7961735"/>
            <a:ext cx="1339388" cy="1193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2298" y="5573635"/>
            <a:ext cx="1339388" cy="11932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8654" y="5634178"/>
            <a:ext cx="1339388" cy="1193272"/>
          </a:xfrm>
          <a:prstGeom prst="rect">
            <a:avLst/>
          </a:prstGeom>
        </p:spPr>
      </p:pic>
      <p:pic>
        <p:nvPicPr>
          <p:cNvPr id="1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930467"/>
            <a:ext cx="2548581" cy="1003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332" y="-194796"/>
            <a:ext cx="3001222" cy="29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A19ECB77-B032-4E88-B15F-FDAE0101D1A8}"/>
              </a:ext>
            </a:extLst>
          </p:cNvPr>
          <p:cNvSpPr txBox="1"/>
          <p:nvPr/>
        </p:nvSpPr>
        <p:spPr>
          <a:xfrm>
            <a:off x="4400266" y="930467"/>
            <a:ext cx="9315375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  <a:spcBef>
                <a:spcPct val="0"/>
              </a:spcBef>
            </a:pPr>
            <a:r>
              <a:rPr lang="en-US" sz="6000" b="1" spc="-53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979908" y="1933915"/>
                <a:ext cx="16156092" cy="287456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b="1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400" b="1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Trong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mặt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phẳng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tọa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độ</a:t>
                </a:r>
                <a:r>
                  <a:rPr lang="en-US" sz="4400" dirty="0">
                    <a:solidFill>
                      <a:schemeClr val="tx1"/>
                    </a:solidFill>
                  </a:rPr>
                  <a:t> Oxy,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cho</a:t>
                </a:r>
                <a:r>
                  <a:rPr lang="en-US" sz="4400" dirty="0">
                    <a:solidFill>
                      <a:schemeClr val="tx1"/>
                    </a:solidFill>
                  </a:rPr>
                  <a:t> A(2; - 5).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Tọa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độ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vectơ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chemeClr val="tx1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4400" dirty="0">
                    <a:solidFill>
                      <a:schemeClr val="tx1"/>
                    </a:solidFill>
                  </a:rPr>
                  <a:t>:</a:t>
                </a:r>
              </a:p>
            </p:txBody>
          </p:sp>
        </mc:Choice>
        <mc:Fallback>
          <p:sp>
            <p:nvSpPr>
              <p:cNvPr id="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08" y="1933915"/>
                <a:ext cx="16156092" cy="2874568"/>
              </a:xfrm>
              <a:prstGeom prst="roundRect">
                <a:avLst/>
              </a:prstGeom>
              <a:blipFill>
                <a:blip r:embed="rId6"/>
                <a:stretch>
                  <a:fillRect l="-679" r="-6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069020" y="7565135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; -5)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099716" y="5121714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(2 ; 5)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181884" y="5121714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(-2 ; -5)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181884" y="7542275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(-2 ; 5)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2770" y="8053395"/>
            <a:ext cx="1343994" cy="1169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13278" y="5553002"/>
            <a:ext cx="1339388" cy="1193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13278" y="7994196"/>
            <a:ext cx="1339388" cy="11932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8462" y="5634178"/>
            <a:ext cx="1339388" cy="1193272"/>
          </a:xfrm>
          <a:prstGeom prst="rect">
            <a:avLst/>
          </a:prstGeom>
        </p:spPr>
      </p:pic>
      <p:pic>
        <p:nvPicPr>
          <p:cNvPr id="1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930467"/>
            <a:ext cx="2548581" cy="1003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332" y="-194796"/>
            <a:ext cx="3001222" cy="29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A19ECB77-B032-4E88-B15F-FDAE0101D1A8}"/>
              </a:ext>
            </a:extLst>
          </p:cNvPr>
          <p:cNvSpPr txBox="1"/>
          <p:nvPr/>
        </p:nvSpPr>
        <p:spPr>
          <a:xfrm>
            <a:off x="4400266" y="930467"/>
            <a:ext cx="9315375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  <a:spcBef>
                <a:spcPct val="0"/>
              </a:spcBef>
            </a:pPr>
            <a:r>
              <a:rPr lang="en-US" sz="6000" b="1" spc="-53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979908" y="1933915"/>
                <a:ext cx="16156092" cy="287456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b="1" noProof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400" b="1" noProof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400" dirty="0">
                    <a:solidFill>
                      <a:srgbClr val="002060"/>
                    </a:solidFill>
                  </a:rPr>
                  <a:t>Trong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mặt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phẳng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tọa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độ</a:t>
                </a:r>
                <a:r>
                  <a:rPr lang="en-US" sz="4400" dirty="0">
                    <a:solidFill>
                      <a:srgbClr val="002060"/>
                    </a:solidFill>
                  </a:rPr>
                  <a:t> Oxy,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cho</a:t>
                </a:r>
                <a:r>
                  <a:rPr lang="en-US" sz="4400" dirty="0">
                    <a:solidFill>
                      <a:srgbClr val="002060"/>
                    </a:solidFill>
                  </a:rPr>
                  <a:t> A(- 1; 3), B(2; - 1).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Tọa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độ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của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vectơ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rgbClr val="002060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là</a:t>
                </a:r>
                <a:r>
                  <a:rPr lang="en-US" sz="4400" dirty="0">
                    <a:solidFill>
                      <a:srgbClr val="002060"/>
                    </a:solidFill>
                  </a:rPr>
                  <a:t>: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08" y="1933915"/>
                <a:ext cx="16156092" cy="2874568"/>
              </a:xfrm>
              <a:prstGeom prst="roundRect">
                <a:avLst/>
              </a:prstGeom>
              <a:blipFill>
                <a:blip r:embed="rId6"/>
                <a:stretch>
                  <a:fillRect l="-679" r="-6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216912" y="5153007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(-3 ; 4)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79908" y="5121714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(1; -4)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79908" y="7542275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(3 ; -4)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181884" y="7542275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(1 ; -2)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30662" y="5641267"/>
            <a:ext cx="1343994" cy="1169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1302" y="7973563"/>
            <a:ext cx="1339388" cy="1193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13278" y="7994196"/>
            <a:ext cx="1339388" cy="11932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8654" y="5634178"/>
            <a:ext cx="1339388" cy="1193272"/>
          </a:xfrm>
          <a:prstGeom prst="rect">
            <a:avLst/>
          </a:prstGeom>
        </p:spPr>
      </p:pic>
      <p:pic>
        <p:nvPicPr>
          <p:cNvPr id="1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930467"/>
            <a:ext cx="2548581" cy="1003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332" y="-194796"/>
            <a:ext cx="3001222" cy="29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8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A19ECB77-B032-4E88-B15F-FDAE0101D1A8}"/>
              </a:ext>
            </a:extLst>
          </p:cNvPr>
          <p:cNvSpPr txBox="1"/>
          <p:nvPr/>
        </p:nvSpPr>
        <p:spPr>
          <a:xfrm>
            <a:off x="4400266" y="930467"/>
            <a:ext cx="9315375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  <a:spcBef>
                <a:spcPct val="0"/>
              </a:spcBef>
            </a:pPr>
            <a:r>
              <a:rPr lang="en-US" sz="6000" b="1" spc="-53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52400" y="1933915"/>
                <a:ext cx="17983200" cy="238149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b="1" noProof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400" b="1" noProof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5: </a:t>
                </a:r>
                <a:r>
                  <a:rPr lang="en-US" sz="4400" dirty="0">
                    <a:solidFill>
                      <a:srgbClr val="002060"/>
                    </a:solidFill>
                  </a:rPr>
                  <a:t>Trong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mặt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phẳng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tọa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độ</a:t>
                </a:r>
                <a:r>
                  <a:rPr lang="en-US" sz="4400" dirty="0">
                    <a:solidFill>
                      <a:srgbClr val="002060"/>
                    </a:solidFill>
                  </a:rPr>
                  <a:t> Oxy,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cho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rgbClr val="002060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𝑢</m:t>
                        </m:r>
                      </m:e>
                    </m:acc>
                    <m:r>
                      <a:rPr lang="en-US" sz="4400" i="1">
                        <a:solidFill>
                          <a:srgbClr val="002060"/>
                        </a:solidFill>
                      </a:rPr>
                      <m:t>=</m:t>
                    </m:r>
                    <m:d>
                      <m:dPr>
                        <m:ctrlPr>
                          <a:rPr lang="en-US" sz="4400" i="1">
                            <a:solidFill>
                              <a:srgbClr val="002060"/>
                            </a:solidFill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−2;−4</m:t>
                        </m:r>
                      </m:e>
                    </m:d>
                    <m:r>
                      <a:rPr lang="en-US" sz="4400" i="1">
                        <a:solidFill>
                          <a:srgbClr val="002060"/>
                        </a:solidFill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rgbClr val="002060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𝑣</m:t>
                        </m:r>
                      </m:e>
                    </m:acc>
                    <m:r>
                      <a:rPr lang="en-US" sz="4400" i="1">
                        <a:solidFill>
                          <a:srgbClr val="002060"/>
                        </a:solidFill>
                      </a:rPr>
                      <m:t>=</m:t>
                    </m:r>
                    <m:d>
                      <m:dPr>
                        <m:ctrlPr>
                          <a:rPr lang="en-US" sz="4400" i="1">
                            <a:solidFill>
                              <a:srgbClr val="002060"/>
                            </a:solidFill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2</m:t>
                        </m:r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𝑥</m:t>
                        </m:r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−</m:t>
                        </m:r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𝑦</m:t>
                        </m:r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;</m:t>
                        </m:r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4400" dirty="0">
                    <a:solidFill>
                      <a:srgbClr val="002060"/>
                    </a:solidFill>
                  </a:rPr>
                  <a:t>. Hai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vectơ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rgbClr val="002060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và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solidFill>
                              <a:srgbClr val="002060"/>
                            </a:solidFill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rgbClr val="002060"/>
                            </a:solidFill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bằng</a:t>
                </a:r>
                <a:r>
                  <a:rPr lang="en-US" sz="4400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</a:rPr>
                  <a:t>nhau</a:t>
                </a:r>
                <a:r>
                  <a:rPr lang="en-US" sz="4400" dirty="0">
                    <a:solidFill>
                      <a:srgbClr val="002060"/>
                    </a:solidFill>
                  </a:rPr>
                  <a:t>: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933915"/>
                <a:ext cx="17983200" cy="2381492"/>
              </a:xfrm>
              <a:prstGeom prst="roundRect">
                <a:avLst/>
              </a:prstGeom>
              <a:blipFill>
                <a:blip r:embed="rId6"/>
                <a:stretch>
                  <a:fillRect l="-712" r="-746" b="-35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979908" y="7700890"/>
                <a:ext cx="7919088" cy="209550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=−3</m:t>
                              </m: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08" y="7700890"/>
                <a:ext cx="7919088" cy="2095502"/>
              </a:xfrm>
              <a:prstGeom prst="roundRect">
                <a:avLst/>
              </a:prstGeom>
              <a:blipFill>
                <a:blip r:embed="rId7"/>
                <a:stretch>
                  <a:fillRect l="-14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979908" y="5121714"/>
                <a:ext cx="7919088" cy="209550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</a:rPr>
                            </m:ctrlPr>
                          </m:mPr>
                          <m:mr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</a:rPr>
                                <m:t>=1</m:t>
                              </m: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</a:rPr>
                                <m:t>𝑦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</a:rPr>
                                <m:t>=−4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>
          <p:sp>
            <p:nvSpPr>
              <p:cNvPr id="5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08" y="5121714"/>
                <a:ext cx="7919088" cy="2095502"/>
              </a:xfrm>
              <a:prstGeom prst="roundRect">
                <a:avLst/>
              </a:prstGeom>
              <a:blipFill>
                <a:blip r:embed="rId8"/>
                <a:stretch>
                  <a:fillRect l="-14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9207284" y="7670410"/>
                <a:ext cx="7919088" cy="209550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=−3</m:t>
                              </m: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284" y="7670410"/>
                <a:ext cx="7919088" cy="2095502"/>
              </a:xfrm>
              <a:prstGeom prst="roundRect">
                <a:avLst/>
              </a:prstGeom>
              <a:blipFill>
                <a:blip r:embed="rId9"/>
                <a:stretch>
                  <a:fillRect l="-13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9207284" y="5161087"/>
                <a:ext cx="7919088" cy="209550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284" y="5161087"/>
                <a:ext cx="7919088" cy="2095502"/>
              </a:xfrm>
              <a:prstGeom prst="roundRect">
                <a:avLst/>
              </a:prstGeom>
              <a:blipFill>
                <a:blip r:embed="rId10"/>
                <a:stretch>
                  <a:fillRect l="-13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3658" y="8189150"/>
            <a:ext cx="1343994" cy="1169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38678" y="8101698"/>
            <a:ext cx="1339388" cy="1193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38678" y="5613008"/>
            <a:ext cx="1339388" cy="11932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8654" y="5634178"/>
            <a:ext cx="1339388" cy="1193272"/>
          </a:xfrm>
          <a:prstGeom prst="rect">
            <a:avLst/>
          </a:prstGeom>
        </p:spPr>
      </p:pic>
      <p:pic>
        <p:nvPicPr>
          <p:cNvPr id="1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930467"/>
            <a:ext cx="2548581" cy="1003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332" y="-194796"/>
            <a:ext cx="3001222" cy="29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A19ECB77-B032-4E88-B15F-FDAE0101D1A8}"/>
              </a:ext>
            </a:extLst>
          </p:cNvPr>
          <p:cNvSpPr txBox="1"/>
          <p:nvPr/>
        </p:nvSpPr>
        <p:spPr>
          <a:xfrm>
            <a:off x="4400266" y="930467"/>
            <a:ext cx="9315375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53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979908" y="2446379"/>
            <a:ext cx="15970473" cy="21939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kumimoji="0" lang="vi-VN" sz="44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kumimoji="0" lang="en-US" sz="44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6: </a:t>
            </a:r>
            <a:r>
              <a:rPr lang="en-US" sz="4400" dirty="0">
                <a:solidFill>
                  <a:srgbClr val="002060"/>
                </a:solidFill>
              </a:rPr>
              <a:t>Cho </a:t>
            </a:r>
            <a:r>
              <a:rPr lang="en-US" sz="4400" dirty="0" err="1">
                <a:solidFill>
                  <a:srgbClr val="002060"/>
                </a:solidFill>
              </a:rPr>
              <a:t>hình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bình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hành</a:t>
            </a:r>
            <a:r>
              <a:rPr lang="en-US" sz="4400" dirty="0">
                <a:solidFill>
                  <a:srgbClr val="002060"/>
                </a:solidFill>
              </a:rPr>
              <a:t> ABCD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 A(- 1; - 2), B(3; 2), C(4; - 1). </a:t>
            </a:r>
            <a:r>
              <a:rPr lang="en-US" sz="4400" dirty="0" err="1">
                <a:solidFill>
                  <a:srgbClr val="002060"/>
                </a:solidFill>
              </a:rPr>
              <a:t>Tọa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độ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của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đỉnh</a:t>
            </a:r>
            <a:r>
              <a:rPr lang="en-US" sz="4400" dirty="0">
                <a:solidFill>
                  <a:srgbClr val="002060"/>
                </a:solidFill>
              </a:rPr>
              <a:t> D </a:t>
            </a:r>
            <a:r>
              <a:rPr lang="en-US" sz="4400" dirty="0" err="1">
                <a:solidFill>
                  <a:srgbClr val="002060"/>
                </a:solidFill>
              </a:rPr>
              <a:t>là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350904" y="7515207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 ; -5)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79908" y="5121714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 ; 3)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969748" y="7530447"/>
                <a:ext cx="7919088" cy="209550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B.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;8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endParaRPr kumimoji="0" lang="vi-VN" sz="4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48" y="7530447"/>
                <a:ext cx="7919088" cy="2095502"/>
              </a:xfrm>
              <a:prstGeom prst="roundRect">
                <a:avLst/>
              </a:prstGeom>
              <a:blipFill>
                <a:blip r:embed="rId6"/>
                <a:stretch>
                  <a:fillRect l="-18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350904" y="5121714"/>
            <a:ext cx="7919088" cy="2095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(-5 ; 0) 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64654" y="8003467"/>
            <a:ext cx="1343994" cy="1169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1142" y="7961735"/>
            <a:ext cx="1339388" cy="1193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2298" y="5573635"/>
            <a:ext cx="1339388" cy="11932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8654" y="5634178"/>
            <a:ext cx="1339388" cy="1193272"/>
          </a:xfrm>
          <a:prstGeom prst="rect">
            <a:avLst/>
          </a:prstGeom>
        </p:spPr>
      </p:pic>
      <p:pic>
        <p:nvPicPr>
          <p:cNvPr id="1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930467"/>
            <a:ext cx="2548581" cy="1003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332" y="-194796"/>
            <a:ext cx="3001222" cy="29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665707" y="-127146"/>
            <a:ext cx="4349318" cy="2164227"/>
            <a:chOff x="2875962" y="3208735"/>
            <a:chExt cx="4349318" cy="1827223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24780" y="3358191"/>
              <a:ext cx="3657600" cy="1677767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2875962" y="3208735"/>
              <a:ext cx="4349318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4000" b="1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b="1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  <a:p>
              <a:pPr marL="0" lvl="0" indent="0" algn="ctr">
                <a:lnSpc>
                  <a:spcPct val="150000"/>
                </a:lnSpc>
              </a:pPr>
              <a:r>
                <a:rPr lang="en-US" sz="4000" b="1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(SGK – tr65)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5027320" y="22310"/>
                <a:ext cx="12520068" cy="1677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 err="1"/>
                  <a:t>Tìm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trong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16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biểu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diễn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mỗi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đó</a:t>
                </a:r>
                <a:r>
                  <a:rPr lang="en-US" sz="4000" dirty="0"/>
                  <a:t> qua </a:t>
                </a:r>
                <a:r>
                  <a:rPr lang="en-US" sz="4000" dirty="0" err="1"/>
                  <a:t>hai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320" y="22310"/>
                <a:ext cx="12520068" cy="1677767"/>
              </a:xfrm>
              <a:prstGeom prst="rect">
                <a:avLst/>
              </a:prstGeom>
              <a:blipFill>
                <a:blip r:embed="rId4"/>
                <a:stretch>
                  <a:fillRect l="-1753" t="-364" b="-14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7520939" y="1718834"/>
            <a:ext cx="160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250738" y="2330312"/>
                <a:ext cx="11090602" cy="798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/>
                  <a:t>+ </a:t>
                </a:r>
                <a:r>
                  <a:rPr lang="en-US" sz="4000" dirty="0" err="1"/>
                  <a:t>Vẽ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𝑂𝐴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𝑎</m:t>
                        </m:r>
                      </m:e>
                    </m:acc>
                    <m:r>
                      <a:rPr lang="en-US" sz="4000" i="1"/>
                      <m:t>, 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𝑂𝐵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𝑏</m:t>
                        </m:r>
                      </m:e>
                    </m:acc>
                    <m:r>
                      <a:rPr lang="en-US" sz="4000" i="1"/>
                      <m:t>, 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𝑂𝐶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𝑐</m:t>
                        </m:r>
                      </m:e>
                    </m:acc>
                    <m:r>
                      <a:rPr lang="en-US" sz="4000" i="1"/>
                      <m:t>, 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𝑂𝐷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𝑑</m:t>
                        </m:r>
                      </m:e>
                    </m:acc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38" y="2330312"/>
                <a:ext cx="11090602" cy="798873"/>
              </a:xfrm>
              <a:prstGeom prst="rect">
                <a:avLst/>
              </a:prstGeom>
              <a:blipFill>
                <a:blip r:embed="rId5"/>
                <a:stretch>
                  <a:fillRect l="-1924" t="-2290" b="-32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2551218-4A0B-4FFC-8118-968DBCBD3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505987"/>
            <a:ext cx="5867400" cy="603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4DAFA-8F4B-46FD-B0D7-B071C81346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980" y="3074634"/>
            <a:ext cx="6030640" cy="59033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6DC8BA-92ED-489E-8B62-84FC65FA9549}"/>
                  </a:ext>
                </a:extLst>
              </p:cNvPr>
              <p:cNvSpPr/>
              <p:nvPr/>
            </p:nvSpPr>
            <p:spPr>
              <a:xfrm>
                <a:off x="92732" y="3074634"/>
                <a:ext cx="14918668" cy="705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/>
                  <a:t>Từ 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vẽ</a:t>
                </a:r>
                <a:r>
                  <a:rPr lang="en-US" sz="4000" dirty="0"/>
                  <a:t>, ta </a:t>
                </a:r>
                <a:r>
                  <a:rPr lang="en-US" sz="4000" dirty="0" err="1"/>
                  <a:t>thấy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4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A, B, C, D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4000" dirty="0"/>
                  <a:t>A (-5; -3), B (3; -4), C (-1; 3), D (2; 5)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𝑎</m:t>
                          </m:r>
                        </m:e>
                      </m:acc>
                      <m:r>
                        <a:rPr lang="en-US" sz="4000" i="1"/>
                        <m:t>=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𝑂𝐴</m:t>
                          </m:r>
                        </m:e>
                      </m:acc>
                      <m:r>
                        <a:rPr lang="en-US" sz="4000" i="1"/>
                        <m:t>=</m:t>
                      </m:r>
                      <m:d>
                        <m:dPr>
                          <m:ctrlPr>
                            <a:rPr lang="en-US" sz="4000" i="1"/>
                          </m:ctrlPr>
                        </m:dPr>
                        <m:e>
                          <m:r>
                            <a:rPr lang="en-US" sz="4000" i="1"/>
                            <m:t>−5;−3</m:t>
                          </m:r>
                        </m:e>
                      </m:d>
                      <m:r>
                        <a:rPr lang="en-US" sz="4000" i="1"/>
                        <m:t>, 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𝑏</m:t>
                          </m:r>
                        </m:e>
                      </m:acc>
                      <m:r>
                        <a:rPr lang="en-US" sz="4000" i="1"/>
                        <m:t>=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𝑂𝐵</m:t>
                          </m:r>
                        </m:e>
                      </m:acc>
                      <m:r>
                        <a:rPr lang="en-US" sz="4000" i="1"/>
                        <m:t>=</m:t>
                      </m:r>
                      <m:d>
                        <m:dPr>
                          <m:ctrlPr>
                            <a:rPr lang="en-US" sz="4000" i="1"/>
                          </m:ctrlPr>
                        </m:dPr>
                        <m:e>
                          <m:r>
                            <a:rPr lang="en-US" sz="4000" i="1"/>
                            <m:t>3;−4</m:t>
                          </m:r>
                        </m:e>
                      </m:d>
                      <m:r>
                        <a:rPr lang="en-US" sz="4000" i="1"/>
                        <m:t>, </m:t>
                      </m:r>
                    </m:oMath>
                  </m:oMathPara>
                </a14:m>
                <a:endParaRPr lang="en-US" sz="4000" i="1" dirty="0"/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sz="4000" i="1"/>
                        <m:t>=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𝑂𝐶</m:t>
                          </m:r>
                        </m:e>
                      </m:acc>
                      <m:r>
                        <a:rPr lang="en-US" sz="4000" i="1"/>
                        <m:t>=</m:t>
                      </m:r>
                      <m:d>
                        <m:dPr>
                          <m:ctrlPr>
                            <a:rPr lang="en-US" sz="4000" i="1"/>
                          </m:ctrlPr>
                        </m:dPr>
                        <m:e>
                          <m:r>
                            <a:rPr lang="en-US" sz="4000" i="1"/>
                            <m:t>−1;3</m:t>
                          </m:r>
                        </m:e>
                      </m:d>
                      <m:r>
                        <a:rPr lang="en-US" sz="4000" i="1"/>
                        <m:t>,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𝑑</m:t>
                          </m:r>
                        </m:e>
                      </m:acc>
                      <m:r>
                        <a:rPr lang="en-US" sz="4000" i="1"/>
                        <m:t>=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𝑂𝐷</m:t>
                          </m:r>
                        </m:e>
                      </m:acc>
                      <m:r>
                        <a:rPr lang="en-US" sz="4000" i="1"/>
                        <m:t>=(2;5)</m:t>
                      </m:r>
                    </m:oMath>
                  </m:oMathPara>
                </a14:m>
                <a:endParaRPr lang="en-US" sz="4000" dirty="0"/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𝑎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𝑂𝐴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−5;−3</m:t>
                        </m:r>
                      </m:e>
                    </m:d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𝑎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−5</m:t>
                        </m:r>
                      </m:e>
                    </m:d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+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−3</m:t>
                        </m:r>
                      </m:e>
                    </m:d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  <m:r>
                      <a:rPr lang="en-US" sz="4000" i="1"/>
                      <m:t>=−5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−3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𝑏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𝑂𝐵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3;−4</m:t>
                        </m:r>
                      </m:e>
                    </m:d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𝑏</m:t>
                        </m:r>
                      </m:e>
                    </m:acc>
                    <m:r>
                      <a:rPr lang="en-US" sz="4000" i="1"/>
                      <m:t>=3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+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−4</m:t>
                        </m:r>
                      </m:e>
                    </m:d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  <m:r>
                      <a:rPr lang="en-US" sz="4000" i="1"/>
                      <m:t>=3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−4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endParaRPr lang="en-US" sz="4000" dirty="0"/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𝑐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𝑂𝐶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−1;3</m:t>
                        </m:r>
                      </m:e>
                    </m:d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𝑐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−1</m:t>
                        </m:r>
                      </m:e>
                    </m:d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+3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  <m:r>
                      <a:rPr lang="en-US" sz="4000" i="1"/>
                      <m:t>=−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+3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endParaRPr lang="en-US" sz="4000" dirty="0"/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𝑑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𝑂𝐷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2;5</m:t>
                        </m:r>
                      </m:e>
                    </m:d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𝑑</m:t>
                        </m:r>
                      </m:e>
                    </m:acc>
                    <m:r>
                      <a:rPr lang="en-US" sz="4000" i="1"/>
                      <m:t>=2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𝑖</m:t>
                        </m:r>
                      </m:e>
                    </m:acc>
                    <m:r>
                      <a:rPr lang="en-US" sz="4000" i="1"/>
                      <m:t>+5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𝑗</m:t>
                        </m:r>
                      </m:e>
                    </m:acc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6DC8BA-92ED-489E-8B62-84FC65FA95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2" y="3074634"/>
                <a:ext cx="14918668" cy="7058664"/>
              </a:xfrm>
              <a:prstGeom prst="rect">
                <a:avLst/>
              </a:prstGeom>
              <a:blipFill>
                <a:blip r:embed="rId9"/>
                <a:stretch>
                  <a:fillRect l="-1430" t="-86" b="-2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1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7" y="290764"/>
            <a:ext cx="1804735" cy="1804735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1752600" y="290005"/>
            <a:ext cx="3505200" cy="2205498"/>
            <a:chOff x="-1" y="-218426"/>
            <a:chExt cx="6202161" cy="4381395"/>
          </a:xfrm>
        </p:grpSpPr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-1" y="0"/>
              <a:ext cx="6202161" cy="4162969"/>
            </a:xfrm>
            <a:prstGeom prst="rect">
              <a:avLst/>
            </a:prstGeom>
          </p:spPr>
        </p:pic>
        <p:sp>
          <p:nvSpPr>
            <p:cNvPr id="12" name="TextBox 6"/>
            <p:cNvSpPr txBox="1"/>
            <p:nvPr/>
          </p:nvSpPr>
          <p:spPr>
            <a:xfrm>
              <a:off x="255161" y="-218426"/>
              <a:ext cx="5691835" cy="3013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30000"/>
                </a:lnSpc>
              </a:pPr>
              <a:r>
                <a:rPr lang="en-US" sz="4000" b="1" u="none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b="1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  <a:p>
              <a:pPr marL="0" lvl="0" indent="0" algn="ctr">
                <a:lnSpc>
                  <a:spcPct val="130000"/>
                </a:lnSpc>
              </a:pPr>
              <a:r>
                <a:rPr lang="en-US" sz="4000" b="1" u="none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(SGK – tr65)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5471492" y="78276"/>
                <a:ext cx="10785665" cy="504484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toạ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  <m:r>
                      <a:rPr lang="en-US" sz="4000"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𝑖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acc>
                    <m:r>
                      <a:rPr lang="en-US" sz="4000"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</m:acc>
                    <m:r>
                      <a:rPr lang="en-US" sz="4000"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𝑖</m:t>
                        </m:r>
                      </m:e>
                    </m:acc>
                    <m:r>
                      <a:rPr lang="en-US" sz="4000" i="1"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</m:acc>
                    <m:r>
                      <a:rPr lang="en-US" sz="4000"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=0,5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𝑖</m:t>
                        </m:r>
                      </m:e>
                    </m:acc>
                    <m:r>
                      <a:rPr lang="en-US" sz="4000"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</m:rad>
                    <m:acc>
                      <m:accPr>
                        <m:chr m:val="⃗"/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492" y="78276"/>
                <a:ext cx="10785665" cy="5044843"/>
              </a:xfrm>
              <a:prstGeom prst="rect">
                <a:avLst/>
              </a:prstGeom>
              <a:blipFill>
                <a:blip r:embed="rId5"/>
                <a:stretch>
                  <a:fillRect l="-2035" b="-4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9144000" y="5341716"/>
            <a:ext cx="2242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</a:rPr>
              <a:t>Giải</a:t>
            </a:r>
            <a:r>
              <a:rPr lang="en-US" sz="40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0AA77DA-1CD2-479F-9540-A38177D2579D}"/>
                  </a:ext>
                </a:extLst>
              </p:cNvPr>
              <p:cNvSpPr/>
              <p:nvPr/>
            </p:nvSpPr>
            <p:spPr>
              <a:xfrm>
                <a:off x="9144000" y="6268199"/>
                <a:ext cx="5791200" cy="3910045"/>
              </a:xfrm>
              <a:prstGeom prst="rect">
                <a:avLst/>
              </a:prstGeom>
              <a:solidFill>
                <a:srgbClr val="FFD85B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/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𝑎</m:t>
                        </m:r>
                      </m:e>
                    </m:acc>
                    <m:r>
                      <a:rPr lang="en-US" sz="4000" i="1"/>
                      <m:t>=(3;0)</m:t>
                    </m:r>
                  </m:oMath>
                </a14:m>
                <a:endParaRPr lang="en-US" sz="4000" dirty="0"/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𝑏</m:t>
                        </m:r>
                      </m:e>
                    </m:acc>
                    <m:r>
                      <a:rPr lang="en-US" sz="4000" i="1"/>
                      <m:t>=(0;−1)</m:t>
                    </m:r>
                  </m:oMath>
                </a14:m>
                <a:endParaRPr lang="en-US" sz="4000" dirty="0"/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c)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𝑐</m:t>
                        </m:r>
                      </m:e>
                    </m:acc>
                    <m:r>
                      <a:rPr lang="en-US" sz="4000" i="1"/>
                      <m:t>=(1;−4)</m:t>
                    </m:r>
                  </m:oMath>
                </a14:m>
                <a:endParaRPr lang="en-US" sz="4000" dirty="0"/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d)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𝑑</m:t>
                        </m:r>
                      </m:e>
                    </m:acc>
                    <m:r>
                      <a:rPr lang="en-US" sz="4000" i="1"/>
                      <m:t>=(0,5;</m:t>
                    </m:r>
                    <m:rad>
                      <m:radPr>
                        <m:degHide m:val="on"/>
                        <m:ctrlPr>
                          <a:rPr lang="en-US" sz="4000" i="1"/>
                        </m:ctrlPr>
                      </m:radPr>
                      <m:deg/>
                      <m:e>
                        <m:r>
                          <a:rPr lang="en-US" sz="4000" i="1"/>
                          <m:t>6</m:t>
                        </m:r>
                      </m:e>
                    </m:rad>
                    <m:r>
                      <a:rPr lang="en-US" sz="4000" i="1"/>
                      <m:t>)</m:t>
                    </m:r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0AA77DA-1CD2-479F-9540-A38177D25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6268199"/>
                <a:ext cx="5791200" cy="3910045"/>
              </a:xfrm>
              <a:prstGeom prst="rect">
                <a:avLst/>
              </a:prstGeom>
              <a:blipFill>
                <a:blip r:embed="rId6"/>
                <a:stretch>
                  <a:fillRect l="-3684" b="-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CE40F7D8-0458-4910-9E2A-F4CC38ADA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37" y="6661956"/>
            <a:ext cx="6855328" cy="3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35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6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2"/>
          <p:cNvGrpSpPr/>
          <p:nvPr/>
        </p:nvGrpSpPr>
        <p:grpSpPr>
          <a:xfrm>
            <a:off x="4072715" y="5083020"/>
            <a:ext cx="11040946" cy="4924884"/>
            <a:chOff x="0" y="0"/>
            <a:chExt cx="6281481" cy="4183626"/>
          </a:xfrm>
        </p:grpSpPr>
        <p:sp>
          <p:nvSpPr>
            <p:cNvPr id="37" name="Freeform 23"/>
            <p:cNvSpPr/>
            <p:nvPr/>
          </p:nvSpPr>
          <p:spPr>
            <a:xfrm>
              <a:off x="0" y="0"/>
              <a:ext cx="6281481" cy="4183626"/>
            </a:xfrm>
            <a:custGeom>
              <a:avLst/>
              <a:gdLst/>
              <a:ahLst/>
              <a:cxnLst/>
              <a:rect l="l" t="t" r="r" b="b"/>
              <a:pathLst>
                <a:path w="6281481" h="4183626">
                  <a:moveTo>
                    <a:pt x="6157021" y="4183626"/>
                  </a:moveTo>
                  <a:lnTo>
                    <a:pt x="124460" y="4183626"/>
                  </a:lnTo>
                  <a:cubicBezTo>
                    <a:pt x="55880" y="4183626"/>
                    <a:pt x="0" y="4127746"/>
                    <a:pt x="0" y="40591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57021" y="0"/>
                  </a:lnTo>
                  <a:cubicBezTo>
                    <a:pt x="6225601" y="0"/>
                    <a:pt x="6281481" y="55880"/>
                    <a:pt x="6281481" y="124460"/>
                  </a:cubicBezTo>
                  <a:lnTo>
                    <a:pt x="6281481" y="4059166"/>
                  </a:lnTo>
                  <a:cubicBezTo>
                    <a:pt x="6281481" y="4127746"/>
                    <a:pt x="6225601" y="4183626"/>
                    <a:pt x="6157021" y="4183626"/>
                  </a:cubicBezTo>
                  <a:close/>
                </a:path>
              </a:pathLst>
            </a:custGeom>
            <a:solidFill>
              <a:srgbClr val="FFECAF"/>
            </a:solidFill>
            <a:ln>
              <a:solidFill>
                <a:srgbClr val="FFECAF"/>
              </a:solidFill>
            </a:ln>
          </p:spPr>
        </p:sp>
      </p:grpSp>
      <p:grpSp>
        <p:nvGrpSpPr>
          <p:cNvPr id="2" name="Group 1"/>
          <p:cNvGrpSpPr/>
          <p:nvPr/>
        </p:nvGrpSpPr>
        <p:grpSpPr>
          <a:xfrm>
            <a:off x="1577616" y="471970"/>
            <a:ext cx="3733800" cy="2152026"/>
            <a:chOff x="1028701" y="1790935"/>
            <a:chExt cx="4229100" cy="243749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28701" y="1790935"/>
              <a:ext cx="4229100" cy="243749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236154" y="1799566"/>
              <a:ext cx="3695501" cy="1718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30000"/>
                </a:lnSpc>
              </a:pPr>
              <a:r>
                <a:rPr lang="en-US" sz="4000" b="1" u="none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u="none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u="none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b="1" u="none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  <a:p>
              <a:pPr marL="0" lvl="0" indent="0" algn="ctr">
                <a:lnSpc>
                  <a:spcPct val="130000"/>
                </a:lnSpc>
              </a:pPr>
              <a:r>
                <a:rPr lang="en-US" sz="4000" b="1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(SGK – tr65)</a:t>
              </a:r>
              <a:endParaRPr lang="en-US" sz="4000" b="1" u="none" spc="-4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715000" y="181223"/>
                <a:ext cx="10591800" cy="3209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 err="1"/>
                  <a:t>Tìm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số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thực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𝑎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𝑏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sao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cho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mỗi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cặp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sau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bằng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nhau</a:t>
                </a:r>
                <a:r>
                  <a:rPr lang="en-US" sz="4000" dirty="0"/>
                  <a:t>:</a:t>
                </a:r>
                <a:br>
                  <a:rPr lang="en-US" sz="4000" dirty="0"/>
                </a:br>
                <a:r>
                  <a:rPr lang="en-US" sz="4000" dirty="0"/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  <m:r>
                      <a:rPr lang="en-US" sz="4000"/>
                      <m:t>=(2</m:t>
                    </m:r>
                    <m:r>
                      <a:rPr lang="en-US" sz="4000" i="1"/>
                      <m:t>𝑎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1;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3)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𝑣</m:t>
                        </m:r>
                      </m:e>
                    </m:acc>
                    <m:r>
                      <a:rPr lang="en-US" sz="4000"/>
                      <m:t>=(3;4</m:t>
                    </m:r>
                    <m:r>
                      <a:rPr lang="en-US" sz="4000" i="1"/>
                      <m:t>𝑏</m:t>
                    </m:r>
                    <m:r>
                      <a:rPr lang="en-US" sz="4000"/>
                      <m:t>+1)</m:t>
                    </m:r>
                  </m:oMath>
                </a14:m>
                <a:br>
                  <a:rPr lang="en-US" sz="4000" dirty="0"/>
                </a:br>
                <a:r>
                  <a:rPr lang="en-US" sz="4000" dirty="0"/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𝑥</m:t>
                        </m:r>
                      </m:e>
                    </m:acc>
                    <m:r>
                      <a:rPr lang="en-US" sz="4000"/>
                      <m:t>=(</m:t>
                    </m:r>
                    <m:r>
                      <a:rPr lang="en-US" sz="4000" i="1"/>
                      <m:t>𝑎</m:t>
                    </m:r>
                    <m:r>
                      <a:rPr lang="en-US" sz="4000"/>
                      <m:t>+</m:t>
                    </m:r>
                    <m:r>
                      <a:rPr lang="en-US" sz="4000" i="1"/>
                      <m:t>𝑏</m:t>
                    </m:r>
                    <m:r>
                      <a:rPr lang="en-US" sz="4000"/>
                      <m:t>;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2</m:t>
                    </m:r>
                    <m:r>
                      <a:rPr lang="en-US" sz="4000" i="1"/>
                      <m:t>𝑎</m:t>
                    </m:r>
                    <m:r>
                      <a:rPr lang="en-US" sz="4000"/>
                      <m:t>+3</m:t>
                    </m:r>
                    <m:r>
                      <a:rPr lang="en-US" sz="4000" i="1"/>
                      <m:t>𝑏</m:t>
                    </m:r>
                    <m:r>
                      <a:rPr lang="en-US" sz="4000"/>
                      <m:t>)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𝑦</m:t>
                        </m:r>
                      </m:e>
                    </m:acc>
                    <m:r>
                      <a:rPr lang="en-US" sz="4000"/>
                      <m:t>=(2</m:t>
                    </m:r>
                    <m:r>
                      <a:rPr lang="en-US" sz="4000" i="1"/>
                      <m:t>𝑎</m:t>
                    </m:r>
                    <m:r>
                      <a:rPr lang="en-US" sz="4000" i="1"/>
                      <m:t>−</m:t>
                    </m:r>
                    <m:r>
                      <a:rPr lang="en-US" sz="4000"/>
                      <m:t>3;4</m:t>
                    </m:r>
                    <m:r>
                      <a:rPr lang="en-US" sz="4000" i="1"/>
                      <m:t>𝑏</m:t>
                    </m:r>
                    <m:r>
                      <a:rPr lang="en-US" sz="4000"/>
                      <m:t>)</m:t>
                    </m:r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181223"/>
                <a:ext cx="10591800" cy="3209918"/>
              </a:xfrm>
              <a:prstGeom prst="rect">
                <a:avLst/>
              </a:prstGeom>
              <a:blipFill>
                <a:blip r:embed="rId5"/>
                <a:stretch>
                  <a:fillRect l="-2073" t="-190" b="-7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54" y="304758"/>
            <a:ext cx="1058746" cy="1481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D134A-E926-4DB0-AF3C-E581CE5DB77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63359">
            <a:off x="7602633" y="3754649"/>
            <a:ext cx="1800225" cy="11239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921E5FC-6429-4E18-A7B0-7FC35DA893E9}"/>
                  </a:ext>
                </a:extLst>
              </p:cNvPr>
              <p:cNvSpPr/>
              <p:nvPr/>
            </p:nvSpPr>
            <p:spPr>
              <a:xfrm>
                <a:off x="4815249" y="4635599"/>
                <a:ext cx="9400036" cy="51794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/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𝑣</m:t>
                        </m:r>
                      </m:e>
                    </m:acc>
                    <m:r>
                      <a:rPr lang="en-US" sz="4000" i="1"/>
                      <m:t>⟺</m:t>
                    </m:r>
                  </m:oMath>
                </a14:m>
                <a:r>
                  <a:rPr lang="en-US" sz="4000" i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−1=3</m:t>
                            </m:r>
                          </m:e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−3=4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4000" i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=2</m:t>
                            </m:r>
                          </m:e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=−1</m:t>
                            </m:r>
                          </m:e>
                        </m:eqArr>
                      </m:e>
                    </m:d>
                  </m:oMath>
                </a14:m>
                <a:endParaRPr lang="en-US" sz="4000" i="1" dirty="0"/>
              </a:p>
              <a:p>
                <a:pPr>
                  <a:lnSpc>
                    <a:spcPct val="130000"/>
                  </a:lnSpc>
                </a:pPr>
                <a:r>
                  <a:rPr lang="en-US" sz="4000" dirty="0" err="1"/>
                  <a:t>Vậy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𝑎</m:t>
                    </m:r>
                    <m:r>
                      <a:rPr lang="en-US" sz="4000" i="1"/>
                      <m:t>=2 </m:t>
                    </m:r>
                  </m:oMath>
                </a14:m>
                <a:r>
                  <a:rPr lang="en-US" sz="4000" dirty="0" err="1"/>
                  <a:t>và</a:t>
                </a:r>
                <a:r>
                  <a:rPr lang="en-US" sz="4000" dirty="0"/>
                  <a:t> b = -1 </a:t>
                </a:r>
                <a:r>
                  <a:rPr lang="en-US" sz="4000" dirty="0" err="1"/>
                  <a:t>thì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𝑢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𝑣</m:t>
                        </m:r>
                      </m:e>
                    </m:acc>
                  </m:oMath>
                </a14:m>
                <a:endParaRPr lang="en-US" sz="4000" dirty="0"/>
              </a:p>
              <a:p>
                <a:pPr>
                  <a:lnSpc>
                    <a:spcPct val="130000"/>
                  </a:lnSpc>
                </a:pPr>
                <a:r>
                  <a:rPr lang="en-US" sz="4000" dirty="0"/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𝑥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𝑦</m:t>
                        </m:r>
                      </m:e>
                    </m:acc>
                    <m:r>
                      <a:rPr lang="en-US" sz="4000" i="1"/>
                      <m:t>⟺</m:t>
                    </m:r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=4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4000" i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=−2</m:t>
                            </m:r>
                          </m:e>
                        </m:eqArr>
                      </m:e>
                    </m:d>
                  </m:oMath>
                </a14:m>
                <a:endParaRPr lang="en-US" sz="4000" i="1" dirty="0"/>
              </a:p>
              <a:p>
                <a:pPr>
                  <a:lnSpc>
                    <a:spcPct val="130000"/>
                  </a:lnSpc>
                </a:pPr>
                <a:r>
                  <a:rPr lang="en-US" sz="4000" dirty="0" err="1"/>
                  <a:t>Vậy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𝑎</m:t>
                    </m:r>
                    <m:r>
                      <a:rPr lang="en-US" sz="4000" i="1"/>
                      <m:t>=1</m:t>
                    </m:r>
                  </m:oMath>
                </a14:m>
                <a:r>
                  <a:rPr lang="en-US" sz="4000" i="1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i="1" dirty="0"/>
                  <a:t> </a:t>
                </a:r>
                <a:r>
                  <a:rPr lang="en-US" sz="4000" dirty="0"/>
                  <a:t>b = -2 </a:t>
                </a:r>
                <a:r>
                  <a:rPr lang="en-US" sz="4000" dirty="0" err="1"/>
                  <a:t>thì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𝑥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𝑦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921E5FC-6429-4E18-A7B0-7FC35DA89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249" y="4635599"/>
                <a:ext cx="9400036" cy="5179431"/>
              </a:xfrm>
              <a:prstGeom prst="rect">
                <a:avLst/>
              </a:prstGeom>
              <a:blipFill>
                <a:blip r:embed="rId8"/>
                <a:stretch>
                  <a:fillRect l="-2335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05850AD-F6DA-40B1-AB82-A6CE41F7D4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15240"/>
            <a:ext cx="2919171" cy="291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21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8">
            <a:extLst>
              <a:ext uri="{FF2B5EF4-FFF2-40B4-BE49-F238E27FC236}">
                <a16:creationId xmlns:a16="http://schemas.microsoft.com/office/drawing/2014/main" id="{E6D9F032-7791-4A59-83D7-D03BF2705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461" y="2199389"/>
            <a:ext cx="1970633" cy="1805592"/>
          </a:xfrm>
          <a:prstGeom prst="rect">
            <a:avLst/>
          </a:prstGeom>
        </p:spPr>
      </p:pic>
      <p:grpSp>
        <p:nvGrpSpPr>
          <p:cNvPr id="37" name="Group 22"/>
          <p:cNvGrpSpPr/>
          <p:nvPr/>
        </p:nvGrpSpPr>
        <p:grpSpPr>
          <a:xfrm>
            <a:off x="2454426" y="198625"/>
            <a:ext cx="15833573" cy="2853860"/>
            <a:chOff x="0" y="0"/>
            <a:chExt cx="6281481" cy="4183626"/>
          </a:xfrm>
        </p:grpSpPr>
        <p:sp>
          <p:nvSpPr>
            <p:cNvPr id="38" name="Freeform 23"/>
            <p:cNvSpPr/>
            <p:nvPr/>
          </p:nvSpPr>
          <p:spPr>
            <a:xfrm>
              <a:off x="0" y="0"/>
              <a:ext cx="6281481" cy="4183626"/>
            </a:xfrm>
            <a:custGeom>
              <a:avLst/>
              <a:gdLst/>
              <a:ahLst/>
              <a:cxnLst/>
              <a:rect l="l" t="t" r="r" b="b"/>
              <a:pathLst>
                <a:path w="6281481" h="4183626">
                  <a:moveTo>
                    <a:pt x="6157021" y="4183626"/>
                  </a:moveTo>
                  <a:lnTo>
                    <a:pt x="124460" y="4183626"/>
                  </a:lnTo>
                  <a:cubicBezTo>
                    <a:pt x="55880" y="4183626"/>
                    <a:pt x="0" y="4127746"/>
                    <a:pt x="0" y="40591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57021" y="0"/>
                  </a:lnTo>
                  <a:cubicBezTo>
                    <a:pt x="6225601" y="0"/>
                    <a:pt x="6281481" y="55880"/>
                    <a:pt x="6281481" y="124460"/>
                  </a:cubicBezTo>
                  <a:lnTo>
                    <a:pt x="6281481" y="4059166"/>
                  </a:lnTo>
                  <a:cubicBezTo>
                    <a:pt x="6281481" y="4127746"/>
                    <a:pt x="6225601" y="4183626"/>
                    <a:pt x="6157021" y="4183626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</p:sp>
      </p:grpSp>
      <p:grpSp>
        <p:nvGrpSpPr>
          <p:cNvPr id="36" name="Group 35"/>
          <p:cNvGrpSpPr/>
          <p:nvPr/>
        </p:nvGrpSpPr>
        <p:grpSpPr>
          <a:xfrm>
            <a:off x="78281" y="605992"/>
            <a:ext cx="2984989" cy="2051891"/>
            <a:chOff x="1553204" y="1816436"/>
            <a:chExt cx="4025470" cy="20127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53204" y="1816436"/>
              <a:ext cx="4025470" cy="2012735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600199" y="1816437"/>
              <a:ext cx="3739621" cy="13393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30000"/>
                </a:lnSpc>
              </a:pPr>
              <a:r>
                <a:rPr lang="en-US" sz="3600" b="1" u="none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u="none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u="none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b="1" u="none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</a:p>
            <a:p>
              <a:pPr marL="0" lvl="0" indent="0" algn="ctr">
                <a:lnSpc>
                  <a:spcPct val="130000"/>
                </a:lnSpc>
              </a:pPr>
              <a:r>
                <a:rPr lang="en-US" sz="3600" b="1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(SGK –tr66)</a:t>
              </a:r>
              <a:endParaRPr lang="en-US" sz="3600" b="1" u="none" spc="-4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958778" y="352622"/>
                <a:ext cx="14596945" cy="23353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dirty="0" err="1"/>
                  <a:t>Trong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mặt</a:t>
                </a:r>
                <a:r>
                  <a:rPr lang="en-US" sz="3600" dirty="0"/>
                  <a:t> </a:t>
                </a:r>
                <a:r>
                  <a:rPr lang="en-US" sz="3600" dirty="0" err="1"/>
                  <a:t>phẳng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toạ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/>
                      <m:t>Oxy</m:t>
                    </m:r>
                  </m:oMath>
                </a14:m>
                <a:r>
                  <a:rPr lang="en-US" sz="3600" dirty="0"/>
                  <a:t>, </a:t>
                </a:r>
                <a:r>
                  <a:rPr lang="en-US" sz="3600" dirty="0" err="1"/>
                  <a:t>cho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ba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/>
                      <m:t>A</m:t>
                    </m:r>
                    <m:r>
                      <a:rPr lang="en-US" sz="3600" i="0"/>
                      <m:t>(2;3),</m:t>
                    </m:r>
                    <m:r>
                      <m:rPr>
                        <m:sty m:val="p"/>
                      </m:rPr>
                      <a:rPr lang="en-US" sz="3600" i="0"/>
                      <m:t>B</m:t>
                    </m:r>
                    <m:r>
                      <a:rPr lang="en-US" sz="3600" i="0"/>
                      <m:t>(−1;1),</m:t>
                    </m:r>
                    <m:r>
                      <m:rPr>
                        <m:sty m:val="p"/>
                      </m:rPr>
                      <a:rPr lang="en-US" sz="3600" i="0"/>
                      <m:t>C</m:t>
                    </m:r>
                    <m:r>
                      <a:rPr lang="en-US" sz="3600" i="0"/>
                      <m:t>(3;−1)</m:t>
                    </m:r>
                  </m:oMath>
                </a14:m>
                <a:r>
                  <a:rPr lang="en-US" sz="3600" dirty="0"/>
                  <a:t>.</a:t>
                </a:r>
                <a:br>
                  <a:rPr lang="en-US" sz="3600" dirty="0"/>
                </a:br>
                <a:r>
                  <a:rPr lang="en-US" sz="3600" dirty="0"/>
                  <a:t>a) </a:t>
                </a:r>
                <a:r>
                  <a:rPr lang="en-US" sz="3600" dirty="0" err="1"/>
                  <a:t>Tìm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toạ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/>
                      <m:t>M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sao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cho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600" i="0"/>
                          <m:t>AM</m:t>
                        </m:r>
                      </m:e>
                    </m:acc>
                    <m:r>
                      <a:rPr lang="en-US" sz="3600" i="0"/>
                      <m:t>=</m:t>
                    </m:r>
                    <m:acc>
                      <m:accPr>
                        <m:chr m:val="⃗"/>
                        <m:ctrlPr>
                          <a:rPr lang="en-US" sz="36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600" i="0"/>
                          <m:t>BC</m:t>
                        </m:r>
                      </m:e>
                    </m:acc>
                  </m:oMath>
                </a14:m>
                <a:r>
                  <a:rPr lang="en-US" sz="3600" dirty="0"/>
                  <a:t>.</a:t>
                </a:r>
                <a:br>
                  <a:rPr lang="en-US" sz="3600" dirty="0"/>
                </a:br>
                <a:r>
                  <a:rPr lang="en-US" sz="3600" dirty="0"/>
                  <a:t>b) </a:t>
                </a:r>
                <a:r>
                  <a:rPr lang="en-US" sz="3600" dirty="0" err="1"/>
                  <a:t>Tìm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toạ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trung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/>
                      <m:t>N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của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đoạn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thẳng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/>
                      <m:t>AC</m:t>
                    </m:r>
                  </m:oMath>
                </a14:m>
                <a:r>
                  <a:rPr lang="en-US" sz="3600" dirty="0"/>
                  <a:t>. </a:t>
                </a:r>
                <a:r>
                  <a:rPr lang="en-US" sz="3600" dirty="0" err="1"/>
                  <a:t>Chứng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minh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600" i="0"/>
                          <m:t>BN</m:t>
                        </m:r>
                      </m:e>
                    </m:acc>
                    <m:r>
                      <a:rPr lang="en-US" sz="3600" i="0"/>
                      <m:t>=</m:t>
                    </m:r>
                    <m:acc>
                      <m:accPr>
                        <m:chr m:val="⃗"/>
                        <m:ctrlPr>
                          <a:rPr lang="en-US" sz="36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600" i="0"/>
                          <m:t>NM</m:t>
                        </m:r>
                      </m:e>
                    </m:acc>
                  </m:oMath>
                </a14:m>
                <a:r>
                  <a:rPr lang="en-US" sz="3600" dirty="0"/>
                  <a:t>.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778" y="352622"/>
                <a:ext cx="14596945" cy="2335383"/>
              </a:xfrm>
              <a:prstGeom prst="rect">
                <a:avLst/>
              </a:prstGeom>
              <a:blipFill>
                <a:blip r:embed="rId6"/>
                <a:stretch>
                  <a:fillRect l="-1253" t="-261" r="-334" b="-8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6709076" y="3052485"/>
            <a:ext cx="160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682821" y="4731857"/>
                <a:ext cx="6826355" cy="43171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/>
                  <a:t>a) </a:t>
                </a:r>
                <a:r>
                  <a:rPr lang="en-US" sz="4000" dirty="0" err="1"/>
                  <a:t>Gọi</a:t>
                </a:r>
                <a:r>
                  <a:rPr lang="en-US" sz="4000" dirty="0"/>
                  <a:t> M (a ; b) </a:t>
                </a:r>
                <a:endParaRPr lang="en-US" sz="4000" i="1" dirty="0"/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4000" i="1"/>
                      <m:t>⇒</m:t>
                    </m:r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𝐴𝑀</m:t>
                        </m:r>
                      </m:e>
                    </m:acc>
                    <m:r>
                      <a:rPr lang="en-US" sz="4000" i="1"/>
                      <m:t>=(</m:t>
                    </m:r>
                    <m:r>
                      <a:rPr lang="en-US" sz="4000" i="1"/>
                      <m:t>𝑎</m:t>
                    </m:r>
                    <m:r>
                      <a:rPr lang="en-US" sz="4000" i="1"/>
                      <m:t>−2;</m:t>
                    </m:r>
                    <m:r>
                      <a:rPr lang="en-US" sz="4000" i="1"/>
                      <m:t>𝑏</m:t>
                    </m:r>
                    <m:r>
                      <a:rPr lang="en-US" sz="4000" i="1"/>
                      <m:t>−3)</m:t>
                    </m:r>
                  </m:oMath>
                </a14:m>
                <a:endParaRPr lang="en-US" sz="4000" dirty="0"/>
              </a:p>
              <a:p>
                <a:pPr>
                  <a:lnSpc>
                    <a:spcPct val="130000"/>
                  </a:lnSpc>
                </a:pP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𝐵𝐶</m:t>
                        </m:r>
                      </m:e>
                    </m:acc>
                    <m:r>
                      <a:rPr lang="en-US" sz="4000" i="1"/>
                      <m:t>=(4;−2)</m:t>
                    </m:r>
                  </m:oMath>
                </a14:m>
                <a:endParaRPr lang="en-US" sz="4000" dirty="0"/>
              </a:p>
              <a:p>
                <a:pPr>
                  <a:lnSpc>
                    <a:spcPct val="130000"/>
                  </a:lnSpc>
                </a:pPr>
                <a:r>
                  <a:rPr lang="en-US" sz="4000" dirty="0" err="1"/>
                  <a:t>Để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𝐴𝑀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𝐵𝐶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M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: M (6 ; 1)</a:t>
                </a: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21" y="4731857"/>
                <a:ext cx="6826355" cy="4317144"/>
              </a:xfrm>
              <a:prstGeom prst="rect">
                <a:avLst/>
              </a:prstGeom>
              <a:blipFill>
                <a:blip r:embed="rId7"/>
                <a:stretch>
                  <a:fillRect l="-3125" t="-141" r="-1518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EE86A0-4E74-4978-9814-E44BF59D0E0D}"/>
              </a:ext>
            </a:extLst>
          </p:cNvPr>
          <p:cNvCxnSpPr/>
          <p:nvPr/>
        </p:nvCxnSpPr>
        <p:spPr>
          <a:xfrm>
            <a:off x="8309277" y="3760371"/>
            <a:ext cx="0" cy="6126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C0E08A2-AA1A-4D45-821E-34D1F0CB7CFB}"/>
                  </a:ext>
                </a:extLst>
              </p:cNvPr>
              <p:cNvSpPr/>
              <p:nvPr/>
            </p:nvSpPr>
            <p:spPr>
              <a:xfrm>
                <a:off x="8607738" y="3493858"/>
                <a:ext cx="9680262" cy="6793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000" dirty="0"/>
                  <a:t>b) </a:t>
                </a:r>
                <a:r>
                  <a:rPr lang="en-US" sz="4000" dirty="0" err="1"/>
                  <a:t>Gọi</a:t>
                </a:r>
                <a:r>
                  <a:rPr lang="en-US" sz="4000" dirty="0"/>
                  <a:t> N (x ; y) </a:t>
                </a:r>
                <a14:m>
                  <m:oMath xmlns:m="http://schemas.openxmlformats.org/officeDocument/2006/math">
                    <m:r>
                      <a:rPr lang="en-US" sz="4000" i="1"/>
                      <m:t>⇒</m:t>
                    </m:r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𝑁𝐶</m:t>
                        </m:r>
                      </m:e>
                    </m:acc>
                    <m:r>
                      <a:rPr lang="en-US" sz="4000" i="1"/>
                      <m:t>=(3−</m:t>
                    </m:r>
                    <m:r>
                      <a:rPr lang="en-US" sz="4000" i="1"/>
                      <m:t>𝑥</m:t>
                    </m:r>
                    <m:r>
                      <a:rPr lang="en-US" sz="4000" i="1"/>
                      <m:t>,−1−</m:t>
                    </m:r>
                    <m:r>
                      <a:rPr lang="en-US" sz="4000" i="1"/>
                      <m:t>𝑦</m:t>
                    </m:r>
                    <m:r>
                      <a:rPr lang="en-US" sz="4000" i="1"/>
                      <m:t>)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𝐴𝐶</m:t>
                        </m:r>
                      </m:e>
                    </m:acc>
                    <m:r>
                      <a:rPr lang="en-US" sz="4000" i="1"/>
                      <m:t>=(</m:t>
                    </m:r>
                    <m:r>
                      <a:rPr lang="en-US" sz="4000" i="1"/>
                      <m:t>𝑥</m:t>
                    </m:r>
                    <m:r>
                      <a:rPr lang="en-US" sz="4000" i="1"/>
                      <m:t>−2,</m:t>
                    </m:r>
                    <m:r>
                      <a:rPr lang="en-US" sz="4000" i="1"/>
                      <m:t>𝑦</m:t>
                    </m:r>
                    <m:r>
                      <a:rPr lang="en-US" sz="4000" i="1"/>
                      <m:t>−3)</m:t>
                    </m:r>
                  </m:oMath>
                </a14:m>
                <a:endParaRPr lang="en-US" sz="4000" dirty="0"/>
              </a:p>
              <a:p>
                <a:pPr>
                  <a:lnSpc>
                    <a:spcPct val="120000"/>
                  </a:lnSpc>
                </a:pPr>
                <a:r>
                  <a:rPr lang="en-US" sz="4000" dirty="0"/>
                  <a:t>Do N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trung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AC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𝐴𝐶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𝑁𝐶</m:t>
                        </m:r>
                      </m:e>
                    </m:acc>
                  </m:oMath>
                </a14:m>
                <a:endParaRPr lang="en-US" sz="4000" i="1" dirty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d>
                      <m:dPr>
                        <m:begChr m:val="{"/>
                        <m:endChr m:val=""/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−2=3−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−3=−1−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eqAr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000" dirty="0"/>
                  <a:t> 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endParaRPr lang="en-US" sz="4000" i="1" dirty="0"/>
              </a:p>
              <a:p>
                <a:pPr>
                  <a:lnSpc>
                    <a:spcPct val="120000"/>
                  </a:lnSpc>
                </a:pPr>
                <a:r>
                  <a:rPr lang="en-US" sz="4000" dirty="0"/>
                  <a:t>Ta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𝐵𝑁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−</m:t>
                        </m:r>
                        <m:f>
                          <m:fPr>
                            <m:ctrlPr>
                              <a:rPr lang="en-US" sz="4000" i="1"/>
                            </m:ctrlPr>
                          </m:fPr>
                          <m:num>
                            <m:r>
                              <a:rPr lang="en-US" sz="4000" i="1"/>
                              <m:t>7</m:t>
                            </m:r>
                          </m:num>
                          <m:den>
                            <m:r>
                              <a:rPr lang="en-US" sz="4000" i="1"/>
                              <m:t>2</m:t>
                            </m:r>
                          </m:den>
                        </m:f>
                        <m:r>
                          <a:rPr lang="en-US" sz="4000" i="1"/>
                          <m:t>;0</m:t>
                        </m:r>
                      </m:e>
                    </m:d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𝑁𝑀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f>
                          <m:fPr>
                            <m:ctrlPr>
                              <a:rPr lang="en-US" sz="4000" i="1"/>
                            </m:ctrlPr>
                          </m:fPr>
                          <m:num>
                            <m:r>
                              <a:rPr lang="en-US" sz="4000" i="1"/>
                              <m:t>−7</m:t>
                            </m:r>
                          </m:num>
                          <m:den>
                            <m:r>
                              <a:rPr lang="en-US" sz="4000" i="1"/>
                              <m:t>2</m:t>
                            </m:r>
                          </m:den>
                        </m:f>
                        <m:r>
                          <a:rPr lang="en-US" sz="4000" i="1"/>
                          <m:t>;0</m:t>
                        </m:r>
                      </m:e>
                    </m:d>
                  </m:oMath>
                </a14:m>
                <a:r>
                  <a:rPr lang="en-US" sz="4000" dirty="0"/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000" dirty="0" err="1"/>
                  <a:t>Vậy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𝐵𝑁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𝑁𝑀</m:t>
                        </m:r>
                      </m:e>
                    </m:acc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C0E08A2-AA1A-4D45-821E-34D1F0CB7C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738" y="3493858"/>
                <a:ext cx="9680262" cy="6793142"/>
              </a:xfrm>
              <a:prstGeom prst="rect">
                <a:avLst/>
              </a:prstGeom>
              <a:blipFill>
                <a:blip r:embed="rId8"/>
                <a:stretch>
                  <a:fillRect l="-2204" r="-1259" b="-2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2457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11" grpId="0" build="p"/>
      <p:bldP spid="3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01194" y="2095500"/>
            <a:ext cx="3743074" cy="95309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05996" y="1045103"/>
            <a:ext cx="5449276" cy="3140765"/>
            <a:chOff x="4800600" y="963515"/>
            <a:chExt cx="5449276" cy="3140765"/>
          </a:xfrm>
        </p:grpSpPr>
        <p:pic>
          <p:nvPicPr>
            <p:cNvPr id="2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800600" y="963515"/>
              <a:ext cx="5449276" cy="31407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290704" y="1413747"/>
              <a:ext cx="4495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309952" y="4010436"/>
            <a:ext cx="13641364" cy="359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pt-BR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NHÂN VÀ PHÉP CHIA ĐA THỨC MỘT BIẾN (3 TIẾT)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2671" y="1243397"/>
            <a:ext cx="3408918" cy="27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54653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9652" y="190983"/>
            <a:ext cx="11928695" cy="2802442"/>
            <a:chOff x="0" y="0"/>
            <a:chExt cx="5136519" cy="53700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6519" cy="5370012"/>
            </a:xfrm>
            <a:custGeom>
              <a:avLst/>
              <a:gdLst/>
              <a:ahLst/>
              <a:cxnLst/>
              <a:rect l="l" t="t" r="r" b="b"/>
              <a:pathLst>
                <a:path w="6281481" h="5370012">
                  <a:moveTo>
                    <a:pt x="6157021" y="5370012"/>
                  </a:moveTo>
                  <a:lnTo>
                    <a:pt x="124460" y="5370012"/>
                  </a:lnTo>
                  <a:cubicBezTo>
                    <a:pt x="55880" y="5370012"/>
                    <a:pt x="0" y="5314132"/>
                    <a:pt x="0" y="52455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57021" y="0"/>
                  </a:lnTo>
                  <a:cubicBezTo>
                    <a:pt x="6225601" y="0"/>
                    <a:pt x="6281481" y="55880"/>
                    <a:pt x="6281481" y="124460"/>
                  </a:cubicBezTo>
                  <a:lnTo>
                    <a:pt x="6281481" y="5245552"/>
                  </a:lnTo>
                  <a:cubicBezTo>
                    <a:pt x="6281481" y="5314132"/>
                    <a:pt x="6225601" y="5370012"/>
                    <a:pt x="6157021" y="5370012"/>
                  </a:cubicBezTo>
                  <a:close/>
                </a:path>
              </a:pathLst>
            </a:custGeom>
            <a:solidFill>
              <a:srgbClr val="FFECAF"/>
            </a:solidFill>
            <a:ln>
              <a:solidFill>
                <a:srgbClr val="FFECAF"/>
              </a:solidFill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121833" y="303141"/>
            <a:ext cx="3024000" cy="1868559"/>
            <a:chOff x="1028700" y="1026160"/>
            <a:chExt cx="2661093" cy="1868559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28700" y="1028701"/>
              <a:ext cx="2661093" cy="1866018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1161531" y="1026160"/>
              <a:ext cx="2395431" cy="13654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30000"/>
                </a:lnSpc>
              </a:pPr>
              <a:r>
                <a:rPr lang="en-US" sz="3600" b="1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b="1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</a:p>
            <a:p>
              <a:pPr marL="0" lvl="0" indent="0" algn="ctr">
                <a:lnSpc>
                  <a:spcPct val="130000"/>
                </a:lnSpc>
              </a:pPr>
              <a:r>
                <a:rPr lang="en-US" sz="3600" b="1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(SGK – tr66)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650082" y="143121"/>
            <a:ext cx="11458265" cy="2898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phẳng</a:t>
            </a:r>
            <a:r>
              <a:rPr lang="en-US" sz="3600" dirty="0"/>
              <a:t> </a:t>
            </a:r>
            <a:r>
              <a:rPr lang="en-US" sz="3600" dirty="0" err="1"/>
              <a:t>toạ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Oxy,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M(– 1; 3).</a:t>
            </a:r>
          </a:p>
          <a:p>
            <a:pPr>
              <a:lnSpc>
                <a:spcPct val="130000"/>
              </a:lnSpc>
            </a:pPr>
            <a:r>
              <a:rPr lang="en-US" sz="3600" dirty="0"/>
              <a:t>a)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toạ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A </a:t>
            </a:r>
            <a:r>
              <a:rPr lang="en-US" sz="3600" dirty="0" err="1"/>
              <a:t>đối</a:t>
            </a:r>
            <a:r>
              <a:rPr lang="en-US" sz="3600" dirty="0"/>
              <a:t> </a:t>
            </a:r>
            <a:r>
              <a:rPr lang="en-US" sz="3600" dirty="0" err="1"/>
              <a:t>xứng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M qua </a:t>
            </a:r>
            <a:r>
              <a:rPr lang="en-US" sz="3600" dirty="0" err="1"/>
              <a:t>gốc</a:t>
            </a:r>
            <a:r>
              <a:rPr lang="en-US" sz="3600" dirty="0"/>
              <a:t> O.</a:t>
            </a:r>
          </a:p>
          <a:p>
            <a:pPr>
              <a:lnSpc>
                <a:spcPct val="130000"/>
              </a:lnSpc>
            </a:pPr>
            <a:r>
              <a:rPr lang="en-US" sz="3600" dirty="0"/>
              <a:t>b)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toạ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B </a:t>
            </a:r>
            <a:r>
              <a:rPr lang="en-US" sz="3600" dirty="0" err="1"/>
              <a:t>đối</a:t>
            </a:r>
            <a:r>
              <a:rPr lang="en-US" sz="3600" dirty="0"/>
              <a:t> </a:t>
            </a:r>
            <a:r>
              <a:rPr lang="en-US" sz="3600" dirty="0" err="1"/>
              <a:t>xứng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M qua </a:t>
            </a:r>
            <a:r>
              <a:rPr lang="en-US" sz="3600" dirty="0" err="1"/>
              <a:t>trục</a:t>
            </a:r>
            <a:r>
              <a:rPr lang="en-US" sz="3600" dirty="0"/>
              <a:t> Ox.</a:t>
            </a:r>
          </a:p>
          <a:p>
            <a:pPr>
              <a:lnSpc>
                <a:spcPct val="130000"/>
              </a:lnSpc>
            </a:pPr>
            <a:r>
              <a:rPr lang="en-US" sz="3600" dirty="0"/>
              <a:t>c)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toạ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C </a:t>
            </a:r>
            <a:r>
              <a:rPr lang="en-US" sz="3600" dirty="0" err="1"/>
              <a:t>đối</a:t>
            </a:r>
            <a:r>
              <a:rPr lang="en-US" sz="3600" dirty="0"/>
              <a:t> </a:t>
            </a:r>
            <a:r>
              <a:rPr lang="en-US" sz="3600" dirty="0" err="1"/>
              <a:t>xứng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M qua </a:t>
            </a:r>
            <a:r>
              <a:rPr lang="en-US" sz="3600" dirty="0" err="1"/>
              <a:t>trục</a:t>
            </a:r>
            <a:r>
              <a:rPr lang="en-US" sz="3600" dirty="0"/>
              <a:t> Oy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1000" y="3089149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321154" y="3705000"/>
                <a:ext cx="11928694" cy="62111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/>
                  <a:t>a) </a:t>
                </a:r>
                <a:r>
                  <a:rPr lang="en-US" sz="3600" dirty="0" err="1"/>
                  <a:t>Vì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A </a:t>
                </a:r>
                <a:r>
                  <a:rPr lang="en-US" sz="3600" dirty="0" err="1"/>
                  <a:t>đối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xứng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với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M qua </a:t>
                </a:r>
                <a:r>
                  <a:rPr lang="en-US" sz="3600" dirty="0" err="1"/>
                  <a:t>gốc</a:t>
                </a:r>
                <a:r>
                  <a:rPr lang="en-US" sz="3600" dirty="0"/>
                  <a:t> O </a:t>
                </a:r>
                <a14:m>
                  <m:oMath xmlns:m="http://schemas.openxmlformats.org/officeDocument/2006/math">
                    <m:r>
                      <a:rPr lang="en-US" sz="3600" i="1"/>
                      <m:t>⇒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𝐴𝑂</m:t>
                        </m:r>
                      </m:e>
                    </m:acc>
                    <m:r>
                      <a:rPr lang="en-US" sz="3600" i="1"/>
                      <m:t>=</m:t>
                    </m:r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𝑂𝑀</m:t>
                        </m:r>
                      </m:e>
                    </m:acc>
                  </m:oMath>
                </a14:m>
                <a:r>
                  <a:rPr lang="en-US" sz="36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 err="1"/>
                  <a:t>Gọi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A (a ; b). Ta </a:t>
                </a:r>
                <a:r>
                  <a:rPr lang="en-US" sz="3600" dirty="0" err="1"/>
                  <a:t>có</a:t>
                </a:r>
                <a:r>
                  <a:rPr lang="en-US" sz="36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𝐴𝑂</m:t>
                        </m:r>
                      </m:e>
                    </m:acc>
                    <m:r>
                      <a:rPr lang="en-US" sz="3600" i="1"/>
                      <m:t>=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r>
                          <a:rPr lang="en-US" sz="3600" i="1"/>
                          <m:t>−</m:t>
                        </m:r>
                        <m:r>
                          <a:rPr lang="en-US" sz="3600" i="1"/>
                          <m:t>𝑎</m:t>
                        </m:r>
                        <m:r>
                          <a:rPr lang="en-US" sz="3600" i="1"/>
                          <m:t>;−</m:t>
                        </m:r>
                        <m:r>
                          <a:rPr lang="en-US" sz="3600" i="1"/>
                          <m:t>𝑏</m:t>
                        </m:r>
                      </m:e>
                    </m:d>
                    <m:r>
                      <a:rPr lang="en-US" sz="3600" i="1"/>
                      <m:t>;</m:t>
                    </m:r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𝑂𝑀</m:t>
                        </m:r>
                      </m:e>
                    </m:acc>
                    <m:r>
                      <a:rPr lang="en-US" sz="3600" i="1"/>
                      <m:t>=(−1;3)</m:t>
                    </m:r>
                  </m:oMath>
                </a14:m>
                <a:endParaRPr lang="en-US" sz="36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𝐴𝑂</m:t>
                        </m:r>
                      </m:e>
                    </m:acc>
                    <m:r>
                      <a:rPr lang="en-US" sz="3600" i="1"/>
                      <m:t>=</m:t>
                    </m:r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𝑂𝑀</m:t>
                        </m:r>
                      </m:e>
                    </m:acc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/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3600" i="1"/>
                        </m:ctrlPr>
                      </m:dPr>
                      <m:e>
                        <m:eqArr>
                          <m:eqArrPr>
                            <m:ctrlPr>
                              <a:rPr lang="en-US" sz="3600" i="1"/>
                            </m:ctrlPr>
                          </m:eqArrPr>
                          <m:e>
                            <m:r>
                              <a:rPr lang="en-US" sz="3600" i="1"/>
                              <m:t>−</m:t>
                            </m:r>
                            <m:r>
                              <a:rPr lang="en-US" sz="3600" i="1"/>
                              <m:t>𝑎</m:t>
                            </m:r>
                            <m:r>
                              <a:rPr lang="en-US" sz="3600" i="1"/>
                              <m:t>=−1</m:t>
                            </m:r>
                          </m:e>
                          <m:e>
                            <m:r>
                              <a:rPr lang="en-US" sz="3600" i="1"/>
                              <m:t>−</m:t>
                            </m:r>
                            <m:r>
                              <a:rPr lang="en-US" sz="3600" i="1"/>
                              <m:t>𝑏</m:t>
                            </m:r>
                            <m:r>
                              <a:rPr lang="en-US" sz="3600" i="1"/>
                              <m:t>=3</m:t>
                            </m:r>
                          </m:e>
                        </m:eqArr>
                      </m:e>
                    </m:d>
                    <m:r>
                      <a:rPr lang="en-US" sz="3600" i="1"/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3600" i="1"/>
                        </m:ctrlPr>
                      </m:dPr>
                      <m:e>
                        <m:eqArr>
                          <m:eqArrPr>
                            <m:ctrlPr>
                              <a:rPr lang="en-US" sz="3600" i="1"/>
                            </m:ctrlPr>
                          </m:eqArrPr>
                          <m:e>
                            <m:r>
                              <a:rPr lang="en-US" sz="3600" i="1"/>
                              <m:t>𝑎</m:t>
                            </m:r>
                            <m:r>
                              <a:rPr lang="en-US" sz="3600" i="1"/>
                              <m:t>=1</m:t>
                            </m:r>
                          </m:e>
                          <m:e>
                            <m:r>
                              <a:rPr lang="en-US" sz="3600" i="1"/>
                              <m:t>𝑏</m:t>
                            </m:r>
                            <m:r>
                              <a:rPr lang="en-US" sz="3600" i="1"/>
                              <m:t>=−3</m:t>
                            </m:r>
                          </m:e>
                        </m:eqArr>
                      </m:e>
                    </m:d>
                  </m:oMath>
                </a14:m>
                <a:endParaRPr lang="en-US" sz="3600" dirty="0"/>
              </a:p>
              <a:p>
                <a:pPr>
                  <a:lnSpc>
                    <a:spcPct val="150000"/>
                  </a:lnSpc>
                </a:pPr>
                <a:r>
                  <a:rPr lang="en-US" sz="3600" dirty="0" err="1"/>
                  <a:t>Vậy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toạ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độ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điểm</a:t>
                </a:r>
                <a:r>
                  <a:rPr lang="en-US" sz="3600" dirty="0"/>
                  <a:t> A </a:t>
                </a:r>
                <a:r>
                  <a:rPr lang="en-US" sz="3600" dirty="0" err="1"/>
                  <a:t>là</a:t>
                </a:r>
                <a:r>
                  <a:rPr lang="en-US" sz="3600" dirty="0"/>
                  <a:t> (1; -3).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b) B </a:t>
                </a:r>
                <a:r>
                  <a:rPr lang="en-US" sz="3600" dirty="0" err="1"/>
                  <a:t>đối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xứng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với</a:t>
                </a:r>
                <a:r>
                  <a:rPr lang="en-US" sz="3600" dirty="0"/>
                  <a:t> M qua </a:t>
                </a:r>
                <a:r>
                  <a:rPr lang="en-US" sz="3600" dirty="0" err="1"/>
                  <a:t>trục</a:t>
                </a:r>
                <a:r>
                  <a:rPr lang="en-US" sz="3600" dirty="0"/>
                  <a:t> Ox </a:t>
                </a:r>
                <a14:m>
                  <m:oMath xmlns:m="http://schemas.openxmlformats.org/officeDocument/2006/math">
                    <m:r>
                      <a:rPr lang="en-US" sz="3600" i="1"/>
                      <m:t>⇒</m:t>
                    </m:r>
                  </m:oMath>
                </a14:m>
                <a:r>
                  <a:rPr lang="en-US" sz="3600" dirty="0"/>
                  <a:t> B (-1; -3)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c) C </a:t>
                </a:r>
                <a:r>
                  <a:rPr lang="en-US" sz="3600" dirty="0" err="1"/>
                  <a:t>đối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xứng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với</a:t>
                </a:r>
                <a:r>
                  <a:rPr lang="en-US" sz="3600" dirty="0"/>
                  <a:t> M qua </a:t>
                </a:r>
                <a:r>
                  <a:rPr lang="en-US" sz="3600" dirty="0" err="1"/>
                  <a:t>trục</a:t>
                </a:r>
                <a:r>
                  <a:rPr lang="en-US" sz="3600" dirty="0"/>
                  <a:t> Oy </a:t>
                </a:r>
                <a14:m>
                  <m:oMath xmlns:m="http://schemas.openxmlformats.org/officeDocument/2006/math">
                    <m:r>
                      <a:rPr lang="en-US" sz="3600" i="1"/>
                      <m:t>⇒</m:t>
                    </m:r>
                  </m:oMath>
                </a14:m>
                <a:r>
                  <a:rPr lang="en-US" sz="3600" dirty="0"/>
                  <a:t> C (1 ; 3)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154" y="3705000"/>
                <a:ext cx="11928694" cy="6211124"/>
              </a:xfrm>
              <a:prstGeom prst="rect">
                <a:avLst/>
              </a:prstGeom>
              <a:blipFill>
                <a:blip r:embed="rId4"/>
                <a:stretch>
                  <a:fillRect l="-1584" r="-971" b="-2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2">
            <a:extLst>
              <a:ext uri="{FF2B5EF4-FFF2-40B4-BE49-F238E27FC236}">
                <a16:creationId xmlns:a16="http://schemas.microsoft.com/office/drawing/2014/main" id="{12809405-577B-4D93-AF1A-69EE376E3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724900"/>
            <a:ext cx="2270391" cy="152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F1F446-E857-4CAF-B8AE-CB24B10B7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612" y="3924300"/>
            <a:ext cx="3951335" cy="546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99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1997" y="647700"/>
            <a:ext cx="5417113" cy="1587830"/>
            <a:chOff x="1142996" y="647701"/>
            <a:chExt cx="5417113" cy="1830732"/>
          </a:xfrm>
        </p:grpSpPr>
        <p:pic>
          <p:nvPicPr>
            <p:cNvPr id="3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142996" y="647701"/>
              <a:ext cx="5417113" cy="1830732"/>
            </a:xfrm>
            <a:prstGeom prst="rect">
              <a:avLst/>
            </a:prstGeom>
          </p:spPr>
        </p:pic>
        <p:sp>
          <p:nvSpPr>
            <p:cNvPr id="4" name="TextBox 5"/>
            <p:cNvSpPr txBox="1"/>
            <p:nvPr/>
          </p:nvSpPr>
          <p:spPr>
            <a:xfrm>
              <a:off x="1142996" y="707428"/>
              <a:ext cx="5417113" cy="11710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4400" b="1" spc="-42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(SGK - tr40)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454434" y="637000"/>
            <a:ext cx="6019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193" y="-64398"/>
            <a:ext cx="4077956" cy="40779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17142" y="1997781"/>
            <a:ext cx="153808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 (4x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− 5) : (x − 2)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 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− 7x + 2) : (2x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− 3)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94766" y="3158720"/>
            <a:ext cx="1600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217142" y="4013558"/>
            <a:ext cx="7006397" cy="4354773"/>
            <a:chOff x="1186696" y="4099419"/>
            <a:chExt cx="7006397" cy="4354773"/>
          </a:xfrm>
        </p:grpSpPr>
        <p:grpSp>
          <p:nvGrpSpPr>
            <p:cNvPr id="32" name="Group 31"/>
            <p:cNvGrpSpPr/>
            <p:nvPr/>
          </p:nvGrpSpPr>
          <p:grpSpPr>
            <a:xfrm>
              <a:off x="1979143" y="4099419"/>
              <a:ext cx="6213950" cy="4354773"/>
              <a:chOff x="-149705" y="-102522"/>
              <a:chExt cx="1888810" cy="4355840"/>
            </a:xfrm>
          </p:grpSpPr>
          <p:sp>
            <p:nvSpPr>
              <p:cNvPr id="33" name="TextBox 12"/>
              <p:cNvSpPr txBox="1"/>
              <p:nvPr/>
            </p:nvSpPr>
            <p:spPr>
              <a:xfrm>
                <a:off x="-115147" y="912340"/>
                <a:ext cx="914400" cy="769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4x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- 8x</a:t>
                </a: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-149705" y="-102522"/>
                <a:ext cx="1888810" cy="4355840"/>
                <a:chOff x="-149705" y="-102522"/>
                <a:chExt cx="1888810" cy="4355840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-115147" y="-102522"/>
                  <a:ext cx="1824364" cy="4245520"/>
                  <a:chOff x="-115147" y="-102522"/>
                  <a:chExt cx="1824364" cy="4245520"/>
                </a:xfrm>
              </p:grpSpPr>
              <p:sp>
                <p:nvSpPr>
                  <p:cNvPr id="42" name="TextBox 4"/>
                  <p:cNvSpPr txBox="1"/>
                  <p:nvPr/>
                </p:nvSpPr>
                <p:spPr>
                  <a:xfrm>
                    <a:off x="953411" y="72126"/>
                    <a:ext cx="604078" cy="769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x - 2</a:t>
                    </a:r>
                  </a:p>
                </p:txBody>
              </p:sp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928158" y="-102522"/>
                    <a:ext cx="781059" cy="4245520"/>
                    <a:chOff x="928158" y="-102522"/>
                    <a:chExt cx="781059" cy="4245520"/>
                  </a:xfrm>
                </p:grpSpPr>
                <p:cxnSp>
                  <p:nvCxnSpPr>
                    <p:cNvPr id="45" name="Straight Connector 44"/>
                    <p:cNvCxnSpPr/>
                    <p:nvPr/>
                  </p:nvCxnSpPr>
                  <p:spPr>
                    <a:xfrm>
                      <a:off x="928158" y="-102522"/>
                      <a:ext cx="0" cy="4245520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46" name="Straight Connector 45"/>
                    <p:cNvCxnSpPr/>
                    <p:nvPr/>
                  </p:nvCxnSpPr>
                  <p:spPr>
                    <a:xfrm flipV="1">
                      <a:off x="929105" y="912340"/>
                      <a:ext cx="780112" cy="1139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sp>
                <p:nvSpPr>
                  <p:cNvPr id="44" name="TextBox 6"/>
                  <p:cNvSpPr txBox="1"/>
                  <p:nvPr/>
                </p:nvSpPr>
                <p:spPr>
                  <a:xfrm>
                    <a:off x="-115147" y="98610"/>
                    <a:ext cx="1043305" cy="769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4x</a:t>
                    </a:r>
                    <a:r>
                      <a:rPr kumimoji="0" lang="en-US" sz="4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2</a:t>
                    </a:r>
                    <a:r>
                      <a: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        - 5</a:t>
                    </a:r>
                  </a:p>
                </p:txBody>
              </p:sp>
            </p:grpSp>
            <p:sp>
              <p:nvSpPr>
                <p:cNvPr id="36" name="TextBox 9"/>
                <p:cNvSpPr txBox="1"/>
                <p:nvPr/>
              </p:nvSpPr>
              <p:spPr>
                <a:xfrm>
                  <a:off x="1055362" y="1196322"/>
                  <a:ext cx="683743" cy="769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4x + 8</a:t>
                  </a:r>
                </a:p>
              </p:txBody>
            </p:sp>
            <p:sp>
              <p:nvSpPr>
                <p:cNvPr id="37" name="TextBox 14"/>
                <p:cNvSpPr txBox="1"/>
                <p:nvPr/>
              </p:nvSpPr>
              <p:spPr>
                <a:xfrm>
                  <a:off x="281560" y="1854830"/>
                  <a:ext cx="497564" cy="769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8x - 5</a:t>
                  </a:r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-149705" y="1727209"/>
                  <a:ext cx="990238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9" name="TextBox 22"/>
                <p:cNvSpPr txBox="1"/>
                <p:nvPr/>
              </p:nvSpPr>
              <p:spPr>
                <a:xfrm>
                  <a:off x="281560" y="2572536"/>
                  <a:ext cx="724535" cy="769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8x - 16</a:t>
                  </a:r>
                </a:p>
              </p:txBody>
            </p:sp>
            <p:sp>
              <p:nvSpPr>
                <p:cNvPr id="40" name="TextBox 23"/>
                <p:cNvSpPr txBox="1"/>
                <p:nvPr/>
              </p:nvSpPr>
              <p:spPr>
                <a:xfrm>
                  <a:off x="616022" y="3483689"/>
                  <a:ext cx="286884" cy="769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11</a:t>
                  </a:r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-109527" y="3339251"/>
                  <a:ext cx="955680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47" name="TextBox 46"/>
            <p:cNvSpPr txBox="1"/>
            <p:nvPr/>
          </p:nvSpPr>
          <p:spPr>
            <a:xfrm>
              <a:off x="1186696" y="4300502"/>
              <a:ext cx="7620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672096" y="8160522"/>
            <a:ext cx="54194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Vậy (4x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5)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⁡(x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8 dư 11.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9623992" y="4142329"/>
            <a:ext cx="7271985" cy="3953976"/>
            <a:chOff x="819665" y="4155495"/>
            <a:chExt cx="7271985" cy="3953976"/>
          </a:xfrm>
        </p:grpSpPr>
        <p:grpSp>
          <p:nvGrpSpPr>
            <p:cNvPr id="54" name="Group 53"/>
            <p:cNvGrpSpPr/>
            <p:nvPr/>
          </p:nvGrpSpPr>
          <p:grpSpPr>
            <a:xfrm>
              <a:off x="1814636" y="4221004"/>
              <a:ext cx="6277014" cy="3888467"/>
              <a:chOff x="-199709" y="19093"/>
              <a:chExt cx="1907979" cy="38894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12"/>
                  <p:cNvSpPr txBox="1"/>
                  <p:nvPr/>
                </p:nvSpPr>
                <p:spPr>
                  <a:xfrm>
                    <a:off x="-185186" y="952988"/>
                    <a:ext cx="914400" cy="12677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3x</a:t>
                    </a:r>
                    <a:r>
                      <a:rPr kumimoji="0" lang="en-US" sz="4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3</a:t>
                    </a:r>
                    <a:r>
                      <a:rPr kumimoji="0" lang="en-US" sz="4400" b="0" i="0" u="none" strike="noStrike" kern="120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 -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54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kumimoji="0" lang="en-US" sz="54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a14:m>
                    <a:r>
                      <a: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x</a:t>
                    </a:r>
                  </a:p>
                </p:txBody>
              </p:sp>
            </mc:Choice>
            <mc:Fallback xmlns="">
              <p:sp>
                <p:nvSpPr>
                  <p:cNvPr id="56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85186" y="952988"/>
                    <a:ext cx="914400" cy="1267773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8316" b="-432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7" name="Group 56"/>
              <p:cNvGrpSpPr/>
              <p:nvPr/>
            </p:nvGrpSpPr>
            <p:grpSpPr>
              <a:xfrm>
                <a:off x="-199709" y="19093"/>
                <a:ext cx="1907979" cy="3889420"/>
                <a:chOff x="-199709" y="19093"/>
                <a:chExt cx="1907979" cy="3889420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-199709" y="19093"/>
                  <a:ext cx="1907979" cy="3643209"/>
                  <a:chOff x="-199709" y="19093"/>
                  <a:chExt cx="1907979" cy="3643209"/>
                </a:xfrm>
              </p:grpSpPr>
              <p:sp>
                <p:nvSpPr>
                  <p:cNvPr id="65" name="TextBox 4"/>
                  <p:cNvSpPr txBox="1"/>
                  <p:nvPr/>
                </p:nvSpPr>
                <p:spPr>
                  <a:xfrm>
                    <a:off x="988506" y="176125"/>
                    <a:ext cx="604078" cy="769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2x</a:t>
                    </a:r>
                    <a:r>
                      <a:rPr kumimoji="0" lang="en-US" sz="4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2</a:t>
                    </a:r>
                    <a:r>
                      <a: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 - </a:t>
                    </a:r>
                    <a:r>
                      <a:rPr lang="en-US" sz="4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3</a:t>
                    </a:r>
                    <a:endParaRPr kumimoji="0" lang="en-U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928158" y="19093"/>
                    <a:ext cx="780112" cy="3643209"/>
                    <a:chOff x="928158" y="19093"/>
                    <a:chExt cx="780112" cy="3643209"/>
                  </a:xfrm>
                </p:grpSpPr>
                <p:cxnSp>
                  <p:nvCxnSpPr>
                    <p:cNvPr id="68" name="Straight Connector 67"/>
                    <p:cNvCxnSpPr/>
                    <p:nvPr/>
                  </p:nvCxnSpPr>
                  <p:spPr>
                    <a:xfrm>
                      <a:off x="928158" y="19093"/>
                      <a:ext cx="0" cy="3643209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9" name="Straight Connector 68"/>
                    <p:cNvCxnSpPr/>
                    <p:nvPr/>
                  </p:nvCxnSpPr>
                  <p:spPr>
                    <a:xfrm flipV="1">
                      <a:off x="928158" y="1033954"/>
                      <a:ext cx="780112" cy="1139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sp>
                <p:nvSpPr>
                  <p:cNvPr id="67" name="TextBox 6"/>
                  <p:cNvSpPr txBox="1"/>
                  <p:nvPr/>
                </p:nvSpPr>
                <p:spPr>
                  <a:xfrm>
                    <a:off x="-199709" y="98610"/>
                    <a:ext cx="1127867" cy="769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4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3</a:t>
                    </a:r>
                    <a:r>
                      <a: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x</a:t>
                    </a:r>
                    <a:r>
                      <a:rPr lang="en-US" sz="4400" baseline="300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3</a:t>
                    </a:r>
                    <a:r>
                      <a: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 - 7x  </a:t>
                    </a:r>
                    <a:r>
                      <a:rPr lang="en-US" sz="4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+ 2</a:t>
                    </a:r>
                    <a:endParaRPr kumimoji="0" lang="en-U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9"/>
                    <p:cNvSpPr txBox="1"/>
                    <p:nvPr/>
                  </p:nvSpPr>
                  <p:spPr>
                    <a:xfrm>
                      <a:off x="1155129" y="1277079"/>
                      <a:ext cx="388315" cy="12677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a14:m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x</a:t>
                      </a:r>
                    </a:p>
                  </p:txBody>
                </p:sp>
              </mc:Choice>
              <mc:Fallback xmlns="">
                <p:sp>
                  <p:nvSpPr>
                    <p:cNvPr id="59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55129" y="1277079"/>
                      <a:ext cx="388315" cy="1267773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b="-483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1" name="Straight Connector 60"/>
                <p:cNvCxnSpPr/>
                <p:nvPr/>
              </p:nvCxnSpPr>
              <p:spPr>
                <a:xfrm>
                  <a:off x="-149705" y="2423237"/>
                  <a:ext cx="990238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Box 22"/>
                    <p:cNvSpPr txBox="1"/>
                    <p:nvPr/>
                  </p:nvSpPr>
                  <p:spPr>
                    <a:xfrm>
                      <a:off x="225036" y="2628875"/>
                      <a:ext cx="621345" cy="127963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a14:m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x +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2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2" name="TextBox 2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036" y="2628875"/>
                      <a:ext cx="621345" cy="1279638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55" name="TextBox 54"/>
            <p:cNvSpPr txBox="1"/>
            <p:nvPr/>
          </p:nvSpPr>
          <p:spPr>
            <a:xfrm>
              <a:off x="819665" y="4155495"/>
              <a:ext cx="7620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9694967" y="8310473"/>
                <a:ext cx="7201010" cy="1839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spcAft>
                    <a:spcPts val="800"/>
                  </a:spcAft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(3x</a:t>
                </a:r>
                <a:r>
                  <a:rPr lang="en-US" sz="44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− 7x + 2) : (2x</a:t>
                </a:r>
                <a:r>
                  <a:rPr lang="en-US" sz="44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− 3)</a:t>
                </a:r>
              </a:p>
              <a:p>
                <a:pPr lvl="0" algn="just">
                  <a:spcAft>
                    <a:spcPts val="800"/>
                  </a:spcAft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 </a:t>
                </a:r>
                <a:r>
                  <a:rPr lang="en-US" sz="4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 + 2</a:t>
                </a: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4967" y="8310473"/>
                <a:ext cx="7201010" cy="1839221"/>
              </a:xfrm>
              <a:prstGeom prst="rect">
                <a:avLst/>
              </a:prstGeom>
              <a:blipFill rotWithShape="0">
                <a:blip r:embed="rId8"/>
                <a:stretch>
                  <a:fillRect l="-3384" t="-6954" r="-2453" b="-6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31" grpId="0"/>
      <p:bldP spid="50" grpId="0"/>
      <p:bldP spid="7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9422" y="604489"/>
            <a:ext cx="17068800" cy="9424222"/>
            <a:chOff x="0" y="0"/>
            <a:chExt cx="9620467" cy="4080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20467" cy="4080209"/>
            </a:xfrm>
            <a:custGeom>
              <a:avLst/>
              <a:gdLst/>
              <a:ahLst/>
              <a:cxnLst/>
              <a:rect l="l" t="t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FFECAF"/>
            </a:solidFill>
            <a:ln>
              <a:solidFill>
                <a:srgbClr val="FFECAF"/>
              </a:solidFill>
            </a:ln>
          </p:spPr>
        </p:sp>
      </p:grpSp>
      <p:grpSp>
        <p:nvGrpSpPr>
          <p:cNvPr id="6" name="Group 5"/>
          <p:cNvGrpSpPr/>
          <p:nvPr/>
        </p:nvGrpSpPr>
        <p:grpSpPr>
          <a:xfrm>
            <a:off x="6947059" y="47184"/>
            <a:ext cx="4667250" cy="1760769"/>
            <a:chOff x="1792877" y="495300"/>
            <a:chExt cx="4800600" cy="2070716"/>
          </a:xfrm>
        </p:grpSpPr>
        <p:pic>
          <p:nvPicPr>
            <p:cNvPr id="4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87408" y="495300"/>
              <a:ext cx="4527692" cy="207071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92877" y="734842"/>
              <a:ext cx="4800600" cy="977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946946" y="476771"/>
            <a:ext cx="491013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(SGK – tr66).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7571" y="1356579"/>
            <a:ext cx="16192502" cy="2578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mặt</a:t>
            </a:r>
            <a:r>
              <a:rPr lang="en-US" sz="4000" dirty="0"/>
              <a:t> </a:t>
            </a:r>
            <a:r>
              <a:rPr lang="en-US" sz="4000" dirty="0" err="1"/>
              <a:t>phẳng</a:t>
            </a:r>
            <a:r>
              <a:rPr lang="en-US" sz="4000" dirty="0"/>
              <a:t> </a:t>
            </a:r>
            <a:r>
              <a:rPr lang="en-US" sz="4000" dirty="0" err="1"/>
              <a:t>toạ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Oxy,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ba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thẳng</a:t>
            </a:r>
            <a:r>
              <a:rPr lang="en-US" sz="4000" dirty="0"/>
              <a:t> </a:t>
            </a:r>
            <a:r>
              <a:rPr lang="en-US" sz="4000" dirty="0" err="1"/>
              <a:t>hàng</a:t>
            </a:r>
            <a:r>
              <a:rPr lang="en-US" sz="4000" dirty="0"/>
              <a:t> A(– 3; 1), B(– 1; 3), I(4; 2).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toạ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C, D </a:t>
            </a:r>
            <a:r>
              <a:rPr lang="en-US" sz="4000" dirty="0" err="1"/>
              <a:t>sao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tứ</a:t>
            </a:r>
            <a:r>
              <a:rPr lang="en-US" sz="4000" dirty="0"/>
              <a:t> </a:t>
            </a:r>
            <a:r>
              <a:rPr lang="en-US" sz="4000" dirty="0" err="1"/>
              <a:t>giác</a:t>
            </a:r>
            <a:r>
              <a:rPr lang="en-US" sz="4000" dirty="0"/>
              <a:t> ABCD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bình</a:t>
            </a:r>
            <a:r>
              <a:rPr lang="en-US" sz="4000" dirty="0"/>
              <a:t> </a:t>
            </a:r>
            <a:r>
              <a:rPr lang="en-US" sz="4000" dirty="0" err="1"/>
              <a:t>hành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I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tâm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xứng</a:t>
            </a:r>
            <a:r>
              <a:rPr lang="en-US" sz="4000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302859" y="4225643"/>
                <a:ext cx="15401925" cy="6152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 err="1"/>
                  <a:t>Gọi</a:t>
                </a:r>
                <a:r>
                  <a:rPr lang="en-US" sz="4000" dirty="0"/>
                  <a:t> C (a; b), D (c; d) </a:t>
                </a:r>
                <a14:m>
                  <m:oMath xmlns:m="http://schemas.openxmlformats.org/officeDocument/2006/math">
                    <m:r>
                      <a:rPr lang="en-US" sz="4000" i="1"/>
                      <m:t>⇒</m:t>
                    </m:r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𝐼𝐶</m:t>
                        </m:r>
                      </m:e>
                    </m:acc>
                    <m:r>
                      <a:rPr lang="en-US" sz="4000" i="1"/>
                      <m:t>=(</m:t>
                    </m:r>
                    <m:r>
                      <a:rPr lang="en-US" sz="4000" i="1"/>
                      <m:t>𝑎</m:t>
                    </m:r>
                    <m:r>
                      <a:rPr lang="en-US" sz="4000" i="1"/>
                      <m:t>−4,</m:t>
                    </m:r>
                    <m:r>
                      <a:rPr lang="en-US" sz="4000" i="1"/>
                      <m:t>𝑏</m:t>
                    </m:r>
                    <m:r>
                      <a:rPr lang="en-US" sz="4000" i="1"/>
                      <m:t>−2)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𝐼𝐷</m:t>
                        </m:r>
                      </m:e>
                    </m:acc>
                    <m:r>
                      <a:rPr lang="en-US" sz="4000" i="1"/>
                      <m:t>=(</m:t>
                    </m:r>
                    <m:r>
                      <a:rPr lang="en-US" sz="4000" i="1"/>
                      <m:t>𝑐</m:t>
                    </m:r>
                    <m:r>
                      <a:rPr lang="en-US" sz="4000" i="1"/>
                      <m:t>−4,</m:t>
                    </m:r>
                    <m:r>
                      <a:rPr lang="en-US" sz="4000" i="1"/>
                      <m:t>𝑑</m:t>
                    </m:r>
                    <m:r>
                      <a:rPr lang="en-US" sz="4000" i="1"/>
                      <m:t>−2)</m:t>
                    </m:r>
                  </m:oMath>
                </a14:m>
                <a:r>
                  <a:rPr lang="en-US" sz="4000" dirty="0"/>
                  <a:t> </a:t>
                </a:r>
              </a:p>
              <a:p>
                <a:r>
                  <a:rPr lang="en-US" sz="4000" dirty="0"/>
                  <a:t>Do I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tâm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hình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bình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hành</a:t>
                </a:r>
                <a:r>
                  <a:rPr lang="en-US" sz="4000" dirty="0"/>
                  <a:t> ABCD </a:t>
                </a:r>
                <a:r>
                  <a:rPr lang="en-US" sz="4000" dirty="0" err="1"/>
                  <a:t>nên</a:t>
                </a:r>
                <a:r>
                  <a:rPr lang="en-US" sz="4000" dirty="0"/>
                  <a:t> I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trung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AC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BD.</a:t>
                </a:r>
              </a:p>
              <a:p>
                <a14:m>
                  <m:oMath xmlns:m="http://schemas.openxmlformats.org/officeDocument/2006/math">
                    <m:r>
                      <a:rPr lang="en-US" sz="4000" i="1"/>
                      <m:t>⇒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𝐴𝐼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𝐼𝐶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𝐵𝐼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𝐼𝐷</m:t>
                        </m:r>
                      </m:e>
                    </m:acc>
                  </m:oMath>
                </a14:m>
                <a:endParaRPr lang="en-US" sz="4000" dirty="0"/>
              </a:p>
              <a:p>
                <a:r>
                  <a:rPr lang="en-US" sz="4000" dirty="0"/>
                  <a:t>Ta </a:t>
                </a:r>
                <a:r>
                  <a:rPr lang="en-US" sz="4000" dirty="0" err="1"/>
                  <a:t>có</a:t>
                </a:r>
                <a:r>
                  <a:rPr lang="en-US" sz="40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𝐴𝐼</m:t>
                        </m:r>
                      </m:e>
                    </m:acc>
                    <m:r>
                      <a:rPr lang="en-US" sz="4000" i="1"/>
                      <m:t>=(7;1)</m:t>
                    </m:r>
                  </m:oMath>
                </a14:m>
                <a:r>
                  <a:rPr lang="en-US" sz="40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𝐵𝐼</m:t>
                        </m:r>
                      </m:e>
                    </m:acc>
                    <m:r>
                      <a:rPr lang="en-US" sz="4000" i="1"/>
                      <m:t>=</m:t>
                    </m:r>
                    <m:d>
                      <m:dPr>
                        <m:ctrlPr>
                          <a:rPr lang="en-US" sz="4000" i="1"/>
                        </m:ctrlPr>
                      </m:dPr>
                      <m:e>
                        <m:r>
                          <a:rPr lang="en-US" sz="4000" i="1"/>
                          <m:t>5;−1</m:t>
                        </m:r>
                      </m:e>
                    </m:d>
                  </m:oMath>
                </a14:m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𝐵𝐼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𝐼𝐷</m:t>
                        </m:r>
                      </m:e>
                    </m:acc>
                  </m:oMath>
                </a14:m>
                <a:endParaRPr lang="en-US" sz="4000" dirty="0"/>
              </a:p>
              <a:p>
                <a:r>
                  <a:rPr lang="en-US" sz="4000" dirty="0"/>
                  <a:t>Do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𝐴𝐼</m:t>
                        </m:r>
                      </m:e>
                    </m:acc>
                    <m:r>
                      <a:rPr lang="en-US" sz="4000" i="1"/>
                      <m:t>=</m:t>
                    </m:r>
                    <m:acc>
                      <m:accPr>
                        <m:chr m:val="⃗"/>
                        <m:ctrlPr>
                          <a:rPr lang="en-US" sz="4000" i="1"/>
                        </m:ctrlPr>
                      </m:accPr>
                      <m:e>
                        <m:r>
                          <a:rPr lang="en-US" sz="4000" i="1"/>
                          <m:t>𝐼𝐶</m:t>
                        </m:r>
                      </m:e>
                    </m:acc>
                    <m:r>
                      <a:rPr lang="en-US" sz="4000" i="1"/>
                      <m:t> </m:t>
                    </m:r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/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000" i="1"/>
                        </m:ctrlPr>
                      </m:dPr>
                      <m:e>
                        <m:eqArr>
                          <m:eqArrPr>
                            <m:ctrlPr>
                              <a:rPr lang="en-US" sz="4000" i="1"/>
                            </m:ctrlPr>
                          </m:eqArrPr>
                          <m:e>
                            <m:r>
                              <a:rPr lang="en-US" sz="4000" i="1"/>
                              <m:t>𝑎</m:t>
                            </m:r>
                            <m:r>
                              <a:rPr lang="en-US" sz="4000" i="1"/>
                              <m:t>−4=7</m:t>
                            </m:r>
                          </m:e>
                          <m:e>
                            <m:r>
                              <a:rPr lang="en-US" sz="4000" i="1"/>
                              <m:t>𝑏</m:t>
                            </m:r>
                            <m:r>
                              <a:rPr lang="en-US" sz="4000" i="1"/>
                              <m:t>−2=1</m:t>
                            </m:r>
                          </m:e>
                        </m:eqArr>
                      </m:e>
                    </m:d>
                    <m:r>
                      <a:rPr lang="en-US" sz="4000" i="1"/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000" i="1"/>
                        </m:ctrlPr>
                      </m:dPr>
                      <m:e>
                        <m:eqArr>
                          <m:eqArrPr>
                            <m:ctrlPr>
                              <a:rPr lang="en-US" sz="4000" i="1"/>
                            </m:ctrlPr>
                          </m:eqArrPr>
                          <m:e>
                            <m:r>
                              <a:rPr lang="en-US" sz="4000" i="1"/>
                              <m:t>𝑎</m:t>
                            </m:r>
                            <m:r>
                              <a:rPr lang="en-US" sz="4000" i="1"/>
                              <m:t>=11</m:t>
                            </m:r>
                          </m:e>
                          <m:e>
                            <m:r>
                              <a:rPr lang="en-US" sz="4000" i="1"/>
                              <m:t>𝑏</m:t>
                            </m:r>
                            <m:r>
                              <a:rPr lang="en-US" sz="4000" i="1"/>
                              <m:t>=3</m:t>
                            </m:r>
                          </m:e>
                        </m:eqArr>
                      </m:e>
                    </m:d>
                    <m:r>
                      <a:rPr lang="en-US" sz="4000" i="1"/>
                      <m:t>⇒</m:t>
                    </m:r>
                    <m:r>
                      <a:rPr lang="en-US" sz="4000" i="1"/>
                      <m:t>𝐶</m:t>
                    </m:r>
                    <m:r>
                      <a:rPr lang="en-US" sz="4000" i="1"/>
                      <m:t>(11;3)</m:t>
                    </m:r>
                  </m:oMath>
                </a14:m>
                <a:endParaRPr lang="en-US" sz="40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𝐵𝐼</m:t>
                          </m:r>
                        </m:e>
                      </m:acc>
                      <m:r>
                        <a:rPr lang="en-US" sz="4000" i="1"/>
                        <m:t>=</m:t>
                      </m:r>
                      <m:acc>
                        <m:accPr>
                          <m:chr m:val="⃗"/>
                          <m:ctrlPr>
                            <a:rPr lang="en-US" sz="4000" i="1"/>
                          </m:ctrlPr>
                        </m:accPr>
                        <m:e>
                          <m:r>
                            <a:rPr lang="en-US" sz="4000" i="1"/>
                            <m:t>𝐼𝐷</m:t>
                          </m:r>
                        </m:e>
                      </m:acc>
                      <m:r>
                        <a:rPr lang="en-US" sz="4000" i="1"/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/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/>
                              </m:ctrlPr>
                            </m:eqArrPr>
                            <m:e>
                              <m:r>
                                <a:rPr lang="en-US" sz="4000" i="1"/>
                                <m:t>𝑐</m:t>
                              </m:r>
                              <m:r>
                                <a:rPr lang="en-US" sz="4000" i="1"/>
                                <m:t>−4=5</m:t>
                              </m:r>
                            </m:e>
                            <m:e>
                              <m:r>
                                <a:rPr lang="en-US" sz="4000" i="1"/>
                                <m:t>𝑏</m:t>
                              </m:r>
                              <m:r>
                                <a:rPr lang="en-US" sz="4000" i="1"/>
                                <m:t>−2=−1</m:t>
                              </m:r>
                            </m:e>
                          </m:eqArr>
                        </m:e>
                      </m:d>
                      <m:r>
                        <a:rPr lang="en-US" sz="4000" i="1"/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/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/>
                              </m:ctrlPr>
                            </m:eqArrPr>
                            <m:e>
                              <m:r>
                                <a:rPr lang="en-US" sz="4000" i="1"/>
                                <m:t>𝑎</m:t>
                              </m:r>
                              <m:r>
                                <a:rPr lang="en-US" sz="4000" i="1"/>
                                <m:t>=9</m:t>
                              </m:r>
                            </m:e>
                            <m:e>
                              <m:r>
                                <a:rPr lang="en-US" sz="4000" i="1"/>
                                <m:t>𝑏</m:t>
                              </m:r>
                              <m:r>
                                <a:rPr lang="en-US" sz="4000" i="1"/>
                                <m:t>=1</m:t>
                              </m:r>
                            </m:e>
                          </m:eqArr>
                        </m:e>
                      </m:d>
                      <m:r>
                        <a:rPr lang="en-US" sz="4000" i="1"/>
                        <m:t>⇒</m:t>
                      </m:r>
                      <m:r>
                        <a:rPr lang="en-US" sz="4000" i="1"/>
                        <m:t>𝐷</m:t>
                      </m:r>
                      <m:r>
                        <a:rPr lang="en-US" sz="4000" i="1"/>
                        <m:t>(9;1)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859" y="4225643"/>
                <a:ext cx="15401925" cy="6152453"/>
              </a:xfrm>
              <a:prstGeom prst="rect">
                <a:avLst/>
              </a:prstGeom>
              <a:blipFill>
                <a:blip r:embed="rId3"/>
                <a:stretch>
                  <a:fillRect l="-1425" t="-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834437" y="3785079"/>
            <a:ext cx="160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FB3CF9-ECE3-43F3-876E-BB8B17ACD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898">
            <a:off x="15584342" y="8121821"/>
            <a:ext cx="190211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758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-150713" y="647700"/>
            <a:ext cx="2284313" cy="1295400"/>
            <a:chOff x="980439" y="1028700"/>
            <a:chExt cx="2543494" cy="12954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13813" y="1046344"/>
              <a:ext cx="1781762" cy="1277756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980439" y="1028700"/>
              <a:ext cx="2543494" cy="820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7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1805396" y="188338"/>
            <a:ext cx="14131729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phẳng</a:t>
            </a:r>
            <a:r>
              <a:rPr lang="en-US" sz="3600" dirty="0"/>
              <a:t> </a:t>
            </a:r>
            <a:r>
              <a:rPr lang="en-US" sz="3600" dirty="0" err="1"/>
              <a:t>toạ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Oxy, </a:t>
            </a:r>
            <a:r>
              <a:rPr lang="en-US" sz="3600" dirty="0" err="1"/>
              <a:t>cho</a:t>
            </a:r>
            <a:r>
              <a:rPr lang="en-US" sz="3600" dirty="0"/>
              <a:t> tam </a:t>
            </a:r>
            <a:r>
              <a:rPr lang="en-US" sz="3600" dirty="0" err="1"/>
              <a:t>giác</a:t>
            </a:r>
            <a:r>
              <a:rPr lang="en-US" sz="3600" dirty="0"/>
              <a:t> ABC.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M(1; – 2), N(4; – 1) </a:t>
            </a:r>
            <a:r>
              <a:rPr lang="en-US" sz="3600" dirty="0" err="1"/>
              <a:t>và</a:t>
            </a:r>
            <a:r>
              <a:rPr lang="en-US" sz="3600" dirty="0"/>
              <a:t> P(6; 2) </a:t>
            </a:r>
            <a:r>
              <a:rPr lang="en-US" sz="3600" dirty="0" err="1"/>
              <a:t>lần</a:t>
            </a:r>
            <a:r>
              <a:rPr lang="en-US" sz="3600" dirty="0"/>
              <a:t> </a:t>
            </a:r>
            <a:r>
              <a:rPr lang="en-US" sz="3600" dirty="0" err="1"/>
              <a:t>lượt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trung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cạnh</a:t>
            </a:r>
            <a:r>
              <a:rPr lang="en-US" sz="3600" dirty="0"/>
              <a:t> BC, CA, AB.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tọa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A, B, C.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33399" y="2949155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/>
              <p:cNvSpPr/>
              <p:nvPr/>
            </p:nvSpPr>
            <p:spPr>
              <a:xfrm>
                <a:off x="2590800" y="2949155"/>
                <a:ext cx="13788392" cy="7447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dirty="0"/>
                  <a:t>Theo </a:t>
                </a:r>
                <a:r>
                  <a:rPr lang="en-US" sz="3600" dirty="0" err="1"/>
                  <a:t>tính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chất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đường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trung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bình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trong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một</a:t>
                </a:r>
                <a:r>
                  <a:rPr lang="en-US" sz="3600" dirty="0"/>
                  <a:t> tam </a:t>
                </a:r>
                <a:r>
                  <a:rPr lang="en-US" sz="3600" dirty="0" err="1"/>
                  <a:t>giác</a:t>
                </a:r>
                <a:r>
                  <a:rPr lang="en-US" sz="3600" dirty="0"/>
                  <a:t> ta </a:t>
                </a:r>
                <a:r>
                  <a:rPr lang="en-US" sz="3600" dirty="0" err="1"/>
                  <a:t>có</a:t>
                </a:r>
                <a:r>
                  <a:rPr lang="en-US" sz="3600" dirty="0"/>
                  <a:t>:</a:t>
                </a:r>
              </a:p>
              <a:p>
                <a:pPr algn="ctr">
                  <a:lnSpc>
                    <a:spcPct val="13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𝑃𝑁</m:t>
                        </m:r>
                      </m:e>
                    </m:acc>
                    <m:r>
                      <a:rPr lang="en-US" sz="3600" i="1"/>
                      <m:t>=</m:t>
                    </m:r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𝐵𝑀</m:t>
                        </m:r>
                      </m:e>
                    </m:acc>
                    <m:r>
                      <a:rPr lang="en-US" sz="3600" i="1"/>
                      <m:t>=</m:t>
                    </m:r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𝑀𝐶</m:t>
                        </m:r>
                      </m:e>
                    </m:acc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và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𝑀𝑃</m:t>
                        </m:r>
                      </m:e>
                    </m:acc>
                    <m:r>
                      <a:rPr lang="en-US" sz="3600" i="1"/>
                      <m:t>=</m:t>
                    </m:r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𝑁𝐴</m:t>
                        </m:r>
                      </m:e>
                    </m:acc>
                  </m:oMath>
                </a14:m>
                <a:endParaRPr lang="en-US" sz="3600" dirty="0"/>
              </a:p>
              <a:p>
                <a:pPr>
                  <a:lnSpc>
                    <a:spcPct val="130000"/>
                  </a:lnSpc>
                </a:pPr>
                <a:r>
                  <a:rPr lang="en-US" sz="3600" dirty="0" err="1"/>
                  <a:t>Gọi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/>
                      <m:t>𝐴</m:t>
                    </m:r>
                    <m:r>
                      <a:rPr lang="en-US" sz="3600" i="1"/>
                      <m:t> 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𝑎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  <m:r>
                          <a:rPr lang="en-US" sz="3600" i="1"/>
                          <m:t> ; </m:t>
                        </m:r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𝑎</m:t>
                            </m:r>
                          </m:e>
                          <m:sub>
                            <m:r>
                              <a:rPr lang="en-US" sz="3600" i="1"/>
                              <m:t>2</m:t>
                            </m:r>
                          </m:sub>
                        </m:sSub>
                      </m:e>
                    </m:d>
                    <m:r>
                      <a:rPr lang="en-US" sz="3600" i="1"/>
                      <m:t>, </m:t>
                    </m:r>
                    <m:r>
                      <a:rPr lang="en-US" sz="3600" i="1"/>
                      <m:t>𝐵</m:t>
                    </m:r>
                    <m:r>
                      <a:rPr lang="en-US" sz="3600" i="1"/>
                      <m:t> 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𝑏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  <m:r>
                          <a:rPr lang="en-US" sz="3600" i="1"/>
                          <m:t> ; </m:t>
                        </m:r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𝑏</m:t>
                            </m:r>
                          </m:e>
                          <m:sub>
                            <m:r>
                              <a:rPr lang="en-US" sz="3600" i="1"/>
                              <m:t>2</m:t>
                            </m:r>
                          </m:sub>
                        </m:sSub>
                      </m:e>
                    </m:d>
                    <m:r>
                      <a:rPr lang="en-US" sz="3600" i="1"/>
                      <m:t>, </m:t>
                    </m:r>
                    <m:r>
                      <a:rPr lang="en-US" sz="3600" i="1"/>
                      <m:t>𝐶</m:t>
                    </m:r>
                    <m:r>
                      <a:rPr lang="en-US" sz="3600" i="1"/>
                      <m:t> 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𝑐</m:t>
                            </m:r>
                          </m:e>
                          <m:sub>
                            <m:r>
                              <a:rPr lang="en-US" sz="3600" i="1"/>
                              <m:t>1 </m:t>
                            </m:r>
                          </m:sub>
                        </m:sSub>
                        <m:r>
                          <a:rPr lang="en-US" sz="3600" i="1"/>
                          <m:t>; </m:t>
                        </m:r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𝑐</m:t>
                            </m:r>
                          </m:e>
                          <m:sub>
                            <m:r>
                              <a:rPr lang="en-US" sz="3600" i="1"/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3600" dirty="0"/>
              </a:p>
              <a:p>
                <a:pPr>
                  <a:lnSpc>
                    <a:spcPct val="130000"/>
                  </a:lnSpc>
                </a:pPr>
                <a:r>
                  <a:rPr lang="en-US" sz="3600" dirty="0"/>
                  <a:t>Ta </a:t>
                </a:r>
                <a:r>
                  <a:rPr lang="en-US" sz="3600" dirty="0" err="1"/>
                  <a:t>có</a:t>
                </a:r>
                <a:r>
                  <a:rPr lang="en-US" sz="3600" dirty="0"/>
                  <a:t> 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𝑃𝑁</m:t>
                        </m:r>
                      </m:e>
                    </m:acc>
                    <m:r>
                      <a:rPr lang="en-US" sz="3600" i="1"/>
                      <m:t>=(2;3)</m:t>
                    </m:r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𝐵𝑀</m:t>
                        </m:r>
                      </m:e>
                    </m:acc>
                    <m:r>
                      <a:rPr lang="en-US" sz="3600" i="1"/>
                      <m:t>=(1−</m:t>
                    </m:r>
                    <m:sSub>
                      <m:sSubPr>
                        <m:ctrlPr>
                          <a:rPr lang="en-US" sz="3600" i="1"/>
                        </m:ctrlPr>
                      </m:sSubPr>
                      <m:e>
                        <m:r>
                          <a:rPr lang="en-US" sz="3600" i="1"/>
                          <m:t>𝑏</m:t>
                        </m:r>
                      </m:e>
                      <m:sub>
                        <m:r>
                          <a:rPr lang="en-US" sz="3600" i="1"/>
                          <m:t>1</m:t>
                        </m:r>
                      </m:sub>
                    </m:sSub>
                    <m:r>
                      <a:rPr lang="en-US" sz="3600" i="1"/>
                      <m:t>;−2−</m:t>
                    </m:r>
                    <m:sSub>
                      <m:sSubPr>
                        <m:ctrlPr>
                          <a:rPr lang="en-US" sz="3600" i="1"/>
                        </m:ctrlPr>
                      </m:sSubPr>
                      <m:e>
                        <m:r>
                          <a:rPr lang="en-US" sz="3600" i="1"/>
                          <m:t>𝑏</m:t>
                        </m:r>
                      </m:e>
                      <m:sub>
                        <m:r>
                          <a:rPr lang="en-US" sz="3600" i="1"/>
                          <m:t>2</m:t>
                        </m:r>
                      </m:sub>
                    </m:sSub>
                    <m:r>
                      <a:rPr lang="en-US" sz="3600" i="1"/>
                      <m:t>)</m:t>
                    </m:r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𝑀𝐶</m:t>
                        </m:r>
                      </m:e>
                    </m:acc>
                    <m:r>
                      <a:rPr lang="en-US" sz="3600" i="1"/>
                      <m:t>=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𝑐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  <m:r>
                          <a:rPr lang="en-US" sz="3600" i="1"/>
                          <m:t>−1;</m:t>
                        </m:r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𝑐</m:t>
                            </m:r>
                          </m:e>
                          <m:sub>
                            <m:r>
                              <a:rPr lang="en-US" sz="3600" i="1"/>
                              <m:t>2</m:t>
                            </m:r>
                          </m:sub>
                        </m:sSub>
                        <m:r>
                          <a:rPr lang="en-US" sz="3600" i="1"/>
                          <m:t>+2</m:t>
                        </m:r>
                      </m:e>
                    </m:d>
                    <m:r>
                      <a:rPr lang="en-US" sz="3600" i="1"/>
                      <m:t>,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𝑀𝑃</m:t>
                        </m:r>
                      </m:e>
                    </m:acc>
                    <m:r>
                      <a:rPr lang="en-US" sz="3600" i="1"/>
                      <m:t>=</m:t>
                    </m:r>
                    <m:d>
                      <m:dPr>
                        <m:ctrlPr>
                          <a:rPr lang="en-US" sz="3600" i="1"/>
                        </m:ctrlPr>
                      </m:dPr>
                      <m:e>
                        <m:r>
                          <a:rPr lang="en-US" sz="3600" i="1"/>
                          <m:t>5;4</m:t>
                        </m:r>
                      </m:e>
                    </m:d>
                    <m:r>
                      <a:rPr lang="en-US" sz="3600" i="1"/>
                      <m:t>, </m:t>
                    </m:r>
                    <m:acc>
                      <m:accPr>
                        <m:chr m:val="⃗"/>
                        <m:ctrlPr>
                          <a:rPr lang="en-US" sz="3600" i="1"/>
                        </m:ctrlPr>
                      </m:accPr>
                      <m:e>
                        <m:r>
                          <a:rPr lang="en-US" sz="3600" i="1"/>
                          <m:t>𝑁𝐴</m:t>
                        </m:r>
                      </m:e>
                    </m:acc>
                    <m:r>
                      <a:rPr lang="en-US" sz="3600" i="1"/>
                      <m:t>=(</m:t>
                    </m:r>
                    <m:sSub>
                      <m:sSubPr>
                        <m:ctrlPr>
                          <a:rPr lang="en-US" sz="3600" i="1"/>
                        </m:ctrlPr>
                      </m:sSubPr>
                      <m:e>
                        <m:r>
                          <a:rPr lang="en-US" sz="3600" i="1"/>
                          <m:t>𝑎</m:t>
                        </m:r>
                      </m:e>
                      <m:sub>
                        <m:r>
                          <a:rPr lang="en-US" sz="3600" i="1"/>
                          <m:t>1</m:t>
                        </m:r>
                      </m:sub>
                    </m:sSub>
                    <m:r>
                      <a:rPr lang="en-US" sz="3600" i="1"/>
                      <m:t>−4;</m:t>
                    </m:r>
                    <m:sSub>
                      <m:sSubPr>
                        <m:ctrlPr>
                          <a:rPr lang="en-US" sz="3600" i="1"/>
                        </m:ctrlPr>
                      </m:sSubPr>
                      <m:e>
                        <m:r>
                          <a:rPr lang="en-US" sz="3600" i="1"/>
                          <m:t>𝑎</m:t>
                        </m:r>
                      </m:e>
                      <m:sub>
                        <m:r>
                          <a:rPr lang="en-US" sz="3600" i="1"/>
                          <m:t>2</m:t>
                        </m:r>
                      </m:sub>
                    </m:sSub>
                    <m:r>
                      <a:rPr lang="en-US" sz="3600" i="1"/>
                      <m:t>+1)</m:t>
                    </m:r>
                  </m:oMath>
                </a14:m>
                <a:r>
                  <a:rPr lang="en-US" sz="3600" dirty="0"/>
                  <a:t>.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/>
                          </m:ctrlPr>
                        </m:accPr>
                        <m:e>
                          <m:r>
                            <a:rPr lang="en-US" sz="3600" i="1"/>
                            <m:t>𝑃𝑁</m:t>
                          </m:r>
                        </m:e>
                      </m:acc>
                      <m:r>
                        <a:rPr lang="en-US" sz="3600" i="1"/>
                        <m:t>=</m:t>
                      </m:r>
                      <m:acc>
                        <m:accPr>
                          <m:chr m:val="⃗"/>
                          <m:ctrlPr>
                            <a:rPr lang="en-US" sz="3600" i="1"/>
                          </m:ctrlPr>
                        </m:accPr>
                        <m:e>
                          <m:r>
                            <a:rPr lang="en-US" sz="3600" i="1"/>
                            <m:t>𝑀𝐶</m:t>
                          </m:r>
                        </m:e>
                      </m:acc>
                      <m:r>
                        <a:rPr lang="en-US" sz="3600" i="1"/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600" i="1"/>
                          </m:ctrlPr>
                        </m:dPr>
                        <m:e>
                          <m:eqArr>
                            <m:eqArrPr>
                              <m:ctrlPr>
                                <a:rPr lang="en-US" sz="3600" i="1"/>
                              </m:ctrlPr>
                            </m:eqArrPr>
                            <m:e>
                              <m:r>
                                <a:rPr lang="en-US" sz="3600" i="1"/>
                                <m:t>2=</m:t>
                              </m:r>
                              <m:sSub>
                                <m:sSubPr>
                                  <m:ctrlPr>
                                    <a:rPr lang="en-US" sz="3600" i="1"/>
                                  </m:ctrlPr>
                                </m:sSubPr>
                                <m:e>
                                  <m:r>
                                    <a:rPr lang="en-US" sz="3600" i="1"/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i="1"/>
                                    <m:t>1</m:t>
                                  </m:r>
                                </m:sub>
                              </m:sSub>
                              <m:r>
                                <a:rPr lang="en-US" sz="3600" i="1"/>
                                <m:t>−1</m:t>
                              </m:r>
                            </m:e>
                            <m:e>
                              <m:r>
                                <a:rPr lang="en-US" sz="3600" i="1"/>
                                <m:t>3=</m:t>
                              </m:r>
                              <m:sSub>
                                <m:sSubPr>
                                  <m:ctrlPr>
                                    <a:rPr lang="en-US" sz="3600" i="1"/>
                                  </m:ctrlPr>
                                </m:sSubPr>
                                <m:e>
                                  <m:r>
                                    <a:rPr lang="en-US" sz="3600" i="1"/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i="1"/>
                                    <m:t>2</m:t>
                                  </m:r>
                                </m:sub>
                              </m:sSub>
                              <m:r>
                                <a:rPr lang="en-US" sz="3600" i="1"/>
                                <m:t>+2</m:t>
                              </m:r>
                            </m:e>
                          </m:eqArr>
                          <m:r>
                            <a:rPr lang="en-US" sz="3600" i="1"/>
                            <m:t>⇔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3600" i="1"/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3600" i="1"/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3600" i="1"/>
                                      </m:ctrlPr>
                                    </m:sSubPr>
                                    <m:e>
                                      <m:r>
                                        <a:rPr lang="en-US" sz="3600" i="1"/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600" i="1"/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3600" i="1"/>
                                    <m:t>=3 </m:t>
                                  </m:r>
                                </m:e>
                                <m:e>
                                  <m:r>
                                    <a:rPr lang="en-US" sz="3600" i="1"/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3600" i="1"/>
                                      </m:ctrlPr>
                                    </m:sSubPr>
                                    <m:e>
                                      <m:r>
                                        <a:rPr lang="en-US" sz="3600" i="1"/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600" i="1"/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3600" i="1"/>
                                    <m:t>=1</m:t>
                                  </m:r>
                                </m:e>
                              </m:eqArr>
                            </m:e>
                          </m:d>
                        </m:e>
                      </m:d>
                      <m:r>
                        <a:rPr lang="en-US" sz="3600" i="1"/>
                        <m:t>⇒</m:t>
                      </m:r>
                      <m:r>
                        <a:rPr lang="en-US" sz="3600" i="1"/>
                        <m:t>𝐶</m:t>
                      </m:r>
                      <m:r>
                        <a:rPr lang="en-US" sz="3600" i="1"/>
                        <m:t>(3;1)</m:t>
                      </m:r>
                    </m:oMath>
                  </m:oMathPara>
                </a14:m>
                <a:endParaRPr lang="en-US" sz="3600" dirty="0"/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/>
                          </m:ctrlPr>
                        </m:accPr>
                        <m:e>
                          <m:r>
                            <a:rPr lang="en-US" sz="3600" i="1"/>
                            <m:t>𝑁𝐴</m:t>
                          </m:r>
                        </m:e>
                      </m:acc>
                      <m:r>
                        <a:rPr lang="en-US" sz="3600" i="1"/>
                        <m:t>=</m:t>
                      </m:r>
                      <m:acc>
                        <m:accPr>
                          <m:chr m:val="⃗"/>
                          <m:ctrlPr>
                            <a:rPr lang="en-US" sz="3600" i="1"/>
                          </m:ctrlPr>
                        </m:accPr>
                        <m:e>
                          <m:r>
                            <a:rPr lang="en-US" sz="3600" i="1"/>
                            <m:t>𝑀𝑃</m:t>
                          </m:r>
                        </m:e>
                      </m:acc>
                      <m:r>
                        <a:rPr lang="en-US" sz="3600" i="1"/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600" i="1"/>
                          </m:ctrlPr>
                        </m:dPr>
                        <m:e>
                          <m:eqArr>
                            <m:eqArrPr>
                              <m:ctrlPr>
                                <a:rPr lang="en-US" sz="3600" i="1"/>
                              </m:ctrlPr>
                            </m:eqArrPr>
                            <m:e>
                              <m:r>
                                <a:rPr lang="en-US" sz="3600" i="1"/>
                                <m:t>5=</m:t>
                              </m:r>
                              <m:sSub>
                                <m:sSubPr>
                                  <m:ctrlPr>
                                    <a:rPr lang="en-US" sz="3600" i="1"/>
                                  </m:ctrlPr>
                                </m:sSubPr>
                                <m:e>
                                  <m:r>
                                    <a:rPr lang="en-US" sz="3600" i="1"/>
                                    <m:t>𝑎</m:t>
                                  </m:r>
                                </m:e>
                                <m:sub>
                                  <m:r>
                                    <a:rPr lang="en-US" sz="3600" i="1"/>
                                    <m:t>1</m:t>
                                  </m:r>
                                </m:sub>
                              </m:sSub>
                              <m:r>
                                <a:rPr lang="en-US" sz="3600" i="1"/>
                                <m:t>−4</m:t>
                              </m:r>
                            </m:e>
                            <m:e>
                              <m:r>
                                <a:rPr lang="en-US" sz="3600" i="1"/>
                                <m:t>4=</m:t>
                              </m:r>
                              <m:sSub>
                                <m:sSubPr>
                                  <m:ctrlPr>
                                    <a:rPr lang="en-US" sz="3600" i="1"/>
                                  </m:ctrlPr>
                                </m:sSubPr>
                                <m:e>
                                  <m:r>
                                    <a:rPr lang="en-US" sz="3600" i="1"/>
                                    <m:t>𝑎</m:t>
                                  </m:r>
                                </m:e>
                                <m:sub>
                                  <m:r>
                                    <a:rPr lang="en-US" sz="3600" i="1"/>
                                    <m:t>2</m:t>
                                  </m:r>
                                </m:sub>
                              </m:sSub>
                              <m:r>
                                <a:rPr lang="en-US" sz="3600" i="1"/>
                                <m:t>+1 </m:t>
                              </m:r>
                            </m:e>
                          </m:eqArr>
                        </m:e>
                      </m:d>
                      <m:r>
                        <a:rPr lang="en-US" sz="3600" i="1"/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600" i="1"/>
                          </m:ctrlPr>
                        </m:dPr>
                        <m:e>
                          <m:eqArr>
                            <m:eqArrPr>
                              <m:ctrlPr>
                                <a:rPr lang="en-US" sz="3600" i="1"/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3600" i="1"/>
                                  </m:ctrlPr>
                                </m:sSubPr>
                                <m:e>
                                  <m:r>
                                    <a:rPr lang="en-US" sz="3600" i="1"/>
                                    <m:t>𝑎</m:t>
                                  </m:r>
                                </m:e>
                                <m:sub>
                                  <m:r>
                                    <a:rPr lang="en-US" sz="3600" i="1"/>
                                    <m:t>1</m:t>
                                  </m:r>
                                </m:sub>
                              </m:sSub>
                              <m:r>
                                <a:rPr lang="en-US" sz="3600" i="1"/>
                                <m:t>=9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600" i="1"/>
                                  </m:ctrlPr>
                                </m:sSubPr>
                                <m:e>
                                  <m:r>
                                    <a:rPr lang="en-US" sz="3600" i="1"/>
                                    <m:t>𝑎</m:t>
                                  </m:r>
                                </m:e>
                                <m:sub>
                                  <m:r>
                                    <a:rPr lang="en-US" sz="3600" i="1"/>
                                    <m:t>2</m:t>
                                  </m:r>
                                </m:sub>
                              </m:sSub>
                              <m:r>
                                <a:rPr lang="en-US" sz="3600" i="1"/>
                                <m:t>=3</m:t>
                              </m:r>
                            </m:e>
                          </m:eqArr>
                        </m:e>
                      </m:d>
                      <m:r>
                        <a:rPr lang="en-US" sz="3600" i="1"/>
                        <m:t> ⇒</m:t>
                      </m:r>
                      <m:r>
                        <a:rPr lang="en-US" sz="3600" i="1"/>
                        <m:t>𝐴</m:t>
                      </m:r>
                      <m:d>
                        <m:dPr>
                          <m:ctrlPr>
                            <a:rPr lang="en-US" sz="3600" i="1"/>
                          </m:ctrlPr>
                        </m:dPr>
                        <m:e>
                          <m:r>
                            <a:rPr lang="en-US" sz="3600" i="1"/>
                            <m:t>9;3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949155"/>
                <a:ext cx="13788392" cy="7447039"/>
              </a:xfrm>
              <a:prstGeom prst="rect">
                <a:avLst/>
              </a:prstGeom>
              <a:blipFill>
                <a:blip r:embed="rId4"/>
                <a:stretch>
                  <a:fillRect l="-1326" t="-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2416" y="0"/>
            <a:ext cx="2735584" cy="162108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987" y="7727734"/>
            <a:ext cx="2141013" cy="220980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4633027" y="758127"/>
            <a:ext cx="8976242" cy="3290702"/>
            <a:chOff x="6949558" y="176398"/>
            <a:chExt cx="8976242" cy="329070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49558" y="176398"/>
              <a:ext cx="8976242" cy="3290702"/>
            </a:xfrm>
            <a:prstGeom prst="rect">
              <a:avLst/>
            </a:prstGeom>
          </p:spPr>
        </p:pic>
        <p:sp>
          <p:nvSpPr>
            <p:cNvPr id="3" name="TextBox 3"/>
            <p:cNvSpPr txBox="1"/>
            <p:nvPr/>
          </p:nvSpPr>
          <p:spPr>
            <a:xfrm>
              <a:off x="7360582" y="574985"/>
              <a:ext cx="7927744" cy="12003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spc="-4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4058643" y="5397099"/>
            <a:ext cx="2103618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Public Sans Bold"/>
              </a:rPr>
              <a:t>Hành động 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4247" y="4580096"/>
            <a:ext cx="5507936" cy="4516185"/>
            <a:chOff x="594247" y="4580096"/>
            <a:chExt cx="5507936" cy="4516185"/>
          </a:xfrm>
        </p:grpSpPr>
        <p:grpSp>
          <p:nvGrpSpPr>
            <p:cNvPr id="89" name="Group 88"/>
            <p:cNvGrpSpPr/>
            <p:nvPr/>
          </p:nvGrpSpPr>
          <p:grpSpPr>
            <a:xfrm>
              <a:off x="594247" y="4580096"/>
              <a:ext cx="5507936" cy="4516185"/>
              <a:chOff x="314784" y="4597876"/>
              <a:chExt cx="5507936" cy="4516185"/>
            </a:xfrm>
          </p:grpSpPr>
          <p:grpSp>
            <p:nvGrpSpPr>
              <p:cNvPr id="70" name="Group 70"/>
              <p:cNvGrpSpPr/>
              <p:nvPr/>
            </p:nvGrpSpPr>
            <p:grpSpPr>
              <a:xfrm>
                <a:off x="314784" y="4848383"/>
                <a:ext cx="5507936" cy="4265678"/>
                <a:chOff x="0" y="0"/>
                <a:chExt cx="3186570" cy="2467872"/>
              </a:xfrm>
            </p:grpSpPr>
            <p:sp>
              <p:nvSpPr>
                <p:cNvPr id="71" name="Freeform 71"/>
                <p:cNvSpPr/>
                <p:nvPr/>
              </p:nvSpPr>
              <p:spPr>
                <a:xfrm>
                  <a:off x="0" y="0"/>
                  <a:ext cx="3186570" cy="246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570" h="2467872">
                      <a:moveTo>
                        <a:pt x="3062110" y="2467872"/>
                      </a:moveTo>
                      <a:lnTo>
                        <a:pt x="124460" y="2467872"/>
                      </a:lnTo>
                      <a:cubicBezTo>
                        <a:pt x="55880" y="2467872"/>
                        <a:pt x="0" y="2411992"/>
                        <a:pt x="0" y="2343412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062110" y="0"/>
                      </a:lnTo>
                      <a:cubicBezTo>
                        <a:pt x="3130690" y="0"/>
                        <a:pt x="3186570" y="55880"/>
                        <a:pt x="3186570" y="124460"/>
                      </a:cubicBezTo>
                      <a:lnTo>
                        <a:pt x="3186570" y="2343412"/>
                      </a:lnTo>
                      <a:cubicBezTo>
                        <a:pt x="3186570" y="2411992"/>
                        <a:pt x="3130690" y="2467872"/>
                        <a:pt x="3062110" y="2467872"/>
                      </a:cubicBezTo>
                      <a:close/>
                    </a:path>
                  </a:pathLst>
                </a:custGeom>
                <a:solidFill>
                  <a:srgbClr val="FFC5CD"/>
                </a:solidFill>
              </p:spPr>
            </p:sp>
          </p:grpSp>
          <p:grpSp>
            <p:nvGrpSpPr>
              <p:cNvPr id="75" name="Group 75"/>
              <p:cNvGrpSpPr/>
              <p:nvPr/>
            </p:nvGrpSpPr>
            <p:grpSpPr>
              <a:xfrm>
                <a:off x="1486949" y="4597876"/>
                <a:ext cx="3258203" cy="1207117"/>
                <a:chOff x="0" y="0"/>
                <a:chExt cx="25034661" cy="3964675"/>
              </a:xfrm>
            </p:grpSpPr>
            <p:sp>
              <p:nvSpPr>
                <p:cNvPr id="76" name="Freeform 76"/>
                <p:cNvSpPr/>
                <p:nvPr/>
              </p:nvSpPr>
              <p:spPr>
                <a:xfrm>
                  <a:off x="0" y="0"/>
                  <a:ext cx="25034661" cy="4063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4661" h="4063735">
                      <a:moveTo>
                        <a:pt x="24412361" y="3493505"/>
                      </a:moveTo>
                      <a:cubicBezTo>
                        <a:pt x="24412361" y="3487155"/>
                        <a:pt x="24413631" y="3482075"/>
                        <a:pt x="24413631" y="3474455"/>
                      </a:cubicBezTo>
                      <a:lnTo>
                        <a:pt x="24413631" y="490220"/>
                      </a:lnTo>
                      <a:cubicBezTo>
                        <a:pt x="24413631" y="220980"/>
                        <a:pt x="24204081" y="0"/>
                        <a:pt x="23947541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3474455"/>
                      </a:lnTo>
                      <a:cubicBezTo>
                        <a:pt x="0" y="3743695"/>
                        <a:pt x="209550" y="3964675"/>
                        <a:pt x="466090" y="3964675"/>
                      </a:cubicBezTo>
                      <a:lnTo>
                        <a:pt x="23946270" y="3964675"/>
                      </a:lnTo>
                      <a:cubicBezTo>
                        <a:pt x="24059300" y="3964675"/>
                        <a:pt x="24163441" y="3921495"/>
                        <a:pt x="24243450" y="3851645"/>
                      </a:cubicBezTo>
                      <a:cubicBezTo>
                        <a:pt x="24374261" y="3922765"/>
                        <a:pt x="24686681" y="4063735"/>
                        <a:pt x="25033391" y="3856725"/>
                      </a:cubicBezTo>
                      <a:cubicBezTo>
                        <a:pt x="25034661" y="3856725"/>
                        <a:pt x="24722241" y="3857995"/>
                        <a:pt x="24412361" y="3493505"/>
                      </a:cubicBezTo>
                      <a:lnTo>
                        <a:pt x="24412361" y="3493505"/>
                      </a:lnTo>
                      <a:close/>
                    </a:path>
                  </a:pathLst>
                </a:custGeom>
                <a:solidFill>
                  <a:srgbClr val="FF6363"/>
                </a:solidFill>
              </p:spPr>
            </p:sp>
          </p:grpSp>
          <p:sp>
            <p:nvSpPr>
              <p:cNvPr id="77" name="TextBox 77"/>
              <p:cNvSpPr txBox="1"/>
              <p:nvPr/>
            </p:nvSpPr>
            <p:spPr>
              <a:xfrm>
                <a:off x="2016943" y="5175288"/>
                <a:ext cx="2103618" cy="43659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40"/>
                  </a:lnSpc>
                </a:pPr>
                <a:r>
                  <a:rPr lang="en-US" sz="54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1109513" y="6277522"/>
              <a:ext cx="4572000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67180" y="4597876"/>
            <a:ext cx="5507936" cy="4516185"/>
            <a:chOff x="6367180" y="4597876"/>
            <a:chExt cx="5507936" cy="4516185"/>
          </a:xfrm>
        </p:grpSpPr>
        <p:grpSp>
          <p:nvGrpSpPr>
            <p:cNvPr id="91" name="Group 90"/>
            <p:cNvGrpSpPr/>
            <p:nvPr/>
          </p:nvGrpSpPr>
          <p:grpSpPr>
            <a:xfrm>
              <a:off x="6367180" y="4597876"/>
              <a:ext cx="5507936" cy="4516185"/>
              <a:chOff x="12356484" y="475583"/>
              <a:chExt cx="5507936" cy="4516185"/>
            </a:xfrm>
          </p:grpSpPr>
          <p:grpSp>
            <p:nvGrpSpPr>
              <p:cNvPr id="54" name="Group 54"/>
              <p:cNvGrpSpPr/>
              <p:nvPr/>
            </p:nvGrpSpPr>
            <p:grpSpPr>
              <a:xfrm>
                <a:off x="12356484" y="726090"/>
                <a:ext cx="5507936" cy="4265678"/>
                <a:chOff x="0" y="0"/>
                <a:chExt cx="3186570" cy="2467872"/>
              </a:xfrm>
            </p:grpSpPr>
            <p:sp>
              <p:nvSpPr>
                <p:cNvPr id="55" name="Freeform 55"/>
                <p:cNvSpPr/>
                <p:nvPr/>
              </p:nvSpPr>
              <p:spPr>
                <a:xfrm>
                  <a:off x="0" y="0"/>
                  <a:ext cx="3186570" cy="246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570" h="2467872">
                      <a:moveTo>
                        <a:pt x="3062110" y="2467872"/>
                      </a:moveTo>
                      <a:lnTo>
                        <a:pt x="124460" y="2467872"/>
                      </a:lnTo>
                      <a:cubicBezTo>
                        <a:pt x="55880" y="2467872"/>
                        <a:pt x="0" y="2411992"/>
                        <a:pt x="0" y="2343412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062110" y="0"/>
                      </a:lnTo>
                      <a:cubicBezTo>
                        <a:pt x="3130690" y="0"/>
                        <a:pt x="3186570" y="55880"/>
                        <a:pt x="3186570" y="124460"/>
                      </a:cubicBezTo>
                      <a:lnTo>
                        <a:pt x="3186570" y="2343412"/>
                      </a:lnTo>
                      <a:cubicBezTo>
                        <a:pt x="3186570" y="2411992"/>
                        <a:pt x="3130690" y="2467872"/>
                        <a:pt x="3062110" y="2467872"/>
                      </a:cubicBezTo>
                      <a:close/>
                    </a:path>
                  </a:pathLst>
                </a:custGeom>
                <a:solidFill>
                  <a:srgbClr val="FFE697"/>
                </a:solidFill>
              </p:spPr>
            </p:sp>
          </p:grpSp>
          <p:grpSp>
            <p:nvGrpSpPr>
              <p:cNvPr id="67" name="Group 67"/>
              <p:cNvGrpSpPr/>
              <p:nvPr/>
            </p:nvGrpSpPr>
            <p:grpSpPr>
              <a:xfrm>
                <a:off x="13528648" y="475583"/>
                <a:ext cx="3258203" cy="1207117"/>
                <a:chOff x="0" y="0"/>
                <a:chExt cx="25034661" cy="3964675"/>
              </a:xfrm>
            </p:grpSpPr>
            <p:sp>
              <p:nvSpPr>
                <p:cNvPr id="68" name="Freeform 68"/>
                <p:cNvSpPr/>
                <p:nvPr/>
              </p:nvSpPr>
              <p:spPr>
                <a:xfrm>
                  <a:off x="0" y="0"/>
                  <a:ext cx="25034661" cy="4063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4661" h="4063735">
                      <a:moveTo>
                        <a:pt x="24412361" y="3493505"/>
                      </a:moveTo>
                      <a:cubicBezTo>
                        <a:pt x="24412361" y="3487155"/>
                        <a:pt x="24413631" y="3482075"/>
                        <a:pt x="24413631" y="3474455"/>
                      </a:cubicBezTo>
                      <a:lnTo>
                        <a:pt x="24413631" y="490220"/>
                      </a:lnTo>
                      <a:cubicBezTo>
                        <a:pt x="24413631" y="220980"/>
                        <a:pt x="24204081" y="0"/>
                        <a:pt x="23947541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3474455"/>
                      </a:lnTo>
                      <a:cubicBezTo>
                        <a:pt x="0" y="3743695"/>
                        <a:pt x="209550" y="3964675"/>
                        <a:pt x="466090" y="3964675"/>
                      </a:cubicBezTo>
                      <a:lnTo>
                        <a:pt x="23946270" y="3964675"/>
                      </a:lnTo>
                      <a:cubicBezTo>
                        <a:pt x="24059300" y="3964675"/>
                        <a:pt x="24163441" y="3921495"/>
                        <a:pt x="24243450" y="3851645"/>
                      </a:cubicBezTo>
                      <a:cubicBezTo>
                        <a:pt x="24374261" y="3922765"/>
                        <a:pt x="24686681" y="4063735"/>
                        <a:pt x="25033391" y="3856725"/>
                      </a:cubicBezTo>
                      <a:cubicBezTo>
                        <a:pt x="25034661" y="3856725"/>
                        <a:pt x="24722241" y="3857995"/>
                        <a:pt x="24412361" y="3493505"/>
                      </a:cubicBezTo>
                      <a:lnTo>
                        <a:pt x="24412361" y="3493505"/>
                      </a:lnTo>
                      <a:close/>
                    </a:path>
                  </a:pathLst>
                </a:custGeom>
                <a:solidFill>
                  <a:srgbClr val="FFB001"/>
                </a:solidFill>
              </p:spPr>
            </p:sp>
          </p:grpSp>
          <p:sp>
            <p:nvSpPr>
              <p:cNvPr id="69" name="TextBox 69"/>
              <p:cNvSpPr txBox="1"/>
              <p:nvPr/>
            </p:nvSpPr>
            <p:spPr>
              <a:xfrm>
                <a:off x="14058643" y="1035215"/>
                <a:ext cx="2103618" cy="43659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40"/>
                  </a:lnSpc>
                </a:pPr>
                <a:r>
                  <a:rPr lang="en-US" sz="54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6617449" y="6277522"/>
              <a:ext cx="5118397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115800" y="4597876"/>
            <a:ext cx="5507936" cy="4516185"/>
            <a:chOff x="12115800" y="4597876"/>
            <a:chExt cx="5507936" cy="4516185"/>
          </a:xfrm>
        </p:grpSpPr>
        <p:grpSp>
          <p:nvGrpSpPr>
            <p:cNvPr id="90" name="Group 89"/>
            <p:cNvGrpSpPr/>
            <p:nvPr/>
          </p:nvGrpSpPr>
          <p:grpSpPr>
            <a:xfrm>
              <a:off x="12115800" y="4597876"/>
              <a:ext cx="5507936" cy="4516185"/>
              <a:chOff x="6390032" y="5295231"/>
              <a:chExt cx="5507936" cy="4516185"/>
            </a:xfrm>
          </p:grpSpPr>
          <p:grpSp>
            <p:nvGrpSpPr>
              <p:cNvPr id="58" name="Group 58"/>
              <p:cNvGrpSpPr/>
              <p:nvPr/>
            </p:nvGrpSpPr>
            <p:grpSpPr>
              <a:xfrm>
                <a:off x="6390032" y="5545738"/>
                <a:ext cx="5507936" cy="4265678"/>
                <a:chOff x="0" y="0"/>
                <a:chExt cx="3186570" cy="2467872"/>
              </a:xfrm>
            </p:grpSpPr>
            <p:sp>
              <p:nvSpPr>
                <p:cNvPr id="59" name="Freeform 59"/>
                <p:cNvSpPr/>
                <p:nvPr/>
              </p:nvSpPr>
              <p:spPr>
                <a:xfrm>
                  <a:off x="0" y="0"/>
                  <a:ext cx="3186570" cy="246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570" h="2467872">
                      <a:moveTo>
                        <a:pt x="3062110" y="2467872"/>
                      </a:moveTo>
                      <a:lnTo>
                        <a:pt x="124460" y="2467872"/>
                      </a:lnTo>
                      <a:cubicBezTo>
                        <a:pt x="55880" y="2467872"/>
                        <a:pt x="0" y="2411992"/>
                        <a:pt x="0" y="2343412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062110" y="0"/>
                      </a:lnTo>
                      <a:cubicBezTo>
                        <a:pt x="3130690" y="0"/>
                        <a:pt x="3186570" y="55880"/>
                        <a:pt x="3186570" y="124460"/>
                      </a:cubicBezTo>
                      <a:lnTo>
                        <a:pt x="3186570" y="2343412"/>
                      </a:lnTo>
                      <a:cubicBezTo>
                        <a:pt x="3186570" y="2411992"/>
                        <a:pt x="3130690" y="2467872"/>
                        <a:pt x="3062110" y="246787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</p:spPr>
            </p:sp>
          </p:grpSp>
          <p:grpSp>
            <p:nvGrpSpPr>
              <p:cNvPr id="72" name="Group 72"/>
              <p:cNvGrpSpPr/>
              <p:nvPr/>
            </p:nvGrpSpPr>
            <p:grpSpPr>
              <a:xfrm>
                <a:off x="7562197" y="5295231"/>
                <a:ext cx="3258203" cy="1207117"/>
                <a:chOff x="0" y="0"/>
                <a:chExt cx="25034661" cy="3964675"/>
              </a:xfrm>
            </p:grpSpPr>
            <p:sp>
              <p:nvSpPr>
                <p:cNvPr id="73" name="Freeform 73"/>
                <p:cNvSpPr/>
                <p:nvPr/>
              </p:nvSpPr>
              <p:spPr>
                <a:xfrm>
                  <a:off x="0" y="0"/>
                  <a:ext cx="25034661" cy="4063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4661" h="4063735">
                      <a:moveTo>
                        <a:pt x="24412361" y="3493505"/>
                      </a:moveTo>
                      <a:cubicBezTo>
                        <a:pt x="24412361" y="3487155"/>
                        <a:pt x="24413631" y="3482075"/>
                        <a:pt x="24413631" y="3474455"/>
                      </a:cubicBezTo>
                      <a:lnTo>
                        <a:pt x="24413631" y="490220"/>
                      </a:lnTo>
                      <a:cubicBezTo>
                        <a:pt x="24413631" y="220980"/>
                        <a:pt x="24204081" y="0"/>
                        <a:pt x="23947541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3474455"/>
                      </a:lnTo>
                      <a:cubicBezTo>
                        <a:pt x="0" y="3743695"/>
                        <a:pt x="209550" y="3964675"/>
                        <a:pt x="466090" y="3964675"/>
                      </a:cubicBezTo>
                      <a:lnTo>
                        <a:pt x="23946270" y="3964675"/>
                      </a:lnTo>
                      <a:cubicBezTo>
                        <a:pt x="24059300" y="3964675"/>
                        <a:pt x="24163441" y="3921495"/>
                        <a:pt x="24243450" y="3851645"/>
                      </a:cubicBezTo>
                      <a:cubicBezTo>
                        <a:pt x="24374261" y="3922765"/>
                        <a:pt x="24686681" y="4063735"/>
                        <a:pt x="25033391" y="3856725"/>
                      </a:cubicBezTo>
                      <a:cubicBezTo>
                        <a:pt x="25034661" y="3856725"/>
                        <a:pt x="24722241" y="3857995"/>
                        <a:pt x="24412361" y="3493505"/>
                      </a:cubicBezTo>
                      <a:lnTo>
                        <a:pt x="24412361" y="3493505"/>
                      </a:lnTo>
                      <a:close/>
                    </a:path>
                  </a:pathLst>
                </a:custGeom>
                <a:solidFill>
                  <a:srgbClr val="35A1F4"/>
                </a:solidFill>
              </p:spPr>
            </p:sp>
          </p:grpSp>
          <p:sp>
            <p:nvSpPr>
              <p:cNvPr id="74" name="TextBox 74"/>
              <p:cNvSpPr txBox="1"/>
              <p:nvPr/>
            </p:nvSpPr>
            <p:spPr>
              <a:xfrm>
                <a:off x="8069843" y="5854863"/>
                <a:ext cx="2103618" cy="43659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40"/>
                  </a:lnSpc>
                </a:pPr>
                <a:r>
                  <a:rPr lang="en-US" sz="54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12264573" y="6284415"/>
              <a:ext cx="5165694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44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6600" y="1437204"/>
            <a:ext cx="2209800" cy="2711411"/>
          </a:xfrm>
          <a:prstGeom prst="rect">
            <a:avLst/>
          </a:prstGeom>
        </p:spPr>
      </p:pic>
      <p:pic>
        <p:nvPicPr>
          <p:cNvPr id="9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2182" y="1445036"/>
            <a:ext cx="2798451" cy="22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6535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51" y="1028700"/>
            <a:ext cx="14406097" cy="8297375"/>
          </a:xfrm>
          <a:prstGeom prst="rect">
            <a:avLst/>
          </a:prstGeom>
        </p:spPr>
      </p:pic>
      <p:pic>
        <p:nvPicPr>
          <p:cNvPr id="38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94567" y="5448300"/>
            <a:ext cx="5104858" cy="453056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124200" y="2171700"/>
            <a:ext cx="11658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8692">
            <a:off x="1246554" y="947576"/>
            <a:ext cx="1575308" cy="15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6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doors dir="ver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8893" y="1627350"/>
            <a:ext cx="1147682" cy="1147682"/>
            <a:chOff x="0" y="0"/>
            <a:chExt cx="817866" cy="8178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17866" cy="81786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2D5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41064" y="302282"/>
              <a:ext cx="532090" cy="374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9"/>
                </a:lnSpc>
                <a:spcBef>
                  <a:spcPct val="0"/>
                </a:spcBef>
              </a:pPr>
              <a:r>
                <a:rPr lang="en-US" sz="5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731934" y="3925107"/>
            <a:ext cx="1147682" cy="1153327"/>
            <a:chOff x="0" y="0"/>
            <a:chExt cx="817866" cy="82188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817866" cy="821889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7EDAA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42888" y="313198"/>
              <a:ext cx="532090" cy="374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9"/>
                </a:lnSpc>
                <a:spcBef>
                  <a:spcPct val="0"/>
                </a:spcBef>
              </a:pPr>
              <a:r>
                <a:rPr lang="en-US" sz="5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96333" y="6424404"/>
            <a:ext cx="1147682" cy="1148309"/>
            <a:chOff x="0" y="0"/>
            <a:chExt cx="817866" cy="81831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17866" cy="81831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C5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53818" y="312981"/>
              <a:ext cx="532090" cy="38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9"/>
                </a:lnSpc>
                <a:spcBef>
                  <a:spcPct val="0"/>
                </a:spcBef>
              </a:pPr>
              <a:r>
                <a:rPr lang="en-US" sz="5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50996">
            <a:off x="6218583" y="3892684"/>
            <a:ext cx="1357787" cy="127972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066800" y="903719"/>
            <a:ext cx="5202940" cy="4562725"/>
            <a:chOff x="2360273" y="3102401"/>
            <a:chExt cx="5202940" cy="456272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60273" y="3102401"/>
              <a:ext cx="5202940" cy="4562725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2846433" y="3481000"/>
              <a:ext cx="4309575" cy="30469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spc="-42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9222893" y="1681882"/>
            <a:ext cx="63498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/>
              <a:t>Tọa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</a:t>
            </a:r>
            <a:r>
              <a:rPr lang="en-US" sz="4800" b="1" dirty="0" err="1"/>
              <a:t>một</a:t>
            </a:r>
            <a:r>
              <a:rPr lang="en-US" sz="4800" b="1" dirty="0"/>
              <a:t> </a:t>
            </a:r>
            <a:r>
              <a:rPr lang="en-US" sz="4800" b="1" dirty="0" err="1"/>
              <a:t>điểm</a:t>
            </a:r>
            <a:endParaRPr lang="en-US" sz="1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222893" y="4117049"/>
            <a:ext cx="6583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/>
              <a:t>Tọa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</a:t>
            </a:r>
            <a:r>
              <a:rPr lang="en-US" sz="4800" b="1" dirty="0" err="1"/>
              <a:t>một</a:t>
            </a:r>
            <a:r>
              <a:rPr lang="en-US" sz="4800" b="1" dirty="0"/>
              <a:t> </a:t>
            </a:r>
            <a:r>
              <a:rPr lang="en-US" sz="4800" b="1" dirty="0" err="1"/>
              <a:t>vectơ</a:t>
            </a:r>
            <a:endParaRPr lang="en-US" sz="4800" dirty="0"/>
          </a:p>
        </p:txBody>
      </p:sp>
      <p:sp>
        <p:nvSpPr>
          <p:cNvPr id="30" name="Rectangle 29"/>
          <p:cNvSpPr/>
          <p:nvPr/>
        </p:nvSpPr>
        <p:spPr>
          <a:xfrm>
            <a:off x="9222893" y="5981700"/>
            <a:ext cx="7693507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/>
              <a:t>Liên</a:t>
            </a:r>
            <a:r>
              <a:rPr lang="en-US" sz="4400" b="1" dirty="0"/>
              <a:t> </a:t>
            </a:r>
            <a:r>
              <a:rPr lang="en-US" sz="4400" b="1" dirty="0" err="1"/>
              <a:t>hệ</a:t>
            </a:r>
            <a:r>
              <a:rPr lang="en-US" sz="4400" b="1" dirty="0"/>
              <a:t> </a:t>
            </a:r>
            <a:r>
              <a:rPr lang="en-US" sz="4400" b="1" dirty="0" err="1"/>
              <a:t>giữa</a:t>
            </a:r>
            <a:r>
              <a:rPr lang="en-US" sz="4400" b="1" dirty="0"/>
              <a:t> </a:t>
            </a:r>
            <a:r>
              <a:rPr lang="en-US" sz="4400" b="1" dirty="0" err="1"/>
              <a:t>tọa</a:t>
            </a:r>
            <a:r>
              <a:rPr lang="en-US" sz="4400" b="1" dirty="0"/>
              <a:t> </a:t>
            </a:r>
            <a:r>
              <a:rPr lang="en-US" sz="4400" b="1" dirty="0" err="1"/>
              <a:t>độ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điểm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tọa</a:t>
            </a:r>
            <a:r>
              <a:rPr lang="en-US" sz="4400" b="1" dirty="0"/>
              <a:t> </a:t>
            </a:r>
            <a:r>
              <a:rPr lang="en-US" sz="4400" b="1" dirty="0" err="1"/>
              <a:t>độ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vectơ</a:t>
            </a:r>
            <a:endParaRPr lang="en-US" sz="4400" dirty="0"/>
          </a:p>
        </p:txBody>
      </p:sp>
      <p:pic>
        <p:nvPicPr>
          <p:cNvPr id="32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44145" y="5785805"/>
            <a:ext cx="3327204" cy="397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8664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81000" y="1631097"/>
            <a:ext cx="17526000" cy="8313003"/>
          </a:xfrm>
          <a:prstGeom prst="roundRect">
            <a:avLst>
              <a:gd name="adj" fmla="val 347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81000" y="258671"/>
            <a:ext cx="9601200" cy="2199670"/>
            <a:chOff x="914400" y="419100"/>
            <a:chExt cx="9601200" cy="219967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552" b="1552"/>
            <a:stretch>
              <a:fillRect/>
            </a:stretch>
          </p:blipFill>
          <p:spPr>
            <a:xfrm>
              <a:off x="914400" y="419100"/>
              <a:ext cx="9601200" cy="219967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71341" y="619863"/>
              <a:ext cx="817897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Tọa</a:t>
              </a:r>
              <a:r>
                <a: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endPara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229100" y="3682960"/>
            <a:ext cx="11506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HĐKP1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95400" y="4822806"/>
            <a:ext cx="9741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8674" y="4313925"/>
            <a:ext cx="2616200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4454" y="5523334"/>
            <a:ext cx="11893146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mặt</a:t>
            </a:r>
            <a:r>
              <a:rPr lang="en-US" sz="4400" dirty="0"/>
              <a:t> </a:t>
            </a:r>
            <a:r>
              <a:rPr lang="en-US" sz="4400" dirty="0" err="1"/>
              <a:t>phẳng</a:t>
            </a:r>
            <a:r>
              <a:rPr lang="en-US" sz="4400" dirty="0"/>
              <a:t> </a:t>
            </a:r>
            <a:r>
              <a:rPr lang="en-US" sz="4400" dirty="0" err="1"/>
              <a:t>toạ</a:t>
            </a:r>
            <a:r>
              <a:rPr lang="en-US" sz="4400" dirty="0"/>
              <a:t> </a:t>
            </a:r>
            <a:r>
              <a:rPr lang="en-US" sz="4400" dirty="0" err="1"/>
              <a:t>độ</a:t>
            </a:r>
            <a:r>
              <a:rPr lang="en-US" sz="4400" dirty="0"/>
              <a:t> Oxy (</a:t>
            </a:r>
            <a:r>
              <a:rPr lang="en-US" sz="4400" dirty="0" err="1"/>
              <a:t>Hình</a:t>
            </a:r>
            <a:r>
              <a:rPr lang="en-US" sz="4400" dirty="0"/>
              <a:t> 2), </a:t>
            </a:r>
            <a:r>
              <a:rPr lang="en-US" sz="4400" dirty="0" err="1"/>
              <a:t>hãy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a) </a:t>
            </a:r>
            <a:r>
              <a:rPr lang="en-US" sz="4400" dirty="0" err="1"/>
              <a:t>Tìm</a:t>
            </a:r>
            <a:r>
              <a:rPr lang="en-US" sz="4400" dirty="0"/>
              <a:t> </a:t>
            </a:r>
            <a:r>
              <a:rPr lang="en-US" sz="4400" dirty="0" err="1"/>
              <a:t>hoành</a:t>
            </a:r>
            <a:r>
              <a:rPr lang="en-US" sz="4400" dirty="0"/>
              <a:t> </a:t>
            </a:r>
            <a:r>
              <a:rPr lang="en-US" sz="4400" dirty="0" err="1"/>
              <a:t>độ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tung </a:t>
            </a:r>
            <a:r>
              <a:rPr lang="en-US" sz="4400" dirty="0" err="1"/>
              <a:t>độ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điểm</a:t>
            </a:r>
            <a:r>
              <a:rPr lang="en-US" sz="4400" dirty="0"/>
              <a:t> A.</a:t>
            </a:r>
            <a:br>
              <a:rPr lang="en-US" sz="4400" dirty="0"/>
            </a:br>
            <a:r>
              <a:rPr lang="en-US" sz="4400" dirty="0"/>
              <a:t>b) </a:t>
            </a:r>
            <a:r>
              <a:rPr lang="en-US" sz="4400" dirty="0" err="1"/>
              <a:t>Nêu</a:t>
            </a:r>
            <a:r>
              <a:rPr lang="en-US" sz="4400" dirty="0"/>
              <a:t> </a:t>
            </a:r>
            <a:r>
              <a:rPr lang="en-US" sz="4400" dirty="0" err="1"/>
              <a:t>cách</a:t>
            </a:r>
            <a:r>
              <a:rPr lang="en-US" sz="4400" dirty="0"/>
              <a:t> </a:t>
            </a:r>
            <a:r>
              <a:rPr lang="en-US" sz="4400" dirty="0" err="1"/>
              <a:t>xác</a:t>
            </a:r>
            <a:r>
              <a:rPr lang="en-US" sz="4400" dirty="0"/>
              <a:t> </a:t>
            </a:r>
            <a:r>
              <a:rPr lang="en-US" sz="4400" dirty="0" err="1"/>
              <a:t>định</a:t>
            </a:r>
            <a:r>
              <a:rPr lang="en-US" sz="4400" dirty="0"/>
              <a:t> </a:t>
            </a:r>
            <a:r>
              <a:rPr lang="en-US" sz="4400" dirty="0" err="1"/>
              <a:t>toạ</a:t>
            </a:r>
            <a:r>
              <a:rPr lang="en-US" sz="4400" dirty="0"/>
              <a:t> </a:t>
            </a:r>
            <a:r>
              <a:rPr lang="en-US" sz="4400" dirty="0" err="1"/>
              <a:t>độ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điểm</a:t>
            </a:r>
            <a:r>
              <a:rPr lang="en-US" sz="4400" dirty="0"/>
              <a:t> M </a:t>
            </a:r>
            <a:r>
              <a:rPr lang="en-US" sz="4400" dirty="0" err="1"/>
              <a:t>tuỳ</a:t>
            </a:r>
            <a:r>
              <a:rPr lang="en-US" sz="4400" dirty="0"/>
              <a:t> ý.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33E94FD-154E-4DE6-94B2-28EF5CA7A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87975" y="1900381"/>
            <a:ext cx="1912050" cy="1816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53FC11-B7FF-46E6-90D7-0E642188A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4610100"/>
            <a:ext cx="5378726" cy="5169166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81000" y="43749"/>
            <a:ext cx="17526000" cy="10199502"/>
          </a:xfrm>
          <a:prstGeom prst="roundRect">
            <a:avLst>
              <a:gd name="adj" fmla="val 347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5400" y="4822806"/>
            <a:ext cx="9741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0477" y="782609"/>
            <a:ext cx="1185797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53FC11-B7FF-46E6-90D7-0E642188A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77" y="575954"/>
            <a:ext cx="4860138" cy="46707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1D7CEB-FAF3-43EF-83F1-C53A9969B27A}"/>
              </a:ext>
            </a:extLst>
          </p:cNvPr>
          <p:cNvSpPr txBox="1"/>
          <p:nvPr/>
        </p:nvSpPr>
        <p:spPr>
          <a:xfrm>
            <a:off x="8440772" y="36890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FCB253-1CA9-4E04-BB1D-F1D51E039B13}"/>
              </a:ext>
            </a:extLst>
          </p:cNvPr>
          <p:cNvSpPr/>
          <p:nvPr/>
        </p:nvSpPr>
        <p:spPr>
          <a:xfrm>
            <a:off x="345831" y="1564699"/>
            <a:ext cx="1217909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solidFill>
                  <a:srgbClr val="002060"/>
                </a:solidFill>
              </a:rPr>
              <a:t>Hoành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độ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của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điểm</a:t>
            </a:r>
            <a:r>
              <a:rPr lang="en-US" sz="4000" i="1" dirty="0">
                <a:solidFill>
                  <a:srgbClr val="002060"/>
                </a:solidFill>
              </a:rPr>
              <a:t> A </a:t>
            </a:r>
            <a:r>
              <a:rPr lang="en-US" sz="4000" i="1" dirty="0" err="1">
                <a:solidFill>
                  <a:srgbClr val="002060"/>
                </a:solidFill>
              </a:rPr>
              <a:t>là</a:t>
            </a:r>
            <a:r>
              <a:rPr lang="en-US" sz="4000" i="1" dirty="0">
                <a:solidFill>
                  <a:srgbClr val="002060"/>
                </a:solidFill>
              </a:rPr>
              <a:t>: 2; Tung </a:t>
            </a:r>
            <a:r>
              <a:rPr lang="en-US" sz="4000" i="1" dirty="0" err="1">
                <a:solidFill>
                  <a:srgbClr val="002060"/>
                </a:solidFill>
              </a:rPr>
              <a:t>độ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của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điểm</a:t>
            </a:r>
            <a:r>
              <a:rPr lang="en-US" sz="4000" i="1" dirty="0">
                <a:solidFill>
                  <a:srgbClr val="002060"/>
                </a:solidFill>
              </a:rPr>
              <a:t> A </a:t>
            </a:r>
            <a:r>
              <a:rPr lang="en-US" sz="4000" i="1" dirty="0" err="1">
                <a:solidFill>
                  <a:srgbClr val="002060"/>
                </a:solidFill>
              </a:rPr>
              <a:t>là</a:t>
            </a:r>
            <a:r>
              <a:rPr lang="en-US" sz="4000" i="1" dirty="0">
                <a:solidFill>
                  <a:srgbClr val="002060"/>
                </a:solidFill>
              </a:rPr>
              <a:t>: 2.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1CD5F8-5D75-4490-8EA4-81589D92219E}"/>
              </a:ext>
            </a:extLst>
          </p:cNvPr>
          <p:cNvSpPr/>
          <p:nvPr/>
        </p:nvSpPr>
        <p:spPr>
          <a:xfrm>
            <a:off x="460477" y="2414352"/>
            <a:ext cx="1185797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ý.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CD1A61-92F9-44E1-8309-CC670D1EBB25}"/>
              </a:ext>
            </a:extLst>
          </p:cNvPr>
          <p:cNvSpPr/>
          <p:nvPr/>
        </p:nvSpPr>
        <p:spPr>
          <a:xfrm>
            <a:off x="597829" y="3526078"/>
            <a:ext cx="11442700" cy="6410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i="1" dirty="0">
                <a:solidFill>
                  <a:srgbClr val="002060"/>
                </a:solidFill>
              </a:rPr>
              <a:t>+ </a:t>
            </a:r>
            <a:r>
              <a:rPr lang="en-US" sz="4000" i="1" dirty="0" err="1">
                <a:solidFill>
                  <a:srgbClr val="002060"/>
                </a:solidFill>
              </a:rPr>
              <a:t>Từ</a:t>
            </a:r>
            <a:r>
              <a:rPr lang="en-US" sz="4000" i="1" dirty="0">
                <a:solidFill>
                  <a:srgbClr val="002060"/>
                </a:solidFill>
              </a:rPr>
              <a:t> M </a:t>
            </a:r>
            <a:r>
              <a:rPr lang="en-US" sz="4000" i="1" dirty="0" err="1">
                <a:solidFill>
                  <a:srgbClr val="002060"/>
                </a:solidFill>
              </a:rPr>
              <a:t>kẻ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đường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thẳng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vuông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góc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với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trục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hoành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và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cắt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trục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hoành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tại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điểm</a:t>
            </a:r>
            <a:r>
              <a:rPr lang="en-US" sz="4000" i="1" dirty="0">
                <a:solidFill>
                  <a:srgbClr val="002060"/>
                </a:solidFill>
              </a:rPr>
              <a:t> H </a:t>
            </a:r>
            <a:r>
              <a:rPr lang="en-US" sz="4000" i="1" dirty="0" err="1">
                <a:solidFill>
                  <a:srgbClr val="002060"/>
                </a:solidFill>
              </a:rPr>
              <a:t>ứng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với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số</a:t>
            </a:r>
            <a:r>
              <a:rPr lang="en-US" sz="4000" i="1" dirty="0">
                <a:solidFill>
                  <a:srgbClr val="002060"/>
                </a:solidFill>
              </a:rPr>
              <a:t> a. </a:t>
            </a:r>
            <a:r>
              <a:rPr lang="en-US" sz="4000" i="1" dirty="0" err="1">
                <a:solidFill>
                  <a:srgbClr val="002060"/>
                </a:solidFill>
              </a:rPr>
              <a:t>Số</a:t>
            </a:r>
            <a:r>
              <a:rPr lang="en-US" sz="4000" i="1" dirty="0">
                <a:solidFill>
                  <a:srgbClr val="002060"/>
                </a:solidFill>
              </a:rPr>
              <a:t> a </a:t>
            </a:r>
            <a:r>
              <a:rPr lang="en-US" sz="4000" i="1" dirty="0" err="1">
                <a:solidFill>
                  <a:srgbClr val="002060"/>
                </a:solidFill>
              </a:rPr>
              <a:t>là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hoành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độ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của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điểm</a:t>
            </a:r>
            <a:r>
              <a:rPr lang="en-US" sz="4000" i="1" dirty="0">
                <a:solidFill>
                  <a:srgbClr val="002060"/>
                </a:solidFill>
              </a:rPr>
              <a:t> M.</a:t>
            </a:r>
          </a:p>
          <a:p>
            <a:pPr algn="just">
              <a:lnSpc>
                <a:spcPct val="130000"/>
              </a:lnSpc>
            </a:pPr>
            <a:r>
              <a:rPr lang="en-US" sz="4000" i="1" dirty="0">
                <a:solidFill>
                  <a:srgbClr val="002060"/>
                </a:solidFill>
              </a:rPr>
              <a:t>+ </a:t>
            </a:r>
            <a:r>
              <a:rPr lang="en-US" sz="4000" i="1" dirty="0" err="1">
                <a:solidFill>
                  <a:srgbClr val="002060"/>
                </a:solidFill>
              </a:rPr>
              <a:t>Từ</a:t>
            </a:r>
            <a:r>
              <a:rPr lang="en-US" sz="4000" i="1" dirty="0">
                <a:solidFill>
                  <a:srgbClr val="002060"/>
                </a:solidFill>
              </a:rPr>
              <a:t> M </a:t>
            </a:r>
            <a:r>
              <a:rPr lang="en-US" sz="4000" i="1" dirty="0" err="1">
                <a:solidFill>
                  <a:srgbClr val="002060"/>
                </a:solidFill>
              </a:rPr>
              <a:t>kẻ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đường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thẳng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vuông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góc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với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trục</a:t>
            </a:r>
            <a:r>
              <a:rPr lang="en-US" sz="4000" i="1" dirty="0">
                <a:solidFill>
                  <a:srgbClr val="002060"/>
                </a:solidFill>
              </a:rPr>
              <a:t> tung </a:t>
            </a:r>
            <a:r>
              <a:rPr lang="en-US" sz="4000" i="1" dirty="0" err="1">
                <a:solidFill>
                  <a:srgbClr val="002060"/>
                </a:solidFill>
              </a:rPr>
              <a:t>và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cắt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trục</a:t>
            </a:r>
            <a:r>
              <a:rPr lang="en-US" sz="4000" i="1" dirty="0">
                <a:solidFill>
                  <a:srgbClr val="002060"/>
                </a:solidFill>
              </a:rPr>
              <a:t> tung </a:t>
            </a:r>
            <a:r>
              <a:rPr lang="en-US" sz="4000" i="1" dirty="0" err="1">
                <a:solidFill>
                  <a:srgbClr val="002060"/>
                </a:solidFill>
              </a:rPr>
              <a:t>tại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điểm</a:t>
            </a:r>
            <a:r>
              <a:rPr lang="en-US" sz="4000" i="1" dirty="0">
                <a:solidFill>
                  <a:srgbClr val="002060"/>
                </a:solidFill>
              </a:rPr>
              <a:t> K </a:t>
            </a:r>
            <a:r>
              <a:rPr lang="en-US" sz="4000" i="1" dirty="0" err="1">
                <a:solidFill>
                  <a:srgbClr val="002060"/>
                </a:solidFill>
              </a:rPr>
              <a:t>ứng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với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số</a:t>
            </a:r>
            <a:r>
              <a:rPr lang="en-US" sz="4000" i="1" dirty="0">
                <a:solidFill>
                  <a:srgbClr val="002060"/>
                </a:solidFill>
              </a:rPr>
              <a:t> b. </a:t>
            </a:r>
            <a:r>
              <a:rPr lang="en-US" sz="4000" i="1" dirty="0" err="1">
                <a:solidFill>
                  <a:srgbClr val="002060"/>
                </a:solidFill>
              </a:rPr>
              <a:t>Số</a:t>
            </a:r>
            <a:r>
              <a:rPr lang="en-US" sz="4000" i="1" dirty="0">
                <a:solidFill>
                  <a:srgbClr val="002060"/>
                </a:solidFill>
              </a:rPr>
              <a:t> b </a:t>
            </a:r>
            <a:r>
              <a:rPr lang="en-US" sz="4000" i="1" dirty="0" err="1">
                <a:solidFill>
                  <a:srgbClr val="002060"/>
                </a:solidFill>
              </a:rPr>
              <a:t>là</a:t>
            </a:r>
            <a:r>
              <a:rPr lang="en-US" sz="4000" i="1" dirty="0">
                <a:solidFill>
                  <a:srgbClr val="002060"/>
                </a:solidFill>
              </a:rPr>
              <a:t> tung </a:t>
            </a:r>
            <a:r>
              <a:rPr lang="en-US" sz="4000" i="1" dirty="0" err="1">
                <a:solidFill>
                  <a:srgbClr val="002060"/>
                </a:solidFill>
              </a:rPr>
              <a:t>độ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của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điểm</a:t>
            </a:r>
            <a:r>
              <a:rPr lang="en-US" sz="4000" i="1" dirty="0">
                <a:solidFill>
                  <a:srgbClr val="002060"/>
                </a:solidFill>
              </a:rPr>
              <a:t> M. </a:t>
            </a:r>
          </a:p>
          <a:p>
            <a:pPr algn="just">
              <a:lnSpc>
                <a:spcPct val="130000"/>
              </a:lnSpc>
            </a:pPr>
            <a:r>
              <a:rPr lang="en-US" sz="4000" i="1" dirty="0" err="1">
                <a:solidFill>
                  <a:srgbClr val="002060"/>
                </a:solidFill>
              </a:rPr>
              <a:t>Cặp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số</a:t>
            </a:r>
            <a:r>
              <a:rPr lang="en-US" sz="4000" i="1" dirty="0">
                <a:solidFill>
                  <a:srgbClr val="002060"/>
                </a:solidFill>
              </a:rPr>
              <a:t> (a ; b) </a:t>
            </a:r>
            <a:r>
              <a:rPr lang="en-US" sz="4000" i="1" dirty="0" err="1">
                <a:solidFill>
                  <a:srgbClr val="002060"/>
                </a:solidFill>
              </a:rPr>
              <a:t>là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toạ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độ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của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điểm</a:t>
            </a:r>
            <a:r>
              <a:rPr lang="en-US" sz="4000" i="1" dirty="0">
                <a:solidFill>
                  <a:srgbClr val="002060"/>
                </a:solidFill>
              </a:rPr>
              <a:t> M </a:t>
            </a:r>
            <a:r>
              <a:rPr lang="en-US" sz="4000" i="1" dirty="0" err="1">
                <a:solidFill>
                  <a:srgbClr val="002060"/>
                </a:solidFill>
              </a:rPr>
              <a:t>trong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mặt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phẳng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toạ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độ</a:t>
            </a:r>
            <a:r>
              <a:rPr lang="en-US" sz="4000" i="1" dirty="0">
                <a:solidFill>
                  <a:srgbClr val="002060"/>
                </a:solidFill>
              </a:rPr>
              <a:t> Oxy. Ta </a:t>
            </a:r>
            <a:r>
              <a:rPr lang="en-US" sz="4000" i="1" dirty="0" err="1">
                <a:solidFill>
                  <a:srgbClr val="002060"/>
                </a:solidFill>
              </a:rPr>
              <a:t>kí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hiệu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là</a:t>
            </a:r>
            <a:r>
              <a:rPr lang="en-US" sz="4000" i="1" dirty="0">
                <a:solidFill>
                  <a:srgbClr val="002060"/>
                </a:solidFill>
              </a:rPr>
              <a:t> M(a; b).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4043E8-4DD0-4444-9373-03ACDF489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390" y="5479792"/>
            <a:ext cx="4945311" cy="44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236" end="3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charRg st="236" end="3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charRg st="236" end="3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build="p"/>
      <p:bldP spid="2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81000" y="1631097"/>
            <a:ext cx="17526000" cy="8313003"/>
          </a:xfrm>
          <a:prstGeom prst="roundRect">
            <a:avLst>
              <a:gd name="adj" fmla="val 347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09600" y="266700"/>
            <a:ext cx="9601200" cy="2286001"/>
            <a:chOff x="914400" y="419099"/>
            <a:chExt cx="9601200" cy="22860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552" b="1552"/>
            <a:stretch>
              <a:fillRect/>
            </a:stretch>
          </p:blipFill>
          <p:spPr>
            <a:xfrm>
              <a:off x="914400" y="419099"/>
              <a:ext cx="9601200" cy="22860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56360" y="729779"/>
              <a:ext cx="73957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2. Toạ độ của một vectơ</a:t>
              </a:r>
              <a:endPara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018543" y="4415125"/>
            <a:ext cx="89851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34270" y="6992558"/>
            <a:ext cx="2481186" cy="114355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915900" y="6187321"/>
                <a:ext cx="14108681" cy="2754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400" dirty="0"/>
                  <a:t>Cho </a:t>
                </a:r>
                <a:r>
                  <a:rPr lang="en-US" sz="4400" dirty="0" err="1"/>
                  <a:t>điểm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r>
                      <a:rPr lang="en-US" sz="4400" i="1"/>
                      <m:t>𝑀</m:t>
                    </m:r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trong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mặt</a:t>
                </a:r>
                <a:r>
                  <a:rPr lang="en-US" sz="4400" dirty="0"/>
                  <a:t> </a:t>
                </a:r>
                <a:r>
                  <a:rPr lang="en-US" sz="4400" dirty="0" err="1"/>
                  <a:t>phẳng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toạ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độ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r>
                      <a:rPr lang="en-US" sz="4400" i="1"/>
                      <m:t>𝑂𝑥𝑦</m:t>
                    </m:r>
                  </m:oMath>
                </a14:m>
                <a:r>
                  <a:rPr lang="en-US" sz="4400" dirty="0"/>
                  <a:t>.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4400" dirty="0"/>
                  <a:t>a) </a:t>
                </a:r>
                <a:r>
                  <a:rPr lang="en-US" sz="4400" dirty="0" err="1"/>
                  <a:t>Vẽ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vectơ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/>
                        </m:ctrlPr>
                      </m:accPr>
                      <m:e>
                        <m:r>
                          <a:rPr lang="en-US" sz="4400" i="1"/>
                          <m:t>𝑂𝑀</m:t>
                        </m:r>
                      </m:e>
                    </m:acc>
                  </m:oMath>
                </a14:m>
                <a:r>
                  <a:rPr lang="en-US" sz="4400" dirty="0"/>
                  <a:t>.</a:t>
                </a:r>
                <a:br>
                  <a:rPr lang="en-US" sz="4400" dirty="0"/>
                </a:br>
                <a:r>
                  <a:rPr lang="en-US" sz="4400" dirty="0"/>
                  <a:t>b) </a:t>
                </a:r>
                <a:r>
                  <a:rPr lang="en-US" sz="4400" dirty="0" err="1"/>
                  <a:t>Nêu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cách</a:t>
                </a:r>
                <a:r>
                  <a:rPr lang="en-US" sz="4400" dirty="0"/>
                  <a:t> </a:t>
                </a:r>
                <a:r>
                  <a:rPr lang="en-US" sz="4400" dirty="0" err="1"/>
                  <a:t>xác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định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toạ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độ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của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điểm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r>
                      <a:rPr lang="en-US" sz="4400" i="1"/>
                      <m:t>𝑀</m:t>
                    </m:r>
                  </m:oMath>
                </a14:m>
                <a:r>
                  <a:rPr lang="en-US" sz="4400" dirty="0"/>
                  <a:t>.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900" y="6187321"/>
                <a:ext cx="14108681" cy="2754024"/>
              </a:xfrm>
              <a:prstGeom prst="rect">
                <a:avLst/>
              </a:prstGeom>
              <a:blipFill>
                <a:blip r:embed="rId4"/>
                <a:stretch>
                  <a:fillRect l="-1728" t="-885" b="-9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9">
            <a:extLst>
              <a:ext uri="{FF2B5EF4-FFF2-40B4-BE49-F238E27FC236}">
                <a16:creationId xmlns:a16="http://schemas.microsoft.com/office/drawing/2014/main" id="{739139BB-3720-4E0C-AED1-0F9CB09A5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08032" y="1820112"/>
            <a:ext cx="2564768" cy="215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76574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81000" y="43749"/>
            <a:ext cx="17526000" cy="10199502"/>
          </a:xfrm>
          <a:prstGeom prst="roundRect">
            <a:avLst>
              <a:gd name="adj" fmla="val 347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5400" y="4822806"/>
            <a:ext cx="9741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55906" y="298524"/>
                <a:ext cx="11857977" cy="989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/>
                  <a:t>a) </a:t>
                </a:r>
                <a:r>
                  <a:rPr lang="en-US" sz="4000" dirty="0" err="1"/>
                  <a:t>Vẽ</a:t>
                </a:r>
                <a:r>
                  <a:rPr lang="en-US" sz="4000" dirty="0"/>
                  <a:t> </a:t>
                </a:r>
                <a:r>
                  <a:rPr lang="en-US" sz="4000" dirty="0" err="1"/>
                  <a:t>vectơ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𝑂𝑀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06" y="298524"/>
                <a:ext cx="11857977" cy="989758"/>
              </a:xfrm>
              <a:prstGeom prst="rect">
                <a:avLst/>
              </a:prstGeom>
              <a:blipFill>
                <a:blip r:embed="rId3"/>
                <a:stretch>
                  <a:fillRect l="-1851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1D7CEB-FAF3-43EF-83F1-C53A9969B27A}"/>
              </a:ext>
            </a:extLst>
          </p:cNvPr>
          <p:cNvSpPr txBox="1"/>
          <p:nvPr/>
        </p:nvSpPr>
        <p:spPr>
          <a:xfrm>
            <a:off x="8420802" y="43749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CFCB253-1CA9-4E04-BB1D-F1D51E039B13}"/>
                  </a:ext>
                </a:extLst>
              </p:cNvPr>
              <p:cNvSpPr/>
              <p:nvPr/>
            </p:nvSpPr>
            <p:spPr>
              <a:xfrm>
                <a:off x="381000" y="1263977"/>
                <a:ext cx="12687522" cy="885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i="1" dirty="0">
                    <a:solidFill>
                      <a:srgbClr val="002060"/>
                    </a:solidFill>
                  </a:rPr>
                  <a:t>Ta </a:t>
                </a:r>
                <a:r>
                  <a:rPr lang="en-US" sz="4000" i="1" dirty="0" err="1">
                    <a:solidFill>
                      <a:srgbClr val="002060"/>
                    </a:solidFill>
                  </a:rPr>
                  <a:t>có</a:t>
                </a:r>
                <a:r>
                  <a:rPr lang="en-US" sz="4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4000" i="1" dirty="0" err="1">
                    <a:solidFill>
                      <a:srgbClr val="002060"/>
                    </a:solidFill>
                  </a:rPr>
                  <a:t>vectơ</a:t>
                </a:r>
                <a:r>
                  <a:rPr lang="en-US" sz="40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rgbClr val="002060"/>
                            </a:solidFill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2060"/>
                            </a:solidFill>
                          </a:rPr>
                          <m:t>𝑂𝑀</m:t>
                        </m:r>
                      </m:e>
                    </m:acc>
                  </m:oMath>
                </a14:m>
                <a:r>
                  <a:rPr lang="en-US" sz="4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4000" i="1" dirty="0" err="1">
                    <a:solidFill>
                      <a:srgbClr val="002060"/>
                    </a:solidFill>
                  </a:rPr>
                  <a:t>với</a:t>
                </a:r>
                <a:r>
                  <a:rPr lang="en-US" sz="4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4000" i="1" dirty="0" err="1">
                    <a:solidFill>
                      <a:srgbClr val="002060"/>
                    </a:solidFill>
                  </a:rPr>
                  <a:t>điểm</a:t>
                </a:r>
                <a:r>
                  <a:rPr lang="en-US" sz="4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4000" i="1" dirty="0" err="1">
                    <a:solidFill>
                      <a:srgbClr val="002060"/>
                    </a:solidFill>
                  </a:rPr>
                  <a:t>đầu</a:t>
                </a:r>
                <a:r>
                  <a:rPr lang="en-US" sz="4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4000" i="1" dirty="0" err="1">
                    <a:solidFill>
                      <a:srgbClr val="002060"/>
                    </a:solidFill>
                  </a:rPr>
                  <a:t>là</a:t>
                </a:r>
                <a:r>
                  <a:rPr lang="en-US" sz="4000" i="1" dirty="0">
                    <a:solidFill>
                      <a:srgbClr val="002060"/>
                    </a:solidFill>
                  </a:rPr>
                  <a:t> O </a:t>
                </a:r>
                <a:r>
                  <a:rPr lang="en-US" sz="4000" i="1" dirty="0" err="1">
                    <a:solidFill>
                      <a:srgbClr val="002060"/>
                    </a:solidFill>
                  </a:rPr>
                  <a:t>và</a:t>
                </a:r>
                <a:r>
                  <a:rPr lang="en-US" sz="4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4000" i="1" dirty="0" err="1">
                    <a:solidFill>
                      <a:srgbClr val="002060"/>
                    </a:solidFill>
                  </a:rPr>
                  <a:t>điểm</a:t>
                </a:r>
                <a:r>
                  <a:rPr lang="en-US" sz="4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4000" i="1" dirty="0" err="1">
                    <a:solidFill>
                      <a:srgbClr val="002060"/>
                    </a:solidFill>
                  </a:rPr>
                  <a:t>cuối</a:t>
                </a:r>
                <a:r>
                  <a:rPr lang="en-US" sz="4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4000" i="1" dirty="0" err="1">
                    <a:solidFill>
                      <a:srgbClr val="002060"/>
                    </a:solidFill>
                  </a:rPr>
                  <a:t>là</a:t>
                </a:r>
                <a:r>
                  <a:rPr lang="en-US" sz="4000" i="1" dirty="0">
                    <a:solidFill>
                      <a:srgbClr val="002060"/>
                    </a:solidFill>
                  </a:rPr>
                  <a:t> M.</a:t>
                </a: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CFCB253-1CA9-4E04-BB1D-F1D51E039B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63977"/>
                <a:ext cx="12687522" cy="885563"/>
              </a:xfrm>
              <a:prstGeom prst="rect">
                <a:avLst/>
              </a:prstGeom>
              <a:blipFill>
                <a:blip r:embed="rId4"/>
                <a:stretch>
                  <a:fillRect l="-1730" b="-28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E1CD5F8-5D75-4490-8EA4-81589D92219E}"/>
                  </a:ext>
                </a:extLst>
              </p:cNvPr>
              <p:cNvSpPr/>
              <p:nvPr/>
            </p:nvSpPr>
            <p:spPr>
              <a:xfrm>
                <a:off x="424314" y="2149540"/>
                <a:ext cx="1185797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/>
                  <a:t>b) </a:t>
                </a:r>
                <a:r>
                  <a:rPr lang="en-US" sz="4000" dirty="0" err="1"/>
                  <a:t>Nêu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xác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định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toạ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của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điểm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4000" dirty="0"/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E1CD5F8-5D75-4490-8EA4-81589D9221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14" y="2149540"/>
                <a:ext cx="11857977" cy="901593"/>
              </a:xfrm>
              <a:prstGeom prst="rect">
                <a:avLst/>
              </a:prstGeom>
              <a:blipFill>
                <a:blip r:embed="rId5"/>
                <a:stretch>
                  <a:fillRect l="-1851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02CD1A61-92F9-44E1-8309-CC670D1EBB25}"/>
              </a:ext>
            </a:extLst>
          </p:cNvPr>
          <p:cNvSpPr/>
          <p:nvPr/>
        </p:nvSpPr>
        <p:spPr>
          <a:xfrm>
            <a:off x="583669" y="2964742"/>
            <a:ext cx="11539267" cy="736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</a:rPr>
              <a:t>+ </a:t>
            </a:r>
            <a:r>
              <a:rPr lang="en-US" sz="4000" dirty="0" err="1">
                <a:solidFill>
                  <a:srgbClr val="002060"/>
                </a:solidFill>
              </a:rPr>
              <a:t>Từ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kẻ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đường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thẳng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vuông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góc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với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trục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hoành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cắt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trục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hoành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tại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điểm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ứng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với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số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a</a:t>
            </a:r>
            <a:r>
              <a:rPr lang="en-US" sz="4000" dirty="0">
                <a:solidFill>
                  <a:srgbClr val="002060"/>
                </a:solidFill>
              </a:rPr>
              <a:t>. </a:t>
            </a:r>
            <a:r>
              <a:rPr lang="en-US" sz="4000" dirty="0" err="1">
                <a:solidFill>
                  <a:srgbClr val="002060"/>
                </a:solidFill>
              </a:rPr>
              <a:t>Số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hoành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của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điểm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M</a:t>
            </a:r>
            <a:r>
              <a:rPr lang="en-US" sz="4000" dirty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</a:rPr>
              <a:t>+ </a:t>
            </a:r>
            <a:r>
              <a:rPr lang="en-US" sz="4000" dirty="0" err="1">
                <a:solidFill>
                  <a:srgbClr val="002060"/>
                </a:solidFill>
              </a:rPr>
              <a:t>Từ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kẻ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đường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thẳng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vuông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góc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với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trục</a:t>
            </a:r>
            <a:r>
              <a:rPr lang="en-US" sz="4000" dirty="0">
                <a:solidFill>
                  <a:srgbClr val="002060"/>
                </a:solidFill>
              </a:rPr>
              <a:t> tung </a:t>
            </a:r>
            <a:r>
              <a:rPr lang="en-US" sz="4000" dirty="0" err="1">
                <a:solidFill>
                  <a:srgbClr val="002060"/>
                </a:solidFill>
              </a:rPr>
              <a:t>và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cắt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trục</a:t>
            </a:r>
            <a:r>
              <a:rPr lang="en-US" sz="4000" dirty="0">
                <a:solidFill>
                  <a:srgbClr val="002060"/>
                </a:solidFill>
              </a:rPr>
              <a:t> tung </a:t>
            </a:r>
            <a:r>
              <a:rPr lang="en-US" sz="4000" dirty="0" err="1">
                <a:solidFill>
                  <a:srgbClr val="002060"/>
                </a:solidFill>
              </a:rPr>
              <a:t>tại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điểm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K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ứng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với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số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b</a:t>
            </a:r>
            <a:r>
              <a:rPr lang="en-US" sz="4000" dirty="0">
                <a:solidFill>
                  <a:srgbClr val="002060"/>
                </a:solidFill>
              </a:rPr>
              <a:t>. </a:t>
            </a:r>
            <a:r>
              <a:rPr lang="en-US" sz="4000" dirty="0" err="1">
                <a:solidFill>
                  <a:srgbClr val="002060"/>
                </a:solidFill>
              </a:rPr>
              <a:t>Số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b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là</a:t>
            </a:r>
            <a:r>
              <a:rPr lang="en-US" sz="4000" dirty="0">
                <a:solidFill>
                  <a:srgbClr val="002060"/>
                </a:solidFill>
              </a:rPr>
              <a:t> tung </a:t>
            </a:r>
            <a:r>
              <a:rPr lang="en-US" sz="4000" dirty="0" err="1">
                <a:solidFill>
                  <a:srgbClr val="002060"/>
                </a:solidFill>
              </a:rPr>
              <a:t>độ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của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điểm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M</a:t>
            </a:r>
            <a:r>
              <a:rPr lang="en-US" sz="40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</a:rPr>
              <a:t>Cặp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số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(a ; b) </a:t>
            </a:r>
            <a:r>
              <a:rPr lang="en-US" sz="4000" dirty="0" err="1">
                <a:solidFill>
                  <a:srgbClr val="002060"/>
                </a:solidFill>
              </a:rPr>
              <a:t>là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toạ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của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điểm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trong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mặt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phẳng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toạ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</a:t>
            </a:r>
            <a:r>
              <a:rPr lang="en-US" sz="4000" dirty="0">
                <a:solidFill>
                  <a:srgbClr val="002060"/>
                </a:solidFill>
              </a:rPr>
              <a:t> Oxy. Ta </a:t>
            </a:r>
            <a:r>
              <a:rPr lang="en-US" sz="4000" dirty="0" err="1">
                <a:solidFill>
                  <a:srgbClr val="002060"/>
                </a:solidFill>
              </a:rPr>
              <a:t>kí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i="1" dirty="0">
                <a:solidFill>
                  <a:srgbClr val="002060"/>
                </a:solidFill>
              </a:rPr>
              <a:t>M (a ; b).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58A494-EED1-414A-81ED-DA529A14C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605" y="2371701"/>
            <a:ext cx="5378726" cy="555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88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build="p"/>
      <p:bldP spid="2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742950" marR="0" indent="-742950" algn="l" defTabSz="914400" rtl="0" eaLnBrk="1" fontAlgn="auto" latinLnBrk="0" hangingPunct="1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AutoNum type="alphaLcParenR"/>
          <a:tabLst/>
          <a:defRPr kumimoji="0" sz="4400" b="0" i="0" u="none" strike="noStrike" kern="1200" cap="none" spc="0" normalizeH="0" baseline="0" noProof="0" dirty="0" err="1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 panose="020B0604020202020204"/>
            <a:ea typeface="+mn-ea"/>
            <a:cs typeface="+mn-cs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3266</TotalTime>
  <Words>3894</Words>
  <Application>Microsoft Office PowerPoint</Application>
  <PresentationFormat>Custom</PresentationFormat>
  <Paragraphs>297</Paragraphs>
  <Slides>45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Times New Roman</vt:lpstr>
      <vt:lpstr>Public Sans Bold</vt:lpstr>
      <vt:lpstr>Calibri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Modern Mathematics Class Presentation</dc:title>
  <dc:creator>Xinh Đẹp Dịu Hiền Huế Thị</dc:creator>
  <cp:lastModifiedBy>Nguyệt Lê</cp:lastModifiedBy>
  <cp:revision>112</cp:revision>
  <dcterms:created xsi:type="dcterms:W3CDTF">2006-08-16T00:00:00Z</dcterms:created>
  <dcterms:modified xsi:type="dcterms:W3CDTF">2022-12-19T01:19:38Z</dcterms:modified>
  <dc:identifier>DAFOPwTJkAg</dc:identifier>
</cp:coreProperties>
</file>