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2" r:id="rId2"/>
    <p:sldId id="264" r:id="rId3"/>
    <p:sldId id="263" r:id="rId4"/>
    <p:sldId id="266" r:id="rId5"/>
    <p:sldId id="268" r:id="rId6"/>
    <p:sldId id="269" r:id="rId7"/>
    <p:sldId id="270" r:id="rId8"/>
    <p:sldId id="267" r:id="rId9"/>
    <p:sldId id="265" r:id="rId10"/>
    <p:sldId id="271" r:id="rId11"/>
    <p:sldId id="273" r:id="rId12"/>
    <p:sldId id="274" r:id="rId13"/>
    <p:sldId id="285" r:id="rId14"/>
    <p:sldId id="282" r:id="rId15"/>
    <p:sldId id="284" r:id="rId16"/>
    <p:sldId id="275" r:id="rId17"/>
    <p:sldId id="276" r:id="rId18"/>
    <p:sldId id="277" r:id="rId19"/>
    <p:sldId id="278" r:id="rId20"/>
    <p:sldId id="279" r:id="rId21"/>
    <p:sldId id="256" r:id="rId22"/>
    <p:sldId id="258" r:id="rId23"/>
    <p:sldId id="259" r:id="rId24"/>
    <p:sldId id="260" r:id="rId25"/>
    <p:sldId id="2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14" autoAdjust="0"/>
  </p:normalViewPr>
  <p:slideViewPr>
    <p:cSldViewPr snapToGrid="0">
      <p:cViewPr varScale="1">
        <p:scale>
          <a:sx n="65" d="100"/>
          <a:sy n="65" d="100"/>
        </p:scale>
        <p:origin x="91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EAFD0-C679-4ECF-8864-E6EBC01E082F}" type="datetimeFigureOut">
              <a:rPr lang="en-US" smtClean="0"/>
              <a:t>07/09/2024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3FE39-0119-49D7-AC17-98544F94E7CF}" type="slidenum">
              <a:rPr lang="en-US" smtClean="0"/>
              <a:t>‹#›</a:t>
            </a:fld>
            <a:endParaRPr lang="en-US"/>
          </a:p>
        </p:txBody>
      </p:sp>
    </p:spTree>
    <p:extLst>
      <p:ext uri="{BB962C8B-B14F-4D97-AF65-F5344CB8AC3E}">
        <p14:creationId xmlns:p14="http://schemas.microsoft.com/office/powerpoint/2010/main" val="1853190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Trồng</a:t>
            </a:r>
            <a:r>
              <a:rPr lang="en-US" dirty="0" smtClean="0"/>
              <a:t> </a:t>
            </a:r>
            <a:r>
              <a:rPr lang="en-US" dirty="0" err="1" smtClean="0"/>
              <a:t>rau</a:t>
            </a:r>
            <a:r>
              <a:rPr lang="en-US" dirty="0" smtClean="0"/>
              <a:t>, </a:t>
            </a:r>
            <a:r>
              <a:rPr lang="en-US" dirty="0" err="1" smtClean="0"/>
              <a:t>nuôi</a:t>
            </a:r>
            <a:r>
              <a:rPr lang="en-US" baseline="0" dirty="0" smtClean="0"/>
              <a:t> </a:t>
            </a:r>
            <a:r>
              <a:rPr lang="en-US" baseline="0" dirty="0" err="1" smtClean="0"/>
              <a:t>gà</a:t>
            </a:r>
            <a:r>
              <a:rPr lang="en-US" baseline="0" dirty="0" smtClean="0"/>
              <a:t>, </a:t>
            </a:r>
            <a:r>
              <a:rPr lang="en-US" baseline="0" dirty="0" err="1" smtClean="0"/>
              <a:t>đánh</a:t>
            </a:r>
            <a:r>
              <a:rPr lang="en-US" baseline="0" dirty="0" smtClean="0"/>
              <a:t> </a:t>
            </a:r>
            <a:r>
              <a:rPr lang="en-US" baseline="0" dirty="0" err="1" smtClean="0"/>
              <a:t>bắt</a:t>
            </a:r>
            <a:r>
              <a:rPr lang="en-US" baseline="0" dirty="0" smtClean="0"/>
              <a:t> </a:t>
            </a:r>
            <a:r>
              <a:rPr lang="en-US" baseline="0" dirty="0" err="1" smtClean="0"/>
              <a:t>cá</a:t>
            </a:r>
            <a:r>
              <a:rPr lang="en-US" baseline="0" dirty="0" smtClean="0"/>
              <a:t>, </a:t>
            </a:r>
            <a:r>
              <a:rPr lang="en-US" baseline="0" dirty="0" err="1" smtClean="0"/>
              <a:t>buôn</a:t>
            </a:r>
            <a:r>
              <a:rPr lang="en-US" baseline="0" dirty="0" smtClean="0"/>
              <a:t> </a:t>
            </a:r>
            <a:r>
              <a:rPr lang="en-US" baseline="0" dirty="0" err="1" smtClean="0"/>
              <a:t>bán</a:t>
            </a:r>
            <a:r>
              <a:rPr lang="en-US" baseline="0" dirty="0" smtClean="0"/>
              <a:t>, </a:t>
            </a:r>
            <a:r>
              <a:rPr lang="en-US" baseline="0" dirty="0" err="1" smtClean="0"/>
              <a:t>cơ</a:t>
            </a:r>
            <a:r>
              <a:rPr lang="en-US" baseline="0" dirty="0" smtClean="0"/>
              <a:t> </a:t>
            </a:r>
            <a:r>
              <a:rPr lang="en-US" baseline="0" dirty="0" err="1" smtClean="0"/>
              <a:t>khí</a:t>
            </a:r>
            <a:r>
              <a:rPr lang="en-US" baseline="0" dirty="0" smtClean="0"/>
              <a:t>, </a:t>
            </a:r>
            <a:r>
              <a:rPr lang="en-US" baseline="0" dirty="0" err="1" smtClean="0"/>
              <a:t>sx</a:t>
            </a:r>
            <a:r>
              <a:rPr lang="en-US" baseline="0" dirty="0" smtClean="0"/>
              <a:t> </a:t>
            </a:r>
            <a:r>
              <a:rPr lang="en-US" baseline="0" dirty="0" err="1" smtClean="0"/>
              <a:t>âm</a:t>
            </a:r>
            <a:r>
              <a:rPr lang="en-US" baseline="0" dirty="0" smtClean="0"/>
              <a:t> </a:t>
            </a:r>
            <a:r>
              <a:rPr lang="en-US" baseline="0" dirty="0" err="1" smtClean="0"/>
              <a:t>nhạc</a:t>
            </a:r>
            <a:endParaRPr lang="en-US" dirty="0"/>
          </a:p>
        </p:txBody>
      </p:sp>
      <p:sp>
        <p:nvSpPr>
          <p:cNvPr id="4" name="Slide Number Placeholder 3"/>
          <p:cNvSpPr>
            <a:spLocks noGrp="1"/>
          </p:cNvSpPr>
          <p:nvPr>
            <p:ph type="sldNum" sz="quarter" idx="10"/>
          </p:nvPr>
        </p:nvSpPr>
        <p:spPr/>
        <p:txBody>
          <a:bodyPr/>
          <a:lstStyle/>
          <a:p>
            <a:fld id="{C393FE39-0119-49D7-AC17-98544F94E7CF}" type="slidenum">
              <a:rPr lang="en-US" smtClean="0"/>
              <a:t>2</a:t>
            </a:fld>
            <a:endParaRPr lang="en-US"/>
          </a:p>
        </p:txBody>
      </p:sp>
    </p:spTree>
    <p:extLst>
      <p:ext uri="{BB962C8B-B14F-4D97-AF65-F5344CB8AC3E}">
        <p14:creationId xmlns:p14="http://schemas.microsoft.com/office/powerpoint/2010/main" val="238088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3FE39-0119-49D7-AC17-98544F94E7CF}" type="slidenum">
              <a:rPr lang="en-US" smtClean="0"/>
              <a:t>4</a:t>
            </a:fld>
            <a:endParaRPr lang="en-US"/>
          </a:p>
        </p:txBody>
      </p:sp>
    </p:spTree>
    <p:extLst>
      <p:ext uri="{BB962C8B-B14F-4D97-AF65-F5344CB8AC3E}">
        <p14:creationId xmlns:p14="http://schemas.microsoft.com/office/powerpoint/2010/main" val="312366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Nhìn</a:t>
            </a:r>
            <a:r>
              <a:rPr lang="en-US" baseline="0" dirty="0" smtClean="0"/>
              <a:t> </a:t>
            </a:r>
            <a:r>
              <a:rPr lang="en-US" baseline="0" dirty="0" err="1" smtClean="0"/>
              <a:t>chung</a:t>
            </a:r>
            <a:r>
              <a:rPr lang="en-US" baseline="0" dirty="0" smtClean="0"/>
              <a:t> </a:t>
            </a:r>
            <a:r>
              <a:rPr lang="en-US" baseline="0" dirty="0" err="1" smtClean="0"/>
              <a:t>về</a:t>
            </a:r>
            <a:r>
              <a:rPr lang="en-US" baseline="0" dirty="0" smtClean="0"/>
              <a:t> </a:t>
            </a:r>
            <a:r>
              <a:rPr lang="en-US" baseline="0" dirty="0" err="1" smtClean="0"/>
              <a:t>nội</a:t>
            </a:r>
            <a:r>
              <a:rPr lang="en-US" baseline="0" dirty="0" smtClean="0"/>
              <a:t> dung </a:t>
            </a:r>
            <a:r>
              <a:rPr lang="en-US" baseline="0" dirty="0" err="1" smtClean="0"/>
              <a:t>cb</a:t>
            </a:r>
            <a:r>
              <a:rPr lang="en-US" baseline="0" dirty="0" smtClean="0"/>
              <a:t>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đúng</a:t>
            </a:r>
            <a:r>
              <a:rPr lang="en-US" baseline="0" dirty="0" smtClean="0"/>
              <a:t>, </a:t>
            </a:r>
            <a:r>
              <a:rPr lang="en-US" baseline="0" dirty="0" err="1" smtClean="0"/>
              <a:t>đủ</a:t>
            </a:r>
            <a:r>
              <a:rPr lang="en-US" baseline="0" dirty="0" smtClean="0"/>
              <a:t> ý </a:t>
            </a:r>
            <a:r>
              <a:rPr lang="en-US" baseline="0" dirty="0" err="1" smtClean="0"/>
              <a:t>cô</a:t>
            </a:r>
            <a:r>
              <a:rPr lang="en-US" baseline="0" dirty="0" smtClean="0"/>
              <a:t> k </a:t>
            </a:r>
            <a:r>
              <a:rPr lang="en-US" baseline="0" dirty="0" err="1" smtClean="0"/>
              <a:t>có</a:t>
            </a:r>
            <a:r>
              <a:rPr lang="en-US" baseline="0" dirty="0" smtClean="0"/>
              <a:t> </a:t>
            </a:r>
            <a:r>
              <a:rPr lang="en-US" baseline="0" dirty="0" err="1" smtClean="0"/>
              <a:t>gì</a:t>
            </a:r>
            <a:r>
              <a:rPr lang="en-US" baseline="0" dirty="0" smtClean="0"/>
              <a:t> </a:t>
            </a:r>
            <a:r>
              <a:rPr lang="en-US" baseline="0" dirty="0" err="1" smtClean="0"/>
              <a:t>bổ</a:t>
            </a:r>
            <a:r>
              <a:rPr lang="en-US" baseline="0" dirty="0" smtClean="0"/>
              <a:t> sung, </a:t>
            </a:r>
            <a:r>
              <a:rPr lang="en-US" baseline="0" dirty="0" err="1" smtClean="0"/>
              <a:t>mời</a:t>
            </a:r>
            <a:r>
              <a:rPr lang="en-US" baseline="0" dirty="0" smtClean="0"/>
              <a:t> </a:t>
            </a:r>
            <a:r>
              <a:rPr lang="en-US" baseline="0" dirty="0" err="1" smtClean="0"/>
              <a:t>cb</a:t>
            </a:r>
            <a:r>
              <a:rPr lang="en-US" baseline="0" dirty="0" smtClean="0"/>
              <a:t> </a:t>
            </a:r>
            <a:r>
              <a:rPr lang="en-US" baseline="0" dirty="0" err="1" smtClean="0"/>
              <a:t>ghi</a:t>
            </a:r>
            <a:r>
              <a:rPr lang="en-US" baseline="0" dirty="0" smtClean="0"/>
              <a:t> </a:t>
            </a:r>
            <a:r>
              <a:rPr lang="en-US" baseline="0" dirty="0" err="1" smtClean="0"/>
              <a:t>bài</a:t>
            </a:r>
            <a:endParaRPr lang="en-US" dirty="0"/>
          </a:p>
        </p:txBody>
      </p:sp>
      <p:sp>
        <p:nvSpPr>
          <p:cNvPr id="4" name="Slide Number Placeholder 3"/>
          <p:cNvSpPr>
            <a:spLocks noGrp="1"/>
          </p:cNvSpPr>
          <p:nvPr>
            <p:ph type="sldNum" sz="quarter" idx="10"/>
          </p:nvPr>
        </p:nvSpPr>
        <p:spPr/>
        <p:txBody>
          <a:bodyPr/>
          <a:lstStyle/>
          <a:p>
            <a:fld id="{C393FE39-0119-49D7-AC17-98544F94E7CF}" type="slidenum">
              <a:rPr lang="en-US" smtClean="0"/>
              <a:t>5</a:t>
            </a:fld>
            <a:endParaRPr lang="en-US"/>
          </a:p>
        </p:txBody>
      </p:sp>
    </p:spTree>
    <p:extLst>
      <p:ext uri="{BB962C8B-B14F-4D97-AF65-F5344CB8AC3E}">
        <p14:creationId xmlns:p14="http://schemas.microsoft.com/office/powerpoint/2010/main" val="254595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do anh T làm chủ, tự tổ chức sản xuất kinh doanh và tiêu thụ sản phẩm (gần chục tv)</a:t>
            </a:r>
          </a:p>
          <a:p>
            <a:r>
              <a:rPr lang="vi-VN" dirty="0" smtClean="0"/>
              <a:t>Mô hình này khó huy động vốn nên qui mô thường nhỏ</a:t>
            </a:r>
          </a:p>
          <a:p>
            <a:r>
              <a:rPr lang="vi-VN" dirty="0" smtClean="0"/>
              <a:t>GV: từ vc phân tích câu chuyện trên, các bạn cho cô biết thế nào là hộ sx kinh doanh, và đặc điểm của hộ sx kinh doanh</a:t>
            </a:r>
          </a:p>
          <a:p>
            <a:endParaRPr lang="en-US" dirty="0"/>
          </a:p>
        </p:txBody>
      </p:sp>
      <p:sp>
        <p:nvSpPr>
          <p:cNvPr id="4" name="Slide Number Placeholder 3"/>
          <p:cNvSpPr>
            <a:spLocks noGrp="1"/>
          </p:cNvSpPr>
          <p:nvPr>
            <p:ph type="sldNum" sz="quarter" idx="10"/>
          </p:nvPr>
        </p:nvSpPr>
        <p:spPr/>
        <p:txBody>
          <a:bodyPr/>
          <a:lstStyle/>
          <a:p>
            <a:fld id="{C393FE39-0119-49D7-AC17-98544F94E7CF}" type="slidenum">
              <a:rPr lang="en-US" smtClean="0"/>
              <a:t>9</a:t>
            </a:fld>
            <a:endParaRPr lang="en-US"/>
          </a:p>
        </p:txBody>
      </p:sp>
    </p:spTree>
    <p:extLst>
      <p:ext uri="{BB962C8B-B14F-4D97-AF65-F5344CB8AC3E}">
        <p14:creationId xmlns:p14="http://schemas.microsoft.com/office/powerpoint/2010/main" val="25333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vì các gia đình này có nhu cầu chung là đều muốn áp dụng quy trình sản xuất theo tiêu chuẩn mới để nâng cao năng suất và chất lượng sản phẩm</a:t>
            </a:r>
          </a:p>
          <a:p>
            <a:r>
              <a:rPr lang="vi-VN" dirty="0" smtClean="0"/>
              <a:t>Hợp tác xã Đoàn Kết gồm 9 thành viên. Hoạt động của HTX dựa trên nguyên tắc: các thành viên tự nguyện, tự chủ, tự chịu trách nhiệm, bình đẳng và dân chủ trong quản lí HTX.</a:t>
            </a:r>
          </a:p>
          <a:p>
            <a:r>
              <a:rPr lang="vi-VN" dirty="0" smtClean="0"/>
              <a:t>GV: Theo em, mô hình htx là gì, có ưu điểm gì so với mô hình hộ sx kinh doanh?</a:t>
            </a:r>
          </a:p>
          <a:p>
            <a:endParaRPr lang="en-US" dirty="0"/>
          </a:p>
        </p:txBody>
      </p:sp>
      <p:sp>
        <p:nvSpPr>
          <p:cNvPr id="4" name="Slide Number Placeholder 3"/>
          <p:cNvSpPr>
            <a:spLocks noGrp="1"/>
          </p:cNvSpPr>
          <p:nvPr>
            <p:ph type="sldNum" sz="quarter" idx="10"/>
          </p:nvPr>
        </p:nvSpPr>
        <p:spPr/>
        <p:txBody>
          <a:bodyPr/>
          <a:lstStyle/>
          <a:p>
            <a:fld id="{C393FE39-0119-49D7-AC17-98544F94E7CF}" type="slidenum">
              <a:rPr lang="en-US" smtClean="0"/>
              <a:t>10</a:t>
            </a:fld>
            <a:endParaRPr lang="en-US"/>
          </a:p>
        </p:txBody>
      </p:sp>
    </p:spTree>
    <p:extLst>
      <p:ext uri="{BB962C8B-B14F-4D97-AF65-F5344CB8AC3E}">
        <p14:creationId xmlns:p14="http://schemas.microsoft.com/office/powerpoint/2010/main" val="71141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Htx</a:t>
            </a:r>
            <a:r>
              <a:rPr lang="en-US" dirty="0" smtClean="0"/>
              <a:t> </a:t>
            </a:r>
            <a:r>
              <a:rPr lang="en-US" dirty="0" err="1" smtClean="0"/>
              <a:t>nông</a:t>
            </a:r>
            <a:r>
              <a:rPr lang="en-US" baseline="0" dirty="0" smtClean="0"/>
              <a:t> – </a:t>
            </a:r>
            <a:r>
              <a:rPr lang="en-US" baseline="0" dirty="0" err="1" smtClean="0"/>
              <a:t>lâm</a:t>
            </a:r>
            <a:r>
              <a:rPr lang="en-US" baseline="0" dirty="0" smtClean="0"/>
              <a:t> </a:t>
            </a:r>
            <a:r>
              <a:rPr lang="en-US" baseline="0" dirty="0" err="1" smtClean="0"/>
              <a:t>nghiệp</a:t>
            </a:r>
            <a:r>
              <a:rPr lang="en-US" baseline="0" dirty="0" smtClean="0"/>
              <a:t> </a:t>
            </a:r>
            <a:r>
              <a:rPr lang="en-US" baseline="0" dirty="0" err="1" smtClean="0"/>
              <a:t>vạn</a:t>
            </a:r>
            <a:r>
              <a:rPr lang="en-US" baseline="0" dirty="0" smtClean="0"/>
              <a:t> an (</a:t>
            </a:r>
            <a:r>
              <a:rPr lang="en-US" baseline="0" dirty="0" err="1" smtClean="0"/>
              <a:t>liêm</a:t>
            </a:r>
            <a:r>
              <a:rPr lang="en-US" baseline="0" dirty="0" smtClean="0"/>
              <a:t> </a:t>
            </a:r>
            <a:r>
              <a:rPr lang="en-US" baseline="0" dirty="0" err="1" smtClean="0"/>
              <a:t>liêm</a:t>
            </a:r>
            <a:r>
              <a:rPr lang="en-US" baseline="0" dirty="0" smtClean="0"/>
              <a:t> </a:t>
            </a:r>
            <a:r>
              <a:rPr lang="en-US" baseline="0" dirty="0" err="1" smtClean="0"/>
              <a:t>phú</a:t>
            </a:r>
            <a:r>
              <a:rPr lang="en-US" baseline="0" dirty="0" smtClean="0"/>
              <a:t>) </a:t>
            </a:r>
            <a:r>
              <a:rPr lang="en-US" baseline="0" dirty="0" err="1" smtClean="0"/>
              <a:t>trồng</a:t>
            </a:r>
            <a:r>
              <a:rPr lang="en-US" baseline="0" dirty="0" smtClean="0"/>
              <a:t> </a:t>
            </a:r>
            <a:r>
              <a:rPr lang="en-US" baseline="0" dirty="0" err="1" smtClean="0"/>
              <a:t>cây</a:t>
            </a:r>
            <a:r>
              <a:rPr lang="en-US" baseline="0" dirty="0" smtClean="0"/>
              <a:t> </a:t>
            </a:r>
            <a:r>
              <a:rPr lang="en-US" baseline="0" dirty="0" err="1" smtClean="0"/>
              <a:t>gia</a:t>
            </a:r>
            <a:r>
              <a:rPr lang="en-US" baseline="0" dirty="0" smtClean="0"/>
              <a:t> </a:t>
            </a:r>
            <a:r>
              <a:rPr lang="en-US" baseline="0" dirty="0" err="1" smtClean="0"/>
              <a:t>vị</a:t>
            </a:r>
            <a:r>
              <a:rPr lang="en-US" baseline="0" dirty="0" smtClean="0"/>
              <a:t>, </a:t>
            </a:r>
            <a:r>
              <a:rPr lang="en-US" baseline="0" dirty="0" err="1" smtClean="0"/>
              <a:t>dược</a:t>
            </a:r>
            <a:r>
              <a:rPr lang="en-US" baseline="0" dirty="0" smtClean="0"/>
              <a:t> </a:t>
            </a:r>
            <a:r>
              <a:rPr lang="en-US" baseline="0" dirty="0" err="1" smtClean="0"/>
              <a:t>liệu</a:t>
            </a:r>
            <a:r>
              <a:rPr lang="en-US" baseline="0" dirty="0" smtClean="0"/>
              <a:t>, </a:t>
            </a:r>
            <a:r>
              <a:rPr lang="en-US" baseline="0" dirty="0" err="1" smtClean="0"/>
              <a:t>cây</a:t>
            </a:r>
            <a:r>
              <a:rPr lang="en-US" baseline="0" dirty="0" smtClean="0"/>
              <a:t> </a:t>
            </a:r>
            <a:r>
              <a:rPr lang="en-US" baseline="0" dirty="0" err="1" smtClean="0"/>
              <a:t>hương</a:t>
            </a:r>
            <a:r>
              <a:rPr lang="en-US" baseline="0" dirty="0" smtClean="0"/>
              <a:t> </a:t>
            </a:r>
            <a:r>
              <a:rPr lang="en-US" baseline="0" dirty="0" err="1" smtClean="0"/>
              <a:t>liệu</a:t>
            </a:r>
            <a:r>
              <a:rPr lang="en-US" baseline="0" dirty="0" smtClean="0"/>
              <a:t> </a:t>
            </a:r>
            <a:r>
              <a:rPr lang="en-US" baseline="0" dirty="0" err="1" smtClean="0"/>
              <a:t>lâu</a:t>
            </a:r>
            <a:r>
              <a:rPr lang="en-US" baseline="0" dirty="0" smtClean="0"/>
              <a:t> </a:t>
            </a:r>
            <a:r>
              <a:rPr lang="en-US" baseline="0" dirty="0" err="1" smtClean="0"/>
              <a:t>năm</a:t>
            </a:r>
            <a:endParaRPr lang="en-US" baseline="0" dirty="0" smtClean="0"/>
          </a:p>
          <a:p>
            <a:r>
              <a:rPr lang="en-US" baseline="0" dirty="0" err="1" smtClean="0"/>
              <a:t>Htx</a:t>
            </a:r>
            <a:r>
              <a:rPr lang="en-US" baseline="0" dirty="0" smtClean="0"/>
              <a:t> </a:t>
            </a:r>
            <a:r>
              <a:rPr lang="en-US" baseline="0" dirty="0" err="1" smtClean="0"/>
              <a:t>thế</a:t>
            </a:r>
            <a:r>
              <a:rPr lang="en-US" baseline="0" dirty="0" smtClean="0"/>
              <a:t> </a:t>
            </a:r>
            <a:r>
              <a:rPr lang="en-US" baseline="0" dirty="0" err="1" smtClean="0"/>
              <a:t>tuấn</a:t>
            </a:r>
            <a:r>
              <a:rPr lang="en-US" baseline="0" dirty="0" smtClean="0"/>
              <a:t> – </a:t>
            </a:r>
            <a:r>
              <a:rPr lang="en-US" baseline="0" dirty="0" err="1" smtClean="0"/>
              <a:t>tùng</a:t>
            </a:r>
            <a:r>
              <a:rPr lang="en-US" baseline="0" dirty="0" smtClean="0"/>
              <a:t> </a:t>
            </a:r>
            <a:r>
              <a:rPr lang="en-US" baseline="0" dirty="0" err="1" smtClean="0"/>
              <a:t>thiện</a:t>
            </a:r>
            <a:r>
              <a:rPr lang="en-US" baseline="0" dirty="0" smtClean="0"/>
              <a:t> (ken 2 </a:t>
            </a:r>
            <a:r>
              <a:rPr lang="en-US" baseline="0" dirty="0" err="1" smtClean="0"/>
              <a:t>chiềng</a:t>
            </a:r>
            <a:r>
              <a:rPr lang="en-US" baseline="0" dirty="0" smtClean="0"/>
              <a:t> ken) </a:t>
            </a:r>
            <a:r>
              <a:rPr lang="en-US" baseline="0" dirty="0" err="1" smtClean="0"/>
              <a:t>cũng</a:t>
            </a:r>
            <a:r>
              <a:rPr lang="en-US" baseline="0" dirty="0" smtClean="0"/>
              <a:t> </a:t>
            </a:r>
            <a:r>
              <a:rPr lang="en-US" baseline="0" dirty="0" err="1" smtClean="0"/>
              <a:t>trồng</a:t>
            </a:r>
            <a:r>
              <a:rPr lang="en-US" baseline="0" dirty="0" smtClean="0"/>
              <a:t> </a:t>
            </a:r>
            <a:r>
              <a:rPr lang="en-US" baseline="0" dirty="0" err="1" smtClean="0"/>
              <a:t>như</a:t>
            </a:r>
            <a:r>
              <a:rPr lang="en-US" baseline="0" dirty="0" smtClean="0"/>
              <a:t> </a:t>
            </a:r>
            <a:r>
              <a:rPr lang="en-US" baseline="0" dirty="0" err="1" smtClean="0"/>
              <a:t>trên</a:t>
            </a:r>
            <a:endParaRPr lang="en-US" dirty="0"/>
          </a:p>
        </p:txBody>
      </p:sp>
      <p:sp>
        <p:nvSpPr>
          <p:cNvPr id="4" name="Slide Number Placeholder 3"/>
          <p:cNvSpPr>
            <a:spLocks noGrp="1"/>
          </p:cNvSpPr>
          <p:nvPr>
            <p:ph type="sldNum" sz="quarter" idx="10"/>
          </p:nvPr>
        </p:nvSpPr>
        <p:spPr/>
        <p:txBody>
          <a:bodyPr/>
          <a:lstStyle/>
          <a:p>
            <a:fld id="{C393FE39-0119-49D7-AC17-98544F94E7CF}" type="slidenum">
              <a:rPr lang="en-US" smtClean="0"/>
              <a:t>20</a:t>
            </a:fld>
            <a:endParaRPr lang="en-US"/>
          </a:p>
        </p:txBody>
      </p:sp>
    </p:spTree>
    <p:extLst>
      <p:ext uri="{BB962C8B-B14F-4D97-AF65-F5344CB8AC3E}">
        <p14:creationId xmlns:p14="http://schemas.microsoft.com/office/powerpoint/2010/main" val="1522505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99019-3758-4A32-9765-026E5AE4AC80}"/>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5" name="Footer Placeholder 4">
            <a:extLst>
              <a:ext uri="{FF2B5EF4-FFF2-40B4-BE49-F238E27FC236}">
                <a16:creationId xmlns:a16="http://schemas.microsoft.com/office/drawing/2014/main" id="{73A3646E-ACCC-49D7-B924-E7CB19C44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82CE5-7B10-4B32-AFC5-444CAC326ED9}"/>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179891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5A6F-A6AB-4676-94CF-AC4B15A00FB1}"/>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5" name="Footer Placeholder 4">
            <a:extLst>
              <a:ext uri="{FF2B5EF4-FFF2-40B4-BE49-F238E27FC236}">
                <a16:creationId xmlns:a16="http://schemas.microsoft.com/office/drawing/2014/main" id="{4C05389E-2FCA-471A-8A73-7137D6427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17710-BF11-46CC-A5A1-DE28F8A0EC2E}"/>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256407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97FD-DFB8-43E1-833F-AC5A5F7573E7}"/>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5" name="Footer Placeholder 4">
            <a:extLst>
              <a:ext uri="{FF2B5EF4-FFF2-40B4-BE49-F238E27FC236}">
                <a16:creationId xmlns:a16="http://schemas.microsoft.com/office/drawing/2014/main" id="{DD0392A6-359C-44B8-9857-B1D8DCEBC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8EB52-D7F0-40A9-A25B-9CD9A0B3ED2C}"/>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80013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E1A6-D46A-4B02-90D9-12F078FFC119}"/>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5" name="Footer Placeholder 4">
            <a:extLst>
              <a:ext uri="{FF2B5EF4-FFF2-40B4-BE49-F238E27FC236}">
                <a16:creationId xmlns:a16="http://schemas.microsoft.com/office/drawing/2014/main" id="{CF293FC0-0145-483B-8E9B-F75CF79E1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A56F2-D742-4780-847D-8E261E95F4B6}"/>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426111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3C25E-77A0-41CC-BFE5-4C7D5C7D0055}"/>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5" name="Footer Placeholder 4">
            <a:extLst>
              <a:ext uri="{FF2B5EF4-FFF2-40B4-BE49-F238E27FC236}">
                <a16:creationId xmlns:a16="http://schemas.microsoft.com/office/drawing/2014/main" id="{B419ECA3-2145-45F4-B232-38C25F61B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17CC4-3525-4B78-B7CF-37F696F0E6B4}"/>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2140311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B1AE6-C5A3-49E7-8727-8295AA95BCCE}"/>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6" name="Footer Placeholder 5">
            <a:extLst>
              <a:ext uri="{FF2B5EF4-FFF2-40B4-BE49-F238E27FC236}">
                <a16:creationId xmlns:a16="http://schemas.microsoft.com/office/drawing/2014/main" id="{0B50F822-6D71-4B0F-9C1E-538FD7BD4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DD7DA-AC3C-4997-AA77-3A6A8640F920}"/>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2569218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1FFE-7973-4662-B837-42BAD4DE3678}"/>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8" name="Footer Placeholder 7">
            <a:extLst>
              <a:ext uri="{FF2B5EF4-FFF2-40B4-BE49-F238E27FC236}">
                <a16:creationId xmlns:a16="http://schemas.microsoft.com/office/drawing/2014/main" id="{C0E0E719-02F2-42A2-90C3-DD5DD718D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F79A00-AEC5-44A7-841F-55346460DB34}"/>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1398201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CD31A-318E-4B30-AA57-9B79299A9CF4}"/>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4" name="Footer Placeholder 3">
            <a:extLst>
              <a:ext uri="{FF2B5EF4-FFF2-40B4-BE49-F238E27FC236}">
                <a16:creationId xmlns:a16="http://schemas.microsoft.com/office/drawing/2014/main" id="{4DAAB716-0154-4620-A968-CF06746F96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2F6D62-A5FF-4FAC-A5EE-DDC2946682D4}"/>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329918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F711-F324-495B-A3B2-D2D2795C40A8}"/>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3" name="Footer Placeholder 2">
            <a:extLst>
              <a:ext uri="{FF2B5EF4-FFF2-40B4-BE49-F238E27FC236}">
                <a16:creationId xmlns:a16="http://schemas.microsoft.com/office/drawing/2014/main" id="{3BD91B2F-5DF9-446F-BC54-F718049273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83BADC-F67D-465D-B5B1-1CF7A4F6466D}"/>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30980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C671-1B20-4C00-8DE0-452EADC4A9D5}"/>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6" name="Footer Placeholder 5">
            <a:extLst>
              <a:ext uri="{FF2B5EF4-FFF2-40B4-BE49-F238E27FC236}">
                <a16:creationId xmlns:a16="http://schemas.microsoft.com/office/drawing/2014/main" id="{35249F5F-4C0E-4192-8082-530DB4E39E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1D1A9-8E31-4E9B-A2F1-EDB1D9D1DAC1}"/>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31486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CC8C9-4858-4036-B8F7-DADFD9D3EF96}"/>
              </a:ext>
            </a:extLst>
          </p:cNvPr>
          <p:cNvSpPr>
            <a:spLocks noGrp="1"/>
          </p:cNvSpPr>
          <p:nvPr>
            <p:ph type="dt" sz="half" idx="10"/>
          </p:nvPr>
        </p:nvSpPr>
        <p:spPr/>
        <p:txBody>
          <a:bodyPr/>
          <a:lstStyle/>
          <a:p>
            <a:fld id="{FA9F759A-DE83-4305-83F1-EE0F125AF9CF}" type="datetimeFigureOut">
              <a:rPr lang="en-US" smtClean="0"/>
              <a:t>07/09/2024</a:t>
            </a:fld>
            <a:endParaRPr lang="en-US"/>
          </a:p>
        </p:txBody>
      </p:sp>
      <p:sp>
        <p:nvSpPr>
          <p:cNvPr id="6" name="Footer Placeholder 5">
            <a:extLst>
              <a:ext uri="{FF2B5EF4-FFF2-40B4-BE49-F238E27FC236}">
                <a16:creationId xmlns:a16="http://schemas.microsoft.com/office/drawing/2014/main" id="{EA97C144-59EA-4DFB-AEBA-4F3E82858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176193-C459-4EC3-9226-6272158056F0}"/>
              </a:ext>
            </a:extLst>
          </p:cNvPr>
          <p:cNvSpPr>
            <a:spLocks noGrp="1"/>
          </p:cNvSpPr>
          <p:nvPr>
            <p:ph type="sldNum" sz="quarter" idx="12"/>
          </p:nvPr>
        </p:nvSpPr>
        <p:spPr/>
        <p:txBody>
          <a:bodyPr/>
          <a:lstStyle/>
          <a:p>
            <a:fld id="{D7462126-3192-4341-A61F-E8A1F739ACFD}" type="slidenum">
              <a:rPr lang="en-US" smtClean="0"/>
              <a:t>‹#›</a:t>
            </a:fld>
            <a:endParaRPr lang="en-US"/>
          </a:p>
        </p:txBody>
      </p:sp>
    </p:spTree>
    <p:extLst>
      <p:ext uri="{BB962C8B-B14F-4D97-AF65-F5344CB8AC3E}">
        <p14:creationId xmlns:p14="http://schemas.microsoft.com/office/powerpoint/2010/main" val="160886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30D0A-9638-4E6A-B290-B5FBB6F38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7979C-A2B9-487C-B09C-BDF4CDE73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F759A-DE83-4305-83F1-EE0F125AF9CF}" type="datetimeFigureOut">
              <a:rPr lang="en-US" smtClean="0"/>
              <a:t>07/09/2024</a:t>
            </a:fld>
            <a:endParaRPr lang="en-US"/>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62126-3192-4341-A61F-E8A1F739ACFD}" type="slidenum">
              <a:rPr lang="en-US" smtClean="0"/>
              <a:t>‹#›</a:t>
            </a:fld>
            <a:endParaRPr lang="en-US"/>
          </a:p>
        </p:txBody>
      </p:sp>
    </p:spTree>
    <p:extLst>
      <p:ext uri="{BB962C8B-B14F-4D97-AF65-F5344CB8AC3E}">
        <p14:creationId xmlns:p14="http://schemas.microsoft.com/office/powerpoint/2010/main" val="342170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slide" Target="slide22.xml"/><Relationship Id="rId3" Type="http://schemas.openxmlformats.org/officeDocument/2006/relationships/slideLayout" Target="../slideLayouts/slideLayout1.xml"/><Relationship Id="rId21" Type="http://schemas.openxmlformats.org/officeDocument/2006/relationships/image" Target="../media/image53.png"/><Relationship Id="rId34" Type="http://schemas.openxmlformats.org/officeDocument/2006/relationships/slide" Target="slide25.xml"/><Relationship Id="rId7" Type="http://schemas.openxmlformats.org/officeDocument/2006/relationships/image" Target="../media/image42.png"/><Relationship Id="rId12" Type="http://schemas.openxmlformats.org/officeDocument/2006/relationships/image" Target="../media/image45.png"/><Relationship Id="rId17" Type="http://schemas.openxmlformats.org/officeDocument/2006/relationships/image" Target="../media/image50.png"/><Relationship Id="rId25" Type="http://schemas.microsoft.com/office/2007/relationships/hdphoto" Target="../media/hdphoto5.wdp"/><Relationship Id="rId33" Type="http://schemas.openxmlformats.org/officeDocument/2006/relationships/image" Target="../media/image59.png"/><Relationship Id="rId2" Type="http://schemas.openxmlformats.org/officeDocument/2006/relationships/audio" Target="../media/media2.mp3"/><Relationship Id="rId16" Type="http://schemas.openxmlformats.org/officeDocument/2006/relationships/image" Target="../media/image49.png"/><Relationship Id="rId20" Type="http://schemas.openxmlformats.org/officeDocument/2006/relationships/image" Target="../media/image52.png"/><Relationship Id="rId29" Type="http://schemas.openxmlformats.org/officeDocument/2006/relationships/slide" Target="slide23.xml"/><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44.png"/><Relationship Id="rId24" Type="http://schemas.openxmlformats.org/officeDocument/2006/relationships/image" Target="../media/image55.png"/><Relationship Id="rId32" Type="http://schemas.openxmlformats.org/officeDocument/2006/relationships/image" Target="../media/image58.png"/><Relationship Id="rId5" Type="http://schemas.openxmlformats.org/officeDocument/2006/relationships/audio" Target="../media/audio2.wav"/><Relationship Id="rId15" Type="http://schemas.openxmlformats.org/officeDocument/2006/relationships/image" Target="../media/image48.png"/><Relationship Id="rId23" Type="http://schemas.microsoft.com/office/2007/relationships/hdphoto" Target="../media/hdphoto4.wdp"/><Relationship Id="rId28" Type="http://schemas.microsoft.com/office/2007/relationships/hdphoto" Target="../media/hdphoto6.wdp"/><Relationship Id="rId36" Type="http://schemas.openxmlformats.org/officeDocument/2006/relationships/image" Target="../media/image61.png"/><Relationship Id="rId10" Type="http://schemas.microsoft.com/office/2007/relationships/hdphoto" Target="../media/hdphoto2.wdp"/><Relationship Id="rId19" Type="http://schemas.microsoft.com/office/2007/relationships/hdphoto" Target="../media/hdphoto3.wdp"/><Relationship Id="rId31" Type="http://schemas.openxmlformats.org/officeDocument/2006/relationships/slide" Target="slide24.xml"/><Relationship Id="rId4" Type="http://schemas.openxmlformats.org/officeDocument/2006/relationships/audio" Target="../media/audio1.wav"/><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4.png"/><Relationship Id="rId27" Type="http://schemas.openxmlformats.org/officeDocument/2006/relationships/image" Target="../media/image56.png"/><Relationship Id="rId30" Type="http://schemas.openxmlformats.org/officeDocument/2006/relationships/image" Target="../media/image57.png"/><Relationship Id="rId35" Type="http://schemas.openxmlformats.org/officeDocument/2006/relationships/image" Target="../media/image60.png"/><Relationship Id="rId8"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audio" Target="../media/audio1.wav"/><Relationship Id="rId10" Type="http://schemas.openxmlformats.org/officeDocument/2006/relationships/image" Target="../media/image48.png"/><Relationship Id="rId4" Type="http://schemas.openxmlformats.org/officeDocument/2006/relationships/audio" Target="../media/audio5.wav"/><Relationship Id="rId9"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audio" Target="../media/audio1.wav"/><Relationship Id="rId10" Type="http://schemas.openxmlformats.org/officeDocument/2006/relationships/image" Target="../media/image48.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audio" Target="../media/audio1.wav"/><Relationship Id="rId10" Type="http://schemas.openxmlformats.org/officeDocument/2006/relationships/image" Target="../media/image48.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audio" Target="../media/audio1.wav"/><Relationship Id="rId10" Type="http://schemas.openxmlformats.org/officeDocument/2006/relationships/image" Target="../media/image48.png"/><Relationship Id="rId4" Type="http://schemas.openxmlformats.org/officeDocument/2006/relationships/audio" Target="../media/audio5.wav"/><Relationship Id="rId9" Type="http://schemas.openxmlformats.org/officeDocument/2006/relationships/slide" Target="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Đen - Mang Tiền Về Cho Mẹ ft. Nguyên Thảo (M-V)_Slo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062663"/>
          </a:xfrm>
          <a:prstGeom prst="rect">
            <a:avLst/>
          </a:prstGeom>
        </p:spPr>
      </p:pic>
    </p:spTree>
    <p:extLst>
      <p:ext uri="{BB962C8B-B14F-4D97-AF65-F5344CB8AC3E}">
        <p14:creationId xmlns:p14="http://schemas.microsoft.com/office/powerpoint/2010/main" val="37257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flipH="1">
            <a:off x="2518884" y="1011612"/>
            <a:ext cx="6472039" cy="1569660"/>
          </a:xfrm>
          <a:prstGeom prst="rect">
            <a:avLst/>
          </a:prstGeom>
          <a:noFill/>
        </p:spPr>
        <p:txBody>
          <a:bodyPr wrap="square" rtlCol="0">
            <a:spAutoFit/>
          </a:bodyPr>
          <a:lstStyle/>
          <a:p>
            <a:pPr algn="ctr" defTabSz="685800"/>
            <a:r>
              <a:rPr lang="en-US" sz="3200" dirty="0" err="1" smtClean="0">
                <a:solidFill>
                  <a:prstClr val="black"/>
                </a:solidFill>
                <a:latin typeface="Times New Roman" panose="02020603050405020304" pitchFamily="18" charset="0"/>
                <a:cs typeface="Times New Roman" panose="02020603050405020304" pitchFamily="18" charset="0"/>
              </a:rPr>
              <a:t>Thảo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luận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xoay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quanh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câu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chuyện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tình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huống</a:t>
            </a:r>
            <a:r>
              <a:rPr lang="en-US" sz="3200" dirty="0" smtClean="0">
                <a:solidFill>
                  <a:prstClr val="black"/>
                </a:solidFill>
                <a:latin typeface="Times New Roman" panose="02020603050405020304" pitchFamily="18" charset="0"/>
                <a:cs typeface="Times New Roman" panose="02020603050405020304" pitchFamily="18" charset="0"/>
              </a:rPr>
              <a:t> “HỢP TÁC XÃ ĐOÀN KẾT” SGK/41</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flipH="1">
            <a:off x="2034176" y="2685143"/>
            <a:ext cx="8430624"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AutoNum type="arabicPeriod"/>
            </a:pPr>
            <a:r>
              <a:rPr lang="en-US" sz="3200" i="1" dirty="0" err="1" smtClean="0">
                <a:latin typeface="Times New Roman" panose="02020603050405020304" pitchFamily="18" charset="0"/>
                <a:cs typeface="Times New Roman" panose="02020603050405020304" pitchFamily="18" charset="0"/>
              </a:rPr>
              <a:t>Tại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sao</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anh</a:t>
            </a:r>
            <a:r>
              <a:rPr lang="en-US" sz="3200" i="1" dirty="0" smtClean="0">
                <a:latin typeface="Times New Roman" panose="02020603050405020304" pitchFamily="18" charset="0"/>
                <a:cs typeface="Times New Roman" panose="02020603050405020304" pitchFamily="18" charset="0"/>
              </a:rPr>
              <a:t> T </a:t>
            </a:r>
            <a:r>
              <a:rPr lang="en-US" sz="3200" i="1" dirty="0" err="1" smtClean="0">
                <a:latin typeface="Times New Roman" panose="02020603050405020304" pitchFamily="18" charset="0"/>
                <a:cs typeface="Times New Roman" panose="02020603050405020304" pitchFamily="18" charset="0"/>
              </a:rPr>
              <a:t>phải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liên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kết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với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hộ</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gia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đình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khác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để</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thành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lập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hợp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Đoàn</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a:t>
            </a:r>
            <a:r>
              <a:rPr lang="en-US" sz="3200" i="1" dirty="0" err="1" smtClean="0">
                <a:latin typeface="Times New Roman" panose="02020603050405020304" pitchFamily="18" charset="0"/>
                <a:cs typeface="Times New Roman" panose="02020603050405020304" pitchFamily="18" charset="0"/>
              </a:rPr>
              <a:t>ết</a:t>
            </a:r>
            <a:r>
              <a:rPr lang="en-US" sz="3200" i="1" dirty="0" smtClean="0">
                <a:latin typeface="Times New Roman" panose="02020603050405020304" pitchFamily="18" charset="0"/>
                <a:cs typeface="Times New Roman" panose="02020603050405020304" pitchFamily="18" charset="0"/>
              </a:rPr>
              <a:t>?</a:t>
            </a:r>
          </a:p>
          <a:p>
            <a:pPr marL="342900" indent="-342900">
              <a:buAutoNum type="arabicPeriod"/>
            </a:pPr>
            <a:r>
              <a:rPr lang="en-US" sz="3200" i="1" dirty="0" err="1" smtClean="0">
                <a:latin typeface="Times New Roman" panose="02020603050405020304" pitchFamily="18" charset="0"/>
                <a:cs typeface="Times New Roman" panose="02020603050405020304" pitchFamily="18" charset="0"/>
              </a:rPr>
              <a:t>Hợp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Đoàn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Kết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gồm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mấy</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thành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viên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Hoạt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động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của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hợp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dựa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nguyên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tắc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93289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5400" b="1" dirty="0">
                <a:ln w="22225">
                  <a:solidFill>
                    <a:schemeClr val="accent2"/>
                  </a:solidFill>
                  <a:prstDash val="solid"/>
                </a:ln>
                <a:solidFill>
                  <a:schemeClr val="accent2">
                    <a:lumMod val="40000"/>
                    <a:lumOff val="60000"/>
                  </a:schemeClr>
                </a:solidFill>
              </a:rPr>
              <a:t>a. </a:t>
            </a:r>
            <a:r>
              <a:rPr lang="en-US" sz="5400" b="1" dirty="0" err="1">
                <a:ln w="22225">
                  <a:solidFill>
                    <a:schemeClr val="accent2"/>
                  </a:solidFill>
                  <a:prstDash val="solid"/>
                </a:ln>
                <a:solidFill>
                  <a:schemeClr val="accent2">
                    <a:lumMod val="40000"/>
                    <a:lumOff val="60000"/>
                  </a:schemeClr>
                </a:solidFill>
              </a:rPr>
              <a:t>Mô</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hình</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hộ</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sản</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xuất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kinh</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doanh</a:t>
            </a:r>
            <a:endParaRPr lang="en-US" sz="5400" b="1" dirty="0">
              <a:ln w="22225">
                <a:solidFill>
                  <a:schemeClr val="accent2"/>
                </a:solidFill>
                <a:prstDash val="solid"/>
              </a:ln>
              <a:solidFill>
                <a:schemeClr val="accent2">
                  <a:lumMod val="40000"/>
                  <a:lumOff val="60000"/>
                </a:schemeClr>
              </a:solidFill>
            </a:endParaRPr>
          </a:p>
          <a:p>
            <a:endParaRPr lang="en-US" dirty="0"/>
          </a:p>
        </p:txBody>
      </p:sp>
    </p:spTree>
    <p:extLst>
      <p:ext uri="{BB962C8B-B14F-4D97-AF65-F5344CB8AC3E}">
        <p14:creationId xmlns:p14="http://schemas.microsoft.com/office/powerpoint/2010/main" val="55471888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 y="5260710"/>
            <a:ext cx="12192000" cy="1597290"/>
          </a:xfrm>
          <a:prstGeom prst="rect">
            <a:avLst/>
          </a:prstGeom>
        </p:spPr>
      </p:pic>
      <p:pic>
        <p:nvPicPr>
          <p:cNvPr id="5" name="Picture 4"/>
          <p:cNvPicPr>
            <a:picLocks noChangeAspect="1"/>
          </p:cNvPicPr>
          <p:nvPr/>
        </p:nvPicPr>
        <p:blipFill>
          <a:blip r:embed="rId3"/>
          <a:stretch>
            <a:fillRect/>
          </a:stretch>
        </p:blipFill>
        <p:spPr>
          <a:xfrm>
            <a:off x="2464758" y="365125"/>
            <a:ext cx="6511325" cy="1249216"/>
          </a:xfrm>
          <a:prstGeom prst="rect">
            <a:avLst/>
          </a:prstGeom>
        </p:spPr>
      </p:pic>
      <p:pic>
        <p:nvPicPr>
          <p:cNvPr id="6" name="Picture 5"/>
          <p:cNvPicPr>
            <a:picLocks noChangeAspect="1"/>
          </p:cNvPicPr>
          <p:nvPr/>
        </p:nvPicPr>
        <p:blipFill>
          <a:blip r:embed="rId4"/>
          <a:stretch>
            <a:fillRect/>
          </a:stretch>
        </p:blipFill>
        <p:spPr>
          <a:xfrm>
            <a:off x="1288551" y="2017043"/>
            <a:ext cx="9614897" cy="3243667"/>
          </a:xfrm>
          <a:prstGeom prst="rect">
            <a:avLst/>
          </a:prstGeom>
        </p:spPr>
      </p:pic>
      <p:sp>
        <p:nvSpPr>
          <p:cNvPr id="3" name="Rectangle 2"/>
          <p:cNvSpPr/>
          <p:nvPr/>
        </p:nvSpPr>
        <p:spPr>
          <a:xfrm>
            <a:off x="1845780" y="2017043"/>
            <a:ext cx="8718802" cy="3108543"/>
          </a:xfrm>
          <a:prstGeom prst="rect">
            <a:avLst/>
          </a:prstGeom>
        </p:spPr>
        <p:txBody>
          <a:bodyPr wrap="square">
            <a:spAutoFit/>
          </a:bodyPr>
          <a:lstStyle/>
          <a:p>
            <a:r>
              <a:rPr lang="vi-VN" sz="2800" dirty="0"/>
              <a:t>- Là mô hình do cá nhân hoặc một nhóm người hoặc một hộ gia đình làm chủ, dựa trên hình thức sở hữu tư nhân.</a:t>
            </a:r>
          </a:p>
          <a:p>
            <a:r>
              <a:rPr lang="vi-VN" sz="2800" dirty="0"/>
              <a:t>- Chủ hộ tự chủ trong quản lý và tiêu thụ sản phẩm</a:t>
            </a:r>
          </a:p>
          <a:p>
            <a:r>
              <a:rPr lang="vi-VN" sz="2800" dirty="0"/>
              <a:t>- Chỉ được đăng ký kinh doanh tại một địa điểm duy nhất trên lãnh thổ Việt Nam</a:t>
            </a:r>
          </a:p>
          <a:p>
            <a:r>
              <a:rPr lang="vi-VN" sz="2800" dirty="0"/>
              <a:t>- Quy mô nhỏ lẻ dễ tạo việc làm nhưng khó huy động </a:t>
            </a:r>
          </a:p>
        </p:txBody>
      </p:sp>
    </p:spTree>
    <p:extLst>
      <p:ext uri="{BB962C8B-B14F-4D97-AF65-F5344CB8AC3E}">
        <p14:creationId xmlns:p14="http://schemas.microsoft.com/office/powerpoint/2010/main" val="73946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1436" y="39912"/>
            <a:ext cx="10515600" cy="1325563"/>
          </a:xfrm>
        </p:spPr>
        <p:txBody>
          <a:bodyPr/>
          <a:lstStyle/>
          <a:p>
            <a:pPr algn="ctr"/>
            <a:r>
              <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MỘT SỐ HÌNH ẢNH VỀ HỘ SẢN XUẤT KINH DOANH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65475"/>
            <a:ext cx="6139236" cy="4604427"/>
          </a:xfrm>
        </p:spPr>
      </p:pic>
      <p:pic>
        <p:nvPicPr>
          <p:cNvPr id="5" name="Picture 4"/>
          <p:cNvPicPr>
            <a:picLocks noChangeAspect="1"/>
          </p:cNvPicPr>
          <p:nvPr/>
        </p:nvPicPr>
        <p:blipFill>
          <a:blip r:embed="rId3"/>
          <a:stretch>
            <a:fillRect/>
          </a:stretch>
        </p:blipFill>
        <p:spPr>
          <a:xfrm>
            <a:off x="6202180" y="1365476"/>
            <a:ext cx="5989820" cy="4604427"/>
          </a:xfrm>
          <a:prstGeom prst="rect">
            <a:avLst/>
          </a:prstGeom>
        </p:spPr>
      </p:pic>
      <p:sp>
        <p:nvSpPr>
          <p:cNvPr id="6" name="TextBox 5"/>
          <p:cNvSpPr txBox="1"/>
          <p:nvPr/>
        </p:nvSpPr>
        <p:spPr>
          <a:xfrm flipH="1">
            <a:off x="3264490" y="6151157"/>
            <a:ext cx="534861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smtClean="0"/>
              <a:t>Kinh</a:t>
            </a:r>
            <a:r>
              <a:rPr lang="en-US" sz="3200" dirty="0" smtClean="0"/>
              <a:t> </a:t>
            </a:r>
            <a:r>
              <a:rPr lang="en-US" sz="3200" dirty="0" err="1" smtClean="0"/>
              <a:t>doanh</a:t>
            </a:r>
            <a:r>
              <a:rPr lang="en-US" sz="3200" dirty="0" smtClean="0"/>
              <a:t> </a:t>
            </a:r>
            <a:r>
              <a:rPr lang="en-US" sz="3200" dirty="0" err="1" smtClean="0"/>
              <a:t>cửa</a:t>
            </a:r>
            <a:r>
              <a:rPr lang="en-US" sz="3200" dirty="0" smtClean="0"/>
              <a:t> </a:t>
            </a:r>
            <a:r>
              <a:rPr lang="en-US" sz="3200" dirty="0" err="1" smtClean="0"/>
              <a:t>hàng</a:t>
            </a:r>
            <a:r>
              <a:rPr lang="en-US" sz="3200" dirty="0" smtClean="0"/>
              <a:t> </a:t>
            </a:r>
            <a:r>
              <a:rPr lang="en-US" sz="3200" dirty="0" err="1" smtClean="0"/>
              <a:t>tạp</a:t>
            </a:r>
            <a:r>
              <a:rPr lang="en-US" sz="3200" dirty="0" smtClean="0"/>
              <a:t> </a:t>
            </a:r>
            <a:r>
              <a:rPr lang="en-US" sz="3200" dirty="0" err="1" smtClean="0"/>
              <a:t>hóa</a:t>
            </a:r>
            <a:endParaRPr lang="en-US" sz="3200" dirty="0"/>
          </a:p>
        </p:txBody>
      </p:sp>
    </p:spTree>
    <p:extLst>
      <p:ext uri="{BB962C8B-B14F-4D97-AF65-F5344CB8AC3E}">
        <p14:creationId xmlns:p14="http://schemas.microsoft.com/office/powerpoint/2010/main" val="420445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528" y="-1898"/>
            <a:ext cx="10478125" cy="5758121"/>
          </a:xfrm>
        </p:spPr>
      </p:pic>
      <p:sp>
        <p:nvSpPr>
          <p:cNvPr id="5" name="TextBox 4"/>
          <p:cNvSpPr txBox="1"/>
          <p:nvPr/>
        </p:nvSpPr>
        <p:spPr>
          <a:xfrm flipH="1">
            <a:off x="2578057" y="5981076"/>
            <a:ext cx="676106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dirty="0" err="1" smtClean="0"/>
              <a:t>Kinh</a:t>
            </a:r>
            <a:r>
              <a:rPr lang="en-US" sz="3600" dirty="0" smtClean="0"/>
              <a:t> </a:t>
            </a:r>
            <a:r>
              <a:rPr lang="en-US" sz="3600" dirty="0" err="1" smtClean="0"/>
              <a:t>doanh</a:t>
            </a:r>
            <a:r>
              <a:rPr lang="en-US" sz="3600" dirty="0" smtClean="0"/>
              <a:t> </a:t>
            </a:r>
            <a:r>
              <a:rPr lang="en-US" sz="3600" dirty="0" err="1" smtClean="0"/>
              <a:t>quần</a:t>
            </a:r>
            <a:r>
              <a:rPr lang="en-US" sz="3600" dirty="0" smtClean="0"/>
              <a:t> </a:t>
            </a:r>
            <a:r>
              <a:rPr lang="en-US" sz="3600" dirty="0" err="1" smtClean="0"/>
              <a:t>áo</a:t>
            </a:r>
            <a:r>
              <a:rPr lang="en-US" sz="3600" dirty="0" smtClean="0"/>
              <a:t> – </a:t>
            </a:r>
            <a:r>
              <a:rPr lang="en-US" sz="3600" dirty="0" err="1" smtClean="0"/>
              <a:t>giày</a:t>
            </a:r>
            <a:r>
              <a:rPr lang="en-US" sz="3600" dirty="0" smtClean="0"/>
              <a:t> </a:t>
            </a:r>
            <a:r>
              <a:rPr lang="en-US" sz="3600" dirty="0" err="1" smtClean="0"/>
              <a:t>dép</a:t>
            </a:r>
            <a:r>
              <a:rPr lang="en-US" sz="3600" dirty="0" smtClean="0"/>
              <a:t> </a:t>
            </a:r>
            <a:endParaRPr lang="en-US" sz="3600" dirty="0"/>
          </a:p>
        </p:txBody>
      </p:sp>
    </p:spTree>
    <p:extLst>
      <p:ext uri="{BB962C8B-B14F-4D97-AF65-F5344CB8AC3E}">
        <p14:creationId xmlns:p14="http://schemas.microsoft.com/office/powerpoint/2010/main" val="16906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1"/>
            <a:ext cx="5216578" cy="5682689"/>
          </a:xfrm>
          <a:prstGeom prst="rect">
            <a:avLst/>
          </a:prstGeom>
        </p:spPr>
      </p:pic>
      <p:pic>
        <p:nvPicPr>
          <p:cNvPr id="5" name="Picture 4"/>
          <p:cNvPicPr>
            <a:picLocks noChangeAspect="1"/>
          </p:cNvPicPr>
          <p:nvPr/>
        </p:nvPicPr>
        <p:blipFill>
          <a:blip r:embed="rId3"/>
          <a:stretch>
            <a:fillRect/>
          </a:stretch>
        </p:blipFill>
        <p:spPr>
          <a:xfrm>
            <a:off x="6284468" y="0"/>
            <a:ext cx="5069331" cy="5669771"/>
          </a:xfrm>
          <a:prstGeom prst="rect">
            <a:avLst/>
          </a:prstGeom>
        </p:spPr>
      </p:pic>
      <p:sp>
        <p:nvSpPr>
          <p:cNvPr id="6" name="TextBox 5"/>
          <p:cNvSpPr txBox="1"/>
          <p:nvPr/>
        </p:nvSpPr>
        <p:spPr>
          <a:xfrm flipH="1">
            <a:off x="240589" y="5816980"/>
            <a:ext cx="512588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smtClean="0"/>
              <a:t>Kinh</a:t>
            </a:r>
            <a:r>
              <a:rPr lang="en-US" sz="2800" dirty="0" smtClean="0"/>
              <a:t> </a:t>
            </a:r>
            <a:r>
              <a:rPr lang="en-US" sz="2800" dirty="0" err="1" smtClean="0"/>
              <a:t>doanh</a:t>
            </a:r>
            <a:r>
              <a:rPr lang="en-US" sz="2800" dirty="0" smtClean="0"/>
              <a:t> </a:t>
            </a:r>
            <a:r>
              <a:rPr lang="en-US" sz="2800" dirty="0" err="1" smtClean="0"/>
              <a:t>chăn</a:t>
            </a:r>
            <a:r>
              <a:rPr lang="en-US" sz="2800" dirty="0" smtClean="0"/>
              <a:t> – </a:t>
            </a:r>
            <a:r>
              <a:rPr lang="en-US" sz="2800" dirty="0" err="1" smtClean="0"/>
              <a:t>ga</a:t>
            </a:r>
            <a:r>
              <a:rPr lang="en-US" sz="2800" dirty="0" smtClean="0"/>
              <a:t> – </a:t>
            </a:r>
            <a:r>
              <a:rPr lang="en-US" sz="2800" dirty="0" err="1" smtClean="0"/>
              <a:t>gối</a:t>
            </a:r>
            <a:r>
              <a:rPr lang="en-US" sz="2800" dirty="0" smtClean="0"/>
              <a:t> – </a:t>
            </a:r>
            <a:r>
              <a:rPr lang="en-US" sz="2800" dirty="0" err="1" smtClean="0"/>
              <a:t>đệm</a:t>
            </a:r>
            <a:endParaRPr lang="en-US" sz="2800" dirty="0"/>
          </a:p>
        </p:txBody>
      </p:sp>
      <p:sp>
        <p:nvSpPr>
          <p:cNvPr id="7" name="TextBox 6"/>
          <p:cNvSpPr txBox="1"/>
          <p:nvPr/>
        </p:nvSpPr>
        <p:spPr>
          <a:xfrm flipH="1">
            <a:off x="6476499" y="5816980"/>
            <a:ext cx="48773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smtClean="0"/>
              <a:t>Kinh</a:t>
            </a:r>
            <a:r>
              <a:rPr lang="en-US" sz="3200" dirty="0" smtClean="0"/>
              <a:t> </a:t>
            </a:r>
            <a:r>
              <a:rPr lang="en-US" sz="3200" dirty="0" err="1" smtClean="0"/>
              <a:t>doanh</a:t>
            </a:r>
            <a:r>
              <a:rPr lang="en-US" sz="3200" dirty="0" smtClean="0"/>
              <a:t> may </a:t>
            </a:r>
            <a:r>
              <a:rPr lang="en-US" sz="3200" dirty="0" err="1" smtClean="0"/>
              <a:t>mặc</a:t>
            </a:r>
            <a:r>
              <a:rPr lang="en-US" sz="3200" dirty="0" smtClean="0"/>
              <a:t> </a:t>
            </a:r>
            <a:r>
              <a:rPr lang="en-US" sz="3200" dirty="0" err="1" smtClean="0"/>
              <a:t>tại</a:t>
            </a:r>
            <a:r>
              <a:rPr lang="en-US" sz="3200" dirty="0" smtClean="0"/>
              <a:t> </a:t>
            </a:r>
            <a:r>
              <a:rPr lang="en-US" sz="3200" dirty="0" err="1" smtClean="0"/>
              <a:t>nhà</a:t>
            </a:r>
            <a:endParaRPr lang="en-US" sz="3200" dirty="0"/>
          </a:p>
        </p:txBody>
      </p:sp>
    </p:spTree>
    <p:extLst>
      <p:ext uri="{BB962C8B-B14F-4D97-AF65-F5344CB8AC3E}">
        <p14:creationId xmlns:p14="http://schemas.microsoft.com/office/powerpoint/2010/main" val="38359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lgn="ctr" defTabSz="685800">
              <a:lnSpc>
                <a:spcPct val="100000"/>
              </a:lnSpc>
              <a:spcBef>
                <a:spcPts val="0"/>
              </a:spcBef>
              <a:buNone/>
            </a:pP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b.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Mô</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hình</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hợp</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tác</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xã</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liên</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hiệp</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hợp</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tác</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xã</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sản</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xuất</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kinh</a:t>
            </a:r>
            <a:r>
              <a:rPr lang="en-US"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 </a:t>
            </a:r>
            <a:r>
              <a:rPr lang="en-US" sz="6000" dirty="0" err="1">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rPr>
              <a:t>doanh</a:t>
            </a:r>
            <a:endParaRPr lang="vi-VN" sz="6000" dirty="0">
              <a:ln>
                <a:solidFill>
                  <a:prstClr val="black"/>
                </a:solidFill>
              </a:ln>
              <a:solidFill>
                <a:srgbClr val="70AD47">
                  <a:lumMod val="40000"/>
                  <a:lumOff val="60000"/>
                </a:srgbClr>
              </a:solidFill>
              <a:latin typeface="Times New Roman" panose="02020603050405020304" pitchFamily="18" charset="0"/>
              <a:cs typeface="Times New Roman" panose="02020603050405020304" pitchFamily="18" charset="0"/>
            </a:endParaRPr>
          </a:p>
          <a:p>
            <a:endParaRPr lang="en-US" sz="3600" dirty="0"/>
          </a:p>
        </p:txBody>
      </p:sp>
      <p:pic>
        <p:nvPicPr>
          <p:cNvPr id="4" name="Picture 3"/>
          <p:cNvPicPr>
            <a:picLocks noChangeAspect="1"/>
          </p:cNvPicPr>
          <p:nvPr/>
        </p:nvPicPr>
        <p:blipFill>
          <a:blip r:embed="rId2"/>
          <a:stretch>
            <a:fillRect/>
          </a:stretch>
        </p:blipFill>
        <p:spPr>
          <a:xfrm>
            <a:off x="0" y="5260710"/>
            <a:ext cx="12191999" cy="1597290"/>
          </a:xfrm>
          <a:prstGeom prst="rect">
            <a:avLst/>
          </a:prstGeom>
        </p:spPr>
      </p:pic>
    </p:spTree>
    <p:extLst>
      <p:ext uri="{BB962C8B-B14F-4D97-AF65-F5344CB8AC3E}">
        <p14:creationId xmlns:p14="http://schemas.microsoft.com/office/powerpoint/2010/main" val="2373180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649515" y="2663161"/>
            <a:ext cx="11230316" cy="3185743"/>
          </a:xfrm>
          <a:prstGeom prst="rect">
            <a:avLst/>
          </a:prstGeom>
        </p:spPr>
      </p:pic>
      <p:pic>
        <p:nvPicPr>
          <p:cNvPr id="4" name="Picture 3"/>
          <p:cNvPicPr>
            <a:picLocks noChangeAspect="1"/>
          </p:cNvPicPr>
          <p:nvPr/>
        </p:nvPicPr>
        <p:blipFill>
          <a:blip r:embed="rId3"/>
          <a:stretch>
            <a:fillRect/>
          </a:stretch>
        </p:blipFill>
        <p:spPr>
          <a:xfrm>
            <a:off x="2391639" y="489289"/>
            <a:ext cx="6965424" cy="1336336"/>
          </a:xfrm>
          <a:prstGeom prst="rect">
            <a:avLst/>
          </a:prstGeom>
        </p:spPr>
      </p:pic>
      <p:sp>
        <p:nvSpPr>
          <p:cNvPr id="6" name="Rectangle 5"/>
          <p:cNvSpPr/>
          <p:nvPr/>
        </p:nvSpPr>
        <p:spPr>
          <a:xfrm>
            <a:off x="1194190" y="2917205"/>
            <a:ext cx="10874326" cy="2677656"/>
          </a:xfrm>
          <a:prstGeom prst="rect">
            <a:avLst/>
          </a:prstGeom>
        </p:spPr>
        <p:txBody>
          <a:bodyPr wrap="square">
            <a:spAutoFit/>
          </a:bodyPr>
          <a:lstStyle/>
          <a:p>
            <a:r>
              <a:rPr lang="vi-VN" sz="2000" dirty="0"/>
              <a:t>- </a:t>
            </a:r>
            <a:r>
              <a:rPr lang="vi-VN" sz="2800" dirty="0"/>
              <a:t>Là tổ chức kinh tế tập thể, dựa trên hình thức sở hữu tập thể. </a:t>
            </a:r>
          </a:p>
          <a:p>
            <a:r>
              <a:rPr lang="vi-VN" sz="2800" dirty="0"/>
              <a:t>- Do ít nhất 7 thành viên thành lập, có vị trí vai trò bình đẳng; có quyền hạn, trách nhiệm, nghĩa vụ ngang nhau. </a:t>
            </a:r>
          </a:p>
          <a:p>
            <a:r>
              <a:rPr lang="vi-VN" sz="2800" dirty="0"/>
              <a:t>- Cá nhân, hộ gia đình có thể đăng ký nhiều hợp tác xã. </a:t>
            </a:r>
          </a:p>
          <a:p>
            <a:r>
              <a:rPr lang="vi-VN" sz="2800" dirty="0"/>
              <a:t>- HTX đáp ứng nhu cầu chung của các thành viên, dựa trên cơ sở: tự chủ, tự chịu trách nhiệm, bình đẳng và </a:t>
            </a:r>
          </a:p>
        </p:txBody>
      </p:sp>
    </p:spTree>
    <p:extLst>
      <p:ext uri="{BB962C8B-B14F-4D97-AF65-F5344CB8AC3E}">
        <p14:creationId xmlns:p14="http://schemas.microsoft.com/office/powerpoint/2010/main" val="1658199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3088" y="776805"/>
            <a:ext cx="5645123" cy="991811"/>
          </a:xfrm>
          <a:prstGeom prst="rect">
            <a:avLst/>
          </a:prstGeom>
        </p:spPr>
      </p:pic>
      <p:pic>
        <p:nvPicPr>
          <p:cNvPr id="5" name="Content Placeholder 4"/>
          <p:cNvPicPr>
            <a:picLocks noGrp="1" noChangeAspect="1"/>
          </p:cNvPicPr>
          <p:nvPr>
            <p:ph idx="1"/>
          </p:nvPr>
        </p:nvPicPr>
        <p:blipFill>
          <a:blip r:embed="rId3"/>
          <a:stretch>
            <a:fillRect/>
          </a:stretch>
        </p:blipFill>
        <p:spPr>
          <a:xfrm>
            <a:off x="344774" y="2083633"/>
            <a:ext cx="11444171" cy="4392117"/>
          </a:xfrm>
          <a:prstGeom prst="rect">
            <a:avLst/>
          </a:prstGeom>
        </p:spPr>
      </p:pic>
      <p:sp>
        <p:nvSpPr>
          <p:cNvPr id="6" name="Rectangle 5"/>
          <p:cNvSpPr/>
          <p:nvPr/>
        </p:nvSpPr>
        <p:spPr>
          <a:xfrm>
            <a:off x="1668905" y="2252441"/>
            <a:ext cx="9260351" cy="2677656"/>
          </a:xfrm>
          <a:prstGeom prst="rect">
            <a:avLst/>
          </a:prstGeom>
        </p:spPr>
        <p:txBody>
          <a:bodyPr wrap="square">
            <a:spAutoFit/>
          </a:bodyPr>
          <a:lstStyle/>
          <a:p>
            <a:r>
              <a:rPr lang="vi-VN" sz="2800" dirty="0">
                <a:latin typeface="+mj-lt"/>
              </a:rPr>
              <a:t>- Là tổ chức kinh tế tập thể, đồng sở hữu, có tư cách cách nhân, do ít nhất 4 hợp tác xã tự nguyện thành lập và hợp tác tương trợ lẫn nhau trong quá trình sản xuất, kinh doanh nhằm đáp ứng như cầu chung của hợp tác xã thành viên, trên cơ sở tự chủ, tự chịu trách nhiệm, bình đẳng và dân chủ trong quản lí liên hiệp hợp tác xã.</a:t>
            </a:r>
          </a:p>
        </p:txBody>
      </p:sp>
      <p:sp>
        <p:nvSpPr>
          <p:cNvPr id="7" name="Rectangle 6"/>
          <p:cNvSpPr/>
          <p:nvPr/>
        </p:nvSpPr>
        <p:spPr>
          <a:xfrm>
            <a:off x="1668905" y="4930097"/>
            <a:ext cx="9086179" cy="1384995"/>
          </a:xfrm>
          <a:prstGeom prst="rect">
            <a:avLst/>
          </a:prstGeom>
        </p:spPr>
        <p:txBody>
          <a:bodyPr wrap="square">
            <a:spAutoFit/>
          </a:bodyPr>
          <a:lstStyle/>
          <a:p>
            <a:pPr lvl="0" defTabSz="685800"/>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hữu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hữu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nhiệm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lí</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3533993" y="889201"/>
            <a:ext cx="4383314" cy="830997"/>
          </a:xfrm>
          <a:prstGeom prst="rect">
            <a:avLst/>
          </a:prstGeom>
          <a:noFill/>
        </p:spPr>
        <p:txBody>
          <a:bodyPr wrap="square" rtlCol="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LIÊN HIỆP HỢP TÁC XÃ SẢN XUẤT KINH DOANH</a:t>
            </a:r>
            <a:endParaRPr lang="en-US"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497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061370" cy="5457371"/>
          </a:xfrm>
          <a:prstGeom prst="rect">
            <a:avLst/>
          </a:prstGeom>
        </p:spPr>
      </p:pic>
      <p:sp>
        <p:nvSpPr>
          <p:cNvPr id="5" name="Title 1"/>
          <p:cNvSpPr txBox="1">
            <a:spLocks/>
          </p:cNvSpPr>
          <p:nvPr/>
        </p:nvSpPr>
        <p:spPr>
          <a:xfrm>
            <a:off x="401119" y="5655951"/>
            <a:ext cx="11253852" cy="97707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dirty="0" err="1" smtClean="0"/>
              <a:t>Hợp</a:t>
            </a:r>
            <a:r>
              <a:rPr lang="en-US" sz="2400" dirty="0" smtClean="0"/>
              <a:t> </a:t>
            </a:r>
            <a:r>
              <a:rPr lang="en-US" sz="2400" dirty="0" err="1" smtClean="0"/>
              <a:t>tác</a:t>
            </a:r>
            <a:r>
              <a:rPr lang="en-US" sz="2400" dirty="0" smtClean="0"/>
              <a:t> </a:t>
            </a:r>
            <a:r>
              <a:rPr lang="en-US" sz="2400" dirty="0" err="1" smtClean="0"/>
              <a:t>xã</a:t>
            </a:r>
            <a:r>
              <a:rPr lang="en-US" sz="2400" dirty="0" smtClean="0"/>
              <a:t> </a:t>
            </a:r>
            <a:r>
              <a:rPr lang="en-US" sz="2400" dirty="0" err="1" smtClean="0"/>
              <a:t>Bản</a:t>
            </a:r>
            <a:r>
              <a:rPr lang="en-US" sz="2400" dirty="0" smtClean="0"/>
              <a:t> </a:t>
            </a:r>
            <a:r>
              <a:rPr lang="en-US" sz="2400" dirty="0" err="1" smtClean="0"/>
              <a:t>Mế</a:t>
            </a:r>
            <a:r>
              <a:rPr lang="en-US" sz="2400" dirty="0" smtClean="0"/>
              <a:t> - </a:t>
            </a:r>
            <a:r>
              <a:rPr lang="en-US" sz="2400" dirty="0" err="1" smtClean="0"/>
              <a:t>Simacai</a:t>
            </a:r>
            <a:r>
              <a:rPr lang="en-US" sz="2400" dirty="0" smtClean="0"/>
              <a:t> </a:t>
            </a:r>
            <a:r>
              <a:rPr lang="en-US" sz="2400" dirty="0" err="1" smtClean="0"/>
              <a:t>cung</a:t>
            </a:r>
            <a:r>
              <a:rPr lang="en-US" sz="2400" dirty="0" smtClean="0"/>
              <a:t> </a:t>
            </a:r>
            <a:r>
              <a:rPr lang="en-US" sz="2400" dirty="0" err="1" smtClean="0"/>
              <a:t>ứng</a:t>
            </a:r>
            <a:r>
              <a:rPr lang="en-US" sz="2400" dirty="0" smtClean="0"/>
              <a:t> </a:t>
            </a:r>
            <a:r>
              <a:rPr lang="en-US" sz="2400" dirty="0" err="1" smtClean="0"/>
              <a:t>cây</a:t>
            </a:r>
            <a:r>
              <a:rPr lang="en-US" sz="2400" dirty="0" smtClean="0"/>
              <a:t> </a:t>
            </a:r>
            <a:r>
              <a:rPr lang="en-US" sz="2400" dirty="0" err="1" smtClean="0"/>
              <a:t>quế</a:t>
            </a:r>
            <a:r>
              <a:rPr lang="en-US" sz="2400" dirty="0" smtClean="0"/>
              <a:t> </a:t>
            </a:r>
            <a:r>
              <a:rPr lang="en-US" sz="2400" dirty="0" err="1" smtClean="0"/>
              <a:t>giống</a:t>
            </a:r>
            <a:r>
              <a:rPr lang="en-US" sz="2400" dirty="0" smtClean="0"/>
              <a:t> </a:t>
            </a:r>
            <a:r>
              <a:rPr lang="en-US" sz="2400" dirty="0" err="1" smtClean="0"/>
              <a:t>cho</a:t>
            </a:r>
            <a:r>
              <a:rPr lang="en-US" sz="2400" dirty="0" smtClean="0"/>
              <a:t> </a:t>
            </a:r>
            <a:r>
              <a:rPr lang="en-US" sz="2400" dirty="0" err="1" smtClean="0"/>
              <a:t>người</a:t>
            </a:r>
            <a:r>
              <a:rPr lang="en-US" sz="2400" dirty="0" smtClean="0"/>
              <a:t> </a:t>
            </a:r>
            <a:r>
              <a:rPr lang="en-US" sz="2400" dirty="0" err="1" smtClean="0"/>
              <a:t>dân</a:t>
            </a:r>
            <a:r>
              <a:rPr lang="en-US" sz="2400" dirty="0" smtClean="0"/>
              <a:t> </a:t>
            </a:r>
            <a:r>
              <a:rPr lang="en-US" sz="2400" dirty="0" err="1" smtClean="0"/>
              <a:t>giúp</a:t>
            </a:r>
            <a:r>
              <a:rPr lang="en-US" sz="2400" dirty="0" smtClean="0"/>
              <a:t> </a:t>
            </a:r>
            <a:r>
              <a:rPr lang="en-US" sz="2400" dirty="0" err="1" smtClean="0"/>
              <a:t>nâng</a:t>
            </a:r>
            <a:r>
              <a:rPr lang="en-US" sz="2400" dirty="0" smtClean="0"/>
              <a:t> </a:t>
            </a:r>
            <a:r>
              <a:rPr lang="en-US" sz="2400" dirty="0" err="1" smtClean="0"/>
              <a:t>cao</a:t>
            </a:r>
            <a:r>
              <a:rPr lang="en-US" sz="2400" dirty="0" smtClean="0"/>
              <a:t> </a:t>
            </a:r>
            <a:r>
              <a:rPr lang="en-US" sz="2400" dirty="0" err="1" smtClean="0"/>
              <a:t>thu</a:t>
            </a:r>
            <a:r>
              <a:rPr lang="en-US" sz="2400" dirty="0" smtClean="0"/>
              <a:t> </a:t>
            </a:r>
            <a:r>
              <a:rPr lang="en-US" sz="2400" dirty="0" err="1" smtClean="0"/>
              <a:t>nhập</a:t>
            </a:r>
            <a:r>
              <a:rPr lang="en-US" sz="2400" dirty="0" smtClean="0"/>
              <a:t> </a:t>
            </a:r>
            <a:r>
              <a:rPr lang="en-US" sz="2400" dirty="0" err="1" smtClean="0"/>
              <a:t>cho</a:t>
            </a:r>
            <a:r>
              <a:rPr lang="en-US" sz="2400" dirty="0" smtClean="0"/>
              <a:t> </a:t>
            </a:r>
            <a:r>
              <a:rPr lang="en-US" sz="2400" dirty="0" err="1" smtClean="0"/>
              <a:t>các</a:t>
            </a:r>
            <a:r>
              <a:rPr lang="en-US" sz="2400" dirty="0" smtClean="0"/>
              <a:t> </a:t>
            </a:r>
            <a:r>
              <a:rPr lang="en-US" sz="2400" dirty="0" err="1" smtClean="0"/>
              <a:t>thành</a:t>
            </a:r>
            <a:r>
              <a:rPr lang="en-US" sz="2400" dirty="0" smtClean="0"/>
              <a:t> </a:t>
            </a:r>
            <a:r>
              <a:rPr lang="en-US" sz="2400" dirty="0" err="1" smtClean="0"/>
              <a:t>viên</a:t>
            </a:r>
            <a:r>
              <a:rPr lang="en-US" sz="2400" dirty="0" smtClean="0"/>
              <a:t> </a:t>
            </a:r>
            <a:r>
              <a:rPr lang="en-US" sz="2400" dirty="0" err="1" smtClean="0"/>
              <a:t>và</a:t>
            </a:r>
            <a:r>
              <a:rPr lang="en-US" sz="2400" dirty="0" smtClean="0"/>
              <a:t> </a:t>
            </a:r>
            <a:r>
              <a:rPr lang="en-US" sz="2400" dirty="0" err="1" smtClean="0"/>
              <a:t>người</a:t>
            </a:r>
            <a:r>
              <a:rPr lang="en-US" sz="2400" dirty="0" smtClean="0"/>
              <a:t> </a:t>
            </a:r>
            <a:r>
              <a:rPr lang="en-US" sz="2400" dirty="0" err="1" smtClean="0"/>
              <a:t>lao</a:t>
            </a:r>
            <a:r>
              <a:rPr lang="en-US" sz="2400" dirty="0" smtClean="0"/>
              <a:t> </a:t>
            </a:r>
            <a:r>
              <a:rPr lang="en-US" sz="2400" dirty="0" err="1" smtClean="0"/>
              <a:t>động</a:t>
            </a:r>
            <a:endParaRPr lang="en-US" sz="2400" dirty="0"/>
          </a:p>
        </p:txBody>
      </p:sp>
    </p:spTree>
    <p:extLst>
      <p:ext uri="{BB962C8B-B14F-4D97-AF65-F5344CB8AC3E}">
        <p14:creationId xmlns:p14="http://schemas.microsoft.com/office/powerpoint/2010/main" val="1852341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838200" y="1308296"/>
            <a:ext cx="10861652" cy="4290044"/>
          </a:xfrm>
          <a:prstGeom prst="rect">
            <a:avLst/>
          </a:prstGeom>
        </p:spPr>
      </p:pic>
    </p:spTree>
    <p:extLst>
      <p:ext uri="{BB962C8B-B14F-4D97-AF65-F5344CB8AC3E}">
        <p14:creationId xmlns:p14="http://schemas.microsoft.com/office/powerpoint/2010/main" val="4007872688"/>
      </p:ext>
    </p:extLst>
  </p:cSld>
  <p:clrMapOvr>
    <a:masterClrMapping/>
  </p:clrMapOvr>
  <p:transition spd="slow" advClick="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971" y="98474"/>
            <a:ext cx="11742057" cy="5909626"/>
          </a:xfrm>
          <a:prstGeom prst="rect">
            <a:avLst/>
          </a:prstGeom>
        </p:spPr>
      </p:pic>
      <p:sp>
        <p:nvSpPr>
          <p:cNvPr id="3" name="Content Placeholder 2"/>
          <p:cNvSpPr>
            <a:spLocks noGrp="1"/>
          </p:cNvSpPr>
          <p:nvPr>
            <p:ph idx="1"/>
          </p:nvPr>
        </p:nvSpPr>
        <p:spPr>
          <a:xfrm>
            <a:off x="838200" y="5134707"/>
            <a:ext cx="10515600" cy="1042255"/>
          </a:xfrm>
        </p:spPr>
        <p:txBody>
          <a:bodyPr/>
          <a:lstStyle/>
          <a:p>
            <a:endParaRPr lang="en-US" dirty="0"/>
          </a:p>
        </p:txBody>
      </p:sp>
      <p:pic>
        <p:nvPicPr>
          <p:cNvPr id="5" name="Picture 4"/>
          <p:cNvPicPr>
            <a:picLocks noChangeAspect="1"/>
          </p:cNvPicPr>
          <p:nvPr/>
        </p:nvPicPr>
        <p:blipFill>
          <a:blip r:embed="rId4"/>
          <a:stretch>
            <a:fillRect/>
          </a:stretch>
        </p:blipFill>
        <p:spPr>
          <a:xfrm>
            <a:off x="499912" y="6049550"/>
            <a:ext cx="11120002" cy="808450"/>
          </a:xfrm>
          <a:prstGeom prst="rect">
            <a:avLst/>
          </a:prstGeom>
        </p:spPr>
      </p:pic>
    </p:spTree>
    <p:extLst>
      <p:ext uri="{BB962C8B-B14F-4D97-AF65-F5344CB8AC3E}">
        <p14:creationId xmlns:p14="http://schemas.microsoft.com/office/powerpoint/2010/main" val="4086548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6">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1">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1">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1">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1">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1">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2" cstate="hqprint">
              <a:extLst>
                <a:ext uri="{BEBA8EAE-BF5A-486C-A8C5-ECC9F3942E4B}">
                  <a14:imgProps xmlns:a14="http://schemas.microsoft.com/office/drawing/2010/main">
                    <a14:imgLayer r:embed="rId23">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4" cstate="hqprint">
              <a:extLst>
                <a:ext uri="{BEBA8EAE-BF5A-486C-A8C5-ECC9F3942E4B}">
                  <a14:imgProps xmlns:a14="http://schemas.microsoft.com/office/drawing/2010/main">
                    <a14:imgLayer r:embed="rId25">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26"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27" cstate="hqprint">
            <a:extLst>
              <a:ext uri="{BEBA8EAE-BF5A-486C-A8C5-ECC9F3942E4B}">
                <a14:imgProps xmlns:a14="http://schemas.microsoft.com/office/drawing/2010/main">
                  <a14:imgLayer r:embed="rId28">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29"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0" cstate="hqprint">
            <a:extLst>
              <a:ext uri="{BEBA8EAE-BF5A-486C-A8C5-ECC9F3942E4B}">
                <a14:imgProps xmlns:a14="http://schemas.microsoft.com/office/drawing/2010/main">
                  <a14:imgLayer r:embed="rId28">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1"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2" cstate="hqprint">
            <a:extLst>
              <a:ext uri="{BEBA8EAE-BF5A-486C-A8C5-ECC9F3942E4B}">
                <a14:imgProps xmlns:a14="http://schemas.microsoft.com/office/drawing/2010/main">
                  <a14:imgLayer r:embed="rId28">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3" cstate="hq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1">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34"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35" cstate="hqprint">
            <a:extLst>
              <a:ext uri="{BEBA8EAE-BF5A-486C-A8C5-ECC9F3942E4B}">
                <a14:imgProps xmlns:a14="http://schemas.microsoft.com/office/drawing/2010/main">
                  <a14:imgLayer r:embed="rId28">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4273978" y="246396"/>
            <a:ext cx="5016181"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CỨU HỘ SẠC LỠ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418072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5"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787791" y="688264"/>
            <a:ext cx="11006660" cy="22504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smtClean="0">
                <a:solidFill>
                  <a:prstClr val="black"/>
                </a:solidFill>
                <a:latin typeface="Arial" panose="020B0604020202020204" pitchFamily="34" charset="0"/>
              </a:rPr>
              <a:t>Việc</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thực</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hiện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liên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tục</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một</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một</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số</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hoặc</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tất</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cả</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công</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đoạn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của</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quá</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trình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từ</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đầu</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tư</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sản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xuất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tiêu</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thụ</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sản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phẩm</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hoặc</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cung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ứng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dịch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vụ</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trên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thị</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trường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nhằm</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mục</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đích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thu</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được</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lợi</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nhuận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là</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hoạt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động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của</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9"/>
          <p:cNvSpPr/>
          <p:nvPr/>
        </p:nvSpPr>
        <p:spPr>
          <a:xfrm>
            <a:off x="6201875" y="4082602"/>
            <a:ext cx="5461418" cy="873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Arial" panose="020B0604020202020204" pitchFamily="34" charset="0"/>
              </a:rPr>
              <a:t>D. </a:t>
            </a:r>
            <a:r>
              <a:rPr lang="en-US" sz="3200" dirty="0" err="1" smtClean="0">
                <a:solidFill>
                  <a:prstClr val="black"/>
                </a:solidFill>
                <a:latin typeface="Arial" panose="020B0604020202020204" pitchFamily="34" charset="0"/>
              </a:rPr>
              <a:t>Kinh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doanh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163919" y="4075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noProof="0" dirty="0" err="1" smtClean="0">
                <a:solidFill>
                  <a:prstClr val="black"/>
                </a:solidFill>
                <a:latin typeface="Arial" panose="020B0604020202020204" pitchFamily="34" charset="0"/>
              </a:rPr>
              <a:t>Tiêu</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dùng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p:cNvSpPr/>
          <p:nvPr/>
        </p:nvSpPr>
        <p:spPr>
          <a:xfrm>
            <a:off x="1163007" y="31890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Arial" panose="020B0604020202020204" pitchFamily="34" charset="0"/>
              </a:rPr>
              <a:t>A.  </a:t>
            </a:r>
            <a:r>
              <a:rPr lang="en-US" sz="3200" dirty="0" err="1" smtClean="0">
                <a:solidFill>
                  <a:prstClr val="black"/>
                </a:solidFill>
                <a:latin typeface="Arial" panose="020B0604020202020204" pitchFamily="34" charset="0"/>
              </a:rPr>
              <a:t>Tiêu</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thụ</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rotWithShape="1">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909314" y="413412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6181" y="4108534"/>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7502" y="3276090"/>
            <a:ext cx="804742" cy="707197"/>
          </a:xfrm>
          <a:prstGeom prst="rect">
            <a:avLst/>
          </a:prstGeom>
        </p:spPr>
      </p:pic>
      <p:sp>
        <p:nvSpPr>
          <p:cNvPr id="18" name="Rectangle 17"/>
          <p:cNvSpPr/>
          <p:nvPr/>
        </p:nvSpPr>
        <p:spPr>
          <a:xfrm>
            <a:off x="6184314" y="31890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noProof="0" dirty="0" err="1" smtClean="0">
                <a:solidFill>
                  <a:prstClr val="black"/>
                </a:solidFill>
                <a:latin typeface="Arial" panose="020B0604020202020204" pitchFamily="34" charset="0"/>
              </a:rPr>
              <a:t>Sản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6370" y="3230320"/>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8051893" y="5535185"/>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Tree>
    <p:extLst>
      <p:ext uri="{BB962C8B-B14F-4D97-AF65-F5344CB8AC3E}">
        <p14:creationId xmlns:p14="http://schemas.microsoft.com/office/powerpoint/2010/main" val="199658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63622" y="138782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prstClr val="black"/>
                </a:solidFill>
                <a:latin typeface="Arial" panose="020B0604020202020204" pitchFamily="34" charset="0"/>
              </a:rPr>
              <a:t>Hoạt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động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sản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xuất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ra</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sản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phẩm</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hàng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hóa</a:t>
            </a:r>
            <a:r>
              <a:rPr lang="en-US" sz="3200" dirty="0" smtClean="0">
                <a:solidFill>
                  <a:prstClr val="black"/>
                </a:solidFill>
                <a:latin typeface="Arial" panose="020B0604020202020204" pitchFamily="34" charset="0"/>
              </a:rPr>
              <a:t>/</a:t>
            </a:r>
            <a:r>
              <a:rPr lang="en-US" sz="3200" dirty="0" err="1" smtClean="0">
                <a:solidFill>
                  <a:prstClr val="black"/>
                </a:solidFill>
                <a:latin typeface="Arial" panose="020B0604020202020204" pitchFamily="34" charset="0"/>
              </a:rPr>
              <a:t>dịch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vụ</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để</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đáp</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ứng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nhu</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cầu</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của</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thị</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trường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nhằm</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mục</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đích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thu</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được</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lợi</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nhuận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là</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hoạt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động</a:t>
            </a:r>
            <a:r>
              <a:rPr lang="en-US" sz="3200" dirty="0" smtClean="0">
                <a:solidFill>
                  <a:prstClr val="black"/>
                </a:solidFill>
                <a:latin typeface="Arial" panose="020B0604020202020204" pitchFamily="34" charset="0"/>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9"/>
          <p:cNvSpPr/>
          <p:nvPr/>
        </p:nvSpPr>
        <p:spPr>
          <a:xfrm>
            <a:off x="945149" y="40570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rPr>
              <a:t>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noProof="0" dirty="0" err="1" smtClean="0">
                <a:solidFill>
                  <a:prstClr val="black"/>
                </a:solidFill>
                <a:latin typeface="Arial" panose="020B0604020202020204" pitchFamily="34" charset="0"/>
              </a:rPr>
              <a:t>Sản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xuất</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kinh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doanh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6001578" y="40824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hỗ</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trợ</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sản</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p:cNvSpPr/>
          <p:nvPr/>
        </p:nvSpPr>
        <p:spPr>
          <a:xfrm>
            <a:off x="962710"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rPr>
              <a:t>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noProof="0" dirty="0" err="1" smtClean="0">
                <a:solidFill>
                  <a:prstClr val="black"/>
                </a:solidFill>
                <a:latin typeface="Arial" panose="020B0604020202020204" pitchFamily="34" charset="0"/>
              </a:rPr>
              <a:t>Tiêu</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thụ</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sản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phẩm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rotWithShape="1">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52512" y="4065577"/>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3840" y="4161613"/>
            <a:ext cx="954168"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205" y="3202174"/>
            <a:ext cx="804742" cy="707197"/>
          </a:xfrm>
          <a:prstGeom prst="rect">
            <a:avLst/>
          </a:prstGeom>
        </p:spPr>
      </p:pic>
      <p:sp>
        <p:nvSpPr>
          <p:cNvPr id="18" name="Rectangle 17"/>
          <p:cNvSpPr/>
          <p:nvPr/>
        </p:nvSpPr>
        <p:spPr>
          <a:xfrm>
            <a:off x="6027293" y="3088445"/>
            <a:ext cx="550633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noProof="0" dirty="0" err="1" smtClean="0">
                <a:solidFill>
                  <a:prstClr val="black"/>
                </a:solidFill>
                <a:latin typeface="Arial" panose="020B0604020202020204" pitchFamily="34" charset="0"/>
              </a:rPr>
              <a:t>Nghiên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cứu</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kinh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doanh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6669" y="3158262"/>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8051893" y="5535185"/>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Tree>
    <p:extLst>
      <p:ext uri="{BB962C8B-B14F-4D97-AF65-F5344CB8AC3E}">
        <p14:creationId xmlns:p14="http://schemas.microsoft.com/office/powerpoint/2010/main" val="424669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134310" y="13721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smtClean="0">
                <a:solidFill>
                  <a:prstClr val="black"/>
                </a:solidFill>
                <a:latin typeface="Arial" panose="020B0604020202020204" pitchFamily="34" charset="0"/>
              </a:rPr>
              <a:t>Theo </a:t>
            </a:r>
            <a:r>
              <a:rPr lang="en-US" sz="3200" noProof="0" dirty="0" err="1" smtClean="0">
                <a:solidFill>
                  <a:prstClr val="black"/>
                </a:solidFill>
                <a:latin typeface="Arial" panose="020B0604020202020204" pitchFamily="34" charset="0"/>
              </a:rPr>
              <a:t>quy</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định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của</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pháp</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luật</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công</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dân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đủ</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từ</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bao</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nhiêu</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tuổi</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trở</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lên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được</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phép</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đăng</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ký</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kinh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doanh</a:t>
            </a:r>
            <a:r>
              <a:rPr lang="en-US" sz="3200" noProof="0" dirty="0" smtClean="0">
                <a:solidFill>
                  <a:prstClr val="black"/>
                </a:solidFill>
                <a:latin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9"/>
          <p:cNvSpPr/>
          <p:nvPr/>
        </p:nvSpPr>
        <p:spPr>
          <a:xfrm>
            <a:off x="6172266" y="40189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dirty="0" smtClean="0">
                <a:solidFill>
                  <a:prstClr val="black"/>
                </a:solidFill>
                <a:latin typeface="Arial" panose="020B0604020202020204" pitchFamily="34" charset="0"/>
              </a:rPr>
              <a:t>18 </a:t>
            </a:r>
            <a:r>
              <a:rPr lang="en-US" sz="3200" dirty="0" err="1" smtClean="0">
                <a:solidFill>
                  <a:prstClr val="black"/>
                </a:solidFill>
                <a:latin typeface="Arial" panose="020B0604020202020204" pitchFamily="34" charset="0"/>
              </a:rPr>
              <a:t>tuổi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134310" y="398557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16 </a:t>
            </a:r>
            <a:r>
              <a:rPr kumimoji="0" lang="en-US" sz="3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tuổi</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p:cNvSpPr/>
          <p:nvPr/>
        </p:nvSpPr>
        <p:spPr>
          <a:xfrm>
            <a:off x="1133398"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Arial" panose="020B0604020202020204" pitchFamily="34" charset="0"/>
              </a:rPr>
              <a:t>A. 20 </a:t>
            </a:r>
            <a:r>
              <a:rPr lang="en-US" sz="3200" dirty="0" err="1" smtClean="0">
                <a:solidFill>
                  <a:prstClr val="black"/>
                </a:solidFill>
                <a:latin typeface="Arial" panose="020B0604020202020204" pitchFamily="34" charset="0"/>
              </a:rPr>
              <a:t>tuổi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rotWithShape="1">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3927" y="40444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6572" y="401894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7893" y="3186499"/>
            <a:ext cx="804742" cy="707197"/>
          </a:xfrm>
          <a:prstGeom prst="rect">
            <a:avLst/>
          </a:prstGeom>
        </p:spPr>
      </p:pic>
      <p:sp>
        <p:nvSpPr>
          <p:cNvPr id="18" name="Rectangle 17"/>
          <p:cNvSpPr/>
          <p:nvPr/>
        </p:nvSpPr>
        <p:spPr>
          <a:xfrm>
            <a:off x="6154705"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lang="en-US" sz="3200" dirty="0" smtClean="0">
                <a:solidFill>
                  <a:prstClr val="black"/>
                </a:solidFill>
                <a:latin typeface="Arial" panose="020B0604020202020204" pitchFamily="34" charset="0"/>
              </a:rPr>
              <a:t>19 </a:t>
            </a:r>
            <a:r>
              <a:rPr lang="en-US" sz="3200" dirty="0" err="1" smtClean="0">
                <a:solidFill>
                  <a:prstClr val="black"/>
                </a:solidFill>
                <a:latin typeface="Arial" panose="020B0604020202020204" pitchFamily="34" charset="0"/>
              </a:rPr>
              <a:t>tuổi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761" y="3140729"/>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8051893" y="5535185"/>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Tree>
    <p:extLst>
      <p:ext uri="{BB962C8B-B14F-4D97-AF65-F5344CB8AC3E}">
        <p14:creationId xmlns:p14="http://schemas.microsoft.com/office/powerpoint/2010/main" val="253119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51430" y="133035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Arial" panose="020B0604020202020204" pitchFamily="34" charset="0"/>
              </a:rPr>
              <a:t>Theo </a:t>
            </a:r>
            <a:r>
              <a:rPr lang="en-US" sz="3200" dirty="0" err="1" smtClean="0">
                <a:solidFill>
                  <a:prstClr val="black"/>
                </a:solidFill>
                <a:latin typeface="Arial" panose="020B0604020202020204" pitchFamily="34" charset="0"/>
              </a:rPr>
              <a:t>em</a:t>
            </a:r>
            <a:r>
              <a:rPr lang="en-US" sz="3200" dirty="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quy</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định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của</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pháp</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luật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hộ</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sản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xuất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kinh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doanh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có</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quyền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hạn</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nào</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sau</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đây</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9"/>
          <p:cNvSpPr/>
          <p:nvPr/>
        </p:nvSpPr>
        <p:spPr>
          <a:xfrm>
            <a:off x="6396193" y="3057670"/>
            <a:ext cx="5645751" cy="8741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rPr>
              <a:t>B</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noProof="0" dirty="0" err="1" smtClean="0">
                <a:solidFill>
                  <a:prstClr val="black"/>
                </a:solidFill>
                <a:latin typeface="Arial" panose="020B0604020202020204" pitchFamily="34" charset="0"/>
              </a:rPr>
              <a:t>Tự</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chủ</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trong</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quản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lí</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và</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tiêu</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thụ</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sản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phẩm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6467203" y="4146218"/>
            <a:ext cx="5795806" cy="9908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dirty="0" err="1" smtClean="0">
                <a:solidFill>
                  <a:prstClr val="black"/>
                </a:solidFill>
                <a:latin typeface="Arial" panose="020B0604020202020204" pitchFamily="34" charset="0"/>
              </a:rPr>
              <a:t>Được</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phép</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kinh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doanh</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cả</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mặt</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hàng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chưa</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đăng</a:t>
            </a:r>
            <a:r>
              <a:rPr lang="en-US" sz="3200" dirty="0" smtClean="0">
                <a:solidFill>
                  <a:prstClr val="black"/>
                </a:solidFill>
                <a:latin typeface="Arial" panose="020B0604020202020204" pitchFamily="34" charset="0"/>
              </a:rPr>
              <a:t> </a:t>
            </a:r>
            <a:r>
              <a:rPr lang="en-US" sz="3200" dirty="0" err="1" smtClean="0">
                <a:solidFill>
                  <a:prstClr val="black"/>
                </a:solidFill>
                <a:latin typeface="Arial" panose="020B0604020202020204" pitchFamily="34" charset="0"/>
              </a:rPr>
              <a:t>ký</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p:cNvSpPr/>
          <p:nvPr/>
        </p:nvSpPr>
        <p:spPr>
          <a:xfrm>
            <a:off x="950518" y="3057671"/>
            <a:ext cx="5038868" cy="9449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rPr>
              <a:t>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noProof="0" dirty="0" err="1" smtClean="0">
                <a:solidFill>
                  <a:prstClr val="black"/>
                </a:solidFill>
                <a:latin typeface="Arial" panose="020B0604020202020204" pitchFamily="34" charset="0"/>
              </a:rPr>
              <a:t>Không</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cần</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phải</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đăng</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ký</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kinh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doanh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rotWithShape="1">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87464" y="3271407"/>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387464" y="4604695"/>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5460" y="3543424"/>
            <a:ext cx="675529" cy="593646"/>
          </a:xfrm>
          <a:prstGeom prst="rect">
            <a:avLst/>
          </a:prstGeom>
        </p:spPr>
      </p:pic>
      <p:sp>
        <p:nvSpPr>
          <p:cNvPr id="18" name="Rectangle 17"/>
          <p:cNvSpPr/>
          <p:nvPr/>
        </p:nvSpPr>
        <p:spPr>
          <a:xfrm>
            <a:off x="958777" y="4150521"/>
            <a:ext cx="5068516" cy="9620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200" noProof="0" dirty="0" err="1" smtClean="0">
                <a:solidFill>
                  <a:prstClr val="black"/>
                </a:solidFill>
                <a:latin typeface="Arial" panose="020B0604020202020204" pitchFamily="34" charset="0"/>
              </a:rPr>
              <a:t>Được</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phép</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kinh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doanh</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bất</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kì</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mặt</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hàng</a:t>
            </a:r>
            <a:r>
              <a:rPr lang="en-US" sz="3200" noProof="0" dirty="0" smtClean="0">
                <a:solidFill>
                  <a:prstClr val="black"/>
                </a:solidFill>
                <a:latin typeface="Arial" panose="020B0604020202020204" pitchFamily="34" charset="0"/>
              </a:rPr>
              <a:t> </a:t>
            </a:r>
            <a:r>
              <a:rPr lang="en-US" sz="3200" noProof="0" dirty="0" err="1" smtClean="0">
                <a:solidFill>
                  <a:prstClr val="black"/>
                </a:solidFill>
                <a:latin typeface="Arial" panose="020B0604020202020204" pitchFamily="34" charset="0"/>
              </a:rPr>
              <a:t>nào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2584" y="4648272"/>
            <a:ext cx="772294" cy="678682"/>
          </a:xfrm>
          <a:prstGeom prst="rect">
            <a:avLst/>
          </a:prstGeom>
        </p:spPr>
      </p:pic>
      <p:pic>
        <p:nvPicPr>
          <p:cNvPr id="17" name="Picture 16">
            <a:hlinkClick r:id="rId9"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3013" y="4563059"/>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5672747" y="5326903"/>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8051893" y="5535185"/>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Tree>
    <p:extLst>
      <p:ext uri="{BB962C8B-B14F-4D97-AF65-F5344CB8AC3E}">
        <p14:creationId xmlns:p14="http://schemas.microsoft.com/office/powerpoint/2010/main" val="24525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69974" y="548639"/>
            <a:ext cx="10852052" cy="5331656"/>
          </a:xfrm>
        </p:spPr>
        <p:style>
          <a:lnRef idx="2">
            <a:schemeClr val="accent2"/>
          </a:lnRef>
          <a:fillRef idx="1">
            <a:schemeClr val="lt1"/>
          </a:fillRef>
          <a:effectRef idx="0">
            <a:schemeClr val="accent2"/>
          </a:effectRef>
          <a:fontRef idx="minor">
            <a:schemeClr val="dk1"/>
          </a:fontRef>
        </p:style>
        <p:txBody>
          <a:bodyPr>
            <a:prstTxWarp prst="textCanUp">
              <a:avLst/>
            </a:prstTxWarp>
            <a:normAutofit/>
          </a:bodyPr>
          <a:lstStyle/>
          <a:p>
            <a:pPr marL="0" indent="0" algn="ctr">
              <a:buNone/>
            </a:pPr>
            <a:r>
              <a:rPr lang="en-US" sz="2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7: SẢN XUẤT KINH DOANH </a:t>
            </a:r>
          </a:p>
          <a:p>
            <a:pPr marL="0" indent="0" algn="ctr">
              <a:buNone/>
            </a:pPr>
            <a:r>
              <a:rPr lang="en-US" sz="2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VÀ MÔ HÌNH SẢN XUẤT KINH DOANH</a:t>
            </a:r>
            <a:endParaRPr lang="en-U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51761330"/>
      </p:ext>
    </p:extLst>
  </p:cSld>
  <p:clrMapOvr>
    <a:masterClrMapping/>
  </p:clrMapOvr>
  <p:transition spd="slow" advClick="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8711" y="2475279"/>
            <a:ext cx="4141763" cy="1325563"/>
          </a:xfrm>
        </p:spPr>
        <p:txBody>
          <a:bodyPr>
            <a:noAutofit/>
          </a:bodyPr>
          <a:lstStyle/>
          <a:p>
            <a:pPr algn="ctr"/>
            <a:r>
              <a:rPr lang="en-US" sz="5400" b="1" dirty="0" err="1" smtClean="0">
                <a:ln w="22225">
                  <a:solidFill>
                    <a:schemeClr val="accent2"/>
                  </a:solidFill>
                  <a:prstDash val="solid"/>
                </a:ln>
                <a:solidFill>
                  <a:schemeClr val="accent2">
                    <a:lumMod val="40000"/>
                    <a:lumOff val="60000"/>
                  </a:schemeClr>
                </a:solidFill>
              </a:rPr>
              <a:t>Nội</a:t>
            </a:r>
            <a:r>
              <a:rPr lang="en-US" sz="5400" b="1" dirty="0" smtClean="0">
                <a:ln w="22225">
                  <a:solidFill>
                    <a:schemeClr val="accent2"/>
                  </a:solidFill>
                  <a:prstDash val="solid"/>
                </a:ln>
                <a:solidFill>
                  <a:schemeClr val="accent2">
                    <a:lumMod val="40000"/>
                    <a:lumOff val="60000"/>
                  </a:schemeClr>
                </a:solidFill>
              </a:rPr>
              <a:t> dung </a:t>
            </a:r>
            <a:r>
              <a:rPr lang="en-US" sz="5400" b="1" dirty="0" err="1" smtClean="0">
                <a:ln w="22225">
                  <a:solidFill>
                    <a:schemeClr val="accent2"/>
                  </a:solidFill>
                  <a:prstDash val="solid"/>
                </a:ln>
                <a:solidFill>
                  <a:schemeClr val="accent2">
                    <a:lumMod val="40000"/>
                    <a:lumOff val="60000"/>
                  </a:schemeClr>
                </a:solidFill>
              </a:rPr>
              <a:t>bài</a:t>
            </a:r>
            <a:r>
              <a:rPr lang="en-US" sz="5400" b="1" dirty="0" smtClean="0">
                <a:ln w="22225">
                  <a:solidFill>
                    <a:schemeClr val="accent2"/>
                  </a:solidFill>
                  <a:prstDash val="solid"/>
                </a:ln>
                <a:solidFill>
                  <a:schemeClr val="accent2">
                    <a:lumMod val="40000"/>
                    <a:lumOff val="60000"/>
                  </a:schemeClr>
                </a:solidFill>
              </a:rPr>
              <a:t> </a:t>
            </a:r>
            <a:r>
              <a:rPr lang="en-US" sz="5400" b="1" dirty="0" err="1" smtClean="0">
                <a:ln w="22225">
                  <a:solidFill>
                    <a:schemeClr val="accent2"/>
                  </a:solidFill>
                  <a:prstDash val="solid"/>
                </a:ln>
                <a:solidFill>
                  <a:schemeClr val="accent2">
                    <a:lumMod val="40000"/>
                    <a:lumOff val="60000"/>
                  </a:schemeClr>
                </a:solidFill>
              </a:rPr>
              <a:t>học</a:t>
            </a:r>
            <a:endParaRPr lang="en-US" sz="5400" b="1" dirty="0">
              <a:ln w="22225">
                <a:solidFill>
                  <a:schemeClr val="accent2"/>
                </a:solidFill>
                <a:prstDash val="solid"/>
              </a:ln>
              <a:solidFill>
                <a:schemeClr val="accent2">
                  <a:lumMod val="40000"/>
                  <a:lumOff val="60000"/>
                </a:schemeClr>
              </a:solidFill>
            </a:endParaRPr>
          </a:p>
        </p:txBody>
      </p:sp>
      <p:pic>
        <p:nvPicPr>
          <p:cNvPr id="4" name="Content Placeholder 3"/>
          <p:cNvPicPr>
            <a:picLocks noGrp="1" noChangeAspect="1"/>
          </p:cNvPicPr>
          <p:nvPr>
            <p:ph idx="1"/>
          </p:nvPr>
        </p:nvPicPr>
        <p:blipFill>
          <a:blip r:embed="rId3"/>
          <a:stretch>
            <a:fillRect/>
          </a:stretch>
        </p:blipFill>
        <p:spPr>
          <a:xfrm>
            <a:off x="4819944" y="129361"/>
            <a:ext cx="7115167" cy="5855339"/>
          </a:xfrm>
          <a:prstGeom prst="rect">
            <a:avLst/>
          </a:prstGeom>
        </p:spPr>
      </p:pic>
      <p:sp>
        <p:nvSpPr>
          <p:cNvPr id="5" name="Rectangle 4"/>
          <p:cNvSpPr/>
          <p:nvPr/>
        </p:nvSpPr>
        <p:spPr>
          <a:xfrm>
            <a:off x="6076554" y="2105947"/>
            <a:ext cx="4776757" cy="954107"/>
          </a:xfrm>
          <a:prstGeom prst="rect">
            <a:avLst/>
          </a:prstGeom>
        </p:spPr>
        <p:txBody>
          <a:bodyPr wrap="none">
            <a:spAutoFit/>
          </a:bodyPr>
          <a:lstStyle/>
          <a:p>
            <a:r>
              <a:rPr lang="en-US" sz="2800" b="1" dirty="0" smtClean="0">
                <a:latin typeface="Times New Roman" panose="02020603050405020304" pitchFamily="18" charset="0"/>
                <a:cs typeface="Times New Roman" panose="02020603050405020304" pitchFamily="18" charset="0"/>
              </a:rPr>
              <a:t>1. VAI </a:t>
            </a:r>
            <a:r>
              <a:rPr lang="en-US" sz="2800" b="1" dirty="0">
                <a:latin typeface="Times New Roman" panose="02020603050405020304" pitchFamily="18" charset="0"/>
                <a:cs typeface="Times New Roman" panose="02020603050405020304" pitchFamily="18" charset="0"/>
              </a:rPr>
              <a:t>TRÒ CỦA SẢN </a:t>
            </a:r>
            <a:r>
              <a:rPr lang="en-US" sz="2800" b="1" dirty="0" smtClean="0">
                <a:latin typeface="Times New Roman" panose="02020603050405020304" pitchFamily="18" charset="0"/>
                <a:cs typeface="Times New Roman" panose="02020603050405020304" pitchFamily="18" charset="0"/>
              </a:rPr>
              <a:t>XUẤT</a:t>
            </a:r>
          </a:p>
          <a:p>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KINH DOANH</a:t>
            </a:r>
          </a:p>
        </p:txBody>
      </p:sp>
      <p:sp>
        <p:nvSpPr>
          <p:cNvPr id="6" name="Rectangle 5"/>
          <p:cNvSpPr/>
          <p:nvPr/>
        </p:nvSpPr>
        <p:spPr>
          <a:xfrm>
            <a:off x="6076555" y="3261917"/>
            <a:ext cx="4776756" cy="954107"/>
          </a:xfrm>
          <a:prstGeom prst="rect">
            <a:avLst/>
          </a:prstGeom>
        </p:spPr>
        <p:txBody>
          <a:bodyPr wrap="square">
            <a:spAutoFit/>
          </a:bodyPr>
          <a:lstStyle/>
          <a:p>
            <a:pPr lvl="0"/>
            <a:r>
              <a:rPr lang="en-US" sz="2800" b="1" dirty="0">
                <a:solidFill>
                  <a:srgbClr val="2A252A"/>
                </a:solidFill>
                <a:latin typeface="Times New Roman" panose="02020603050405020304" pitchFamily="18" charset="0"/>
                <a:cs typeface="Times New Roman" panose="02020603050405020304" pitchFamily="18" charset="0"/>
              </a:rPr>
              <a:t>2. MỘT SỐ MÔ HÌNH SẢN XUẤT </a:t>
            </a:r>
            <a:r>
              <a:rPr lang="en-US" sz="2800" b="1" dirty="0" smtClean="0">
                <a:solidFill>
                  <a:srgbClr val="2A252A"/>
                </a:solidFill>
                <a:latin typeface="Times New Roman" panose="02020603050405020304" pitchFamily="18" charset="0"/>
                <a:cs typeface="Times New Roman" panose="02020603050405020304" pitchFamily="18" charset="0"/>
              </a:rPr>
              <a:t>KINH DOANH</a:t>
            </a:r>
            <a:endParaRPr lang="vi-VN" sz="2800" b="1" dirty="0">
              <a:solidFill>
                <a:srgbClr val="2A252A"/>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451605" y="4216024"/>
            <a:ext cx="1261981" cy="1926503"/>
          </a:xfrm>
          <a:prstGeom prst="rect">
            <a:avLst/>
          </a:prstGeom>
        </p:spPr>
      </p:pic>
      <p:pic>
        <p:nvPicPr>
          <p:cNvPr id="8" name="Picture 7"/>
          <p:cNvPicPr>
            <a:picLocks noChangeAspect="1"/>
          </p:cNvPicPr>
          <p:nvPr/>
        </p:nvPicPr>
        <p:blipFill>
          <a:blip r:embed="rId5"/>
          <a:stretch>
            <a:fillRect/>
          </a:stretch>
        </p:blipFill>
        <p:spPr>
          <a:xfrm>
            <a:off x="2701925" y="4182492"/>
            <a:ext cx="1152244" cy="1993565"/>
          </a:xfrm>
          <a:prstGeom prst="rect">
            <a:avLst/>
          </a:prstGeom>
        </p:spPr>
      </p:pic>
      <p:pic>
        <p:nvPicPr>
          <p:cNvPr id="9" name="Picture 8"/>
          <p:cNvPicPr>
            <a:picLocks noChangeAspect="1"/>
          </p:cNvPicPr>
          <p:nvPr/>
        </p:nvPicPr>
        <p:blipFill>
          <a:blip r:embed="rId6"/>
          <a:stretch>
            <a:fillRect/>
          </a:stretch>
        </p:blipFill>
        <p:spPr>
          <a:xfrm>
            <a:off x="0" y="5984700"/>
            <a:ext cx="12192000" cy="865707"/>
          </a:xfrm>
          <a:prstGeom prst="rect">
            <a:avLst/>
          </a:prstGeom>
        </p:spPr>
      </p:pic>
    </p:spTree>
    <p:extLst>
      <p:ext uri="{BB962C8B-B14F-4D97-AF65-F5344CB8AC3E}">
        <p14:creationId xmlns:p14="http://schemas.microsoft.com/office/powerpoint/2010/main" val="6315354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783702" y="230188"/>
            <a:ext cx="1408298" cy="1012024"/>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sz="4800" b="1" dirty="0" smtClean="0">
              <a:ln w="22225">
                <a:solidFill>
                  <a:schemeClr val="accent2"/>
                </a:solidFill>
                <a:prstDash val="solid"/>
              </a:ln>
              <a:solidFill>
                <a:schemeClr val="accent2">
                  <a:lumMod val="40000"/>
                  <a:lumOff val="60000"/>
                </a:schemeClr>
              </a:solidFill>
              <a:latin typeface="Bree Serif" panose="02000503040000020004" pitchFamily="50" charset="0"/>
            </a:endParaRPr>
          </a:p>
          <a:p>
            <a:pPr marL="0" indent="0" algn="ctr">
              <a:buNone/>
            </a:pPr>
            <a:r>
              <a:rPr lang="en-US" sz="60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Vai</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trò</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của</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sản</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xuất</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kinh</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doanh</a:t>
            </a:r>
            <a:endParaRPr lang="vi-VN"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4"/>
          <a:stretch>
            <a:fillRect/>
          </a:stretch>
        </p:blipFill>
        <p:spPr>
          <a:xfrm>
            <a:off x="0" y="4736408"/>
            <a:ext cx="2054530" cy="2121592"/>
          </a:xfrm>
          <a:prstGeom prst="rect">
            <a:avLst/>
          </a:prstGeom>
        </p:spPr>
      </p:pic>
    </p:spTree>
    <p:extLst>
      <p:ext uri="{BB962C8B-B14F-4D97-AF65-F5344CB8AC3E}">
        <p14:creationId xmlns:p14="http://schemas.microsoft.com/office/powerpoint/2010/main" val="322570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0567" y="1027906"/>
            <a:ext cx="11341896" cy="4863543"/>
          </a:xfrm>
          <a:prstGeom prst="rect">
            <a:avLst/>
          </a:prstGeom>
        </p:spPr>
      </p:pic>
      <p:pic>
        <p:nvPicPr>
          <p:cNvPr id="5" name="Picture 4"/>
          <p:cNvPicPr>
            <a:picLocks noChangeAspect="1"/>
          </p:cNvPicPr>
          <p:nvPr/>
        </p:nvPicPr>
        <p:blipFill>
          <a:blip r:embed="rId3"/>
          <a:stretch>
            <a:fillRect/>
          </a:stretch>
        </p:blipFill>
        <p:spPr>
          <a:xfrm>
            <a:off x="0" y="0"/>
            <a:ext cx="12192000" cy="835224"/>
          </a:xfrm>
          <a:prstGeom prst="rect">
            <a:avLst/>
          </a:prstGeom>
        </p:spPr>
      </p:pic>
      <p:pic>
        <p:nvPicPr>
          <p:cNvPr id="6" name="Picture 5"/>
          <p:cNvPicPr>
            <a:picLocks noChangeAspect="1"/>
          </p:cNvPicPr>
          <p:nvPr/>
        </p:nvPicPr>
        <p:blipFill>
          <a:blip r:embed="rId4"/>
          <a:stretch>
            <a:fillRect/>
          </a:stretch>
        </p:blipFill>
        <p:spPr>
          <a:xfrm>
            <a:off x="-142637" y="4900763"/>
            <a:ext cx="1926503" cy="1981372"/>
          </a:xfrm>
          <a:prstGeom prst="rect">
            <a:avLst/>
          </a:prstGeom>
        </p:spPr>
      </p:pic>
      <p:pic>
        <p:nvPicPr>
          <p:cNvPr id="7" name="Picture 6"/>
          <p:cNvPicPr>
            <a:picLocks noChangeAspect="1"/>
          </p:cNvPicPr>
          <p:nvPr/>
        </p:nvPicPr>
        <p:blipFill>
          <a:blip r:embed="rId5"/>
          <a:stretch>
            <a:fillRect/>
          </a:stretch>
        </p:blipFill>
        <p:spPr>
          <a:xfrm>
            <a:off x="10634421" y="5472332"/>
            <a:ext cx="1748754" cy="1254341"/>
          </a:xfrm>
          <a:prstGeom prst="rect">
            <a:avLst/>
          </a:prstGeom>
        </p:spPr>
      </p:pic>
    </p:spTree>
    <p:extLst>
      <p:ext uri="{BB962C8B-B14F-4D97-AF65-F5344CB8AC3E}">
        <p14:creationId xmlns:p14="http://schemas.microsoft.com/office/powerpoint/2010/main" val="3340785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8787" y="1027767"/>
            <a:ext cx="5317587" cy="1000546"/>
          </a:xfrm>
          <a:prstGeom prst="rect">
            <a:avLst/>
          </a:prstGeom>
        </p:spPr>
      </p:pic>
      <p:pic>
        <p:nvPicPr>
          <p:cNvPr id="5" name="Picture 4"/>
          <p:cNvPicPr>
            <a:picLocks noChangeAspect="1"/>
          </p:cNvPicPr>
          <p:nvPr/>
        </p:nvPicPr>
        <p:blipFill>
          <a:blip r:embed="rId3"/>
          <a:stretch>
            <a:fillRect/>
          </a:stretch>
        </p:blipFill>
        <p:spPr>
          <a:xfrm>
            <a:off x="313817" y="2391507"/>
            <a:ext cx="11667526" cy="2492495"/>
          </a:xfrm>
          <a:prstGeom prst="rect">
            <a:avLst/>
          </a:prstGeom>
        </p:spPr>
      </p:pic>
      <p:pic>
        <p:nvPicPr>
          <p:cNvPr id="6" name="Picture 5"/>
          <p:cNvPicPr>
            <a:picLocks noChangeAspect="1"/>
          </p:cNvPicPr>
          <p:nvPr/>
        </p:nvPicPr>
        <p:blipFill>
          <a:blip r:embed="rId4"/>
          <a:stretch>
            <a:fillRect/>
          </a:stretch>
        </p:blipFill>
        <p:spPr>
          <a:xfrm>
            <a:off x="0" y="0"/>
            <a:ext cx="1042506" cy="1036410"/>
          </a:xfrm>
          <a:prstGeom prst="rect">
            <a:avLst/>
          </a:prstGeom>
        </p:spPr>
      </p:pic>
      <p:pic>
        <p:nvPicPr>
          <p:cNvPr id="7" name="Picture 6"/>
          <p:cNvPicPr>
            <a:picLocks noChangeAspect="1"/>
          </p:cNvPicPr>
          <p:nvPr/>
        </p:nvPicPr>
        <p:blipFill>
          <a:blip r:embed="rId5"/>
          <a:stretch>
            <a:fillRect/>
          </a:stretch>
        </p:blipFill>
        <p:spPr>
          <a:xfrm>
            <a:off x="10887243" y="5945534"/>
            <a:ext cx="1164437" cy="835224"/>
          </a:xfrm>
          <a:prstGeom prst="rect">
            <a:avLst/>
          </a:prstGeom>
        </p:spPr>
      </p:pic>
      <p:pic>
        <p:nvPicPr>
          <p:cNvPr id="8" name="Picture 7"/>
          <p:cNvPicPr>
            <a:picLocks noChangeAspect="1"/>
          </p:cNvPicPr>
          <p:nvPr/>
        </p:nvPicPr>
        <p:blipFill>
          <a:blip r:embed="rId6"/>
          <a:stretch>
            <a:fillRect/>
          </a:stretch>
        </p:blipFill>
        <p:spPr>
          <a:xfrm>
            <a:off x="3046788" y="387963"/>
            <a:ext cx="883997" cy="883997"/>
          </a:xfrm>
          <a:prstGeom prst="rect">
            <a:avLst/>
          </a:prstGeom>
        </p:spPr>
      </p:pic>
    </p:spTree>
    <p:extLst>
      <p:ext uri="{BB962C8B-B14F-4D97-AF65-F5344CB8AC3E}">
        <p14:creationId xmlns:p14="http://schemas.microsoft.com/office/powerpoint/2010/main" val="2100380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5572" y="2160934"/>
            <a:ext cx="10515600" cy="4351338"/>
          </a:xfrm>
        </p:spPr>
        <p:txBody>
          <a:bodyPr/>
          <a:lstStyle/>
          <a:p>
            <a:pPr marL="0" indent="0">
              <a:buNone/>
            </a:pP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Một</a:t>
            </a: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số</a:t>
            </a: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mô</a:t>
            </a: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hình</a:t>
            </a: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sản</a:t>
            </a: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xuất</a:t>
            </a: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kinh</a:t>
            </a:r>
            <a:r>
              <a:rPr lang="en-US"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6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doanh</a:t>
            </a:r>
            <a:endParaRPr lang="vi-VN" sz="6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a:stretch>
            <a:fillRect/>
          </a:stretch>
        </p:blipFill>
        <p:spPr>
          <a:xfrm>
            <a:off x="1" y="6176963"/>
            <a:ext cx="12192000" cy="670618"/>
          </a:xfrm>
          <a:prstGeom prst="rect">
            <a:avLst/>
          </a:prstGeom>
        </p:spPr>
      </p:pic>
      <p:pic>
        <p:nvPicPr>
          <p:cNvPr id="5" name="Picture 4"/>
          <p:cNvPicPr>
            <a:picLocks noChangeAspect="1"/>
          </p:cNvPicPr>
          <p:nvPr/>
        </p:nvPicPr>
        <p:blipFill>
          <a:blip r:embed="rId3"/>
          <a:stretch>
            <a:fillRect/>
          </a:stretch>
        </p:blipFill>
        <p:spPr>
          <a:xfrm>
            <a:off x="-128100" y="4646681"/>
            <a:ext cx="1932599" cy="2572735"/>
          </a:xfrm>
          <a:prstGeom prst="rect">
            <a:avLst/>
          </a:prstGeom>
        </p:spPr>
      </p:pic>
      <p:pic>
        <p:nvPicPr>
          <p:cNvPr id="6" name="Picture 5"/>
          <p:cNvPicPr>
            <a:picLocks noChangeAspect="1"/>
          </p:cNvPicPr>
          <p:nvPr/>
        </p:nvPicPr>
        <p:blipFill>
          <a:blip r:embed="rId4"/>
          <a:stretch>
            <a:fillRect/>
          </a:stretch>
        </p:blipFill>
        <p:spPr>
          <a:xfrm>
            <a:off x="10484385" y="4732086"/>
            <a:ext cx="1780186" cy="1780186"/>
          </a:xfrm>
          <a:prstGeom prst="rect">
            <a:avLst/>
          </a:prstGeom>
        </p:spPr>
      </p:pic>
    </p:spTree>
    <p:extLst>
      <p:ext uri="{BB962C8B-B14F-4D97-AF65-F5344CB8AC3E}">
        <p14:creationId xmlns:p14="http://schemas.microsoft.com/office/powerpoint/2010/main" val="37176616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4314" y="1025895"/>
            <a:ext cx="10515600" cy="1325563"/>
          </a:xfrm>
        </p:spPr>
        <p:txBody>
          <a:bodyPr>
            <a:normAutofit fontScale="90000"/>
          </a:bodyPr>
          <a:lstStyle/>
          <a:p>
            <a:pPr lvl="0" algn="ctr" defTabSz="685800">
              <a:lnSpc>
                <a:spcPct val="100000"/>
              </a:lnSpc>
              <a:spcBef>
                <a:spcPts val="0"/>
              </a:spcBef>
            </a:pPr>
            <a:r>
              <a:rPr lang="en-US" sz="40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THẢO LUẬN </a:t>
            </a:r>
            <a:r>
              <a:rPr lang="en-US"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NHÓM</a:t>
            </a:r>
            <a:r>
              <a:rPr lang="en-US" sz="40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 (4 </a:t>
            </a:r>
            <a:r>
              <a:rPr lang="en-US" sz="400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phút</a:t>
            </a:r>
            <a:r>
              <a:rPr lang="en-US" sz="40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a:t>
            </a:r>
            <a:r>
              <a:rPr lang="en-US" sz="1400" b="1" dirty="0">
                <a:ln/>
                <a:solidFill>
                  <a:srgbClr val="FFC000"/>
                </a:solidFill>
                <a:latin typeface="Calibri" panose="020F0502020204030204"/>
                <a:ea typeface="+mn-ea"/>
                <a:cs typeface="+mn-cs"/>
              </a:rPr>
              <a:t/>
            </a:r>
            <a:br>
              <a:rPr lang="en-US" sz="1400" b="1" dirty="0">
                <a:ln/>
                <a:solidFill>
                  <a:srgbClr val="FFC000"/>
                </a:solidFill>
                <a:latin typeface="Calibri" panose="020F0502020204030204"/>
                <a:ea typeface="+mn-ea"/>
                <a:cs typeface="+mn-cs"/>
              </a:rPr>
            </a:br>
            <a:endParaRPr lang="en-US" dirty="0"/>
          </a:p>
        </p:txBody>
      </p:sp>
      <p:sp>
        <p:nvSpPr>
          <p:cNvPr id="4" name="TextBox 3"/>
          <p:cNvSpPr txBox="1"/>
          <p:nvPr/>
        </p:nvSpPr>
        <p:spPr>
          <a:xfrm flipH="1">
            <a:off x="2507973" y="1982436"/>
            <a:ext cx="7176053" cy="1077218"/>
          </a:xfrm>
          <a:prstGeom prst="rect">
            <a:avLst/>
          </a:prstGeom>
          <a:noFill/>
        </p:spPr>
        <p:txBody>
          <a:bodyPr wrap="square" rtlCol="0">
            <a:spAutoFit/>
          </a:bodyPr>
          <a:lstStyle/>
          <a:p>
            <a:pPr algn="ctr" defTabSz="685800"/>
            <a:r>
              <a:rPr lang="en-US" sz="3200" dirty="0" err="1" smtClean="0">
                <a:solidFill>
                  <a:prstClr val="black"/>
                </a:solidFill>
                <a:latin typeface="Times New Roman" panose="02020603050405020304" pitchFamily="18" charset="0"/>
                <a:cs typeface="Times New Roman" panose="02020603050405020304" pitchFamily="18" charset="0"/>
              </a:rPr>
              <a:t>Thảo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luận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xoay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quanh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câu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chuyện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tình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huống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anh</a:t>
            </a:r>
            <a:r>
              <a:rPr lang="en-US" sz="3200" dirty="0" smtClean="0">
                <a:solidFill>
                  <a:prstClr val="black"/>
                </a:solidFill>
                <a:latin typeface="Times New Roman" panose="02020603050405020304" pitchFamily="18" charset="0"/>
                <a:cs typeface="Times New Roman" panose="02020603050405020304" pitchFamily="18" charset="0"/>
              </a:rPr>
              <a:t> T SGK/39,40</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Content Placeholder 7"/>
          <p:cNvSpPr txBox="1">
            <a:spLocks noGrp="1"/>
          </p:cNvSpPr>
          <p:nvPr>
            <p:ph idx="1"/>
          </p:nvPr>
        </p:nvSpPr>
        <p:spPr>
          <a:xfrm>
            <a:off x="1070428" y="3353413"/>
            <a:ext cx="10515600" cy="24365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AutoNum type="arabicPeriod"/>
            </a:pPr>
            <a:r>
              <a:rPr lang="en-US" sz="3200" i="1" dirty="0" err="1" smtClean="0">
                <a:latin typeface="Times New Roman" panose="02020603050405020304" pitchFamily="18" charset="0"/>
                <a:cs typeface="Times New Roman" panose="02020603050405020304" pitchFamily="18" charset="0"/>
              </a:rPr>
              <a:t>Việc</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xuất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doanh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anh</a:t>
            </a:r>
            <a:r>
              <a:rPr lang="en-US" sz="3200" i="1" dirty="0">
                <a:latin typeface="Times New Roman" panose="02020603050405020304" pitchFamily="18" charset="0"/>
                <a:cs typeface="Times New Roman" panose="02020603050405020304" pitchFamily="18" charset="0"/>
              </a:rPr>
              <a:t> T do </a:t>
            </a:r>
            <a:r>
              <a:rPr lang="en-US" sz="3200" i="1" dirty="0" err="1">
                <a:latin typeface="Times New Roman" panose="02020603050405020304" pitchFamily="18" charset="0"/>
                <a:cs typeface="Times New Roman" panose="02020603050405020304" pitchFamily="18" charset="0"/>
              </a:rPr>
              <a:t>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chịu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trách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nhiệm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xuất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thụ</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phẩm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tham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nhiêu</a:t>
            </a:r>
            <a:r>
              <a:rPr lang="en-US" sz="3200" i="1" dirty="0">
                <a:latin typeface="Times New Roman" panose="02020603050405020304" pitchFamily="18" charset="0"/>
                <a:cs typeface="Times New Roman" panose="02020603050405020304" pitchFamily="18" charset="0"/>
              </a:rPr>
              <a:t>?</a:t>
            </a:r>
          </a:p>
          <a:p>
            <a:pPr marL="342900" indent="-342900">
              <a:buAutoNum type="arabicPeriod"/>
            </a:pP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nhận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mô</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doanh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vốn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anh</a:t>
            </a:r>
            <a:r>
              <a:rPr lang="en-US" sz="32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T ?</a:t>
            </a:r>
            <a:r>
              <a:rPr lang="en-US" sz="1600" i="1" dirty="0" smtClean="0">
                <a:latin typeface="Times New Roman" panose="02020603050405020304" pitchFamily="18" charset="0"/>
                <a:cs typeface="Times New Roman" panose="02020603050405020304" pitchFamily="18" charset="0"/>
              </a:rPr>
              <a:t> </a:t>
            </a:r>
            <a:endParaRPr lang="en-US" sz="2000" i="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425350" y="5809397"/>
            <a:ext cx="1859441" cy="1048603"/>
          </a:xfrm>
          <a:prstGeom prst="rect">
            <a:avLst/>
          </a:prstGeom>
        </p:spPr>
      </p:pic>
      <p:pic>
        <p:nvPicPr>
          <p:cNvPr id="10" name="Picture 9"/>
          <p:cNvPicPr>
            <a:picLocks noChangeAspect="1"/>
          </p:cNvPicPr>
          <p:nvPr/>
        </p:nvPicPr>
        <p:blipFill>
          <a:blip r:embed="rId4"/>
          <a:stretch>
            <a:fillRect/>
          </a:stretch>
        </p:blipFill>
        <p:spPr>
          <a:xfrm>
            <a:off x="10918178" y="6038322"/>
            <a:ext cx="1103472" cy="823031"/>
          </a:xfrm>
          <a:prstGeom prst="rect">
            <a:avLst/>
          </a:prstGeom>
        </p:spPr>
      </p:pic>
      <p:pic>
        <p:nvPicPr>
          <p:cNvPr id="11" name="Picture 10"/>
          <p:cNvPicPr>
            <a:picLocks noChangeAspect="1"/>
          </p:cNvPicPr>
          <p:nvPr/>
        </p:nvPicPr>
        <p:blipFill>
          <a:blip r:embed="rId5"/>
          <a:stretch>
            <a:fillRect/>
          </a:stretch>
        </p:blipFill>
        <p:spPr>
          <a:xfrm>
            <a:off x="0" y="-36027"/>
            <a:ext cx="12192000" cy="768163"/>
          </a:xfrm>
          <a:prstGeom prst="rect">
            <a:avLst/>
          </a:prstGeom>
        </p:spPr>
      </p:pic>
    </p:spTree>
    <p:extLst>
      <p:ext uri="{BB962C8B-B14F-4D97-AF65-F5344CB8AC3E}">
        <p14:creationId xmlns:p14="http://schemas.microsoft.com/office/powerpoint/2010/main" val="4220452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TotalTime>
  <Words>1071</Words>
  <Application>Microsoft Office PowerPoint</Application>
  <PresentationFormat>Widescreen</PresentationFormat>
  <Paragraphs>80</Paragraphs>
  <Slides>25</Slides>
  <Notes>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Bree Serif</vt:lpstr>
      <vt:lpstr>Calibri</vt:lpstr>
      <vt:lpstr>Calibri Light</vt:lpstr>
      <vt:lpstr>Times New Roman</vt:lpstr>
      <vt:lpstr>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THẢO LUẬN NHÓM (4 phút) </vt:lpstr>
      <vt:lpstr>PowerPoint Presentation</vt:lpstr>
      <vt:lpstr>PowerPoint Presentation</vt:lpstr>
      <vt:lpstr>PowerPoint Presentation</vt:lpstr>
      <vt:lpstr>MỘT SỐ HÌNH ẢNH VỀ HỘ SẢN XUẤT KINH DOANH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Huu Thang</dc:creator>
  <cp:lastModifiedBy>Admin</cp:lastModifiedBy>
  <cp:revision>52</cp:revision>
  <dcterms:created xsi:type="dcterms:W3CDTF">2020-10-18T11:17:04Z</dcterms:created>
  <dcterms:modified xsi:type="dcterms:W3CDTF">2024-09-07T03:22:13Z</dcterms:modified>
</cp:coreProperties>
</file>