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9" r:id="rId3"/>
    <p:sldId id="257" r:id="rId4"/>
    <p:sldId id="260" r:id="rId5"/>
    <p:sldId id="258" r:id="rId6"/>
    <p:sldId id="261" r:id="rId7"/>
    <p:sldId id="281" r:id="rId8"/>
    <p:sldId id="263" r:id="rId9"/>
    <p:sldId id="262" r:id="rId10"/>
    <p:sldId id="282" r:id="rId11"/>
    <p:sldId id="271" r:id="rId12"/>
    <p:sldId id="305" r:id="rId13"/>
    <p:sldId id="272" r:id="rId14"/>
    <p:sldId id="268" r:id="rId15"/>
    <p:sldId id="274" r:id="rId16"/>
    <p:sldId id="306" r:id="rId17"/>
    <p:sldId id="307" r:id="rId18"/>
    <p:sldId id="308" r:id="rId19"/>
    <p:sldId id="275" r:id="rId20"/>
    <p:sldId id="278" r:id="rId21"/>
    <p:sldId id="279" r:id="rId22"/>
    <p:sldId id="309" r:id="rId23"/>
    <p:sldId id="283" r:id="rId24"/>
    <p:sldId id="310" r:id="rId25"/>
    <p:sldId id="311" r:id="rId26"/>
    <p:sldId id="284" r:id="rId27"/>
    <p:sldId id="285" r:id="rId28"/>
    <p:sldId id="286" r:id="rId29"/>
    <p:sldId id="312" r:id="rId30"/>
    <p:sldId id="313" r:id="rId31"/>
    <p:sldId id="314" r:id="rId32"/>
    <p:sldId id="267" r:id="rId33"/>
    <p:sldId id="264" r:id="rId34"/>
    <p:sldId id="290" r:id="rId35"/>
    <p:sldId id="291" r:id="rId36"/>
    <p:sldId id="292" r:id="rId37"/>
    <p:sldId id="299" r:id="rId38"/>
    <p:sldId id="300" r:id="rId39"/>
    <p:sldId id="301" r:id="rId40"/>
    <p:sldId id="302" r:id="rId41"/>
    <p:sldId id="303" r:id="rId42"/>
    <p:sldId id="295" r:id="rId43"/>
    <p:sldId id="296" r:id="rId44"/>
    <p:sldId id="315" r:id="rId45"/>
    <p:sldId id="317" r:id="rId46"/>
    <p:sldId id="319" r:id="rId47"/>
    <p:sldId id="269" r:id="rId48"/>
    <p:sldId id="265" r:id="rId49"/>
  </p:sldIdLst>
  <p:sldSz cx="18288000" cy="10287000"/>
  <p:notesSz cx="6858000" cy="9144000"/>
  <p:embeddedFontLst>
    <p:embeddedFont>
      <p:font typeface="Calibri Light" panose="020F0302020204030204" pitchFamily="34" charset="0"/>
      <p:regular r:id="rId51"/>
      <p:italic r:id="rId52"/>
    </p:embeddedFon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17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ED73-7134-4C02-9610-867CD65FDC8E}"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BD7-2E75-484D-8AF8-F23D9C66DCC0}" type="slidenum">
              <a:rPr lang="en-US" smtClean="0"/>
              <a:t>‹#›</a:t>
            </a:fld>
            <a:endParaRPr lang="en-US"/>
          </a:p>
        </p:txBody>
      </p:sp>
    </p:spTree>
    <p:extLst>
      <p:ext uri="{BB962C8B-B14F-4D97-AF65-F5344CB8AC3E}">
        <p14:creationId xmlns:p14="http://schemas.microsoft.com/office/powerpoint/2010/main" val="19200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17</a:t>
            </a:fld>
            <a:endParaRPr lang="en-US"/>
          </a:p>
        </p:txBody>
      </p:sp>
    </p:spTree>
    <p:extLst>
      <p:ext uri="{BB962C8B-B14F-4D97-AF65-F5344CB8AC3E}">
        <p14:creationId xmlns:p14="http://schemas.microsoft.com/office/powerpoint/2010/main" val="347565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F0BD7-2E75-484D-8AF8-F23D9C66D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96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3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8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9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6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0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6.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8" Type="http://schemas.openxmlformats.org/officeDocument/2006/relationships/image" Target="../media/image37.png"/><Relationship Id="rId21" Type="http://schemas.microsoft.com/office/2007/relationships/hdphoto" Target="../media/hdphoto1.wdp"/><Relationship Id="rId17" Type="http://schemas.openxmlformats.org/officeDocument/2006/relationships/image" Target="../media/image76.svg"/><Relationship Id="rId2" Type="http://schemas.openxmlformats.org/officeDocument/2006/relationships/image" Target="../media/image35.png"/><Relationship Id="rId20"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6.png"/><Relationship Id="rId15" Type="http://schemas.openxmlformats.org/officeDocument/2006/relationships/image" Target="../media/image14.svg"/><Relationship Id="rId23" Type="http://schemas.openxmlformats.org/officeDocument/2006/relationships/image" Target="../media/image40.png"/><Relationship Id="rId19" Type="http://schemas.openxmlformats.org/officeDocument/2006/relationships/image" Target="../media/image38.png"/><Relationship Id="rId4" Type="http://schemas.openxmlformats.org/officeDocument/2006/relationships/image" Target="../media/image66.svg"/><Relationship Id="rId9" Type="http://schemas.openxmlformats.org/officeDocument/2006/relationships/image" Target="../media/image72.svg"/><Relationship Id="rId22"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svg"/><Relationship Id="rId7"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38.svg"/><Relationship Id="rId12" Type="http://schemas.openxmlformats.org/officeDocument/2006/relationships/image" Target="../media/image44.png"/><Relationship Id="rId2" Type="http://schemas.openxmlformats.org/officeDocument/2006/relationships/image" Target="../media/image14.png"/><Relationship Id="rId29"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82.svg"/><Relationship Id="rId28" Type="http://schemas.openxmlformats.org/officeDocument/2006/relationships/image" Target="../media/image46.png"/><Relationship Id="rId4" Type="http://schemas.openxmlformats.org/officeDocument/2006/relationships/image" Target="../media/image43.png"/><Relationship Id="rId27" Type="http://schemas.openxmlformats.org/officeDocument/2006/relationships/image" Target="../media/image90.svg"/><Relationship Id="rId30" Type="http://schemas.openxmlformats.org/officeDocument/2006/relationships/image" Target="../media/image20.svg"/></Relationships>
</file>

<file path=ppt/slides/_rels/slide14.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14.png"/><Relationship Id="rId3" Type="http://schemas.openxmlformats.org/officeDocument/2006/relationships/image" Target="../media/image38.svg"/><Relationship Id="rId17" Type="http://schemas.openxmlformats.org/officeDocument/2006/relationships/image" Target="../media/image49.png"/><Relationship Id="rId2" Type="http://schemas.openxmlformats.org/officeDocument/2006/relationships/image" Target="../media/image47.png"/><Relationship Id="rId16" Type="http://schemas.openxmlformats.org/officeDocument/2006/relationships/image" Target="../media/image48.png"/><Relationship Id="rId20"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20.svg"/><Relationship Id="rId15" Type="http://schemas.microsoft.com/office/2007/relationships/hdphoto" Target="../media/hdphoto1.wdp"/><Relationship Id="rId19" Type="http://schemas.openxmlformats.org/officeDocument/2006/relationships/image" Target="../media/image13.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38.svg"/><Relationship Id="rId2" Type="http://schemas.openxmlformats.org/officeDocument/2006/relationships/image" Target="../media/image47.png"/><Relationship Id="rId16" Type="http://schemas.openxmlformats.org/officeDocument/2006/relationships/image" Target="../media/image50.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13.pn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53.png"/><Relationship Id="rId3" Type="http://schemas.openxmlformats.org/officeDocument/2006/relationships/image" Target="../media/image38.svg"/><Relationship Id="rId17" Type="http://schemas.openxmlformats.org/officeDocument/2006/relationships/image" Target="../media/image52.png"/><Relationship Id="rId7" Type="http://schemas.openxmlformats.org/officeDocument/2006/relationships/image" Target="../media/image70.svg"/><Relationship Id="rId2" Type="http://schemas.openxmlformats.org/officeDocument/2006/relationships/image" Target="../media/image47.png"/><Relationship Id="rId16"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13.pn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3.pn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3" Type="http://schemas.openxmlformats.org/officeDocument/2006/relationships/image" Target="../media/image74.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56.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6.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6.png"/><Relationship Id="rId1" Type="http://schemas.openxmlformats.org/officeDocument/2006/relationships/slideLayout" Target="../slideLayouts/slideLayout7.xml"/><Relationship Id="rId9" Type="http://schemas.openxmlformats.org/officeDocument/2006/relationships/image" Target="../media/image72.svg"/></Relationships>
</file>

<file path=ppt/slides/_rels/slide21.xml.rels><?xml version="1.0" encoding="UTF-8" standalone="yes"?>
<Relationships xmlns="http://schemas.openxmlformats.org/package/2006/relationships"><Relationship Id="rId18" Type="http://schemas.openxmlformats.org/officeDocument/2006/relationships/image" Target="../media/image58.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57.png"/><Relationship Id="rId2" Type="http://schemas.openxmlformats.org/officeDocument/2006/relationships/image" Target="../media/image25.png"/><Relationship Id="rId16" Type="http://schemas.microsoft.com/office/2007/relationships/hdphoto" Target="../media/hdphoto1.wdp"/><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21.png"/><Relationship Id="rId1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3.png"/><Relationship Id="rId4" Type="http://schemas.openxmlformats.org/officeDocument/2006/relationships/image" Target="../media/image44.svg"/></Relationships>
</file>

<file path=ppt/slides/_rels/slide23.xml.rels><?xml version="1.0" encoding="UTF-8" standalone="yes"?>
<Relationships xmlns="http://schemas.openxmlformats.org/package/2006/relationships"><Relationship Id="rId18" Type="http://schemas.openxmlformats.org/officeDocument/2006/relationships/image" Target="../media/image59.png"/><Relationship Id="rId12" Type="http://schemas.openxmlformats.org/officeDocument/2006/relationships/image" Target="../media/image7.png"/><Relationship Id="rId17" Type="http://schemas.microsoft.com/office/2007/relationships/hdphoto" Target="../media/hdphoto1.wdp"/><Relationship Id="rId2" Type="http://schemas.openxmlformats.org/officeDocument/2006/relationships/image" Target="../media/image37.png"/><Relationship Id="rId16"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14.svg"/><Relationship Id="rId10" Type="http://schemas.openxmlformats.org/officeDocument/2006/relationships/image" Target="../media/image13.png"/><Relationship Id="rId9" Type="http://schemas.openxmlformats.org/officeDocument/2006/relationships/image" Target="../media/image72.svg"/></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60.png"/><Relationship Id="rId17" Type="http://schemas.openxmlformats.org/officeDocument/2006/relationships/image" Target="../media/image82.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9" Type="http://schemas.openxmlformats.org/officeDocument/2006/relationships/image" Target="../media/image61.png"/><Relationship Id="rId14" Type="http://schemas.openxmlformats.org/officeDocument/2006/relationships/image" Target="../media/image13.png"/></Relationships>
</file>

<file path=ppt/slides/_rels/slide26.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62.png"/><Relationship Id="rId17" Type="http://schemas.openxmlformats.org/officeDocument/2006/relationships/image" Target="../media/image82.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9" Type="http://schemas.openxmlformats.org/officeDocument/2006/relationships/image" Target="../media/image63.png"/><Relationship Id="rId14" Type="http://schemas.openxmlformats.org/officeDocument/2006/relationships/image" Target="../media/image13.png"/></Relationships>
</file>

<file path=ppt/slides/_rels/slide27.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image" Target="../media/image64.png"/><Relationship Id="rId17" Type="http://schemas.openxmlformats.org/officeDocument/2006/relationships/image" Target="../media/image82.svg"/><Relationship Id="rId7"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67.png"/><Relationship Id="rId3" Type="http://schemas.openxmlformats.org/officeDocument/2006/relationships/image" Target="../media/image44.svg"/><Relationship Id="rId12" Type="http://schemas.openxmlformats.org/officeDocument/2006/relationships/image" Target="../media/image56.png"/><Relationship Id="rId17" Type="http://schemas.openxmlformats.org/officeDocument/2006/relationships/image" Target="../media/image66.png"/><Relationship Id="rId2" Type="http://schemas.openxmlformats.org/officeDocument/2006/relationships/image" Target="../media/image13.png"/><Relationship Id="rId16" Type="http://schemas.openxmlformats.org/officeDocument/2006/relationships/image" Target="../media/image65.png"/><Relationship Id="rId1" Type="http://schemas.openxmlformats.org/officeDocument/2006/relationships/slideLayout" Target="../slideLayouts/slideLayout7.xml"/><Relationship Id="rId11" Type="http://schemas.openxmlformats.org/officeDocument/2006/relationships/image" Target="../media/image20.svg"/><Relationship Id="rId15" Type="http://schemas.microsoft.com/office/2007/relationships/hdphoto" Target="../media/hdphoto1.wdp"/><Relationship Id="rId19" Type="http://schemas.openxmlformats.org/officeDocument/2006/relationships/image" Target="../media/image68.png"/><Relationship Id="rId1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7.xml"/><Relationship Id="rId11" Type="http://schemas.openxmlformats.org/officeDocument/2006/relationships/image" Target="../media/image44.svg"/><Relationship Id="rId10" Type="http://schemas.openxmlformats.org/officeDocument/2006/relationships/image" Target="../media/image22.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71.png"/><Relationship Id="rId17" Type="http://schemas.openxmlformats.org/officeDocument/2006/relationships/image" Target="../media/image82.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4" Type="http://schemas.openxmlformats.org/officeDocument/2006/relationships/image" Target="../media/image13.png"/></Relationships>
</file>

<file path=ppt/slides/_rels/slide31.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12.svg"/><Relationship Id="rId17" Type="http://schemas.openxmlformats.org/officeDocument/2006/relationships/image" Target="../media/image75.png"/><Relationship Id="rId2" Type="http://schemas.openxmlformats.org/officeDocument/2006/relationships/image" Target="../media/image47.png"/><Relationship Id="rId16" Type="http://schemas.openxmlformats.org/officeDocument/2006/relationships/image" Target="../media/image74.png"/><Relationship Id="rId1" Type="http://schemas.openxmlformats.org/officeDocument/2006/relationships/slideLayout" Target="../slideLayouts/slideLayout7.xml"/><Relationship Id="rId15" Type="http://schemas.openxmlformats.org/officeDocument/2006/relationships/image" Target="../media/image73.png"/><Relationship Id="rId1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74.svg"/><Relationship Id="rId3" Type="http://schemas.openxmlformats.org/officeDocument/2006/relationships/image" Target="../media/image44.svg"/><Relationship Id="rId7" Type="http://schemas.openxmlformats.org/officeDocument/2006/relationships/image" Target="../media/image7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46.sv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12" Type="http://schemas.openxmlformats.org/officeDocument/2006/relationships/image" Target="../media/image81.png"/><Relationship Id="rId2" Type="http://schemas.openxmlformats.org/officeDocument/2006/relationships/image" Target="../media/image80.png"/><Relationship Id="rId16" Type="http://schemas.openxmlformats.org/officeDocument/2006/relationships/image" Target="../media/image14.sv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82.png"/><Relationship Id="rId14" Type="http://schemas.openxmlformats.org/officeDocument/2006/relationships/image" Target="../media/image74.sv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4.png"/><Relationship Id="rId7" Type="http://schemas.openxmlformats.org/officeDocument/2006/relationships/image" Target="../media/image70.svg"/><Relationship Id="rId12" Type="http://schemas.openxmlformats.org/officeDocument/2006/relationships/image" Target="../media/image83.png"/><Relationship Id="rId2"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20.svg"/></Relationships>
</file>

<file path=ppt/slides/_rels/slide36.xml.rels><?xml version="1.0" encoding="UTF-8" standalone="yes"?>
<Relationships xmlns="http://schemas.openxmlformats.org/package/2006/relationships"><Relationship Id="rId18" Type="http://schemas.openxmlformats.org/officeDocument/2006/relationships/image" Target="../media/image87.png"/><Relationship Id="rId3" Type="http://schemas.openxmlformats.org/officeDocument/2006/relationships/image" Target="../media/image66.svg"/><Relationship Id="rId21" Type="http://schemas.openxmlformats.org/officeDocument/2006/relationships/image" Target="../media/image13.png"/><Relationship Id="rId17" Type="http://schemas.openxmlformats.org/officeDocument/2006/relationships/image" Target="../media/image76.svg"/><Relationship Id="rId7" Type="http://schemas.openxmlformats.org/officeDocument/2006/relationships/image" Target="../media/image70.svg"/><Relationship Id="rId2" Type="http://schemas.openxmlformats.org/officeDocument/2006/relationships/image" Target="../media/image85.png"/><Relationship Id="rId20"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20.svg"/><Relationship Id="rId19" Type="http://schemas.openxmlformats.org/officeDocument/2006/relationships/image" Target="../media/image88.pn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2.svg"/><Relationship Id="rId5"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2.svg"/><Relationship Id="rId5"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2.svg"/><Relationship Id="rId5"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0.svg"/><Relationship Id="rId4" Type="http://schemas.openxmlformats.org/officeDocument/2006/relationships/image" Target="../media/image15.png"/><Relationship Id="rId9"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2.svg"/><Relationship Id="rId5" Type="http://schemas.openxmlformats.org/officeDocument/2006/relationships/image" Target="NULL"/></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82.svg"/><Relationship Id="rId5" Type="http://schemas.openxmlformats.org/officeDocument/2006/relationships/image" Target="../media/image43.png"/><Relationship Id="rId4" Type="http://schemas.openxmlformats.org/officeDocument/2006/relationships/image" Target="NULL"/></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43.xml.rels><?xml version="1.0" encoding="UTF-8" standalone="yes"?>
<Relationships xmlns="http://schemas.openxmlformats.org/package/2006/relationships"><Relationship Id="rId13" Type="http://schemas.openxmlformats.org/officeDocument/2006/relationships/image" Target="../media/image74.svg"/><Relationship Id="rId17" Type="http://schemas.openxmlformats.org/officeDocument/2006/relationships/image" Target="../media/image91.png"/><Relationship Id="rId2" Type="http://schemas.openxmlformats.org/officeDocument/2006/relationships/image" Target="../media/image47.png"/><Relationship Id="rId16" Type="http://schemas.openxmlformats.org/officeDocument/2006/relationships/image" Target="../media/image82.sv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4" Type="http://schemas.openxmlformats.org/officeDocument/2006/relationships/image" Target="../media/image13.png"/></Relationships>
</file>

<file path=ppt/slides/_rels/slide44.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7.png"/><Relationship Id="rId2" Type="http://schemas.openxmlformats.org/officeDocument/2006/relationships/image" Target="../media/image92.png"/><Relationship Id="rId16" Type="http://schemas.openxmlformats.org/officeDocument/2006/relationships/image" Target="../media/image82.sv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4" Type="http://schemas.openxmlformats.org/officeDocument/2006/relationships/image" Target="../media/image13.png"/></Relationships>
</file>

<file path=ppt/slides/_rels/slide45.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image" Target="../media/image43.png"/><Relationship Id="rId17" Type="http://schemas.openxmlformats.org/officeDocument/2006/relationships/image" Target="../media/image82.svg"/><Relationship Id="rId7"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7.xml"/><Relationship Id="rId19" Type="http://schemas.openxmlformats.org/officeDocument/2006/relationships/image" Target="../media/image93.png"/></Relationships>
</file>

<file path=ppt/slides/_rels/slide46.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image" Target="../media/image43.png"/><Relationship Id="rId17" Type="http://schemas.openxmlformats.org/officeDocument/2006/relationships/image" Target="../media/image82.svg"/><Relationship Id="rId7"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7.xml"/><Relationship Id="rId19" Type="http://schemas.openxmlformats.org/officeDocument/2006/relationships/image" Target="../media/image94.png"/></Relationships>
</file>

<file path=ppt/slides/_rels/slide4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38.svg"/><Relationship Id="rId7" Type="http://schemas.openxmlformats.org/officeDocument/2006/relationships/image" Target="../media/image78.svg"/><Relationship Id="rId2" Type="http://schemas.openxmlformats.org/officeDocument/2006/relationships/image" Target="../media/image14.png"/><Relationship Id="rId29"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40.sv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4.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79.png"/><Relationship Id="rId17" Type="http://schemas.openxmlformats.org/officeDocument/2006/relationships/image" Target="../media/image76.svg"/><Relationship Id="rId2" Type="http://schemas.openxmlformats.org/officeDocument/2006/relationships/image" Target="../media/image85.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0.svg"/><Relationship Id="rId5" Type="http://schemas.openxmlformats.org/officeDocument/2006/relationships/image" Target="../media/image68.svg"/><Relationship Id="rId15" Type="http://schemas.openxmlformats.org/officeDocument/2006/relationships/image" Target="../media/image14.svg"/><Relationship Id="rId10" Type="http://schemas.openxmlformats.org/officeDocument/2006/relationships/image" Target="../media/image13.png"/><Relationship Id="rId4" Type="http://schemas.openxmlformats.org/officeDocument/2006/relationships/image" Target="../media/image97.png"/><Relationship Id="rId9" Type="http://schemas.openxmlformats.org/officeDocument/2006/relationships/image" Target="../media/image72.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1.wdp"/><Relationship Id="rId5" Type="http://schemas.openxmlformats.org/officeDocument/2006/relationships/image" Target="../media/image28.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6.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3" Type="http://schemas.openxmlformats.org/officeDocument/2006/relationships/image" Target="../media/image26.svg"/><Relationship Id="rId7" Type="http://schemas.openxmlformats.org/officeDocument/2006/relationships/image" Target="../media/image30.svg"/><Relationship Id="rId12"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28.sv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32.sv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sv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29.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4.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872283" y="2323284"/>
            <a:ext cx="14172739" cy="5651978"/>
            <a:chOff x="0" y="0"/>
            <a:chExt cx="6563243" cy="1457336"/>
          </a:xfrm>
        </p:grpSpPr>
        <p:sp>
          <p:nvSpPr>
            <p:cNvPr id="11" name="Freeform 11"/>
            <p:cNvSpPr/>
            <p:nvPr/>
          </p:nvSpPr>
          <p:spPr>
            <a:xfrm>
              <a:off x="80010" y="80010"/>
              <a:ext cx="6470533" cy="1364626"/>
            </a:xfrm>
            <a:custGeom>
              <a:avLst/>
              <a:gdLst/>
              <a:ahLst/>
              <a:cxnLst/>
              <a:rect l="l" t="t" r="r" b="b"/>
              <a:pathLst>
                <a:path w="6470533" h="1364626">
                  <a:moveTo>
                    <a:pt x="0" y="1310016"/>
                  </a:moveTo>
                  <a:lnTo>
                    <a:pt x="0" y="1364626"/>
                  </a:lnTo>
                  <a:lnTo>
                    <a:pt x="6470533" y="1364626"/>
                  </a:lnTo>
                  <a:lnTo>
                    <a:pt x="6470533" y="0"/>
                  </a:lnTo>
                  <a:lnTo>
                    <a:pt x="6415923" y="0"/>
                  </a:lnTo>
                  <a:lnTo>
                    <a:pt x="6415923" y="1310016"/>
                  </a:lnTo>
                  <a:close/>
                </a:path>
              </a:pathLst>
            </a:custGeom>
            <a:solidFill>
              <a:srgbClr val="000000"/>
            </a:solidFill>
          </p:spPr>
        </p:sp>
        <p:sp>
          <p:nvSpPr>
            <p:cNvPr id="12" name="Freeform 12"/>
            <p:cNvSpPr/>
            <p:nvPr/>
          </p:nvSpPr>
          <p:spPr>
            <a:xfrm>
              <a:off x="67310" y="67310"/>
              <a:ext cx="6495933" cy="1390026"/>
            </a:xfrm>
            <a:custGeom>
              <a:avLst/>
              <a:gdLst/>
              <a:ahLst/>
              <a:cxnLst/>
              <a:rect l="l" t="t" r="r" b="b"/>
              <a:pathLst>
                <a:path w="6495933" h="1390026">
                  <a:moveTo>
                    <a:pt x="6428623" y="0"/>
                  </a:moveTo>
                  <a:lnTo>
                    <a:pt x="6428623" y="12700"/>
                  </a:lnTo>
                  <a:lnTo>
                    <a:pt x="6483233" y="12700"/>
                  </a:lnTo>
                  <a:lnTo>
                    <a:pt x="6483233" y="1377326"/>
                  </a:lnTo>
                  <a:lnTo>
                    <a:pt x="12700" y="1377326"/>
                  </a:lnTo>
                  <a:lnTo>
                    <a:pt x="12700" y="1322716"/>
                  </a:lnTo>
                  <a:lnTo>
                    <a:pt x="0" y="1322716"/>
                  </a:lnTo>
                  <a:lnTo>
                    <a:pt x="0" y="1390026"/>
                  </a:lnTo>
                  <a:lnTo>
                    <a:pt x="6495933" y="1390026"/>
                  </a:lnTo>
                  <a:lnTo>
                    <a:pt x="6495933" y="0"/>
                  </a:lnTo>
                  <a:close/>
                </a:path>
              </a:pathLst>
            </a:custGeom>
            <a:solidFill>
              <a:srgbClr val="000000"/>
            </a:solidFill>
          </p:spPr>
        </p:sp>
        <p:sp>
          <p:nvSpPr>
            <p:cNvPr id="13" name="Freeform 13"/>
            <p:cNvSpPr/>
            <p:nvPr/>
          </p:nvSpPr>
          <p:spPr>
            <a:xfrm>
              <a:off x="12700" y="12700"/>
              <a:ext cx="6470533" cy="1364626"/>
            </a:xfrm>
            <a:custGeom>
              <a:avLst/>
              <a:gdLst/>
              <a:ahLst/>
              <a:cxnLst/>
              <a:rect l="l" t="t" r="r" b="b"/>
              <a:pathLst>
                <a:path w="6470533" h="1364626">
                  <a:moveTo>
                    <a:pt x="0" y="0"/>
                  </a:moveTo>
                  <a:lnTo>
                    <a:pt x="6470533" y="0"/>
                  </a:lnTo>
                  <a:lnTo>
                    <a:pt x="6470533" y="1364626"/>
                  </a:lnTo>
                  <a:lnTo>
                    <a:pt x="0" y="1364626"/>
                  </a:lnTo>
                  <a:close/>
                </a:path>
              </a:pathLst>
            </a:custGeom>
            <a:solidFill>
              <a:srgbClr val="DBFF6E"/>
            </a:solidFill>
          </p:spPr>
        </p:sp>
        <p:sp>
          <p:nvSpPr>
            <p:cNvPr id="14" name="Freeform 14"/>
            <p:cNvSpPr/>
            <p:nvPr/>
          </p:nvSpPr>
          <p:spPr>
            <a:xfrm>
              <a:off x="0" y="0"/>
              <a:ext cx="6495933" cy="1390026"/>
            </a:xfrm>
            <a:custGeom>
              <a:avLst/>
              <a:gdLst/>
              <a:ahLst/>
              <a:cxnLst/>
              <a:rect l="l" t="t" r="r" b="b"/>
              <a:pathLst>
                <a:path w="6495933" h="1390026">
                  <a:moveTo>
                    <a:pt x="80010" y="1390026"/>
                  </a:moveTo>
                  <a:lnTo>
                    <a:pt x="6495933" y="1390026"/>
                  </a:lnTo>
                  <a:lnTo>
                    <a:pt x="6495933" y="80010"/>
                  </a:lnTo>
                  <a:lnTo>
                    <a:pt x="6495933" y="67310"/>
                  </a:lnTo>
                  <a:lnTo>
                    <a:pt x="6495933" y="0"/>
                  </a:lnTo>
                  <a:lnTo>
                    <a:pt x="0" y="0"/>
                  </a:lnTo>
                  <a:lnTo>
                    <a:pt x="0" y="1390026"/>
                  </a:lnTo>
                  <a:lnTo>
                    <a:pt x="67310" y="1390026"/>
                  </a:lnTo>
                  <a:lnTo>
                    <a:pt x="80010" y="1390026"/>
                  </a:lnTo>
                  <a:close/>
                  <a:moveTo>
                    <a:pt x="12700" y="12700"/>
                  </a:moveTo>
                  <a:lnTo>
                    <a:pt x="6483233" y="12700"/>
                  </a:lnTo>
                  <a:lnTo>
                    <a:pt x="6483233" y="1377326"/>
                  </a:lnTo>
                  <a:lnTo>
                    <a:pt x="12700" y="1377326"/>
                  </a:lnTo>
                  <a:lnTo>
                    <a:pt x="12700" y="12700"/>
                  </a:lnTo>
                  <a:close/>
                </a:path>
              </a:pathLst>
            </a:custGeom>
            <a:solidFill>
              <a:srgbClr val="000000"/>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497" y="1627257"/>
            <a:ext cx="1310625" cy="82450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09663" y="168914"/>
            <a:ext cx="1125241" cy="1125241"/>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328" y="8054912"/>
            <a:ext cx="1074009" cy="107400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63079" y="389166"/>
            <a:ext cx="1625429" cy="502405"/>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45085" y="7852984"/>
            <a:ext cx="1228430" cy="1096653"/>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78776" y="1294154"/>
            <a:ext cx="1219464" cy="121946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375938" y="8832782"/>
            <a:ext cx="1177184" cy="1172903"/>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67096" y="8993505"/>
            <a:ext cx="840173" cy="1040755"/>
          </a:xfrm>
          <a:prstGeom prst="rect">
            <a:avLst/>
          </a:prstGeom>
        </p:spPr>
      </p:pic>
      <p:sp>
        <p:nvSpPr>
          <p:cNvPr id="24" name="Google Shape;7484;p29"/>
          <p:cNvSpPr txBox="1">
            <a:spLocks/>
          </p:cNvSpPr>
          <p:nvPr/>
        </p:nvSpPr>
        <p:spPr>
          <a:xfrm>
            <a:off x="3785961" y="3193567"/>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1256052" y="3656867"/>
            <a:ext cx="15431748" cy="3315433"/>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7" name="Group 7"/>
          <p:cNvGrpSpPr/>
          <p:nvPr/>
        </p:nvGrpSpPr>
        <p:grpSpPr>
          <a:xfrm>
            <a:off x="4185016" y="1261660"/>
            <a:ext cx="9931621" cy="1698913"/>
            <a:chOff x="0" y="0"/>
            <a:chExt cx="5851518" cy="1000967"/>
          </a:xfrm>
        </p:grpSpPr>
        <p:sp>
          <p:nvSpPr>
            <p:cNvPr id="8" name="Freeform 8"/>
            <p:cNvSpPr/>
            <p:nvPr/>
          </p:nvSpPr>
          <p:spPr>
            <a:xfrm>
              <a:off x="80010" y="80010"/>
              <a:ext cx="5758808" cy="908257"/>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933657"/>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12700"/>
              <a:ext cx="5758808" cy="908257"/>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0"/>
              <a:ext cx="5784208" cy="933657"/>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Chú</a:t>
            </a:r>
            <a:r>
              <a:rPr kumimoji="0" lang="en-US" sz="6000"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ý</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04470">
            <a:off x="15630596" y="1227629"/>
            <a:ext cx="1340074" cy="173421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99810">
            <a:off x="1327799" y="1205550"/>
            <a:ext cx="1421458" cy="1839534"/>
          </a:xfrm>
          <a:prstGeom prst="rect">
            <a:avLst/>
          </a:prstGeom>
        </p:spPr>
      </p:pic>
      <p:pic>
        <p:nvPicPr>
          <p:cNvPr id="23" name="Picture 22"/>
          <p:cNvPicPr>
            <a:picLocks noChangeAspect="1"/>
          </p:cNvPicPr>
          <p:nvPr/>
        </p:nvPicPr>
        <p:blipFill rotWithShape="1">
          <a:blip r:embed="rId6"/>
          <a:srcRect l="31156" r="28102" b="22486"/>
          <a:stretch/>
        </p:blipFill>
        <p:spPr>
          <a:xfrm>
            <a:off x="14020800" y="6286500"/>
            <a:ext cx="3218567" cy="3962400"/>
          </a:xfrm>
          <a:prstGeom prst="rect">
            <a:avLst/>
          </a:prstGeom>
        </p:spPr>
      </p:pic>
      <p:sp>
        <p:nvSpPr>
          <p:cNvPr id="17" name="Rectangle 16"/>
          <p:cNvSpPr/>
          <p:nvPr/>
        </p:nvSpPr>
        <p:spPr>
          <a:xfrm>
            <a:off x="2012146" y="3809267"/>
            <a:ext cx="13792200" cy="286232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Sai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tuyệt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đối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gần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đúng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nhận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được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toán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càng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thì</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kết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quả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toán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càng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xác</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738938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746110" y="2933976"/>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79266" y="126907"/>
            <a:ext cx="819161" cy="1014726"/>
          </a:xfrm>
          <a:prstGeom prst="rect">
            <a:avLst/>
          </a:prstGeom>
        </p:spPr>
      </p:pic>
      <p:pic>
        <p:nvPicPr>
          <p:cNvPr id="17"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7417111" y="740010"/>
            <a:ext cx="379973" cy="103458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74039">
            <a:off x="16413239" y="9005073"/>
            <a:ext cx="1770374" cy="1145915"/>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88008" y="9276934"/>
            <a:ext cx="880333" cy="877132"/>
          </a:xfrm>
          <a:prstGeom prst="rect">
            <a:avLst/>
          </a:prstGeom>
        </p:spPr>
      </p:pic>
      <p:sp>
        <p:nvSpPr>
          <p:cNvPr id="20" name="Rectangle 19"/>
          <p:cNvSpPr/>
          <p:nvPr/>
        </p:nvSpPr>
        <p:spPr>
          <a:xfrm>
            <a:off x="1056309" y="421157"/>
            <a:ext cx="11164385" cy="1015663"/>
          </a:xfrm>
          <a:prstGeom prst="rect">
            <a:avLst/>
          </a:prstGeom>
        </p:spPr>
        <p:txBody>
          <a:bodyPr wrap="square">
            <a:spAutoFit/>
          </a:bodyPr>
          <a:lstStyle/>
          <a:p>
            <a:pPr>
              <a:lnSpc>
                <a:spcPct val="150000"/>
              </a:lnSpc>
              <a:spcAft>
                <a:spcPts val="800"/>
              </a:spcAft>
            </a:pPr>
            <a:r>
              <a:rPr lang="nl-NL" sz="40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2. Độ chính xác của một số gần đúng</a:t>
            </a:r>
            <a:endParaRPr lang="en-US" sz="4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p:cNvGrpSpPr/>
          <p:nvPr/>
        </p:nvGrpSpPr>
        <p:grpSpPr>
          <a:xfrm>
            <a:off x="1754606" y="1659404"/>
            <a:ext cx="2802467" cy="969496"/>
            <a:chOff x="1388533" y="3695700"/>
            <a:chExt cx="2802467" cy="969496"/>
          </a:xfrm>
        </p:grpSpPr>
        <p:pic>
          <p:nvPicPr>
            <p:cNvPr id="22" name="Picture 21"/>
            <p:cNvPicPr>
              <a:picLocks noChangeAspect="1"/>
            </p:cNvPicPr>
            <p:nvPr/>
          </p:nvPicPr>
          <p:blipFill>
            <a:blip r:embed="rId20" cstate="print">
              <a:duotone>
                <a:prstClr val="black"/>
                <a:schemeClr val="accent1">
                  <a:tint val="45000"/>
                  <a:satMod val="400000"/>
                </a:schemeClr>
              </a:duotone>
              <a:extLst>
                <a:ext uri="{BEBA8EAE-BF5A-486C-A8C5-ECC9F3942E4B}">
                  <a14:imgProps xmlns:a14="http://schemas.microsoft.com/office/drawing/2010/main">
                    <a14:imgLayer r:embed="rId2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5" name="Group 24"/>
            <p:cNvGrpSpPr/>
            <p:nvPr/>
          </p:nvGrpSpPr>
          <p:grpSpPr>
            <a:xfrm>
              <a:off x="2438436" y="3695700"/>
              <a:ext cx="1752564" cy="969496"/>
              <a:chOff x="1302879" y="2296079"/>
              <a:chExt cx="3581400" cy="969496"/>
            </a:xfrm>
          </p:grpSpPr>
          <p:sp>
            <p:nvSpPr>
              <p:cNvPr id="26" name="TextBox 25"/>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3" name="Rectangle 12"/>
              <p:cNvSpPr/>
              <p:nvPr/>
            </p:nvSpPr>
            <p:spPr>
              <a:xfrm>
                <a:off x="4437224" y="1781521"/>
                <a:ext cx="10121360" cy="760721"/>
              </a:xfrm>
              <a:prstGeom prst="rect">
                <a:avLst/>
              </a:prstGeom>
            </p:spPr>
            <p:txBody>
              <a:bodyPr wrap="none">
                <a:spAutoFit/>
              </a:bodyPr>
              <a:lstStyle/>
              <a:p>
                <a:pPr>
                  <a:lnSpc>
                    <a:spcPct val="107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Hãy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ở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dụ</a:t>
                </a:r>
                <a:r>
                  <a:rPr lang="en-US" sz="3800" dirty="0">
                    <a:effectLst/>
                    <a:latin typeface="Arial" panose="020B0604020202020204" pitchFamily="34" charset="0"/>
                    <a:ea typeface="Calibri" panose="020F0502020204030204" pitchFamily="34" charset="0"/>
                    <a:cs typeface="Times New Roman" panose="02020603050405020304" pitchFamily="18" charset="0"/>
                  </a:rPr>
                  <a:t> 1 .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437224" y="1781521"/>
                <a:ext cx="10121360" cy="760721"/>
              </a:xfrm>
              <a:prstGeom prst="rect">
                <a:avLst/>
              </a:prstGeom>
              <a:blipFill>
                <a:blip r:embed="rId22"/>
                <a:stretch>
                  <a:fillRect l="-1988" t="-10400" r="-1024"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754606" y="3823811"/>
                <a:ext cx="15136595" cy="5765681"/>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làm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như</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Do </a:t>
                </a:r>
                <a:r>
                  <a:rPr lang="en-US" sz="3800" dirty="0">
                    <a:latin typeface="Arial" panose="020B0604020202020204" pitchFamily="34" charset="0"/>
                    <a:ea typeface="Calibri" panose="020F0502020204030204" pitchFamily="34" charset="0"/>
                    <a:cs typeface="Times New Roman" panose="02020603050405020304" pitchFamily="18" charset="0"/>
                  </a:rPr>
                  <a:t>3,1 &lt; </a:t>
                </a:r>
                <a14:m>
                  <m:oMath xmlns:m="http://schemas.openxmlformats.org/officeDocument/2006/math">
                    <m:r>
                      <a:rPr lang="en-US" sz="3800" b="1" i="1">
                        <a:effectLst/>
                        <a:latin typeface="Cambria Math" panose="02040503050406030204" pitchFamily="18" charset="0"/>
                        <a:ea typeface="Calibri" panose="020F0502020204030204" pitchFamily="34" charset="0"/>
                        <a:cs typeface="Arial" panose="020B0604020202020204" pitchFamily="34" charset="0"/>
                      </a:rPr>
                      <m:t>𝛑</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&lt; 3,15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3,1.(0,8)</a:t>
                </a:r>
                <a:r>
                  <a:rPr lang="en-US" sz="38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&lt; </a:t>
                </a:r>
                <a14:m>
                  <m:oMath xmlns:m="http://schemas.openxmlformats.org/officeDocument/2006/math">
                    <m:r>
                      <a:rPr lang="en-US" sz="3800" b="1" i="1">
                        <a:effectLst/>
                        <a:latin typeface="Cambria Math" panose="02040503050406030204" pitchFamily="18" charset="0"/>
                        <a:ea typeface="Calibri" panose="020F0502020204030204" pitchFamily="34" charset="0"/>
                        <a:cs typeface="Arial" panose="020B0604020202020204" pitchFamily="34" charset="0"/>
                      </a:rPr>
                      <m:t>𝛑</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.(0,8)</a:t>
                </a:r>
                <a:r>
                  <a:rPr lang="en-US" sz="38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&lt; 3,15.(0,8)</a:t>
                </a:r>
                <a:r>
                  <a:rPr lang="en-US" sz="3800" baseline="300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1,984 &lt; S &lt; 2,016.</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𝐒𝟏</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𝐒</m:t>
                        </m:r>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𝐒</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𝟏</m:t>
                            </m:r>
                          </m:sub>
                        </m:sSub>
                      </m:e>
                    </m:d>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&lt; 2,016 – 1,984 = 0,032.</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nói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Ngân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tuyệt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vượt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quá</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0,032 hay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0,032.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754606" y="3823811"/>
                <a:ext cx="15136595" cy="5765681"/>
              </a:xfrm>
              <a:prstGeom prst="rect">
                <a:avLst/>
              </a:prstGeom>
              <a:blipFill>
                <a:blip r:embed="rId23"/>
                <a:stretch>
                  <a:fillRect l="-1329" r="-1329" b="-1480"/>
                </a:stretch>
              </a:blipFill>
            </p:spPr>
            <p:txBody>
              <a:bodyPr/>
              <a:lstStyle/>
              <a:p>
                <a:r>
                  <a:rPr lang="en-US">
                    <a:noFill/>
                  </a:rPr>
                  <a:t> </a:t>
                </a:r>
              </a:p>
            </p:txBody>
          </p:sp>
        </mc:Fallback>
      </mc:AlternateContent>
    </p:spTree>
    <p:extLst>
      <p:ext uri="{BB962C8B-B14F-4D97-AF65-F5344CB8AC3E}">
        <p14:creationId xmlns:p14="http://schemas.microsoft.com/office/powerpoint/2010/main" val="1124931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Effect transition="in" filter="barn(inVertical)">
                                      <p:cBhvr>
                                        <p:cTn id="30" dur="500"/>
                                        <p:tgtEl>
                                          <p:spTgt spid="1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wipe(left)">
                                      <p:cBhvr>
                                        <p:cTn id="35" dur="500"/>
                                        <p:tgtEl>
                                          <p:spTgt spid="1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3" end="3"/>
                                            </p:txEl>
                                          </p:spTgt>
                                        </p:tgtEl>
                                        <p:attrNameLst>
                                          <p:attrName>style.visibility</p:attrName>
                                        </p:attrNameLst>
                                      </p:cBhvr>
                                      <p:to>
                                        <p:strVal val="visible"/>
                                      </p:to>
                                    </p:set>
                                    <p:animEffect transition="in" filter="fade">
                                      <p:cBhvr>
                                        <p:cTn id="40" dur="500"/>
                                        <p:tgtEl>
                                          <p:spTgt spid="1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xEl>
                                              <p:pRg st="4" end="4"/>
                                            </p:txEl>
                                          </p:spTgt>
                                        </p:tgtEl>
                                        <p:attrNameLst>
                                          <p:attrName>style.visibility</p:attrName>
                                        </p:attrNameLst>
                                      </p:cBhvr>
                                      <p:to>
                                        <p:strVal val="visible"/>
                                      </p:to>
                                    </p:set>
                                    <p:animEffect transition="in" filter="fade">
                                      <p:cBhvr>
                                        <p:cTn id="45" dur="500"/>
                                        <p:tgtEl>
                                          <p:spTgt spid="14">
                                            <p:txEl>
                                              <p:pRg st="4" end="4"/>
                                            </p:txEl>
                                          </p:spTgt>
                                        </p:tgtEl>
                                      </p:cBhvr>
                                    </p:animEffect>
                                    <p:anim calcmode="lin" valueType="num">
                                      <p:cBhvr>
                                        <p:cTn id="46"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990600" y="1714500"/>
            <a:ext cx="16306800" cy="2362200"/>
            <a:chOff x="0" y="0"/>
            <a:chExt cx="41000197" cy="18337832"/>
          </a:xfrm>
        </p:grpSpPr>
        <p:sp>
          <p:nvSpPr>
            <p:cNvPr id="11" name="Freeform 11"/>
            <p:cNvSpPr/>
            <p:nvPr/>
          </p:nvSpPr>
          <p:spPr>
            <a:xfrm>
              <a:off x="72390" y="72390"/>
              <a:ext cx="40855416" cy="18193052"/>
            </a:xfrm>
            <a:custGeom>
              <a:avLst/>
              <a:gdLst/>
              <a:ahLst/>
              <a:cxnLst/>
              <a:rect l="l" t="t" r="r" b="b"/>
              <a:pathLst>
                <a:path w="40855416" h="18193052">
                  <a:moveTo>
                    <a:pt x="0" y="0"/>
                  </a:moveTo>
                  <a:lnTo>
                    <a:pt x="40855416" y="0"/>
                  </a:lnTo>
                  <a:lnTo>
                    <a:pt x="40855416" y="18193052"/>
                  </a:lnTo>
                  <a:lnTo>
                    <a:pt x="0" y="18193052"/>
                  </a:lnTo>
                  <a:lnTo>
                    <a:pt x="0" y="0"/>
                  </a:lnTo>
                  <a:close/>
                </a:path>
              </a:pathLst>
            </a:custGeom>
            <a:solidFill>
              <a:srgbClr val="FFFFFF"/>
            </a:solidFill>
          </p:spPr>
        </p:sp>
        <p:sp>
          <p:nvSpPr>
            <p:cNvPr id="12" name="Freeform 12"/>
            <p:cNvSpPr/>
            <p:nvPr/>
          </p:nvSpPr>
          <p:spPr>
            <a:xfrm>
              <a:off x="0" y="0"/>
              <a:ext cx="41000198" cy="18337833"/>
            </a:xfrm>
            <a:custGeom>
              <a:avLst/>
              <a:gdLst/>
              <a:ahLst/>
              <a:cxnLst/>
              <a:rect l="l" t="t" r="r" b="b"/>
              <a:pathLst>
                <a:path w="41000198" h="18337833">
                  <a:moveTo>
                    <a:pt x="40855416" y="18193052"/>
                  </a:moveTo>
                  <a:lnTo>
                    <a:pt x="41000198" y="18193052"/>
                  </a:lnTo>
                  <a:lnTo>
                    <a:pt x="41000198" y="18337833"/>
                  </a:lnTo>
                  <a:lnTo>
                    <a:pt x="40855416" y="18337833"/>
                  </a:lnTo>
                  <a:lnTo>
                    <a:pt x="40855416" y="18193052"/>
                  </a:lnTo>
                  <a:close/>
                  <a:moveTo>
                    <a:pt x="0" y="144780"/>
                  </a:moveTo>
                  <a:lnTo>
                    <a:pt x="144780" y="144780"/>
                  </a:lnTo>
                  <a:lnTo>
                    <a:pt x="144780" y="18193052"/>
                  </a:lnTo>
                  <a:lnTo>
                    <a:pt x="0" y="18193052"/>
                  </a:lnTo>
                  <a:lnTo>
                    <a:pt x="0" y="144780"/>
                  </a:lnTo>
                  <a:close/>
                  <a:moveTo>
                    <a:pt x="0" y="18193052"/>
                  </a:moveTo>
                  <a:lnTo>
                    <a:pt x="144780" y="18193052"/>
                  </a:lnTo>
                  <a:lnTo>
                    <a:pt x="144780" y="18337833"/>
                  </a:lnTo>
                  <a:lnTo>
                    <a:pt x="0" y="18337833"/>
                  </a:lnTo>
                  <a:lnTo>
                    <a:pt x="0" y="18193052"/>
                  </a:lnTo>
                  <a:close/>
                  <a:moveTo>
                    <a:pt x="40855416" y="144780"/>
                  </a:moveTo>
                  <a:lnTo>
                    <a:pt x="41000198" y="144780"/>
                  </a:lnTo>
                  <a:lnTo>
                    <a:pt x="41000198" y="18193052"/>
                  </a:lnTo>
                  <a:lnTo>
                    <a:pt x="40855416" y="18193052"/>
                  </a:lnTo>
                  <a:lnTo>
                    <a:pt x="40855416" y="144780"/>
                  </a:lnTo>
                  <a:close/>
                  <a:moveTo>
                    <a:pt x="144780" y="18193052"/>
                  </a:moveTo>
                  <a:lnTo>
                    <a:pt x="40855416" y="18193052"/>
                  </a:lnTo>
                  <a:lnTo>
                    <a:pt x="40855416" y="18337833"/>
                  </a:lnTo>
                  <a:lnTo>
                    <a:pt x="144780" y="18337833"/>
                  </a:lnTo>
                  <a:lnTo>
                    <a:pt x="144780" y="18193052"/>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27763" y="318849"/>
            <a:ext cx="983577" cy="61876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355" y="219549"/>
            <a:ext cx="915941" cy="912611"/>
          </a:xfrm>
          <a:prstGeom prst="rect">
            <a:avLst/>
          </a:prstGeom>
        </p:spPr>
      </p:pic>
      <p:pic>
        <p:nvPicPr>
          <p:cNvPr id="30" name="Picture 5"/>
          <p:cNvPicPr>
            <a:picLocks noChangeAspect="1"/>
          </p:cNvPicPr>
          <p:nvPr/>
        </p:nvPicPr>
        <p:blipFill rotWithShape="1">
          <a:blip r:embed="rId6"/>
          <a:srcRect l="71258" t="36429"/>
          <a:stretch/>
        </p:blipFill>
        <p:spPr>
          <a:xfrm>
            <a:off x="16542699" y="4372175"/>
            <a:ext cx="1536557" cy="19812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219200" y="1925241"/>
                <a:ext cx="15942017" cy="1738296"/>
              </a:xfrm>
              <a:prstGeom prst="rect">
                <a:avLst/>
              </a:prstGeom>
            </p:spPr>
            <p:txBody>
              <a:bodyPr wrap="square">
                <a:spAutoFit/>
              </a:bodyPr>
              <a:lstStyle/>
              <a:p>
                <a:pPr>
                  <a:lnSpc>
                    <a:spcPct val="150000"/>
                  </a:lnSpc>
                </a:pPr>
                <a:r>
                  <a:rPr lang="en-US" sz="3800" dirty="0">
                    <a:latin typeface="Arial" panose="020B0604020202020204" pitchFamily="34" charset="0"/>
                    <a:cs typeface="Arial" panose="020B0604020202020204" pitchFamily="34" charset="0"/>
                  </a:rPr>
                  <a:t>Ta </a:t>
                </a:r>
                <a:r>
                  <a:rPr lang="en-US" sz="3800" dirty="0" err="1">
                    <a:latin typeface="Arial" panose="020B0604020202020204" pitchFamily="34" charset="0"/>
                    <a:cs typeface="Arial" panose="020B0604020202020204" pitchFamily="34" charset="0"/>
                  </a:rPr>
                  <a:t>nói</a:t>
                </a:r>
                <a:r>
                  <a:rPr lang="en-US" sz="3800" dirty="0">
                    <a:latin typeface="Arial" panose="020B0604020202020204" pitchFamily="34" charset="0"/>
                    <a:cs typeface="Arial" panose="020B0604020202020204" pitchFamily="34" charset="0"/>
                  </a:rPr>
                  <a:t> a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đúng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rPr>
                        </m:ctrlPr>
                      </m:accPr>
                      <m:e>
                        <m:r>
                          <a:rPr lang="en-US" sz="3800" b="1" i="1">
                            <a:latin typeface="Cambria Math" panose="02040503050406030204" pitchFamily="18" charset="0"/>
                          </a:rPr>
                          <m:t>𝐚</m:t>
                        </m:r>
                      </m:e>
                    </m:acc>
                  </m:oMath>
                </a14:m>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độ</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chính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xác</a:t>
                </a:r>
                <a:r>
                  <a:rPr lang="en-US" sz="3800" dirty="0">
                    <a:latin typeface="Arial" panose="020B0604020202020204" pitchFamily="34" charset="0"/>
                    <a:cs typeface="Arial" panose="020B0604020202020204" pitchFamily="34" charset="0"/>
                  </a:rPr>
                  <a:t> d </a:t>
                </a:r>
                <a:r>
                  <a:rPr lang="en-US" sz="3800" dirty="0" err="1">
                    <a:latin typeface="Arial" panose="020B0604020202020204" pitchFamily="34" charset="0"/>
                    <a:cs typeface="Arial" panose="020B0604020202020204" pitchFamily="34" charset="0"/>
                  </a:rPr>
                  <a:t>nếu</a:t>
                </a:r>
                <a:r>
                  <a:rPr lang="en-US" sz="3800" dirty="0">
                    <a:latin typeface="Arial" panose="020B0604020202020204" pitchFamily="34" charset="0"/>
                    <a:cs typeface="Arial" panose="020B0604020202020204" pitchFamily="34" charset="0"/>
                  </a:rPr>
                  <a:t> </a:t>
                </a:r>
                <a14:m>
                  <m:oMath xmlns:m="http://schemas.openxmlformats.org/officeDocument/2006/math">
                    <m:sSub>
                      <m:sSubPr>
                        <m:ctrlPr>
                          <a:rPr lang="en-US" sz="3800" i="1">
                            <a:latin typeface="Cambria Math" panose="02040503050406030204" pitchFamily="18" charset="0"/>
                          </a:rPr>
                        </m:ctrlPr>
                      </m:sSubPr>
                      <m:e>
                        <m:r>
                          <a:rPr lang="en-US" sz="3800" b="1">
                            <a:latin typeface="Cambria Math" panose="02040503050406030204" pitchFamily="18" charset="0"/>
                          </a:rPr>
                          <m:t>∆</m:t>
                        </m:r>
                      </m:e>
                      <m:sub>
                        <m:r>
                          <a:rPr lang="en-US" sz="3800" b="1" i="1">
                            <a:latin typeface="Cambria Math" panose="02040503050406030204" pitchFamily="18" charset="0"/>
                          </a:rPr>
                          <m:t>𝐚</m:t>
                        </m:r>
                      </m:sub>
                    </m:sSub>
                    <m:r>
                      <a:rPr lang="en-US" sz="3800" b="1">
                        <a:latin typeface="Cambria Math" panose="02040503050406030204" pitchFamily="18" charset="0"/>
                      </a:rPr>
                      <m:t>=</m:t>
                    </m:r>
                    <m:d>
                      <m:dPr>
                        <m:begChr m:val="|"/>
                        <m:endChr m:val="|"/>
                        <m:ctrlPr>
                          <a:rPr lang="en-US" sz="3800" i="1">
                            <a:latin typeface="Cambria Math" panose="02040503050406030204" pitchFamily="18" charset="0"/>
                          </a:rPr>
                        </m:ctrlPr>
                      </m:dPr>
                      <m:e>
                        <m:acc>
                          <m:accPr>
                            <m:chr m:val="̅"/>
                            <m:ctrlPr>
                              <a:rPr lang="en-US" sz="3800" i="1">
                                <a:latin typeface="Cambria Math" panose="02040503050406030204" pitchFamily="18" charset="0"/>
                              </a:rPr>
                            </m:ctrlPr>
                          </m:accPr>
                          <m:e>
                            <m:r>
                              <a:rPr lang="en-US" sz="3800" b="1" i="1">
                                <a:latin typeface="Cambria Math" panose="02040503050406030204" pitchFamily="18" charset="0"/>
                              </a:rPr>
                              <m:t>𝐚</m:t>
                            </m:r>
                          </m:e>
                        </m:acc>
                        <m:r>
                          <a:rPr lang="en-US" sz="3800" b="1" i="1">
                            <a:latin typeface="Cambria Math" panose="02040503050406030204" pitchFamily="18" charset="0"/>
                          </a:rPr>
                          <m:t>−</m:t>
                        </m:r>
                        <m:r>
                          <a:rPr lang="en-US" sz="3800" b="1" i="1">
                            <a:latin typeface="Cambria Math" panose="02040503050406030204" pitchFamily="18" charset="0"/>
                          </a:rPr>
                          <m:t>𝐚</m:t>
                        </m:r>
                      </m:e>
                    </m:d>
                    <m:r>
                      <a:rPr lang="en-US" sz="3800" b="1">
                        <a:latin typeface="Cambria Math" panose="02040503050406030204" pitchFamily="18" charset="0"/>
                      </a:rPr>
                      <m:t>≤</m:t>
                    </m:r>
                    <m:r>
                      <a:rPr lang="en-US" sz="3800" b="1" i="1">
                        <a:latin typeface="Cambria Math" panose="02040503050406030204" pitchFamily="18" charset="0"/>
                      </a:rPr>
                      <m:t>𝐝</m:t>
                    </m:r>
                  </m:oMath>
                </a14:m>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quy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ước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viết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gọn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rPr>
                        </m:ctrlPr>
                      </m:accPr>
                      <m:e>
                        <m:r>
                          <a:rPr lang="en-US" sz="3800" b="1" i="1">
                            <a:latin typeface="Cambria Math" panose="02040503050406030204" pitchFamily="18" charset="0"/>
                          </a:rPr>
                          <m:t>𝐚</m:t>
                        </m:r>
                      </m:e>
                    </m:acc>
                    <m:r>
                      <a:rPr lang="en-US" sz="3800" b="1">
                        <a:latin typeface="Cambria Math" panose="02040503050406030204" pitchFamily="18" charset="0"/>
                      </a:rPr>
                      <m:t>=</m:t>
                    </m:r>
                    <m:r>
                      <a:rPr lang="en-US" sz="3800" b="1" i="1">
                        <a:latin typeface="Cambria Math" panose="02040503050406030204" pitchFamily="18" charset="0"/>
                      </a:rPr>
                      <m:t>𝐚</m:t>
                    </m:r>
                    <m:r>
                      <a:rPr lang="en-US" sz="3800" b="1">
                        <a:latin typeface="Cambria Math" panose="02040503050406030204" pitchFamily="18" charset="0"/>
                      </a:rPr>
                      <m:t>±</m:t>
                    </m:r>
                    <m:r>
                      <a:rPr lang="en-US" sz="3800" b="1" i="1">
                        <a:latin typeface="Cambria Math" panose="02040503050406030204" pitchFamily="18" charset="0"/>
                      </a:rPr>
                      <m:t>𝐝</m:t>
                    </m:r>
                  </m:oMath>
                </a14:m>
                <a:r>
                  <a:rPr lang="en-US" sz="3800" b="1"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19200" y="1925241"/>
                <a:ext cx="15942017" cy="1738296"/>
              </a:xfrm>
              <a:prstGeom prst="rect">
                <a:avLst/>
              </a:prstGeom>
              <a:blipFill>
                <a:blip r:embed="rId7"/>
                <a:stretch>
                  <a:fillRect l="-1262" b="-12982"/>
                </a:stretch>
              </a:blipFill>
            </p:spPr>
            <p:txBody>
              <a:bodyPr/>
              <a:lstStyle/>
              <a:p>
                <a:r>
                  <a:rPr lang="en-US">
                    <a:noFill/>
                  </a:rPr>
                  <a:t> </a:t>
                </a:r>
              </a:p>
            </p:txBody>
          </p:sp>
        </mc:Fallback>
      </mc:AlternateContent>
      <p:grpSp>
        <p:nvGrpSpPr>
          <p:cNvPr id="18" name="Group 17"/>
          <p:cNvGrpSpPr/>
          <p:nvPr/>
        </p:nvGrpSpPr>
        <p:grpSpPr>
          <a:xfrm>
            <a:off x="2057400" y="419100"/>
            <a:ext cx="14313266" cy="1295400"/>
            <a:chOff x="1383096" y="219549"/>
            <a:chExt cx="14313266" cy="1519640"/>
          </a:xfrm>
        </p:grpSpPr>
        <p:grpSp>
          <p:nvGrpSpPr>
            <p:cNvPr id="19" name="Group 4"/>
            <p:cNvGrpSpPr/>
            <p:nvPr/>
          </p:nvGrpSpPr>
          <p:grpSpPr>
            <a:xfrm>
              <a:off x="5110729" y="219549"/>
              <a:ext cx="6858000" cy="1519640"/>
              <a:chOff x="0" y="0"/>
              <a:chExt cx="9181877" cy="1000967"/>
            </a:xfrm>
          </p:grpSpPr>
          <p:sp>
            <p:nvSpPr>
              <p:cNvPr id="21" name="Freeform 5"/>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23" name="Freeform 6"/>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24" name="Freeform 7"/>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6CD9FF"/>
              </a:solidFill>
            </p:spPr>
          </p:sp>
          <p:sp>
            <p:nvSpPr>
              <p:cNvPr id="25" name="Freeform 8"/>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20" name="TextBox 9"/>
            <p:cNvSpPr txBox="1"/>
            <p:nvPr/>
          </p:nvSpPr>
          <p:spPr>
            <a:xfrm>
              <a:off x="1383096" y="395751"/>
              <a:ext cx="14313266" cy="1040798"/>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KẾT LUẬN</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954329" y="4433411"/>
                <a:ext cx="16471757" cy="5663089"/>
              </a:xfrm>
              <a:prstGeom prst="rect">
                <a:avLst/>
              </a:prstGeom>
            </p:spPr>
            <p:txBody>
              <a:bodyPr wrap="square">
                <a:spAutoFit/>
              </a:bodyPr>
              <a:lstStyle/>
              <a:p>
                <a:pPr algn="just">
                  <a:lnSpc>
                    <a:spcPct val="150000"/>
                  </a:lnSpc>
                  <a:spcAft>
                    <a:spcPts val="800"/>
                  </a:spcAft>
                </a:pP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smtClean="0">
                    <a:latin typeface="Arial" panose="020B0604020202020204" pitchFamily="34" charset="0"/>
                    <a:ea typeface="Calibri" panose="020F0502020204030204" pitchFamily="34" charset="0"/>
                    <a:cs typeface="Times New Roman" panose="02020603050405020304" pitchFamily="18" charset="0"/>
                  </a:rPr>
                  <a:t>Nhận</a:t>
                </a: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xét</a:t>
                </a:r>
                <a:r>
                  <a:rPr lang="en-US" sz="3800" b="1"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Giả</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3800" dirty="0">
                    <a:effectLst/>
                    <a:latin typeface="Arial" panose="020B0604020202020204" pitchFamily="34" charset="0"/>
                    <a:ea typeface="Calibri" panose="020F0502020204030204" pitchFamily="34" charset="0"/>
                    <a:cs typeface="Times New Roman" panose="02020603050405020304" pitchFamily="18" charset="0"/>
                  </a:rPr>
                  <a:t> 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acc>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d>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acc>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acc>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oMath>
                  </m:oMathPara>
                </a14:m>
                <a:endParaRPr lang="en-US" sz="3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latin typeface="Arial" panose="020B0604020202020204" pitchFamily="34" charset="0"/>
                    <a:ea typeface="Times New Roman" panose="02020603050405020304" pitchFamily="18" charset="0"/>
                    <a:cs typeface="Times New Roman" panose="02020603050405020304" pitchFamily="18" charset="0"/>
                  </a:rPr>
                  <a:t>Nếu</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nằm</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a:effectLst/>
                        <a:latin typeface="Cambria Math" panose="02040503050406030204" pitchFamily="18" charset="0"/>
                        <a:ea typeface="Times New Roman" panose="02020603050405020304" pitchFamily="18" charset="0"/>
                        <a:cs typeface="Arial" panose="020B0604020202020204" pitchFamily="34" charset="0"/>
                      </a:rPr>
                      <m:t> – </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 ; </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a:effectLst/>
                        <a:latin typeface="Cambria Math" panose="02040503050406030204" pitchFamily="18" charset="0"/>
                        <a:ea typeface="Times New Roman" panose="02020603050405020304" pitchFamily="18" charset="0"/>
                        <a:cs typeface="Arial" panose="020B0604020202020204" pitchFamily="34" charset="0"/>
                      </a:rPr>
                      <m:t> + </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Bởi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d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nhỏ</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lệch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so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ít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Điều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thích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d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latin typeface="Arial" panose="020B0604020202020204" pitchFamily="34" charset="0"/>
                    <a:ea typeface="Times New Roman" panose="02020603050405020304" pitchFamily="18" charset="0"/>
                    <a:cs typeface="Times New Roman" panose="02020603050405020304" pitchFamily="18" charset="0"/>
                  </a:rPr>
                  <a:t>.</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54329" y="4433411"/>
                <a:ext cx="16471757" cy="5663089"/>
              </a:xfrm>
              <a:prstGeom prst="rect">
                <a:avLst/>
              </a:prstGeom>
              <a:blipFill>
                <a:blip r:embed="rId8"/>
                <a:stretch>
                  <a:fillRect l="-1221" r="-1221" b="-1507"/>
                </a:stretch>
              </a:blipFill>
            </p:spPr>
            <p:txBody>
              <a:bodyPr/>
              <a:lstStyle/>
              <a:p>
                <a:r>
                  <a:rPr lang="en-US">
                    <a:noFill/>
                  </a:rPr>
                  <a:t> </a:t>
                </a:r>
              </a:p>
            </p:txBody>
          </p:sp>
        </mc:Fallback>
      </mc:AlternateContent>
    </p:spTree>
    <p:extLst>
      <p:ext uri="{BB962C8B-B14F-4D97-AF65-F5344CB8AC3E}">
        <p14:creationId xmlns:p14="http://schemas.microsoft.com/office/powerpoint/2010/main" val="376721847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47800" y="800100"/>
            <a:ext cx="2588497" cy="1210674"/>
            <a:chOff x="0" y="-152150"/>
            <a:chExt cx="13241067" cy="241736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152150"/>
              <a:ext cx="11136500" cy="196154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2</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953893" y="9410700"/>
            <a:ext cx="983577" cy="618760"/>
          </a:xfrm>
          <a:prstGeom prst="rect">
            <a:avLst/>
          </a:prstGeom>
        </p:spPr>
      </p:pic>
      <p:sp>
        <p:nvSpPr>
          <p:cNvPr id="30" name="TextBox 29"/>
          <p:cNvSpPr txBox="1"/>
          <p:nvPr/>
        </p:nvSpPr>
        <p:spPr>
          <a:xfrm>
            <a:off x="1981200" y="2454911"/>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35091" y="8690486"/>
            <a:ext cx="1060309" cy="136254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246813" y="1101320"/>
                <a:ext cx="14422187" cy="760721"/>
              </a:xfrm>
              <a:prstGeom prst="rect">
                <a:avLst/>
              </a:prstGeom>
            </p:spPr>
            <p:txBody>
              <a:bodyPr wrap="square">
                <a:spAutoFit/>
              </a:bodyPr>
              <a:lstStyle/>
              <a:p>
                <a:pPr>
                  <a:lnSpc>
                    <a:spcPct val="107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Hãy ước lượng sai số tuyệt đối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sub>
                    </m:sSub>
                  </m:oMath>
                </a14:m>
                <a:r>
                  <a:rPr lang="en-US" sz="3800">
                    <a:effectLst/>
                    <a:latin typeface="Arial" panose="020B0604020202020204" pitchFamily="34" charset="0"/>
                    <a:ea typeface="Calibri" panose="020F0502020204030204" pitchFamily="34" charset="0"/>
                    <a:cs typeface="Times New Roman" panose="02020603050405020304" pitchFamily="18" charset="0"/>
                  </a:rPr>
                  <a:t> ở Ví dụ 1 .</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46813" y="1101320"/>
                <a:ext cx="14422187" cy="760721"/>
              </a:xfrm>
              <a:prstGeom prst="rect">
                <a:avLst/>
              </a:prstGeom>
              <a:blipFill>
                <a:blip r:embed="rId12"/>
                <a:stretch>
                  <a:fillRect l="-1395" t="-10484" b="-24194"/>
                </a:stretch>
              </a:blipFill>
            </p:spPr>
            <p:txBody>
              <a:bodyPr/>
              <a:lstStyle/>
              <a:p>
                <a:r>
                  <a:rPr lang="en-US">
                    <a:noFill/>
                  </a:rPr>
                  <a:t> </a:t>
                </a:r>
              </a:p>
            </p:txBody>
          </p:sp>
        </mc:Fallback>
      </mc:AlternateContent>
      <p:pic>
        <p:nvPicPr>
          <p:cNvPr id="19" name="Picture 3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7467918">
            <a:off x="-1039064" y="676443"/>
            <a:ext cx="2266410" cy="399712"/>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477578" y="3446583"/>
                <a:ext cx="16068303" cy="5430717"/>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3,14&lt;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r>
                      <a:rPr lang="en-US" sz="3800">
                        <a:effectLst/>
                        <a:latin typeface="Cambria Math" panose="02040503050406030204" pitchFamily="18" charset="0"/>
                        <a:ea typeface="Calibri" panose="020F0502020204030204" pitchFamily="34" charset="0"/>
                        <a:cs typeface="Arial" panose="020B0604020202020204" pitchFamily="34" charset="0"/>
                      </a:rPr>
                      <m:t>&lt;3,15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3,14.(0,8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r>
                      <a:rPr lang="en-US" sz="3800">
                        <a:effectLst/>
                        <a:latin typeface="Cambria Math" panose="02040503050406030204" pitchFamily="18" charset="0"/>
                        <a:ea typeface="Calibri" panose="020F0502020204030204" pitchFamily="34" charset="0"/>
                        <a:cs typeface="Arial" panose="020B0604020202020204" pitchFamily="34" charset="0"/>
                      </a:rPr>
                      <m:t>.(0,8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&lt;3,15.(0,8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Suy</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2,0096&lt;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a:effectLst/>
                        <a:latin typeface="Cambria Math" panose="02040503050406030204" pitchFamily="18" charset="0"/>
                        <a:ea typeface="Calibri" panose="020F0502020204030204" pitchFamily="34" charset="0"/>
                        <a:cs typeface="Arial" panose="020B0604020202020204" pitchFamily="34" charset="0"/>
                      </a:rPr>
                      <m:t>&lt;2,016</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sub>
                    </m:sSub>
                    <m:r>
                      <a:rPr lang="en-US" sz="3800">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e>
                    </m:d>
                    <m:r>
                      <a:rPr lang="en-US" sz="3800">
                        <a:effectLst/>
                        <a:latin typeface="Cambria Math" panose="02040503050406030204" pitchFamily="18" charset="0"/>
                        <a:ea typeface="Calibri" panose="020F0502020204030204" pitchFamily="34" charset="0"/>
                        <a:cs typeface="Arial" panose="020B0604020202020204" pitchFamily="34" charset="0"/>
                      </a:rPr>
                      <m:t>&lt;2,016</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2,0096=0,0064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nói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tuyệt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vượt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quá</a:t>
                </a:r>
                <a:r>
                  <a:rPr lang="en-US" sz="3800" dirty="0">
                    <a:effectLst/>
                    <a:latin typeface="Arial" panose="020B0604020202020204" pitchFamily="34" charset="0"/>
                    <a:ea typeface="Calibri" panose="020F0502020204030204" pitchFamily="34" charset="0"/>
                    <a:cs typeface="Times New Roman" panose="02020603050405020304" pitchFamily="18" charset="0"/>
                  </a:rPr>
                  <a:t> 0,0064 hay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0,0064.</a:t>
                </a:r>
              </a:p>
              <a:p>
                <a:pPr algn="just">
                  <a:lnSpc>
                    <a:spcPct val="150000"/>
                  </a:lnSpc>
                </a:pP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Khi</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a:effectLst/>
                        <a:latin typeface="Cambria Math" panose="02040503050406030204" pitchFamily="18" charset="0"/>
                        <a:ea typeface="Calibri" panose="020F0502020204030204" pitchFamily="34" charset="0"/>
                        <a:cs typeface="Arial" panose="020B0604020202020204" pitchFamily="34" charset="0"/>
                      </a:rPr>
                      <m:t>=2,0096±0,0064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477578" y="3446583"/>
                <a:ext cx="16068303" cy="5430717"/>
              </a:xfrm>
              <a:prstGeom prst="rect">
                <a:avLst/>
              </a:prstGeom>
              <a:blipFill>
                <a:blip r:embed="rId28"/>
                <a:stretch>
                  <a:fillRect l="-1252" r="-1252" b="-1684"/>
                </a:stretch>
              </a:blipFill>
            </p:spPr>
            <p:txBody>
              <a:bodyPr/>
              <a:lstStyle/>
              <a:p>
                <a:r>
                  <a:rPr lang="en-US">
                    <a:noFill/>
                  </a:rPr>
                  <a:t> </a:t>
                </a:r>
              </a:p>
            </p:txBody>
          </p:sp>
        </mc:Fallback>
      </mc:AlternateContent>
      <p:pic>
        <p:nvPicPr>
          <p:cNvPr id="17" name="Picture 20"/>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rot="2183991">
            <a:off x="17353441" y="-338080"/>
            <a:ext cx="1038797" cy="1983814"/>
          </a:xfrm>
          <a:prstGeom prst="rect">
            <a:avLst/>
          </a:prstGeom>
        </p:spPr>
      </p:pic>
    </p:spTree>
    <p:extLst>
      <p:ext uri="{BB962C8B-B14F-4D97-AF65-F5344CB8AC3E}">
        <p14:creationId xmlns:p14="http://schemas.microsoft.com/office/powerpoint/2010/main" val="18756250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down)">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500"/>
                                        <p:tgtEl>
                                          <p:spTgt spid="11">
                                            <p:txEl>
                                              <p:pRg st="4" end="4"/>
                                            </p:txEl>
                                          </p:spTgt>
                                        </p:tgtEl>
                                      </p:cBhvr>
                                    </p:animEffect>
                                    <p:anim calcmode="lin" valueType="num">
                                      <p:cBhvr>
                                        <p:cTn id="4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sp>
        <p:nvSpPr>
          <p:cNvPr id="13" name="Rectangle 12"/>
          <p:cNvSpPr/>
          <p:nvPr/>
        </p:nvSpPr>
        <p:spPr>
          <a:xfrm>
            <a:off x="1361109" y="342900"/>
            <a:ext cx="5039691" cy="1015663"/>
          </a:xfrm>
          <a:prstGeom prst="rect">
            <a:avLst/>
          </a:prstGeom>
        </p:spPr>
        <p:txBody>
          <a:bodyPr wrap="square">
            <a:spAutoFit/>
          </a:bodyPr>
          <a:lstStyle/>
          <a:p>
            <a:pPr>
              <a:lnSpc>
                <a:spcPct val="150000"/>
              </a:lnSpc>
              <a:spcAft>
                <a:spcPts val="800"/>
              </a:spcAft>
            </a:pPr>
            <a:r>
              <a:rPr lang="fi-FI" sz="40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3. Sai số tương đối</a:t>
            </a:r>
            <a:endParaRPr lang="en-US" sz="4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914400" y="1494472"/>
            <a:ext cx="2802467" cy="969496"/>
            <a:chOff x="1388533" y="3695700"/>
            <a:chExt cx="2802467" cy="969496"/>
          </a:xfrm>
        </p:grpSpPr>
        <p:pic>
          <p:nvPicPr>
            <p:cNvPr id="15" name="Picture 14"/>
            <p:cNvPicPr>
              <a:picLocks noChangeAspect="1"/>
            </p:cNvPicPr>
            <p:nvPr/>
          </p:nvPicPr>
          <p:blipFill>
            <a:blip r:embed="rId14" cstate="print">
              <a:duotone>
                <a:prstClr val="black"/>
                <a:schemeClr val="accent1">
                  <a:tint val="45000"/>
                  <a:satMod val="400000"/>
                </a:schemeClr>
              </a:duotone>
              <a:extLst>
                <a:ext uri="{BEBA8EAE-BF5A-486C-A8C5-ECC9F3942E4B}">
                  <a14:imgProps xmlns:a14="http://schemas.microsoft.com/office/drawing/2010/main">
                    <a14:imgLayer r:embed="rId15">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16" name="Group 15"/>
            <p:cNvGrpSpPr/>
            <p:nvPr/>
          </p:nvGrpSpPr>
          <p:grpSpPr>
            <a:xfrm>
              <a:off x="2438436" y="3695700"/>
              <a:ext cx="1752564" cy="969496"/>
              <a:chOff x="1302879" y="2296079"/>
              <a:chExt cx="3581400" cy="969496"/>
            </a:xfrm>
          </p:grpSpPr>
          <p:sp>
            <p:nvSpPr>
              <p:cNvPr id="17" name="TextBox 16"/>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8" name="Rectangle 17"/>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2044513" y="1485900"/>
                <a:ext cx="15111958" cy="3962367"/>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Các</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Đất</a:t>
                </a:r>
                <a:r>
                  <a:rPr lang="en-US" sz="3800" dirty="0">
                    <a:effectLst/>
                    <a:latin typeface="Arial" panose="020B0604020202020204" pitchFamily="34" charset="0"/>
                    <a:ea typeface="Calibri" panose="020F0502020204030204" pitchFamily="34" charset="0"/>
                    <a:cs typeface="Times New Roman" panose="02020603050405020304" pitchFamily="18" charset="0"/>
                  </a:rPr>
                  <a:t> quay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vòng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quanh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Trời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365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b="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0">
                            <a:effectLst/>
                            <a:latin typeface="Cambria Math" panose="02040503050406030204" pitchFamily="18" charset="0"/>
                            <a:ea typeface="Calibri" panose="020F0502020204030204" pitchFamily="34" charset="0"/>
                            <a:cs typeface="Arial" panose="020B0604020202020204" pitchFamily="34" charset="0"/>
                          </a:rPr>
                          <m:t>1</m:t>
                        </m:r>
                      </m:num>
                      <m:den>
                        <m:r>
                          <a:rPr lang="en-US" sz="3800" b="0">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Hùng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thời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gian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vòng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quanh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vận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khoảng</a:t>
                </a:r>
                <a:r>
                  <a:rPr lang="en-US" sz="3800" dirty="0">
                    <a:effectLst/>
                    <a:latin typeface="Arial" panose="020B0604020202020204" pitchFamily="34" charset="0"/>
                    <a:ea typeface="Calibri" panose="020F0502020204030204" pitchFamily="34" charset="0"/>
                    <a:cs typeface="Times New Roman" panose="02020603050405020304" pitchFamily="18" charset="0"/>
                  </a:rPr>
                  <a:t> 15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phút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0" smtClean="0">
                        <a:effectLst/>
                        <a:latin typeface="Cambria Math" panose="02040503050406030204" pitchFamily="18" charset="0"/>
                        <a:ea typeface="Calibri" panose="020F0502020204030204" pitchFamily="34" charset="0"/>
                        <a:cs typeface="Arial" panose="020B0604020202020204" pitchFamily="34" charset="0"/>
                      </a:rPr>
                      <m:t> </m:t>
                    </m:r>
                    <m:r>
                      <a:rPr lang="en-US" sz="3800" b="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phút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hơn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44513" y="1485900"/>
                <a:ext cx="15111958" cy="3962367"/>
              </a:xfrm>
              <a:prstGeom prst="rect">
                <a:avLst/>
              </a:prstGeom>
              <a:blipFill>
                <a:blip r:embed="rId16"/>
                <a:stretch>
                  <a:fillRect l="-1331" r="-1331" b="-2462"/>
                </a:stretch>
              </a:blipFill>
            </p:spPr>
            <p:txBody>
              <a:bodyPr/>
              <a:lstStyle/>
              <a:p>
                <a:r>
                  <a:rPr lang="en-US">
                    <a:noFill/>
                  </a:rPr>
                  <a:t> </a:t>
                </a:r>
              </a:p>
            </p:txBody>
          </p:sp>
        </mc:Fallback>
      </mc:AlternateContent>
      <p:pic>
        <p:nvPicPr>
          <p:cNvPr id="3" name="Picture 2"/>
          <p:cNvPicPr>
            <a:picLocks noChangeAspect="1"/>
          </p:cNvPicPr>
          <p:nvPr/>
        </p:nvPicPr>
        <p:blipFill>
          <a:blip r:embed="rId17"/>
          <a:stretch>
            <a:fillRect/>
          </a:stretch>
        </p:blipFill>
        <p:spPr>
          <a:xfrm>
            <a:off x="6096000" y="5829300"/>
            <a:ext cx="6754790" cy="4005667"/>
          </a:xfrm>
          <a:prstGeom prst="rect">
            <a:avLst/>
          </a:prstGeom>
        </p:spPr>
      </p:pic>
      <p:pic>
        <p:nvPicPr>
          <p:cNvPr id="21" name="Picture 2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637682" y="9353764"/>
            <a:ext cx="1199188" cy="754398"/>
          </a:xfrm>
          <a:prstGeom prst="rect">
            <a:avLst/>
          </a:prstGeom>
        </p:spPr>
      </p:pic>
      <p:pic>
        <p:nvPicPr>
          <p:cNvPr id="22" name="Picture 20"/>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674451" y="7772795"/>
            <a:ext cx="1038797" cy="1983814"/>
          </a:xfrm>
          <a:prstGeom prst="rect">
            <a:avLst/>
          </a:prstGeom>
        </p:spPr>
      </p:pic>
      <p:pic>
        <p:nvPicPr>
          <p:cNvPr id="23"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5647" y="9146305"/>
            <a:ext cx="1347583" cy="724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143000" y="5715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1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637682" y="9353764"/>
            <a:ext cx="1199188" cy="754398"/>
          </a:xfrm>
          <a:prstGeom prst="rect">
            <a:avLst/>
          </a:prstGeom>
        </p:spPr>
      </p:pic>
      <p:pic>
        <p:nvPicPr>
          <p:cNvPr id="17"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549401" y="8109380"/>
            <a:ext cx="1038797" cy="198381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17621" y="1181100"/>
                <a:ext cx="16603579" cy="7880875"/>
              </a:xfrm>
              <a:prstGeom prst="rect">
                <a:avLst/>
              </a:prstGeom>
            </p:spPr>
            <p:txBody>
              <a:bodyPr wrap="square">
                <a:spAutoFit/>
              </a:bodyPr>
              <a:lstStyle/>
              <a:p>
                <a:pPr marL="571500" indent="-571500" algn="just">
                  <a:lnSpc>
                    <a:spcPct val="150000"/>
                  </a:lnSpc>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Phép</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vượt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quá</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3800" b="1" i="1">
                            <a:effectLst/>
                            <a:latin typeface="Cambria Math" panose="02040503050406030204" pitchFamily="18" charset="0"/>
                            <a:ea typeface="Calibri" panose="020F0502020204030204" pitchFamily="34" charset="0"/>
                            <a:cs typeface="Arial" panose="020B0604020202020204" pitchFamily="34" charset="0"/>
                          </a:rPr>
                          <m:t>𝟒</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ngày</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nghĩa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vượt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quá</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360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latin typeface="Arial" panose="020B0604020202020204" pitchFamily="34" charset="0"/>
                  <a:ea typeface="Times New Roman" panose="02020603050405020304" pitchFamily="18" charset="0"/>
                  <a:cs typeface="Times New Roman" panose="02020603050405020304" pitchFamily="18" charset="0"/>
                </a:endParaRPr>
              </a:p>
              <a:p>
                <a:pPr marL="571500" indent="-571500" algn="just">
                  <a:lnSpc>
                    <a:spcPct val="150000"/>
                  </a:lnSpc>
                  <a:buFontTx/>
                  <a:buChar char="-"/>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tuyệt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vượt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quá</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Tx/>
                  <a:buChar char="-"/>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Nếu</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so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360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dẫn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hiểu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rằng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thiên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văn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71500" indent="-571500" algn="just">
                  <a:lnSpc>
                    <a:spcPct val="150000"/>
                  </a:lnSpc>
                  <a:buFontTx/>
                  <a:buChar char="-"/>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Tuy</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3800" b="1" i="1">
                            <a:effectLst/>
                            <a:latin typeface="Cambria Math" panose="02040503050406030204" pitchFamily="18" charset="0"/>
                            <a:ea typeface="Calibri" panose="020F0502020204030204" pitchFamily="34" charset="0"/>
                            <a:cs typeface="Arial" panose="020B0604020202020204" pitchFamily="34" charset="0"/>
                          </a:rPr>
                          <m:t>𝟒</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ngày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hay 360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chuyển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365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ngày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chuyển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15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17621" y="1181100"/>
                <a:ext cx="16603579" cy="7880875"/>
              </a:xfrm>
              <a:prstGeom prst="rect">
                <a:avLst/>
              </a:prstGeom>
              <a:blipFill>
                <a:blip r:embed="rId16"/>
                <a:stretch>
                  <a:fillRect l="-1101" r="-1175" b="-773"/>
                </a:stretch>
              </a:blipFill>
            </p:spPr>
            <p:txBody>
              <a:bodyPr/>
              <a:lstStyle/>
              <a:p>
                <a:r>
                  <a:rPr lang="en-US">
                    <a:noFill/>
                  </a:rPr>
                  <a:t> </a:t>
                </a:r>
              </a:p>
            </p:txBody>
          </p:sp>
        </mc:Fallback>
      </mc:AlternateContent>
    </p:spTree>
    <p:extLst>
      <p:ext uri="{BB962C8B-B14F-4D97-AF65-F5344CB8AC3E}">
        <p14:creationId xmlns:p14="http://schemas.microsoft.com/office/powerpoint/2010/main" val="243875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anim calcmode="lin" valueType="num">
                                      <p:cBhvr>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04867" y="7018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1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637682" y="9353764"/>
            <a:ext cx="1199188" cy="754398"/>
          </a:xfrm>
          <a:prstGeom prst="rect">
            <a:avLst/>
          </a:prstGeom>
        </p:spPr>
      </p:pic>
      <p:pic>
        <p:nvPicPr>
          <p:cNvPr id="17"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674451" y="7772795"/>
            <a:ext cx="1038797" cy="198381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328930" y="1257300"/>
                <a:ext cx="16603579" cy="250985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So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sánh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hai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tỉ</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m:t>
                            </m:r>
                          </m:num>
                          <m:den>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𝟒</m:t>
                            </m:r>
                          </m:den>
                        </m:f>
                      </m:num>
                      <m:den>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𝟑𝟔𝟓</m:t>
                        </m:r>
                      </m:den>
                    </m:f>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m:t>
                        </m:r>
                      </m:num>
                      <m:den>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𝟒𝟔𝟎</m:t>
                        </m:r>
                      </m:den>
                    </m:f>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𝟎</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𝟎𝟎𝟎𝟔𝟖𝟒𝟗</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m:t>
                        </m:r>
                      </m:num>
                      <m:den>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𝟏𝟓</m:t>
                        </m:r>
                      </m:den>
                    </m:f>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𝟎</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𝟎𝟔𝟔𝟔</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thấy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rằng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phép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nhà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thiên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văn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chính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xác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hơn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nhiều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28930" y="1257300"/>
                <a:ext cx="16603579" cy="2509854"/>
              </a:xfrm>
              <a:prstGeom prst="rect">
                <a:avLst/>
              </a:prstGeom>
              <a:blipFill>
                <a:blip r:embed="rId16"/>
                <a:stretch>
                  <a:fillRect l="-1211" b="-82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57004" y="4229100"/>
                <a:ext cx="15897726" cy="2723823"/>
              </a:xfrm>
              <a:prstGeom prst="rect">
                <a:avLst/>
              </a:prstGeom>
            </p:spPr>
            <p:txBody>
              <a:bodyPr wrap="square">
                <a:spAutoFit/>
              </a:bodyPr>
              <a:lstStyle/>
              <a:p>
                <a:pPr lvl="0" algn="just">
                  <a:lnSpc>
                    <a:spcPct val="150000"/>
                  </a:lnSpc>
                  <a:defRPr/>
                </a:pPr>
                <a14:m>
                  <m:oMath xmlns:m="http://schemas.openxmlformats.org/officeDocument/2006/math">
                    <m:r>
                      <a:rPr lang="en-US" sz="3800" b="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38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Sai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tuyệt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đối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gần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nhận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được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toán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đôi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không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phản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ánh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đủ</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toán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57004" y="4229100"/>
                <a:ext cx="15897726" cy="2723823"/>
              </a:xfrm>
              <a:prstGeom prst="rect">
                <a:avLst/>
              </a:prstGeom>
              <a:blipFill>
                <a:blip r:embed="rId17"/>
                <a:stretch>
                  <a:fillRect l="-1265" r="-1265" b="-4027"/>
                </a:stretch>
              </a:blipFill>
            </p:spPr>
            <p:txBody>
              <a:bodyPr/>
              <a:lstStyle/>
              <a:p>
                <a:r>
                  <a:rPr lang="en-US">
                    <a:noFill/>
                  </a:rPr>
                  <a:t> </a:t>
                </a:r>
              </a:p>
            </p:txBody>
          </p:sp>
        </mc:Fallback>
      </mc:AlternateContent>
      <p:pic>
        <p:nvPicPr>
          <p:cNvPr id="9"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4713">
            <a:off x="-416272" y="8677250"/>
            <a:ext cx="1815294" cy="1148586"/>
          </a:xfrm>
          <a:prstGeom prst="rect">
            <a:avLst/>
          </a:prstGeom>
        </p:spPr>
      </p:pic>
    </p:spTree>
    <p:extLst>
      <p:ext uri="{BB962C8B-B14F-4D97-AF65-F5344CB8AC3E}">
        <p14:creationId xmlns:p14="http://schemas.microsoft.com/office/powerpoint/2010/main" val="354315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2133600" y="3367898"/>
            <a:ext cx="13868400" cy="4976002"/>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7" name="Group 7"/>
          <p:cNvGrpSpPr/>
          <p:nvPr/>
        </p:nvGrpSpPr>
        <p:grpSpPr>
          <a:xfrm>
            <a:off x="4185016" y="929987"/>
            <a:ext cx="9931621" cy="1698913"/>
            <a:chOff x="0" y="0"/>
            <a:chExt cx="5851518" cy="1000967"/>
          </a:xfrm>
        </p:grpSpPr>
        <p:sp>
          <p:nvSpPr>
            <p:cNvPr id="8" name="Freeform 8"/>
            <p:cNvSpPr/>
            <p:nvPr/>
          </p:nvSpPr>
          <p:spPr>
            <a:xfrm>
              <a:off x="80010" y="80010"/>
              <a:ext cx="5758808" cy="908257"/>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933657"/>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12700"/>
              <a:ext cx="5758808" cy="908257"/>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0"/>
              <a:ext cx="5784208" cy="933657"/>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204137"/>
            <a:ext cx="8391013" cy="1040798"/>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KẾT LUẬN</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04470">
            <a:off x="15630596" y="1227629"/>
            <a:ext cx="1340074" cy="1734214"/>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99810">
            <a:off x="1327799" y="1205550"/>
            <a:ext cx="1421458" cy="183953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2895600" y="3619500"/>
                <a:ext cx="12336051" cy="4389087"/>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Times New Roman" panose="02020603050405020304" pitchFamily="18" charset="0"/>
                  </a:rPr>
                  <a:t>Ngoài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sai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tuyệt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40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4000" b="1" i="1">
                            <a:effectLst/>
                            <a:latin typeface="Cambria Math" panose="02040503050406030204" pitchFamily="18" charset="0"/>
                            <a:ea typeface="Times New Roman" panose="02020603050405020304" pitchFamily="18" charset="0"/>
                            <a:cs typeface="Arial" panose="020B0604020202020204" pitchFamily="34" charset="0"/>
                          </a:rPr>
                          <m:t>𝐚</m:t>
                        </m:r>
                      </m:sub>
                    </m:sSub>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còn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xét</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tỉ</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liên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quan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Tỉ</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4000" b="1" i="1">
                            <a:effectLst/>
                            <a:latin typeface="Cambria Math" panose="02040503050406030204" pitchFamily="18" charset="0"/>
                            <a:ea typeface="Times New Roman" panose="02020603050405020304" pitchFamily="18" charset="0"/>
                            <a:cs typeface="Arial" panose="020B0604020202020204" pitchFamily="34" charset="0"/>
                          </a:rPr>
                          <m:t>𝛅</m:t>
                        </m:r>
                      </m:e>
                      <m:sub>
                        <m:r>
                          <a:rPr lang="en-US" sz="40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4000" b="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40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4000" b="1" i="1">
                                <a:effectLst/>
                                <a:latin typeface="Cambria Math" panose="02040503050406030204" pitchFamily="18" charset="0"/>
                                <a:ea typeface="Times New Roman" panose="02020603050405020304" pitchFamily="18" charset="0"/>
                                <a:cs typeface="Arial" panose="020B0604020202020204" pitchFamily="34" charset="0"/>
                              </a:rPr>
                              <m:t>𝐚</m:t>
                            </m:r>
                          </m:sub>
                        </m:sSub>
                      </m:num>
                      <m:den>
                        <m:d>
                          <m:dPr>
                            <m:begChr m:val="|"/>
                            <m:end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b="1" i="1">
                                <a:effectLst/>
                                <a:latin typeface="Cambria Math" panose="02040503050406030204" pitchFamily="18" charset="0"/>
                                <a:ea typeface="Times New Roman" panose="02020603050405020304" pitchFamily="18" charset="0"/>
                                <a:cs typeface="Arial" panose="020B0604020202020204" pitchFamily="34" charset="0"/>
                              </a:rPr>
                              <m:t>𝐚</m:t>
                            </m:r>
                          </m:e>
                        </m:d>
                      </m:den>
                    </m:f>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895600" y="3619500"/>
                <a:ext cx="12336051" cy="4389087"/>
              </a:xfrm>
              <a:prstGeom prst="rect">
                <a:avLst/>
              </a:prstGeom>
              <a:blipFill>
                <a:blip r:embed="rId7"/>
                <a:stretch>
                  <a:fillRect l="-1729" r="-1680" b="-2500"/>
                </a:stretch>
              </a:blipFill>
            </p:spPr>
            <p:txBody>
              <a:bodyPr/>
              <a:lstStyle/>
              <a:p>
                <a:r>
                  <a:rPr lang="en-US">
                    <a:noFill/>
                  </a:rPr>
                  <a:t> </a:t>
                </a:r>
              </a:p>
            </p:txBody>
          </p:sp>
        </mc:Fallback>
      </mc:AlternateContent>
      <p:pic>
        <p:nvPicPr>
          <p:cNvPr id="23" name="Picture 22"/>
          <p:cNvPicPr>
            <a:picLocks noChangeAspect="1"/>
          </p:cNvPicPr>
          <p:nvPr/>
        </p:nvPicPr>
        <p:blipFill rotWithShape="1">
          <a:blip r:embed="rId8"/>
          <a:srcRect l="31156" r="28102" b="22486"/>
          <a:stretch/>
        </p:blipFill>
        <p:spPr>
          <a:xfrm>
            <a:off x="13716000" y="7654767"/>
            <a:ext cx="2310486" cy="2632233"/>
          </a:xfrm>
          <a:prstGeom prst="rect">
            <a:avLst/>
          </a:prstGeom>
        </p:spPr>
      </p:pic>
    </p:spTree>
    <p:extLst>
      <p:ext uri="{BB962C8B-B14F-4D97-AF65-F5344CB8AC3E}">
        <p14:creationId xmlns:p14="http://schemas.microsoft.com/office/powerpoint/2010/main" val="53796814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917334" y="342900"/>
            <a:ext cx="14313266" cy="1295400"/>
            <a:chOff x="1383096" y="219549"/>
            <a:chExt cx="14313266" cy="1519640"/>
          </a:xfrm>
        </p:grpSpPr>
        <p:grpSp>
          <p:nvGrpSpPr>
            <p:cNvPr id="4" name="Group 4"/>
            <p:cNvGrpSpPr/>
            <p:nvPr/>
          </p:nvGrpSpPr>
          <p:grpSpPr>
            <a:xfrm>
              <a:off x="5110729" y="219549"/>
              <a:ext cx="6858000" cy="1519640"/>
              <a:chOff x="0" y="0"/>
              <a:chExt cx="9181877" cy="1000967"/>
            </a:xfrm>
          </p:grpSpPr>
          <p:sp>
            <p:nvSpPr>
              <p:cNvPr id="5" name="Freeform 5"/>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6" name="Freeform 6"/>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7" name="Freeform 7"/>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6CD9FF"/>
              </a:solidFill>
            </p:spPr>
          </p:sp>
          <p:sp>
            <p:nvSpPr>
              <p:cNvPr id="8" name="Freeform 8"/>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9" name="TextBox 9"/>
            <p:cNvSpPr txBox="1"/>
            <p:nvPr/>
          </p:nvSpPr>
          <p:spPr>
            <a:xfrm>
              <a:off x="1383096" y="395751"/>
              <a:ext cx="14313266" cy="1220965"/>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NHẬN</a:t>
              </a:r>
              <a:r>
                <a:rPr kumimoji="0" lang="en-US" sz="6000"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XÉT</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 name="Group 10"/>
          <p:cNvGrpSpPr/>
          <p:nvPr/>
        </p:nvGrpSpPr>
        <p:grpSpPr>
          <a:xfrm>
            <a:off x="990600" y="2046767"/>
            <a:ext cx="16306800" cy="7315200"/>
            <a:chOff x="0" y="0"/>
            <a:chExt cx="41000197" cy="18337832"/>
          </a:xfrm>
        </p:grpSpPr>
        <p:sp>
          <p:nvSpPr>
            <p:cNvPr id="11" name="Freeform 11"/>
            <p:cNvSpPr/>
            <p:nvPr/>
          </p:nvSpPr>
          <p:spPr>
            <a:xfrm>
              <a:off x="72390" y="72390"/>
              <a:ext cx="40855416" cy="18193052"/>
            </a:xfrm>
            <a:custGeom>
              <a:avLst/>
              <a:gdLst/>
              <a:ahLst/>
              <a:cxnLst/>
              <a:rect l="l" t="t" r="r" b="b"/>
              <a:pathLst>
                <a:path w="40855416" h="18193052">
                  <a:moveTo>
                    <a:pt x="0" y="0"/>
                  </a:moveTo>
                  <a:lnTo>
                    <a:pt x="40855416" y="0"/>
                  </a:lnTo>
                  <a:lnTo>
                    <a:pt x="40855416" y="18193052"/>
                  </a:lnTo>
                  <a:lnTo>
                    <a:pt x="0" y="18193052"/>
                  </a:lnTo>
                  <a:lnTo>
                    <a:pt x="0" y="0"/>
                  </a:lnTo>
                  <a:close/>
                </a:path>
              </a:pathLst>
            </a:custGeom>
            <a:solidFill>
              <a:srgbClr val="FFFFFF"/>
            </a:solidFill>
          </p:spPr>
        </p:sp>
        <p:sp>
          <p:nvSpPr>
            <p:cNvPr id="12" name="Freeform 12"/>
            <p:cNvSpPr/>
            <p:nvPr/>
          </p:nvSpPr>
          <p:spPr>
            <a:xfrm>
              <a:off x="0" y="0"/>
              <a:ext cx="41000198" cy="18337833"/>
            </a:xfrm>
            <a:custGeom>
              <a:avLst/>
              <a:gdLst/>
              <a:ahLst/>
              <a:cxnLst/>
              <a:rect l="l" t="t" r="r" b="b"/>
              <a:pathLst>
                <a:path w="41000198" h="18337833">
                  <a:moveTo>
                    <a:pt x="40855416" y="18193052"/>
                  </a:moveTo>
                  <a:lnTo>
                    <a:pt x="41000198" y="18193052"/>
                  </a:lnTo>
                  <a:lnTo>
                    <a:pt x="41000198" y="18337833"/>
                  </a:lnTo>
                  <a:lnTo>
                    <a:pt x="40855416" y="18337833"/>
                  </a:lnTo>
                  <a:lnTo>
                    <a:pt x="40855416" y="18193052"/>
                  </a:lnTo>
                  <a:close/>
                  <a:moveTo>
                    <a:pt x="0" y="144780"/>
                  </a:moveTo>
                  <a:lnTo>
                    <a:pt x="144780" y="144780"/>
                  </a:lnTo>
                  <a:lnTo>
                    <a:pt x="144780" y="18193052"/>
                  </a:lnTo>
                  <a:lnTo>
                    <a:pt x="0" y="18193052"/>
                  </a:lnTo>
                  <a:lnTo>
                    <a:pt x="0" y="144780"/>
                  </a:lnTo>
                  <a:close/>
                  <a:moveTo>
                    <a:pt x="0" y="18193052"/>
                  </a:moveTo>
                  <a:lnTo>
                    <a:pt x="144780" y="18193052"/>
                  </a:lnTo>
                  <a:lnTo>
                    <a:pt x="144780" y="18337833"/>
                  </a:lnTo>
                  <a:lnTo>
                    <a:pt x="0" y="18337833"/>
                  </a:lnTo>
                  <a:lnTo>
                    <a:pt x="0" y="18193052"/>
                  </a:lnTo>
                  <a:close/>
                  <a:moveTo>
                    <a:pt x="40855416" y="144780"/>
                  </a:moveTo>
                  <a:lnTo>
                    <a:pt x="41000198" y="144780"/>
                  </a:lnTo>
                  <a:lnTo>
                    <a:pt x="41000198" y="18193052"/>
                  </a:lnTo>
                  <a:lnTo>
                    <a:pt x="40855416" y="18193052"/>
                  </a:lnTo>
                  <a:lnTo>
                    <a:pt x="40855416" y="144780"/>
                  </a:lnTo>
                  <a:close/>
                  <a:moveTo>
                    <a:pt x="144780" y="18193052"/>
                  </a:moveTo>
                  <a:lnTo>
                    <a:pt x="40855416" y="18193052"/>
                  </a:lnTo>
                  <a:lnTo>
                    <a:pt x="40855416" y="18337833"/>
                  </a:lnTo>
                  <a:lnTo>
                    <a:pt x="144780" y="18337833"/>
                  </a:lnTo>
                  <a:lnTo>
                    <a:pt x="144780" y="18193052"/>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27763" y="318849"/>
            <a:ext cx="983577" cy="61876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355" y="219549"/>
            <a:ext cx="915941" cy="912611"/>
          </a:xfrm>
          <a:prstGeom prst="rect">
            <a:avLst/>
          </a:prstGeom>
        </p:spPr>
      </p:pic>
      <p:pic>
        <p:nvPicPr>
          <p:cNvPr id="30" name="Picture 5"/>
          <p:cNvPicPr>
            <a:picLocks noChangeAspect="1"/>
          </p:cNvPicPr>
          <p:nvPr/>
        </p:nvPicPr>
        <p:blipFill rotWithShape="1">
          <a:blip r:embed="rId6"/>
          <a:srcRect l="71258" t="36429"/>
          <a:stretch/>
        </p:blipFill>
        <p:spPr>
          <a:xfrm>
            <a:off x="16306800" y="8191500"/>
            <a:ext cx="1536557" cy="19812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524000" y="2275367"/>
                <a:ext cx="15240000" cy="8735533"/>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Nếu</a:t>
                </a:r>
                <a:r>
                  <a:rPr lang="en-US" sz="38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𝐚</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𝐝</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thì</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Do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𝛅</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num>
                      <m:den>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d>
                      </m:den>
                    </m:f>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Vì</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num>
                      <m:den>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d>
                      </m:den>
                    </m:f>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càng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bé</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thì</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phép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đo</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càng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cao</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800" dirty="0" err="1" smtClean="0">
                    <a:effectLst/>
                    <a:latin typeface="Arial" panose="020B0604020202020204" pitchFamily="34" charset="0"/>
                    <a:ea typeface="Times New Roman" panose="02020603050405020304" pitchFamily="18" charset="0"/>
                    <a:cs typeface="Arial" panose="020B0604020202020204" pitchFamily="34" charset="0"/>
                  </a:rPr>
                  <a:t>Người</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800" dirty="0">
                    <a:effectLst/>
                    <a:latin typeface="Arial" panose="020B0604020202020204" pitchFamily="34" charset="0"/>
                    <a:ea typeface="Times New Roman" panose="02020603050405020304" pitchFamily="18" charset="0"/>
                    <a:cs typeface="Arial" panose="020B0604020202020204" pitchFamily="34" charset="0"/>
                  </a:rPr>
                  <a:t>ta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tương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dạng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Chẳng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hạn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phép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đo</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thời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gian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Trái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Đất</a:t>
                </a:r>
                <a:r>
                  <a:rPr lang="en-US" sz="3800" dirty="0">
                    <a:effectLst/>
                    <a:latin typeface="Arial" panose="020B0604020202020204" pitchFamily="34" charset="0"/>
                    <a:ea typeface="Times New Roman" panose="02020603050405020304" pitchFamily="18" charset="0"/>
                    <a:cs typeface="Arial" panose="020B0604020202020204" pitchFamily="34" charset="0"/>
                  </a:rPr>
                  <a:t> quay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xung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quanh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Mặt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Trời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thì</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tương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vượt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quá</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3800">
                                <a:effectLst/>
                                <a:latin typeface="Cambria Math" panose="02040503050406030204" pitchFamily="18" charset="0"/>
                                <a:ea typeface="Times New Roman" panose="02020603050405020304" pitchFamily="18" charset="0"/>
                                <a:cs typeface="Arial" panose="020B0604020202020204" pitchFamily="34" charset="0"/>
                              </a:rPr>
                              <m:t>4</m:t>
                            </m:r>
                          </m:den>
                        </m:f>
                      </m:num>
                      <m:den>
                        <m:r>
                          <a:rPr lang="en-US" sz="3800">
                            <a:effectLst/>
                            <a:latin typeface="Cambria Math" panose="02040503050406030204" pitchFamily="18" charset="0"/>
                            <a:ea typeface="Times New Roman" panose="02020603050405020304" pitchFamily="18" charset="0"/>
                            <a:cs typeface="Arial" panose="020B0604020202020204" pitchFamily="34" charset="0"/>
                          </a:rPr>
                          <m:t>365</m:t>
                        </m:r>
                      </m:den>
                    </m:f>
                    <m:r>
                      <a:rPr lang="en-US" sz="38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3800">
                            <a:effectLst/>
                            <a:latin typeface="Cambria Math" panose="02040503050406030204" pitchFamily="18" charset="0"/>
                            <a:ea typeface="Times New Roman" panose="02020603050405020304" pitchFamily="18" charset="0"/>
                            <a:cs typeface="Arial" panose="020B0604020202020204" pitchFamily="34" charset="0"/>
                          </a:rPr>
                          <m:t>1 460</m:t>
                        </m:r>
                      </m:den>
                    </m:f>
                    <m:r>
                      <a:rPr lang="en-US" sz="3800">
                        <a:effectLst/>
                        <a:latin typeface="Cambria Math" panose="02040503050406030204" pitchFamily="18" charset="0"/>
                        <a:ea typeface="Times New Roman" panose="02020603050405020304" pitchFamily="18" charset="0"/>
                        <a:cs typeface="Arial" panose="020B0604020202020204" pitchFamily="34" charset="0"/>
                      </a:rPr>
                      <m:t>=0,068%</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nl-NL" sz="3800" b="1" dirty="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0" y="2275367"/>
                <a:ext cx="15240000" cy="8735533"/>
              </a:xfrm>
              <a:prstGeom prst="rect">
                <a:avLst/>
              </a:prstGeom>
              <a:blipFill>
                <a:blip r:embed="rId7"/>
                <a:stretch>
                  <a:fillRect l="-1200" r="-1320"/>
                </a:stretch>
              </a:blipFill>
            </p:spPr>
            <p:txBody>
              <a:bodyPr/>
              <a:lstStyle/>
              <a:p>
                <a:r>
                  <a:rPr lang="en-US">
                    <a:noFill/>
                  </a:rPr>
                  <a:t> </a:t>
                </a:r>
              </a:p>
            </p:txBody>
          </p:sp>
        </mc:Fallback>
      </mc:AlternateContent>
    </p:spTree>
    <p:extLst>
      <p:ext uri="{BB962C8B-B14F-4D97-AF65-F5344CB8AC3E}">
        <p14:creationId xmlns:p14="http://schemas.microsoft.com/office/powerpoint/2010/main" val="20616039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308597"/>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7200" y="7505698"/>
            <a:ext cx="1357629" cy="2592695"/>
          </a:xfrm>
          <a:prstGeom prst="rect">
            <a:avLst/>
          </a:prstGeom>
        </p:spPr>
      </p:pic>
      <p:grpSp>
        <p:nvGrpSpPr>
          <p:cNvPr id="13" name="Group 12"/>
          <p:cNvGrpSpPr/>
          <p:nvPr/>
        </p:nvGrpSpPr>
        <p:grpSpPr>
          <a:xfrm>
            <a:off x="1546448" y="468967"/>
            <a:ext cx="14935200" cy="1395144"/>
            <a:chOff x="1219200" y="4254240"/>
            <a:chExt cx="14935200" cy="1395144"/>
          </a:xfrm>
        </p:grpSpPr>
        <p:grpSp>
          <p:nvGrpSpPr>
            <p:cNvPr id="14" name="Group 4"/>
            <p:cNvGrpSpPr/>
            <p:nvPr/>
          </p:nvGrpSpPr>
          <p:grpSpPr>
            <a:xfrm>
              <a:off x="1219200" y="4254240"/>
              <a:ext cx="14935200" cy="1395144"/>
              <a:chOff x="-1924595" y="72390"/>
              <a:chExt cx="75444159" cy="3670473"/>
            </a:xfrm>
          </p:grpSpPr>
          <p:sp>
            <p:nvSpPr>
              <p:cNvPr id="17" name="Freeform 5"/>
              <p:cNvSpPr/>
              <p:nvPr/>
            </p:nvSpPr>
            <p:spPr>
              <a:xfrm>
                <a:off x="-1924595" y="72390"/>
                <a:ext cx="73832091" cy="3670473"/>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18" name="Freeform 6"/>
              <p:cNvSpPr/>
              <p:nvPr/>
            </p:nvSpPr>
            <p:spPr>
              <a:xfrm>
                <a:off x="384920" y="400952"/>
                <a:ext cx="73134644" cy="3141437"/>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16" name="Rectangle 15"/>
            <p:cNvSpPr/>
            <p:nvPr/>
          </p:nvSpPr>
          <p:spPr>
            <a:xfrm>
              <a:off x="2046032" y="4363572"/>
              <a:ext cx="13714011" cy="1002710"/>
            </a:xfrm>
            <a:prstGeom prst="rect">
              <a:avLst/>
            </a:prstGeom>
          </p:spPr>
          <p:txBody>
            <a:bodyPr wrap="none">
              <a:spAutoFit/>
            </a:bodyPr>
            <a:lstStyle/>
            <a:p>
              <a:pPr lvl="0">
                <a:lnSpc>
                  <a:spcPct val="150000"/>
                </a:lnSpc>
                <a:spcAft>
                  <a:spcPts val="800"/>
                </a:spcAft>
                <a:defRPr/>
              </a:pP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III.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quy</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tròn</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Quy</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tròn</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gần</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endPar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2590800" y="2116714"/>
            <a:ext cx="5039691" cy="1019253"/>
          </a:xfrm>
          <a:prstGeom prst="rect">
            <a:avLst/>
          </a:prstGeom>
        </p:spPr>
        <p:txBody>
          <a:bodyPr wrap="square">
            <a:spAutoFit/>
          </a:bodyPr>
          <a:lstStyle/>
          <a:p>
            <a:pPr>
              <a:lnSpc>
                <a:spcPct val="150000"/>
              </a:lnSpc>
              <a:spcAft>
                <a:spcPts val="800"/>
              </a:spcAft>
            </a:pPr>
            <a:r>
              <a:rPr lang="fi-FI" sz="45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1. Số quy </a:t>
            </a:r>
            <a:r>
              <a:rPr lang="fi-FI" sz="4500" b="1" dirty="0"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tròn </a:t>
            </a:r>
            <a:endParaRPr lang="en-US" sz="45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970860">
            <a:off x="15153162" y="6982937"/>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49034" y="3212167"/>
            <a:ext cx="2987228" cy="1089273"/>
          </a:xfrm>
          <a:prstGeom prst="rect">
            <a:avLst/>
          </a:prstGeom>
        </p:spPr>
        <p:txBody>
          <a:bodyPr wrap="none">
            <a:spAutoFit/>
          </a:bodyPr>
          <a:lstStyle/>
          <a:p>
            <a:pPr lvl="0" algn="ctr">
              <a:lnSpc>
                <a:spcPts val="9003"/>
              </a:lnSpc>
              <a:defRPr/>
            </a:pPr>
            <a:r>
              <a:rPr lang="en-US" sz="4500" b="1" spc="-112" dirty="0">
                <a:solidFill>
                  <a:srgbClr val="FF0000"/>
                </a:solidFill>
                <a:latin typeface="Arial" panose="020B0604020202020204" pitchFamily="34" charset="0"/>
                <a:cs typeface="Arial" panose="020B0604020202020204" pitchFamily="34" charset="0"/>
              </a:rPr>
              <a:t>KẾT LUẬN</a:t>
            </a:r>
          </a:p>
        </p:txBody>
      </p:sp>
      <p:sp>
        <p:nvSpPr>
          <p:cNvPr id="6" name="Rectangle 5"/>
          <p:cNvSpPr/>
          <p:nvPr/>
        </p:nvSpPr>
        <p:spPr>
          <a:xfrm>
            <a:off x="2819400" y="4719578"/>
            <a:ext cx="12877800" cy="2862322"/>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Khi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quy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nguyên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hoặc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thập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phân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hàng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thì</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nhận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được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quy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ban </a:t>
            </a:r>
            <a:r>
              <a:rPr lang="en-US" sz="4000" dirty="0" err="1">
                <a:latin typeface="Arial" panose="020B0604020202020204" pitchFamily="34" charset="0"/>
                <a:ea typeface="Calibri" panose="020F0502020204030204" pitchFamily="34" charset="0"/>
                <a:cs typeface="Times New Roman" panose="02020603050405020304" pitchFamily="18" charset="0"/>
              </a:rPr>
              <a:t>đầu</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543670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604190" y="2324100"/>
            <a:ext cx="17130778" cy="7199211"/>
            <a:chOff x="0" y="0"/>
            <a:chExt cx="41000197" cy="14962888"/>
          </a:xfrm>
        </p:grpSpPr>
        <p:sp>
          <p:nvSpPr>
            <p:cNvPr id="5" name="Freeform 5"/>
            <p:cNvSpPr/>
            <p:nvPr/>
          </p:nvSpPr>
          <p:spPr>
            <a:xfrm>
              <a:off x="72390" y="72390"/>
              <a:ext cx="40855416" cy="14818109"/>
            </a:xfrm>
            <a:custGeom>
              <a:avLst/>
              <a:gdLst/>
              <a:ahLst/>
              <a:cxnLst/>
              <a:rect l="l" t="t" r="r" b="b"/>
              <a:pathLst>
                <a:path w="40855416" h="14818109">
                  <a:moveTo>
                    <a:pt x="0" y="0"/>
                  </a:moveTo>
                  <a:lnTo>
                    <a:pt x="40855416" y="0"/>
                  </a:lnTo>
                  <a:lnTo>
                    <a:pt x="40855416" y="14818109"/>
                  </a:lnTo>
                  <a:lnTo>
                    <a:pt x="0" y="14818109"/>
                  </a:lnTo>
                  <a:lnTo>
                    <a:pt x="0" y="0"/>
                  </a:lnTo>
                  <a:close/>
                </a:path>
              </a:pathLst>
            </a:custGeom>
            <a:solidFill>
              <a:srgbClr val="FFFFFF"/>
            </a:solidFill>
          </p:spPr>
        </p:sp>
        <p:sp>
          <p:nvSpPr>
            <p:cNvPr id="6" name="Freeform 6"/>
            <p:cNvSpPr/>
            <p:nvPr/>
          </p:nvSpPr>
          <p:spPr>
            <a:xfrm>
              <a:off x="0" y="0"/>
              <a:ext cx="41000198" cy="14962888"/>
            </a:xfrm>
            <a:custGeom>
              <a:avLst/>
              <a:gdLst/>
              <a:ahLst/>
              <a:cxnLst/>
              <a:rect l="l" t="t" r="r" b="b"/>
              <a:pathLst>
                <a:path w="41000198" h="14962888">
                  <a:moveTo>
                    <a:pt x="40855416" y="14818108"/>
                  </a:moveTo>
                  <a:lnTo>
                    <a:pt x="41000198" y="14818108"/>
                  </a:lnTo>
                  <a:lnTo>
                    <a:pt x="41000198" y="14962888"/>
                  </a:lnTo>
                  <a:lnTo>
                    <a:pt x="40855416" y="14962888"/>
                  </a:lnTo>
                  <a:lnTo>
                    <a:pt x="40855416" y="14818108"/>
                  </a:lnTo>
                  <a:close/>
                  <a:moveTo>
                    <a:pt x="0" y="144780"/>
                  </a:moveTo>
                  <a:lnTo>
                    <a:pt x="144780" y="144780"/>
                  </a:lnTo>
                  <a:lnTo>
                    <a:pt x="144780" y="14818108"/>
                  </a:lnTo>
                  <a:lnTo>
                    <a:pt x="0" y="14818108"/>
                  </a:lnTo>
                  <a:lnTo>
                    <a:pt x="0" y="144780"/>
                  </a:lnTo>
                  <a:close/>
                  <a:moveTo>
                    <a:pt x="0" y="14818108"/>
                  </a:moveTo>
                  <a:lnTo>
                    <a:pt x="144780" y="14818108"/>
                  </a:lnTo>
                  <a:lnTo>
                    <a:pt x="144780" y="14962888"/>
                  </a:lnTo>
                  <a:lnTo>
                    <a:pt x="0" y="14962888"/>
                  </a:lnTo>
                  <a:lnTo>
                    <a:pt x="0" y="14818108"/>
                  </a:lnTo>
                  <a:close/>
                  <a:moveTo>
                    <a:pt x="40855416" y="144780"/>
                  </a:moveTo>
                  <a:lnTo>
                    <a:pt x="41000198" y="144780"/>
                  </a:lnTo>
                  <a:lnTo>
                    <a:pt x="41000198" y="14818108"/>
                  </a:lnTo>
                  <a:lnTo>
                    <a:pt x="40855416" y="14818108"/>
                  </a:lnTo>
                  <a:lnTo>
                    <a:pt x="40855416" y="144780"/>
                  </a:lnTo>
                  <a:close/>
                  <a:moveTo>
                    <a:pt x="144780" y="14818108"/>
                  </a:moveTo>
                  <a:lnTo>
                    <a:pt x="40855416" y="14818108"/>
                  </a:lnTo>
                  <a:lnTo>
                    <a:pt x="40855416" y="14962888"/>
                  </a:lnTo>
                  <a:lnTo>
                    <a:pt x="144780" y="14962888"/>
                  </a:lnTo>
                  <a:lnTo>
                    <a:pt x="144780" y="14818108"/>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6" name="Group 15"/>
          <p:cNvGrpSpPr/>
          <p:nvPr/>
        </p:nvGrpSpPr>
        <p:grpSpPr>
          <a:xfrm>
            <a:off x="3363538" y="571500"/>
            <a:ext cx="11612082" cy="1357701"/>
            <a:chOff x="3337959" y="1158587"/>
            <a:chExt cx="11612082" cy="1698913"/>
          </a:xfrm>
        </p:grpSpPr>
        <p:grpSp>
          <p:nvGrpSpPr>
            <p:cNvPr id="7" name="Group 7"/>
            <p:cNvGrpSpPr/>
            <p:nvPr/>
          </p:nvGrpSpPr>
          <p:grpSpPr>
            <a:xfrm>
              <a:off x="5949435" y="1158587"/>
              <a:ext cx="6242565" cy="1698913"/>
              <a:chOff x="0" y="0"/>
              <a:chExt cx="7530183" cy="1000967"/>
            </a:xfrm>
          </p:grpSpPr>
          <p:sp>
            <p:nvSpPr>
              <p:cNvPr id="8" name="Freeform 8"/>
              <p:cNvSpPr/>
              <p:nvPr/>
            </p:nvSpPr>
            <p:spPr>
              <a:xfrm>
                <a:off x="80010" y="80010"/>
                <a:ext cx="7437472" cy="908257"/>
              </a:xfrm>
              <a:custGeom>
                <a:avLst/>
                <a:gdLst/>
                <a:ahLst/>
                <a:cxnLst/>
                <a:rect l="l" t="t" r="r" b="b"/>
                <a:pathLst>
                  <a:path w="7437472" h="908257">
                    <a:moveTo>
                      <a:pt x="0" y="853647"/>
                    </a:moveTo>
                    <a:lnTo>
                      <a:pt x="0" y="908257"/>
                    </a:lnTo>
                    <a:lnTo>
                      <a:pt x="7437472" y="908257"/>
                    </a:lnTo>
                    <a:lnTo>
                      <a:pt x="7437472" y="0"/>
                    </a:lnTo>
                    <a:lnTo>
                      <a:pt x="7382862" y="0"/>
                    </a:lnTo>
                    <a:lnTo>
                      <a:pt x="7382862" y="853647"/>
                    </a:lnTo>
                    <a:close/>
                  </a:path>
                </a:pathLst>
              </a:custGeom>
              <a:solidFill>
                <a:srgbClr val="000000"/>
              </a:solidFill>
            </p:spPr>
          </p:sp>
          <p:sp>
            <p:nvSpPr>
              <p:cNvPr id="9" name="Freeform 9"/>
              <p:cNvSpPr/>
              <p:nvPr/>
            </p:nvSpPr>
            <p:spPr>
              <a:xfrm>
                <a:off x="67310" y="67310"/>
                <a:ext cx="7462872" cy="933657"/>
              </a:xfrm>
              <a:custGeom>
                <a:avLst/>
                <a:gdLst/>
                <a:ahLst/>
                <a:cxnLst/>
                <a:rect l="l" t="t" r="r" b="b"/>
                <a:pathLst>
                  <a:path w="7462872" h="933657">
                    <a:moveTo>
                      <a:pt x="7395562" y="0"/>
                    </a:moveTo>
                    <a:lnTo>
                      <a:pt x="7395562" y="12700"/>
                    </a:lnTo>
                    <a:lnTo>
                      <a:pt x="7450172" y="12700"/>
                    </a:lnTo>
                    <a:lnTo>
                      <a:pt x="7450172" y="920957"/>
                    </a:lnTo>
                    <a:lnTo>
                      <a:pt x="12700" y="920957"/>
                    </a:lnTo>
                    <a:lnTo>
                      <a:pt x="12700" y="866347"/>
                    </a:lnTo>
                    <a:lnTo>
                      <a:pt x="0" y="866347"/>
                    </a:lnTo>
                    <a:lnTo>
                      <a:pt x="0" y="933657"/>
                    </a:lnTo>
                    <a:lnTo>
                      <a:pt x="7462872" y="933657"/>
                    </a:lnTo>
                    <a:lnTo>
                      <a:pt x="7462872" y="0"/>
                    </a:lnTo>
                    <a:close/>
                  </a:path>
                </a:pathLst>
              </a:custGeom>
              <a:solidFill>
                <a:srgbClr val="000000"/>
              </a:solidFill>
            </p:spPr>
          </p:sp>
          <p:sp>
            <p:nvSpPr>
              <p:cNvPr id="10" name="Freeform 10"/>
              <p:cNvSpPr/>
              <p:nvPr/>
            </p:nvSpPr>
            <p:spPr>
              <a:xfrm>
                <a:off x="12700" y="12700"/>
                <a:ext cx="7437472" cy="908257"/>
              </a:xfrm>
              <a:custGeom>
                <a:avLst/>
                <a:gdLst/>
                <a:ahLst/>
                <a:cxnLst/>
                <a:rect l="l" t="t" r="r" b="b"/>
                <a:pathLst>
                  <a:path w="7437472" h="908257">
                    <a:moveTo>
                      <a:pt x="0" y="0"/>
                    </a:moveTo>
                    <a:lnTo>
                      <a:pt x="7437472" y="0"/>
                    </a:lnTo>
                    <a:lnTo>
                      <a:pt x="7437472" y="908257"/>
                    </a:lnTo>
                    <a:lnTo>
                      <a:pt x="0" y="908257"/>
                    </a:lnTo>
                    <a:close/>
                  </a:path>
                </a:pathLst>
              </a:custGeom>
              <a:solidFill>
                <a:srgbClr val="FF846B"/>
              </a:solidFill>
            </p:spPr>
          </p:sp>
          <p:sp>
            <p:nvSpPr>
              <p:cNvPr id="11" name="Freeform 11"/>
              <p:cNvSpPr/>
              <p:nvPr/>
            </p:nvSpPr>
            <p:spPr>
              <a:xfrm>
                <a:off x="0" y="0"/>
                <a:ext cx="7462872" cy="933657"/>
              </a:xfrm>
              <a:custGeom>
                <a:avLst/>
                <a:gdLst/>
                <a:ahLst/>
                <a:cxnLst/>
                <a:rect l="l" t="t" r="r" b="b"/>
                <a:pathLst>
                  <a:path w="7462872" h="933657">
                    <a:moveTo>
                      <a:pt x="80010" y="933657"/>
                    </a:moveTo>
                    <a:lnTo>
                      <a:pt x="7462872" y="933657"/>
                    </a:lnTo>
                    <a:lnTo>
                      <a:pt x="7462872" y="80010"/>
                    </a:lnTo>
                    <a:lnTo>
                      <a:pt x="7462872" y="67310"/>
                    </a:lnTo>
                    <a:lnTo>
                      <a:pt x="7462872" y="0"/>
                    </a:lnTo>
                    <a:lnTo>
                      <a:pt x="0" y="0"/>
                    </a:lnTo>
                    <a:lnTo>
                      <a:pt x="0" y="933657"/>
                    </a:lnTo>
                    <a:lnTo>
                      <a:pt x="67310" y="933657"/>
                    </a:lnTo>
                    <a:lnTo>
                      <a:pt x="80010" y="933657"/>
                    </a:lnTo>
                    <a:close/>
                    <a:moveTo>
                      <a:pt x="12700" y="12700"/>
                    </a:moveTo>
                    <a:lnTo>
                      <a:pt x="7450172" y="12700"/>
                    </a:lnTo>
                    <a:lnTo>
                      <a:pt x="7450172" y="920957"/>
                    </a:lnTo>
                    <a:lnTo>
                      <a:pt x="12700" y="920957"/>
                    </a:lnTo>
                    <a:lnTo>
                      <a:pt x="12700" y="12700"/>
                    </a:lnTo>
                    <a:close/>
                  </a:path>
                </a:pathLst>
              </a:custGeom>
              <a:solidFill>
                <a:srgbClr val="000000"/>
              </a:solidFill>
            </p:spPr>
          </p:sp>
        </p:grpSp>
        <p:sp>
          <p:nvSpPr>
            <p:cNvPr id="13" name="TextBox 13"/>
            <p:cNvSpPr txBox="1"/>
            <p:nvPr/>
          </p:nvSpPr>
          <p:spPr>
            <a:xfrm>
              <a:off x="3337959" y="1290163"/>
              <a:ext cx="11612082" cy="1040798"/>
            </a:xfrm>
            <a:prstGeom prst="rect">
              <a:avLst/>
            </a:prstGeom>
          </p:spPr>
          <p:txBody>
            <a:bodyPr lIns="0" tIns="0" rIns="0" bIns="0" rtlCol="0" anchor="t">
              <a:spAutoFit/>
            </a:bodyPr>
            <a:lstStyle/>
            <a:p>
              <a:pPr algn="ctr">
                <a:lnSpc>
                  <a:spcPts val="9003"/>
                </a:lnSpc>
              </a:pPr>
              <a:r>
                <a:rPr lang="en-US" sz="6000" b="1" spc="-112" dirty="0" smtClean="0">
                  <a:solidFill>
                    <a:schemeClr val="bg1"/>
                  </a:solidFill>
                  <a:latin typeface="Arial" panose="020B0604020202020204" pitchFamily="34" charset="0"/>
                  <a:cs typeface="Arial" panose="020B0604020202020204" pitchFamily="34" charset="0"/>
                </a:rPr>
                <a:t>KHỞI ĐỘNG</a:t>
              </a:r>
              <a:endParaRPr lang="en-US" sz="6000" b="1" spc="-112" dirty="0">
                <a:solidFill>
                  <a:schemeClr val="bg1"/>
                </a:solidFill>
                <a:latin typeface="Arial" panose="020B0604020202020204" pitchFamily="34" charset="0"/>
                <a:cs typeface="Arial" panose="020B0604020202020204" pitchFamily="34" charset="0"/>
              </a:endParaRP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3900">
            <a:off x="16720032" y="732586"/>
            <a:ext cx="1809017" cy="234108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950641">
            <a:off x="1140557" y="972272"/>
            <a:ext cx="1828505" cy="1241059"/>
          </a:xfrm>
          <a:prstGeom prst="rect">
            <a:avLst/>
          </a:prstGeom>
        </p:spPr>
      </p:pic>
      <p:sp>
        <p:nvSpPr>
          <p:cNvPr id="17" name="Rectangle 16"/>
          <p:cNvSpPr/>
          <p:nvPr/>
        </p:nvSpPr>
        <p:spPr>
          <a:xfrm>
            <a:off x="990600" y="2400300"/>
            <a:ext cx="16163435" cy="3600986"/>
          </a:xfrm>
          <a:prstGeom prst="rect">
            <a:avLst/>
          </a:prstGeom>
        </p:spPr>
        <p:txBody>
          <a:bodyPr wrap="square">
            <a:spAutoFit/>
          </a:bodyPr>
          <a:lstStyle/>
          <a:p>
            <a:pPr algn="just">
              <a:lnSpc>
                <a:spcPct val="150000"/>
              </a:lnSpc>
              <a:spcBef>
                <a:spcPts val="600"/>
              </a:spcBef>
              <a:spcAft>
                <a:spcPts val="800"/>
              </a:spcAft>
            </a:pPr>
            <a:r>
              <a:rPr lang="vi-VN" sz="3800" dirty="0">
                <a:ea typeface="Calibri" panose="020F0502020204030204" pitchFamily="34" charset="0"/>
                <a:cs typeface="Times New Roman" panose="02020603050405020304" pitchFamily="18" charset="0"/>
              </a:rPr>
              <a:t>Trái Đất với tên gọi “Hành tinh xanh” là ngôi nhà chung của nhân loại. Trong Hệ Mặt Trời, Trái Đất là hành tinh thứ ba tính từ Mặt Trời, đồng thời cũng là hành tinh lớn nhất trong các hành tinh đất đá xét về bán kính, khối lượng và mật độ vật chất.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6"/>
          <a:stretch>
            <a:fillRect/>
          </a:stretch>
        </p:blipFill>
        <p:spPr>
          <a:xfrm>
            <a:off x="12217578" y="5524500"/>
            <a:ext cx="4903800" cy="3825288"/>
          </a:xfrm>
          <a:prstGeom prst="rect">
            <a:avLst/>
          </a:prstGeom>
        </p:spPr>
      </p:pic>
      <p:sp>
        <p:nvSpPr>
          <p:cNvPr id="20" name="Rectangle 19"/>
          <p:cNvSpPr/>
          <p:nvPr/>
        </p:nvSpPr>
        <p:spPr>
          <a:xfrm>
            <a:off x="996043" y="5905500"/>
            <a:ext cx="10599166" cy="3506537"/>
          </a:xfrm>
          <a:prstGeom prst="rect">
            <a:avLst/>
          </a:prstGeom>
        </p:spPr>
        <p:txBody>
          <a:bodyPr wrap="square">
            <a:spAutoFit/>
          </a:bodyPr>
          <a:lstStyle/>
          <a:p>
            <a:pPr algn="just">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Trái Đất có diện tích toàn bộ bề mặt là 510 072 triệu km</a:t>
            </a:r>
            <a:r>
              <a:rPr lang="nl-NL" sz="3800" baseline="30000" dirty="0">
                <a:latin typeface="Arial" panose="020B0604020202020204" pitchFamily="34" charset="0"/>
                <a:ea typeface="Calibri" panose="020F0502020204030204" pitchFamily="34" charset="0"/>
                <a:cs typeface="Times New Roman" panose="02020603050405020304" pitchFamily="18" charset="0"/>
              </a:rPr>
              <a:t>2</a:t>
            </a:r>
            <a:r>
              <a:rPr lang="nl-NL" sz="3800" dirty="0" smtClean="0">
                <a:latin typeface="Arial" panose="020B0604020202020204" pitchFamily="34" charset="0"/>
                <a:ea typeface="Calibri" panose="020F0502020204030204" pitchFamily="34" charset="0"/>
                <a:cs typeface="Times New Roman" panose="02020603050405020304" pitchFamily="18" charset="0"/>
              </a:rPr>
              <a:t>.</a:t>
            </a:r>
            <a:r>
              <a:rPr lang="nl-NL"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Con số 510 072 (triệu km</a:t>
            </a:r>
            <a:r>
              <a:rPr lang="nl-NL" sz="3800" baseline="30000" dirty="0">
                <a:latin typeface="Arial" panose="020B0604020202020204" pitchFamily="34" charset="0"/>
                <a:ea typeface="Calibri" panose="020F0502020204030204" pitchFamily="34" charset="0"/>
                <a:cs typeface="Times New Roman" panose="02020603050405020304" pitchFamily="18" charset="0"/>
              </a:rPr>
              <a:t>2</a:t>
            </a:r>
            <a:r>
              <a:rPr lang="nl-NL" sz="3800" dirty="0">
                <a:latin typeface="Arial" panose="020B0604020202020204" pitchFamily="34" charset="0"/>
                <a:ea typeface="Calibri" panose="020F0502020204030204" pitchFamily="34" charset="0"/>
                <a:cs typeface="Times New Roman" panose="02020603050405020304" pitchFamily="18" charset="0"/>
              </a:rPr>
              <a:t>) là số chính xác </a:t>
            </a:r>
            <a:r>
              <a:rPr lang="nl-NL" sz="3800" dirty="0" smtClean="0">
                <a:latin typeface="Arial" panose="020B0604020202020204" pitchFamily="34" charset="0"/>
                <a:ea typeface="Calibri" panose="020F0502020204030204" pitchFamily="34" charset="0"/>
                <a:cs typeface="Times New Roman" panose="02020603050405020304" pitchFamily="18" charset="0"/>
              </a:rPr>
              <a:t>hay số </a:t>
            </a:r>
            <a:r>
              <a:rPr lang="nl-NL" sz="3800" dirty="0">
                <a:latin typeface="Arial" panose="020B0604020202020204" pitchFamily="34" charset="0"/>
                <a:ea typeface="Calibri" panose="020F0502020204030204" pitchFamily="34" charset="0"/>
                <a:cs typeface="Times New Roman" panose="02020603050405020304" pitchFamily="18" charset="0"/>
              </a:rPr>
              <a:t>gần đúng?</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229361" y="7135337"/>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499359">
            <a:off x="16370976" y="319450"/>
            <a:ext cx="1770374" cy="1145915"/>
          </a:xfrm>
          <a:prstGeom prst="rect">
            <a:avLst/>
          </a:prstGeom>
        </p:spPr>
      </p:pic>
      <p:sp>
        <p:nvSpPr>
          <p:cNvPr id="15" name="Rectangle 14"/>
          <p:cNvSpPr/>
          <p:nvPr/>
        </p:nvSpPr>
        <p:spPr>
          <a:xfrm>
            <a:off x="1143000" y="571500"/>
            <a:ext cx="11658600" cy="1019253"/>
          </a:xfrm>
          <a:prstGeom prst="rect">
            <a:avLst/>
          </a:prstGeom>
        </p:spPr>
        <p:txBody>
          <a:bodyPr wrap="square">
            <a:spAutoFit/>
          </a:bodyPr>
          <a:lstStyle/>
          <a:p>
            <a:pPr>
              <a:lnSpc>
                <a:spcPct val="150000"/>
              </a:lnSpc>
              <a:spcAft>
                <a:spcPts val="800"/>
              </a:spcAft>
            </a:pPr>
            <a:r>
              <a:rPr lang="vi-VN" sz="4500" b="1" dirty="0">
                <a:solidFill>
                  <a:schemeClr val="accent5"/>
                </a:solidFill>
                <a:ea typeface="Calibri" panose="020F0502020204030204" pitchFamily="34" charset="0"/>
                <a:cs typeface="Times New Roman" panose="02020603050405020304" pitchFamily="18" charset="0"/>
              </a:rPr>
              <a:t>2. Quy tròn số đến một hàng cho </a:t>
            </a:r>
            <a:r>
              <a:rPr lang="vi-VN" sz="4500" b="1" dirty="0" smtClean="0">
                <a:solidFill>
                  <a:schemeClr val="accent5"/>
                </a:solidFill>
                <a:ea typeface="Calibri" panose="020F0502020204030204" pitchFamily="34" charset="0"/>
                <a:cs typeface="Times New Roman" panose="02020603050405020304" pitchFamily="18" charset="0"/>
              </a:rPr>
              <a:t>trước </a:t>
            </a:r>
            <a:endParaRPr lang="en-US" sz="45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143000" y="1921788"/>
            <a:ext cx="16459200" cy="5355312"/>
          </a:xfrm>
          <a:prstGeom prst="rect">
            <a:avLst/>
          </a:prstGeom>
        </p:spPr>
        <p:txBody>
          <a:bodyPr wrap="square">
            <a:spAutoFit/>
          </a:bodyPr>
          <a:lstStyle/>
          <a:p>
            <a:pPr algn="just">
              <a:lnSpc>
                <a:spcPct val="150000"/>
              </a:lnSpc>
            </a:pPr>
            <a:r>
              <a:rPr lang="en-US"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Nhắc</a:t>
            </a:r>
            <a:r>
              <a:rPr lang="en-US"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lại</a:t>
            </a:r>
            <a:r>
              <a:rPr lang="en-US"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800" b="1" dirty="0" err="1" smtClean="0">
                <a:latin typeface="Arial" panose="020B0604020202020204" pitchFamily="34" charset="0"/>
                <a:ea typeface="Calibri" panose="020F0502020204030204" pitchFamily="34" charset="0"/>
                <a:cs typeface="Arial" panose="020B0604020202020204" pitchFamily="34" charset="0"/>
              </a:rPr>
              <a:t>Quy</a:t>
            </a:r>
            <a:r>
              <a:rPr lang="en-US" sz="3800" b="1" dirty="0" smtClean="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tắc</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làm</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tròn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quy</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tròn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số</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nguyên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hoặc</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số</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thập</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phân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đến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một</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hàng</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nào</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đó</a:t>
            </a:r>
            <a:r>
              <a:rPr lang="en-US" sz="3800" b="1" dirty="0">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buFont typeface="Arial" panose="020B0604020202020204" pitchFamily="34" charset="0"/>
              <a:buChar char="•"/>
              <a:tabLst>
                <a:tab pos="457200" algn="l"/>
              </a:tabLst>
            </a:pPr>
            <a:r>
              <a:rPr lang="en-US" sz="3800" dirty="0" err="1">
                <a:latin typeface="Arial" panose="020B0604020202020204" pitchFamily="34" charset="0"/>
                <a:ea typeface="Calibri" panose="020F0502020204030204" pitchFamily="34" charset="0"/>
                <a:cs typeface="Arial" panose="020B0604020202020204" pitchFamily="34" charset="0"/>
              </a:rPr>
              <a:t>Nếu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ngay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sau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tròn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nhỏ</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hơn</a:t>
            </a:r>
            <a:r>
              <a:rPr lang="en-US" sz="3800" dirty="0">
                <a:latin typeface="Arial" panose="020B0604020202020204" pitchFamily="34" charset="0"/>
                <a:ea typeface="Calibri" panose="020F0502020204030204" pitchFamily="34" charset="0"/>
                <a:cs typeface="Arial" panose="020B0604020202020204" pitchFamily="34" charset="0"/>
              </a:rPr>
              <a:t> 5 </a:t>
            </a:r>
            <a:r>
              <a:rPr lang="en-US" sz="3800" dirty="0" err="1">
                <a:latin typeface="Arial" panose="020B0604020202020204" pitchFamily="34" charset="0"/>
                <a:ea typeface="Calibri" panose="020F0502020204030204" pitchFamily="34" charset="0"/>
                <a:cs typeface="Arial" panose="020B0604020202020204" pitchFamily="34" charset="0"/>
              </a:rPr>
              <a:t>thì</a:t>
            </a:r>
            <a:r>
              <a:rPr lang="en-US" sz="3800" dirty="0">
                <a:latin typeface="Arial" panose="020B0604020202020204" pitchFamily="34" charset="0"/>
                <a:ea typeface="Calibri" panose="020F0502020204030204" pitchFamily="34" charset="0"/>
                <a:cs typeface="Arial" panose="020B0604020202020204" pitchFamily="34" charset="0"/>
              </a:rPr>
              <a:t> ta </a:t>
            </a:r>
            <a:r>
              <a:rPr lang="en-US" sz="3800" dirty="0" err="1">
                <a:latin typeface="Arial" panose="020B0604020202020204" pitchFamily="34" charset="0"/>
                <a:ea typeface="Calibri" panose="020F0502020204030204" pitchFamily="34" charset="0"/>
                <a:cs typeface="Arial" panose="020B0604020202020204" pitchFamily="34" charset="0"/>
              </a:rPr>
              <a:t>chỉ</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việc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thay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thế</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phải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bởi</a:t>
            </a:r>
            <a:r>
              <a:rPr lang="en-US" sz="3800" dirty="0">
                <a:latin typeface="Arial" panose="020B0604020202020204" pitchFamily="34" charset="0"/>
                <a:ea typeface="Calibri" panose="020F0502020204030204" pitchFamily="34" charset="0"/>
                <a:cs typeface="Arial" panose="020B0604020202020204" pitchFamily="34" charset="0"/>
              </a:rPr>
              <a:t> 0 .</a:t>
            </a:r>
          </a:p>
          <a:p>
            <a:pPr marL="571500" lvl="0" indent="-571500" algn="just">
              <a:lnSpc>
                <a:spcPct val="150000"/>
              </a:lnSpc>
              <a:buFont typeface="Arial" panose="020B0604020202020204" pitchFamily="34" charset="0"/>
              <a:buChar char="•"/>
              <a:tabLst>
                <a:tab pos="457200" algn="l"/>
              </a:tabLst>
            </a:pPr>
            <a:r>
              <a:rPr lang="en-US" sz="3800" dirty="0" err="1">
                <a:latin typeface="Arial" panose="020B0604020202020204" pitchFamily="34" charset="0"/>
                <a:ea typeface="Calibri" panose="020F0502020204030204" pitchFamily="34" charset="0"/>
                <a:cs typeface="Arial" panose="020B0604020202020204" pitchFamily="34" charset="0"/>
              </a:rPr>
              <a:t>Nếu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ngay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sau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tròn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lớn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hơn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hoặc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bằng</a:t>
            </a:r>
            <a:r>
              <a:rPr lang="en-US" sz="3800" dirty="0">
                <a:latin typeface="Arial" panose="020B0604020202020204" pitchFamily="34" charset="0"/>
                <a:ea typeface="Calibri" panose="020F0502020204030204" pitchFamily="34" charset="0"/>
                <a:cs typeface="Arial" panose="020B0604020202020204" pitchFamily="34" charset="0"/>
              </a:rPr>
              <a:t> 5 </a:t>
            </a:r>
            <a:r>
              <a:rPr lang="en-US" sz="3800" dirty="0" err="1">
                <a:latin typeface="Arial" panose="020B0604020202020204" pitchFamily="34" charset="0"/>
                <a:ea typeface="Calibri" panose="020F0502020204030204" pitchFamily="34" charset="0"/>
                <a:cs typeface="Arial" panose="020B0604020202020204" pitchFamily="34" charset="0"/>
              </a:rPr>
              <a:t>thì</a:t>
            </a:r>
            <a:r>
              <a:rPr lang="en-US" sz="3800" dirty="0">
                <a:latin typeface="Arial" panose="020B0604020202020204" pitchFamily="34" charset="0"/>
                <a:ea typeface="Calibri" panose="020F0502020204030204" pitchFamily="34" charset="0"/>
                <a:cs typeface="Arial" panose="020B0604020202020204" pitchFamily="34" charset="0"/>
              </a:rPr>
              <a:t> ta </a:t>
            </a:r>
            <a:r>
              <a:rPr lang="en-US" sz="3800" dirty="0" err="1">
                <a:latin typeface="Arial" panose="020B0604020202020204" pitchFamily="34" charset="0"/>
                <a:ea typeface="Calibri" panose="020F0502020204030204" pitchFamily="34" charset="0"/>
                <a:cs typeface="Arial" panose="020B0604020202020204" pitchFamily="34" charset="0"/>
              </a:rPr>
              <a:t>cũng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như</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nhưng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thêm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một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đơn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tròn</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9" name="Google Shape;2128;p45">
            <a:extLst>
              <a:ext uri="{FF2B5EF4-FFF2-40B4-BE49-F238E27FC236}">
                <a16:creationId xmlns:a16="http://schemas.microsoft.com/office/drawing/2014/main" id="{006B602B-F79E-4762-956E-58303D8B1720}"/>
              </a:ext>
            </a:extLst>
          </p:cNvPr>
          <p:cNvGrpSpPr/>
          <p:nvPr/>
        </p:nvGrpSpPr>
        <p:grpSpPr>
          <a:xfrm>
            <a:off x="1524000" y="8075856"/>
            <a:ext cx="3733800" cy="2211144"/>
            <a:chOff x="4457303" y="2947545"/>
            <a:chExt cx="3062881" cy="1601544"/>
          </a:xfrm>
        </p:grpSpPr>
        <p:grpSp>
          <p:nvGrpSpPr>
            <p:cNvPr id="20"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3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3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2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7028520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0975" y="9088001"/>
            <a:ext cx="1347583" cy="72499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671155">
            <a:off x="-313840" y="8064591"/>
            <a:ext cx="1038797" cy="198381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186080">
            <a:off x="16832764" y="-30248"/>
            <a:ext cx="1223526" cy="1583387"/>
          </a:xfrm>
          <a:prstGeom prst="rect">
            <a:avLst/>
          </a:prstGeom>
        </p:spPr>
      </p:pic>
      <p:sp>
        <p:nvSpPr>
          <p:cNvPr id="19" name="TextBox 18"/>
          <p:cNvSpPr txBox="1"/>
          <p:nvPr/>
        </p:nvSpPr>
        <p:spPr>
          <a:xfrm>
            <a:off x="8446506" y="51435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nvGrpSpPr>
          <p:cNvPr id="20" name="Group 19"/>
          <p:cNvGrpSpPr/>
          <p:nvPr/>
        </p:nvGrpSpPr>
        <p:grpSpPr>
          <a:xfrm>
            <a:off x="457201" y="495300"/>
            <a:ext cx="2802467" cy="969496"/>
            <a:chOff x="1388533" y="3695700"/>
            <a:chExt cx="2802467" cy="969496"/>
          </a:xfrm>
        </p:grpSpPr>
        <p:pic>
          <p:nvPicPr>
            <p:cNvPr id="21" name="Picture 20"/>
            <p:cNvPicPr>
              <a:picLocks noChangeAspect="1"/>
            </p:cNvPicPr>
            <p:nvPr/>
          </p:nvPicPr>
          <p:blipFill>
            <a:blip r:embed="rId15" cstate="print">
              <a:duotone>
                <a:prstClr val="black"/>
                <a:schemeClr val="accent1">
                  <a:tint val="45000"/>
                  <a:satMod val="400000"/>
                </a:schemeClr>
              </a:duotone>
              <a:extLst>
                <a:ext uri="{BEBA8EAE-BF5A-486C-A8C5-ECC9F3942E4B}">
                  <a14:imgProps xmlns:a14="http://schemas.microsoft.com/office/drawing/2010/main">
                    <a14:imgLayer r:embed="rId16">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2" name="Group 21"/>
            <p:cNvGrpSpPr/>
            <p:nvPr/>
          </p:nvGrpSpPr>
          <p:grpSpPr>
            <a:xfrm>
              <a:off x="2438436" y="3695700"/>
              <a:ext cx="1752564" cy="969496"/>
              <a:chOff x="1302879" y="2296079"/>
              <a:chExt cx="3581400" cy="969496"/>
            </a:xfrm>
          </p:grpSpPr>
          <p:sp>
            <p:nvSpPr>
              <p:cNvPr id="23" name="TextBox 22"/>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Rectangle 2"/>
              <p:cNvSpPr/>
              <p:nvPr/>
            </p:nvSpPr>
            <p:spPr>
              <a:xfrm>
                <a:off x="1507103" y="1330012"/>
                <a:ext cx="15180697" cy="3600986"/>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3,141 </a:t>
                </a:r>
                <a:r>
                  <a:rPr lang="en-US" sz="3800" dirty="0" err="1">
                    <a:latin typeface="Arial" panose="020B0604020202020204" pitchFamily="34" charset="0"/>
                    <a:ea typeface="Calibri" panose="020F0502020204030204" pitchFamily="34" charset="0"/>
                    <a:cs typeface="Times New Roman" panose="02020603050405020304" pitchFamily="18" charset="0"/>
                  </a:rPr>
                  <a:t>đến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trăm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3,141 </a:t>
                </a:r>
                <a:r>
                  <a:rPr lang="en-US" sz="3800" dirty="0" err="1">
                    <a:latin typeface="Arial" panose="020B0604020202020204" pitchFamily="34" charset="0"/>
                    <a:ea typeface="Calibri" panose="020F0502020204030204" pitchFamily="34" charset="0"/>
                    <a:cs typeface="Times New Roman" panose="02020603050405020304" pitchFamily="18" charset="0"/>
                  </a:rPr>
                  <a:t>đến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trăm</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|3,141</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3,14|=0,001&lt;0,005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Do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3800" dirty="0">
                    <a:effectLst/>
                    <a:latin typeface="Arial" panose="020B0604020202020204" pitchFamily="34" charset="0"/>
                    <a:ea typeface="Calibri" panose="020F0502020204030204" pitchFamily="34" charset="0"/>
                    <a:cs typeface="Times New Roman" panose="02020603050405020304" pitchFamily="18" charset="0"/>
                  </a:rPr>
                  <a:t> 3,14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3,141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0,005.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07103" y="1330012"/>
                <a:ext cx="15180697" cy="3600986"/>
              </a:xfrm>
              <a:prstGeom prst="rect">
                <a:avLst/>
              </a:prstGeom>
              <a:blipFill>
                <a:blip r:embed="rId17"/>
                <a:stretch>
                  <a:fillRect l="-1325" r="-1285" b="-2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07103" y="6030170"/>
                <a:ext cx="15180697" cy="3609130"/>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3,141 </a:t>
                </a:r>
                <a:r>
                  <a:rPr lang="en-US" sz="3800" dirty="0" err="1">
                    <a:latin typeface="Arial" panose="020B0604020202020204" pitchFamily="34" charset="0"/>
                    <a:ea typeface="Calibri" panose="020F0502020204030204" pitchFamily="34" charset="0"/>
                    <a:cs typeface="Times New Roman" panose="02020603050405020304" pitchFamily="18" charset="0"/>
                  </a:rPr>
                  <a:t>đến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trăm</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en-US" sz="3800" b="1" i="1">
                            <a:effectLst/>
                            <a:latin typeface="Cambria Math" panose="02040503050406030204" pitchFamily="18" charset="0"/>
                            <a:ea typeface="Calibri" panose="020F0502020204030204" pitchFamily="34" charset="0"/>
                            <a:cs typeface="Arial" panose="020B0604020202020204" pitchFamily="34" charset="0"/>
                          </a:rPr>
                          <m:t>𝟑</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𝟏𝟒𝟏</m:t>
                        </m:r>
                        <m:r>
                          <a:rPr lang="en-US" sz="3800" b="1" i="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𝟑</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𝟏𝟒</m:t>
                        </m:r>
                      </m:e>
                    </m:d>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𝟎</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𝟎𝟎𝟏</m:t>
                    </m:r>
                    <m:r>
                      <a:rPr lang="en-US" sz="3800" b="1">
                        <a:effectLst/>
                        <a:latin typeface="Cambria Math" panose="02040503050406030204" pitchFamily="18" charset="0"/>
                        <a:ea typeface="Calibri" panose="020F0502020204030204" pitchFamily="34" charset="0"/>
                        <a:cs typeface="Arial" panose="020B0604020202020204" pitchFamily="34" charset="0"/>
                      </a:rPr>
                      <m:t>&lt;</m:t>
                    </m:r>
                    <m:r>
                      <a:rPr lang="en-US" sz="3800" b="1" i="1">
                        <a:effectLst/>
                        <a:latin typeface="Cambria Math" panose="02040503050406030204" pitchFamily="18" charset="0"/>
                        <a:ea typeface="Calibri" panose="020F0502020204030204" pitchFamily="34" charset="0"/>
                        <a:cs typeface="Arial" panose="020B0604020202020204" pitchFamily="34" charset="0"/>
                      </a:rPr>
                      <m:t>𝟎</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𝟎𝟎𝟓</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Do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3,14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3,141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0,005.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507103" y="6030170"/>
                <a:ext cx="15180697" cy="3609130"/>
              </a:xfrm>
              <a:prstGeom prst="rect">
                <a:avLst/>
              </a:prstGeom>
              <a:blipFill>
                <a:blip r:embed="rId18"/>
                <a:stretch>
                  <a:fillRect l="-1325" r="-1285" b="-5574"/>
                </a:stretch>
              </a:blipFill>
            </p:spPr>
            <p:txBody>
              <a:bodyPr/>
              <a:lstStyle/>
              <a:p>
                <a:r>
                  <a:rPr lang="en-US">
                    <a:noFill/>
                  </a:rPr>
                  <a:t> </a:t>
                </a:r>
              </a:p>
            </p:txBody>
          </p:sp>
        </mc:Fallback>
      </mc:AlternateContent>
    </p:spTree>
    <p:extLst>
      <p:ext uri="{BB962C8B-B14F-4D97-AF65-F5344CB8AC3E}">
        <p14:creationId xmlns:p14="http://schemas.microsoft.com/office/powerpoint/2010/main" val="69232450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1371600" y="3724592"/>
            <a:ext cx="14706600" cy="4314508"/>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7" name="Group 7"/>
          <p:cNvGrpSpPr/>
          <p:nvPr/>
        </p:nvGrpSpPr>
        <p:grpSpPr>
          <a:xfrm>
            <a:off x="4185016" y="1104900"/>
            <a:ext cx="9931621" cy="1698913"/>
            <a:chOff x="0" y="0"/>
            <a:chExt cx="5851518" cy="1000967"/>
          </a:xfrm>
        </p:grpSpPr>
        <p:sp>
          <p:nvSpPr>
            <p:cNvPr id="8" name="Freeform 8"/>
            <p:cNvSpPr/>
            <p:nvPr/>
          </p:nvSpPr>
          <p:spPr>
            <a:xfrm>
              <a:off x="80010" y="80010"/>
              <a:ext cx="5758808" cy="908257"/>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933657"/>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12700"/>
              <a:ext cx="5758808" cy="908257"/>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0"/>
              <a:ext cx="5784208" cy="933657"/>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302850"/>
            <a:ext cx="8391013" cy="1040798"/>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NHẬN</a:t>
            </a:r>
            <a:r>
              <a:rPr kumimoji="0" lang="en-US" sz="6000"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XÉT</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04470">
            <a:off x="15630596" y="1227629"/>
            <a:ext cx="1340074" cy="1734214"/>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99810">
            <a:off x="1327799" y="1205550"/>
            <a:ext cx="1421458" cy="1839534"/>
          </a:xfrm>
          <a:prstGeom prst="rect">
            <a:avLst/>
          </a:prstGeom>
        </p:spPr>
      </p:pic>
      <p:sp>
        <p:nvSpPr>
          <p:cNvPr id="21" name="Rectangle 20"/>
          <p:cNvSpPr/>
          <p:nvPr/>
        </p:nvSpPr>
        <p:spPr>
          <a:xfrm>
            <a:off x="1676400" y="3953192"/>
            <a:ext cx="14096999" cy="3785652"/>
          </a:xfrm>
          <a:prstGeom prst="rect">
            <a:avLst/>
          </a:prstGeom>
        </p:spPr>
        <p:txBody>
          <a:bodyPr wrap="square">
            <a:spAutoFit/>
          </a:bodyPr>
          <a:lstStyle/>
          <a:p>
            <a:pPr lvl="0" algn="just">
              <a:lnSpc>
                <a:spcPct val="150000"/>
              </a:lnSpc>
              <a:spcAft>
                <a:spcPts val="800"/>
              </a:spcAft>
            </a:pPr>
            <a:r>
              <a:rPr lang="vi-VN" sz="4000" dirty="0">
                <a:solidFill>
                  <a:prstClr val="black"/>
                </a:solidFill>
                <a:ea typeface="Times New Roman" panose="02020603050405020304" pitchFamily="18" charset="0"/>
                <a:cs typeface="Times New Roman" panose="02020603050405020304" pitchFamily="18" charset="0"/>
              </a:rPr>
              <a:t>Khi quy tròn số nguyên hoặc số thập phân đến một hàng cho trước thì sai số tuyệt đối của số quy tròn không vượt quá nửa đơn vị của hàng quy tròn. Như vậy, ta có thể lấy độ chính xác của số quy tròn bằng nửa đơn vị của hàng quy tròn.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rotWithShape="1">
          <a:blip r:embed="rId7"/>
          <a:srcRect l="31156" r="28102" b="22486"/>
          <a:stretch/>
        </p:blipFill>
        <p:spPr>
          <a:xfrm>
            <a:off x="13716000" y="7654767"/>
            <a:ext cx="2310486" cy="2632233"/>
          </a:xfrm>
          <a:prstGeom prst="rect">
            <a:avLst/>
          </a:prstGeom>
        </p:spPr>
      </p:pic>
    </p:spTree>
    <p:extLst>
      <p:ext uri="{BB962C8B-B14F-4D97-AF65-F5344CB8AC3E}">
        <p14:creationId xmlns:p14="http://schemas.microsoft.com/office/powerpoint/2010/main" val="2713190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74039">
            <a:off x="16849948" y="9081271"/>
            <a:ext cx="1770374" cy="1145915"/>
          </a:xfrm>
          <a:prstGeom prst="rect">
            <a:avLst/>
          </a:prstGeom>
        </p:spPr>
      </p:pic>
      <p:pic>
        <p:nvPicPr>
          <p:cNvPr id="1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7707469" y="-739561"/>
            <a:ext cx="1036646" cy="1979706"/>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33400" y="9013778"/>
            <a:ext cx="1271831" cy="1267206"/>
          </a:xfrm>
          <a:prstGeom prst="rect">
            <a:avLst/>
          </a:prstGeom>
        </p:spPr>
      </p:pic>
      <p:sp>
        <p:nvSpPr>
          <p:cNvPr id="17" name="Rectangle 16"/>
          <p:cNvSpPr/>
          <p:nvPr/>
        </p:nvSpPr>
        <p:spPr>
          <a:xfrm>
            <a:off x="381000" y="299723"/>
            <a:ext cx="16916400" cy="1131079"/>
          </a:xfrm>
          <a:prstGeom prst="rect">
            <a:avLst/>
          </a:prstGeom>
        </p:spPr>
        <p:txBody>
          <a:bodyPr wrap="square">
            <a:spAutoFit/>
          </a:bodyPr>
          <a:lstStyle/>
          <a:p>
            <a:pPr>
              <a:lnSpc>
                <a:spcPct val="150000"/>
              </a:lnSpc>
              <a:spcAft>
                <a:spcPts val="800"/>
              </a:spcAft>
            </a:pPr>
            <a:r>
              <a:rPr lang="vi-VN" sz="4500" b="1" dirty="0">
                <a:solidFill>
                  <a:schemeClr val="accent5"/>
                </a:solidFill>
                <a:ea typeface="Calibri" panose="020F0502020204030204" pitchFamily="34" charset="0"/>
                <a:cs typeface="Times New Roman" panose="02020603050405020304" pitchFamily="18" charset="0"/>
              </a:rPr>
              <a:t>3. Quy tròn số gần đúng căn cứ vào độ chính xác cho </a:t>
            </a:r>
            <a:r>
              <a:rPr lang="vi-VN" sz="4500" b="1" dirty="0" smtClean="0">
                <a:solidFill>
                  <a:schemeClr val="accent5"/>
                </a:solidFill>
                <a:ea typeface="Calibri" panose="020F0502020204030204" pitchFamily="34" charset="0"/>
                <a:cs typeface="Times New Roman" panose="02020603050405020304" pitchFamily="18" charset="0"/>
              </a:rPr>
              <a:t>trước</a:t>
            </a:r>
            <a:endParaRPr lang="en-US" sz="45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 name="Group 19"/>
          <p:cNvGrpSpPr/>
          <p:nvPr/>
        </p:nvGrpSpPr>
        <p:grpSpPr>
          <a:xfrm>
            <a:off x="997139" y="1508768"/>
            <a:ext cx="2802467" cy="969496"/>
            <a:chOff x="1388533" y="3695700"/>
            <a:chExt cx="2802467" cy="969496"/>
          </a:xfrm>
        </p:grpSpPr>
        <p:pic>
          <p:nvPicPr>
            <p:cNvPr id="21" name="Picture 20"/>
            <p:cNvPicPr>
              <a:picLocks noChangeAspect="1"/>
            </p:cNvPicPr>
            <p:nvPr/>
          </p:nvPicPr>
          <p:blipFill>
            <a:blip r:embed="rId16" cstate="print">
              <a:duotone>
                <a:prstClr val="black"/>
                <a:schemeClr val="accent1">
                  <a:tint val="45000"/>
                  <a:satMod val="400000"/>
                </a:schemeClr>
              </a:duotone>
              <a:extLst>
                <a:ext uri="{BEBA8EAE-BF5A-486C-A8C5-ECC9F3942E4B}">
                  <a14:imgProps xmlns:a14="http://schemas.microsoft.com/office/drawing/2010/main">
                    <a14:imgLayer r:embed="rId17">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3" name="Group 22"/>
            <p:cNvGrpSpPr/>
            <p:nvPr/>
          </p:nvGrpSpPr>
          <p:grpSpPr>
            <a:xfrm>
              <a:off x="2438436" y="3695700"/>
              <a:ext cx="1752564" cy="969496"/>
              <a:chOff x="1302879" y="2296079"/>
              <a:chExt cx="3581400" cy="969496"/>
            </a:xfrm>
          </p:grpSpPr>
          <p:sp>
            <p:nvSpPr>
              <p:cNvPr id="24" name="TextBox 23"/>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1" name="Rectangle 10"/>
              <p:cNvSpPr/>
              <p:nvPr/>
            </p:nvSpPr>
            <p:spPr>
              <a:xfrm>
                <a:off x="1143000" y="2480330"/>
                <a:ext cx="16154400" cy="3806170"/>
              </a:xfrm>
              <a:prstGeom prst="rect">
                <a:avLst/>
              </a:prstGeom>
            </p:spPr>
            <p:txBody>
              <a:bodyPr wrap="square">
                <a:spAutoFit/>
              </a:bodyPr>
              <a:lstStyle/>
              <a:p>
                <a:pPr>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ho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r>
                      <a:rPr lang="en-US" sz="3800">
                        <a:effectLst/>
                        <a:latin typeface="Cambria Math" panose="02040503050406030204" pitchFamily="18" charset="0"/>
                        <a:ea typeface="Times New Roman" panose="02020603050405020304" pitchFamily="18" charset="0"/>
                        <a:cs typeface="Arial" panose="020B0604020202020204" pitchFamily="34" charset="0"/>
                      </a:rPr>
                      <m:t>=1,2345</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0,005.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đọc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yêu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cầu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yêu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cầu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như</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38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r>
                      <a:rPr lang="en-US" sz="3800">
                        <a:effectLst/>
                        <a:latin typeface="Cambria Math" panose="02040503050406030204" pitchFamily="18" charset="0"/>
                        <a:ea typeface="Times New Roman" panose="02020603050405020304" pitchFamily="18" charset="0"/>
                        <a:cs typeface="Arial" panose="020B0604020202020204" pitchFamily="34" charset="0"/>
                      </a:rPr>
                      <m:t>=1,2345</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trăm</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38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r>
                      <a:rPr lang="en-US" sz="3800">
                        <a:effectLst/>
                        <a:latin typeface="Cambria Math" panose="02040503050406030204" pitchFamily="18" charset="0"/>
                        <a:ea typeface="Times New Roman" panose="02020603050405020304" pitchFamily="18" charset="0"/>
                        <a:cs typeface="Arial" panose="020B0604020202020204" pitchFamily="34" charset="0"/>
                      </a:rPr>
                      <m:t>=1,2345</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2480330"/>
                <a:ext cx="16154400" cy="3806170"/>
              </a:xfrm>
              <a:prstGeom prst="rect">
                <a:avLst/>
              </a:prstGeom>
              <a:blipFill>
                <a:blip r:embed="rId18"/>
                <a:stretch>
                  <a:fillRect l="-1245" b="-2724"/>
                </a:stretch>
              </a:blipFill>
            </p:spPr>
            <p:txBody>
              <a:bodyPr/>
              <a:lstStyle/>
              <a:p>
                <a:r>
                  <a:rPr lang="en-US">
                    <a:noFill/>
                  </a:rPr>
                  <a:t> </a:t>
                </a:r>
              </a:p>
            </p:txBody>
          </p:sp>
        </mc:Fallback>
      </mc:AlternateContent>
      <p:sp>
        <p:nvSpPr>
          <p:cNvPr id="26" name="TextBox 25"/>
          <p:cNvSpPr txBox="1"/>
          <p:nvPr/>
        </p:nvSpPr>
        <p:spPr>
          <a:xfrm>
            <a:off x="2089138" y="65913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1143000" y="7411641"/>
            <a:ext cx="15468600" cy="1846659"/>
          </a:xfrm>
          <a:prstGeom prst="rect">
            <a:avLst/>
          </a:prstGeom>
        </p:spPr>
        <p:txBody>
          <a:bodyPr wrap="square">
            <a:spAutoFit/>
          </a:bodyPr>
          <a:lstStyle/>
          <a:p>
            <a:pPr>
              <a:lnSpc>
                <a:spcPct val="150000"/>
              </a:lnSpc>
              <a:spcAft>
                <a:spcPts val="800"/>
              </a:spcAft>
            </a:pPr>
            <a:r>
              <a:rPr lang="en-US" sz="3800" dirty="0" err="1">
                <a:latin typeface="Arial" panose="020B0604020202020204" pitchFamily="34" charset="0"/>
                <a:ea typeface="Times New Roman" panose="02020603050405020304" pitchFamily="18" charset="0"/>
                <a:cs typeface="Times New Roman" panose="02020603050405020304" pitchFamily="18" charset="0"/>
              </a:rPr>
              <a:t>Yêu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ở </a:t>
            </a:r>
            <a:r>
              <a:rPr lang="en-US" sz="3800" dirty="0" err="1">
                <a:latin typeface="Arial" panose="020B0604020202020204" pitchFamily="34" charset="0"/>
                <a:ea typeface="Times New Roman" panose="02020603050405020304" pitchFamily="18" charset="0"/>
                <a:cs typeface="Times New Roman" panose="02020603050405020304" pitchFamily="18" charset="0"/>
              </a:rPr>
              <a:t>câu</a:t>
            </a:r>
            <a:r>
              <a:rPr lang="en-US" sz="3800" dirty="0">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trăm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yêu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ở </a:t>
            </a:r>
            <a:r>
              <a:rPr lang="en-US" sz="3800" dirty="0" err="1">
                <a:latin typeface="Arial" panose="020B0604020202020204" pitchFamily="34" charset="0"/>
                <a:ea typeface="Times New Roman" panose="02020603050405020304" pitchFamily="18" charset="0"/>
                <a:cs typeface="Times New Roman" panose="02020603050405020304" pitchFamily="18" charset="0"/>
              </a:rPr>
              <a:t>câu</a:t>
            </a:r>
            <a:r>
              <a:rPr lang="en-US" sz="3800" dirty="0">
                <a:latin typeface="Arial" panose="020B0604020202020204" pitchFamily="34" charset="0"/>
                <a:ea typeface="Times New Roman" panose="02020603050405020304" pitchFamily="18" charset="0"/>
                <a:cs typeface="Times New Roman" panose="02020603050405020304" pitchFamily="18" charset="0"/>
              </a:rPr>
              <a:t> b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chỉ</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yêu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tức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với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độ</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chính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xác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đã</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cho</a:t>
            </a:r>
            <a:r>
              <a:rPr lang="en-US" sz="3800" dirty="0">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5600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26"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911167" y="937609"/>
            <a:ext cx="14313266" cy="1295400"/>
            <a:chOff x="1383096" y="219549"/>
            <a:chExt cx="14313266" cy="1519640"/>
          </a:xfrm>
        </p:grpSpPr>
        <p:grpSp>
          <p:nvGrpSpPr>
            <p:cNvPr id="4" name="Group 4"/>
            <p:cNvGrpSpPr/>
            <p:nvPr/>
          </p:nvGrpSpPr>
          <p:grpSpPr>
            <a:xfrm>
              <a:off x="5110729" y="219549"/>
              <a:ext cx="6858000" cy="1519640"/>
              <a:chOff x="0" y="0"/>
              <a:chExt cx="9181877" cy="1000967"/>
            </a:xfrm>
          </p:grpSpPr>
          <p:sp>
            <p:nvSpPr>
              <p:cNvPr id="5" name="Freeform 5"/>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6" name="Freeform 6"/>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7" name="Freeform 7"/>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6CD9FF"/>
              </a:solidFill>
            </p:spPr>
          </p:sp>
          <p:sp>
            <p:nvSpPr>
              <p:cNvPr id="8" name="Freeform 8"/>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9" name="TextBox 9"/>
            <p:cNvSpPr txBox="1"/>
            <p:nvPr/>
          </p:nvSpPr>
          <p:spPr>
            <a:xfrm>
              <a:off x="1383096" y="395751"/>
              <a:ext cx="14313266" cy="1220965"/>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Quy</a:t>
              </a: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112"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ước</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 name="Group 10"/>
          <p:cNvGrpSpPr/>
          <p:nvPr/>
        </p:nvGrpSpPr>
        <p:grpSpPr>
          <a:xfrm>
            <a:off x="990600" y="3086100"/>
            <a:ext cx="16306800" cy="4315933"/>
            <a:chOff x="0" y="0"/>
            <a:chExt cx="41000197" cy="18337832"/>
          </a:xfrm>
        </p:grpSpPr>
        <p:sp>
          <p:nvSpPr>
            <p:cNvPr id="11" name="Freeform 11"/>
            <p:cNvSpPr/>
            <p:nvPr/>
          </p:nvSpPr>
          <p:spPr>
            <a:xfrm>
              <a:off x="72390" y="72390"/>
              <a:ext cx="40855416" cy="18193052"/>
            </a:xfrm>
            <a:custGeom>
              <a:avLst/>
              <a:gdLst/>
              <a:ahLst/>
              <a:cxnLst/>
              <a:rect l="l" t="t" r="r" b="b"/>
              <a:pathLst>
                <a:path w="40855416" h="18193052">
                  <a:moveTo>
                    <a:pt x="0" y="0"/>
                  </a:moveTo>
                  <a:lnTo>
                    <a:pt x="40855416" y="0"/>
                  </a:lnTo>
                  <a:lnTo>
                    <a:pt x="40855416" y="18193052"/>
                  </a:lnTo>
                  <a:lnTo>
                    <a:pt x="0" y="18193052"/>
                  </a:lnTo>
                  <a:lnTo>
                    <a:pt x="0" y="0"/>
                  </a:lnTo>
                  <a:close/>
                </a:path>
              </a:pathLst>
            </a:custGeom>
            <a:solidFill>
              <a:srgbClr val="FFFFFF"/>
            </a:solidFill>
          </p:spPr>
        </p:sp>
        <p:sp>
          <p:nvSpPr>
            <p:cNvPr id="12" name="Freeform 12"/>
            <p:cNvSpPr/>
            <p:nvPr/>
          </p:nvSpPr>
          <p:spPr>
            <a:xfrm>
              <a:off x="0" y="0"/>
              <a:ext cx="41000198" cy="18337833"/>
            </a:xfrm>
            <a:custGeom>
              <a:avLst/>
              <a:gdLst/>
              <a:ahLst/>
              <a:cxnLst/>
              <a:rect l="l" t="t" r="r" b="b"/>
              <a:pathLst>
                <a:path w="41000198" h="18337833">
                  <a:moveTo>
                    <a:pt x="40855416" y="18193052"/>
                  </a:moveTo>
                  <a:lnTo>
                    <a:pt x="41000198" y="18193052"/>
                  </a:lnTo>
                  <a:lnTo>
                    <a:pt x="41000198" y="18337833"/>
                  </a:lnTo>
                  <a:lnTo>
                    <a:pt x="40855416" y="18337833"/>
                  </a:lnTo>
                  <a:lnTo>
                    <a:pt x="40855416" y="18193052"/>
                  </a:lnTo>
                  <a:close/>
                  <a:moveTo>
                    <a:pt x="0" y="144780"/>
                  </a:moveTo>
                  <a:lnTo>
                    <a:pt x="144780" y="144780"/>
                  </a:lnTo>
                  <a:lnTo>
                    <a:pt x="144780" y="18193052"/>
                  </a:lnTo>
                  <a:lnTo>
                    <a:pt x="0" y="18193052"/>
                  </a:lnTo>
                  <a:lnTo>
                    <a:pt x="0" y="144780"/>
                  </a:lnTo>
                  <a:close/>
                  <a:moveTo>
                    <a:pt x="0" y="18193052"/>
                  </a:moveTo>
                  <a:lnTo>
                    <a:pt x="144780" y="18193052"/>
                  </a:lnTo>
                  <a:lnTo>
                    <a:pt x="144780" y="18337833"/>
                  </a:lnTo>
                  <a:lnTo>
                    <a:pt x="0" y="18337833"/>
                  </a:lnTo>
                  <a:lnTo>
                    <a:pt x="0" y="18193052"/>
                  </a:lnTo>
                  <a:close/>
                  <a:moveTo>
                    <a:pt x="40855416" y="144780"/>
                  </a:moveTo>
                  <a:lnTo>
                    <a:pt x="41000198" y="144780"/>
                  </a:lnTo>
                  <a:lnTo>
                    <a:pt x="41000198" y="18193052"/>
                  </a:lnTo>
                  <a:lnTo>
                    <a:pt x="40855416" y="18193052"/>
                  </a:lnTo>
                  <a:lnTo>
                    <a:pt x="40855416" y="144780"/>
                  </a:lnTo>
                  <a:close/>
                  <a:moveTo>
                    <a:pt x="144780" y="18193052"/>
                  </a:moveTo>
                  <a:lnTo>
                    <a:pt x="40855416" y="18193052"/>
                  </a:lnTo>
                  <a:lnTo>
                    <a:pt x="40855416" y="18337833"/>
                  </a:lnTo>
                  <a:lnTo>
                    <a:pt x="144780" y="18337833"/>
                  </a:lnTo>
                  <a:lnTo>
                    <a:pt x="144780" y="18193052"/>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45000" y="342900"/>
            <a:ext cx="983577" cy="61876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3259" y="344689"/>
            <a:ext cx="915941" cy="912611"/>
          </a:xfrm>
          <a:prstGeom prst="rect">
            <a:avLst/>
          </a:prstGeom>
        </p:spPr>
      </p:pic>
      <p:pic>
        <p:nvPicPr>
          <p:cNvPr id="30" name="Picture 5"/>
          <p:cNvPicPr>
            <a:picLocks noChangeAspect="1"/>
          </p:cNvPicPr>
          <p:nvPr/>
        </p:nvPicPr>
        <p:blipFill rotWithShape="1">
          <a:blip r:embed="rId6"/>
          <a:srcRect l="71258" t="36429"/>
          <a:stretch/>
        </p:blipFill>
        <p:spPr>
          <a:xfrm>
            <a:off x="15184118" y="7021033"/>
            <a:ext cx="2127678" cy="2743377"/>
          </a:xfrm>
          <a:prstGeom prst="rect">
            <a:avLst/>
          </a:prstGeom>
        </p:spPr>
      </p:pic>
      <p:sp>
        <p:nvSpPr>
          <p:cNvPr id="3" name="Rectangle 2"/>
          <p:cNvSpPr/>
          <p:nvPr/>
        </p:nvSpPr>
        <p:spPr>
          <a:xfrm>
            <a:off x="1524000" y="3287410"/>
            <a:ext cx="15087600" cy="378565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Cho a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gần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đúng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độ</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chính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xác</a:t>
            </a:r>
            <a:r>
              <a:rPr lang="en-US" sz="4000" dirty="0">
                <a:latin typeface="Arial" panose="020B0604020202020204" pitchFamily="34" charset="0"/>
                <a:ea typeface="Times New Roman" panose="02020603050405020304" pitchFamily="18" charset="0"/>
                <a:cs typeface="Times New Roman" panose="02020603050405020304" pitchFamily="18" charset="0"/>
              </a:rPr>
              <a:t> d. </a:t>
            </a:r>
            <a:r>
              <a:rPr lang="en-US" sz="4000" dirty="0" err="1">
                <a:latin typeface="Arial" panose="020B0604020202020204" pitchFamily="34" charset="0"/>
                <a:ea typeface="Times New Roman" panose="02020603050405020304" pitchFamily="18" charset="0"/>
                <a:cs typeface="Times New Roman" panose="02020603050405020304" pitchFamily="18" charset="0"/>
              </a:rPr>
              <a:t>Giả</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sử</a:t>
            </a:r>
            <a:r>
              <a:rPr lang="en-US" sz="4000" dirty="0">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nguyên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thập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Khi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yêu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cầu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quy</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latin typeface="Arial" panose="020B0604020202020204" pitchFamily="34" charset="0"/>
                <a:ea typeface="Times New Roman" panose="02020603050405020304" pitchFamily="18" charset="0"/>
                <a:cs typeface="Times New Roman" panose="02020603050405020304" pitchFamily="18" charset="0"/>
              </a:rPr>
              <a:t>mà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nói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rõ</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quy</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hàng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nào</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thì</a:t>
            </a:r>
            <a:r>
              <a:rPr lang="en-US" sz="4000" dirty="0">
                <a:latin typeface="Arial" panose="020B0604020202020204" pitchFamily="34" charset="0"/>
                <a:ea typeface="Times New Roman" panose="02020603050405020304" pitchFamily="18" charset="0"/>
                <a:cs typeface="Times New Roman" panose="02020603050405020304" pitchFamily="18" charset="0"/>
              </a:rPr>
              <a:t> ta </a:t>
            </a:r>
            <a:r>
              <a:rPr lang="en-US" sz="4000" dirty="0" err="1">
                <a:latin typeface="Arial" panose="020B0604020202020204" pitchFamily="34" charset="0"/>
                <a:ea typeface="Times New Roman" panose="02020603050405020304" pitchFamily="18" charset="0"/>
                <a:cs typeface="Times New Roman" panose="02020603050405020304" pitchFamily="18" charset="0"/>
              </a:rPr>
              <a:t>quy</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hàng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thấp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mà</a:t>
            </a:r>
            <a:r>
              <a:rPr lang="en-US" sz="4000" dirty="0">
                <a:latin typeface="Arial" panose="020B0604020202020204" pitchFamily="34" charset="0"/>
                <a:ea typeface="Times New Roman" panose="02020603050405020304" pitchFamily="18" charset="0"/>
                <a:cs typeface="Times New Roman" panose="02020603050405020304" pitchFamily="18" charset="0"/>
              </a:rPr>
              <a:t> d </a:t>
            </a:r>
            <a:r>
              <a:rPr lang="en-US" sz="4000" dirty="0" err="1">
                <a:latin typeface="Arial" panose="020B0604020202020204" pitchFamily="34" charset="0"/>
                <a:ea typeface="Times New Roman" panose="02020603050405020304" pitchFamily="18" charset="0"/>
                <a:cs typeface="Times New Roman" panose="02020603050405020304" pitchFamily="18" charset="0"/>
              </a:rPr>
              <a:t>nhỏ</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hơn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đơn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vị</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hàng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đó</a:t>
            </a:r>
            <a:r>
              <a:rPr lang="en-US" sz="4000" dirty="0">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536939" flipH="1">
            <a:off x="53980" y="7403611"/>
            <a:ext cx="3441674" cy="32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9417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023300" y="4018151"/>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7288869" y="8001394"/>
            <a:ext cx="1038797" cy="1983814"/>
          </a:xfrm>
          <a:prstGeom prst="rect">
            <a:avLst/>
          </a:prstGeom>
        </p:spPr>
      </p:pic>
      <p:pic>
        <p:nvPicPr>
          <p:cNvPr id="17"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04800" y="8736711"/>
            <a:ext cx="1060309" cy="1362546"/>
          </a:xfrm>
          <a:prstGeom prst="rect">
            <a:avLst/>
          </a:prstGeom>
        </p:spPr>
      </p:pic>
      <p:grpSp>
        <p:nvGrpSpPr>
          <p:cNvPr id="3" name="Group 2"/>
          <p:cNvGrpSpPr/>
          <p:nvPr/>
        </p:nvGrpSpPr>
        <p:grpSpPr>
          <a:xfrm>
            <a:off x="1365109" y="589151"/>
            <a:ext cx="12725400" cy="3124200"/>
            <a:chOff x="1447800" y="800100"/>
            <a:chExt cx="12725400" cy="3124200"/>
          </a:xfrm>
        </p:grpSpPr>
        <p:grpSp>
          <p:nvGrpSpPr>
            <p:cNvPr id="12" name="Group 4"/>
            <p:cNvGrpSpPr/>
            <p:nvPr/>
          </p:nvGrpSpPr>
          <p:grpSpPr>
            <a:xfrm>
              <a:off x="1447800" y="800100"/>
              <a:ext cx="2588497" cy="1210674"/>
              <a:chOff x="0" y="-152150"/>
              <a:chExt cx="13241067" cy="2417368"/>
            </a:xfrm>
          </p:grpSpPr>
          <p:grpSp>
            <p:nvGrpSpPr>
              <p:cNvPr id="13" name="Group 5"/>
              <p:cNvGrpSpPr/>
              <p:nvPr/>
            </p:nvGrpSpPr>
            <p:grpSpPr>
              <a:xfrm>
                <a:off x="0" y="0"/>
                <a:ext cx="13241067" cy="2265218"/>
                <a:chOff x="0" y="0"/>
                <a:chExt cx="5851034" cy="1000967"/>
              </a:xfrm>
            </p:grpSpPr>
            <p:sp>
              <p:nvSpPr>
                <p:cNvPr id="15"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1128441" y="-152150"/>
                <a:ext cx="11136500" cy="230453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3</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828800" y="995293"/>
                  <a:ext cx="12344400" cy="292900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Viết</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tròn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mỗi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gần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đúng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gần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đúng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𝑎</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941</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247</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𝑑</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300</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gần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đúng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𝑎</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4</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1463</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𝑑</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0</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0095</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28800" y="995293"/>
                  <a:ext cx="12344400" cy="2929007"/>
                </a:xfrm>
                <a:prstGeom prst="rect">
                  <a:avLst/>
                </a:prstGeom>
                <a:blipFill>
                  <a:blip r:embed="rId18"/>
                  <a:stretch>
                    <a:fillRect l="-1630" r="-938" b="-37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Rectangle 3"/>
              <p:cNvSpPr/>
              <p:nvPr/>
            </p:nvSpPr>
            <p:spPr>
              <a:xfrm>
                <a:off x="1746109" y="5008751"/>
                <a:ext cx="15055483" cy="4478149"/>
              </a:xfrm>
              <a:prstGeom prst="rect">
                <a:avLst/>
              </a:prstGeom>
            </p:spPr>
            <p:txBody>
              <a:bodyPr wrap="square">
                <a:spAutoFit/>
              </a:bodyPr>
              <a:lstStyle/>
              <a:p>
                <a:pPr marL="742950" marR="0" lvl="0" indent="-742950" algn="just" defTabSz="914400" rtl="0" eaLnBrk="1" fontAlgn="auto" latinLnBrk="0" hangingPunct="1">
                  <a:lnSpc>
                    <a:spcPct val="150000"/>
                  </a:lnSpc>
                  <a:spcBef>
                    <a:spcPts val="0"/>
                  </a:spcBef>
                  <a:spcAft>
                    <a:spcPts val="0"/>
                  </a:spcAft>
                  <a:buClrTx/>
                  <a:buSzTx/>
                  <a:buFontTx/>
                  <a:buAutoNum type="alphaLcParenR"/>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100&lt;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d</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=300&lt;1000</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hàng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thấp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nhất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d</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nhỏ</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hơn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một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đơn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hàng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hàng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nghìn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Vì</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thế</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tròn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a</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đến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hàng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nghìn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tắc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tròn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nêu</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ở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Vậy</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tròn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a</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1 941 000.</m:t>
                    </m:r>
                  </m:oMath>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46109" y="5008751"/>
                <a:ext cx="15055483" cy="4478149"/>
              </a:xfrm>
              <a:prstGeom prst="rect">
                <a:avLst/>
              </a:prstGeom>
              <a:blipFill>
                <a:blip r:embed="rId19"/>
                <a:stretch>
                  <a:fillRect l="-1215" r="-1336" b="-2180"/>
                </a:stretch>
              </a:blipFill>
            </p:spPr>
            <p:txBody>
              <a:bodyPr/>
              <a:lstStyle/>
              <a:p>
                <a:r>
                  <a:rPr lang="en-US">
                    <a:noFill/>
                  </a:rPr>
                  <a:t> </a:t>
                </a:r>
              </a:p>
            </p:txBody>
          </p:sp>
        </mc:Fallback>
      </mc:AlternateContent>
    </p:spTree>
    <p:extLst>
      <p:ext uri="{BB962C8B-B14F-4D97-AF65-F5344CB8AC3E}">
        <p14:creationId xmlns:p14="http://schemas.microsoft.com/office/powerpoint/2010/main" val="30622853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947100" y="40005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7288869" y="8001394"/>
            <a:ext cx="1038797" cy="1983814"/>
          </a:xfrm>
          <a:prstGeom prst="rect">
            <a:avLst/>
          </a:prstGeom>
        </p:spPr>
      </p:pic>
      <p:pic>
        <p:nvPicPr>
          <p:cNvPr id="17"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04800" y="8736711"/>
            <a:ext cx="1060309" cy="1362546"/>
          </a:xfrm>
          <a:prstGeom prst="rect">
            <a:avLst/>
          </a:prstGeom>
        </p:spPr>
      </p:pic>
      <p:grpSp>
        <p:nvGrpSpPr>
          <p:cNvPr id="3" name="Group 2"/>
          <p:cNvGrpSpPr/>
          <p:nvPr/>
        </p:nvGrpSpPr>
        <p:grpSpPr>
          <a:xfrm>
            <a:off x="1219200" y="571500"/>
            <a:ext cx="12725400" cy="3124200"/>
            <a:chOff x="1447800" y="800100"/>
            <a:chExt cx="12725400" cy="3124200"/>
          </a:xfrm>
        </p:grpSpPr>
        <p:grpSp>
          <p:nvGrpSpPr>
            <p:cNvPr id="12" name="Group 4"/>
            <p:cNvGrpSpPr/>
            <p:nvPr/>
          </p:nvGrpSpPr>
          <p:grpSpPr>
            <a:xfrm>
              <a:off x="1447800" y="800100"/>
              <a:ext cx="2588497" cy="1210674"/>
              <a:chOff x="0" y="-152150"/>
              <a:chExt cx="13241067" cy="2417368"/>
            </a:xfrm>
          </p:grpSpPr>
          <p:grpSp>
            <p:nvGrpSpPr>
              <p:cNvPr id="13" name="Group 5"/>
              <p:cNvGrpSpPr/>
              <p:nvPr/>
            </p:nvGrpSpPr>
            <p:grpSpPr>
              <a:xfrm>
                <a:off x="0" y="0"/>
                <a:ext cx="13241067" cy="2265218"/>
                <a:chOff x="0" y="0"/>
                <a:chExt cx="5851034" cy="1000967"/>
              </a:xfrm>
            </p:grpSpPr>
            <p:sp>
              <p:nvSpPr>
                <p:cNvPr id="15"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1128441" y="-152150"/>
                <a:ext cx="11136500" cy="230453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3</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828800" y="995293"/>
                  <a:ext cx="12344400" cy="2929007"/>
                </a:xfrm>
                <a:prstGeom prst="rect">
                  <a:avLst/>
                </a:prstGeom>
              </p:spPr>
              <p:txBody>
                <a:bodyPr wrap="square">
                  <a:spAutoFit/>
                </a:bodyPr>
                <a:lstStyle/>
                <a:p>
                  <a:pPr>
                    <a:lnSpc>
                      <a:spcPct val="150000"/>
                    </a:lnSpc>
                    <a:spcAft>
                      <a:spcPts val="800"/>
                    </a:spcAft>
                  </a:pP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Viết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số</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quy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tròn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của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mỗi</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số</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gần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đúng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sau</a:t>
                  </a:r>
                  <a:r>
                    <a:rPr lang="en-US"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a)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đúng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𝑎</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1</m:t>
                      </m:r>
                      <m:r>
                        <a:rPr lang="en-US" sz="3800" b="0">
                          <a:effectLst/>
                          <a:latin typeface="Cambria Math" panose="02040503050406030204" pitchFamily="18" charset="0"/>
                          <a:ea typeface="Times New Roman" panose="02020603050405020304" pitchFamily="18" charset="0"/>
                          <a:cs typeface="Arial" panose="020B0604020202020204" pitchFamily="34" charset="0"/>
                        </a:rPr>
                        <m:t> </m:t>
                      </m:r>
                      <m:r>
                        <a:rPr lang="en-US" sz="3800" b="0" i="1">
                          <a:effectLst/>
                          <a:latin typeface="Cambria Math" panose="02040503050406030204" pitchFamily="18" charset="0"/>
                          <a:ea typeface="Times New Roman" panose="02020603050405020304" pitchFamily="18" charset="0"/>
                          <a:cs typeface="Arial" panose="020B0604020202020204" pitchFamily="34" charset="0"/>
                        </a:rPr>
                        <m:t>941</m:t>
                      </m:r>
                      <m:r>
                        <a:rPr lang="en-US" sz="3800" b="0">
                          <a:effectLst/>
                          <a:latin typeface="Cambria Math" panose="02040503050406030204" pitchFamily="18" charset="0"/>
                          <a:ea typeface="Times New Roman" panose="02020603050405020304" pitchFamily="18" charset="0"/>
                          <a:cs typeface="Arial" panose="020B0604020202020204" pitchFamily="34" charset="0"/>
                        </a:rPr>
                        <m:t> </m:t>
                      </m:r>
                      <m:r>
                        <a:rPr lang="en-US" sz="3800" b="0" i="1">
                          <a:effectLst/>
                          <a:latin typeface="Cambria Math" panose="02040503050406030204" pitchFamily="18" charset="0"/>
                          <a:ea typeface="Times New Roman" panose="02020603050405020304" pitchFamily="18" charset="0"/>
                          <a:cs typeface="Arial" panose="020B0604020202020204" pitchFamily="34" charset="0"/>
                        </a:rPr>
                        <m:t>247</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chính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xác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𝑑</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300</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b)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đúng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𝑎</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4</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1463</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chính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xác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𝑑</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0</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0095</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28800" y="995293"/>
                  <a:ext cx="12344400" cy="2929007"/>
                </a:xfrm>
                <a:prstGeom prst="rect">
                  <a:avLst/>
                </a:prstGeom>
                <a:blipFill>
                  <a:blip r:embed="rId18"/>
                  <a:stretch>
                    <a:fillRect l="-1630" r="-889" b="-37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Rectangle 3"/>
              <p:cNvSpPr/>
              <p:nvPr/>
            </p:nvSpPr>
            <p:spPr>
              <a:xfrm>
                <a:off x="1676400" y="5034283"/>
                <a:ext cx="15856091" cy="4383701"/>
              </a:xfrm>
              <a:prstGeom prst="rect">
                <a:avLst/>
              </a:prstGeom>
            </p:spPr>
            <p:txBody>
              <a:bodyPr wrap="square">
                <a:spAutoFit/>
              </a:bodyPr>
              <a:lstStyle/>
              <a:p>
                <a:pPr>
                  <a:lnSpc>
                    <a:spcPct val="150000"/>
                  </a:lnSpc>
                </a:pP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b</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Do </a:t>
                </a:r>
                <a14:m>
                  <m:oMath xmlns:m="http://schemas.openxmlformats.org/officeDocument/2006/math">
                    <m:r>
                      <a:rPr lang="en-US" sz="3800">
                        <a:effectLst/>
                        <a:latin typeface="Cambria Math" panose="02040503050406030204" pitchFamily="18" charset="0"/>
                        <a:ea typeface="Times New Roman" panose="02020603050405020304" pitchFamily="18" charset="0"/>
                        <a:cs typeface="Arial" panose="020B0604020202020204" pitchFamily="34" charset="0"/>
                      </a:rPr>
                      <m:t>0,001&lt;</m:t>
                    </m:r>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d</m:t>
                    </m:r>
                    <m:r>
                      <a:rPr lang="en-US" sz="3800">
                        <a:effectLst/>
                        <a:latin typeface="Cambria Math" panose="02040503050406030204" pitchFamily="18" charset="0"/>
                        <a:ea typeface="Times New Roman" panose="02020603050405020304" pitchFamily="18" charset="0"/>
                        <a:cs typeface="Arial" panose="020B0604020202020204" pitchFamily="34" charset="0"/>
                      </a:rPr>
                      <m:t>=0,0095&lt;0,01</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thấp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d</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nhỏ</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trăm</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Vì</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phân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trăm</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tắc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nêu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4,15.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76400" y="5034283"/>
                <a:ext cx="15856091" cy="4383701"/>
              </a:xfrm>
              <a:prstGeom prst="rect">
                <a:avLst/>
              </a:prstGeom>
              <a:blipFill>
                <a:blip r:embed="rId19"/>
                <a:stretch>
                  <a:fillRect l="-1269" r="-231" b="-4312"/>
                </a:stretch>
              </a:blipFill>
            </p:spPr>
            <p:txBody>
              <a:bodyPr/>
              <a:lstStyle/>
              <a:p>
                <a:r>
                  <a:rPr lang="en-US">
                    <a:noFill/>
                  </a:rPr>
                  <a:t> </a:t>
                </a:r>
              </a:p>
            </p:txBody>
          </p:sp>
        </mc:Fallback>
      </mc:AlternateContent>
    </p:spTree>
    <p:extLst>
      <p:ext uri="{BB962C8B-B14F-4D97-AF65-F5344CB8AC3E}">
        <p14:creationId xmlns:p14="http://schemas.microsoft.com/office/powerpoint/2010/main" val="5908092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1201" y="518259"/>
            <a:ext cx="5176328" cy="1409269"/>
            <a:chOff x="4724400" y="2667431"/>
            <a:chExt cx="5176328" cy="1409269"/>
          </a:xfrm>
        </p:grpSpPr>
        <p:grpSp>
          <p:nvGrpSpPr>
            <p:cNvPr id="13" name="Group 4"/>
            <p:cNvGrpSpPr/>
            <p:nvPr/>
          </p:nvGrpSpPr>
          <p:grpSpPr>
            <a:xfrm>
              <a:off x="4724400" y="2667431"/>
              <a:ext cx="5176328" cy="1409269"/>
              <a:chOff x="0" y="0"/>
              <a:chExt cx="5019358" cy="1000967"/>
            </a:xfrm>
          </p:grpSpPr>
          <p:sp>
            <p:nvSpPr>
              <p:cNvPr id="14"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1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solidFill>
                <a:srgbClr val="000000"/>
              </a:solidFill>
            </p:spPr>
          </p:sp>
          <p:sp>
            <p:nvSpPr>
              <p:cNvPr id="1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p:spPr>
            <p:style>
              <a:lnRef idx="3">
                <a:schemeClr val="lt1"/>
              </a:lnRef>
              <a:fillRef idx="1">
                <a:schemeClr val="accent1"/>
              </a:fillRef>
              <a:effectRef idx="1">
                <a:schemeClr val="accent1"/>
              </a:effectRef>
              <a:fontRef idx="minor">
                <a:schemeClr val="lt1"/>
              </a:fontRef>
            </p:style>
          </p:sp>
          <p:sp>
            <p:nvSpPr>
              <p:cNvPr id="1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solidFill>
                <a:srgbClr val="000000"/>
              </a:solidFill>
            </p:spPr>
          </p:sp>
        </p:grpSp>
        <p:sp>
          <p:nvSpPr>
            <p:cNvPr id="4" name="Rectangle 3"/>
            <p:cNvSpPr/>
            <p:nvPr/>
          </p:nvSpPr>
          <p:spPr>
            <a:xfrm>
              <a:off x="5385916" y="2712104"/>
              <a:ext cx="3925242" cy="113107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4500" b="1"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TẬP </a:t>
              </a:r>
              <a:r>
                <a:rPr lang="en-US" sz="4500" b="1"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endPar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051462" y="-607638"/>
            <a:ext cx="3542291" cy="35422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3200400" y="2324100"/>
                <a:ext cx="12507280" cy="2051844"/>
              </a:xfrm>
              <a:prstGeom prst="rect">
                <a:avLst/>
              </a:prstGeom>
            </p:spPr>
            <p:txBody>
              <a:bodyPr wrap="square">
                <a:spAutoFit/>
              </a:bodyPr>
              <a:lstStyle/>
              <a:p>
                <a:pPr>
                  <a:lnSpc>
                    <a:spcPct val="150000"/>
                  </a:lnSpc>
                  <a:spcAft>
                    <a:spcPts val="800"/>
                  </a:spcAft>
                </a:pPr>
                <a:r>
                  <a:rPr lang="en-US" sz="3800" dirty="0" err="1">
                    <a:latin typeface="Arial" panose="020B0604020202020204" pitchFamily="34" charset="0"/>
                    <a:ea typeface="Times New Roman" panose="02020603050405020304" pitchFamily="18" charset="0"/>
                    <a:cs typeface="Times New Roman" panose="02020603050405020304" pitchFamily="18" charset="0"/>
                  </a:rPr>
                  <a:t>Hãy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viết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gần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đúng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b="0">
                        <a:effectLst/>
                        <a:latin typeface="Cambria Math" panose="02040503050406030204" pitchFamily="18" charset="0"/>
                        <a:ea typeface="Times New Roman" panose="02020603050405020304" pitchFamily="18" charset="0"/>
                        <a:cs typeface="Arial" panose="020B0604020202020204" pitchFamily="34" charset="0"/>
                      </a:rPr>
                      <m:t>a</m:t>
                    </m:r>
                    <m:r>
                      <a:rPr lang="en-US" sz="3800" b="0">
                        <a:effectLst/>
                        <a:latin typeface="Cambria Math" panose="02040503050406030204" pitchFamily="18" charset="0"/>
                        <a:ea typeface="Times New Roman" panose="02020603050405020304" pitchFamily="18" charset="0"/>
                        <a:cs typeface="Arial" panose="020B0604020202020204" pitchFamily="34" charset="0"/>
                      </a:rPr>
                      <m:t>=28,4156</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bar>
                        <m:barPr>
                          <m:pos m:val="top"/>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barPr>
                        <m:e>
                          <m:r>
                            <m:rPr>
                              <m:sty m:val="p"/>
                            </m:rPr>
                            <a:rPr lang="en-US" sz="3800" b="0">
                              <a:effectLst/>
                              <a:latin typeface="Cambria Math" panose="02040503050406030204" pitchFamily="18" charset="0"/>
                              <a:ea typeface="Times New Roman" panose="02020603050405020304" pitchFamily="18" charset="0"/>
                              <a:cs typeface="Arial" panose="020B0604020202020204" pitchFamily="34" charset="0"/>
                            </a:rPr>
                            <m:t>a</m:t>
                          </m:r>
                        </m:e>
                      </m:bar>
                      <m:r>
                        <a:rPr lang="en-US" sz="3800" b="0">
                          <a:effectLst/>
                          <a:latin typeface="Cambria Math" panose="02040503050406030204" pitchFamily="18" charset="0"/>
                          <a:ea typeface="Times New Roman" panose="02020603050405020304" pitchFamily="18" charset="0"/>
                          <a:cs typeface="Arial" panose="020B0604020202020204" pitchFamily="34" charset="0"/>
                        </a:rPr>
                        <m:t>=28,4156±0,0001</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00400" y="2324100"/>
                <a:ext cx="12507280" cy="2051844"/>
              </a:xfrm>
              <a:prstGeom prst="rect">
                <a:avLst/>
              </a:prstGeom>
              <a:blipFill>
                <a:blip r:embed="rId3"/>
                <a:stretch>
                  <a:fillRect l="-1608"/>
                </a:stretch>
              </a:blipFill>
            </p:spPr>
            <p:txBody>
              <a:bodyPr/>
              <a:lstStyle/>
              <a:p>
                <a:r>
                  <a:rPr lang="en-US">
                    <a:noFill/>
                  </a:rPr>
                  <a:t> </a:t>
                </a:r>
              </a:p>
            </p:txBody>
          </p:sp>
        </mc:Fallback>
      </mc:AlternateContent>
      <p:sp>
        <p:nvSpPr>
          <p:cNvPr id="6" name="Rectangle 5"/>
          <p:cNvSpPr/>
          <p:nvPr/>
        </p:nvSpPr>
        <p:spPr>
          <a:xfrm>
            <a:off x="685800" y="5829300"/>
            <a:ext cx="16606360" cy="2826415"/>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dirty="0" smtClean="0">
                <a:latin typeface="Arial" panose="020B0604020202020204" pitchFamily="34" charset="0"/>
                <a:ea typeface="Times New Roman" panose="02020603050405020304" pitchFamily="18" charset="0"/>
                <a:cs typeface="Times New Roman" panose="02020603050405020304" pitchFamily="18" charset="0"/>
              </a:rPr>
              <a:t>Ta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0,0000 &lt; d = 0,0001 &lt; 0,001 </a:t>
            </a:r>
            <a:r>
              <a:rPr lang="en-US" sz="3800" dirty="0" err="1">
                <a:latin typeface="Arial" panose="020B0604020202020204" pitchFamily="34" charset="0"/>
                <a:ea typeface="Times New Roman" panose="02020603050405020304" pitchFamily="18" charset="0"/>
                <a:cs typeface="Times New Roman" panose="02020603050405020304" pitchFamily="18" charset="0"/>
              </a:rPr>
              <a:t>nên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thấp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mà</a:t>
            </a:r>
            <a:r>
              <a:rPr lang="en-US" sz="3800" dirty="0">
                <a:latin typeface="Arial" panose="020B0604020202020204" pitchFamily="34" charset="0"/>
                <a:ea typeface="Times New Roman" panose="02020603050405020304" pitchFamily="18" charset="0"/>
                <a:cs typeface="Times New Roman" panose="02020603050405020304" pitchFamily="18" charset="0"/>
              </a:rPr>
              <a:t> d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nhỏ</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hơn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một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đơn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vị</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đó</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latin typeface="Arial" panose="020B0604020202020204" pitchFamily="34" charset="0"/>
                <a:ea typeface="Times New Roman" panose="02020603050405020304" pitchFamily="18" charset="0"/>
                <a:cs typeface="Times New Roman" panose="02020603050405020304" pitchFamily="18" charset="0"/>
              </a:rPr>
              <a:t>nghìn</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3800" dirty="0" err="1" smtClean="0">
                <a:latin typeface="Arial" panose="020B0604020202020204" pitchFamily="34" charset="0"/>
                <a:ea typeface="Times New Roman" panose="02020603050405020304" pitchFamily="18" charset="0"/>
                <a:cs typeface="Times New Roman" panose="02020603050405020304" pitchFamily="18" charset="0"/>
              </a:rPr>
              <a:t>Vậy</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a:latin typeface="Arial" panose="020B0604020202020204" pitchFamily="34" charset="0"/>
                <a:ea typeface="Times New Roman" panose="02020603050405020304" pitchFamily="18" charset="0"/>
                <a:cs typeface="Times New Roman" panose="02020603050405020304" pitchFamily="18" charset="0"/>
              </a:rPr>
              <a:t>ta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nghìn</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28,416.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8660734" y="46863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1"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62005" y="8724900"/>
            <a:ext cx="1060309" cy="1362546"/>
          </a:xfrm>
          <a:prstGeom prst="rect">
            <a:avLst/>
          </a:prstGeom>
        </p:spPr>
      </p:pic>
      <p:pic>
        <p:nvPicPr>
          <p:cNvPr id="22"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66370" y="9404168"/>
            <a:ext cx="1240083" cy="1240083"/>
          </a:xfrm>
          <a:prstGeom prst="rect">
            <a:avLst/>
          </a:prstGeom>
        </p:spPr>
      </p:pic>
    </p:spTree>
    <p:extLst>
      <p:ext uri="{BB962C8B-B14F-4D97-AF65-F5344CB8AC3E}">
        <p14:creationId xmlns:p14="http://schemas.microsoft.com/office/powerpoint/2010/main" val="29089104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8153608">
            <a:off x="62741" y="8171186"/>
            <a:ext cx="1038797" cy="1983814"/>
          </a:xfrm>
          <a:prstGeom prst="rect">
            <a:avLst/>
          </a:prstGeom>
        </p:spPr>
      </p:pic>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970860">
            <a:off x="15049500" y="7037862"/>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86080">
            <a:off x="16995709" y="503152"/>
            <a:ext cx="1223526" cy="1583387"/>
          </a:xfrm>
          <a:prstGeom prst="rect">
            <a:avLst/>
          </a:prstGeom>
        </p:spPr>
      </p:pic>
      <p:grpSp>
        <p:nvGrpSpPr>
          <p:cNvPr id="7" name="Group 6"/>
          <p:cNvGrpSpPr/>
          <p:nvPr/>
        </p:nvGrpSpPr>
        <p:grpSpPr>
          <a:xfrm>
            <a:off x="762000" y="419100"/>
            <a:ext cx="2802467" cy="969496"/>
            <a:chOff x="1388533" y="3695700"/>
            <a:chExt cx="2802467" cy="969496"/>
          </a:xfrm>
        </p:grpSpPr>
        <p:pic>
          <p:nvPicPr>
            <p:cNvPr id="8" name="Picture 7"/>
            <p:cNvPicPr>
              <a:picLocks noChangeAspect="1"/>
            </p:cNvPicPr>
            <p:nvPr/>
          </p:nvPicPr>
          <p:blipFill>
            <a:blip r:embed="rId14" cstate="print">
              <a:duotone>
                <a:prstClr val="black"/>
                <a:schemeClr val="accent1">
                  <a:tint val="45000"/>
                  <a:satMod val="400000"/>
                </a:schemeClr>
              </a:duotone>
              <a:extLst>
                <a:ext uri="{BEBA8EAE-BF5A-486C-A8C5-ECC9F3942E4B}">
                  <a14:imgProps xmlns:a14="http://schemas.microsoft.com/office/drawing/2010/main">
                    <a14:imgLayer r:embed="rId15">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9" name="Group 8"/>
            <p:cNvGrpSpPr/>
            <p:nvPr/>
          </p:nvGrpSpPr>
          <p:grpSpPr>
            <a:xfrm>
              <a:off x="2438436" y="3695700"/>
              <a:ext cx="1752564" cy="969496"/>
              <a:chOff x="1302879" y="2296079"/>
              <a:chExt cx="3581400" cy="969496"/>
            </a:xfrm>
          </p:grpSpPr>
          <p:sp>
            <p:nvSpPr>
              <p:cNvPr id="10" name="TextBox 9"/>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7:</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Rectangle 2"/>
              <p:cNvSpPr/>
              <p:nvPr/>
            </p:nvSpPr>
            <p:spPr>
              <a:xfrm>
                <a:off x="1831956" y="354706"/>
                <a:ext cx="14170044" cy="3663439"/>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Sử</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dụng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máy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tính</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cầm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tay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tính</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a:effectLst/>
                    <a:latin typeface="Arial" panose="020B0604020202020204" pitchFamily="34" charset="0"/>
                    <a:ea typeface="Times New Roman" panose="02020603050405020304" pitchFamily="18" charset="0"/>
                    <a:cs typeface="Arial" panose="020B0604020202020204" pitchFamily="34" charset="0"/>
                  </a:rPr>
                  <a:t>3</a:t>
                </a:r>
                <a:r>
                  <a:rPr lang="en-US" sz="3800" baseline="30000" dirty="0">
                    <a:effectLst/>
                    <a:latin typeface="Arial" panose="020B0604020202020204" pitchFamily="34" charset="0"/>
                    <a:ea typeface="Times New Roman" panose="02020603050405020304" pitchFamily="18" charset="0"/>
                    <a:cs typeface="Arial" panose="020B0604020202020204" pitchFamily="34" charset="0"/>
                  </a:rPr>
                  <a:t>7</a:t>
                </a:r>
                <a:r>
                  <a:rPr lang="en-US" sz="38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ad>
                      <m:radPr>
                        <m:degHide m:val="on"/>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3800" b="0" i="1">
                            <a:effectLst/>
                            <a:latin typeface="Cambria Math" panose="02040503050406030204" pitchFamily="18" charset="0"/>
                            <a:ea typeface="Times New Roman" panose="02020603050405020304" pitchFamily="18" charset="0"/>
                            <a:cs typeface="Arial" panose="020B0604020202020204" pitchFamily="34" charset="0"/>
                          </a:rPr>
                          <m:t>14</m:t>
                        </m:r>
                      </m:e>
                    </m:rad>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lấy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bốn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ở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thập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phép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800" dirty="0">
                    <a:effectLst/>
                    <a:latin typeface="Arial" panose="020B0604020202020204" pitchFamily="34" charset="0"/>
                    <a:ea typeface="Times New Roman" panose="02020603050405020304" pitchFamily="18" charset="0"/>
                    <a:cs typeface="Arial" panose="020B0604020202020204" pitchFamily="34" charset="0"/>
                  </a:rPr>
                  <a:t> 3</a:t>
                </a:r>
                <a:r>
                  <a:rPr lang="en-US" sz="3800" baseline="30000" dirty="0">
                    <a:effectLst/>
                    <a:latin typeface="Arial" panose="020B0604020202020204" pitchFamily="34" charset="0"/>
                    <a:ea typeface="Times New Roman" panose="02020603050405020304" pitchFamily="18" charset="0"/>
                    <a:cs typeface="Arial" panose="020B0604020202020204" pitchFamily="34" charset="0"/>
                  </a:rPr>
                  <a:t>7</a:t>
                </a:r>
                <a:r>
                  <a:rPr lang="en-US" sz="38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ad>
                      <m:radPr>
                        <m:degHide m:val="on"/>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3800" b="0" i="1">
                            <a:effectLst/>
                            <a:latin typeface="Cambria Math" panose="02040503050406030204" pitchFamily="18" charset="0"/>
                            <a:ea typeface="Times New Roman" panose="02020603050405020304" pitchFamily="18" charset="0"/>
                            <a:cs typeface="Arial" panose="020B0604020202020204" pitchFamily="34" charset="0"/>
                          </a:rPr>
                          <m:t>14</m:t>
                        </m:r>
                      </m:e>
                    </m:rad>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ra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bốn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ở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thập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 ta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sau</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31956" y="354706"/>
                <a:ext cx="14170044" cy="3663439"/>
              </a:xfrm>
              <a:prstGeom prst="rect">
                <a:avLst/>
              </a:prstGeom>
              <a:blipFill>
                <a:blip r:embed="rId16"/>
                <a:stretch>
                  <a:fillRect l="-1420" r="-1420" b="-5824"/>
                </a:stretch>
              </a:blipFill>
            </p:spPr>
            <p:txBody>
              <a:bodyPr/>
              <a:lstStyle/>
              <a:p>
                <a:r>
                  <a:rPr lang="en-US">
                    <a:noFill/>
                  </a:rPr>
                  <a:t> </a:t>
                </a:r>
              </a:p>
            </p:txBody>
          </p:sp>
        </mc:Fallback>
      </mc:AlternateContent>
      <p:grpSp>
        <p:nvGrpSpPr>
          <p:cNvPr id="18" name="Group 17"/>
          <p:cNvGrpSpPr/>
          <p:nvPr/>
        </p:nvGrpSpPr>
        <p:grpSpPr>
          <a:xfrm>
            <a:off x="1256431" y="4380758"/>
            <a:ext cx="10021169" cy="838942"/>
            <a:chOff x="1256431" y="4275280"/>
            <a:chExt cx="10021169" cy="838942"/>
          </a:xfrm>
        </p:grpSpPr>
        <p:sp>
          <p:nvSpPr>
            <p:cNvPr id="4" name="Rectangle 3"/>
            <p:cNvSpPr/>
            <p:nvPr/>
          </p:nvSpPr>
          <p:spPr>
            <a:xfrm>
              <a:off x="1256431" y="4437114"/>
              <a:ext cx="3307316" cy="677108"/>
            </a:xfrm>
            <a:prstGeom prst="rect">
              <a:avLst/>
            </a:prstGeom>
          </p:spPr>
          <p:txBody>
            <a:bodyPr wrap="none">
              <a:spAutoFit/>
            </a:bodyPr>
            <a:lstStyle/>
            <a:p>
              <a:pPr marL="571500" indent="-571500">
                <a:buFont typeface="Arial" panose="020B0604020202020204" pitchFamily="34" charset="0"/>
                <a:buChar char="•"/>
              </a:pPr>
              <a:r>
                <a:rPr lang="en-US" sz="3800" dirty="0" err="1" smtClean="0">
                  <a:latin typeface="Arial" panose="020B0604020202020204" pitchFamily="34" charset="0"/>
                  <a:ea typeface="Times New Roman" panose="02020603050405020304" pitchFamily="18" charset="0"/>
                </a:rPr>
                <a:t>Ấn</a:t>
              </a:r>
              <a:r>
                <a:rPr lang="en-US" sz="3800" dirty="0" smtClean="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liên</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tiếp</a:t>
              </a:r>
              <a:r>
                <a:rPr lang="en-US" sz="3800" dirty="0">
                  <a:latin typeface="Arial" panose="020B0604020202020204" pitchFamily="34" charset="0"/>
                  <a:ea typeface="Times New Roman" panose="02020603050405020304" pitchFamily="18" charset="0"/>
                </a:rPr>
                <a:t> </a:t>
              </a:r>
              <a:endParaRPr lang="en-US" sz="3800" dirty="0"/>
            </a:p>
          </p:txBody>
        </p:sp>
        <p:pic>
          <p:nvPicPr>
            <p:cNvPr id="5" name="Picture 4"/>
            <p:cNvPicPr>
              <a:picLocks noChangeAspect="1"/>
            </p:cNvPicPr>
            <p:nvPr/>
          </p:nvPicPr>
          <p:blipFill>
            <a:blip r:embed="rId17"/>
            <a:stretch>
              <a:fillRect/>
            </a:stretch>
          </p:blipFill>
          <p:spPr>
            <a:xfrm>
              <a:off x="4476750" y="4275280"/>
              <a:ext cx="6800850" cy="838941"/>
            </a:xfrm>
            <a:prstGeom prst="rect">
              <a:avLst/>
            </a:prstGeom>
          </p:spPr>
        </p:pic>
      </p:grpSp>
      <p:grpSp>
        <p:nvGrpSpPr>
          <p:cNvPr id="17" name="Group 16"/>
          <p:cNvGrpSpPr/>
          <p:nvPr/>
        </p:nvGrpSpPr>
        <p:grpSpPr>
          <a:xfrm>
            <a:off x="1268462" y="5829300"/>
            <a:ext cx="16181338" cy="841373"/>
            <a:chOff x="1268462" y="5829300"/>
            <a:chExt cx="16181338" cy="841373"/>
          </a:xfrm>
        </p:grpSpPr>
        <p:pic>
          <p:nvPicPr>
            <p:cNvPr id="1026" name="Picture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43651" y="5829300"/>
              <a:ext cx="4248149" cy="8235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268462" y="5993565"/>
              <a:ext cx="58610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Tiếp</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tục</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ấn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3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4"/>
            <p:cNvSpPr>
              <a:spLocks noChangeArrowheads="1"/>
            </p:cNvSpPr>
            <p:nvPr/>
          </p:nvSpPr>
          <p:spPr bwMode="auto">
            <a:xfrm>
              <a:off x="10596642" y="5868428"/>
              <a:ext cx="685315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a:t>
              </a:r>
              <a:r>
                <a:rPr kumimoji="0" lang="en-US" altLang="en-US" sz="3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ì</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altLang="en-US" sz="3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à</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t>
              </a:r>
              <a:r>
                <a:rPr kumimoji="0" lang="en-US" altLang="en-US" sz="3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ì</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nh</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Fix 0 ~ 9?</a:t>
              </a:r>
              <a:endParaRPr kumimoji="0" lang="en-US" altLang="en-US" sz="3800" b="0" i="0" u="none" strike="noStrike" cap="none" normalizeH="0" baseline="0" dirty="0" smtClean="0">
                <a:ln>
                  <a:noFill/>
                </a:ln>
                <a:solidFill>
                  <a:schemeClr val="tx1"/>
                </a:solidFill>
                <a:effectLst/>
              </a:endParaRPr>
            </a:p>
          </p:txBody>
        </p:sp>
      </p:grpSp>
      <p:grpSp>
        <p:nvGrpSpPr>
          <p:cNvPr id="16" name="Group 15"/>
          <p:cNvGrpSpPr/>
          <p:nvPr/>
        </p:nvGrpSpPr>
        <p:grpSpPr>
          <a:xfrm>
            <a:off x="1391613" y="7277100"/>
            <a:ext cx="10190787" cy="946152"/>
            <a:chOff x="1295400" y="6864348"/>
            <a:chExt cx="10190787" cy="946152"/>
          </a:xfrm>
        </p:grpSpPr>
        <p:pic>
          <p:nvPicPr>
            <p:cNvPr id="1025"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3800" y="6864348"/>
              <a:ext cx="915631" cy="94615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4724400" y="7133392"/>
              <a:ext cx="676178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lấy</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bốn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chữ</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thập</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phân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3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1295400" y="7133392"/>
              <a:ext cx="2412840" cy="677108"/>
            </a:xfrm>
            <a:prstGeom prst="rect">
              <a:avLst/>
            </a:prstGeom>
          </p:spPr>
          <p:txBody>
            <a:bodyPr wrap="none">
              <a:spAutoFit/>
            </a:bodyPr>
            <a:lstStyle/>
            <a:p>
              <a:pPr marL="571500" lvl="0" indent="-571500" eaLnBrk="0" fontAlgn="base" hangingPunct="0">
                <a:spcBef>
                  <a:spcPct val="0"/>
                </a:spcBef>
                <a:spcAft>
                  <a:spcPct val="0"/>
                </a:spcAft>
                <a:buFont typeface="Arial" panose="020B0604020202020204" pitchFamily="34" charset="0"/>
                <a:buChar char="•"/>
              </a:pP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Ấn</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tiếp</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altLang="en-US" sz="3800" dirty="0">
                <a:solidFill>
                  <a:prstClr val="black"/>
                </a:solidFill>
                <a:latin typeface="Arial" panose="020B0604020202020204" pitchFamily="34" charset="0"/>
              </a:endParaRPr>
            </a:p>
          </p:txBody>
        </p:sp>
      </p:grpSp>
      <p:sp>
        <p:nvSpPr>
          <p:cNvPr id="20" name="Rectangle 19"/>
          <p:cNvSpPr/>
          <p:nvPr/>
        </p:nvSpPr>
        <p:spPr>
          <a:xfrm>
            <a:off x="4529398" y="8801100"/>
            <a:ext cx="8775159" cy="677108"/>
          </a:xfrm>
          <a:prstGeom prst="rect">
            <a:avLst/>
          </a:prstGeom>
        </p:spPr>
        <p:txBody>
          <a:bodyPr wrap="none">
            <a:spAutoFit/>
          </a:bodyPr>
          <a:lstStyle/>
          <a:p>
            <a:pPr lvl="0" eaLnBrk="0" fontAlgn="base" hangingPunct="0">
              <a:spcBef>
                <a:spcPct val="0"/>
              </a:spcBef>
              <a:spcAft>
                <a:spcPct val="0"/>
              </a:spcAft>
            </a:pP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Kết</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hiện</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ì</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8183.0047. </a:t>
            </a:r>
            <a:endParaRPr lang="en-US" altLang="en-US" sz="3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6248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95872" y="938744"/>
            <a:ext cx="5176328" cy="1409269"/>
            <a:chOff x="4724400" y="2667431"/>
            <a:chExt cx="5176328" cy="1409269"/>
          </a:xfrm>
          <a:solidFill>
            <a:schemeClr val="accent5">
              <a:lumMod val="20000"/>
              <a:lumOff val="80000"/>
            </a:schemeClr>
          </a:solidFill>
        </p:grpSpPr>
        <p:grpSp>
          <p:nvGrpSpPr>
            <p:cNvPr id="13" name="Group 4"/>
            <p:cNvGrpSpPr/>
            <p:nvPr/>
          </p:nvGrpSpPr>
          <p:grpSpPr>
            <a:xfrm>
              <a:off x="4724400" y="2667431"/>
              <a:ext cx="5176328" cy="1409269"/>
              <a:chOff x="0" y="0"/>
              <a:chExt cx="5019358" cy="1000967"/>
            </a:xfrm>
            <a:grpFill/>
          </p:grpSpPr>
          <p:sp>
            <p:nvSpPr>
              <p:cNvPr id="14"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grpFill/>
            </p:spPr>
          </p:sp>
          <p:sp>
            <p:nvSpPr>
              <p:cNvPr id="1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grpFill/>
            </p:spPr>
          </p:sp>
          <p:sp>
            <p:nvSpPr>
              <p:cNvPr id="1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a:grpFill/>
            </p:spPr>
            <p:style>
              <a:lnRef idx="3">
                <a:schemeClr val="lt1"/>
              </a:lnRef>
              <a:fillRef idx="1">
                <a:schemeClr val="accent1"/>
              </a:fillRef>
              <a:effectRef idx="1">
                <a:schemeClr val="accent1"/>
              </a:effectRef>
              <a:fontRef idx="minor">
                <a:schemeClr val="lt1"/>
              </a:fontRef>
            </p:style>
          </p:sp>
          <p:sp>
            <p:nvSpPr>
              <p:cNvPr id="1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grpFill/>
            </p:spPr>
          </p:sp>
        </p:grpSp>
        <p:sp>
          <p:nvSpPr>
            <p:cNvPr id="4" name="Rectangle 3"/>
            <p:cNvSpPr/>
            <p:nvPr/>
          </p:nvSpPr>
          <p:spPr>
            <a:xfrm>
              <a:off x="5385916" y="2712104"/>
              <a:ext cx="3925242" cy="1002710"/>
            </a:xfrm>
            <a:prstGeom prst="rect">
              <a:avLst/>
            </a:prstGeom>
            <a:grpFill/>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Arial" panose="020B0604020202020204" pitchFamily="34" charset="0"/>
                </a:rPr>
                <a:t>LUYỆN TẬP 2</a:t>
              </a:r>
              <a:endParaRPr kumimoji="0" lang="en-US"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051462" y="-607638"/>
            <a:ext cx="3542291" cy="3542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067800" y="4992927"/>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2"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66370" y="9404168"/>
            <a:ext cx="1240083" cy="12400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2804217"/>
                <a:ext cx="16764000" cy="1829796"/>
              </a:xfrm>
              <a:prstGeom prst="rect">
                <a:avLst/>
              </a:prstGeom>
            </p:spPr>
            <p:txBody>
              <a:bodyPr wrap="square">
                <a:spAutoFit/>
              </a:bodyPr>
              <a:lstStyle/>
              <a:p>
                <a:pPr>
                  <a:lnSpc>
                    <a:spcPct val="150000"/>
                  </a:lnSpc>
                  <a:spcAft>
                    <a:spcPts val="800"/>
                  </a:spcAft>
                </a:pPr>
                <a:r>
                  <a:rPr lang="en-US" sz="3800" dirty="0" err="1">
                    <a:latin typeface="Arial" panose="020B0604020202020204" pitchFamily="34" charset="0"/>
                    <a:ea typeface="Times New Roman" panose="02020603050405020304" pitchFamily="18" charset="0"/>
                    <a:cs typeface="Arial" panose="020B0604020202020204" pitchFamily="34" charset="0"/>
                  </a:rPr>
                  <a:t>Sử</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dụng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máy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tính</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cầm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tay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tính</a:t>
                </a:r>
                <a:r>
                  <a:rPr lang="en-US" sz="3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3800">
                            <a:effectLst/>
                            <a:latin typeface="Cambria Math" panose="02040503050406030204" pitchFamily="18" charset="0"/>
                            <a:ea typeface="Times New Roman" panose="02020603050405020304" pitchFamily="18" charset="0"/>
                            <a:cs typeface="Arial" panose="020B0604020202020204" pitchFamily="34" charset="0"/>
                          </a:rPr>
                          <m:t>3</m:t>
                        </m:r>
                      </m:deg>
                      <m:e>
                        <m:r>
                          <a:rPr lang="en-US" sz="3800">
                            <a:effectLst/>
                            <a:latin typeface="Cambria Math" panose="02040503050406030204" pitchFamily="18" charset="0"/>
                            <a:ea typeface="Times New Roman" panose="02020603050405020304" pitchFamily="18" charset="0"/>
                            <a:cs typeface="Arial" panose="020B0604020202020204" pitchFamily="34" charset="0"/>
                          </a:rPr>
                          <m:t>15</m:t>
                        </m:r>
                      </m:e>
                    </m:rad>
                    <m:r>
                      <a:rPr lang="en-US" sz="3800">
                        <a:effectLst/>
                        <a:latin typeface="Cambria Math" panose="02040503050406030204" pitchFamily="18" charset="0"/>
                        <a:ea typeface="Times New Roman" panose="02020603050405020304" pitchFamily="18" charset="0"/>
                        <a:cs typeface="Arial" panose="020B0604020202020204" pitchFamily="34" charset="0"/>
                      </a:rPr>
                      <m:t>:5</m:t>
                    </m:r>
                    <m:r>
                      <a:rPr lang="en-US" sz="3800" i="1">
                        <a:effectLst/>
                        <a:latin typeface="Cambria Math" panose="02040503050406030204" pitchFamily="18" charset="0"/>
                        <a:ea typeface="Times New Roman" panose="02020603050405020304" pitchFamily="18" charset="0"/>
                        <a:cs typeface="Arial" panose="020B0604020202020204" pitchFamily="34" charset="0"/>
                      </a:rPr>
                      <m:t>−</m:t>
                    </m:r>
                    <m:r>
                      <a:rPr lang="en-US" sz="3800">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lấy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ở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thập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2804217"/>
                <a:ext cx="16764000" cy="1829796"/>
              </a:xfrm>
              <a:prstGeom prst="rect">
                <a:avLst/>
              </a:prstGeom>
              <a:blipFill>
                <a:blip r:embed="rId8"/>
                <a:stretch>
                  <a:fillRect l="-1200" b="-1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72712" y="6158013"/>
                <a:ext cx="13529088" cy="738087"/>
              </a:xfrm>
              <a:prstGeom prst="rect">
                <a:avLst/>
              </a:prstGeom>
            </p:spPr>
            <p:txBody>
              <a:bodyPr wrap="none">
                <a:spAutoFit/>
              </a:bodyPr>
              <a:lstStyle/>
              <a:p>
                <a:r>
                  <a:rPr lang="en-US" sz="3800" dirty="0" err="1">
                    <a:latin typeface="Arial" panose="020B0604020202020204" pitchFamily="34" charset="0"/>
                    <a:ea typeface="Times New Roman" panose="02020603050405020304" pitchFamily="18" charset="0"/>
                  </a:rPr>
                  <a:t>Sử</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dụng</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máy</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tính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cầm</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tay</a:t>
                </a:r>
                <a:r>
                  <a:rPr lang="en-US" sz="3800" dirty="0">
                    <a:latin typeface="Arial" panose="020B0604020202020204" pitchFamily="34" charset="0"/>
                    <a:ea typeface="Times New Roman" panose="02020603050405020304" pitchFamily="18" charset="0"/>
                  </a:rPr>
                  <a:t>, ta </a:t>
                </a:r>
                <a:r>
                  <a:rPr lang="en-US" sz="3800" dirty="0" err="1">
                    <a:latin typeface="Arial" panose="020B0604020202020204" pitchFamily="34" charset="0"/>
                    <a:ea typeface="Times New Roman" panose="02020603050405020304" pitchFamily="18" charset="0"/>
                  </a:rPr>
                  <a:t>tính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được</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kết</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quả</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là</a:t>
                </a:r>
                <a:r>
                  <a:rPr lang="en-US" sz="3800" dirty="0">
                    <a:latin typeface="Arial" panose="020B0604020202020204" pitchFamily="34" charset="0"/>
                    <a:ea typeface="Times New Roman" panose="02020603050405020304" pitchFamily="18" charset="0"/>
                  </a:rPr>
                  <a:t>: </a:t>
                </a:r>
                <a14:m>
                  <m:oMath xmlns:m="http://schemas.openxmlformats.org/officeDocument/2006/math">
                    <m:rad>
                      <m:rad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3800">
                            <a:effectLst/>
                            <a:latin typeface="Cambria Math" panose="02040503050406030204" pitchFamily="18" charset="0"/>
                            <a:ea typeface="Calibri" panose="020F0502020204030204" pitchFamily="34" charset="0"/>
                            <a:cs typeface="Arial" panose="020B0604020202020204" pitchFamily="34" charset="0"/>
                          </a:rPr>
                          <m:t>3</m:t>
                        </m:r>
                      </m:deg>
                      <m:e>
                        <m:r>
                          <a:rPr lang="en-US" sz="3800">
                            <a:effectLst/>
                            <a:latin typeface="Cambria Math" panose="02040503050406030204" pitchFamily="18" charset="0"/>
                            <a:ea typeface="Times New Roman" panose="02020603050405020304" pitchFamily="18" charset="0"/>
                            <a:cs typeface="Arial" panose="020B0604020202020204" pitchFamily="34" charset="0"/>
                          </a:rPr>
                          <m:t>15</m:t>
                        </m:r>
                      </m:e>
                    </m:rad>
                    <m:r>
                      <a:rPr lang="en-US" sz="3800">
                        <a:effectLst/>
                        <a:latin typeface="Cambria Math" panose="02040503050406030204" pitchFamily="18" charset="0"/>
                        <a:ea typeface="Times New Roman" panose="02020603050405020304" pitchFamily="18" charset="0"/>
                        <a:cs typeface="Arial" panose="020B0604020202020204" pitchFamily="34" charset="0"/>
                      </a:rPr>
                      <m:t>:5</m:t>
                    </m:r>
                    <m:r>
                      <a:rPr lang="en-US" sz="3800" i="1">
                        <a:effectLst/>
                        <a:latin typeface="Cambria Math" panose="02040503050406030204" pitchFamily="18" charset="0"/>
                        <a:ea typeface="Times New Roman" panose="02020603050405020304" pitchFamily="18" charset="0"/>
                        <a:cs typeface="Arial" panose="020B0604020202020204" pitchFamily="34" charset="0"/>
                      </a:rPr>
                      <m:t>−</m:t>
                    </m:r>
                    <m:r>
                      <a:rPr lang="en-US" sz="3800">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3800" dirty="0"/>
              </a:p>
            </p:txBody>
          </p:sp>
        </mc:Choice>
        <mc:Fallback xmlns="">
          <p:sp>
            <p:nvSpPr>
              <p:cNvPr id="7" name="Rectangle 6"/>
              <p:cNvSpPr>
                <a:spLocks noRot="1" noChangeAspect="1" noMove="1" noResize="1" noEditPoints="1" noAdjustHandles="1" noChangeArrowheads="1" noChangeShapeType="1" noTextEdit="1"/>
              </p:cNvSpPr>
              <p:nvPr/>
            </p:nvSpPr>
            <p:spPr>
              <a:xfrm>
                <a:off x="872712" y="6158013"/>
                <a:ext cx="13529088" cy="738087"/>
              </a:xfrm>
              <a:prstGeom prst="rect">
                <a:avLst/>
              </a:prstGeom>
              <a:blipFill>
                <a:blip r:embed="rId9"/>
                <a:stretch>
                  <a:fillRect l="-1486" t="-7438" b="-31405"/>
                </a:stretch>
              </a:blipFill>
            </p:spPr>
            <p:txBody>
              <a:bodyPr/>
              <a:lstStyle/>
              <a:p>
                <a:r>
                  <a:rPr lang="en-US">
                    <a:noFill/>
                  </a:rPr>
                  <a:t> </a:t>
                </a:r>
              </a:p>
            </p:txBody>
          </p:sp>
        </mc:Fallback>
      </mc:AlternateContent>
      <p:pic>
        <p:nvPicPr>
          <p:cNvPr id="20"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86080">
            <a:off x="16276168" y="8031878"/>
            <a:ext cx="1447723" cy="1873524"/>
          </a:xfrm>
          <a:prstGeom prst="rect">
            <a:avLst/>
          </a:prstGeom>
        </p:spPr>
      </p:pic>
    </p:spTree>
    <p:extLst>
      <p:ext uri="{BB962C8B-B14F-4D97-AF65-F5344CB8AC3E}">
        <p14:creationId xmlns:p14="http://schemas.microsoft.com/office/powerpoint/2010/main" val="189268268"/>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8" name="Group 18"/>
          <p:cNvGrpSpPr/>
          <p:nvPr/>
        </p:nvGrpSpPr>
        <p:grpSpPr>
          <a:xfrm>
            <a:off x="13714518" y="4507643"/>
            <a:ext cx="3086100" cy="286940"/>
            <a:chOff x="0" y="0"/>
            <a:chExt cx="812800" cy="75573"/>
          </a:xfrm>
        </p:grpSpPr>
        <p:sp>
          <p:nvSpPr>
            <p:cNvPr id="19" name="Freeform 19"/>
            <p:cNvSpPr/>
            <p:nvPr/>
          </p:nvSpPr>
          <p:spPr>
            <a:xfrm>
              <a:off x="0" y="0"/>
              <a:ext cx="812800" cy="75573"/>
            </a:xfrm>
            <a:custGeom>
              <a:avLst/>
              <a:gdLst/>
              <a:ahLst/>
              <a:cxnLst/>
              <a:rect l="l" t="t" r="r" b="b"/>
              <a:pathLst>
                <a:path w="812800" h="75573">
                  <a:moveTo>
                    <a:pt x="0" y="0"/>
                  </a:moveTo>
                  <a:lnTo>
                    <a:pt x="812800" y="0"/>
                  </a:lnTo>
                  <a:lnTo>
                    <a:pt x="812800" y="75573"/>
                  </a:lnTo>
                  <a:lnTo>
                    <a:pt x="0" y="75573"/>
                  </a:lnTo>
                  <a:close/>
                </a:path>
              </a:pathLst>
            </a:custGeom>
            <a:solidFill>
              <a:srgbClr val="000000">
                <a:alpha val="0"/>
              </a:srgbClr>
            </a:solidFill>
          </p:spPr>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36343">
            <a:off x="16146725" y="7979430"/>
            <a:ext cx="1620310" cy="2082174"/>
          </a:xfrm>
          <a:prstGeom prst="rect">
            <a:avLst/>
          </a:prstGeom>
        </p:spPr>
      </p:pic>
      <p:grpSp>
        <p:nvGrpSpPr>
          <p:cNvPr id="38" name="Group 37"/>
          <p:cNvGrpSpPr/>
          <p:nvPr/>
        </p:nvGrpSpPr>
        <p:grpSpPr>
          <a:xfrm>
            <a:off x="477394" y="1409700"/>
            <a:ext cx="17429606" cy="3208402"/>
            <a:chOff x="477394" y="2163928"/>
            <a:chExt cx="17429606" cy="3208402"/>
          </a:xfrm>
        </p:grpSpPr>
        <p:grpSp>
          <p:nvGrpSpPr>
            <p:cNvPr id="13" name="Group 13"/>
            <p:cNvGrpSpPr/>
            <p:nvPr/>
          </p:nvGrpSpPr>
          <p:grpSpPr>
            <a:xfrm>
              <a:off x="477394" y="2198677"/>
              <a:ext cx="17429606" cy="3173653"/>
              <a:chOff x="0" y="0"/>
              <a:chExt cx="6286135" cy="1000967"/>
            </a:xfrm>
          </p:grpSpPr>
          <p:sp>
            <p:nvSpPr>
              <p:cNvPr id="14" name="Freeform 14"/>
              <p:cNvSpPr/>
              <p:nvPr/>
            </p:nvSpPr>
            <p:spPr>
              <a:xfrm>
                <a:off x="80010" y="80010"/>
                <a:ext cx="6193425" cy="908257"/>
              </a:xfrm>
              <a:custGeom>
                <a:avLst/>
                <a:gdLst/>
                <a:ahLst/>
                <a:cxnLst/>
                <a:rect l="l" t="t" r="r" b="b"/>
                <a:pathLst>
                  <a:path w="6193425" h="908257">
                    <a:moveTo>
                      <a:pt x="0" y="853647"/>
                    </a:moveTo>
                    <a:lnTo>
                      <a:pt x="0" y="908257"/>
                    </a:lnTo>
                    <a:lnTo>
                      <a:pt x="6193425" y="908257"/>
                    </a:lnTo>
                    <a:lnTo>
                      <a:pt x="6193425" y="0"/>
                    </a:lnTo>
                    <a:lnTo>
                      <a:pt x="6138815" y="0"/>
                    </a:lnTo>
                    <a:lnTo>
                      <a:pt x="6138815" y="853647"/>
                    </a:lnTo>
                    <a:close/>
                  </a:path>
                </a:pathLst>
              </a:custGeom>
              <a:solidFill>
                <a:srgbClr val="000000"/>
              </a:solidFill>
            </p:spPr>
          </p:sp>
          <p:sp>
            <p:nvSpPr>
              <p:cNvPr id="15" name="Freeform 15"/>
              <p:cNvSpPr/>
              <p:nvPr/>
            </p:nvSpPr>
            <p:spPr>
              <a:xfrm>
                <a:off x="67310" y="67310"/>
                <a:ext cx="6218825" cy="933657"/>
              </a:xfrm>
              <a:custGeom>
                <a:avLst/>
                <a:gdLst/>
                <a:ahLst/>
                <a:cxnLst/>
                <a:rect l="l" t="t" r="r" b="b"/>
                <a:pathLst>
                  <a:path w="6218825" h="933657">
                    <a:moveTo>
                      <a:pt x="6151515" y="0"/>
                    </a:moveTo>
                    <a:lnTo>
                      <a:pt x="6151515" y="12700"/>
                    </a:lnTo>
                    <a:lnTo>
                      <a:pt x="6206125" y="12700"/>
                    </a:lnTo>
                    <a:lnTo>
                      <a:pt x="6206125" y="920957"/>
                    </a:lnTo>
                    <a:lnTo>
                      <a:pt x="12700" y="920957"/>
                    </a:lnTo>
                    <a:lnTo>
                      <a:pt x="12700" y="866347"/>
                    </a:lnTo>
                    <a:lnTo>
                      <a:pt x="0" y="866347"/>
                    </a:lnTo>
                    <a:lnTo>
                      <a:pt x="0" y="933657"/>
                    </a:lnTo>
                    <a:lnTo>
                      <a:pt x="6218825" y="933657"/>
                    </a:lnTo>
                    <a:lnTo>
                      <a:pt x="6218825" y="0"/>
                    </a:lnTo>
                    <a:close/>
                  </a:path>
                </a:pathLst>
              </a:custGeom>
              <a:solidFill>
                <a:srgbClr val="000000"/>
              </a:solidFill>
            </p:spPr>
          </p:sp>
          <p:sp>
            <p:nvSpPr>
              <p:cNvPr id="16" name="Freeform 16"/>
              <p:cNvSpPr/>
              <p:nvPr/>
            </p:nvSpPr>
            <p:spPr>
              <a:xfrm>
                <a:off x="12700" y="12700"/>
                <a:ext cx="6193425" cy="908257"/>
              </a:xfrm>
              <a:custGeom>
                <a:avLst/>
                <a:gdLst/>
                <a:ahLst/>
                <a:cxnLst/>
                <a:rect l="l" t="t" r="r" b="b"/>
                <a:pathLst>
                  <a:path w="6193425" h="908257">
                    <a:moveTo>
                      <a:pt x="0" y="0"/>
                    </a:moveTo>
                    <a:lnTo>
                      <a:pt x="6193425" y="0"/>
                    </a:lnTo>
                    <a:lnTo>
                      <a:pt x="6193425" y="908257"/>
                    </a:lnTo>
                    <a:lnTo>
                      <a:pt x="0" y="908257"/>
                    </a:lnTo>
                    <a:close/>
                  </a:path>
                </a:pathLst>
              </a:custGeom>
              <a:solidFill>
                <a:srgbClr val="FDFB52"/>
              </a:solidFill>
            </p:spPr>
          </p:sp>
          <p:sp>
            <p:nvSpPr>
              <p:cNvPr id="17" name="Freeform 17"/>
              <p:cNvSpPr/>
              <p:nvPr/>
            </p:nvSpPr>
            <p:spPr>
              <a:xfrm>
                <a:off x="0" y="0"/>
                <a:ext cx="6218825" cy="933657"/>
              </a:xfrm>
              <a:custGeom>
                <a:avLst/>
                <a:gdLst/>
                <a:ahLst/>
                <a:cxnLst/>
                <a:rect l="l" t="t" r="r" b="b"/>
                <a:pathLst>
                  <a:path w="6218825" h="933657">
                    <a:moveTo>
                      <a:pt x="80010" y="933657"/>
                    </a:moveTo>
                    <a:lnTo>
                      <a:pt x="6218825" y="933657"/>
                    </a:lnTo>
                    <a:lnTo>
                      <a:pt x="6218825" y="80010"/>
                    </a:lnTo>
                    <a:lnTo>
                      <a:pt x="6218825" y="67310"/>
                    </a:lnTo>
                    <a:lnTo>
                      <a:pt x="6218825" y="0"/>
                    </a:lnTo>
                    <a:lnTo>
                      <a:pt x="0" y="0"/>
                    </a:lnTo>
                    <a:lnTo>
                      <a:pt x="0" y="933657"/>
                    </a:lnTo>
                    <a:lnTo>
                      <a:pt x="67310" y="933657"/>
                    </a:lnTo>
                    <a:lnTo>
                      <a:pt x="80010" y="933657"/>
                    </a:lnTo>
                    <a:close/>
                    <a:moveTo>
                      <a:pt x="12700" y="12700"/>
                    </a:moveTo>
                    <a:lnTo>
                      <a:pt x="6206125" y="12700"/>
                    </a:lnTo>
                    <a:lnTo>
                      <a:pt x="6206125" y="920957"/>
                    </a:lnTo>
                    <a:lnTo>
                      <a:pt x="12700" y="920957"/>
                    </a:lnTo>
                    <a:lnTo>
                      <a:pt x="12700" y="12700"/>
                    </a:lnTo>
                    <a:close/>
                  </a:path>
                </a:pathLst>
              </a:custGeom>
              <a:solidFill>
                <a:srgbClr val="000000"/>
              </a:solidFill>
            </p:spPr>
          </p:sp>
        </p:grpSp>
        <p:sp>
          <p:nvSpPr>
            <p:cNvPr id="35" name="Rectangle 34"/>
            <p:cNvSpPr/>
            <p:nvPr/>
          </p:nvSpPr>
          <p:spPr>
            <a:xfrm>
              <a:off x="1044992" y="2163928"/>
              <a:ext cx="16046892" cy="2713243"/>
            </a:xfrm>
            <a:prstGeom prst="rect">
              <a:avLst/>
            </a:prstGeom>
          </p:spPr>
          <p:txBody>
            <a:bodyPr wrap="none">
              <a:spAutoFit/>
            </a:bodyPr>
            <a:lstStyle/>
            <a:p>
              <a:pPr algn="ctr">
                <a:lnSpc>
                  <a:spcPct val="150000"/>
                </a:lnSpc>
                <a:spcAft>
                  <a:spcPts val="0"/>
                </a:spcAft>
              </a:pPr>
              <a:r>
                <a:rPr lang="vi-VN" sz="6000" b="1" dirty="0">
                  <a:solidFill>
                    <a:srgbClr val="000000"/>
                  </a:solidFill>
                  <a:ea typeface="Times New Roman" panose="02020603050405020304" pitchFamily="18" charset="0"/>
                  <a:cs typeface="Times New Roman" panose="02020603050405020304" pitchFamily="18" charset="0"/>
                </a:rPr>
                <a:t>CHƯƠNG VI</a:t>
              </a:r>
              <a:r>
                <a:rPr lang="vi-VN" sz="6000" b="1" dirty="0" smtClean="0">
                  <a:solidFill>
                    <a:srgbClr val="000000"/>
                  </a:solidFill>
                  <a:ea typeface="Times New Roman" panose="02020603050405020304" pitchFamily="18" charset="0"/>
                  <a:cs typeface="Times New Roman" panose="02020603050405020304" pitchFamily="18" charset="0"/>
                </a:rPr>
                <a:t>:</a:t>
              </a:r>
              <a:endParaRPr lang="en-US" sz="6000" b="1" dirty="0" smtClean="0">
                <a:solidFill>
                  <a:srgbClr val="000000"/>
                </a:solidFill>
                <a:ea typeface="Times New Roman" panose="02020603050405020304" pitchFamily="18" charset="0"/>
                <a:cs typeface="Times New Roman" panose="02020603050405020304" pitchFamily="18" charset="0"/>
              </a:endParaRPr>
            </a:p>
            <a:p>
              <a:pPr algn="ctr">
                <a:lnSpc>
                  <a:spcPct val="150000"/>
                </a:lnSpc>
                <a:spcAft>
                  <a:spcPts val="0"/>
                </a:spcAft>
              </a:pPr>
              <a:r>
                <a:rPr lang="vi-VN" sz="6000" b="1" dirty="0" smtClean="0">
                  <a:solidFill>
                    <a:srgbClr val="000000"/>
                  </a:solidFill>
                  <a:ea typeface="Times New Roman" panose="02020603050405020304" pitchFamily="18" charset="0"/>
                  <a:cs typeface="Times New Roman" panose="02020603050405020304" pitchFamily="18" charset="0"/>
                </a:rPr>
                <a:t> </a:t>
              </a:r>
              <a:r>
                <a:rPr lang="vi-VN" sz="6000" b="1" dirty="0">
                  <a:solidFill>
                    <a:srgbClr val="000000"/>
                  </a:solidFill>
                  <a:ea typeface="Times New Roman" panose="02020603050405020304" pitchFamily="18" charset="0"/>
                  <a:cs typeface="Times New Roman" panose="02020603050405020304" pitchFamily="18" charset="0"/>
                </a:rPr>
                <a:t>MỘT </a:t>
              </a:r>
              <a:r>
                <a:rPr lang="en-US" sz="6000" b="1" dirty="0">
                  <a:solidFill>
                    <a:srgbClr val="000000"/>
                  </a:solidFill>
                  <a:ea typeface="Times New Roman" panose="02020603050405020304" pitchFamily="18" charset="0"/>
                  <a:cs typeface="Arial" panose="020B0604020202020204" pitchFamily="34" charset="0"/>
                </a:rPr>
                <a:t>S</a:t>
              </a:r>
              <a:r>
                <a:rPr lang="vi-VN" sz="6000" b="1" dirty="0" smtClean="0">
                  <a:solidFill>
                    <a:srgbClr val="000000"/>
                  </a:solidFill>
                  <a:ea typeface="Times New Roman" panose="02020603050405020304" pitchFamily="18" charset="0"/>
                  <a:cs typeface="Arial" panose="020B0604020202020204" pitchFamily="34" charset="0"/>
                </a:rPr>
                <a:t>Ố </a:t>
              </a:r>
              <a:r>
                <a:rPr lang="vi-VN" sz="6000" b="1" dirty="0">
                  <a:solidFill>
                    <a:srgbClr val="000000"/>
                  </a:solidFill>
                  <a:ea typeface="Times New Roman" panose="02020603050405020304" pitchFamily="18" charset="0"/>
                  <a:cs typeface="Arial" panose="020B0604020202020204" pitchFamily="34" charset="0"/>
                </a:rPr>
                <a:t>YẾU </a:t>
              </a:r>
              <a:r>
                <a:rPr lang="vi-VN" sz="6000" b="1" dirty="0">
                  <a:solidFill>
                    <a:srgbClr val="000000"/>
                  </a:solidFill>
                  <a:ea typeface="Times New Roman" panose="02020603050405020304" pitchFamily="18" charset="0"/>
                  <a:cs typeface="Times New Roman" panose="02020603050405020304" pitchFamily="18" charset="0"/>
                </a:rPr>
                <a:t>TỐ THỐNG KÊ VÀ XÁC XUẤT</a:t>
              </a:r>
            </a:p>
          </p:txBody>
        </p:sp>
      </p:grpSp>
      <p:grpSp>
        <p:nvGrpSpPr>
          <p:cNvPr id="37" name="Group 36"/>
          <p:cNvGrpSpPr/>
          <p:nvPr/>
        </p:nvGrpSpPr>
        <p:grpSpPr>
          <a:xfrm>
            <a:off x="2856114" y="4838700"/>
            <a:ext cx="12424647" cy="3464575"/>
            <a:chOff x="2967753" y="5684683"/>
            <a:chExt cx="12424647" cy="3888652"/>
          </a:xfrm>
        </p:grpSpPr>
        <p:grpSp>
          <p:nvGrpSpPr>
            <p:cNvPr id="4" name="Group 4"/>
            <p:cNvGrpSpPr/>
            <p:nvPr/>
          </p:nvGrpSpPr>
          <p:grpSpPr>
            <a:xfrm>
              <a:off x="2967753" y="6554920"/>
              <a:ext cx="12424647" cy="3018415"/>
              <a:chOff x="0" y="0"/>
              <a:chExt cx="27962470" cy="3815253"/>
            </a:xfrm>
          </p:grpSpPr>
          <p:sp>
            <p:nvSpPr>
              <p:cNvPr id="5" name="Freeform 5"/>
              <p:cNvSpPr/>
              <p:nvPr/>
            </p:nvSpPr>
            <p:spPr>
              <a:xfrm>
                <a:off x="72389" y="72390"/>
                <a:ext cx="27817691" cy="3670472"/>
              </a:xfrm>
              <a:custGeom>
                <a:avLst/>
                <a:gdLst/>
                <a:ahLst/>
                <a:cxnLst/>
                <a:rect l="l" t="t" r="r" b="b"/>
                <a:pathLst>
                  <a:path w="27817691" h="3670473">
                    <a:moveTo>
                      <a:pt x="0" y="0"/>
                    </a:moveTo>
                    <a:lnTo>
                      <a:pt x="27817691" y="0"/>
                    </a:lnTo>
                    <a:lnTo>
                      <a:pt x="27817691" y="3670473"/>
                    </a:lnTo>
                    <a:lnTo>
                      <a:pt x="0" y="3670473"/>
                    </a:lnTo>
                    <a:lnTo>
                      <a:pt x="0" y="0"/>
                    </a:lnTo>
                    <a:close/>
                  </a:path>
                </a:pathLst>
              </a:custGeom>
              <a:solidFill>
                <a:srgbClr val="FFFFFF"/>
              </a:solidFill>
            </p:spPr>
          </p:sp>
          <p:sp>
            <p:nvSpPr>
              <p:cNvPr id="6" name="Freeform 6"/>
              <p:cNvSpPr/>
              <p:nvPr/>
            </p:nvSpPr>
            <p:spPr>
              <a:xfrm>
                <a:off x="0" y="0"/>
                <a:ext cx="27962470" cy="3815253"/>
              </a:xfrm>
              <a:custGeom>
                <a:avLst/>
                <a:gdLst/>
                <a:ahLst/>
                <a:cxnLst/>
                <a:rect l="l" t="t" r="r" b="b"/>
                <a:pathLst>
                  <a:path w="27962470" h="3815253">
                    <a:moveTo>
                      <a:pt x="27817691" y="3670473"/>
                    </a:moveTo>
                    <a:lnTo>
                      <a:pt x="27962470" y="3670473"/>
                    </a:lnTo>
                    <a:lnTo>
                      <a:pt x="27962470" y="3815253"/>
                    </a:lnTo>
                    <a:lnTo>
                      <a:pt x="27817688" y="3815253"/>
                    </a:lnTo>
                    <a:lnTo>
                      <a:pt x="27817688"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27817691" y="144780"/>
                    </a:moveTo>
                    <a:lnTo>
                      <a:pt x="27962470" y="144780"/>
                    </a:lnTo>
                    <a:lnTo>
                      <a:pt x="27962470" y="3670473"/>
                    </a:lnTo>
                    <a:lnTo>
                      <a:pt x="27817688" y="3670473"/>
                    </a:lnTo>
                    <a:lnTo>
                      <a:pt x="27817688" y="144780"/>
                    </a:lnTo>
                    <a:close/>
                    <a:moveTo>
                      <a:pt x="144780" y="3670473"/>
                    </a:moveTo>
                    <a:lnTo>
                      <a:pt x="27817691" y="3670473"/>
                    </a:lnTo>
                    <a:lnTo>
                      <a:pt x="27817691" y="3815253"/>
                    </a:lnTo>
                    <a:lnTo>
                      <a:pt x="144780" y="3815253"/>
                    </a:lnTo>
                    <a:lnTo>
                      <a:pt x="144780" y="3670473"/>
                    </a:lnTo>
                    <a:close/>
                    <a:moveTo>
                      <a:pt x="27817691" y="0"/>
                    </a:moveTo>
                    <a:lnTo>
                      <a:pt x="27962470" y="0"/>
                    </a:lnTo>
                    <a:lnTo>
                      <a:pt x="27962470" y="144780"/>
                    </a:lnTo>
                    <a:lnTo>
                      <a:pt x="27817688" y="144780"/>
                    </a:lnTo>
                    <a:lnTo>
                      <a:pt x="27817688" y="0"/>
                    </a:lnTo>
                    <a:close/>
                    <a:moveTo>
                      <a:pt x="0" y="0"/>
                    </a:moveTo>
                    <a:lnTo>
                      <a:pt x="144780" y="0"/>
                    </a:lnTo>
                    <a:lnTo>
                      <a:pt x="144780" y="144780"/>
                    </a:lnTo>
                    <a:lnTo>
                      <a:pt x="0" y="144780"/>
                    </a:lnTo>
                    <a:lnTo>
                      <a:pt x="0" y="0"/>
                    </a:lnTo>
                    <a:close/>
                    <a:moveTo>
                      <a:pt x="144780" y="0"/>
                    </a:moveTo>
                    <a:lnTo>
                      <a:pt x="27817691" y="0"/>
                    </a:lnTo>
                    <a:lnTo>
                      <a:pt x="27817691" y="144780"/>
                    </a:lnTo>
                    <a:lnTo>
                      <a:pt x="144780" y="144780"/>
                    </a:lnTo>
                    <a:lnTo>
                      <a:pt x="144780" y="0"/>
                    </a:lnTo>
                    <a:close/>
                  </a:path>
                </a:pathLst>
              </a:custGeom>
              <a:solidFill>
                <a:srgbClr val="7CB79D"/>
              </a:solidFill>
            </p:spPr>
          </p:sp>
        </p:grpSp>
        <p:sp>
          <p:nvSpPr>
            <p:cNvPr id="36" name="Rectangle 35"/>
            <p:cNvSpPr/>
            <p:nvPr/>
          </p:nvSpPr>
          <p:spPr>
            <a:xfrm>
              <a:off x="3324497" y="5684683"/>
              <a:ext cx="11548768" cy="2862321"/>
            </a:xfrm>
            <a:prstGeom prst="rect">
              <a:avLst/>
            </a:prstGeom>
          </p:spPr>
          <p:txBody>
            <a:bodyPr wrap="square">
              <a:spAutoFit/>
            </a:bodyPr>
            <a:lstStyle/>
            <a:p>
              <a:pPr algn="ctr">
                <a:lnSpc>
                  <a:spcPct val="150000"/>
                </a:lnSpc>
                <a:spcAft>
                  <a:spcPts val="0"/>
                </a:spcAft>
              </a:pPr>
              <a:r>
                <a:rPr lang="en-US" sz="6000" dirty="0">
                  <a:solidFill>
                    <a:srgbClr val="2F5496"/>
                  </a:solidFill>
                  <a:latin typeface="Arial" panose="020B0604020202020204" pitchFamily="34" charset="0"/>
                  <a:ea typeface="Times New Roman" panose="02020603050405020304" pitchFamily="18" charset="0"/>
                </a:rPr>
                <a:t/>
              </a:r>
              <a:br>
                <a:rPr lang="en-US" sz="6000" dirty="0">
                  <a:solidFill>
                    <a:srgbClr val="2F5496"/>
                  </a:solidFill>
                  <a:latin typeface="Arial" panose="020B0604020202020204" pitchFamily="34" charset="0"/>
                  <a:ea typeface="Times New Roman" panose="02020603050405020304" pitchFamily="18" charset="0"/>
                </a:rPr>
              </a:br>
              <a:r>
                <a:rPr lang="en-US"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BÀI 1: SỐ GẦN ĐÚNG. SAI SỐ</a:t>
              </a:r>
              <a:endParaRPr lang="en-US" sz="6000" b="1" kern="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pic>
        <p:nvPicPr>
          <p:cNvPr id="39"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896355">
            <a:off x="1336968" y="62954"/>
            <a:ext cx="1169234" cy="22329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031321" y="4423525"/>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683934" y="6390649"/>
            <a:ext cx="1633439" cy="3119415"/>
          </a:xfrm>
          <a:prstGeom prst="rect">
            <a:avLst/>
          </a:prstGeom>
        </p:spPr>
      </p:pic>
      <p:pic>
        <p:nvPicPr>
          <p:cNvPr id="17"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57200" y="8420100"/>
            <a:ext cx="1219200" cy="1566728"/>
          </a:xfrm>
          <a:prstGeom prst="rect">
            <a:avLst/>
          </a:prstGeom>
        </p:spPr>
      </p:pic>
      <p:sp>
        <p:nvSpPr>
          <p:cNvPr id="34" name="Rectangle 33"/>
          <p:cNvSpPr/>
          <p:nvPr/>
        </p:nvSpPr>
        <p:spPr>
          <a:xfrm>
            <a:off x="1942158" y="799932"/>
            <a:ext cx="3925242" cy="1131079"/>
          </a:xfrm>
          <a:prstGeom prst="rect">
            <a:avLst/>
          </a:prstGeom>
          <a:solidFill>
            <a:schemeClr val="accent5">
              <a:lumMod val="20000"/>
              <a:lumOff val="80000"/>
            </a:schemeClr>
          </a:solidFill>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907947" y="2160000"/>
            <a:ext cx="14893643" cy="1752211"/>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Hãy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tìm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dưới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đúng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031321" y="5512411"/>
                <a:ext cx="11582400" cy="1840889"/>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dirty="0" err="1" smtClean="0">
                    <a:latin typeface="Arial" panose="020B0604020202020204" pitchFamily="34" charset="0"/>
                    <a:ea typeface="Times New Roman" panose="02020603050405020304" pitchFamily="18" charset="0"/>
                    <a:cs typeface="Arial" panose="020B0604020202020204" pitchFamily="34" charset="0"/>
                  </a:rPr>
                  <a:t>Khối</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lượng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của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Trái</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Đất</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là</a:t>
                </a:r>
                <a:r>
                  <a:rPr lang="en-US" sz="3800" dirty="0">
                    <a:latin typeface="Arial" panose="020B0604020202020204" pitchFamily="34" charset="0"/>
                    <a:ea typeface="Times New Roman" panose="02020603050405020304" pitchFamily="18" charset="0"/>
                    <a:cs typeface="Arial" panose="020B0604020202020204" pitchFamily="34" charset="0"/>
                  </a:rPr>
                  <a:t>: 5,9722 </a:t>
                </a:r>
                <a14:m>
                  <m:oMath xmlns:m="http://schemas.openxmlformats.org/officeDocument/2006/math">
                    <m:r>
                      <a:rPr lang="en-US" sz="3800" b="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10</a:t>
                </a:r>
                <a:r>
                  <a:rPr lang="en-US" sz="3800" baseline="30000" dirty="0">
                    <a:effectLst/>
                    <a:latin typeface="Arial" panose="020B0604020202020204" pitchFamily="34" charset="0"/>
                    <a:ea typeface="Times New Roman" panose="02020603050405020304" pitchFamily="18" charset="0"/>
                    <a:cs typeface="Arial" panose="020B0604020202020204" pitchFamily="34" charset="0"/>
                  </a:rPr>
                  <a:t>24</a:t>
                </a:r>
                <a:r>
                  <a:rPr lang="en-US" sz="3800" dirty="0">
                    <a:effectLst/>
                    <a:latin typeface="Arial" panose="020B0604020202020204" pitchFamily="34" charset="0"/>
                    <a:ea typeface="Times New Roman" panose="02020603050405020304" pitchFamily="18" charset="0"/>
                    <a:cs typeface="Arial" panose="020B0604020202020204" pitchFamily="34" charset="0"/>
                  </a:rPr>
                  <a:t> (kg</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3800" dirty="0" err="1" smtClean="0">
                    <a:effectLst/>
                    <a:latin typeface="Arial" panose="020B0604020202020204" pitchFamily="34" charset="0"/>
                    <a:ea typeface="Times New Roman" panose="02020603050405020304" pitchFamily="18" charset="0"/>
                    <a:cs typeface="Arial" panose="020B0604020202020204" pitchFamily="34" charset="0"/>
                  </a:rPr>
                  <a:t>Khối</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Mặt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Trời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1,9891 </a:t>
                </a:r>
                <a14:m>
                  <m:oMath xmlns:m="http://schemas.openxmlformats.org/officeDocument/2006/math">
                    <m:r>
                      <a:rPr lang="en-US" sz="3800" b="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10</a:t>
                </a:r>
                <a:r>
                  <a:rPr lang="en-US" sz="3800" baseline="30000" dirty="0">
                    <a:effectLst/>
                    <a:latin typeface="Arial" panose="020B0604020202020204" pitchFamily="34" charset="0"/>
                    <a:ea typeface="Times New Roman" panose="02020603050405020304" pitchFamily="18" charset="0"/>
                    <a:cs typeface="Arial" panose="020B0604020202020204" pitchFamily="34" charset="0"/>
                  </a:rPr>
                  <a:t>30</a:t>
                </a:r>
                <a:r>
                  <a:rPr lang="en-US" sz="3800" dirty="0">
                    <a:effectLst/>
                    <a:latin typeface="Arial" panose="020B0604020202020204" pitchFamily="34" charset="0"/>
                    <a:ea typeface="Times New Roman" panose="02020603050405020304" pitchFamily="18" charset="0"/>
                    <a:cs typeface="Arial" panose="020B0604020202020204" pitchFamily="34" charset="0"/>
                  </a:rPr>
                  <a:t> (kg</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31321" y="5512411"/>
                <a:ext cx="11582400" cy="1840889"/>
              </a:xfrm>
              <a:prstGeom prst="rect">
                <a:avLst/>
              </a:prstGeom>
              <a:blipFill>
                <a:blip r:embed="rId18"/>
                <a:stretch>
                  <a:fillRect l="-1579" b="-12583"/>
                </a:stretch>
              </a:blipFill>
            </p:spPr>
            <p:txBody>
              <a:bodyPr/>
              <a:lstStyle/>
              <a:p>
                <a:r>
                  <a:rPr lang="en-US">
                    <a:noFill/>
                  </a:rPr>
                  <a:t> </a:t>
                </a:r>
              </a:p>
            </p:txBody>
          </p:sp>
        </mc:Fallback>
      </mc:AlternateContent>
    </p:spTree>
    <p:extLst>
      <p:ext uri="{BB962C8B-B14F-4D97-AF65-F5344CB8AC3E}">
        <p14:creationId xmlns:p14="http://schemas.microsoft.com/office/powerpoint/2010/main" val="12983343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362200" y="34671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84450" y="70506"/>
            <a:ext cx="863709" cy="771057"/>
          </a:xfrm>
          <a:prstGeom prst="rect">
            <a:avLst/>
          </a:prstGeom>
        </p:spPr>
      </p:pic>
      <p:grpSp>
        <p:nvGrpSpPr>
          <p:cNvPr id="6" name="Group 5"/>
          <p:cNvGrpSpPr/>
          <p:nvPr/>
        </p:nvGrpSpPr>
        <p:grpSpPr>
          <a:xfrm>
            <a:off x="609600" y="456128"/>
            <a:ext cx="16992600" cy="2934772"/>
            <a:chOff x="1668204" y="589151"/>
            <a:chExt cx="14638596" cy="2934772"/>
          </a:xfrm>
        </p:grpSpPr>
        <p:grpSp>
          <p:nvGrpSpPr>
            <p:cNvPr id="12" name="Group 4"/>
            <p:cNvGrpSpPr/>
            <p:nvPr/>
          </p:nvGrpSpPr>
          <p:grpSpPr>
            <a:xfrm>
              <a:off x="1669908" y="589151"/>
              <a:ext cx="2588497" cy="1210674"/>
              <a:chOff x="0" y="-152150"/>
              <a:chExt cx="13241067" cy="2417368"/>
            </a:xfrm>
          </p:grpSpPr>
          <p:grpSp>
            <p:nvGrpSpPr>
              <p:cNvPr id="13" name="Group 5"/>
              <p:cNvGrpSpPr/>
              <p:nvPr/>
            </p:nvGrpSpPr>
            <p:grpSpPr>
              <a:xfrm>
                <a:off x="0" y="0"/>
                <a:ext cx="13241067" cy="2265218"/>
                <a:chOff x="0" y="0"/>
                <a:chExt cx="5851034" cy="1000967"/>
              </a:xfrm>
            </p:grpSpPr>
            <p:sp>
              <p:nvSpPr>
                <p:cNvPr id="15"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1128441" y="-152150"/>
                <a:ext cx="11136500" cy="230453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4</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1668204" y="800100"/>
                  <a:ext cx="14638596" cy="2723823"/>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Một</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tờ</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giấy</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nhật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lượt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29,7</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21</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chéo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tờ</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định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68204" y="800100"/>
                  <a:ext cx="14638596" cy="2723823"/>
                </a:xfrm>
                <a:prstGeom prst="rect">
                  <a:avLst/>
                </a:prstGeom>
                <a:blipFill>
                  <a:blip r:embed="rId14"/>
                  <a:stretch>
                    <a:fillRect l="-1184" r="-1148" b="-425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609600" y="4326404"/>
                <a:ext cx="17602200" cy="969496"/>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Gọi</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chéo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tờ</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Theo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định</a:t>
                </a:r>
                <a:r>
                  <a:rPr lang="en-US" sz="3800" dirty="0">
                    <a:effectLst/>
                    <a:latin typeface="Arial" panose="020B0604020202020204" pitchFamily="34" charset="0"/>
                    <a:ea typeface="Calibri" panose="020F0502020204030204" pitchFamily="34" charset="0"/>
                    <a:cs typeface="Times New Roman" panose="02020603050405020304" pitchFamily="18" charset="0"/>
                  </a:rPr>
                  <a:t> li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Pythagore</a:t>
                </a:r>
                <a:r>
                  <a:rPr lang="en-US" sz="3800" dirty="0">
                    <a:effectLst/>
                    <a:latin typeface="Arial" panose="020B0604020202020204" pitchFamily="34" charset="0"/>
                    <a:ea typeface="Calibri" panose="020F0502020204030204" pitchFamily="34" charset="0"/>
                    <a:cs typeface="Times New Roman" panose="02020603050405020304" pitchFamily="18" charset="0"/>
                  </a:rPr>
                  <a:t>, 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09600" y="4326404"/>
                <a:ext cx="17602200" cy="969496"/>
              </a:xfrm>
              <a:prstGeom prst="rect">
                <a:avLst/>
              </a:prstGeom>
              <a:blipFill>
                <a:blip r:embed="rId15"/>
                <a:stretch>
                  <a:fillRect l="-1143"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9601" y="5248969"/>
                <a:ext cx="17145000" cy="4695131"/>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29,</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21</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ra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882,09+441</m:t>
                          </m:r>
                        </m:e>
                      </m:ra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1323,09</m:t>
                          </m:r>
                        </m:e>
                      </m:ra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=36,3743…</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Nếu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lấy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gần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36,37 ta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36,37&lt;</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&lt;36,375</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Suy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36,37|&lt;36,375</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36,37=0,005</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Vậy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dài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đường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chéo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tờ</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giấy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A</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đã</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kết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quả</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tìm</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được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0,005 , hay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nói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cách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=36,37±0,005</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09601" y="5248969"/>
                <a:ext cx="17145000" cy="4695131"/>
              </a:xfrm>
              <a:prstGeom prst="rect">
                <a:avLst/>
              </a:prstGeom>
              <a:blipFill>
                <a:blip r:embed="rId16"/>
                <a:stretch>
                  <a:fillRect l="-1173" r="-1138" b="-2078"/>
                </a:stretch>
              </a:blipFill>
            </p:spPr>
            <p:txBody>
              <a:bodyPr/>
              <a:lstStyle/>
              <a:p>
                <a:r>
                  <a:rPr lang="en-US">
                    <a:noFill/>
                  </a:rPr>
                  <a:t> </a:t>
                </a:r>
              </a:p>
            </p:txBody>
          </p:sp>
        </mc:Fallback>
      </mc:AlternateContent>
      <p:pic>
        <p:nvPicPr>
          <p:cNvPr id="20"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7582147" y="9423291"/>
            <a:ext cx="863709" cy="863709"/>
          </a:xfrm>
          <a:prstGeom prst="rect">
            <a:avLst/>
          </a:prstGeom>
        </p:spPr>
      </p:pic>
    </p:spTree>
    <p:extLst>
      <p:ext uri="{BB962C8B-B14F-4D97-AF65-F5344CB8AC3E}">
        <p14:creationId xmlns:p14="http://schemas.microsoft.com/office/powerpoint/2010/main" val="237504845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left)">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algn="ctr">
                <a:lnSpc>
                  <a:spcPts val="9003"/>
                </a:lnSpc>
              </a:pPr>
              <a:r>
                <a:rPr lang="en-US" sz="7502" b="1" spc="-112" dirty="0" smtClean="0">
                  <a:solidFill>
                    <a:srgbClr val="000000"/>
                  </a:solidFill>
                  <a:latin typeface="Arial" panose="020B0604020202020204" pitchFamily="34" charset="0"/>
                  <a:cs typeface="Arial" panose="020B0604020202020204" pitchFamily="34" charset="0"/>
                </a:rPr>
                <a:t>LUYỆN TẬP</a:t>
              </a:r>
              <a:endParaRPr lang="en-US" sz="7502" b="1" spc="-112" dirty="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86080">
            <a:off x="16107134" y="7836212"/>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95355">
            <a:off x="16746773" y="-195189"/>
            <a:ext cx="1190613" cy="1540793"/>
          </a:xfrm>
          <a:prstGeom prst="rect">
            <a:avLst/>
          </a:prstGeom>
        </p:spPr>
      </p:pic>
      <p:sp>
        <p:nvSpPr>
          <p:cNvPr id="17" name="Rectangle 16"/>
          <p:cNvSpPr/>
          <p:nvPr/>
        </p:nvSpPr>
        <p:spPr>
          <a:xfrm>
            <a:off x="1078832" y="1028700"/>
            <a:ext cx="5615553"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 (SGK –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trang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2209800" y="41308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066800" y="2001441"/>
                <a:ext cx="16078200" cy="184665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3,2475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nhận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6800" y="2001441"/>
                <a:ext cx="16078200" cy="1846659"/>
              </a:xfrm>
              <a:prstGeom prst="rect">
                <a:avLst/>
              </a:prstGeom>
              <a:blipFill>
                <a:blip r:embed="rId6"/>
                <a:stretch>
                  <a:fillRect l="-1251" r="-1213" b="-6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43000" y="5108605"/>
                <a:ext cx="14935200" cy="3082895"/>
              </a:xfrm>
              <a:prstGeom prst="rect">
                <a:avLst/>
              </a:prstGeom>
            </p:spPr>
            <p:txBody>
              <a:bodyPr wrap="square">
                <a:spAutoFit/>
              </a:bodyPr>
              <a:lstStyle/>
              <a:p>
                <a:pPr marL="571500" indent="-571500" algn="just">
                  <a:lnSpc>
                    <a:spcPct val="150000"/>
                  </a:lnSpc>
                  <a:spcBef>
                    <a:spcPts val="600"/>
                  </a:spcBef>
                  <a:spcAft>
                    <a:spcPts val="800"/>
                  </a:spcAft>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Quy </a:t>
                </a:r>
                <a:r>
                  <a:rPr lang="nl-NL" sz="3800" dirty="0">
                    <a:latin typeface="Arial" panose="020B0604020202020204" pitchFamily="34" charset="0"/>
                    <a:ea typeface="Calibri" panose="020F0502020204030204" pitchFamily="34" charset="0"/>
                    <a:cs typeface="Times New Roman" panose="02020603050405020304" pitchFamily="18" charset="0"/>
                  </a:rPr>
                  <a:t>tròn số </a:t>
                </a:r>
                <a14:m>
                  <m:oMath xmlns:m="http://schemas.openxmlformats.org/officeDocument/2006/math">
                    <m:r>
                      <a:rPr lang="nl-NL" sz="3800" i="1">
                        <a:effectLst/>
                        <a:latin typeface="Cambria Math" panose="02040503050406030204" pitchFamily="18" charset="0"/>
                        <a:ea typeface="Calibri" panose="020F0502020204030204" pitchFamily="34" charset="0"/>
                        <a:cs typeface="Arial" panose="020B0604020202020204" pitchFamily="34" charset="0"/>
                      </a:rPr>
                      <m:t>−</m:t>
                    </m:r>
                  </m:oMath>
                </a14:m>
                <a:r>
                  <a:rPr lang="nl-NL" sz="3800" dirty="0">
                    <a:effectLst/>
                    <a:latin typeface="Arial" panose="020B0604020202020204" pitchFamily="34" charset="0"/>
                    <a:ea typeface="Calibri" panose="020F0502020204030204" pitchFamily="34" charset="0"/>
                    <a:cs typeface="Times New Roman" panose="02020603050405020304" pitchFamily="18" charset="0"/>
                  </a:rPr>
                  <a:t>3,2475 đến hàng phần trăm ta được số: </a:t>
                </a:r>
                <a14:m>
                  <m:oMath xmlns:m="http://schemas.openxmlformats.org/officeDocument/2006/math">
                    <m:r>
                      <a:rPr lang="nl-NL" sz="3800" i="1">
                        <a:effectLst/>
                        <a:latin typeface="Cambria Math" panose="02040503050406030204" pitchFamily="18" charset="0"/>
                        <a:ea typeface="Calibri" panose="020F0502020204030204" pitchFamily="34" charset="0"/>
                        <a:cs typeface="Arial" panose="020B0604020202020204" pitchFamily="34" charset="0"/>
                      </a:rPr>
                      <m:t>−</m:t>
                    </m:r>
                  </m:oMath>
                </a14:m>
                <a:r>
                  <a:rPr lang="nl-NL" sz="3800" dirty="0" smtClean="0">
                    <a:effectLst/>
                    <a:latin typeface="Arial" panose="020B0604020202020204" pitchFamily="34" charset="0"/>
                    <a:ea typeface="Calibri" panose="020F0502020204030204" pitchFamily="34" charset="0"/>
                    <a:cs typeface="Times New Roman" panose="02020603050405020304" pitchFamily="18" charset="0"/>
                  </a:rPr>
                  <a:t>3,25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Số </a:t>
                </a:r>
                <a:r>
                  <a:rPr lang="nl-NL" sz="3800" dirty="0">
                    <a:effectLst/>
                    <a:latin typeface="Arial" panose="020B0604020202020204" pitchFamily="34" charset="0"/>
                    <a:ea typeface="Calibri" panose="020F0502020204030204" pitchFamily="34" charset="0"/>
                    <a:cs typeface="Times New Roman" panose="02020603050405020304" pitchFamily="18" charset="0"/>
                  </a:rPr>
                  <a:t>gần đúng có độ chính xác là:</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3,25</m:t>
                        </m:r>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m:t>
                        </m:r>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3,2475)</m:t>
                        </m:r>
                      </m:e>
                    </m:d>
                    <m:r>
                      <a:rPr lang="nl-NL" sz="3800">
                        <a:effectLst/>
                        <a:latin typeface="Cambria Math" panose="02040503050406030204" pitchFamily="18" charset="0"/>
                        <a:ea typeface="Calibri" panose="020F0502020204030204" pitchFamily="34" charset="0"/>
                        <a:cs typeface="Arial" panose="020B0604020202020204" pitchFamily="34" charset="0"/>
                      </a:rPr>
                      <m:t>=0,0025</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0" y="5108605"/>
                <a:ext cx="14935200" cy="3082895"/>
              </a:xfrm>
              <a:prstGeom prst="rect">
                <a:avLst/>
              </a:prstGeom>
              <a:blipFill>
                <a:blip r:embed="rId7"/>
                <a:stretch>
                  <a:fillRect l="-1224" b="-3557"/>
                </a:stretch>
              </a:blipFill>
            </p:spPr>
            <p:txBody>
              <a:bodyPr/>
              <a:lstStyle/>
              <a:p>
                <a:r>
                  <a:rPr lang="en-US">
                    <a:noFill/>
                  </a:rPr>
                  <a:t> </a:t>
                </a:r>
              </a:p>
            </p:txBody>
          </p:sp>
        </mc:Fallback>
      </mc:AlternateContent>
      <p:pic>
        <p:nvPicPr>
          <p:cNvPr id="10"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57200" y="9102175"/>
            <a:ext cx="1327197" cy="1184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01842" y="571500"/>
            <a:ext cx="5615553" cy="75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trang</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fr-FR"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26</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2057400" y="35212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701842" y="1468041"/>
                <a:ext cx="16764000" cy="1846659"/>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Viết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d</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br>
                  <a:rPr lang="en-US" sz="3800" dirty="0">
                    <a:effectLst/>
                    <a:latin typeface="Arial" panose="020B0604020202020204" pitchFamily="34" charset="0"/>
                    <a:ea typeface="Calibri" panose="020F0502020204030204" pitchFamily="34" charset="0"/>
                    <a:cs typeface="Times New Roman" panose="02020603050405020304" pitchFamily="18" charset="0"/>
                  </a:rPr>
                </a:br>
                <a:r>
                  <a:rPr lang="en-US" sz="3800" dirty="0">
                    <a:effectLst/>
                    <a:latin typeface="Arial" panose="020B0604020202020204" pitchFamily="34" charset="0"/>
                    <a:ea typeface="Calibri" panose="020F0502020204030204" pitchFamily="34" charset="0"/>
                    <a:cs typeface="Times New Roman" panose="02020603050405020304" pitchFamily="18" charset="0"/>
                  </a:rPr>
                  <a:t>a) 30,2376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d</m:t>
                    </m:r>
                    <m:r>
                      <a:rPr lang="en-US" sz="3800">
                        <a:effectLst/>
                        <a:latin typeface="Cambria Math" panose="02040503050406030204" pitchFamily="18" charset="0"/>
                        <a:ea typeface="Calibri" panose="020F0502020204030204" pitchFamily="34" charset="0"/>
                        <a:cs typeface="Arial" panose="020B0604020202020204" pitchFamily="34" charset="0"/>
                      </a:rPr>
                      <m:t>=0,009</m:t>
                    </m:r>
                  </m:oMath>
                </a14:m>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b</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2,3512082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d</m:t>
                    </m:r>
                    <m:r>
                      <a:rPr lang="en-US" sz="3800">
                        <a:effectLst/>
                        <a:latin typeface="Cambria Math" panose="02040503050406030204" pitchFamily="18" charset="0"/>
                        <a:ea typeface="Calibri" panose="020F0502020204030204" pitchFamily="34" charset="0"/>
                        <a:cs typeface="Arial" panose="020B0604020202020204" pitchFamily="34" charset="0"/>
                      </a:rPr>
                      <m:t>=0,0008</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01842" y="1468041"/>
                <a:ext cx="16764000" cy="1846659"/>
              </a:xfrm>
              <a:prstGeom prst="rect">
                <a:avLst/>
              </a:prstGeom>
              <a:blipFill>
                <a:blip r:embed="rId2"/>
                <a:stretch>
                  <a:fillRect l="-1200" b="-6271"/>
                </a:stretch>
              </a:blipFill>
            </p:spPr>
            <p:txBody>
              <a:bodyPr/>
              <a:lstStyle/>
              <a:p>
                <a:r>
                  <a:rPr lang="en-US">
                    <a:noFill/>
                  </a:rPr>
                  <a:t> </a:t>
                </a:r>
              </a:p>
            </p:txBody>
          </p:sp>
        </mc:Fallback>
      </mc:AlternateContent>
      <p:pic>
        <p:nvPicPr>
          <p:cNvPr id="9"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786464" y="114694"/>
            <a:ext cx="1038797" cy="1983814"/>
          </a:xfrm>
          <a:prstGeom prst="rect">
            <a:avLst/>
          </a:prstGeom>
        </p:spPr>
      </p:pic>
      <p:pic>
        <p:nvPicPr>
          <p:cNvPr id="1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678400" y="9252457"/>
            <a:ext cx="914400" cy="816310"/>
          </a:xfrm>
          <a:prstGeom prst="rect">
            <a:avLst/>
          </a:prstGeom>
        </p:spPr>
      </p:pic>
      <p:pic>
        <p:nvPicPr>
          <p:cNvPr id="12" name="Picture 2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19054" y="9413932"/>
            <a:ext cx="876254" cy="873068"/>
          </a:xfrm>
          <a:prstGeom prst="rect">
            <a:avLst/>
          </a:prstGeom>
        </p:spPr>
      </p:pic>
      <p:sp>
        <p:nvSpPr>
          <p:cNvPr id="4" name="Rectangle 3"/>
          <p:cNvSpPr/>
          <p:nvPr/>
        </p:nvSpPr>
        <p:spPr>
          <a:xfrm>
            <a:off x="701842" y="4436388"/>
            <a:ext cx="16976558" cy="5355312"/>
          </a:xfrm>
          <a:prstGeom prst="rect">
            <a:avLst/>
          </a:prstGeom>
        </p:spPr>
        <p:txBody>
          <a:bodyPr wrap="square">
            <a:spAutoFit/>
          </a:bodyPr>
          <a:lstStyle/>
          <a:p>
            <a:pPr algn="just">
              <a:lnSpc>
                <a:spcPct val="150000"/>
              </a:lnSpc>
            </a:pPr>
            <a:r>
              <a:rPr lang="nl-NL" sz="3800" dirty="0" smtClean="0">
                <a:latin typeface="Arial" panose="020B0604020202020204" pitchFamily="34" charset="0"/>
                <a:ea typeface="Calibri" panose="020F0502020204030204" pitchFamily="34" charset="0"/>
                <a:cs typeface="Times New Roman" panose="02020603050405020304" pitchFamily="18" charset="0"/>
              </a:rPr>
              <a:t>a) </a:t>
            </a:r>
            <a:r>
              <a:rPr lang="nl-NL" sz="3800" dirty="0">
                <a:latin typeface="Arial" panose="020B0604020202020204" pitchFamily="34" charset="0"/>
                <a:ea typeface="Calibri" panose="020F0502020204030204" pitchFamily="34" charset="0"/>
                <a:cs typeface="Times New Roman" panose="02020603050405020304" pitchFamily="18" charset="0"/>
              </a:rPr>
              <a:t>Ta có: 0,001 &lt; d = 0,009 &lt; 0,01 nên hàng thấp nhất mà d nhỏ hơn một đơn vị của hàng đó là hàng phần trăm.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Vậy ta quy tròn số 30,2376 đến hàng phần trăm. Số quy tròn là: 30,24.</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latin typeface="Arial" panose="020B0604020202020204" pitchFamily="34" charset="0"/>
                <a:ea typeface="Calibri" panose="020F0502020204030204" pitchFamily="34" charset="0"/>
                <a:cs typeface="Times New Roman" panose="02020603050405020304" pitchFamily="18" charset="0"/>
              </a:rPr>
              <a:t>b) </a:t>
            </a:r>
            <a:r>
              <a:rPr lang="nl-NL" sz="3800" dirty="0">
                <a:latin typeface="Arial" panose="020B0604020202020204" pitchFamily="34" charset="0"/>
                <a:ea typeface="Calibri" panose="020F0502020204030204" pitchFamily="34" charset="0"/>
                <a:cs typeface="Times New Roman" panose="02020603050405020304" pitchFamily="18" charset="0"/>
              </a:rPr>
              <a:t>Ta có: 0,0001 &lt; d = 0,008 &lt; 0,001 nên hàng thấp nhất mà d nhỏ hơn một đơn vị của hàng đó là hàng phần nghìn.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Vậy ta quy tròn số 2,3512082 đến hàng phần nghìn. Số quy tròn là 2,351.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7826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0" dur="500"/>
                                        <p:tgtEl>
                                          <p:spTgt spid="4">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52536" y="342900"/>
            <a:ext cx="5615553" cy="7509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trang</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26)</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2286000" y="48166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0"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4713">
            <a:off x="16938551" y="144094"/>
            <a:ext cx="1815294" cy="1148586"/>
          </a:xfrm>
          <a:prstGeom prst="rect">
            <a:avLst/>
          </a:prstGeom>
        </p:spPr>
      </p:pic>
      <p:pic>
        <p:nvPicPr>
          <p:cNvPr id="13"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761926" y="8040103"/>
            <a:ext cx="1038797" cy="198381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05489" y="1174841"/>
                <a:ext cx="16363311" cy="3600986"/>
              </a:xfrm>
              <a:prstGeom prst="rect">
                <a:avLst/>
              </a:prstGeom>
            </p:spPr>
            <p:txBody>
              <a:bodyPr wrap="square">
                <a:spAutoFit/>
              </a:bodyPr>
              <a:lstStyle/>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Ta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biết</a:t>
                </a:r>
                <a:r>
                  <a:rPr lang="en-US" sz="3800" dirty="0">
                    <a:latin typeface="Arial" panose="020B0604020202020204" pitchFamily="34" charset="0"/>
                    <a:ea typeface="Calibri" panose="020F0502020204030204" pitchFamily="34" charset="0"/>
                    <a:cs typeface="Times New Roman" panose="02020603050405020304" pitchFamily="18" charset="0"/>
                  </a:rPr>
                  <a:t> 1 inch (</a:t>
                </a:r>
                <a:r>
                  <a:rPr lang="en-US" sz="3800" dirty="0" err="1">
                    <a:latin typeface="Arial" panose="020B0604020202020204" pitchFamily="34" charset="0"/>
                    <a:ea typeface="Calibri" panose="020F0502020204030204" pitchFamily="34" charset="0"/>
                    <a:cs typeface="Times New Roman" panose="02020603050405020304" pitchFamily="18" charset="0"/>
                  </a:rPr>
                  <a:t>kí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in)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2,54</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Màn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chiếc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ti</a:t>
                </a:r>
                <a:r>
                  <a:rPr lang="en-US" sz="3800" dirty="0">
                    <a:effectLst/>
                    <a:latin typeface="Arial" panose="020B0604020202020204" pitchFamily="34" charset="0"/>
                    <a:ea typeface="Calibri" panose="020F0502020204030204" pitchFamily="34" charset="0"/>
                    <a:cs typeface="Times New Roman" panose="02020603050405020304" pitchFamily="18" charset="0"/>
                  </a:rPr>
                  <a:t> vi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nhật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chéo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32 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giữa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màn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16:9</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ti</a:t>
                </a:r>
                <a:r>
                  <a:rPr lang="en-US" sz="3800" dirty="0">
                    <a:effectLst/>
                    <a:latin typeface="Arial" panose="020B0604020202020204" pitchFamily="34" charset="0"/>
                    <a:ea typeface="Calibri" panose="020F0502020204030204" pitchFamily="34" charset="0"/>
                    <a:cs typeface="Times New Roman" panose="02020603050405020304" pitchFamily="18" charset="0"/>
                  </a:rPr>
                  <a:t> vi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tuyệt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05489" y="1174841"/>
                <a:ext cx="16363311" cy="3600986"/>
              </a:xfrm>
              <a:prstGeom prst="rect">
                <a:avLst/>
              </a:prstGeom>
              <a:blipFill>
                <a:blip r:embed="rId12"/>
                <a:stretch>
                  <a:fillRect l="-1230" r="-1230" b="-2881"/>
                </a:stretch>
              </a:blipFill>
            </p:spPr>
            <p:txBody>
              <a:bodyPr/>
              <a:lstStyle/>
              <a:p>
                <a:r>
                  <a:rPr lang="en-US">
                    <a:noFill/>
                  </a:rPr>
                  <a:t> </a:t>
                </a:r>
              </a:p>
            </p:txBody>
          </p:sp>
        </mc:Fallback>
      </mc:AlternateContent>
      <p:sp>
        <p:nvSpPr>
          <p:cNvPr id="3" name="Rectangle 2"/>
          <p:cNvSpPr/>
          <p:nvPr/>
        </p:nvSpPr>
        <p:spPr>
          <a:xfrm>
            <a:off x="838200" y="5524500"/>
            <a:ext cx="15849600" cy="184665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Gọi </a:t>
            </a:r>
            <a:r>
              <a:rPr lang="nl-NL" sz="3800" dirty="0">
                <a:latin typeface="Arial" panose="020B0604020202020204" pitchFamily="34" charset="0"/>
                <a:ea typeface="Calibri" panose="020F0502020204030204" pitchFamily="34" charset="0"/>
                <a:cs typeface="Times New Roman" panose="02020603050405020304" pitchFamily="18" charset="0"/>
              </a:rPr>
              <a:t>x và y lần lượt là chiều dài và chiều rộng của màn hình ti vi.</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Ta </a:t>
            </a:r>
            <a:r>
              <a:rPr lang="nl-NL" sz="3800" dirty="0">
                <a:effectLst/>
                <a:latin typeface="Arial" panose="020B0604020202020204" pitchFamily="34" charset="0"/>
                <a:ea typeface="Calibri" panose="020F0502020204030204" pitchFamily="34" charset="0"/>
                <a:cs typeface="Times New Roman" panose="02020603050405020304" pitchFamily="18" charset="0"/>
              </a:rPr>
              <a:t>có hệ phương trình</a:t>
            </a: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4876800" y="6365585"/>
                <a:ext cx="9144000" cy="2892715"/>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eqArrPr>
                            <m:e>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x</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y</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32</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e>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x</m:t>
                                  </m:r>
                                </m:num>
                                <m:den>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y</m:t>
                                  </m:r>
                                </m:den>
                              </m:f>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16</m:t>
                                  </m:r>
                                </m:num>
                                <m:den>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9</m:t>
                                  </m:r>
                                </m:den>
                              </m:f>
                            </m:e>
                          </m:eqAr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d>
                      <m:d>
                        <m:dPr>
                          <m:begChr m:val="{"/>
                          <m:endChr m:val=""/>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eqArr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x</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≈27,890417</m:t>
                              </m:r>
                            </m:e>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y</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≈15,688359</m:t>
                              </m:r>
                            </m:e>
                          </m:eqArr>
                        </m:e>
                      </m:d>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876800" y="6365585"/>
                <a:ext cx="9144000" cy="2892715"/>
              </a:xfrm>
              <a:prstGeom prst="rect">
                <a:avLst/>
              </a:prstGeom>
              <a:blipFill>
                <a:blip r:embed="rId13"/>
                <a:stretch>
                  <a:fillRect/>
                </a:stretch>
              </a:blipFill>
            </p:spPr>
            <p:txBody>
              <a:bodyPr/>
              <a:lstStyle/>
              <a:p>
                <a:r>
                  <a:rPr lang="en-US">
                    <a:noFill/>
                  </a:rPr>
                  <a:t> </a:t>
                </a:r>
              </a:p>
            </p:txBody>
          </p:sp>
        </mc:Fallback>
      </mc:AlternateContent>
      <p:sp>
        <p:nvSpPr>
          <p:cNvPr id="8" name="Rectangle 7"/>
          <p:cNvSpPr/>
          <p:nvPr/>
        </p:nvSpPr>
        <p:spPr>
          <a:xfrm>
            <a:off x="1676400" y="9203204"/>
            <a:ext cx="8954695" cy="969496"/>
          </a:xfrm>
          <a:prstGeom prst="rect">
            <a:avLst/>
          </a:prstGeom>
        </p:spPr>
        <p:txBody>
          <a:bodyPr wrap="none">
            <a:spAutoFit/>
          </a:bodyPr>
          <a:lstStyle/>
          <a:p>
            <a:pPr lvl="0" algn="just">
              <a:lnSpc>
                <a:spcPct val="150000"/>
              </a:lnSpc>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Vậy chiều dài của ti vi là: 27,890417 (in).</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3482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43200" y="419100"/>
            <a:ext cx="12725400" cy="944880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42" y="8032564"/>
            <a:ext cx="1123742" cy="1392022"/>
          </a:xfrm>
          <a:prstGeom prst="rect">
            <a:avLst/>
          </a:prstGeom>
        </p:spPr>
      </p:pic>
      <p:pic>
        <p:nvPicPr>
          <p:cNvPr id="19"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03014" y="8768218"/>
            <a:ext cx="495888" cy="135019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581400" y="2228314"/>
                <a:ext cx="11734800" cy="3600986"/>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Nếu </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lấy giá trị gần đúng của x là 27,89 thì:</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50000"/>
                  </a:lnSpc>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27,89 &lt; x &lt; 27,895</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Suy </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 </a:t>
                </a:r>
                <a14:m>
                  <m:oMath xmlns:m="http://schemas.openxmlformats.org/officeDocument/2006/math">
                    <m:d>
                      <m:dPr>
                        <m:begChr m:val="|"/>
                        <m:endChr m:val="|"/>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x</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27,89</m:t>
                        </m:r>
                      </m:e>
                    </m:d>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&lt;27,895</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27,89=0,005</m:t>
                    </m:r>
                  </m:oMath>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Vậy </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độ chính xác của số gần đúng là </a:t>
                </a:r>
                <a:r>
                  <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0,005</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81400" y="2228314"/>
                <a:ext cx="11734800" cy="3600986"/>
              </a:xfrm>
              <a:prstGeom prst="rect">
                <a:avLst/>
              </a:prstGeom>
              <a:blipFill>
                <a:blip r:embed="rId18"/>
                <a:stretch>
                  <a:fillRect l="-1558" b="-2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114800" y="5981700"/>
                <a:ext cx="11506200" cy="2752805"/>
              </a:xfrm>
              <a:prstGeom prst="rect">
                <a:avLst/>
              </a:prstGeom>
            </p:spPr>
            <p:txBody>
              <a:bodyPr wrap="square">
                <a:spAutoFit/>
              </a:bodyPr>
              <a:lstStyle/>
              <a:p>
                <a:pPr lvl="0" algn="just">
                  <a:lnSpc>
                    <a:spcPct val="150000"/>
                  </a:lnSpc>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Sai số tương đối của số gần đúng là: </a:t>
                </a:r>
                <a:endPar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pPr>
                <a14:m>
                  <m:oMathPara xmlns:m="http://schemas.openxmlformats.org/officeDocument/2006/math">
                    <m:oMathParaPr>
                      <m:jc m:val="centerGroup"/>
                    </m:oMathParaPr>
                    <m:oMath xmlns:m="http://schemas.openxmlformats.org/officeDocument/2006/math">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δ</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0,005</m:t>
                          </m:r>
                        </m:num>
                        <m:den>
                          <m:d>
                            <m:dPr>
                              <m:begChr m:val="|"/>
                              <m:endChr m:val="|"/>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27,89</m:t>
                              </m:r>
                            </m:e>
                          </m:d>
                        </m:den>
                      </m:f>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=0,018%</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14800" y="5981700"/>
                <a:ext cx="11506200" cy="2752805"/>
              </a:xfrm>
              <a:prstGeom prst="rect">
                <a:avLst/>
              </a:prstGeom>
              <a:blipFill>
                <a:blip r:embed="rId19"/>
                <a:stretch>
                  <a:fillRect l="-1748"/>
                </a:stretch>
              </a:blipFill>
            </p:spPr>
            <p:txBody>
              <a:bodyPr/>
              <a:lstStyle/>
              <a:p>
                <a:r>
                  <a:rPr lang="en-US">
                    <a:noFill/>
                  </a:rPr>
                  <a:t> </a:t>
                </a:r>
              </a:p>
            </p:txBody>
          </p:sp>
        </mc:Fallback>
      </mc:AlternateContent>
      <p:pic>
        <p:nvPicPr>
          <p:cNvPr id="10"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4713">
            <a:off x="16938551" y="144094"/>
            <a:ext cx="1815294" cy="1148586"/>
          </a:xfrm>
          <a:prstGeom prst="rect">
            <a:avLst/>
          </a:prstGeom>
        </p:spPr>
      </p:pic>
      <p:pic>
        <p:nvPicPr>
          <p:cNvPr id="11" name="Picture 20"/>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761926" y="8040103"/>
            <a:ext cx="1038797" cy="1983814"/>
          </a:xfrm>
          <a:prstGeom prst="rect">
            <a:avLst/>
          </a:prstGeom>
        </p:spPr>
      </p:pic>
      <p:sp>
        <p:nvSpPr>
          <p:cNvPr id="12" name="TextBox 11"/>
          <p:cNvSpPr txBox="1"/>
          <p:nvPr/>
        </p:nvSpPr>
        <p:spPr>
          <a:xfrm>
            <a:off x="3581400" y="11590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601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anim calcmode="lin" valueType="num">
                                      <p:cBhvr>
                                        <p:cTn id="2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anim calcmode="lin" valueType="num">
                                      <p:cBhvr>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3276600" y="2222837"/>
            <a:ext cx="12344400" cy="1015663"/>
          </a:xfrm>
          <a:prstGeom prst="rect">
            <a:avLst/>
          </a:prstGeom>
        </p:spPr>
        <p:txBody>
          <a:bodyPr wrap="square">
            <a:spAutoFit/>
          </a:bodyPr>
          <a:lstStyle/>
          <a:p>
            <a:pPr marL="30480" marR="30480" lvl="0" algn="just">
              <a:lnSpc>
                <a:spcPct val="150000"/>
              </a:lnSpc>
              <a:spcAft>
                <a:spcPts val="1200"/>
              </a:spcAft>
            </a:pPr>
            <a:r>
              <a:rPr lang="vi-VN" sz="4000" b="1" dirty="0">
                <a:solidFill>
                  <a:prstClr val="black"/>
                </a:solidFill>
                <a:ea typeface="Times New Roman" panose="02020603050405020304" pitchFamily="18" charset="0"/>
              </a:rPr>
              <a:t>Câu 1. Số quy tròn của 219,46 đến hàng chục là:</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05000" y="7048500"/>
            <a:ext cx="2386604" cy="2365722"/>
          </a:xfrm>
          <a:prstGeom prst="rect">
            <a:avLst/>
          </a:prstGeom>
        </p:spPr>
      </p:pic>
      <p:sp>
        <p:nvSpPr>
          <p:cNvPr id="8" name="Oval 7"/>
          <p:cNvSpPr/>
          <p:nvPr/>
        </p:nvSpPr>
        <p:spPr>
          <a:xfrm>
            <a:off x="9982200" y="568267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9966" y="899626"/>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236165" y="4593576"/>
            <a:ext cx="1125883" cy="2150123"/>
          </a:xfrm>
          <a:prstGeom prst="rect">
            <a:avLst/>
          </a:prstGeom>
        </p:spPr>
      </p:pic>
      <p:sp>
        <p:nvSpPr>
          <p:cNvPr id="7" name="Rectangle 6"/>
          <p:cNvSpPr/>
          <p:nvPr/>
        </p:nvSpPr>
        <p:spPr>
          <a:xfrm>
            <a:off x="5609474" y="3467100"/>
            <a:ext cx="9144000" cy="3323987"/>
          </a:xfrm>
          <a:prstGeom prst="rect">
            <a:avLst/>
          </a:prstGeom>
        </p:spPr>
        <p:txBody>
          <a:bodyPr>
            <a:spAutoFit/>
          </a:bodyPr>
          <a:lstStyle/>
          <a:p>
            <a:pPr marL="30480" marR="30480" algn="just">
              <a:lnSpc>
                <a:spcPct val="250000"/>
              </a:lnSpc>
              <a:spcAft>
                <a:spcPts val="1200"/>
              </a:spcAft>
            </a:pPr>
            <a:r>
              <a:rPr lang="en-US" sz="4000" dirty="0">
                <a:solidFill>
                  <a:srgbClr val="000000"/>
                </a:solidFill>
                <a:latin typeface="Arial" panose="020B0604020202020204" pitchFamily="34" charset="0"/>
                <a:ea typeface="Times New Roman" panose="02020603050405020304" pitchFamily="18" charset="0"/>
              </a:rPr>
              <a:t>A. </a:t>
            </a:r>
            <a:r>
              <a:rPr lang="en-US" sz="4000" dirty="0" smtClean="0">
                <a:solidFill>
                  <a:srgbClr val="000000"/>
                </a:solidFill>
                <a:latin typeface="Arial" panose="020B0604020202020204" pitchFamily="34" charset="0"/>
                <a:ea typeface="Times New Roman" panose="02020603050405020304" pitchFamily="18" charset="0"/>
              </a:rPr>
              <a:t>210.				 B</a:t>
            </a:r>
            <a:r>
              <a:rPr lang="en-US" sz="4000" dirty="0">
                <a:solidFill>
                  <a:srgbClr val="000000"/>
                </a:solidFill>
                <a:latin typeface="Arial" panose="020B0604020202020204" pitchFamily="34" charset="0"/>
                <a:ea typeface="Times New Roman" panose="02020603050405020304" pitchFamily="18" charset="0"/>
              </a:rPr>
              <a:t>. 219,4.</a:t>
            </a:r>
            <a:endParaRPr lang="en-US" sz="4000" dirty="0">
              <a:latin typeface="Times New Roman" panose="02020603050405020304" pitchFamily="18" charset="0"/>
              <a:ea typeface="Times New Roman" panose="02020603050405020304" pitchFamily="18" charset="0"/>
            </a:endParaRPr>
          </a:p>
          <a:p>
            <a:pPr marL="30480" marR="30480" algn="just">
              <a:lnSpc>
                <a:spcPct val="2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r>
              <a:rPr lang="en-US" sz="4000" dirty="0" smtClean="0">
                <a:solidFill>
                  <a:srgbClr val="000000"/>
                </a:solidFill>
                <a:latin typeface="Arial" panose="020B0604020202020204" pitchFamily="34" charset="0"/>
                <a:ea typeface="Times New Roman" panose="02020603050405020304" pitchFamily="18" charset="0"/>
              </a:rPr>
              <a:t>219,5.</a:t>
            </a:r>
            <a:r>
              <a:rPr lang="en-US" sz="4000" dirty="0" smtClean="0">
                <a:latin typeface="Times New Roman" panose="02020603050405020304" pitchFamily="18"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D</a:t>
            </a:r>
            <a:r>
              <a:rPr lang="en-US" sz="4000" dirty="0">
                <a:solidFill>
                  <a:srgbClr val="000000"/>
                </a:solidFill>
                <a:latin typeface="Arial" panose="020B0604020202020204" pitchFamily="34" charset="0"/>
                <a:ea typeface="Times New Roman" panose="02020603050405020304" pitchFamily="18" charset="0"/>
              </a:rPr>
              <a:t>. 220.</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295118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59760" y="7372392"/>
            <a:ext cx="2151040" cy="2132220"/>
          </a:xfrm>
          <a:prstGeom prst="rect">
            <a:avLst/>
          </a:prstGeom>
        </p:spPr>
      </p:pic>
      <p:sp>
        <p:nvSpPr>
          <p:cNvPr id="15" name="Oval 14"/>
          <p:cNvSpPr/>
          <p:nvPr/>
        </p:nvSpPr>
        <p:spPr>
          <a:xfrm>
            <a:off x="9829800" y="4018547"/>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2704" y="8886354"/>
            <a:ext cx="1060309" cy="1362546"/>
          </a:xfrm>
          <a:prstGeom prst="rect">
            <a:avLst/>
          </a:prstGeom>
        </p:spPr>
      </p:pic>
      <p:pic>
        <p:nvPicPr>
          <p:cNvPr id="2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535400" y="2908929"/>
            <a:ext cx="1050400" cy="2005971"/>
          </a:xfrm>
          <a:prstGeom prst="rect">
            <a:avLst/>
          </a:prstGeom>
        </p:spPr>
      </p:pic>
      <p:sp>
        <p:nvSpPr>
          <p:cNvPr id="2" name="Rectangle 1"/>
          <p:cNvSpPr/>
          <p:nvPr/>
        </p:nvSpPr>
        <p:spPr>
          <a:xfrm>
            <a:off x="1647076" y="1524492"/>
            <a:ext cx="15116924" cy="1938992"/>
          </a:xfrm>
          <a:prstGeom prst="rect">
            <a:avLst/>
          </a:prstGeom>
        </p:spPr>
        <p:txBody>
          <a:bodyPr wrap="square">
            <a:spAutoFit/>
          </a:bodyPr>
          <a:lstStyle/>
          <a:p>
            <a:pPr>
              <a:lnSpc>
                <a:spcPct val="150000"/>
              </a:lnSpc>
            </a:pPr>
            <a:r>
              <a:rPr lang="en-US" sz="4000" b="1" dirty="0" err="1">
                <a:latin typeface="Arial" panose="020B0604020202020204" pitchFamily="34" charset="0"/>
                <a:ea typeface="Calibri" panose="020F0502020204030204" pitchFamily="34" charset="0"/>
              </a:rPr>
              <a:t>Câu</a:t>
            </a:r>
            <a:r>
              <a:rPr lang="en-US" sz="4000" b="1" dirty="0">
                <a:latin typeface="Arial" panose="020B0604020202020204" pitchFamily="34" charset="0"/>
                <a:ea typeface="Calibri" panose="020F0502020204030204" pitchFamily="34" charset="0"/>
              </a:rPr>
              <a:t> 2. </a:t>
            </a:r>
            <a:r>
              <a:rPr lang="en-US" sz="4000" b="1" dirty="0" err="1">
                <a:latin typeface="Arial" panose="020B0604020202020204" pitchFamily="34" charset="0"/>
                <a:ea typeface="Calibri" panose="020F0502020204030204" pitchFamily="34" charset="0"/>
              </a:rPr>
              <a:t>Số</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quy</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tròn</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của</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số</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gần</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đúng</a:t>
            </a:r>
            <a:r>
              <a:rPr lang="en-US" sz="4000" b="1" dirty="0">
                <a:latin typeface="Arial" panose="020B0604020202020204" pitchFamily="34" charset="0"/>
                <a:ea typeface="Calibri" panose="020F0502020204030204" pitchFamily="34" charset="0"/>
              </a:rPr>
              <a:t> 673 582 </a:t>
            </a:r>
            <a:r>
              <a:rPr lang="en-US" sz="4000" b="1" dirty="0" err="1">
                <a:latin typeface="Arial" panose="020B0604020202020204" pitchFamily="34" charset="0"/>
                <a:ea typeface="Calibri" panose="020F0502020204030204" pitchFamily="34" charset="0"/>
              </a:rPr>
              <a:t>với</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độ</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chính</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xác</a:t>
            </a:r>
            <a:r>
              <a:rPr lang="en-US" sz="4000" b="1" dirty="0">
                <a:latin typeface="Arial" panose="020B0604020202020204" pitchFamily="34" charset="0"/>
                <a:ea typeface="Calibri" panose="020F0502020204030204" pitchFamily="34" charset="0"/>
              </a:rPr>
              <a:t> d = 500 </a:t>
            </a:r>
            <a:r>
              <a:rPr lang="en-US" sz="4000" b="1" dirty="0" err="1">
                <a:latin typeface="Arial" panose="020B0604020202020204" pitchFamily="34" charset="0"/>
                <a:ea typeface="Calibri" panose="020F0502020204030204" pitchFamily="34" charset="0"/>
              </a:rPr>
              <a:t>là</a:t>
            </a:r>
            <a:r>
              <a:rPr lang="en-US" sz="4000" b="1" dirty="0">
                <a:latin typeface="Arial" panose="020B0604020202020204" pitchFamily="34" charset="0"/>
                <a:ea typeface="Calibri" panose="020F0502020204030204" pitchFamily="34" charset="0"/>
              </a:rPr>
              <a:t>:</a:t>
            </a:r>
            <a:endParaRPr lang="en-US" sz="4000" b="1" dirty="0"/>
          </a:p>
        </p:txBody>
      </p:sp>
      <p:sp>
        <p:nvSpPr>
          <p:cNvPr id="3" name="Rectangle 2"/>
          <p:cNvSpPr/>
          <p:nvPr/>
        </p:nvSpPr>
        <p:spPr>
          <a:xfrm>
            <a:off x="5589421" y="3465489"/>
            <a:ext cx="9144000" cy="3323987"/>
          </a:xfrm>
          <a:prstGeom prst="rect">
            <a:avLst/>
          </a:prstGeom>
        </p:spPr>
        <p:txBody>
          <a:bodyPr>
            <a:spAutoFit/>
          </a:bodyPr>
          <a:lstStyle/>
          <a:p>
            <a:pPr marL="30480" marR="30480" algn="just">
              <a:lnSpc>
                <a:spcPct val="250000"/>
              </a:lnSpc>
              <a:spcAft>
                <a:spcPts val="1200"/>
              </a:spcAft>
            </a:pPr>
            <a:r>
              <a:rPr lang="en-US" sz="4000" dirty="0">
                <a:solidFill>
                  <a:srgbClr val="000000"/>
                </a:solidFill>
                <a:latin typeface="Arial" panose="020B0604020202020204" pitchFamily="34" charset="0"/>
                <a:ea typeface="Times New Roman" panose="02020603050405020304" pitchFamily="18" charset="0"/>
              </a:rPr>
              <a:t>A. 673 </a:t>
            </a:r>
            <a:r>
              <a:rPr lang="en-US" sz="4000" dirty="0" smtClean="0">
                <a:solidFill>
                  <a:srgbClr val="000000"/>
                </a:solidFill>
                <a:latin typeface="Arial" panose="020B0604020202020204" pitchFamily="34" charset="0"/>
                <a:ea typeface="Times New Roman" panose="02020603050405020304" pitchFamily="18" charset="0"/>
              </a:rPr>
              <a:t>500.			B</a:t>
            </a:r>
            <a:r>
              <a:rPr lang="en-US" sz="4000" dirty="0">
                <a:solidFill>
                  <a:srgbClr val="000000"/>
                </a:solidFill>
                <a:latin typeface="Arial" panose="020B0604020202020204" pitchFamily="34" charset="0"/>
                <a:ea typeface="Times New Roman" panose="02020603050405020304" pitchFamily="18" charset="0"/>
              </a:rPr>
              <a:t>. 674 000.</a:t>
            </a:r>
            <a:endParaRPr lang="en-US" sz="4000" dirty="0">
              <a:latin typeface="Times New Roman" panose="02020603050405020304" pitchFamily="18" charset="0"/>
              <a:ea typeface="Times New Roman" panose="02020603050405020304" pitchFamily="18" charset="0"/>
            </a:endParaRPr>
          </a:p>
          <a:p>
            <a:pPr marL="30480" marR="30480" algn="just">
              <a:lnSpc>
                <a:spcPct val="2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673 </a:t>
            </a:r>
            <a:r>
              <a:rPr lang="en-US" sz="4000" dirty="0" smtClean="0">
                <a:solidFill>
                  <a:srgbClr val="000000"/>
                </a:solidFill>
                <a:latin typeface="Arial" panose="020B0604020202020204" pitchFamily="34" charset="0"/>
                <a:ea typeface="Times New Roman" panose="02020603050405020304" pitchFamily="18" charset="0"/>
              </a:rPr>
              <a:t>000.			D. </a:t>
            </a:r>
            <a:r>
              <a:rPr lang="en-US" sz="4000" dirty="0">
                <a:solidFill>
                  <a:srgbClr val="000000"/>
                </a:solidFill>
                <a:latin typeface="Arial" panose="020B0604020202020204" pitchFamily="34" charset="0"/>
                <a:ea typeface="Times New Roman" panose="02020603050405020304" pitchFamily="18" charset="0"/>
              </a:rPr>
              <a:t>673 600.</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906358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676400" y="2171700"/>
            <a:ext cx="15316200" cy="1839606"/>
          </a:xfrm>
          <a:prstGeom prst="rect">
            <a:avLst/>
          </a:prstGeom>
        </p:spPr>
        <p:txBody>
          <a:bodyPr wrap="square">
            <a:spAutoFit/>
          </a:bodyPr>
          <a:lstStyle/>
          <a:p>
            <a:pPr lvl="0">
              <a:lnSpc>
                <a:spcPct val="150000"/>
              </a:lnSpc>
              <a:spcAft>
                <a:spcPts val="800"/>
              </a:spcAft>
            </a:pPr>
            <a:r>
              <a:rPr lang="vi-VN" sz="4000" b="1" dirty="0">
                <a:solidFill>
                  <a:srgbClr val="000000"/>
                </a:solidFill>
                <a:ea typeface="Calibri" panose="020F0502020204030204" pitchFamily="34" charset="0"/>
                <a:cs typeface="Times New Roman" panose="02020603050405020304" pitchFamily="18" charset="0"/>
              </a:rPr>
              <a:t>Câu 3. Quy tròn số 865 549 đến hàng trăm. Số gần đúng nhận được có độ chính xác là:</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96410" y="7277100"/>
            <a:ext cx="2127990" cy="2109370"/>
          </a:xfrm>
          <a:prstGeom prst="rect">
            <a:avLst/>
          </a:prstGeom>
        </p:spPr>
      </p:pic>
      <p:sp>
        <p:nvSpPr>
          <p:cNvPr id="15" name="Oval 14"/>
          <p:cNvSpPr/>
          <p:nvPr/>
        </p:nvSpPr>
        <p:spPr>
          <a:xfrm>
            <a:off x="5589421" y="467576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230600" y="3842288"/>
            <a:ext cx="1125883" cy="2150123"/>
          </a:xfrm>
          <a:prstGeom prst="rect">
            <a:avLst/>
          </a:prstGeom>
        </p:spPr>
      </p:pic>
      <p:sp>
        <p:nvSpPr>
          <p:cNvPr id="2" name="Rectangle 1"/>
          <p:cNvSpPr/>
          <p:nvPr/>
        </p:nvSpPr>
        <p:spPr>
          <a:xfrm>
            <a:off x="5867400" y="4076700"/>
            <a:ext cx="7315200" cy="3272691"/>
          </a:xfrm>
          <a:prstGeom prst="rect">
            <a:avLst/>
          </a:prstGeom>
        </p:spPr>
        <p:txBody>
          <a:bodyPr wrap="square">
            <a:spAutoFit/>
          </a:bodyPr>
          <a:lstStyle/>
          <a:p>
            <a:pPr>
              <a:lnSpc>
                <a:spcPct val="250000"/>
              </a:lnSpc>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50				B</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500</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C.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100				D</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1000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149565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572016" y="5548885"/>
            <a:ext cx="5175694" cy="3589069"/>
            <a:chOff x="0" y="0"/>
            <a:chExt cx="18728040" cy="9442449"/>
          </a:xfrm>
        </p:grpSpPr>
        <p:sp>
          <p:nvSpPr>
            <p:cNvPr id="11" name="Freeform 11"/>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12" name="Freeform 12"/>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grpSp>
        <p:nvGrpSpPr>
          <p:cNvPr id="13" name="Group 13"/>
          <p:cNvGrpSpPr/>
          <p:nvPr/>
        </p:nvGrpSpPr>
        <p:grpSpPr>
          <a:xfrm>
            <a:off x="572016" y="3820373"/>
            <a:ext cx="5175694" cy="1350642"/>
            <a:chOff x="0" y="0"/>
            <a:chExt cx="18728040" cy="3553391"/>
          </a:xfrm>
        </p:grpSpPr>
        <p:sp>
          <p:nvSpPr>
            <p:cNvPr id="14" name="Freeform 14"/>
            <p:cNvSpPr/>
            <p:nvPr/>
          </p:nvSpPr>
          <p:spPr>
            <a:xfrm>
              <a:off x="72390" y="72390"/>
              <a:ext cx="18583260" cy="3408611"/>
            </a:xfrm>
            <a:custGeom>
              <a:avLst/>
              <a:gdLst/>
              <a:ahLst/>
              <a:cxnLst/>
              <a:rect l="l" t="t" r="r" b="b"/>
              <a:pathLst>
                <a:path w="18583260" h="3408611">
                  <a:moveTo>
                    <a:pt x="0" y="0"/>
                  </a:moveTo>
                  <a:lnTo>
                    <a:pt x="18583260" y="0"/>
                  </a:lnTo>
                  <a:lnTo>
                    <a:pt x="18583260" y="3408611"/>
                  </a:lnTo>
                  <a:lnTo>
                    <a:pt x="0" y="3408611"/>
                  </a:lnTo>
                  <a:lnTo>
                    <a:pt x="0" y="0"/>
                  </a:lnTo>
                  <a:close/>
                </a:path>
              </a:pathLst>
            </a:custGeom>
            <a:solidFill>
              <a:srgbClr val="000000"/>
            </a:solidFill>
          </p:spPr>
        </p:sp>
        <p:sp>
          <p:nvSpPr>
            <p:cNvPr id="15" name="Freeform 15"/>
            <p:cNvSpPr/>
            <p:nvPr/>
          </p:nvSpPr>
          <p:spPr>
            <a:xfrm>
              <a:off x="0" y="0"/>
              <a:ext cx="18728040" cy="3553391"/>
            </a:xfrm>
            <a:custGeom>
              <a:avLst/>
              <a:gdLst/>
              <a:ahLst/>
              <a:cxnLst/>
              <a:rect l="l" t="t" r="r" b="b"/>
              <a:pathLst>
                <a:path w="18728040" h="3553391">
                  <a:moveTo>
                    <a:pt x="18583261" y="3408611"/>
                  </a:moveTo>
                  <a:lnTo>
                    <a:pt x="18728040" y="3408611"/>
                  </a:lnTo>
                  <a:lnTo>
                    <a:pt x="18728040" y="3553391"/>
                  </a:lnTo>
                  <a:lnTo>
                    <a:pt x="18583261" y="3553391"/>
                  </a:lnTo>
                  <a:lnTo>
                    <a:pt x="18583261" y="3408611"/>
                  </a:lnTo>
                  <a:close/>
                  <a:moveTo>
                    <a:pt x="0" y="144780"/>
                  </a:moveTo>
                  <a:lnTo>
                    <a:pt x="144780" y="144780"/>
                  </a:lnTo>
                  <a:lnTo>
                    <a:pt x="144780" y="3408611"/>
                  </a:lnTo>
                  <a:lnTo>
                    <a:pt x="0" y="3408611"/>
                  </a:lnTo>
                  <a:lnTo>
                    <a:pt x="0" y="144780"/>
                  </a:lnTo>
                  <a:close/>
                  <a:moveTo>
                    <a:pt x="0" y="3408611"/>
                  </a:moveTo>
                  <a:lnTo>
                    <a:pt x="144780" y="3408611"/>
                  </a:lnTo>
                  <a:lnTo>
                    <a:pt x="144780" y="3553391"/>
                  </a:lnTo>
                  <a:lnTo>
                    <a:pt x="0" y="3553391"/>
                  </a:lnTo>
                  <a:lnTo>
                    <a:pt x="0" y="3408611"/>
                  </a:lnTo>
                  <a:close/>
                  <a:moveTo>
                    <a:pt x="18583261" y="144780"/>
                  </a:moveTo>
                  <a:lnTo>
                    <a:pt x="18728040" y="144780"/>
                  </a:lnTo>
                  <a:lnTo>
                    <a:pt x="18728040" y="3408611"/>
                  </a:lnTo>
                  <a:lnTo>
                    <a:pt x="18583261" y="3408611"/>
                  </a:lnTo>
                  <a:lnTo>
                    <a:pt x="18583261" y="144780"/>
                  </a:lnTo>
                  <a:close/>
                  <a:moveTo>
                    <a:pt x="144780" y="3408611"/>
                  </a:moveTo>
                  <a:lnTo>
                    <a:pt x="18583261" y="3408611"/>
                  </a:lnTo>
                  <a:lnTo>
                    <a:pt x="18583261" y="3553391"/>
                  </a:lnTo>
                  <a:lnTo>
                    <a:pt x="144780" y="3553391"/>
                  </a:lnTo>
                  <a:lnTo>
                    <a:pt x="144780" y="3408611"/>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000000"/>
            </a:solidFill>
          </p:spPr>
        </p:sp>
      </p:grpSp>
      <p:sp>
        <p:nvSpPr>
          <p:cNvPr id="16" name="TextBox 16"/>
          <p:cNvSpPr txBox="1"/>
          <p:nvPr/>
        </p:nvSpPr>
        <p:spPr>
          <a:xfrm>
            <a:off x="931393" y="6679282"/>
            <a:ext cx="4456941" cy="926920"/>
          </a:xfrm>
          <a:prstGeom prst="rect">
            <a:avLst/>
          </a:prstGeom>
        </p:spPr>
        <p:txBody>
          <a:bodyPr wrap="square" lIns="0" tIns="0" rIns="0" bIns="0" rtlCol="0" anchor="t">
            <a:spAutoFit/>
          </a:bodyPr>
          <a:lstStyle/>
          <a:p>
            <a:pPr lvl="0" algn="ctr">
              <a:lnSpc>
                <a:spcPct val="150000"/>
              </a:lnSpc>
              <a:spcAft>
                <a:spcPts val="800"/>
              </a:spcAft>
            </a:pP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gần</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endParaRPr lang="en-US" sz="4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7"/>
          <p:cNvSpPr txBox="1"/>
          <p:nvPr/>
        </p:nvSpPr>
        <p:spPr>
          <a:xfrm>
            <a:off x="1703007" y="4113795"/>
            <a:ext cx="2848397"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a:t>
            </a:r>
            <a:endParaRPr lang="en-US" sz="5000" b="1" u="none" dirty="0">
              <a:solidFill>
                <a:srgbClr val="FFFFFF"/>
              </a:solidFill>
              <a:latin typeface="Arial" panose="020B0604020202020204" pitchFamily="34" charset="0"/>
              <a:cs typeface="Arial" panose="020B0604020202020204" pitchFamily="34" charset="0"/>
            </a:endParaRPr>
          </a:p>
        </p:txBody>
      </p:sp>
      <p:grpSp>
        <p:nvGrpSpPr>
          <p:cNvPr id="18" name="Group 18"/>
          <p:cNvGrpSpPr/>
          <p:nvPr/>
        </p:nvGrpSpPr>
        <p:grpSpPr>
          <a:xfrm>
            <a:off x="6520543" y="5548885"/>
            <a:ext cx="5175694" cy="3589069"/>
            <a:chOff x="0" y="0"/>
            <a:chExt cx="18728040" cy="9442449"/>
          </a:xfrm>
        </p:grpSpPr>
        <p:sp>
          <p:nvSpPr>
            <p:cNvPr id="19" name="Freeform 19"/>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20" name="Freeform 20"/>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grpSp>
        <p:nvGrpSpPr>
          <p:cNvPr id="21" name="Group 21"/>
          <p:cNvGrpSpPr/>
          <p:nvPr/>
        </p:nvGrpSpPr>
        <p:grpSpPr>
          <a:xfrm>
            <a:off x="6520543" y="3820674"/>
            <a:ext cx="5175694" cy="1350642"/>
            <a:chOff x="0" y="0"/>
            <a:chExt cx="18728040" cy="3553391"/>
          </a:xfrm>
        </p:grpSpPr>
        <p:sp>
          <p:nvSpPr>
            <p:cNvPr id="22" name="Freeform 22"/>
            <p:cNvSpPr/>
            <p:nvPr/>
          </p:nvSpPr>
          <p:spPr>
            <a:xfrm>
              <a:off x="72390" y="72390"/>
              <a:ext cx="18583260" cy="3408611"/>
            </a:xfrm>
            <a:custGeom>
              <a:avLst/>
              <a:gdLst/>
              <a:ahLst/>
              <a:cxnLst/>
              <a:rect l="l" t="t" r="r" b="b"/>
              <a:pathLst>
                <a:path w="18583260" h="3408611">
                  <a:moveTo>
                    <a:pt x="0" y="0"/>
                  </a:moveTo>
                  <a:lnTo>
                    <a:pt x="18583260" y="0"/>
                  </a:lnTo>
                  <a:lnTo>
                    <a:pt x="18583260" y="3408611"/>
                  </a:lnTo>
                  <a:lnTo>
                    <a:pt x="0" y="3408611"/>
                  </a:lnTo>
                  <a:lnTo>
                    <a:pt x="0" y="0"/>
                  </a:lnTo>
                  <a:close/>
                </a:path>
              </a:pathLst>
            </a:custGeom>
            <a:solidFill>
              <a:srgbClr val="000000"/>
            </a:solidFill>
          </p:spPr>
        </p:sp>
        <p:sp>
          <p:nvSpPr>
            <p:cNvPr id="23" name="Freeform 23"/>
            <p:cNvSpPr/>
            <p:nvPr/>
          </p:nvSpPr>
          <p:spPr>
            <a:xfrm>
              <a:off x="0" y="0"/>
              <a:ext cx="18728040" cy="3553391"/>
            </a:xfrm>
            <a:custGeom>
              <a:avLst/>
              <a:gdLst/>
              <a:ahLst/>
              <a:cxnLst/>
              <a:rect l="l" t="t" r="r" b="b"/>
              <a:pathLst>
                <a:path w="18728040" h="3553391">
                  <a:moveTo>
                    <a:pt x="18583261" y="3408611"/>
                  </a:moveTo>
                  <a:lnTo>
                    <a:pt x="18728040" y="3408611"/>
                  </a:lnTo>
                  <a:lnTo>
                    <a:pt x="18728040" y="3553391"/>
                  </a:lnTo>
                  <a:lnTo>
                    <a:pt x="18583261" y="3553391"/>
                  </a:lnTo>
                  <a:lnTo>
                    <a:pt x="18583261" y="3408611"/>
                  </a:lnTo>
                  <a:close/>
                  <a:moveTo>
                    <a:pt x="0" y="144780"/>
                  </a:moveTo>
                  <a:lnTo>
                    <a:pt x="144780" y="144780"/>
                  </a:lnTo>
                  <a:lnTo>
                    <a:pt x="144780" y="3408611"/>
                  </a:lnTo>
                  <a:lnTo>
                    <a:pt x="0" y="3408611"/>
                  </a:lnTo>
                  <a:lnTo>
                    <a:pt x="0" y="144780"/>
                  </a:lnTo>
                  <a:close/>
                  <a:moveTo>
                    <a:pt x="0" y="3408611"/>
                  </a:moveTo>
                  <a:lnTo>
                    <a:pt x="144780" y="3408611"/>
                  </a:lnTo>
                  <a:lnTo>
                    <a:pt x="144780" y="3553391"/>
                  </a:lnTo>
                  <a:lnTo>
                    <a:pt x="0" y="3553391"/>
                  </a:lnTo>
                  <a:lnTo>
                    <a:pt x="0" y="3408611"/>
                  </a:lnTo>
                  <a:close/>
                  <a:moveTo>
                    <a:pt x="18583261" y="144780"/>
                  </a:moveTo>
                  <a:lnTo>
                    <a:pt x="18728040" y="144780"/>
                  </a:lnTo>
                  <a:lnTo>
                    <a:pt x="18728040" y="3408611"/>
                  </a:lnTo>
                  <a:lnTo>
                    <a:pt x="18583261" y="3408611"/>
                  </a:lnTo>
                  <a:lnTo>
                    <a:pt x="18583261" y="144780"/>
                  </a:lnTo>
                  <a:close/>
                  <a:moveTo>
                    <a:pt x="144780" y="3408611"/>
                  </a:moveTo>
                  <a:lnTo>
                    <a:pt x="18583261" y="3408611"/>
                  </a:lnTo>
                  <a:lnTo>
                    <a:pt x="18583261" y="3553391"/>
                  </a:lnTo>
                  <a:lnTo>
                    <a:pt x="144780" y="3553391"/>
                  </a:lnTo>
                  <a:lnTo>
                    <a:pt x="144780" y="3408611"/>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000000"/>
            </a:solidFill>
          </p:spPr>
        </p:sp>
      </p:grpSp>
      <p:sp>
        <p:nvSpPr>
          <p:cNvPr id="24" name="TextBox 24"/>
          <p:cNvSpPr txBox="1"/>
          <p:nvPr/>
        </p:nvSpPr>
        <p:spPr>
          <a:xfrm>
            <a:off x="6858000" y="6225834"/>
            <a:ext cx="4456941" cy="1965666"/>
          </a:xfrm>
          <a:prstGeom prst="rect">
            <a:avLst/>
          </a:prstGeom>
        </p:spPr>
        <p:txBody>
          <a:bodyPr wrap="square" lIns="0" tIns="0" rIns="0" bIns="0" rtlCol="0" anchor="t">
            <a:spAutoFit/>
          </a:bodyPr>
          <a:lstStyle/>
          <a:p>
            <a:pPr lvl="0" algn="ctr">
              <a:lnSpc>
                <a:spcPct val="150000"/>
              </a:lnSpc>
              <a:spcAft>
                <a:spcPts val="800"/>
              </a:spcAft>
            </a:pPr>
            <a:r>
              <a:rPr lang="en-US" sz="4500" b="1">
                <a:solidFill>
                  <a:prstClr val="black"/>
                </a:solidFill>
                <a:latin typeface="Arial" panose="020B0604020202020204" pitchFamily="34" charset="0"/>
                <a:ea typeface="Calibri" panose="020F0502020204030204" pitchFamily="34" charset="0"/>
                <a:cs typeface="Times New Roman" panose="02020603050405020304" pitchFamily="18" charset="0"/>
              </a:rPr>
              <a:t>Sai số của số gần đúng</a:t>
            </a:r>
            <a:endParaRPr lang="en-US" sz="4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9358" y="1985702"/>
            <a:ext cx="1310625" cy="824502"/>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8972" y="1835333"/>
            <a:ext cx="1208519" cy="1208519"/>
          </a:xfrm>
          <a:prstGeom prst="rect">
            <a:avLst/>
          </a:prstGeom>
        </p:spPr>
      </p:pic>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9435" y="556624"/>
            <a:ext cx="1228430" cy="1096653"/>
          </a:xfrm>
          <a:prstGeom prst="rect">
            <a:avLst/>
          </a:prstGeom>
        </p:spPr>
      </p:pic>
      <p:pic>
        <p:nvPicPr>
          <p:cNvPr id="29" name="Picture 2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36718" y="480374"/>
            <a:ext cx="1177184" cy="1172903"/>
          </a:xfrm>
          <a:prstGeom prst="rect">
            <a:avLst/>
          </a:prstGeom>
        </p:spPr>
      </p:pic>
      <p:grpSp>
        <p:nvGrpSpPr>
          <p:cNvPr id="30" name="Group 13"/>
          <p:cNvGrpSpPr/>
          <p:nvPr/>
        </p:nvGrpSpPr>
        <p:grpSpPr>
          <a:xfrm>
            <a:off x="1377506" y="1261660"/>
            <a:ext cx="15584148" cy="1698913"/>
            <a:chOff x="0" y="0"/>
            <a:chExt cx="9181877" cy="1000967"/>
          </a:xfrm>
        </p:grpSpPr>
        <p:sp>
          <p:nvSpPr>
            <p:cNvPr id="31" name="Freeform 14"/>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32" name="Freeform 15"/>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33" name="Freeform 16"/>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49FAF5"/>
            </a:solidFill>
          </p:spPr>
        </p:sp>
        <p:sp>
          <p:nvSpPr>
            <p:cNvPr id="34" name="Freeform 17"/>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35" name="TextBox 21"/>
          <p:cNvSpPr txBox="1"/>
          <p:nvPr/>
        </p:nvSpPr>
        <p:spPr>
          <a:xfrm>
            <a:off x="2038528" y="1511902"/>
            <a:ext cx="14210944"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NỘI DUNG BÀI HỌC</a:t>
            </a:r>
            <a:endParaRPr lang="en-US" sz="6000" b="1" spc="-112" dirty="0">
              <a:solidFill>
                <a:srgbClr val="000000"/>
              </a:solidFill>
              <a:latin typeface="Arial" panose="020B0604020202020204" pitchFamily="34" charset="0"/>
              <a:cs typeface="Arial" panose="020B0604020202020204" pitchFamily="34" charset="0"/>
            </a:endParaRPr>
          </a:p>
        </p:txBody>
      </p:sp>
      <p:sp>
        <p:nvSpPr>
          <p:cNvPr id="36" name="TextBox 17"/>
          <p:cNvSpPr txBox="1"/>
          <p:nvPr/>
        </p:nvSpPr>
        <p:spPr>
          <a:xfrm>
            <a:off x="6818591" y="4156280"/>
            <a:ext cx="4584651" cy="666849"/>
          </a:xfrm>
          <a:prstGeom prst="rect">
            <a:avLst/>
          </a:prstGeom>
        </p:spPr>
        <p:txBody>
          <a:bodyPr wrap="square" lIns="0" tIns="0" rIns="0" bIns="0" rtlCol="0" anchor="t">
            <a:spAutoFit/>
          </a:bodyPr>
          <a:lstStyle/>
          <a:p>
            <a:pPr marL="0" lvl="1" indent="0" algn="ctr">
              <a:lnSpc>
                <a:spcPts val="5200"/>
              </a:lnSpc>
            </a:pPr>
            <a:r>
              <a:rPr lang="en-US" sz="5000" b="1" dirty="0" smtClean="0">
                <a:solidFill>
                  <a:srgbClr val="FFFFFF"/>
                </a:solidFill>
                <a:latin typeface="Arial" panose="020B0604020202020204" pitchFamily="34" charset="0"/>
                <a:cs typeface="Arial" panose="020B0604020202020204" pitchFamily="34" charset="0"/>
              </a:rPr>
              <a:t>II</a:t>
            </a:r>
            <a:endParaRPr lang="en-US" sz="5000" b="1" u="none" dirty="0">
              <a:solidFill>
                <a:srgbClr val="FFFFFF"/>
              </a:solidFill>
              <a:latin typeface="Arial" panose="020B0604020202020204" pitchFamily="34" charset="0"/>
              <a:cs typeface="Arial" panose="020B0604020202020204" pitchFamily="34" charset="0"/>
            </a:endParaRPr>
          </a:p>
        </p:txBody>
      </p:sp>
      <p:grpSp>
        <p:nvGrpSpPr>
          <p:cNvPr id="37" name="Group 18"/>
          <p:cNvGrpSpPr/>
          <p:nvPr/>
        </p:nvGrpSpPr>
        <p:grpSpPr>
          <a:xfrm>
            <a:off x="12469070" y="5500111"/>
            <a:ext cx="5175694" cy="3589069"/>
            <a:chOff x="0" y="0"/>
            <a:chExt cx="18728040" cy="9442449"/>
          </a:xfrm>
        </p:grpSpPr>
        <p:sp>
          <p:nvSpPr>
            <p:cNvPr id="38" name="Freeform 19"/>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39" name="Freeform 20"/>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grpSp>
        <p:nvGrpSpPr>
          <p:cNvPr id="40" name="Group 21"/>
          <p:cNvGrpSpPr/>
          <p:nvPr/>
        </p:nvGrpSpPr>
        <p:grpSpPr>
          <a:xfrm>
            <a:off x="12469070" y="3771900"/>
            <a:ext cx="5175694" cy="1350642"/>
            <a:chOff x="0" y="0"/>
            <a:chExt cx="18728040" cy="3553391"/>
          </a:xfrm>
        </p:grpSpPr>
        <p:sp>
          <p:nvSpPr>
            <p:cNvPr id="41" name="Freeform 22"/>
            <p:cNvSpPr/>
            <p:nvPr/>
          </p:nvSpPr>
          <p:spPr>
            <a:xfrm>
              <a:off x="72390" y="72390"/>
              <a:ext cx="18583260" cy="3408611"/>
            </a:xfrm>
            <a:custGeom>
              <a:avLst/>
              <a:gdLst/>
              <a:ahLst/>
              <a:cxnLst/>
              <a:rect l="l" t="t" r="r" b="b"/>
              <a:pathLst>
                <a:path w="18583260" h="3408611">
                  <a:moveTo>
                    <a:pt x="0" y="0"/>
                  </a:moveTo>
                  <a:lnTo>
                    <a:pt x="18583260" y="0"/>
                  </a:lnTo>
                  <a:lnTo>
                    <a:pt x="18583260" y="3408611"/>
                  </a:lnTo>
                  <a:lnTo>
                    <a:pt x="0" y="3408611"/>
                  </a:lnTo>
                  <a:lnTo>
                    <a:pt x="0" y="0"/>
                  </a:lnTo>
                  <a:close/>
                </a:path>
              </a:pathLst>
            </a:custGeom>
            <a:solidFill>
              <a:srgbClr val="000000"/>
            </a:solidFill>
          </p:spPr>
        </p:sp>
        <p:sp>
          <p:nvSpPr>
            <p:cNvPr id="42" name="Freeform 23"/>
            <p:cNvSpPr/>
            <p:nvPr/>
          </p:nvSpPr>
          <p:spPr>
            <a:xfrm>
              <a:off x="0" y="0"/>
              <a:ext cx="18728040" cy="3553391"/>
            </a:xfrm>
            <a:custGeom>
              <a:avLst/>
              <a:gdLst/>
              <a:ahLst/>
              <a:cxnLst/>
              <a:rect l="l" t="t" r="r" b="b"/>
              <a:pathLst>
                <a:path w="18728040" h="3553391">
                  <a:moveTo>
                    <a:pt x="18583261" y="3408611"/>
                  </a:moveTo>
                  <a:lnTo>
                    <a:pt x="18728040" y="3408611"/>
                  </a:lnTo>
                  <a:lnTo>
                    <a:pt x="18728040" y="3553391"/>
                  </a:lnTo>
                  <a:lnTo>
                    <a:pt x="18583261" y="3553391"/>
                  </a:lnTo>
                  <a:lnTo>
                    <a:pt x="18583261" y="3408611"/>
                  </a:lnTo>
                  <a:close/>
                  <a:moveTo>
                    <a:pt x="0" y="144780"/>
                  </a:moveTo>
                  <a:lnTo>
                    <a:pt x="144780" y="144780"/>
                  </a:lnTo>
                  <a:lnTo>
                    <a:pt x="144780" y="3408611"/>
                  </a:lnTo>
                  <a:lnTo>
                    <a:pt x="0" y="3408611"/>
                  </a:lnTo>
                  <a:lnTo>
                    <a:pt x="0" y="144780"/>
                  </a:lnTo>
                  <a:close/>
                  <a:moveTo>
                    <a:pt x="0" y="3408611"/>
                  </a:moveTo>
                  <a:lnTo>
                    <a:pt x="144780" y="3408611"/>
                  </a:lnTo>
                  <a:lnTo>
                    <a:pt x="144780" y="3553391"/>
                  </a:lnTo>
                  <a:lnTo>
                    <a:pt x="0" y="3553391"/>
                  </a:lnTo>
                  <a:lnTo>
                    <a:pt x="0" y="3408611"/>
                  </a:lnTo>
                  <a:close/>
                  <a:moveTo>
                    <a:pt x="18583261" y="144780"/>
                  </a:moveTo>
                  <a:lnTo>
                    <a:pt x="18728040" y="144780"/>
                  </a:lnTo>
                  <a:lnTo>
                    <a:pt x="18728040" y="3408611"/>
                  </a:lnTo>
                  <a:lnTo>
                    <a:pt x="18583261" y="3408611"/>
                  </a:lnTo>
                  <a:lnTo>
                    <a:pt x="18583261" y="144780"/>
                  </a:lnTo>
                  <a:close/>
                  <a:moveTo>
                    <a:pt x="144780" y="3408611"/>
                  </a:moveTo>
                  <a:lnTo>
                    <a:pt x="18583261" y="3408611"/>
                  </a:lnTo>
                  <a:lnTo>
                    <a:pt x="18583261" y="3553391"/>
                  </a:lnTo>
                  <a:lnTo>
                    <a:pt x="144780" y="3553391"/>
                  </a:lnTo>
                  <a:lnTo>
                    <a:pt x="144780" y="3408611"/>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000000"/>
            </a:solidFill>
          </p:spPr>
        </p:sp>
      </p:grpSp>
      <p:sp>
        <p:nvSpPr>
          <p:cNvPr id="43" name="TextBox 24"/>
          <p:cNvSpPr txBox="1"/>
          <p:nvPr/>
        </p:nvSpPr>
        <p:spPr>
          <a:xfrm>
            <a:off x="12613477" y="5753100"/>
            <a:ext cx="4836323" cy="3116238"/>
          </a:xfrm>
          <a:prstGeom prst="rect">
            <a:avLst/>
          </a:prstGeom>
        </p:spPr>
        <p:txBody>
          <a:bodyPr wrap="square" lIns="0" tIns="0" rIns="0" bIns="0" rtlCol="0" anchor="t">
            <a:spAutoFit/>
          </a:bodyPr>
          <a:lstStyle/>
          <a:p>
            <a:pPr lvl="0" algn="ctr">
              <a:lnSpc>
                <a:spcPct val="150000"/>
              </a:lnSpc>
              <a:spcAft>
                <a:spcPts val="800"/>
              </a:spcAft>
            </a:pPr>
            <a:r>
              <a:rPr lang="en-US" sz="4500" b="1">
                <a:solidFill>
                  <a:prstClr val="black"/>
                </a:solidFill>
                <a:latin typeface="Arial" panose="020B0604020202020204" pitchFamily="34" charset="0"/>
                <a:ea typeface="Calibri" panose="020F0502020204030204" pitchFamily="34" charset="0"/>
                <a:cs typeface="Times New Roman" panose="02020603050405020304" pitchFamily="18" charset="0"/>
              </a:rPr>
              <a:t>Số quy tròn, quy tròn số đúng và số gần đúng</a:t>
            </a:r>
            <a:endParaRPr lang="en-US" sz="4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17"/>
          <p:cNvSpPr txBox="1"/>
          <p:nvPr/>
        </p:nvSpPr>
        <p:spPr>
          <a:xfrm>
            <a:off x="12828446" y="4147810"/>
            <a:ext cx="4584651"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III</a:t>
            </a:r>
            <a:endParaRPr lang="en-US" sz="5000" b="1" u="none" dirty="0">
              <a:solidFill>
                <a:srgbClr val="FFFF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anim calcmode="lin" valueType="num">
                                      <p:cBhvr>
                                        <p:cTn id="40" dur="500" fill="hold"/>
                                        <p:tgtEl>
                                          <p:spTgt spid="36"/>
                                        </p:tgtEl>
                                        <p:attrNameLst>
                                          <p:attrName>ppt_x</p:attrName>
                                        </p:attrNameLst>
                                      </p:cBhvr>
                                      <p:tavLst>
                                        <p:tav tm="0">
                                          <p:val>
                                            <p:strVal val="#ppt_x"/>
                                          </p:val>
                                        </p:tav>
                                        <p:tav tm="100000">
                                          <p:val>
                                            <p:strVal val="#ppt_x"/>
                                          </p:val>
                                        </p:tav>
                                      </p:tavLst>
                                    </p:anim>
                                    <p:anim calcmode="lin" valueType="num">
                                      <p:cBhvr>
                                        <p:cTn id="41" dur="5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anim calcmode="lin" valueType="num">
                                      <p:cBhvr>
                                        <p:cTn id="57" dur="500" fill="hold"/>
                                        <p:tgtEl>
                                          <p:spTgt spid="40"/>
                                        </p:tgtEl>
                                        <p:attrNameLst>
                                          <p:attrName>ppt_x</p:attrName>
                                        </p:attrNameLst>
                                      </p:cBhvr>
                                      <p:tavLst>
                                        <p:tav tm="0">
                                          <p:val>
                                            <p:strVal val="#ppt_x"/>
                                          </p:val>
                                        </p:tav>
                                        <p:tav tm="100000">
                                          <p:val>
                                            <p:strVal val="#ppt_x"/>
                                          </p:val>
                                        </p:tav>
                                      </p:tavLst>
                                    </p:anim>
                                    <p:anim calcmode="lin" valueType="num">
                                      <p:cBhvr>
                                        <p:cTn id="58" dur="500" fill="hold"/>
                                        <p:tgtEl>
                                          <p:spTgt spid="4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anim calcmode="lin" valueType="num">
                                      <p:cBhvr>
                                        <p:cTn id="62" dur="500" fill="hold"/>
                                        <p:tgtEl>
                                          <p:spTgt spid="37"/>
                                        </p:tgtEl>
                                        <p:attrNameLst>
                                          <p:attrName>ppt_x</p:attrName>
                                        </p:attrNameLst>
                                      </p:cBhvr>
                                      <p:tavLst>
                                        <p:tav tm="0">
                                          <p:val>
                                            <p:strVal val="#ppt_x"/>
                                          </p:val>
                                        </p:tav>
                                        <p:tav tm="100000">
                                          <p:val>
                                            <p:strVal val="#ppt_x"/>
                                          </p:val>
                                        </p:tav>
                                      </p:tavLst>
                                    </p:anim>
                                    <p:anim calcmode="lin" valueType="num">
                                      <p:cBhvr>
                                        <p:cTn id="63" dur="500" fill="hold"/>
                                        <p:tgtEl>
                                          <p:spTgt spid="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anim calcmode="lin" valueType="num">
                                      <p:cBhvr>
                                        <p:cTn id="67" dur="500" fill="hold"/>
                                        <p:tgtEl>
                                          <p:spTgt spid="43"/>
                                        </p:tgtEl>
                                        <p:attrNameLst>
                                          <p:attrName>ppt_x</p:attrName>
                                        </p:attrNameLst>
                                      </p:cBhvr>
                                      <p:tavLst>
                                        <p:tav tm="0">
                                          <p:val>
                                            <p:strVal val="#ppt_x"/>
                                          </p:val>
                                        </p:tav>
                                        <p:tav tm="100000">
                                          <p:val>
                                            <p:strVal val="#ppt_x"/>
                                          </p:val>
                                        </p:tav>
                                      </p:tavLst>
                                    </p:anim>
                                    <p:anim calcmode="lin" valueType="num">
                                      <p:cBhvr>
                                        <p:cTn id="68" dur="500" fill="hold"/>
                                        <p:tgtEl>
                                          <p:spTgt spid="4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anim calcmode="lin" valueType="num">
                                      <p:cBhvr>
                                        <p:cTn id="72" dur="500" fill="hold"/>
                                        <p:tgtEl>
                                          <p:spTgt spid="44"/>
                                        </p:tgtEl>
                                        <p:attrNameLst>
                                          <p:attrName>ppt_x</p:attrName>
                                        </p:attrNameLst>
                                      </p:cBhvr>
                                      <p:tavLst>
                                        <p:tav tm="0">
                                          <p:val>
                                            <p:strVal val="#ppt_x"/>
                                          </p:val>
                                        </p:tav>
                                        <p:tav tm="100000">
                                          <p:val>
                                            <p:strVal val="#ppt_x"/>
                                          </p:val>
                                        </p:tav>
                                      </p:tavLst>
                                    </p:anim>
                                    <p:anim calcmode="lin" valueType="num">
                                      <p:cBhvr>
                                        <p:cTn id="7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35" grpId="0"/>
      <p:bldP spid="36"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92406" y="7044479"/>
            <a:ext cx="2438400" cy="2417064"/>
          </a:xfrm>
          <a:prstGeom prst="rect">
            <a:avLst/>
          </a:prstGeom>
        </p:spPr>
      </p:pic>
      <p:sp>
        <p:nvSpPr>
          <p:cNvPr id="15" name="Oval 14"/>
          <p:cNvSpPr/>
          <p:nvPr/>
        </p:nvSpPr>
        <p:spPr>
          <a:xfrm>
            <a:off x="5589421" y="6685083"/>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207751" y="4749431"/>
            <a:ext cx="1125883" cy="2150123"/>
          </a:xfrm>
          <a:prstGeom prst="rect">
            <a:avLst/>
          </a:prstGeom>
        </p:spPr>
      </p:pic>
      <p:sp>
        <p:nvSpPr>
          <p:cNvPr id="2" name="Rectangle 1"/>
          <p:cNvSpPr/>
          <p:nvPr/>
        </p:nvSpPr>
        <p:spPr>
          <a:xfrm>
            <a:off x="1752600" y="2552700"/>
            <a:ext cx="14935200" cy="1938992"/>
          </a:xfrm>
          <a:prstGeom prst="rect">
            <a:avLst/>
          </a:prstGeom>
        </p:spPr>
        <p:txBody>
          <a:bodyPr wrap="square">
            <a:spAutoFit/>
          </a:bodyPr>
          <a:lstStyle/>
          <a:p>
            <a:pPr>
              <a:lnSpc>
                <a:spcPct val="150000"/>
              </a:lnSpc>
            </a:pPr>
            <a:r>
              <a:rPr lang="vi-VN" sz="4000" b="1" dirty="0">
                <a:ea typeface="Calibri" panose="020F0502020204030204" pitchFamily="34" charset="0"/>
              </a:rPr>
              <a:t>Câu 4. Quy tròn số –0,526 đến hàng phần trăm. Số gần đúng nhận được có độ chính xác là bao nhiêu?</a:t>
            </a:r>
            <a:endParaRPr lang="en-US" sz="4000" b="1" dirty="0"/>
          </a:p>
        </p:txBody>
      </p:sp>
      <p:sp>
        <p:nvSpPr>
          <p:cNvPr id="3" name="Rectangle 2"/>
          <p:cNvSpPr/>
          <p:nvPr/>
        </p:nvSpPr>
        <p:spPr>
          <a:xfrm>
            <a:off x="5866882" y="4461613"/>
            <a:ext cx="9144000" cy="3272691"/>
          </a:xfrm>
          <a:prstGeom prst="rect">
            <a:avLst/>
          </a:prstGeom>
        </p:spPr>
        <p:txBody>
          <a:bodyPr>
            <a:spAutoFit/>
          </a:bodyPr>
          <a:lstStyle/>
          <a:p>
            <a:pPr>
              <a:lnSpc>
                <a:spcPct val="250000"/>
              </a:lnSpc>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0,05				B</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0,01</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C.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0,005			D</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0,0005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59432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544800" y="344291"/>
            <a:ext cx="1689795" cy="1675009"/>
          </a:xfrm>
          <a:prstGeom prst="rect">
            <a:avLst/>
          </a:prstGeom>
        </p:spPr>
      </p:pic>
      <p:sp>
        <p:nvSpPr>
          <p:cNvPr id="15" name="Oval 14"/>
          <p:cNvSpPr/>
          <p:nvPr/>
        </p:nvSpPr>
        <p:spPr>
          <a:xfrm>
            <a:off x="4937691" y="6077953"/>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1219200" y="2471447"/>
            <a:ext cx="15773397" cy="2748253"/>
          </a:xfrm>
          <a:prstGeom prst="rect">
            <a:avLst/>
          </a:prstGeom>
        </p:spPr>
        <p:txBody>
          <a:bodyPr wrap="square">
            <a:spAutoFit/>
          </a:bodyPr>
          <a:lstStyle/>
          <a:p>
            <a:pPr algn="just">
              <a:lnSpc>
                <a:spcPct val="150000"/>
              </a:lnSpc>
              <a:spcAft>
                <a:spcPts val="800"/>
              </a:spcAft>
            </a:pPr>
            <a:r>
              <a:rPr lang="vi-VN" sz="4000" b="1" dirty="0" smtClean="0">
                <a:ea typeface="Calibri" panose="020F0502020204030204" pitchFamily="34" charset="0"/>
              </a:rPr>
              <a:t>Câu </a:t>
            </a:r>
            <a:r>
              <a:rPr lang="vi-VN" sz="4000" b="1" dirty="0">
                <a:ea typeface="Calibri" panose="020F0502020204030204" pitchFamily="34" charset="0"/>
              </a:rPr>
              <a:t>5. Trong một cuộc điều tra dân số, người ta viết dân số của một tỉnh là: 3 574 625 người ± 50 000 người. Sai số tương đối của số gần đúng này là:</a:t>
            </a:r>
          </a:p>
        </p:txBody>
      </p:sp>
      <p:pic>
        <p:nvPicPr>
          <p:cNvPr id="16" name="Picture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4981858" y="7351585"/>
            <a:ext cx="1125883" cy="2150123"/>
          </a:xfrm>
          <a:prstGeom prst="rect">
            <a:avLst/>
          </a:prstGeom>
        </p:spPr>
      </p:pic>
      <p:sp>
        <p:nvSpPr>
          <p:cNvPr id="2" name="Rectangle 1"/>
          <p:cNvSpPr/>
          <p:nvPr/>
        </p:nvSpPr>
        <p:spPr>
          <a:xfrm>
            <a:off x="5181600" y="5478601"/>
            <a:ext cx="9144000" cy="3170099"/>
          </a:xfrm>
          <a:prstGeom prst="rect">
            <a:avLst/>
          </a:prstGeom>
        </p:spPr>
        <p:txBody>
          <a:bodyPr>
            <a:spAutoFit/>
          </a:bodyPr>
          <a:lstStyle/>
          <a:p>
            <a:pPr>
              <a:lnSpc>
                <a:spcPct val="250000"/>
              </a:lnSpc>
            </a:pPr>
            <a:r>
              <a:rPr lang="en-US" sz="4000" dirty="0">
                <a:latin typeface="Arial" panose="020B0604020202020204" pitchFamily="34" charset="0"/>
                <a:ea typeface="Times New Roman" panose="02020603050405020304" pitchFamily="18" charset="0"/>
                <a:cs typeface="Times New Roman" panose="02020603050405020304" pitchFamily="18" charset="0"/>
              </a:rPr>
              <a:t>A. </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1,4%					B</a:t>
            </a:r>
            <a:r>
              <a:rPr lang="en-US" sz="4000" dirty="0">
                <a:latin typeface="Arial" panose="020B0604020202020204" pitchFamily="34" charset="0"/>
                <a:ea typeface="Times New Roman" panose="02020603050405020304" pitchFamily="18" charset="0"/>
                <a:cs typeface="Times New Roman" panose="02020603050405020304" pitchFamily="18" charset="0"/>
              </a:rPr>
              <a:t>. 14%</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pPr>
            <a:r>
              <a:rPr lang="en-US" sz="4000" dirty="0">
                <a:latin typeface="Arial" panose="020B0604020202020204" pitchFamily="34" charset="0"/>
                <a:ea typeface="Times New Roman" panose="02020603050405020304" pitchFamily="18" charset="0"/>
                <a:cs typeface="Times New Roman" panose="02020603050405020304" pitchFamily="18" charset="0"/>
              </a:rPr>
              <a:t>C. </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0,014%				D</a:t>
            </a:r>
            <a:r>
              <a:rPr lang="en-US" sz="4000" dirty="0">
                <a:latin typeface="Arial" panose="020B0604020202020204" pitchFamily="34" charset="0"/>
                <a:ea typeface="Times New Roman" panose="02020603050405020304" pitchFamily="18" charset="0"/>
                <a:cs typeface="Times New Roman" panose="02020603050405020304" pitchFamily="18" charset="0"/>
              </a:rPr>
              <a:t>. 0,14%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67173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7502"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7502"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5934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2400" y="9229866"/>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73606">
            <a:off x="17565510" y="7966627"/>
            <a:ext cx="1038797" cy="1983814"/>
          </a:xfrm>
          <a:prstGeom prst="rect">
            <a:avLst/>
          </a:prstGeom>
        </p:spPr>
      </p:pic>
      <p:pic>
        <p:nvPicPr>
          <p:cNvPr id="17"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7075291" y="199554"/>
            <a:ext cx="1060309" cy="1362546"/>
          </a:xfrm>
          <a:prstGeom prst="rect">
            <a:avLst/>
          </a:prstGeom>
        </p:spPr>
      </p:pic>
      <p:sp>
        <p:nvSpPr>
          <p:cNvPr id="4" name="Rectangle 3"/>
          <p:cNvSpPr/>
          <p:nvPr/>
        </p:nvSpPr>
        <p:spPr>
          <a:xfrm>
            <a:off x="533400" y="282625"/>
            <a:ext cx="16078200" cy="6232475"/>
          </a:xfrm>
          <a:prstGeom prst="rect">
            <a:avLst/>
          </a:prstGeom>
        </p:spPr>
        <p:txBody>
          <a:bodyPr wrap="square">
            <a:spAutoFit/>
          </a:bodyPr>
          <a:lstStyle/>
          <a:p>
            <a:pPr algn="just">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Bài</a:t>
            </a:r>
            <a:r>
              <a:rPr lang="fr-FR" sz="3800" b="1" dirty="0">
                <a:latin typeface="Arial" panose="020B0604020202020204" pitchFamily="34" charset="0"/>
                <a:ea typeface="Calibri" panose="020F0502020204030204" pitchFamily="34" charset="0"/>
                <a:cs typeface="Arial" panose="020B0604020202020204" pitchFamily="34" charset="0"/>
              </a:rPr>
              <a:t> </a:t>
            </a:r>
            <a:r>
              <a:rPr lang="fr-FR" sz="3800" b="1" dirty="0" err="1">
                <a:latin typeface="Arial" panose="020B0604020202020204" pitchFamily="34" charset="0"/>
                <a:ea typeface="Calibri" panose="020F0502020204030204" pitchFamily="34" charset="0"/>
                <a:cs typeface="Arial" panose="020B0604020202020204" pitchFamily="34" charset="0"/>
              </a:rPr>
              <a:t>tập</a:t>
            </a:r>
            <a:r>
              <a:rPr lang="fr-FR" sz="3800" b="1" dirty="0">
                <a:latin typeface="Arial" panose="020B0604020202020204" pitchFamily="34" charset="0"/>
                <a:ea typeface="Calibri" panose="020F0502020204030204" pitchFamily="34" charset="0"/>
                <a:cs typeface="Arial" panose="020B0604020202020204" pitchFamily="34" charset="0"/>
              </a:rPr>
              <a:t> 1: </a:t>
            </a:r>
            <a:r>
              <a:rPr lang="fr-FR" sz="3800" dirty="0" err="1">
                <a:latin typeface="Arial" panose="020B0604020202020204" pitchFamily="34" charset="0"/>
                <a:ea typeface="Calibri" panose="020F0502020204030204" pitchFamily="34" charset="0"/>
                <a:cs typeface="Arial" panose="020B0604020202020204" pitchFamily="34" charset="0"/>
              </a:rPr>
              <a:t>Mặt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đáy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một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hộp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sữa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có</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dạng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hình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tròn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bán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kính</a:t>
            </a:r>
            <a:r>
              <a:rPr lang="fr-FR" sz="3800" dirty="0">
                <a:latin typeface="Arial" panose="020B0604020202020204" pitchFamily="34" charset="0"/>
                <a:ea typeface="Calibri" panose="020F0502020204030204" pitchFamily="34" charset="0"/>
                <a:cs typeface="Arial" panose="020B0604020202020204" pitchFamily="34" charset="0"/>
              </a:rPr>
              <a:t> 4 cm.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diện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tích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mặt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đáy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hộp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sữa</a:t>
            </a:r>
            <a:r>
              <a:rPr lang="fr-FR" sz="3800" dirty="0">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thập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hữu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ghi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tích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mặt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đáy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hộp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sữa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latin typeface="Arial" panose="020B0604020202020204" pitchFamily="34" charset="0"/>
                <a:ea typeface="Calibri" panose="020F0502020204030204" pitchFamily="34" charset="0"/>
                <a:cs typeface="Arial" panose="020B0604020202020204" pitchFamily="34" charset="0"/>
              </a:rPr>
              <a:t>b. </a:t>
            </a:r>
            <a:r>
              <a:rPr lang="fr-FR" sz="3800" dirty="0" err="1">
                <a:latin typeface="Arial" panose="020B0604020202020204" pitchFamily="34" charset="0"/>
                <a:ea typeface="Calibri" panose="020F0502020204030204" pitchFamily="34" charset="0"/>
                <a:cs typeface="Arial" panose="020B0604020202020204" pitchFamily="34" charset="0"/>
              </a:rPr>
              <a:t>Bạn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Hoà</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và</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bạn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Bình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lần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lượt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cho</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kết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quả</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diện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tích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mặt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đáy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hộp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sữa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đó</a:t>
            </a:r>
            <a:r>
              <a:rPr lang="fr-FR" sz="3800" dirty="0">
                <a:latin typeface="Arial" panose="020B0604020202020204" pitchFamily="34" charset="0"/>
                <a:ea typeface="Calibri" panose="020F0502020204030204" pitchFamily="34" charset="0"/>
                <a:cs typeface="Arial" panose="020B0604020202020204" pitchFamily="34" charset="0"/>
              </a:rPr>
              <a:t> là S</a:t>
            </a:r>
            <a:r>
              <a:rPr lang="fr-FR" sz="3800" baseline="-25000" dirty="0">
                <a:latin typeface="Arial" panose="020B0604020202020204" pitchFamily="34" charset="0"/>
                <a:ea typeface="Calibri" panose="020F0502020204030204" pitchFamily="34" charset="0"/>
                <a:cs typeface="Arial" panose="020B0604020202020204" pitchFamily="34" charset="0"/>
              </a:rPr>
              <a:t>1</a:t>
            </a:r>
            <a:r>
              <a:rPr lang="fr-FR" sz="3800" dirty="0">
                <a:latin typeface="Arial" panose="020B0604020202020204" pitchFamily="34" charset="0"/>
                <a:ea typeface="Calibri" panose="020F0502020204030204" pitchFamily="34" charset="0"/>
                <a:cs typeface="Arial" panose="020B0604020202020204" pitchFamily="34" charset="0"/>
              </a:rPr>
              <a:t> = 49,6 cm</a:t>
            </a:r>
            <a:r>
              <a:rPr lang="fr-FR" sz="3800" baseline="30000" dirty="0">
                <a:latin typeface="Arial" panose="020B0604020202020204" pitchFamily="34" charset="0"/>
                <a:ea typeface="Calibri" panose="020F0502020204030204" pitchFamily="34" charset="0"/>
                <a:cs typeface="Arial" panose="020B0604020202020204" pitchFamily="34" charset="0"/>
              </a:rPr>
              <a:t>2</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và</a:t>
            </a:r>
            <a:r>
              <a:rPr lang="fr-FR" sz="3800" dirty="0">
                <a:latin typeface="Arial" panose="020B0604020202020204" pitchFamily="34" charset="0"/>
                <a:ea typeface="Calibri" panose="020F0502020204030204" pitchFamily="34" charset="0"/>
                <a:cs typeface="Arial" panose="020B0604020202020204" pitchFamily="34" charset="0"/>
              </a:rPr>
              <a:t> S</a:t>
            </a:r>
            <a:r>
              <a:rPr lang="fr-FR" sz="3800" baseline="-25000" dirty="0">
                <a:latin typeface="Arial" panose="020B0604020202020204" pitchFamily="34" charset="0"/>
                <a:ea typeface="Calibri" panose="020F0502020204030204" pitchFamily="34" charset="0"/>
                <a:cs typeface="Arial" panose="020B0604020202020204" pitchFamily="34" charset="0"/>
              </a:rPr>
              <a:t>2</a:t>
            </a:r>
            <a:r>
              <a:rPr lang="fr-FR" sz="3800" dirty="0">
                <a:latin typeface="Arial" panose="020B0604020202020204" pitchFamily="34" charset="0"/>
                <a:ea typeface="Calibri" panose="020F0502020204030204" pitchFamily="34" charset="0"/>
                <a:cs typeface="Arial" panose="020B0604020202020204" pitchFamily="34" charset="0"/>
              </a:rPr>
              <a:t> = 50,24 cm</a:t>
            </a:r>
            <a:r>
              <a:rPr lang="fr-FR" sz="3800" baseline="30000" dirty="0">
                <a:latin typeface="Arial" panose="020B0604020202020204" pitchFamily="34" charset="0"/>
                <a:ea typeface="Calibri" panose="020F0502020204030204" pitchFamily="34" charset="0"/>
                <a:cs typeface="Arial" panose="020B0604020202020204" pitchFamily="34" charset="0"/>
              </a:rPr>
              <a:t>2</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Bạn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nào</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cho</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kết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quả</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xác</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hơn</a:t>
            </a:r>
            <a:r>
              <a:rPr lang="fr-FR" sz="3800" dirty="0">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1905000" y="6566081"/>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362200" y="7277100"/>
                <a:ext cx="14084409" cy="2723823"/>
              </a:xfrm>
              <a:prstGeom prst="rect">
                <a:avLst/>
              </a:prstGeom>
            </p:spPr>
            <p:txBody>
              <a:bodyPr wrap="square">
                <a:spAutoFit/>
              </a:bodyPr>
              <a:lstStyle/>
              <a:p>
                <a:pPr algn="just">
                  <a:lnSpc>
                    <a:spcPct val="150000"/>
                  </a:lnSpc>
                </a:pP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mặt</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hộp</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sữa</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S = </a:t>
                </a:r>
                <a14:m>
                  <m:oMath xmlns:m="http://schemas.openxmlformats.org/officeDocument/2006/math">
                    <m:r>
                      <m:rPr>
                        <m:sty m:val="p"/>
                      </m:rP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π</m:t>
                    </m:r>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e>
                      <m:sup>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=16</m:t>
                    </m:r>
                    <m:r>
                      <m:rPr>
                        <m:sty m:val="p"/>
                      </m:rP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π</m:t>
                    </m:r>
                  </m:oMath>
                </a14:m>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(cm</a:t>
                </a:r>
                <a:r>
                  <a:rPr lang="fr-FR" sz="38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Vì</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π</m:t>
                    </m:r>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=3,141592653…</m:t>
                    </m:r>
                  </m:oMath>
                </a14:m>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vô</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không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sử</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dụng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thập</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phân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hữu</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hạn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ghi</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chính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xác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diện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đáy</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hộp</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sữa</a:t>
                </a:r>
                <a:r>
                  <a:rPr lang="fr-FR" sz="3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362200" y="7277100"/>
                <a:ext cx="14084409" cy="2723823"/>
              </a:xfrm>
              <a:prstGeom prst="rect">
                <a:avLst/>
              </a:prstGeom>
              <a:blipFill>
                <a:blip r:embed="rId17"/>
                <a:stretch>
                  <a:fillRect l="-1429" r="-1385" b="-4027"/>
                </a:stretch>
              </a:blipFill>
            </p:spPr>
            <p:txBody>
              <a:bodyPr/>
              <a:lstStyle/>
              <a:p>
                <a:r>
                  <a:rPr lang="en-US">
                    <a:noFill/>
                  </a:rPr>
                  <a:t> </a:t>
                </a:r>
              </a:p>
            </p:txBody>
          </p:sp>
        </mc:Fallback>
      </mc:AlternateContent>
    </p:spTree>
    <p:extLst>
      <p:ext uri="{BB962C8B-B14F-4D97-AF65-F5344CB8AC3E}">
        <p14:creationId xmlns:p14="http://schemas.microsoft.com/office/powerpoint/2010/main" val="34618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82625"/>
            <a:ext cx="16078200" cy="62324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Mặt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đáy</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hộp</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tròn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cm.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diện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mặt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đáy</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hộp</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thể</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thập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hữu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hạn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ghi</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chính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xác</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diện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tích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mặt</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đáy</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hộp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sữa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được</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sao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Bình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diện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mặt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đáy</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hộp</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S</a:t>
            </a:r>
            <a:r>
              <a:rPr kumimoji="0" lang="fr-FR"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49,6 cm</a:t>
            </a:r>
            <a:r>
              <a:rPr kumimoji="0" lang="fr-FR" sz="3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a:t>
            </a:r>
            <a:r>
              <a:rPr kumimoji="0" lang="fr-FR"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50,24 cm</a:t>
            </a:r>
            <a:r>
              <a:rPr kumimoji="0" lang="fr-FR" sz="3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nào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1905000" y="6566081"/>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905000" y="7582289"/>
                <a:ext cx="14084409" cy="17522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&lt; S</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&lt; 50,26548… = 16</a:t>
                </a:r>
                <a14:m>
                  <m:oMath xmlns:m="http://schemas.openxmlformats.org/officeDocument/2006/math">
                    <m:r>
                      <m:rPr>
                        <m:sty m:val="p"/>
                      </m:rP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π</m:t>
                    </m:r>
                  </m:oMath>
                </a14:m>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3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fr-FR" sz="3800" b="0"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bạn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Bình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cho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chính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hơn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05000" y="7582289"/>
                <a:ext cx="14084409" cy="1752211"/>
              </a:xfrm>
              <a:prstGeom prst="rect">
                <a:avLst/>
              </a:prstGeom>
              <a:blipFill>
                <a:blip r:embed="rId2"/>
                <a:stretch>
                  <a:fillRect l="-1429" b="-12195"/>
                </a:stretch>
              </a:blipFill>
            </p:spPr>
            <p:txBody>
              <a:bodyPr/>
              <a:lstStyle/>
              <a:p>
                <a:r>
                  <a:rPr lang="en-US">
                    <a:noFill/>
                  </a:rPr>
                  <a:t> </a:t>
                </a:r>
              </a:p>
            </p:txBody>
          </p:sp>
        </mc:Fallback>
      </mc:AlternateContent>
      <p:pic>
        <p:nvPicPr>
          <p:cNvPr id="8"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2400" y="9229866"/>
            <a:ext cx="863709" cy="771057"/>
          </a:xfrm>
          <a:prstGeom prst="rect">
            <a:avLst/>
          </a:prstGeom>
        </p:spPr>
      </p:pic>
      <p:pic>
        <p:nvPicPr>
          <p:cNvPr id="1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73606">
            <a:off x="17565510" y="7966627"/>
            <a:ext cx="1038797" cy="1983814"/>
          </a:xfrm>
          <a:prstGeom prst="rect">
            <a:avLst/>
          </a:prstGeom>
        </p:spPr>
      </p:pic>
      <p:pic>
        <p:nvPicPr>
          <p:cNvPr id="11"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7075291" y="199554"/>
            <a:ext cx="1060309" cy="1362546"/>
          </a:xfrm>
          <a:prstGeom prst="rect">
            <a:avLst/>
          </a:prstGeom>
        </p:spPr>
      </p:pic>
    </p:spTree>
    <p:extLst>
      <p:ext uri="{BB962C8B-B14F-4D97-AF65-F5344CB8AC3E}">
        <p14:creationId xmlns:p14="http://schemas.microsoft.com/office/powerpoint/2010/main" val="20620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813461" y="-683839"/>
            <a:ext cx="3542291" cy="3542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95400" y="541451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1"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62005" y="8724900"/>
            <a:ext cx="1060309" cy="1362546"/>
          </a:xfrm>
          <a:prstGeom prst="rect">
            <a:avLst/>
          </a:prstGeom>
        </p:spPr>
      </p:pic>
      <p:pic>
        <p:nvPicPr>
          <p:cNvPr id="22"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66370" y="9404168"/>
            <a:ext cx="1240083" cy="1240083"/>
          </a:xfrm>
          <a:prstGeom prst="rect">
            <a:avLst/>
          </a:prstGeom>
        </p:spPr>
      </p:pic>
      <p:sp>
        <p:nvSpPr>
          <p:cNvPr id="3" name="Rectangle 2"/>
          <p:cNvSpPr/>
          <p:nvPr/>
        </p:nvSpPr>
        <p:spPr>
          <a:xfrm>
            <a:off x="359229" y="685998"/>
            <a:ext cx="16099972" cy="44781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tập</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bóng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đá</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chữ</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chiều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chiều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rộng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lượt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là 105 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68 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Khoảng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cách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nhất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trí</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mét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đối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59229" y="6351004"/>
                <a:ext cx="17441314" cy="28310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Gọi</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x là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bóng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Áp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dụng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lí</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Pythagore, ta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x = </a:t>
                </a:r>
                <a14:m>
                  <m:oMath xmlns:m="http://schemas.openxmlformats.org/officeDocument/2006/math">
                    <m:rad>
                      <m:radPr>
                        <m:degHide m:val="on"/>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radPr>
                      <m:deg/>
                      <m:e>
                        <m:sSup>
                          <m:sSupPr>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105</m:t>
                            </m:r>
                          </m:e>
                          <m:sup>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68</m:t>
                            </m:r>
                          </m:e>
                          <m:sup>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e>
                    </m:rad>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ad>
                      <m:radPr>
                        <m:degHide m:val="on"/>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radPr>
                      <m:deg/>
                      <m:e>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15 649</m:t>
                        </m:r>
                      </m:e>
                    </m:rad>
                  </m:oMath>
                </a14:m>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 125,09596…</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Lấy</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x là 125,1 ta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 125,09 &lt; x &lt; </a:t>
                </a:r>
                <a:r>
                  <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125,1</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59229" y="6351004"/>
                <a:ext cx="17441314" cy="2831096"/>
              </a:xfrm>
              <a:prstGeom prst="rect">
                <a:avLst/>
              </a:prstGeom>
              <a:blipFill>
                <a:blip r:embed="rId19"/>
                <a:stretch>
                  <a:fillRect l="-1153" b="-3879"/>
                </a:stretch>
              </a:blipFill>
            </p:spPr>
            <p:txBody>
              <a:bodyPr/>
              <a:lstStyle/>
              <a:p>
                <a:r>
                  <a:rPr lang="en-US">
                    <a:noFill/>
                  </a:rPr>
                  <a:t> </a:t>
                </a:r>
              </a:p>
            </p:txBody>
          </p:sp>
        </mc:Fallback>
      </mc:AlternateContent>
    </p:spTree>
    <p:extLst>
      <p:ext uri="{BB962C8B-B14F-4D97-AF65-F5344CB8AC3E}">
        <p14:creationId xmlns:p14="http://schemas.microsoft.com/office/powerpoint/2010/main" val="78835611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813461" y="-683839"/>
            <a:ext cx="3542291" cy="3542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95400" y="541451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1"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62005" y="8648700"/>
            <a:ext cx="1060309" cy="1362546"/>
          </a:xfrm>
          <a:prstGeom prst="rect">
            <a:avLst/>
          </a:prstGeom>
        </p:spPr>
      </p:pic>
      <p:pic>
        <p:nvPicPr>
          <p:cNvPr id="22"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61628" y="9435219"/>
            <a:ext cx="971228" cy="971228"/>
          </a:xfrm>
          <a:prstGeom prst="rect">
            <a:avLst/>
          </a:prstGeom>
        </p:spPr>
      </p:pic>
      <p:sp>
        <p:nvSpPr>
          <p:cNvPr id="3" name="Rectangle 2"/>
          <p:cNvSpPr/>
          <p:nvPr/>
        </p:nvSpPr>
        <p:spPr>
          <a:xfrm>
            <a:off x="359229" y="685998"/>
            <a:ext cx="16099972" cy="44781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tập</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bóng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đá</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chữ</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chiều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chiều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rộng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lượt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là 105 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68 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Khoảng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cách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nhất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trí</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mét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đối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96686" y="6317222"/>
                <a:ext cx="16600714" cy="3219343"/>
              </a:xfrm>
              <a:prstGeom prst="rect">
                <a:avLst/>
              </a:prstGeom>
            </p:spPr>
            <p:txBody>
              <a:bodyPr wrap="square">
                <a:spAutoFit/>
              </a:bodyPr>
              <a:lstStyle/>
              <a:p>
                <a:pPr lvl="0" algn="just">
                  <a:lnSpc>
                    <a:spcPct val="150000"/>
                  </a:lnSpc>
                  <a:defRPr/>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Suy ra </a:t>
                </a:r>
                <a14:m>
                  <m:oMath xmlns:m="http://schemas.openxmlformats.org/officeDocument/2006/math">
                    <m:d>
                      <m:dPr>
                        <m:begChr m:val="|"/>
                        <m:endChr m:val="|"/>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m:rPr>
                            <m:sty m:val="p"/>
                          </m:rP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x</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125,1</m:t>
                        </m:r>
                      </m:e>
                    </m:d>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&lt;</m:t>
                    </m:r>
                    <m:d>
                      <m:dPr>
                        <m:begChr m:val="|"/>
                        <m:endChr m:val="|"/>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125,09</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125,1</m:t>
                        </m:r>
                      </m:e>
                    </m:d>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=0,01</m:t>
                    </m:r>
                  </m:oMath>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defRPr/>
                </a:pP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dài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sân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bóng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lấy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bằng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125,1 m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chính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xác</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d = 0,01</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defRPr/>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Sai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tương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đối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125,1 là </a:t>
                </a:r>
                <a14:m>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δ</m:t>
                        </m:r>
                      </m:e>
                      <m:sub>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125,1</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125,1</m:t>
                            </m:r>
                          </m:sub>
                        </m:sSub>
                      </m:num>
                      <m:den>
                        <m:d>
                          <m:dPr>
                            <m:begChr m:val="|"/>
                            <m:endChr m:val="|"/>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125,1</m:t>
                            </m:r>
                          </m:e>
                        </m:d>
                      </m:den>
                    </m:f>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&lt;</m:t>
                    </m:r>
                    <m:f>
                      <m:f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0,01</m:t>
                        </m:r>
                      </m:num>
                      <m:den>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125,1</m:t>
                        </m:r>
                      </m:den>
                    </m:f>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≈0,008%</m:t>
                    </m:r>
                  </m:oMath>
                </a14:m>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6686" y="6317222"/>
                <a:ext cx="16600714" cy="3219343"/>
              </a:xfrm>
              <a:prstGeom prst="rect">
                <a:avLst/>
              </a:prstGeom>
              <a:blipFill>
                <a:blip r:embed="rId19"/>
                <a:stretch>
                  <a:fillRect l="-1211"/>
                </a:stretch>
              </a:blipFill>
            </p:spPr>
            <p:txBody>
              <a:bodyPr/>
              <a:lstStyle/>
              <a:p>
                <a:r>
                  <a:rPr lang="en-US">
                    <a:noFill/>
                  </a:rPr>
                  <a:t> </a:t>
                </a:r>
              </a:p>
            </p:txBody>
          </p:sp>
        </mc:Fallback>
      </mc:AlternateContent>
    </p:spTree>
    <p:extLst>
      <p:ext uri="{BB962C8B-B14F-4D97-AF65-F5344CB8AC3E}">
        <p14:creationId xmlns:p14="http://schemas.microsoft.com/office/powerpoint/2010/main" val="71741135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54" name="Group 153"/>
          <p:cNvGrpSpPr/>
          <p:nvPr/>
        </p:nvGrpSpPr>
        <p:grpSpPr>
          <a:xfrm>
            <a:off x="457200" y="3729851"/>
            <a:ext cx="5481637" cy="3797740"/>
            <a:chOff x="457200" y="3729851"/>
            <a:chExt cx="5481637" cy="3797740"/>
          </a:xfrm>
        </p:grpSpPr>
        <p:grpSp>
          <p:nvGrpSpPr>
            <p:cNvPr id="15" name="Group 15"/>
            <p:cNvGrpSpPr/>
            <p:nvPr/>
          </p:nvGrpSpPr>
          <p:grpSpPr>
            <a:xfrm>
              <a:off x="457200" y="3729851"/>
              <a:ext cx="5481637" cy="3797740"/>
              <a:chOff x="0" y="0"/>
              <a:chExt cx="9412784" cy="18150317"/>
            </a:xfrm>
          </p:grpSpPr>
          <p:sp>
            <p:nvSpPr>
              <p:cNvPr id="16"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7"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34" name="Rectangle 133"/>
            <p:cNvSpPr/>
            <p:nvPr/>
          </p:nvSpPr>
          <p:spPr>
            <a:xfrm>
              <a:off x="994562" y="4514352"/>
              <a:ext cx="4406917" cy="134766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143" name="Group 142"/>
          <p:cNvGrpSpPr/>
          <p:nvPr/>
        </p:nvGrpSpPr>
        <p:grpSpPr>
          <a:xfrm>
            <a:off x="4440330" y="955072"/>
            <a:ext cx="8894670" cy="1648141"/>
            <a:chOff x="4648200" y="342900"/>
            <a:chExt cx="8894670" cy="1648141"/>
          </a:xfrm>
        </p:grpSpPr>
        <p:grpSp>
          <p:nvGrpSpPr>
            <p:cNvPr id="10" name="Group 10"/>
            <p:cNvGrpSpPr/>
            <p:nvPr/>
          </p:nvGrpSpPr>
          <p:grpSpPr>
            <a:xfrm>
              <a:off x="4876800" y="342900"/>
              <a:ext cx="8666070" cy="1648141"/>
              <a:chOff x="0" y="0"/>
              <a:chExt cx="7501422" cy="1001853"/>
            </a:xfrm>
          </p:grpSpPr>
          <p:sp>
            <p:nvSpPr>
              <p:cNvPr id="11" name="Freeform 11"/>
              <p:cNvSpPr/>
              <p:nvPr/>
            </p:nvSpPr>
            <p:spPr>
              <a:xfrm>
                <a:off x="80010" y="80010"/>
                <a:ext cx="7408712" cy="909143"/>
              </a:xfrm>
              <a:custGeom>
                <a:avLst/>
                <a:gdLst/>
                <a:ahLst/>
                <a:cxnLst/>
                <a:rect l="l" t="t" r="r" b="b"/>
                <a:pathLst>
                  <a:path w="7408712" h="909143">
                    <a:moveTo>
                      <a:pt x="0" y="854533"/>
                    </a:moveTo>
                    <a:lnTo>
                      <a:pt x="0" y="909143"/>
                    </a:lnTo>
                    <a:lnTo>
                      <a:pt x="7408712" y="909143"/>
                    </a:lnTo>
                    <a:lnTo>
                      <a:pt x="7408712" y="0"/>
                    </a:lnTo>
                    <a:lnTo>
                      <a:pt x="7354102" y="0"/>
                    </a:lnTo>
                    <a:lnTo>
                      <a:pt x="7354102" y="854533"/>
                    </a:lnTo>
                    <a:close/>
                  </a:path>
                </a:pathLst>
              </a:custGeom>
              <a:solidFill>
                <a:srgbClr val="000000"/>
              </a:solidFill>
            </p:spPr>
          </p:sp>
          <p:sp>
            <p:nvSpPr>
              <p:cNvPr id="12" name="Freeform 12"/>
              <p:cNvSpPr/>
              <p:nvPr/>
            </p:nvSpPr>
            <p:spPr>
              <a:xfrm>
                <a:off x="67310" y="67310"/>
                <a:ext cx="7434112" cy="934543"/>
              </a:xfrm>
              <a:custGeom>
                <a:avLst/>
                <a:gdLst/>
                <a:ahLst/>
                <a:cxnLst/>
                <a:rect l="l" t="t" r="r" b="b"/>
                <a:pathLst>
                  <a:path w="7434112" h="934543">
                    <a:moveTo>
                      <a:pt x="7366802" y="0"/>
                    </a:moveTo>
                    <a:lnTo>
                      <a:pt x="7366802" y="12700"/>
                    </a:lnTo>
                    <a:lnTo>
                      <a:pt x="7421412" y="12700"/>
                    </a:lnTo>
                    <a:lnTo>
                      <a:pt x="7421412" y="921843"/>
                    </a:lnTo>
                    <a:lnTo>
                      <a:pt x="12700" y="921843"/>
                    </a:lnTo>
                    <a:lnTo>
                      <a:pt x="12700" y="867233"/>
                    </a:lnTo>
                    <a:lnTo>
                      <a:pt x="0" y="867233"/>
                    </a:lnTo>
                    <a:lnTo>
                      <a:pt x="0" y="934543"/>
                    </a:lnTo>
                    <a:lnTo>
                      <a:pt x="7434112" y="934543"/>
                    </a:lnTo>
                    <a:lnTo>
                      <a:pt x="7434112" y="0"/>
                    </a:lnTo>
                    <a:close/>
                  </a:path>
                </a:pathLst>
              </a:custGeom>
              <a:solidFill>
                <a:srgbClr val="000000"/>
              </a:solidFill>
            </p:spPr>
          </p:sp>
          <p:sp>
            <p:nvSpPr>
              <p:cNvPr id="13" name="Freeform 13"/>
              <p:cNvSpPr/>
              <p:nvPr/>
            </p:nvSpPr>
            <p:spPr>
              <a:xfrm>
                <a:off x="12700" y="12700"/>
                <a:ext cx="7408712" cy="909143"/>
              </a:xfrm>
              <a:custGeom>
                <a:avLst/>
                <a:gdLst/>
                <a:ahLst/>
                <a:cxnLst/>
                <a:rect l="l" t="t" r="r" b="b"/>
                <a:pathLst>
                  <a:path w="7408712" h="909143">
                    <a:moveTo>
                      <a:pt x="0" y="0"/>
                    </a:moveTo>
                    <a:lnTo>
                      <a:pt x="7408712" y="0"/>
                    </a:lnTo>
                    <a:lnTo>
                      <a:pt x="7408712" y="909143"/>
                    </a:lnTo>
                    <a:lnTo>
                      <a:pt x="0" y="909143"/>
                    </a:lnTo>
                    <a:close/>
                  </a:path>
                </a:pathLst>
              </a:custGeom>
              <a:solidFill>
                <a:srgbClr val="FDFB52"/>
              </a:solidFill>
            </p:spPr>
          </p:sp>
          <p:sp>
            <p:nvSpPr>
              <p:cNvPr id="14" name="Freeform 14"/>
              <p:cNvSpPr/>
              <p:nvPr/>
            </p:nvSpPr>
            <p:spPr>
              <a:xfrm>
                <a:off x="0" y="0"/>
                <a:ext cx="7434112" cy="934543"/>
              </a:xfrm>
              <a:custGeom>
                <a:avLst/>
                <a:gdLst/>
                <a:ahLst/>
                <a:cxnLst/>
                <a:rect l="l" t="t" r="r" b="b"/>
                <a:pathLst>
                  <a:path w="7434112" h="934543">
                    <a:moveTo>
                      <a:pt x="80010" y="934543"/>
                    </a:moveTo>
                    <a:lnTo>
                      <a:pt x="7434112" y="934543"/>
                    </a:lnTo>
                    <a:lnTo>
                      <a:pt x="7434112" y="80010"/>
                    </a:lnTo>
                    <a:lnTo>
                      <a:pt x="7434112" y="67310"/>
                    </a:lnTo>
                    <a:lnTo>
                      <a:pt x="7434112" y="0"/>
                    </a:lnTo>
                    <a:lnTo>
                      <a:pt x="0" y="0"/>
                    </a:lnTo>
                    <a:lnTo>
                      <a:pt x="0" y="934543"/>
                    </a:lnTo>
                    <a:lnTo>
                      <a:pt x="67310" y="934543"/>
                    </a:lnTo>
                    <a:lnTo>
                      <a:pt x="80010" y="934543"/>
                    </a:lnTo>
                    <a:close/>
                    <a:moveTo>
                      <a:pt x="12700" y="12700"/>
                    </a:moveTo>
                    <a:lnTo>
                      <a:pt x="7421412" y="12700"/>
                    </a:lnTo>
                    <a:lnTo>
                      <a:pt x="7421412" y="921843"/>
                    </a:lnTo>
                    <a:lnTo>
                      <a:pt x="12700" y="921843"/>
                    </a:lnTo>
                    <a:lnTo>
                      <a:pt x="12700" y="12700"/>
                    </a:lnTo>
                    <a:close/>
                  </a:path>
                </a:pathLst>
              </a:custGeom>
              <a:solidFill>
                <a:srgbClr val="000000"/>
              </a:solidFill>
            </p:spPr>
          </p:sp>
        </p:grpSp>
        <p:sp>
          <p:nvSpPr>
            <p:cNvPr id="142" name="TextBox 141">
              <a:extLst>
                <a:ext uri="{FF2B5EF4-FFF2-40B4-BE49-F238E27FC236}">
                  <a16:creationId xmlns:a16="http://schemas.microsoft.com/office/drawing/2014/main" id="{6638C00F-E8A5-4110-A1AA-8DBFC98EA542}"/>
                </a:ext>
              </a:extLst>
            </p:cNvPr>
            <p:cNvSpPr txBox="1"/>
            <p:nvPr/>
          </p:nvSpPr>
          <p:spPr>
            <a:xfrm>
              <a:off x="4648200" y="697015"/>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pic>
        <p:nvPicPr>
          <p:cNvPr id="15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 y="9182100"/>
            <a:ext cx="1199188" cy="754398"/>
          </a:xfrm>
          <a:prstGeom prst="rect">
            <a:avLst/>
          </a:prstGeom>
        </p:spPr>
      </p:pic>
      <p:pic>
        <p:nvPicPr>
          <p:cNvPr id="151"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896680" y="9018167"/>
            <a:ext cx="925933" cy="925933"/>
          </a:xfrm>
          <a:prstGeom prst="rect">
            <a:avLst/>
          </a:prstGeom>
        </p:spPr>
      </p:pic>
      <p:pic>
        <p:nvPicPr>
          <p:cNvPr id="152"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021125" y="9120813"/>
            <a:ext cx="876971" cy="876971"/>
          </a:xfrm>
          <a:prstGeom prst="rect">
            <a:avLst/>
          </a:prstGeom>
        </p:spPr>
      </p:pic>
      <p:pic>
        <p:nvPicPr>
          <p:cNvPr id="153"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800512" y="9066212"/>
            <a:ext cx="877888" cy="877888"/>
          </a:xfrm>
          <a:prstGeom prst="rect">
            <a:avLst/>
          </a:prstGeom>
        </p:spPr>
      </p:pic>
      <p:grpSp>
        <p:nvGrpSpPr>
          <p:cNvPr id="156" name="Group 155"/>
          <p:cNvGrpSpPr/>
          <p:nvPr/>
        </p:nvGrpSpPr>
        <p:grpSpPr>
          <a:xfrm>
            <a:off x="6516431" y="3729851"/>
            <a:ext cx="5481637" cy="3797740"/>
            <a:chOff x="6516431" y="3729851"/>
            <a:chExt cx="5481637" cy="3797740"/>
          </a:xfrm>
        </p:grpSpPr>
        <p:grpSp>
          <p:nvGrpSpPr>
            <p:cNvPr id="144" name="Group 15"/>
            <p:cNvGrpSpPr/>
            <p:nvPr/>
          </p:nvGrpSpPr>
          <p:grpSpPr>
            <a:xfrm>
              <a:off x="6516431" y="3729851"/>
              <a:ext cx="5481637" cy="3797740"/>
              <a:chOff x="0" y="0"/>
              <a:chExt cx="9412784" cy="18150317"/>
            </a:xfrm>
          </p:grpSpPr>
          <p:sp>
            <p:nvSpPr>
              <p:cNvPr id="145"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6"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5" name="Rectangle 154"/>
            <p:cNvSpPr/>
            <p:nvPr/>
          </p:nvSpPr>
          <p:spPr>
            <a:xfrm>
              <a:off x="6861297" y="4535227"/>
              <a:ext cx="4791904" cy="160480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58" name="Group 157"/>
          <p:cNvGrpSpPr/>
          <p:nvPr/>
        </p:nvGrpSpPr>
        <p:grpSpPr>
          <a:xfrm>
            <a:off x="12570219" y="3697194"/>
            <a:ext cx="5590455" cy="3797740"/>
            <a:chOff x="12570219" y="3697194"/>
            <a:chExt cx="5590455" cy="3797740"/>
          </a:xfrm>
        </p:grpSpPr>
        <p:grpSp>
          <p:nvGrpSpPr>
            <p:cNvPr id="147" name="Group 15"/>
            <p:cNvGrpSpPr/>
            <p:nvPr/>
          </p:nvGrpSpPr>
          <p:grpSpPr>
            <a:xfrm>
              <a:off x="12570219" y="3697194"/>
              <a:ext cx="5481637" cy="3797740"/>
              <a:chOff x="0" y="0"/>
              <a:chExt cx="9412784" cy="18150317"/>
            </a:xfrm>
          </p:grpSpPr>
          <p:sp>
            <p:nvSpPr>
              <p:cNvPr id="148"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9"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7" name="Rectangle 156"/>
            <p:cNvSpPr/>
            <p:nvPr/>
          </p:nvSpPr>
          <p:spPr>
            <a:xfrm>
              <a:off x="12612376" y="4514352"/>
              <a:ext cx="5548298" cy="193899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a:t>
              </a:r>
              <a:r>
                <a:rPr lang="vi-VN" sz="4000" b="1" kern="0" dirty="0" smtClean="0">
                  <a:latin typeface="Arial"/>
                  <a:ea typeface="Calibri" panose="020F0502020204030204" pitchFamily="34" charset="0"/>
                  <a:cs typeface="Times New Roman" panose="02020603050405020304" pitchFamily="18" charset="0"/>
                  <a:sym typeface="Arial"/>
                </a:rPr>
                <a:t>2</a:t>
              </a:r>
              <a:r>
                <a:rPr lang="en-US" sz="4000" b="1" kern="0" dirty="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p:cTn id="18" dur="500" fill="hold"/>
                                        <p:tgtEl>
                                          <p:spTgt spid="156"/>
                                        </p:tgtEl>
                                        <p:attrNameLst>
                                          <p:attrName>ppt_w</p:attrName>
                                        </p:attrNameLst>
                                      </p:cBhvr>
                                      <p:tavLst>
                                        <p:tav tm="0">
                                          <p:val>
                                            <p:fltVal val="0"/>
                                          </p:val>
                                        </p:tav>
                                        <p:tav tm="100000">
                                          <p:val>
                                            <p:strVal val="#ppt_w"/>
                                          </p:val>
                                        </p:tav>
                                      </p:tavLst>
                                    </p:anim>
                                    <p:anim calcmode="lin" valueType="num">
                                      <p:cBhvr>
                                        <p:cTn id="19" dur="500" fill="hold"/>
                                        <p:tgtEl>
                                          <p:spTgt spid="15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 calcmode="lin" valueType="num">
                                      <p:cBhvr>
                                        <p:cTn id="24" dur="500" fill="hold"/>
                                        <p:tgtEl>
                                          <p:spTgt spid="158"/>
                                        </p:tgtEl>
                                        <p:attrNameLst>
                                          <p:attrName>ppt_w</p:attrName>
                                        </p:attrNameLst>
                                      </p:cBhvr>
                                      <p:tavLst>
                                        <p:tav tm="0">
                                          <p:val>
                                            <p:fltVal val="0"/>
                                          </p:val>
                                        </p:tav>
                                        <p:tav tm="100000">
                                          <p:val>
                                            <p:strVal val="#ppt_w"/>
                                          </p:val>
                                        </p:tav>
                                      </p:tavLst>
                                    </p:anim>
                                    <p:anim calcmode="lin" valueType="num">
                                      <p:cBhvr>
                                        <p:cTn id="25" dur="500" fill="hold"/>
                                        <p:tgtEl>
                                          <p:spTgt spid="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3180244" y="2597861"/>
            <a:ext cx="11678755" cy="5593639"/>
            <a:chOff x="0" y="0"/>
            <a:chExt cx="5019358" cy="1000967"/>
          </a:xfrm>
        </p:grpSpPr>
        <p:sp>
          <p:nvSpPr>
            <p:cNvPr id="5"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solidFill>
              <a:srgbClr val="000000"/>
            </a:solidFill>
          </p:spPr>
        </p:sp>
        <p:sp>
          <p:nvSpPr>
            <p:cNvPr id="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a:solidFill>
              <a:srgbClr val="DBFF6E"/>
            </a:solidFill>
          </p:spPr>
        </p:sp>
        <p:sp>
          <p:nvSpPr>
            <p:cNvPr id="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solidFill>
              <a:srgbClr val="000000"/>
            </a:solidFill>
          </p:spPr>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21039" y="332689"/>
            <a:ext cx="1123742" cy="139202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832462">
            <a:off x="16491029" y="7468010"/>
            <a:ext cx="2269227" cy="144405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4713">
            <a:off x="184203" y="2023568"/>
            <a:ext cx="1815294" cy="114858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74039">
            <a:off x="15212259" y="8940187"/>
            <a:ext cx="1770374" cy="1145915"/>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515977" y="-58248"/>
            <a:ext cx="1038797" cy="1983814"/>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50189" y="8920732"/>
            <a:ext cx="1327197" cy="1184825"/>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78358" y="7556434"/>
            <a:ext cx="1271831" cy="1267206"/>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7259300" y="1799883"/>
            <a:ext cx="495888" cy="1350190"/>
          </a:xfrm>
          <a:prstGeom prst="rect">
            <a:avLst/>
          </a:prstGeom>
        </p:spPr>
      </p:pic>
      <p:sp>
        <p:nvSpPr>
          <p:cNvPr id="24" name="Rectangle 23"/>
          <p:cNvSpPr/>
          <p:nvPr/>
        </p:nvSpPr>
        <p:spPr>
          <a:xfrm>
            <a:off x="2426215" y="3448726"/>
            <a:ext cx="13030200" cy="3323987"/>
          </a:xfrm>
          <a:prstGeom prst="rect">
            <a:avLst/>
          </a:prstGeom>
        </p:spPr>
        <p:txBody>
          <a:bodyPr wrap="square">
            <a:spAutoFit/>
          </a:bodyPr>
          <a:lstStyle/>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BÀI HỌC ĐÃ KẾT THÚC </a:t>
            </a: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HẸN GẶP LẠI CÁC EM!</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4257" y="149926"/>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4238" y="9182100"/>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75861" y="9494373"/>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22637" y="149926"/>
            <a:ext cx="1006238" cy="1006238"/>
          </a:xfrm>
          <a:prstGeom prst="rect">
            <a:avLst/>
          </a:prstGeom>
        </p:spPr>
      </p:pic>
      <p:grpSp>
        <p:nvGrpSpPr>
          <p:cNvPr id="28" name="Group 27"/>
          <p:cNvGrpSpPr/>
          <p:nvPr/>
        </p:nvGrpSpPr>
        <p:grpSpPr>
          <a:xfrm>
            <a:off x="5832192" y="364689"/>
            <a:ext cx="6668748" cy="1450175"/>
            <a:chOff x="1676400" y="4226725"/>
            <a:chExt cx="6668748" cy="1450175"/>
          </a:xfrm>
        </p:grpSpPr>
        <p:grpSp>
          <p:nvGrpSpPr>
            <p:cNvPr id="4" name="Group 4"/>
            <p:cNvGrpSpPr/>
            <p:nvPr/>
          </p:nvGrpSpPr>
          <p:grpSpPr>
            <a:xfrm>
              <a:off x="1676400" y="4226725"/>
              <a:ext cx="6668748" cy="1450175"/>
              <a:chOff x="384919" y="0"/>
              <a:chExt cx="33686733" cy="3815253"/>
            </a:xfrm>
          </p:grpSpPr>
          <p:sp>
            <p:nvSpPr>
              <p:cNvPr id="5" name="Freeform 5"/>
              <p:cNvSpPr/>
              <p:nvPr/>
            </p:nvSpPr>
            <p:spPr>
              <a:xfrm>
                <a:off x="457311" y="72389"/>
                <a:ext cx="32459584" cy="3670472"/>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384919" y="0"/>
                <a:ext cx="33686733" cy="3815253"/>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934948" y="4379624"/>
              <a:ext cx="4320413" cy="1131079"/>
            </a:xfrm>
            <a:prstGeom prst="rect">
              <a:avLst/>
            </a:prstGeom>
          </p:spPr>
          <p:txBody>
            <a:bodyPr wrap="none">
              <a:spAutoFit/>
            </a:bodyPr>
            <a:lstStyle/>
            <a:p>
              <a:pPr>
                <a:lnSpc>
                  <a:spcPct val="150000"/>
                </a:lnSpc>
                <a:spcAft>
                  <a:spcPts val="800"/>
                </a:spcAft>
              </a:pPr>
              <a:r>
                <a:rPr lang="en-US" sz="4500" b="1" dirty="0" smtClean="0">
                  <a:latin typeface="Arial" panose="020B0604020202020204" pitchFamily="34" charset="0"/>
                  <a:ea typeface="Calibri" panose="020F0502020204030204" pitchFamily="34" charset="0"/>
                  <a:cs typeface="Times New Roman" panose="02020603050405020304" pitchFamily="18" charset="0"/>
                </a:rPr>
                <a:t>I. </a:t>
              </a:r>
              <a:r>
                <a:rPr lang="en-US" sz="4500" b="1" dirty="0" err="1" smtClean="0">
                  <a:latin typeface="Arial" panose="020B0604020202020204" pitchFamily="34" charset="0"/>
                  <a:ea typeface="Calibri" panose="020F0502020204030204" pitchFamily="34" charset="0"/>
                  <a:cs typeface="Times New Roman" panose="02020603050405020304" pitchFamily="18" charset="0"/>
                </a:rPr>
                <a:t>Số</a:t>
              </a:r>
              <a:r>
                <a:rPr lang="en-US" sz="4500" b="1" dirty="0" smtClean="0">
                  <a:latin typeface="Arial" panose="020B0604020202020204" pitchFamily="34" charset="0"/>
                  <a:ea typeface="Calibri" panose="020F0502020204030204" pitchFamily="34" charset="0"/>
                  <a:cs typeface="Times New Roman" panose="02020603050405020304" pitchFamily="18" charset="0"/>
                </a:rPr>
                <a:t> </a:t>
              </a:r>
              <a:r>
                <a:rPr lang="en-US" sz="4500" b="1" dirty="0" err="1" smtClean="0">
                  <a:latin typeface="Arial" panose="020B0604020202020204" pitchFamily="34" charset="0"/>
                  <a:ea typeface="Calibri" panose="020F0502020204030204" pitchFamily="34" charset="0"/>
                  <a:cs typeface="Times New Roman" panose="02020603050405020304" pitchFamily="18" charset="0"/>
                </a:rPr>
                <a:t>gần</a:t>
              </a:r>
              <a:r>
                <a:rPr lang="en-US" sz="4500" b="1" dirty="0" smtClean="0">
                  <a:latin typeface="Arial" panose="020B0604020202020204" pitchFamily="34" charset="0"/>
                  <a:ea typeface="Calibri" panose="020F0502020204030204" pitchFamily="34" charset="0"/>
                  <a:cs typeface="Times New Roman" panose="02020603050405020304" pitchFamily="18" charset="0"/>
                </a:rPr>
                <a:t> </a:t>
              </a:r>
              <a:r>
                <a:rPr lang="en-US" sz="4500" b="1" dirty="0" err="1" smtClean="0">
                  <a:latin typeface="Arial" panose="020B0604020202020204" pitchFamily="34" charset="0"/>
                  <a:ea typeface="Calibri" panose="020F0502020204030204" pitchFamily="34" charset="0"/>
                  <a:cs typeface="Times New Roman" panose="02020603050405020304" pitchFamily="18" charset="0"/>
                </a:rPr>
                <a:t>đúng</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9" name="Picture 28"/>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906921" y="1714500"/>
            <a:ext cx="950078" cy="886670"/>
          </a:xfrm>
          <a:prstGeom prst="rect">
            <a:avLst/>
          </a:prstGeom>
        </p:spPr>
      </p:pic>
      <p:sp>
        <p:nvSpPr>
          <p:cNvPr id="30" name="TextBox 29"/>
          <p:cNvSpPr txBox="1"/>
          <p:nvPr/>
        </p:nvSpPr>
        <p:spPr>
          <a:xfrm>
            <a:off x="1905000" y="1856688"/>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HĐ1:</a:t>
            </a:r>
            <a:endParaRPr lang="en-US" sz="4000" dirty="0">
              <a:solidFill>
                <a:schemeClr val="tx2"/>
              </a:solidFill>
              <a:latin typeface="Arial" panose="020B0604020202020204" pitchFamily="34" charset="0"/>
              <a:cs typeface="Arial" panose="020B0604020202020204" pitchFamily="34" charset="0"/>
            </a:endParaRPr>
          </a:p>
        </p:txBody>
      </p:sp>
      <p:sp>
        <p:nvSpPr>
          <p:cNvPr id="32" name="TextBox 31"/>
          <p:cNvSpPr txBox="1"/>
          <p:nvPr/>
        </p:nvSpPr>
        <p:spPr>
          <a:xfrm>
            <a:off x="1981200" y="6188214"/>
            <a:ext cx="129540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p:sp>
        <p:nvSpPr>
          <p:cNvPr id="7" name="Rectangle 6"/>
          <p:cNvSpPr/>
          <p:nvPr/>
        </p:nvSpPr>
        <p:spPr>
          <a:xfrm>
            <a:off x="914400" y="2533114"/>
            <a:ext cx="16510669" cy="3600986"/>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Hoá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tháng</a:t>
            </a:r>
            <a:r>
              <a:rPr lang="en-US" sz="3800" dirty="0">
                <a:latin typeface="Arial" panose="020B0604020202020204" pitchFamily="34" charset="0"/>
                <a:ea typeface="Calibri" panose="020F0502020204030204" pitchFamily="34" charset="0"/>
                <a:cs typeface="Times New Roman" panose="02020603050405020304" pitchFamily="18" charset="0"/>
              </a:rPr>
              <a:t> 4/2021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Mai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763951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tế</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Mai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764000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Mai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763951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926431" y="7067877"/>
            <a:ext cx="16498637" cy="2723823"/>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Mai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763 951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bởi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chỉ</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mệnh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trăm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(500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nghìn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trở</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lên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2133600" y="3640430"/>
            <a:ext cx="13868400" cy="2950870"/>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7" name="Group 7"/>
          <p:cNvGrpSpPr/>
          <p:nvPr/>
        </p:nvGrpSpPr>
        <p:grpSpPr>
          <a:xfrm>
            <a:off x="4185016" y="1261660"/>
            <a:ext cx="9931621" cy="1698913"/>
            <a:chOff x="0" y="0"/>
            <a:chExt cx="5851518" cy="1000967"/>
          </a:xfrm>
        </p:grpSpPr>
        <p:sp>
          <p:nvSpPr>
            <p:cNvPr id="8" name="Freeform 8"/>
            <p:cNvSpPr/>
            <p:nvPr/>
          </p:nvSpPr>
          <p:spPr>
            <a:xfrm>
              <a:off x="80010" y="80010"/>
              <a:ext cx="5758808" cy="908257"/>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933657"/>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12700"/>
              <a:ext cx="5758808" cy="908257"/>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0"/>
              <a:ext cx="5784208" cy="933657"/>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KẾT LUẬN</a:t>
            </a:r>
            <a:endParaRPr lang="en-US" sz="6000" b="1" spc="-112" dirty="0">
              <a:solidFill>
                <a:srgbClr val="0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04470">
            <a:off x="15630596" y="1227629"/>
            <a:ext cx="1340074" cy="173421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99810">
            <a:off x="1327799" y="1205550"/>
            <a:ext cx="1421458" cy="1839534"/>
          </a:xfrm>
          <a:prstGeom prst="rect">
            <a:avLst/>
          </a:prstGeom>
        </p:spPr>
      </p:pic>
      <p:sp>
        <p:nvSpPr>
          <p:cNvPr id="21" name="Rectangle 20"/>
          <p:cNvSpPr/>
          <p:nvPr/>
        </p:nvSpPr>
        <p:spPr>
          <a:xfrm>
            <a:off x="3073175" y="4042708"/>
            <a:ext cx="11964746" cy="1938992"/>
          </a:xfrm>
          <a:prstGeom prst="rect">
            <a:avLst/>
          </a:prstGeom>
        </p:spPr>
        <p:txBody>
          <a:bodyPr wrap="square">
            <a:spAutoFit/>
          </a:bodyPr>
          <a:lstStyle/>
          <a:p>
            <a:pPr>
              <a:lnSpc>
                <a:spcPct val="150000"/>
              </a:lnSpc>
              <a:spcBef>
                <a:spcPts val="200"/>
              </a:spcBef>
              <a:spcAft>
                <a:spcPts val="200"/>
              </a:spcAft>
            </a:pPr>
            <a:r>
              <a:rPr lang="vi-VN" sz="4000" dirty="0">
                <a:solidFill>
                  <a:srgbClr val="000000"/>
                </a:solidFill>
                <a:ea typeface="Calibri" panose="020F0502020204030204" pitchFamily="34" charset="0"/>
                <a:cs typeface="Times New Roman" panose="02020603050405020304" pitchFamily="18" charset="0"/>
              </a:rPr>
              <a:t>Trong đo đạc và tính toán, ta thường chỉ nhận được số gần đúng.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rotWithShape="1">
          <a:blip r:embed="rId6"/>
          <a:srcRect l="31156" r="28102" b="22486"/>
          <a:stretch/>
        </p:blipFill>
        <p:spPr>
          <a:xfrm>
            <a:off x="12344400" y="6242731"/>
            <a:ext cx="3505200" cy="4033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03119" y="129203"/>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3400" y="9166462"/>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39131" y="9791700"/>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22637" y="149926"/>
            <a:ext cx="1006238" cy="1006238"/>
          </a:xfrm>
          <a:prstGeom prst="rect">
            <a:avLst/>
          </a:prstGeom>
        </p:spPr>
      </p:pic>
      <p:grpSp>
        <p:nvGrpSpPr>
          <p:cNvPr id="28" name="Group 27"/>
          <p:cNvGrpSpPr/>
          <p:nvPr/>
        </p:nvGrpSpPr>
        <p:grpSpPr>
          <a:xfrm>
            <a:off x="1447800" y="166956"/>
            <a:ext cx="8116548" cy="1395144"/>
            <a:chOff x="1600200" y="4254240"/>
            <a:chExt cx="8116548" cy="1395144"/>
          </a:xfrm>
        </p:grpSpPr>
        <p:grpSp>
          <p:nvGrpSpPr>
            <p:cNvPr id="4" name="Group 4"/>
            <p:cNvGrpSpPr/>
            <p:nvPr/>
          </p:nvGrpSpPr>
          <p:grpSpPr>
            <a:xfrm>
              <a:off x="1600200" y="4254240"/>
              <a:ext cx="8116548" cy="1395144"/>
              <a:chOff x="0" y="72390"/>
              <a:chExt cx="41000197" cy="3670473"/>
            </a:xfrm>
          </p:grpSpPr>
          <p:sp>
            <p:nvSpPr>
              <p:cNvPr id="5" name="Freeform 5"/>
              <p:cNvSpPr/>
              <p:nvPr/>
            </p:nvSpPr>
            <p:spPr>
              <a:xfrm>
                <a:off x="72390" y="72390"/>
                <a:ext cx="40855416" cy="3670473"/>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0" y="601426"/>
                <a:ext cx="41000197" cy="2775125"/>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046032" y="4363572"/>
              <a:ext cx="7269939"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45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Sai </a:t>
              </a: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en-US" sz="4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p:cNvSpPr/>
          <p:nvPr/>
        </p:nvSpPr>
        <p:spPr>
          <a:xfrm>
            <a:off x="9930399" y="383689"/>
            <a:ext cx="5181600" cy="916276"/>
          </a:xfrm>
          <a:prstGeom prst="rect">
            <a:avLst/>
          </a:prstGeom>
        </p:spPr>
        <p:txBody>
          <a:bodyPr wrap="square">
            <a:spAutoFit/>
          </a:bodyPr>
          <a:lstStyle/>
          <a:p>
            <a:pPr>
              <a:lnSpc>
                <a:spcPct val="150000"/>
              </a:lnSpc>
              <a:spcAft>
                <a:spcPts val="800"/>
              </a:spcAft>
            </a:pPr>
            <a:r>
              <a:rPr lang="nl-NL" sz="40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1. Sai số tuyệt đối</a:t>
            </a:r>
            <a:endParaRPr lang="en-US" sz="4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
          <p:cNvSpPr>
            <a:spLocks noChangeArrowheads="1"/>
          </p:cNvSpPr>
          <p:nvPr/>
        </p:nvSpPr>
        <p:spPr bwMode="auto">
          <a:xfrm>
            <a:off x="6020617" y="1898172"/>
            <a:ext cx="792556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latin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Thảo</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luận</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nhóm</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hoàn</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thành</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1"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HĐ2</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altLang="en-US" sz="38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5224" y="1796203"/>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057400" y="1714500"/>
            <a:ext cx="2802467" cy="969496"/>
            <a:chOff x="1388533" y="3695700"/>
            <a:chExt cx="2802467" cy="969496"/>
          </a:xfrm>
        </p:grpSpPr>
        <p:pic>
          <p:nvPicPr>
            <p:cNvPr id="29" name="Picture 28"/>
            <p:cNvPicPr>
              <a:picLocks noChangeAspect="1"/>
            </p:cNvPicPr>
            <p:nvPr/>
          </p:nvPicPr>
          <p:blipFill>
            <a:blip r:embed="rId11" cstate="print">
              <a:duotone>
                <a:prstClr val="black"/>
                <a:schemeClr val="accent1">
                  <a:tint val="45000"/>
                  <a:satMod val="400000"/>
                </a:schemeClr>
              </a:duotone>
              <a:extLst>
                <a:ext uri="{BEBA8EAE-BF5A-486C-A8C5-ECC9F3942E4B}">
                  <a14:imgProps xmlns:a14="http://schemas.microsoft.com/office/drawing/2010/main">
                    <a14:imgLayer r:embed="rId12">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11" name="Group 10"/>
            <p:cNvGrpSpPr/>
            <p:nvPr/>
          </p:nvGrpSpPr>
          <p:grpSpPr>
            <a:xfrm>
              <a:off x="2438436" y="3695700"/>
              <a:ext cx="1752564" cy="969496"/>
              <a:chOff x="1302879" y="2296079"/>
              <a:chExt cx="3581400" cy="969496"/>
            </a:xfrm>
          </p:grpSpPr>
          <p:sp>
            <p:nvSpPr>
              <p:cNvPr id="30" name="TextBox 29"/>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1" name="Rectangle 30"/>
              <p:cNvSpPr/>
              <p:nvPr/>
            </p:nvSpPr>
            <p:spPr>
              <a:xfrm>
                <a:off x="375235" y="2759988"/>
                <a:ext cx="17531765" cy="4478149"/>
              </a:xfrm>
              <a:prstGeom prst="rect">
                <a:avLst/>
              </a:prstGeom>
            </p:spPr>
            <p:txBody>
              <a:bodyPr wrap="square">
                <a:spAutoFit/>
              </a:bodyPr>
              <a:lstStyle/>
              <a:p>
                <a:pPr algn="just">
                  <a:lnSpc>
                    <a:spcPct val="150000"/>
                  </a:lnSpc>
                </a:pPr>
                <a:r>
                  <a:rPr lang="en-US" sz="3800" dirty="0" err="1" smtClean="0">
                    <a:latin typeface="Arial" panose="020B0604020202020204" pitchFamily="34" charset="0"/>
                    <a:ea typeface="Calibri" panose="020F0502020204030204" pitchFamily="34" charset="0"/>
                    <a:cs typeface="Times New Roman" panose="02020603050405020304" pitchFamily="18" charset="0"/>
                  </a:rPr>
                  <a:t>Một</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bồn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0,8</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bồn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0,8</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b)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bồn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3,1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=1,984</m:t>
                    </m:r>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r>
                      <a:rPr lang="en-US" sz="3800">
                        <a:effectLst/>
                        <a:latin typeface="Cambria Math" panose="02040503050406030204" pitchFamily="18" charset="0"/>
                        <a:ea typeface="Calibri" panose="020F0502020204030204" pitchFamily="34" charset="0"/>
                        <a:cs typeface="Arial" panose="020B0604020202020204" pitchFamily="34" charset="0"/>
                      </a:rPr>
                      <m:t>.</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1,984|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diễn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gì</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75235" y="2759988"/>
                <a:ext cx="17531765" cy="4478149"/>
              </a:xfrm>
              <a:prstGeom prst="rect">
                <a:avLst/>
              </a:prstGeom>
              <a:blipFill>
                <a:blip r:embed="rId13"/>
                <a:stretch>
                  <a:fillRect l="-1147" r="-1147" b="-2180"/>
                </a:stretch>
              </a:blipFill>
            </p:spPr>
            <p:txBody>
              <a:bodyPr/>
              <a:lstStyle/>
              <a:p>
                <a:r>
                  <a:rPr lang="en-US">
                    <a:noFill/>
                  </a:rPr>
                  <a:t> </a:t>
                </a:r>
              </a:p>
            </p:txBody>
          </p:sp>
        </mc:Fallback>
      </mc:AlternateContent>
      <p:sp>
        <p:nvSpPr>
          <p:cNvPr id="33" name="TextBox 32"/>
          <p:cNvSpPr txBox="1"/>
          <p:nvPr/>
        </p:nvSpPr>
        <p:spPr>
          <a:xfrm>
            <a:off x="2057400" y="7353300"/>
            <a:ext cx="1301890" cy="778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2057400" y="8180923"/>
                <a:ext cx="16230600" cy="2144177"/>
              </a:xfrm>
              <a:prstGeom prst="rect">
                <a:avLst/>
              </a:prstGeom>
            </p:spPr>
            <p:txBody>
              <a:bodyPr wrap="square">
                <a:spAutoFit/>
              </a:bodyPr>
              <a:lstStyle/>
              <a:p>
                <a:pPr algn="just">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S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bồn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latin typeface="Cambria Math" panose="02040503050406030204" pitchFamily="18" charset="0"/>
                        <a:ea typeface="Calibri" panose="020F0502020204030204" pitchFamily="34" charset="0"/>
                        <a:cs typeface="Arial" panose="020B0604020202020204" pitchFamily="34" charset="0"/>
                      </a:rPr>
                      <m:t>S</m:t>
                    </m:r>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π</m:t>
                    </m:r>
                    <m:r>
                      <a:rPr lang="en-US" sz="3800">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latin typeface="Cambria Math" panose="02040503050406030204" pitchFamily="18" charset="0"/>
                            <a:ea typeface="Calibri" panose="020F0502020204030204" pitchFamily="34" charset="0"/>
                            <a:cs typeface="Arial" panose="020B0604020202020204" pitchFamily="34" charset="0"/>
                          </a:rPr>
                          <m:t>R</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π</m:t>
                    </m:r>
                    <m:r>
                      <a:rPr lang="en-US" sz="3800">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a:latin typeface="Cambria Math" panose="02040503050406030204" pitchFamily="18" charset="0"/>
                            <a:ea typeface="Calibri" panose="020F0502020204030204" pitchFamily="34" charset="0"/>
                            <a:cs typeface="Arial" panose="020B0604020202020204" pitchFamily="34" charset="0"/>
                          </a:rPr>
                          <m:t>0,8</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latin typeface="Cambria Math" panose="02040503050406030204" pitchFamily="18" charset="0"/>
                            <a:ea typeface="Calibri" panose="020F0502020204030204" pitchFamily="34" charset="0"/>
                            <a:cs typeface="Arial" panose="020B0604020202020204" pitchFamily="34" charset="0"/>
                          </a:rPr>
                          <m:t>m</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smtClean="0">
                    <a:latin typeface="Arial" panose="020B0604020202020204" pitchFamily="34" charset="0"/>
                    <a:ea typeface="Times New Roman" panose="02020603050405020304" pitchFamily="18" charset="0"/>
                    <a:cs typeface="Times New Roman" panose="02020603050405020304" pitchFamily="18" charset="0"/>
                  </a:rPr>
                  <a:t>b</a:t>
                </a:r>
                <a:r>
                  <a:rPr lang="en-US" sz="3800" dirty="0">
                    <a:latin typeface="Arial" panose="020B0604020202020204" pitchFamily="34" charset="0"/>
                    <a:ea typeface="Times New Roman" panose="02020603050405020304" pitchFamily="18" charset="0"/>
                    <a:cs typeface="Times New Roman" panose="02020603050405020304" pitchFamily="18" charset="0"/>
                  </a:rPr>
                  <a:t>)</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Giá</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trị</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800"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US" sz="3800">
                            <a:latin typeface="Cambria Math" panose="02040503050406030204" pitchFamily="18" charset="0"/>
                            <a:ea typeface="Times New Roman" panose="02020603050405020304" pitchFamily="18" charset="0"/>
                            <a:cs typeface="Arial" panose="020B0604020202020204" pitchFamily="34" charset="0"/>
                          </a:rPr>
                          <m:t>S</m:t>
                        </m:r>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a:latin typeface="Cambria Math" panose="02040503050406030204" pitchFamily="18" charset="0"/>
                            <a:ea typeface="Times New Roman" panose="02020603050405020304" pitchFamily="18" charset="0"/>
                            <a:cs typeface="Arial" panose="020B0604020202020204" pitchFamily="34" charset="0"/>
                          </a:rPr>
                          <m:t>1,984</m:t>
                        </m:r>
                      </m:e>
                    </m:d>
                  </m:oMath>
                </a14:m>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diễn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độ</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lệch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1,984 </a:t>
                </a:r>
                <a:r>
                  <a:rPr lang="en-US" sz="3800" dirty="0" err="1">
                    <a:latin typeface="Arial" panose="020B0604020202020204" pitchFamily="34" charset="0"/>
                    <a:ea typeface="Times New Roman" panose="02020603050405020304" pitchFamily="18" charset="0"/>
                    <a:cs typeface="Times New Roman" panose="02020603050405020304" pitchFamily="18" charset="0"/>
                  </a:rPr>
                  <a:t>và</a:t>
                </a:r>
                <a:r>
                  <a:rPr lang="en-US" sz="3800" dirty="0">
                    <a:latin typeface="Arial" panose="020B0604020202020204" pitchFamily="34" charset="0"/>
                    <a:ea typeface="Times New Roman" panose="02020603050405020304" pitchFamily="18" charset="0"/>
                    <a:cs typeface="Times New Roman" panose="02020603050405020304" pitchFamily="18" charset="0"/>
                  </a:rPr>
                  <a:t> 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057400" y="8180923"/>
                <a:ext cx="16230600" cy="2144177"/>
              </a:xfrm>
              <a:prstGeom prst="rect">
                <a:avLst/>
              </a:prstGeom>
              <a:blipFill>
                <a:blip r:embed="rId14"/>
                <a:stretch>
                  <a:fillRect l="-1240"/>
                </a:stretch>
              </a:blipFill>
            </p:spPr>
            <p:txBody>
              <a:bodyPr/>
              <a:lstStyle/>
              <a:p>
                <a:r>
                  <a:rPr lang="en-US">
                    <a:noFill/>
                  </a:rPr>
                  <a:t> </a:t>
                </a:r>
              </a:p>
            </p:txBody>
          </p:sp>
        </mc:Fallback>
      </mc:AlternateContent>
      <p:pic>
        <p:nvPicPr>
          <p:cNvPr id="8" name="Picture 7"/>
          <p:cNvPicPr>
            <a:picLocks noChangeAspect="1"/>
          </p:cNvPicPr>
          <p:nvPr/>
        </p:nvPicPr>
        <p:blipFill>
          <a:blip r:embed="rId15"/>
          <a:stretch>
            <a:fillRect/>
          </a:stretch>
        </p:blipFill>
        <p:spPr>
          <a:xfrm>
            <a:off x="12801601" y="5981700"/>
            <a:ext cx="2971800" cy="1735680"/>
          </a:xfrm>
          <a:prstGeom prst="rect">
            <a:avLst/>
          </a:prstGeom>
        </p:spPr>
      </p:pic>
    </p:spTree>
    <p:extLst>
      <p:ext uri="{BB962C8B-B14F-4D97-AF65-F5344CB8AC3E}">
        <p14:creationId xmlns:p14="http://schemas.microsoft.com/office/powerpoint/2010/main" val="22079472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strVal val="#ppt_x"/>
                                          </p:val>
                                        </p:tav>
                                        <p:tav tm="100000">
                                          <p:val>
                                            <p:strVal val="#ppt_x"/>
                                          </p:val>
                                        </p:tav>
                                      </p:tavLst>
                                    </p:anim>
                                    <p:anim calcmode="lin" valueType="num">
                                      <p:cBhvr>
                                        <p:cTn id="32" dur="5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fade">
                                      <p:cBhvr>
                                        <p:cTn id="47" dur="500"/>
                                        <p:tgtEl>
                                          <p:spTgt spid="3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5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177867" y="266700"/>
            <a:ext cx="14313266" cy="1295400"/>
            <a:chOff x="1383096" y="219549"/>
            <a:chExt cx="14313266" cy="1519640"/>
          </a:xfrm>
        </p:grpSpPr>
        <p:grpSp>
          <p:nvGrpSpPr>
            <p:cNvPr id="4" name="Group 4"/>
            <p:cNvGrpSpPr/>
            <p:nvPr/>
          </p:nvGrpSpPr>
          <p:grpSpPr>
            <a:xfrm>
              <a:off x="5110729" y="219549"/>
              <a:ext cx="6858000" cy="1519640"/>
              <a:chOff x="0" y="0"/>
              <a:chExt cx="9181877" cy="1000967"/>
            </a:xfrm>
          </p:grpSpPr>
          <p:sp>
            <p:nvSpPr>
              <p:cNvPr id="5" name="Freeform 5"/>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6" name="Freeform 6"/>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7" name="Freeform 7"/>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6CD9FF"/>
              </a:solidFill>
            </p:spPr>
          </p:sp>
          <p:sp>
            <p:nvSpPr>
              <p:cNvPr id="8" name="Freeform 8"/>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9" name="TextBox 9"/>
            <p:cNvSpPr txBox="1"/>
            <p:nvPr/>
          </p:nvSpPr>
          <p:spPr>
            <a:xfrm>
              <a:off x="1383096" y="395751"/>
              <a:ext cx="14313266"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KẾT LUẬN</a:t>
              </a:r>
              <a:endParaRPr lang="en-US" sz="6000" b="1" spc="-112" dirty="0">
                <a:solidFill>
                  <a:srgbClr val="000000"/>
                </a:solidFill>
                <a:latin typeface="Arial" panose="020B0604020202020204" pitchFamily="34" charset="0"/>
                <a:cs typeface="Arial" panose="020B0604020202020204" pitchFamily="34" charset="0"/>
              </a:endParaRPr>
            </a:p>
          </p:txBody>
        </p:sp>
      </p:grpSp>
      <p:grpSp>
        <p:nvGrpSpPr>
          <p:cNvPr id="10" name="Group 10"/>
          <p:cNvGrpSpPr/>
          <p:nvPr/>
        </p:nvGrpSpPr>
        <p:grpSpPr>
          <a:xfrm>
            <a:off x="990600" y="1790700"/>
            <a:ext cx="16306800" cy="9296400"/>
            <a:chOff x="0" y="0"/>
            <a:chExt cx="41000197" cy="18337832"/>
          </a:xfrm>
        </p:grpSpPr>
        <p:sp>
          <p:nvSpPr>
            <p:cNvPr id="11" name="Freeform 11"/>
            <p:cNvSpPr/>
            <p:nvPr/>
          </p:nvSpPr>
          <p:spPr>
            <a:xfrm>
              <a:off x="72390" y="72390"/>
              <a:ext cx="40855416" cy="18193052"/>
            </a:xfrm>
            <a:custGeom>
              <a:avLst/>
              <a:gdLst/>
              <a:ahLst/>
              <a:cxnLst/>
              <a:rect l="l" t="t" r="r" b="b"/>
              <a:pathLst>
                <a:path w="40855416" h="18193052">
                  <a:moveTo>
                    <a:pt x="0" y="0"/>
                  </a:moveTo>
                  <a:lnTo>
                    <a:pt x="40855416" y="0"/>
                  </a:lnTo>
                  <a:lnTo>
                    <a:pt x="40855416" y="18193052"/>
                  </a:lnTo>
                  <a:lnTo>
                    <a:pt x="0" y="18193052"/>
                  </a:lnTo>
                  <a:lnTo>
                    <a:pt x="0" y="0"/>
                  </a:lnTo>
                  <a:close/>
                </a:path>
              </a:pathLst>
            </a:custGeom>
            <a:solidFill>
              <a:srgbClr val="FFFFFF"/>
            </a:solidFill>
          </p:spPr>
        </p:sp>
        <p:sp>
          <p:nvSpPr>
            <p:cNvPr id="12" name="Freeform 12"/>
            <p:cNvSpPr/>
            <p:nvPr/>
          </p:nvSpPr>
          <p:spPr>
            <a:xfrm>
              <a:off x="0" y="0"/>
              <a:ext cx="41000198" cy="18337833"/>
            </a:xfrm>
            <a:custGeom>
              <a:avLst/>
              <a:gdLst/>
              <a:ahLst/>
              <a:cxnLst/>
              <a:rect l="l" t="t" r="r" b="b"/>
              <a:pathLst>
                <a:path w="41000198" h="18337833">
                  <a:moveTo>
                    <a:pt x="40855416" y="18193052"/>
                  </a:moveTo>
                  <a:lnTo>
                    <a:pt x="41000198" y="18193052"/>
                  </a:lnTo>
                  <a:lnTo>
                    <a:pt x="41000198" y="18337833"/>
                  </a:lnTo>
                  <a:lnTo>
                    <a:pt x="40855416" y="18337833"/>
                  </a:lnTo>
                  <a:lnTo>
                    <a:pt x="40855416" y="18193052"/>
                  </a:lnTo>
                  <a:close/>
                  <a:moveTo>
                    <a:pt x="0" y="144780"/>
                  </a:moveTo>
                  <a:lnTo>
                    <a:pt x="144780" y="144780"/>
                  </a:lnTo>
                  <a:lnTo>
                    <a:pt x="144780" y="18193052"/>
                  </a:lnTo>
                  <a:lnTo>
                    <a:pt x="0" y="18193052"/>
                  </a:lnTo>
                  <a:lnTo>
                    <a:pt x="0" y="144780"/>
                  </a:lnTo>
                  <a:close/>
                  <a:moveTo>
                    <a:pt x="0" y="18193052"/>
                  </a:moveTo>
                  <a:lnTo>
                    <a:pt x="144780" y="18193052"/>
                  </a:lnTo>
                  <a:lnTo>
                    <a:pt x="144780" y="18337833"/>
                  </a:lnTo>
                  <a:lnTo>
                    <a:pt x="0" y="18337833"/>
                  </a:lnTo>
                  <a:lnTo>
                    <a:pt x="0" y="18193052"/>
                  </a:lnTo>
                  <a:close/>
                  <a:moveTo>
                    <a:pt x="40855416" y="144780"/>
                  </a:moveTo>
                  <a:lnTo>
                    <a:pt x="41000198" y="144780"/>
                  </a:lnTo>
                  <a:lnTo>
                    <a:pt x="41000198" y="18193052"/>
                  </a:lnTo>
                  <a:lnTo>
                    <a:pt x="40855416" y="18193052"/>
                  </a:lnTo>
                  <a:lnTo>
                    <a:pt x="40855416" y="144780"/>
                  </a:lnTo>
                  <a:close/>
                  <a:moveTo>
                    <a:pt x="144780" y="18193052"/>
                  </a:moveTo>
                  <a:lnTo>
                    <a:pt x="40855416" y="18193052"/>
                  </a:lnTo>
                  <a:lnTo>
                    <a:pt x="40855416" y="18337833"/>
                  </a:lnTo>
                  <a:lnTo>
                    <a:pt x="144780" y="18337833"/>
                  </a:lnTo>
                  <a:lnTo>
                    <a:pt x="144780" y="18193052"/>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27763" y="318849"/>
            <a:ext cx="983577" cy="61876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355" y="219549"/>
            <a:ext cx="915941" cy="912611"/>
          </a:xfrm>
          <a:prstGeom prst="rect">
            <a:avLst/>
          </a:prstGeom>
        </p:spPr>
      </p:pic>
      <p:pic>
        <p:nvPicPr>
          <p:cNvPr id="30" name="Picture 5"/>
          <p:cNvPicPr>
            <a:picLocks noChangeAspect="1"/>
          </p:cNvPicPr>
          <p:nvPr/>
        </p:nvPicPr>
        <p:blipFill rotWithShape="1">
          <a:blip r:embed="rId6"/>
          <a:srcRect l="71258" t="36429"/>
          <a:stretch/>
        </p:blipFill>
        <p:spPr>
          <a:xfrm>
            <a:off x="16306800" y="8191500"/>
            <a:ext cx="1536557" cy="19812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384174" y="2001441"/>
                <a:ext cx="15114390" cy="1846659"/>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Nếu</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đúng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đúng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d>
                    <m:r>
                      <a:rPr lang="en-US" sz="3800" b="1">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tuyệt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384174" y="2001441"/>
                <a:ext cx="15114390" cy="1846659"/>
              </a:xfrm>
              <a:prstGeom prst="rect">
                <a:avLst/>
              </a:prstGeom>
              <a:blipFill>
                <a:blip r:embed="rId7"/>
                <a:stretch>
                  <a:fillRect l="-1331" r="-1331" b="-6601"/>
                </a:stretch>
              </a:blipFill>
            </p:spPr>
            <p:txBody>
              <a:bodyPr/>
              <a:lstStyle/>
              <a:p>
                <a:r>
                  <a:rPr lang="en-US">
                    <a:noFill/>
                  </a:rPr>
                  <a:t> </a:t>
                </a:r>
              </a:p>
            </p:txBody>
          </p:sp>
        </mc:Fallback>
      </mc:AlternateContent>
      <p:pic>
        <p:nvPicPr>
          <p:cNvPr id="16" name="Picture 15"/>
          <p:cNvPicPr>
            <a:picLocks noChangeAspect="1"/>
          </p:cNvPicPr>
          <p:nvPr/>
        </p:nvPicPr>
        <p:blipFill>
          <a:blip r:embed="rId8"/>
          <a:stretch>
            <a:fillRect/>
          </a:stretch>
        </p:blipFill>
        <p:spPr>
          <a:xfrm>
            <a:off x="4648200" y="3924300"/>
            <a:ext cx="9372600" cy="2983153"/>
          </a:xfrm>
          <a:prstGeom prst="rect">
            <a:avLst/>
          </a:prstGeom>
        </p:spPr>
      </p:pic>
      <p:pic>
        <p:nvPicPr>
          <p:cNvPr id="17" name="Picture 16"/>
          <p:cNvPicPr>
            <a:picLocks noChangeAspect="1"/>
          </p:cNvPicPr>
          <p:nvPr/>
        </p:nvPicPr>
        <p:blipFill>
          <a:blip r:embed="rId9"/>
          <a:stretch>
            <a:fillRect/>
          </a:stretch>
        </p:blipFill>
        <p:spPr>
          <a:xfrm>
            <a:off x="4762927" y="7204719"/>
            <a:ext cx="9671475" cy="30441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046808" y="928140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400" y="9182100"/>
            <a:ext cx="915941" cy="912611"/>
          </a:xfrm>
          <a:prstGeom prst="rect">
            <a:avLst/>
          </a:prstGeom>
        </p:spPr>
      </p:pic>
      <p:grpSp>
        <p:nvGrpSpPr>
          <p:cNvPr id="3" name="Group 2"/>
          <p:cNvGrpSpPr/>
          <p:nvPr/>
        </p:nvGrpSpPr>
        <p:grpSpPr>
          <a:xfrm>
            <a:off x="533400" y="114300"/>
            <a:ext cx="17068800" cy="5657258"/>
            <a:chOff x="647402" y="114300"/>
            <a:chExt cx="17068800" cy="5657258"/>
          </a:xfrm>
        </p:grpSpPr>
        <p:grpSp>
          <p:nvGrpSpPr>
            <p:cNvPr id="4" name="Group 4"/>
            <p:cNvGrpSpPr/>
            <p:nvPr/>
          </p:nvGrpSpPr>
          <p:grpSpPr>
            <a:xfrm>
              <a:off x="685800" y="114300"/>
              <a:ext cx="2588497" cy="1113486"/>
              <a:chOff x="0" y="-475620"/>
              <a:chExt cx="13241067" cy="274083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475620"/>
                <a:ext cx="11136500" cy="1309847"/>
              </a:xfrm>
              <a:prstGeom prst="rect">
                <a:avLst/>
              </a:prstGeom>
            </p:spPr>
            <p:txBody>
              <a:bodyPr lIns="0" tIns="0" rIns="0" bIns="0" rtlCol="0" anchor="t">
                <a:spAutoFit/>
              </a:bodyPr>
              <a:lstStyle/>
              <a:p>
                <a:pPr algn="ctr">
                  <a:lnSpc>
                    <a:spcPts val="9003"/>
                  </a:lnSpc>
                </a:pPr>
                <a:r>
                  <a:rPr lang="en-US" sz="4000" b="1" spc="-112" dirty="0" smtClean="0">
                    <a:solidFill>
                      <a:schemeClr val="bg1"/>
                    </a:solidFill>
                    <a:latin typeface="Arial" panose="020B0604020202020204" pitchFamily="34" charset="0"/>
                    <a:cs typeface="Arial" panose="020B0604020202020204" pitchFamily="34" charset="0"/>
                  </a:rPr>
                  <a:t>VÍ DỤ 1</a:t>
                </a:r>
                <a:endParaRPr lang="en-US" sz="4000" b="1" spc="-112"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5" name="Rectangle 24"/>
                <p:cNvSpPr/>
                <p:nvPr/>
              </p:nvSpPr>
              <p:spPr>
                <a:xfrm>
                  <a:off x="647402" y="265435"/>
                  <a:ext cx="17068800" cy="5506123"/>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Một</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bồn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0,8</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Hai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muốn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bồn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3,1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3,14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So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tuyệt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tuyệt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hơn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47402" y="265435"/>
                  <a:ext cx="17068800" cy="5506123"/>
                </a:xfrm>
                <a:prstGeom prst="rect">
                  <a:avLst/>
                </a:prstGeom>
                <a:blipFill>
                  <a:blip r:embed="rId6"/>
                  <a:stretch>
                    <a:fillRect l="-1179" r="-1143" b="-1550"/>
                  </a:stretch>
                </a:blipFill>
              </p:spPr>
              <p:txBody>
                <a:bodyPr/>
                <a:lstStyle/>
                <a:p>
                  <a:r>
                    <a:rPr lang="en-US">
                      <a:noFill/>
                    </a:rPr>
                    <a:t> </a:t>
                  </a:r>
                </a:p>
              </p:txBody>
            </p:sp>
          </mc:Fallback>
        </mc:AlternateContent>
      </p:grpSp>
      <p:sp>
        <p:nvSpPr>
          <p:cNvPr id="30" name="TextBox 29"/>
          <p:cNvSpPr txBox="1"/>
          <p:nvPr/>
        </p:nvSpPr>
        <p:spPr>
          <a:xfrm>
            <a:off x="1306189" y="5899456"/>
            <a:ext cx="130189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819400" y="5771546"/>
                <a:ext cx="15468600" cy="4553554"/>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Ta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r>
                      <a:rPr lang="en-US" sz="3800">
                        <a:effectLst/>
                        <a:latin typeface="Cambria Math" panose="02040503050406030204" pitchFamily="18" charset="0"/>
                        <a:ea typeface="Calibri" panose="020F0502020204030204" pitchFamily="34" charset="0"/>
                        <a:cs typeface="Arial" panose="020B0604020202020204" pitchFamily="34" charset="0"/>
                      </a:rPr>
                      <m:t>=3,1⋅(0,8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=1,984</m:t>
                    </m:r>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oMath>
                </a14:m>
                <a:r>
                  <a:rPr lang="en-US" sz="38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r>
                      <a:rPr lang="en-US" sz="3800">
                        <a:effectLst/>
                        <a:latin typeface="Cambria Math" panose="02040503050406030204" pitchFamily="18" charset="0"/>
                        <a:ea typeface="Calibri" panose="020F0502020204030204" pitchFamily="34" charset="0"/>
                        <a:cs typeface="Arial" panose="020B0604020202020204" pitchFamily="34" charset="0"/>
                      </a:rPr>
                      <m:t>=3,14⋅(0,8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=2,0096</m:t>
                    </m:r>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r>
                      <a:rPr lang="en-US" sz="3800">
                        <a:effectLst/>
                        <a:latin typeface="Cambria Math" panose="02040503050406030204" pitchFamily="18" charset="0"/>
                        <a:ea typeface="Calibri" panose="020F0502020204030204" pitchFamily="34" charset="0"/>
                        <a:cs typeface="Arial" panose="020B0604020202020204" pitchFamily="34" charset="0"/>
                      </a:rPr>
                      <m:t>.</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Ta </a:t>
                </a:r>
                <a:r>
                  <a:rPr lang="en-US" sz="3800" dirty="0" err="1">
                    <a:effectLst/>
                    <a:latin typeface="Arial" panose="020B0604020202020204" pitchFamily="34" charset="0"/>
                    <a:ea typeface="Calibri" panose="020F0502020204030204" pitchFamily="34" charset="0"/>
                    <a:cs typeface="Arial" panose="020B0604020202020204" pitchFamily="34" charset="0"/>
                  </a:rPr>
                  <a:t>thấy</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3,1&lt;3,14&lt;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&lt;3,14⋅(0,8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r>
                      <a:rPr lang="en-US" sz="3800">
                        <a:effectLst/>
                        <a:latin typeface="Cambria Math" panose="02040503050406030204" pitchFamily="18" charset="0"/>
                        <a:ea typeface="Calibri" panose="020F0502020204030204" pitchFamily="34" charset="0"/>
                        <a:cs typeface="Arial" panose="020B0604020202020204" pitchFamily="34" charset="0"/>
                      </a:rPr>
                      <m:t>⋅(0,8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oMath>
                </a14:m>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tức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r>
                      <a:rPr lang="en-US" sz="3800">
                        <a:effectLst/>
                        <a:latin typeface="Cambria Math" panose="02040503050406030204" pitchFamily="18" charset="0"/>
                        <a:ea typeface="Calibri" panose="020F0502020204030204" pitchFamily="34" charset="0"/>
                        <a:cs typeface="Arial" panose="020B0604020202020204" pitchFamily="34" charset="0"/>
                      </a:rPr>
                      <m:t>&lt;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r>
                      <a:rPr lang="en-US" sz="3800">
                        <a:effectLst/>
                        <a:latin typeface="Cambria Math" panose="02040503050406030204" pitchFamily="18" charset="0"/>
                        <a:ea typeface="Calibri" panose="020F0502020204030204" pitchFamily="34" charset="0"/>
                        <a:cs typeface="Arial" panose="020B0604020202020204" pitchFamily="34" charset="0"/>
                      </a:rPr>
                      <m:t>&lt;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oMath>
                </a14:m>
                <a:r>
                  <a:rPr lang="en-US" sz="38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err="1">
                    <a:effectLst/>
                    <a:latin typeface="Arial" panose="020B0604020202020204" pitchFamily="34" charset="0"/>
                    <a:ea typeface="Calibri" panose="020F0502020204030204" pitchFamily="34" charset="0"/>
                    <a:cs typeface="Arial" panose="020B0604020202020204" pitchFamily="34" charset="0"/>
                  </a:rPr>
                  <a:t>Suy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ra</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sub>
                    </m:sSub>
                    <m:r>
                      <a:rPr lang="en-US" sz="3800">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e>
                    </m:d>
                    <m:r>
                      <a:rPr lang="en-US" sz="3800">
                        <a:effectLst/>
                        <a:latin typeface="Cambria Math" panose="02040503050406030204" pitchFamily="18" charset="0"/>
                        <a:ea typeface="Calibri" panose="020F0502020204030204" pitchFamily="34" charset="0"/>
                        <a:cs typeface="Arial" panose="020B0604020202020204" pitchFamily="34" charset="0"/>
                      </a:rPr>
                      <m:t>&lt;</m:t>
                    </m:r>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e>
                    </m:d>
                    <m:r>
                      <a:rPr lang="en-US" sz="3800">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Ánh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xác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hơn</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19400" y="5771546"/>
                <a:ext cx="15468600" cy="4553554"/>
              </a:xfrm>
              <a:prstGeom prst="rect">
                <a:avLst/>
              </a:prstGeom>
              <a:blipFill>
                <a:blip r:embed="rId7"/>
                <a:stretch>
                  <a:fillRect l="-1301" b="-200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2620</Words>
  <Application>Microsoft Office PowerPoint</Application>
  <PresentationFormat>Custom</PresentationFormat>
  <Paragraphs>254</Paragraphs>
  <Slides>48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Kavoon</vt:lpstr>
      <vt:lpstr>Calibri Light</vt:lpstr>
      <vt:lpstr>Times New Roman</vt: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Yellow Green Black Lined Grids and Frames Senior High to Uni Education Presentation</dc:title>
  <cp:lastModifiedBy>Admin</cp:lastModifiedBy>
  <cp:revision>59</cp:revision>
  <dcterms:created xsi:type="dcterms:W3CDTF">2006-08-16T00:00:00Z</dcterms:created>
  <dcterms:modified xsi:type="dcterms:W3CDTF">2022-11-29T07:50:49Z</dcterms:modified>
  <dc:identifier>DAFSQ6U-uu0</dc:identifier>
</cp:coreProperties>
</file>