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Lst>
  <p:notesMasterIdLst>
    <p:notesMasterId r:id="rId30"/>
  </p:notesMasterIdLst>
  <p:handoutMasterIdLst>
    <p:handoutMasterId r:id="rId31"/>
  </p:handoutMasterIdLst>
  <p:sldIdLst>
    <p:sldId id="526" r:id="rId5"/>
    <p:sldId id="583" r:id="rId6"/>
    <p:sldId id="565" r:id="rId7"/>
    <p:sldId id="524" r:id="rId8"/>
    <p:sldId id="546" r:id="rId9"/>
    <p:sldId id="548" r:id="rId10"/>
    <p:sldId id="397" r:id="rId11"/>
    <p:sldId id="579" r:id="rId12"/>
    <p:sldId id="551" r:id="rId13"/>
    <p:sldId id="555" r:id="rId14"/>
    <p:sldId id="569" r:id="rId15"/>
    <p:sldId id="398" r:id="rId16"/>
    <p:sldId id="566" r:id="rId17"/>
    <p:sldId id="464" r:id="rId18"/>
    <p:sldId id="465" r:id="rId19"/>
    <p:sldId id="466" r:id="rId20"/>
    <p:sldId id="574" r:id="rId21"/>
    <p:sldId id="534" r:id="rId22"/>
    <p:sldId id="444" r:id="rId23"/>
    <p:sldId id="575" r:id="rId24"/>
    <p:sldId id="576" r:id="rId25"/>
    <p:sldId id="577" r:id="rId26"/>
    <p:sldId id="547" r:id="rId27"/>
    <p:sldId id="578" r:id="rId28"/>
    <p:sldId id="54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934"/>
    <a:srgbClr val="FBE8CF"/>
    <a:srgbClr val="9C5B0C"/>
    <a:srgbClr val="F1A03F"/>
    <a:srgbClr val="B8D991"/>
    <a:srgbClr val="55A84B"/>
    <a:srgbClr val="75BA5B"/>
    <a:srgbClr val="F0AE3B"/>
    <a:srgbClr val="8D2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0" d="100"/>
          <a:sy n="120" d="100"/>
        </p:scale>
        <p:origin x="150" y="84"/>
      </p:cViewPr>
      <p:guideLst/>
    </p:cSldViewPr>
  </p:slideViewPr>
  <p:notesTextViewPr>
    <p:cViewPr>
      <p:scale>
        <a:sx n="3" d="2"/>
        <a:sy n="3" d="2"/>
      </p:scale>
      <p:origin x="0" y="0"/>
    </p:cViewPr>
  </p:notesText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57350B-9E7E-4EA3-83C6-698EBEB68A6D}" type="datetimeFigureOut">
              <a:rPr lang="en-US" smtClean="0"/>
              <a:t>9/19/2025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74D2F2-D1C3-4A8E-8BAE-724A7086A87F}" type="slidenum">
              <a:rPr lang="en-US" smtClean="0"/>
              <a:t>‹#›</a:t>
            </a:fld>
            <a:endParaRPr lang="en-US"/>
          </a:p>
        </p:txBody>
      </p:sp>
    </p:spTree>
    <p:extLst>
      <p:ext uri="{BB962C8B-B14F-4D97-AF65-F5344CB8AC3E}">
        <p14:creationId xmlns:p14="http://schemas.microsoft.com/office/powerpoint/2010/main" val="2161207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02BCD-C4F6-4AD7-95A6-F8E4737DF7FF}"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5C464-9AE0-472F-BA27-2F4211676E1A}" type="slidenum">
              <a:rPr lang="en-US" smtClean="0"/>
              <a:t>‹#›</a:t>
            </a:fld>
            <a:endParaRPr lang="en-US"/>
          </a:p>
        </p:txBody>
      </p:sp>
    </p:spTree>
    <p:extLst>
      <p:ext uri="{BB962C8B-B14F-4D97-AF65-F5344CB8AC3E}">
        <p14:creationId xmlns:p14="http://schemas.microsoft.com/office/powerpoint/2010/main" val="127015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95BC-E4BE-85D6-8C17-7DCFFDEC34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401B7D-E69F-AFC9-5497-B9C1DD4CFE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9A84D8-DC8B-878F-A9ED-3874D5D5CD84}"/>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9/19/2025</a:t>
            </a:fld>
            <a:endParaRPr lang="en-US"/>
          </a:p>
        </p:txBody>
      </p:sp>
      <p:sp>
        <p:nvSpPr>
          <p:cNvPr id="5" name="Footer Placeholder 4">
            <a:extLst>
              <a:ext uri="{FF2B5EF4-FFF2-40B4-BE49-F238E27FC236}">
                <a16:creationId xmlns:a16="http://schemas.microsoft.com/office/drawing/2014/main" id="{4AF11598-1B7B-245F-AF40-3C85E86A6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C2C29-315B-4819-2EAC-BEC63EBED307}"/>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19199815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54DC-B3B8-18B1-5982-458940A54B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1B5605-9B05-DE46-5B39-F017D67B74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4859B-B6C3-DBAF-6D6D-271E29B7F481}"/>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9/19/2025</a:t>
            </a:fld>
            <a:endParaRPr lang="en-US"/>
          </a:p>
        </p:txBody>
      </p:sp>
      <p:sp>
        <p:nvSpPr>
          <p:cNvPr id="5" name="Footer Placeholder 4">
            <a:extLst>
              <a:ext uri="{FF2B5EF4-FFF2-40B4-BE49-F238E27FC236}">
                <a16:creationId xmlns:a16="http://schemas.microsoft.com/office/drawing/2014/main" id="{D9E8003E-DF8D-8F66-577E-DF2FE7BC16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A97180-1C14-93EA-FE3E-FB5DD420AF59}"/>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342653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60ACAD-0802-2524-124A-C949181D4DE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EF0D83-02D0-0D67-B3C6-DA67F4DE1A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11878-C098-BF80-0684-00BF2C50038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9/19/2025</a:t>
            </a:fld>
            <a:endParaRPr lang="en-US"/>
          </a:p>
        </p:txBody>
      </p:sp>
      <p:sp>
        <p:nvSpPr>
          <p:cNvPr id="5" name="Footer Placeholder 4">
            <a:extLst>
              <a:ext uri="{FF2B5EF4-FFF2-40B4-BE49-F238E27FC236}">
                <a16:creationId xmlns:a16="http://schemas.microsoft.com/office/drawing/2014/main" id="{3619410F-9A00-A403-E906-D03C2FA5F3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100192-9AA0-E573-6EF6-EA6CCE4BA091}"/>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25094537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2366512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4534858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9824704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41520106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2025/9/19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extLst>
      <p:ext uri="{BB962C8B-B14F-4D97-AF65-F5344CB8AC3E}">
        <p14:creationId xmlns:p14="http://schemas.microsoft.com/office/powerpoint/2010/main" val="32492643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8313046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2025/9/19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8473032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34184992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3355-EF6C-EC31-89EE-E4496F8B9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A45B1AC-29E9-F127-03BC-302D89330C7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88B68-CDEA-9C88-75B5-4BD8DF39B90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9/19/2025</a:t>
            </a:fld>
            <a:endParaRPr lang="en-US"/>
          </a:p>
        </p:txBody>
      </p:sp>
      <p:sp>
        <p:nvSpPr>
          <p:cNvPr id="5" name="Footer Placeholder 4">
            <a:extLst>
              <a:ext uri="{FF2B5EF4-FFF2-40B4-BE49-F238E27FC236}">
                <a16:creationId xmlns:a16="http://schemas.microsoft.com/office/drawing/2014/main" id="{8A0C0A69-0316-4ABD-E5F9-8EC699811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FEC64B-48CA-E7FA-1C78-93AB07EBBD7E}"/>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3449173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3179184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5693500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2025/9/19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8985505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412823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226997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87871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31117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582998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752352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47586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71989-6E6C-42D4-0982-9178B9C9E8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826B60-29FB-5699-58A6-EFA77FBC82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1CBE1-B069-3752-51A3-8252B799BE3C}"/>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9/19/2025</a:t>
            </a:fld>
            <a:endParaRPr lang="en-US"/>
          </a:p>
        </p:txBody>
      </p:sp>
      <p:sp>
        <p:nvSpPr>
          <p:cNvPr id="5" name="Footer Placeholder 4">
            <a:extLst>
              <a:ext uri="{FF2B5EF4-FFF2-40B4-BE49-F238E27FC236}">
                <a16:creationId xmlns:a16="http://schemas.microsoft.com/office/drawing/2014/main" id="{3B30391D-104C-1A82-3D51-0D5BE38FC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8C121C-6CB2-766A-1313-0CE397115962}"/>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8136684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569246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024975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4401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035351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4115779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928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463692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595895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742952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59188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0EA84-CFE9-EEE1-8128-95DDE349FC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45B649-123F-BBD0-A3E6-A79727CEE0A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DCDF70-7211-3670-10FB-7BE476ADC2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BF3AD-8B45-3725-74C5-E77073EDEA18}"/>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9/19/2025</a:t>
            </a:fld>
            <a:endParaRPr lang="en-US"/>
          </a:p>
        </p:txBody>
      </p:sp>
      <p:sp>
        <p:nvSpPr>
          <p:cNvPr id="6" name="Footer Placeholder 5">
            <a:extLst>
              <a:ext uri="{FF2B5EF4-FFF2-40B4-BE49-F238E27FC236}">
                <a16:creationId xmlns:a16="http://schemas.microsoft.com/office/drawing/2014/main" id="{139657B6-A3DF-0FA3-6C43-0E8D0558B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E5E0AC-A9FB-052A-8B22-4781B267B60B}"/>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9515080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860301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8323963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879689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8288490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0244165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437790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9/19/2025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88437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30531624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580436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8C25-3D2B-FD72-36A2-5671E42BFC7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DDF62ED-641B-B060-0AC5-3E20921459D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A7D13-2360-161B-E83A-A63555C05A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7F2610-D6FC-62C7-AB75-151E0A72C3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18AF3-F175-BCDB-47AB-FBF2CC920ED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811076-DBE1-97D1-6224-20D02131DC37}"/>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9/19/2025</a:t>
            </a:fld>
            <a:endParaRPr lang="en-US"/>
          </a:p>
        </p:txBody>
      </p:sp>
      <p:sp>
        <p:nvSpPr>
          <p:cNvPr id="8" name="Footer Placeholder 7">
            <a:extLst>
              <a:ext uri="{FF2B5EF4-FFF2-40B4-BE49-F238E27FC236}">
                <a16:creationId xmlns:a16="http://schemas.microsoft.com/office/drawing/2014/main" id="{B578BFFB-38F2-57B5-E83F-4CE889ED4C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A6CA38-4452-091F-A206-E9C3467DA653}"/>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15579736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12B42-33AC-D32D-04D7-B057D59AD2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C4701FB-1ACC-942F-9F72-6DE49B03C35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9/19/2025</a:t>
            </a:fld>
            <a:endParaRPr lang="en-US"/>
          </a:p>
        </p:txBody>
      </p:sp>
      <p:sp>
        <p:nvSpPr>
          <p:cNvPr id="4" name="Footer Placeholder 3">
            <a:extLst>
              <a:ext uri="{FF2B5EF4-FFF2-40B4-BE49-F238E27FC236}">
                <a16:creationId xmlns:a16="http://schemas.microsoft.com/office/drawing/2014/main" id="{8BAFF781-FFEB-9553-AFE5-F50AFE395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57D6D33-7FD7-BF97-E967-D2A73C3133F0}"/>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9638006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A2924-BE7B-9941-73BB-E07AC87D3019}"/>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9/19/2025</a:t>
            </a:fld>
            <a:endParaRPr lang="en-US"/>
          </a:p>
        </p:txBody>
      </p:sp>
      <p:sp>
        <p:nvSpPr>
          <p:cNvPr id="3" name="Footer Placeholder 2">
            <a:extLst>
              <a:ext uri="{FF2B5EF4-FFF2-40B4-BE49-F238E27FC236}">
                <a16:creationId xmlns:a16="http://schemas.microsoft.com/office/drawing/2014/main" id="{4C90C912-CF7E-29FF-95BB-690F650E7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B0E82AC-D3B4-72B2-7C5D-15D308CDBBA1}"/>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24279621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1353-D545-A87D-B827-C02E72EE9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F0E639-E449-AF49-C031-9989DC3101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B657BB-A6F0-896D-DF6D-E31AD96D12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8CF60E-CFE3-F5EC-DB0E-3310B50DA92C}"/>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9/19/2025</a:t>
            </a:fld>
            <a:endParaRPr lang="en-US"/>
          </a:p>
        </p:txBody>
      </p:sp>
      <p:sp>
        <p:nvSpPr>
          <p:cNvPr id="6" name="Footer Placeholder 5">
            <a:extLst>
              <a:ext uri="{FF2B5EF4-FFF2-40B4-BE49-F238E27FC236}">
                <a16:creationId xmlns:a16="http://schemas.microsoft.com/office/drawing/2014/main" id="{467D3E90-96B2-667D-6867-C23A3D222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637B26-9009-8EC8-E7CC-AC8F2C2DFD77}"/>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5077855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6DBFE-E269-21EC-A9C2-F42508737C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A3B09-881C-3C04-C671-DC7BB72366A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69AB62-13DD-5D25-62EE-C1D732FC46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BB3B8-3912-CEC6-7C4B-CACB433AE182}"/>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9/19/2025</a:t>
            </a:fld>
            <a:endParaRPr lang="en-US"/>
          </a:p>
        </p:txBody>
      </p:sp>
      <p:sp>
        <p:nvSpPr>
          <p:cNvPr id="6" name="Footer Placeholder 5">
            <a:extLst>
              <a:ext uri="{FF2B5EF4-FFF2-40B4-BE49-F238E27FC236}">
                <a16:creationId xmlns:a16="http://schemas.microsoft.com/office/drawing/2014/main" id="{5DE057CF-0CF0-0DB7-827B-93F219E6E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4A8AB3-8EBC-81CC-C088-0CF557816E9F}"/>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4162910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02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6"/>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7"/>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744192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E3BE8A5-1A5E-7FF9-B7BA-D1769E96D1E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73680" y="0"/>
            <a:ext cx="1696825" cy="1696825"/>
          </a:xfrm>
          <a:prstGeom prst="rect">
            <a:avLst/>
          </a:prstGeom>
        </p:spPr>
      </p:pic>
    </p:spTree>
    <p:extLst>
      <p:ext uri="{BB962C8B-B14F-4D97-AF65-F5344CB8AC3E}">
        <p14:creationId xmlns:p14="http://schemas.microsoft.com/office/powerpoint/2010/main" val="12339384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BDDB5254-AAE8-54B3-1C61-4B1F20856B0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54811" y="143073"/>
            <a:ext cx="1817701" cy="1817701"/>
          </a:xfrm>
          <a:prstGeom prst="rect">
            <a:avLst/>
          </a:prstGeom>
        </p:spPr>
      </p:pic>
    </p:spTree>
    <p:extLst>
      <p:ext uri="{BB962C8B-B14F-4D97-AF65-F5344CB8AC3E}">
        <p14:creationId xmlns:p14="http://schemas.microsoft.com/office/powerpoint/2010/main" val="159390861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5.jpeg"/><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36.svg"/><Relationship Id="rId5" Type="http://schemas.openxmlformats.org/officeDocument/2006/relationships/image" Target="../media/image3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36.sv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48.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36.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4.jpe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8.xml"/><Relationship Id="rId7" Type="http://schemas.openxmlformats.org/officeDocument/2006/relationships/image" Target="../media/image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1.png"/><Relationship Id="rId10" Type="http://schemas.openxmlformats.org/officeDocument/2006/relationships/image" Target="../media/image16.png"/><Relationship Id="rId4" Type="http://schemas.openxmlformats.org/officeDocument/2006/relationships/slideLayout" Target="../slideLayouts/slideLayout18.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id="{B2E232E5-9B39-13FA-1839-BD6F9BD46AAE}"/>
              </a:ext>
            </a:extLst>
          </p:cNvPr>
          <p:cNvPicPr>
            <a:picLocks noChangeAspect="1"/>
          </p:cNvPicPr>
          <p:nvPr/>
        </p:nvPicPr>
        <p:blipFill>
          <a:blip r:embed="rId8"/>
          <a:stretch>
            <a:fillRect/>
          </a:stretch>
        </p:blipFill>
        <p:spPr>
          <a:xfrm>
            <a:off x="1719339" y="1274865"/>
            <a:ext cx="8474174" cy="2036240"/>
          </a:xfrm>
          <a:prstGeom prst="rect">
            <a:avLst/>
          </a:prstGeom>
        </p:spPr>
      </p:pic>
    </p:spTree>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7D99C1-6C8D-02E4-461B-FFD9D70B9ED9}"/>
              </a:ext>
            </a:extLst>
          </p:cNvPr>
          <p:cNvPicPr>
            <a:picLocks noChangeAspect="1"/>
          </p:cNvPicPr>
          <p:nvPr/>
        </p:nvPicPr>
        <p:blipFill>
          <a:blip r:embed="rId2"/>
          <a:stretch>
            <a:fillRect/>
          </a:stretch>
        </p:blipFill>
        <p:spPr>
          <a:xfrm>
            <a:off x="239395" y="509587"/>
            <a:ext cx="5353050" cy="5229225"/>
          </a:xfrm>
          <a:prstGeom prst="rect">
            <a:avLst/>
          </a:prstGeom>
        </p:spPr>
      </p:pic>
      <p:pic>
        <p:nvPicPr>
          <p:cNvPr id="8" name="Picture 7">
            <a:extLst>
              <a:ext uri="{FF2B5EF4-FFF2-40B4-BE49-F238E27FC236}">
                <a16:creationId xmlns:a16="http://schemas.microsoft.com/office/drawing/2014/main" id="{F76E3F3D-3633-B521-57D5-74A7EA6DCC52}"/>
              </a:ext>
            </a:extLst>
          </p:cNvPr>
          <p:cNvPicPr>
            <a:picLocks noChangeAspect="1"/>
          </p:cNvPicPr>
          <p:nvPr/>
        </p:nvPicPr>
        <p:blipFill>
          <a:blip r:embed="rId3"/>
          <a:stretch>
            <a:fillRect/>
          </a:stretch>
        </p:blipFill>
        <p:spPr>
          <a:xfrm>
            <a:off x="5748020" y="351155"/>
            <a:ext cx="4495800" cy="5810250"/>
          </a:xfrm>
          <a:prstGeom prst="rect">
            <a:avLst/>
          </a:prstGeom>
        </p:spPr>
      </p:pic>
      <p:sp>
        <p:nvSpPr>
          <p:cNvPr id="15" name="Oval 14">
            <a:extLst>
              <a:ext uri="{FF2B5EF4-FFF2-40B4-BE49-F238E27FC236}">
                <a16:creationId xmlns:a16="http://schemas.microsoft.com/office/drawing/2014/main" id="{41E28DDF-B3B8-F68B-6509-963EF3AC3EFC}"/>
              </a:ext>
            </a:extLst>
          </p:cNvPr>
          <p:cNvSpPr/>
          <p:nvPr/>
        </p:nvSpPr>
        <p:spPr>
          <a:xfrm rot="19817384">
            <a:off x="1937499" y="1350852"/>
            <a:ext cx="762391" cy="13877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9AF90A-635D-BB84-4370-BD9EB0FC1852}"/>
              </a:ext>
            </a:extLst>
          </p:cNvPr>
          <p:cNvSpPr/>
          <p:nvPr/>
        </p:nvSpPr>
        <p:spPr>
          <a:xfrm rot="19817384">
            <a:off x="6662936" y="101039"/>
            <a:ext cx="1668651" cy="391939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4C35FAD-C51F-C20D-1CC6-D68336523882}"/>
              </a:ext>
            </a:extLst>
          </p:cNvPr>
          <p:cNvGrpSpPr/>
          <p:nvPr/>
        </p:nvGrpSpPr>
        <p:grpSpPr>
          <a:xfrm>
            <a:off x="1920240" y="5181600"/>
            <a:ext cx="8178800" cy="1280160"/>
            <a:chOff x="1327354" y="4306528"/>
            <a:chExt cx="9645445" cy="1474839"/>
          </a:xfrm>
        </p:grpSpPr>
        <p:sp>
          <p:nvSpPr>
            <p:cNvPr id="18" name="Rectangle: Rounded Corners 17">
              <a:extLst>
                <a:ext uri="{FF2B5EF4-FFF2-40B4-BE49-F238E27FC236}">
                  <a16:creationId xmlns:a16="http://schemas.microsoft.com/office/drawing/2014/main" id="{160CCCCC-67E2-907F-BE28-9B88FF1493D6}"/>
                </a:ext>
              </a:extLst>
            </p:cNvPr>
            <p:cNvSpPr/>
            <p:nvPr/>
          </p:nvSpPr>
          <p:spPr>
            <a:xfrm>
              <a:off x="1327354" y="4306528"/>
              <a:ext cx="9645445"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F70BA6B7-82BC-1579-2BA1-C6621500E902}"/>
                </a:ext>
              </a:extLst>
            </p:cNvPr>
            <p:cNvSpPr txBox="1"/>
            <p:nvPr/>
          </p:nvSpPr>
          <p:spPr>
            <a:xfrm>
              <a:off x="1570703" y="4397716"/>
              <a:ext cx="8964562" cy="10287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微软雅黑"/>
                  <a:cs typeface="+mn-cs"/>
                </a:rPr>
                <a:t>Dãy núi có hướng tây bắc – đông nam: Dãy Hoàng Liên Sơn, dãy Trường Sơn.</a:t>
              </a:r>
            </a:p>
          </p:txBody>
        </p:sp>
      </p:grpSp>
    </p:spTree>
    <p:extLst>
      <p:ext uri="{BB962C8B-B14F-4D97-AF65-F5344CB8AC3E}">
        <p14:creationId xmlns:p14="http://schemas.microsoft.com/office/powerpoint/2010/main" val="18032785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7D99C1-6C8D-02E4-461B-FFD9D70B9ED9}"/>
              </a:ext>
            </a:extLst>
          </p:cNvPr>
          <p:cNvPicPr>
            <a:picLocks noChangeAspect="1"/>
          </p:cNvPicPr>
          <p:nvPr/>
        </p:nvPicPr>
        <p:blipFill>
          <a:blip r:embed="rId2"/>
          <a:stretch>
            <a:fillRect/>
          </a:stretch>
        </p:blipFill>
        <p:spPr>
          <a:xfrm>
            <a:off x="3707809" y="478056"/>
            <a:ext cx="5353050" cy="5229225"/>
          </a:xfrm>
          <a:prstGeom prst="rect">
            <a:avLst/>
          </a:prstGeom>
        </p:spPr>
      </p:pic>
      <p:sp>
        <p:nvSpPr>
          <p:cNvPr id="15" name="Oval 14">
            <a:extLst>
              <a:ext uri="{FF2B5EF4-FFF2-40B4-BE49-F238E27FC236}">
                <a16:creationId xmlns:a16="http://schemas.microsoft.com/office/drawing/2014/main" id="{41E28DDF-B3B8-F68B-6509-963EF3AC3EFC}"/>
              </a:ext>
            </a:extLst>
          </p:cNvPr>
          <p:cNvSpPr/>
          <p:nvPr/>
        </p:nvSpPr>
        <p:spPr>
          <a:xfrm rot="20865034">
            <a:off x="6540602" y="1010867"/>
            <a:ext cx="462101" cy="13877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Oval 1">
            <a:extLst>
              <a:ext uri="{FF2B5EF4-FFF2-40B4-BE49-F238E27FC236}">
                <a16:creationId xmlns:a16="http://schemas.microsoft.com/office/drawing/2014/main" id="{DDE9C5C2-5782-527E-C422-6AF0031C20E8}"/>
              </a:ext>
            </a:extLst>
          </p:cNvPr>
          <p:cNvSpPr/>
          <p:nvPr/>
        </p:nvSpPr>
        <p:spPr>
          <a:xfrm rot="390049">
            <a:off x="6961016" y="884745"/>
            <a:ext cx="462101" cy="13877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Oval 3">
            <a:extLst>
              <a:ext uri="{FF2B5EF4-FFF2-40B4-BE49-F238E27FC236}">
                <a16:creationId xmlns:a16="http://schemas.microsoft.com/office/drawing/2014/main" id="{AA641D6F-AFC7-FB5B-F0DC-D4EED40C57CA}"/>
              </a:ext>
            </a:extLst>
          </p:cNvPr>
          <p:cNvSpPr/>
          <p:nvPr/>
        </p:nvSpPr>
        <p:spPr>
          <a:xfrm rot="2993605">
            <a:off x="7367282" y="1588828"/>
            <a:ext cx="360799" cy="91888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Oval 4">
            <a:extLst>
              <a:ext uri="{FF2B5EF4-FFF2-40B4-BE49-F238E27FC236}">
                <a16:creationId xmlns:a16="http://schemas.microsoft.com/office/drawing/2014/main" id="{797594B8-BF9D-ACB1-1C98-8DD0CF0D771E}"/>
              </a:ext>
            </a:extLst>
          </p:cNvPr>
          <p:cNvSpPr/>
          <p:nvPr/>
        </p:nvSpPr>
        <p:spPr>
          <a:xfrm rot="4922341">
            <a:off x="7662609" y="2085842"/>
            <a:ext cx="497583" cy="11248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 name="Group 5">
            <a:extLst>
              <a:ext uri="{FF2B5EF4-FFF2-40B4-BE49-F238E27FC236}">
                <a16:creationId xmlns:a16="http://schemas.microsoft.com/office/drawing/2014/main" id="{54C35FAD-C51F-C20D-1CC6-D68336523882}"/>
              </a:ext>
            </a:extLst>
          </p:cNvPr>
          <p:cNvGrpSpPr/>
          <p:nvPr/>
        </p:nvGrpSpPr>
        <p:grpSpPr>
          <a:xfrm>
            <a:off x="1920240" y="5181600"/>
            <a:ext cx="8178800" cy="1280160"/>
            <a:chOff x="1327354" y="4306528"/>
            <a:chExt cx="9645445" cy="1474839"/>
          </a:xfrm>
        </p:grpSpPr>
        <p:sp>
          <p:nvSpPr>
            <p:cNvPr id="7" name="Rectangle: Rounded Corners 6">
              <a:extLst>
                <a:ext uri="{FF2B5EF4-FFF2-40B4-BE49-F238E27FC236}">
                  <a16:creationId xmlns:a16="http://schemas.microsoft.com/office/drawing/2014/main" id="{160CCCCC-67E2-907F-BE28-9B88FF1493D6}"/>
                </a:ext>
              </a:extLst>
            </p:cNvPr>
            <p:cNvSpPr/>
            <p:nvPr/>
          </p:nvSpPr>
          <p:spPr>
            <a:xfrm>
              <a:off x="1327354" y="4306528"/>
              <a:ext cx="9645445"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TextBox 8">
              <a:extLst>
                <a:ext uri="{FF2B5EF4-FFF2-40B4-BE49-F238E27FC236}">
                  <a16:creationId xmlns:a16="http://schemas.microsoft.com/office/drawing/2014/main" id="{F70BA6B7-82BC-1579-2BA1-C6621500E902}"/>
                </a:ext>
              </a:extLst>
            </p:cNvPr>
            <p:cNvSpPr txBox="1"/>
            <p:nvPr/>
          </p:nvSpPr>
          <p:spPr>
            <a:xfrm>
              <a:off x="1570703" y="4397716"/>
              <a:ext cx="8964562" cy="12410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微软雅黑"/>
                  <a:cs typeface="+mn-cs"/>
                </a:rPr>
                <a:t>Dãy núi có hướng vòng cung: Sông Gâm, Ngân Sơn, Bắc Sơn, Đông Triều.</a:t>
              </a:r>
            </a:p>
          </p:txBody>
        </p:sp>
      </p:grpSp>
    </p:spTree>
    <p:extLst>
      <p:ext uri="{BB962C8B-B14F-4D97-AF65-F5344CB8AC3E}">
        <p14:creationId xmlns:p14="http://schemas.microsoft.com/office/powerpoint/2010/main" val="30509974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5409553" y="134738"/>
            <a:ext cx="6223245"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62786" y="1323561"/>
              <a:ext cx="4352561" cy="1355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đồng bằng lớn ở Việt Nam: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Đồng bằng Sông Hồng, đồng bằng Sông Cửu Long, Đồng bằng Duyên hải miền Trung. </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028" name="Picture 4">
            <a:extLst>
              <a:ext uri="{FF2B5EF4-FFF2-40B4-BE49-F238E27FC236}">
                <a16:creationId xmlns:a16="http://schemas.microsoft.com/office/drawing/2014/main" id="{1D9193D3-C080-F1C7-277B-EB07AE32B5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72" y="895350"/>
            <a:ext cx="5198554" cy="5876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756250" y="6050943"/>
            <a:ext cx="278296" cy="369332"/>
          </a:xfrm>
          <a:prstGeom prst="rect">
            <a:avLst/>
          </a:prstGeom>
          <a:noFill/>
        </p:spPr>
        <p:txBody>
          <a:bodyPr wrap="square" rtlCol="0">
            <a:spAutoFit/>
          </a:bodyPr>
          <a:lstStyle/>
          <a:p>
            <a:r>
              <a:rPr lang="en-US" dirty="0">
                <a:solidFill>
                  <a:srgbClr val="FF0000"/>
                </a:solidFill>
              </a:rPr>
              <a:t>C</a:t>
            </a:r>
          </a:p>
        </p:txBody>
      </p:sp>
    </p:spTree>
    <p:extLst>
      <p:ext uri="{BB962C8B-B14F-4D97-AF65-F5344CB8AC3E}">
        <p14:creationId xmlns:p14="http://schemas.microsoft.com/office/powerpoint/2010/main" val="238006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wipe(down)">
                                      <p:cBhvr>
                                        <p:cTn id="1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416C2-5E19-2028-56D6-32104A5DCA3B}"/>
              </a:ext>
            </a:extLst>
          </p:cNvPr>
          <p:cNvPicPr>
            <a:picLocks noChangeAspect="1"/>
          </p:cNvPicPr>
          <p:nvPr/>
        </p:nvPicPr>
        <p:blipFill>
          <a:blip r:embed="rId2"/>
          <a:stretch>
            <a:fillRect/>
          </a:stretch>
        </p:blipFill>
        <p:spPr>
          <a:xfrm>
            <a:off x="975360" y="1466193"/>
            <a:ext cx="4338320" cy="5130968"/>
          </a:xfrm>
          <a:prstGeom prst="rect">
            <a:avLst/>
          </a:prstGeom>
        </p:spPr>
      </p:pic>
      <p:pic>
        <p:nvPicPr>
          <p:cNvPr id="3" name="Graphic 2">
            <a:extLst>
              <a:ext uri="{FF2B5EF4-FFF2-40B4-BE49-F238E27FC236}">
                <a16:creationId xmlns:a16="http://schemas.microsoft.com/office/drawing/2014/main" id="{DD5395A6-7E1A-B221-E12D-DB437CFFC91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9971442" y="4325510"/>
            <a:ext cx="2372957" cy="2532490"/>
          </a:xfrm>
          <a:prstGeom prst="rect">
            <a:avLst/>
          </a:prstGeom>
        </p:spPr>
      </p:pic>
      <p:grpSp>
        <p:nvGrpSpPr>
          <p:cNvPr id="4" name="Group 3">
            <a:extLst>
              <a:ext uri="{FF2B5EF4-FFF2-40B4-BE49-F238E27FC236}">
                <a16:creationId xmlns:a16="http://schemas.microsoft.com/office/drawing/2014/main" id="{7BA695FC-02A1-CC5C-4E00-9DC1C2AB1D17}"/>
              </a:ext>
            </a:extLst>
          </p:cNvPr>
          <p:cNvGrpSpPr/>
          <p:nvPr/>
        </p:nvGrpSpPr>
        <p:grpSpPr>
          <a:xfrm flipH="1">
            <a:off x="5233957" y="2021334"/>
            <a:ext cx="6483909" cy="2677887"/>
            <a:chOff x="1317081" y="2003565"/>
            <a:chExt cx="4531941" cy="1890493"/>
          </a:xfrm>
        </p:grpSpPr>
        <p:pic>
          <p:nvPicPr>
            <p:cNvPr id="6" name="Picture 2">
              <a:extLst>
                <a:ext uri="{FF2B5EF4-FFF2-40B4-BE49-F238E27FC236}">
                  <a16:creationId xmlns:a16="http://schemas.microsoft.com/office/drawing/2014/main" id="{9CF29C2A-762E-56DA-0211-DE4ADD93C7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317081" y="2003565"/>
              <a:ext cx="4531941" cy="1890493"/>
            </a:xfrm>
            <a:prstGeom prst="rect">
              <a:avLst/>
            </a:prstGeom>
          </p:spPr>
        </p:pic>
        <p:sp>
          <p:nvSpPr>
            <p:cNvPr id="8" name="TextBox 7">
              <a:extLst>
                <a:ext uri="{FF2B5EF4-FFF2-40B4-BE49-F238E27FC236}">
                  <a16:creationId xmlns:a16="http://schemas.microsoft.com/office/drawing/2014/main" id="{727C66D8-5EA2-B341-F46C-ADEE3957D2E9}"/>
                </a:ext>
              </a:extLst>
            </p:cNvPr>
            <p:cNvSpPr txBox="1"/>
            <p:nvPr/>
          </p:nvSpPr>
          <p:spPr>
            <a:xfrm>
              <a:off x="1498937" y="2232284"/>
              <a:ext cx="4089245" cy="13979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24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Khoáng</a:t>
              </a:r>
              <a:r>
                <a:rPr kumimoji="0" lang="en-US" sz="2400" b="1" i="1"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1"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sản</a:t>
              </a:r>
              <a:r>
                <a:rPr kumimoji="0" lang="en-US" sz="2400" b="1" i="1"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Việt Nam có nhiều loại khoáng sản nhưng phần lớn có trữ lượng vừa và nhỏ. Một số khoáng sản có trữ lượng lớn: than, dầu mỏ, khí tự nhiên, sắt, đồng, bô-xít, a-pa-tít...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7" name="TextBox 6"/>
          <p:cNvSpPr txBox="1"/>
          <p:nvPr/>
        </p:nvSpPr>
        <p:spPr>
          <a:xfrm>
            <a:off x="1726324" y="630621"/>
            <a:ext cx="7606862" cy="369332"/>
          </a:xfrm>
          <a:prstGeom prst="rect">
            <a:avLst/>
          </a:prstGeom>
          <a:noFill/>
        </p:spPr>
        <p:txBody>
          <a:bodyPr wrap="square" rtlCol="0">
            <a:spAutoFit/>
          </a:bodyPr>
          <a:lstStyle/>
          <a:p>
            <a:r>
              <a:rPr lang="en-US" dirty="0"/>
              <a:t>5. </a:t>
            </a:r>
            <a:r>
              <a:rPr lang="en-US" dirty="0" err="1"/>
              <a:t>Nêu</a:t>
            </a:r>
            <a:r>
              <a:rPr lang="en-US" dirty="0"/>
              <a:t> </a:t>
            </a:r>
            <a:r>
              <a:rPr lang="en-US" dirty="0" err="1"/>
              <a:t>đặc</a:t>
            </a:r>
            <a:r>
              <a:rPr lang="en-US" dirty="0"/>
              <a:t> </a:t>
            </a:r>
            <a:r>
              <a:rPr lang="en-US" dirty="0" err="1"/>
              <a:t>điểm</a:t>
            </a:r>
            <a:r>
              <a:rPr lang="en-US" dirty="0"/>
              <a:t> </a:t>
            </a:r>
            <a:r>
              <a:rPr lang="en-US" dirty="0" err="1"/>
              <a:t>về</a:t>
            </a:r>
            <a:r>
              <a:rPr lang="en-US" dirty="0"/>
              <a:t> </a:t>
            </a:r>
            <a:r>
              <a:rPr lang="en-US" dirty="0" err="1"/>
              <a:t>khoáng</a:t>
            </a:r>
            <a:r>
              <a:rPr lang="en-US" dirty="0"/>
              <a:t> </a:t>
            </a:r>
            <a:r>
              <a:rPr lang="en-US" dirty="0" err="1"/>
              <a:t>sản</a:t>
            </a:r>
            <a:r>
              <a:rPr lang="en-US" dirty="0"/>
              <a:t> ở </a:t>
            </a:r>
            <a:r>
              <a:rPr lang="en-US" dirty="0" err="1"/>
              <a:t>Việt</a:t>
            </a:r>
            <a:r>
              <a:rPr lang="en-US" dirty="0"/>
              <a:t> Nam?</a:t>
            </a:r>
            <a:r>
              <a:rPr lang="vi-VN" dirty="0"/>
              <a:t> </a:t>
            </a:r>
            <a:endParaRPr lang="en-US" dirty="0"/>
          </a:p>
        </p:txBody>
      </p:sp>
    </p:spTree>
    <p:extLst>
      <p:ext uri="{BB962C8B-B14F-4D97-AF65-F5344CB8AC3E}">
        <p14:creationId xmlns:p14="http://schemas.microsoft.com/office/powerpoint/2010/main" val="31327639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147A9-4813-A8AC-BBCB-9E95AF9B6C19}"/>
              </a:ext>
            </a:extLst>
          </p:cNvPr>
          <p:cNvPicPr>
            <a:picLocks noChangeAspect="1"/>
          </p:cNvPicPr>
          <p:nvPr/>
        </p:nvPicPr>
        <p:blipFill>
          <a:blip r:embed="rId2"/>
          <a:stretch>
            <a:fillRect/>
          </a:stretch>
        </p:blipFill>
        <p:spPr>
          <a:xfrm>
            <a:off x="932497" y="755288"/>
            <a:ext cx="4543017" cy="4061840"/>
          </a:xfrm>
          <a:prstGeom prst="rect">
            <a:avLst/>
          </a:prstGeom>
        </p:spPr>
      </p:pic>
      <p:sp>
        <p:nvSpPr>
          <p:cNvPr id="5" name="TextBox 4">
            <a:extLst>
              <a:ext uri="{FF2B5EF4-FFF2-40B4-BE49-F238E27FC236}">
                <a16:creationId xmlns:a16="http://schemas.microsoft.com/office/drawing/2014/main" id="{FF46026A-C868-0E20-58EF-0D5445E5B2A3}"/>
              </a:ext>
            </a:extLst>
          </p:cNvPr>
          <p:cNvSpPr txBox="1"/>
          <p:nvPr/>
        </p:nvSpPr>
        <p:spPr>
          <a:xfrm>
            <a:off x="1208314" y="5040086"/>
            <a:ext cx="46699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Than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Quảng</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Ninh)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A0697550-A8D2-F558-5CB6-7852ADA83D68}"/>
              </a:ext>
            </a:extLst>
          </p:cNvPr>
          <p:cNvPicPr>
            <a:picLocks noChangeAspect="1"/>
          </p:cNvPicPr>
          <p:nvPr/>
        </p:nvPicPr>
        <p:blipFill>
          <a:blip r:embed="rId3"/>
          <a:stretch>
            <a:fillRect/>
          </a:stretch>
        </p:blipFill>
        <p:spPr>
          <a:xfrm>
            <a:off x="6890658" y="918573"/>
            <a:ext cx="4673904" cy="3827598"/>
          </a:xfrm>
          <a:prstGeom prst="rect">
            <a:avLst/>
          </a:prstGeom>
        </p:spPr>
      </p:pic>
      <p:sp>
        <p:nvSpPr>
          <p:cNvPr id="7" name="TextBox 6">
            <a:extLst>
              <a:ext uri="{FF2B5EF4-FFF2-40B4-BE49-F238E27FC236}">
                <a16:creationId xmlns:a16="http://schemas.microsoft.com/office/drawing/2014/main" id="{C186A716-3B14-6B0A-9BA6-3D4A1A9CBA08}"/>
              </a:ext>
            </a:extLst>
          </p:cNvPr>
          <p:cNvSpPr txBox="1"/>
          <p:nvPr/>
        </p:nvSpPr>
        <p:spPr>
          <a:xfrm>
            <a:off x="7032171" y="5040086"/>
            <a:ext cx="46699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Dầu</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mỏ</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Biển</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Đông</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0660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27B30B-3CD6-A606-B766-318EAF526A57}"/>
              </a:ext>
            </a:extLst>
          </p:cNvPr>
          <p:cNvPicPr>
            <a:picLocks noChangeAspect="1"/>
          </p:cNvPicPr>
          <p:nvPr/>
        </p:nvPicPr>
        <p:blipFill>
          <a:blip r:embed="rId2"/>
          <a:stretch>
            <a:fillRect/>
          </a:stretch>
        </p:blipFill>
        <p:spPr>
          <a:xfrm>
            <a:off x="996088" y="795699"/>
            <a:ext cx="4947512" cy="4151675"/>
          </a:xfrm>
          <a:prstGeom prst="rect">
            <a:avLst/>
          </a:prstGeom>
        </p:spPr>
      </p:pic>
      <p:sp>
        <p:nvSpPr>
          <p:cNvPr id="3" name="TextBox 2">
            <a:extLst>
              <a:ext uri="{FF2B5EF4-FFF2-40B4-BE49-F238E27FC236}">
                <a16:creationId xmlns:a16="http://schemas.microsoft.com/office/drawing/2014/main" id="{B85B117B-767B-D54D-0D3D-91DD1CB1A92F}"/>
              </a:ext>
            </a:extLst>
          </p:cNvPr>
          <p:cNvSpPr txBox="1"/>
          <p:nvPr/>
        </p:nvSpPr>
        <p:spPr>
          <a:xfrm>
            <a:off x="1872343" y="5094515"/>
            <a:ext cx="46699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Apatit</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Lào</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Cai)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descr="Titani – Wikipedia tiếng Việt">
            <a:extLst>
              <a:ext uri="{FF2B5EF4-FFF2-40B4-BE49-F238E27FC236}">
                <a16:creationId xmlns:a16="http://schemas.microsoft.com/office/drawing/2014/main" id="{B71B01DB-7417-16A1-ED13-5D524F3067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994" y="861015"/>
            <a:ext cx="4841295" cy="3961356"/>
          </a:xfrm>
          <a:prstGeom prst="rect">
            <a:avLst/>
          </a:prstGeom>
          <a:noFill/>
          <a:ln>
            <a:noFill/>
          </a:ln>
        </p:spPr>
      </p:pic>
      <p:sp>
        <p:nvSpPr>
          <p:cNvPr id="5" name="TextBox 4">
            <a:extLst>
              <a:ext uri="{FF2B5EF4-FFF2-40B4-BE49-F238E27FC236}">
                <a16:creationId xmlns:a16="http://schemas.microsoft.com/office/drawing/2014/main" id="{D136B442-A8FE-27CD-066D-B6009E77DC29}"/>
              </a:ext>
            </a:extLst>
          </p:cNvPr>
          <p:cNvSpPr txBox="1"/>
          <p:nvPr/>
        </p:nvSpPr>
        <p:spPr>
          <a:xfrm>
            <a:off x="7728857" y="5029201"/>
            <a:ext cx="3886200"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Titan (Thái Nguyên,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Vũng</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Tàu(cũ) hiện là thành phố Vũng tàu</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41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47B7E-CADE-967F-9575-1C3FBB516E8D}"/>
              </a:ext>
            </a:extLst>
          </p:cNvPr>
          <p:cNvPicPr>
            <a:picLocks noChangeAspect="1"/>
          </p:cNvPicPr>
          <p:nvPr/>
        </p:nvPicPr>
        <p:blipFill>
          <a:blip r:embed="rId2"/>
          <a:stretch>
            <a:fillRect/>
          </a:stretch>
        </p:blipFill>
        <p:spPr>
          <a:xfrm>
            <a:off x="1359398" y="684847"/>
            <a:ext cx="3637145" cy="4134985"/>
          </a:xfrm>
          <a:prstGeom prst="rect">
            <a:avLst/>
          </a:prstGeom>
        </p:spPr>
      </p:pic>
      <p:sp>
        <p:nvSpPr>
          <p:cNvPr id="3" name="TextBox 2">
            <a:extLst>
              <a:ext uri="{FF2B5EF4-FFF2-40B4-BE49-F238E27FC236}">
                <a16:creationId xmlns:a16="http://schemas.microsoft.com/office/drawing/2014/main" id="{4BE13D4E-B20A-EBAC-D557-5B44DABFFEAC}"/>
              </a:ext>
            </a:extLst>
          </p:cNvPr>
          <p:cNvSpPr txBox="1"/>
          <p:nvPr/>
        </p:nvSpPr>
        <p:spPr>
          <a:xfrm>
            <a:off x="566057" y="5094515"/>
            <a:ext cx="506185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Quặng</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sắt</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(Thái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Nguyên</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Yên</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Bái</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en-SG" sz="3200" b="1" i="1" dirty="0">
                <a:solidFill>
                  <a:srgbClr val="000000"/>
                </a:solidFill>
                <a:latin typeface="Cambria" panose="02040503050406030204" pitchFamily="18" charset="0"/>
                <a:ea typeface="Cambria" panose="02040503050406030204" pitchFamily="18" charset="0"/>
              </a:rPr>
              <a:t>(</a:t>
            </a:r>
            <a:r>
              <a:rPr lang="en-SG" sz="3200" b="1" i="1" dirty="0" err="1">
                <a:solidFill>
                  <a:srgbClr val="000000"/>
                </a:solidFill>
                <a:latin typeface="Cambria" panose="02040503050406030204" pitchFamily="18" charset="0"/>
                <a:ea typeface="Cambria" panose="02040503050406030204" pitchFamily="18" charset="0"/>
              </a:rPr>
              <a:t>cũ</a:t>
            </a:r>
            <a:r>
              <a:rPr lang="en-SG" sz="3200" b="1" i="1" dirty="0">
                <a:solidFill>
                  <a:srgbClr val="000000"/>
                </a:solidFill>
                <a:latin typeface="Cambria" panose="02040503050406030204" pitchFamily="18" charset="0"/>
                <a:ea typeface="Cambria" panose="02040503050406030204" pitchFamily="18" charset="0"/>
              </a:rPr>
              <a:t>)</a:t>
            </a:r>
            <a:r>
              <a:rPr lang="vi-VN" sz="3200" b="1" i="1" dirty="0">
                <a:solidFill>
                  <a:srgbClr val="000000"/>
                </a:solidFill>
                <a:latin typeface="Cambria" panose="02040503050406030204" pitchFamily="18" charset="0"/>
                <a:ea typeface="Cambria" panose="02040503050406030204" pitchFamily="18" charset="0"/>
              </a:rPr>
              <a:t> hiện là tỉnh Lào Cai, </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Hà Tĩnh)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B4855C4-430F-CA89-0A71-8BB8E5F169BA}"/>
              </a:ext>
            </a:extLst>
          </p:cNvPr>
          <p:cNvPicPr>
            <a:picLocks noChangeAspect="1"/>
          </p:cNvPicPr>
          <p:nvPr/>
        </p:nvPicPr>
        <p:blipFill>
          <a:blip r:embed="rId3"/>
          <a:stretch>
            <a:fillRect/>
          </a:stretch>
        </p:blipFill>
        <p:spPr>
          <a:xfrm>
            <a:off x="7067957" y="967876"/>
            <a:ext cx="3741557" cy="3701635"/>
          </a:xfrm>
          <a:prstGeom prst="rect">
            <a:avLst/>
          </a:prstGeom>
        </p:spPr>
      </p:pic>
      <p:sp>
        <p:nvSpPr>
          <p:cNvPr id="5" name="TextBox 4">
            <a:extLst>
              <a:ext uri="{FF2B5EF4-FFF2-40B4-BE49-F238E27FC236}">
                <a16:creationId xmlns:a16="http://schemas.microsoft.com/office/drawing/2014/main" id="{4ABA60DF-C067-0938-35D4-80A9A8D6A4EA}"/>
              </a:ext>
            </a:extLst>
          </p:cNvPr>
          <p:cNvSpPr txBox="1"/>
          <p:nvPr/>
        </p:nvSpPr>
        <p:spPr>
          <a:xfrm>
            <a:off x="6349401" y="4906145"/>
            <a:ext cx="50618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Bô-xít</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Tây</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Nguyên</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9692641" y="5915770"/>
            <a:ext cx="24649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sp>
        <p:nvSpPr>
          <p:cNvPr id="7" name="TextBox 6"/>
          <p:cNvSpPr txBox="1"/>
          <p:nvPr/>
        </p:nvSpPr>
        <p:spPr>
          <a:xfrm>
            <a:off x="10034546" y="5843160"/>
            <a:ext cx="246491" cy="461665"/>
          </a:xfrm>
          <a:prstGeom prst="rect">
            <a:avLst/>
          </a:prstGeom>
          <a:noFill/>
        </p:spPr>
        <p:txBody>
          <a:bodyPr wrap="square" rtlCol="0">
            <a:spAutoFit/>
          </a:bodyPr>
          <a:lstStyle/>
          <a:p>
            <a:r>
              <a:rPr lang="en-US" sz="2400" dirty="0">
                <a:solidFill>
                  <a:srgbClr val="FF0000"/>
                </a:solidFill>
              </a:rPr>
              <a:t>C</a:t>
            </a:r>
          </a:p>
        </p:txBody>
      </p:sp>
    </p:spTree>
    <p:extLst>
      <p:ext uri="{BB962C8B-B14F-4D97-AF65-F5344CB8AC3E}">
        <p14:creationId xmlns:p14="http://schemas.microsoft.com/office/powerpoint/2010/main" val="419335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73B3B4-CFA6-B32D-85E6-1DD61581973A}"/>
              </a:ext>
            </a:extLst>
          </p:cNvPr>
          <p:cNvGrpSpPr/>
          <p:nvPr/>
        </p:nvGrpSpPr>
        <p:grpSpPr>
          <a:xfrm>
            <a:off x="1786012" y="1174961"/>
            <a:ext cx="9372988" cy="3336080"/>
            <a:chOff x="1834517" y="822309"/>
            <a:chExt cx="9372988" cy="4251137"/>
          </a:xfrm>
        </p:grpSpPr>
        <p:grpSp>
          <p:nvGrpSpPr>
            <p:cNvPr id="6" name="Group 5">
              <a:extLst>
                <a:ext uri="{FF2B5EF4-FFF2-40B4-BE49-F238E27FC236}">
                  <a16:creationId xmlns:a16="http://schemas.microsoft.com/office/drawing/2014/main" id="{BDE3AB21-1FE2-4161-6820-9C57D13026A3}"/>
                </a:ext>
              </a:extLst>
            </p:cNvPr>
            <p:cNvGrpSpPr/>
            <p:nvPr/>
          </p:nvGrpSpPr>
          <p:grpSpPr>
            <a:xfrm>
              <a:off x="1834517" y="1276858"/>
              <a:ext cx="8892477" cy="3796588"/>
              <a:chOff x="1599346" y="1376516"/>
              <a:chExt cx="9494752" cy="4296697"/>
            </a:xfrm>
          </p:grpSpPr>
          <p:sp>
            <p:nvSpPr>
              <p:cNvPr id="8" name="Rectangle: Rounded Corners 7">
                <a:extLst>
                  <a:ext uri="{FF2B5EF4-FFF2-40B4-BE49-F238E27FC236}">
                    <a16:creationId xmlns:a16="http://schemas.microsoft.com/office/drawing/2014/main" id="{02ED96CA-9EEE-4930-10B8-0BD686076FCB}"/>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9" name="Rectangle: Rounded Corners 8">
                <a:extLst>
                  <a:ext uri="{FF2B5EF4-FFF2-40B4-BE49-F238E27FC236}">
                    <a16:creationId xmlns:a16="http://schemas.microsoft.com/office/drawing/2014/main" id="{77E9697C-A9F9-61EC-AC47-2A27DA75E3D6}"/>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pic>
          <p:nvPicPr>
            <p:cNvPr id="7" name="图片 14">
              <a:extLst>
                <a:ext uri="{FF2B5EF4-FFF2-40B4-BE49-F238E27FC236}">
                  <a16:creationId xmlns:a16="http://schemas.microsoft.com/office/drawing/2014/main" id="{12FD32E4-5298-C354-FC34-08227DAC04EE}"/>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10" name="Picture 9" descr="A picture containing toy, doll&#10;&#10;Description automatically generated">
            <a:extLst>
              <a:ext uri="{FF2B5EF4-FFF2-40B4-BE49-F238E27FC236}">
                <a16:creationId xmlns:a16="http://schemas.microsoft.com/office/drawing/2014/main" id="{81093184-494B-70A7-99B4-495327B2FA5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sp>
        <p:nvSpPr>
          <p:cNvPr id="11" name="TextBox 10">
            <a:extLst>
              <a:ext uri="{FF2B5EF4-FFF2-40B4-BE49-F238E27FC236}">
                <a16:creationId xmlns:a16="http://schemas.microsoft.com/office/drawing/2014/main" id="{D5C63C9D-E812-ACC4-BE5C-0768FEE9668E}"/>
              </a:ext>
            </a:extLst>
          </p:cNvPr>
          <p:cNvSpPr txBox="1"/>
          <p:nvPr/>
        </p:nvSpPr>
        <p:spPr>
          <a:xfrm>
            <a:off x="2967355" y="2359025"/>
            <a:ext cx="7305040" cy="1446550"/>
          </a:xfrm>
          <a:prstGeom prst="rect">
            <a:avLst/>
          </a:prstGeom>
          <a:noFill/>
        </p:spPr>
        <p:txBody>
          <a:bodyPr wrap="square" rtlCol="0">
            <a:spAutoFit/>
          </a:bodyPr>
          <a:lstStyle/>
          <a:p>
            <a:pPr lvl="0" algn="ctr"/>
            <a:r>
              <a:rPr lang="en-US" sz="4400" b="1" dirty="0">
                <a:solidFill>
                  <a:srgbClr val="002060"/>
                </a:solidFill>
                <a:latin typeface="Cambria" panose="02040503050406030204" pitchFamily="18" charset="0"/>
                <a:ea typeface="Cambria" panose="02040503050406030204" pitchFamily="18" charset="0"/>
              </a:rPr>
              <a:t>b) </a:t>
            </a:r>
            <a:r>
              <a:rPr lang="en-US" sz="4400" b="1" dirty="0" err="1">
                <a:solidFill>
                  <a:srgbClr val="002060"/>
                </a:solidFill>
                <a:latin typeface="Cambria" panose="02040503050406030204" pitchFamily="18" charset="0"/>
                <a:ea typeface="Cambria" panose="02040503050406030204" pitchFamily="18" charset="0"/>
              </a:rPr>
              <a:t>Tìm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hiểu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về</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khí</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hậu</a:t>
            </a:r>
            <a:r>
              <a:rPr lang="en-US" sz="4400" b="1" dirty="0">
                <a:solidFill>
                  <a:srgbClr val="002060"/>
                </a:solidFill>
                <a:latin typeface="Cambria" panose="02040503050406030204" pitchFamily="18" charset="0"/>
                <a:ea typeface="Cambria" panose="02040503050406030204" pitchFamily="18" charset="0"/>
              </a:rPr>
              <a:t> ở </a:t>
            </a:r>
            <a:r>
              <a:rPr lang="en-US" sz="4400" b="1" dirty="0" err="1">
                <a:solidFill>
                  <a:srgbClr val="002060"/>
                </a:solidFill>
                <a:latin typeface="Cambria" panose="02040503050406030204" pitchFamily="18" charset="0"/>
                <a:ea typeface="Cambria" panose="02040503050406030204" pitchFamily="18" charset="0"/>
              </a:rPr>
              <a:t>Việt</a:t>
            </a:r>
            <a:r>
              <a:rPr lang="en-US" sz="4400" b="1" dirty="0">
                <a:solidFill>
                  <a:srgbClr val="002060"/>
                </a:solidFill>
                <a:latin typeface="Cambria" panose="02040503050406030204" pitchFamily="18" charset="0"/>
                <a:ea typeface="Cambria" panose="02040503050406030204" pitchFamily="18" charset="0"/>
              </a:rPr>
              <a:t> Nam</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Freeform 4">
            <a:extLst>
              <a:ext uri="{FF2B5EF4-FFF2-40B4-BE49-F238E27FC236}">
                <a16:creationId xmlns:a16="http://schemas.microsoft.com/office/drawing/2014/main" id="{643FDDC0-8EFA-8847-4B3C-62A5E3B143B1}"/>
              </a:ext>
            </a:extLst>
          </p:cNvPr>
          <p:cNvSpPr/>
          <p:nvPr/>
        </p:nvSpPr>
        <p:spPr>
          <a:xfrm>
            <a:off x="9794118" y="3843527"/>
            <a:ext cx="1263645" cy="1278853"/>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27045932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D06468-73D0-8263-0EF8-F080FF9A95F1}"/>
              </a:ext>
            </a:extLst>
          </p:cNvPr>
          <p:cNvGrpSpPr/>
          <p:nvPr/>
        </p:nvGrpSpPr>
        <p:grpSpPr>
          <a:xfrm>
            <a:off x="1599868" y="-285200"/>
            <a:ext cx="10006619" cy="5690709"/>
            <a:chOff x="1855670" y="1495284"/>
            <a:chExt cx="10006619" cy="4489623"/>
          </a:xfrm>
        </p:grpSpPr>
        <p:grpSp>
          <p:nvGrpSpPr>
            <p:cNvPr id="12" name="组合 11"/>
            <p:cNvGrpSpPr/>
            <p:nvPr/>
          </p:nvGrpSpPr>
          <p:grpSpPr>
            <a:xfrm>
              <a:off x="1855670" y="1495284"/>
              <a:ext cx="10006619" cy="4489623"/>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TextBox 2">
              <a:extLst>
                <a:ext uri="{FF2B5EF4-FFF2-40B4-BE49-F238E27FC236}">
                  <a16:creationId xmlns:a16="http://schemas.microsoft.com/office/drawing/2014/main" id="{346F5F04-4598-0067-7384-60CAB9D8969D}"/>
                </a:ext>
              </a:extLst>
            </p:cNvPr>
            <p:cNvSpPr txBox="1"/>
            <p:nvPr/>
          </p:nvSpPr>
          <p:spPr>
            <a:xfrm>
              <a:off x="2730938" y="2707043"/>
              <a:ext cx="7492758" cy="1384056"/>
            </a:xfrm>
            <a:prstGeom prst="rect">
              <a:avLst/>
            </a:prstGeom>
            <a:noFill/>
          </p:spPr>
          <p:txBody>
            <a:bodyPr wrap="square">
              <a:spAutoFit/>
            </a:bodyPr>
            <a:lstStyle/>
            <a:p>
              <a:pPr algn="just"/>
              <a:r>
                <a:rPr lang="vi-VN" sz="4000" b="1" i="0" dirty="0">
                  <a:effectLst/>
                  <a:latin typeface="Cambria" panose="02040503050406030204" pitchFamily="18" charset="0"/>
                </a:rPr>
                <a:t>	</a:t>
              </a:r>
              <a:r>
                <a:rPr lang="en-US" sz="2800" b="1" i="0" dirty="0" err="1">
                  <a:effectLst/>
                  <a:latin typeface="Cambria" panose="02040503050406030204" pitchFamily="18" charset="0"/>
                </a:rPr>
                <a:t>Đọc</a:t>
              </a:r>
              <a:r>
                <a:rPr lang="en-US" sz="2800" b="1" i="0" dirty="0">
                  <a:effectLst/>
                  <a:latin typeface="Cambria" panose="02040503050406030204" pitchFamily="18" charset="0"/>
                </a:rPr>
                <a:t> </a:t>
              </a:r>
              <a:r>
                <a:rPr lang="en-US" sz="2800" b="1" i="0" dirty="0" err="1">
                  <a:effectLst/>
                  <a:latin typeface="Cambria" panose="02040503050406030204" pitchFamily="18" charset="0"/>
                </a:rPr>
                <a:t>thông</a:t>
              </a:r>
              <a:r>
                <a:rPr lang="en-US" sz="2800" b="1" i="0" dirty="0">
                  <a:effectLst/>
                  <a:latin typeface="Cambria" panose="02040503050406030204" pitchFamily="18" charset="0"/>
                </a:rPr>
                <a:t> tin</a:t>
              </a:r>
              <a:r>
                <a:rPr lang="vi-VN" sz="2800" b="1" i="0" dirty="0">
                  <a:effectLst/>
                  <a:latin typeface="Cambria" panose="02040503050406030204" pitchFamily="18" charset="0"/>
                </a:rPr>
                <a:t> trong Sách giáo khoa trang 10</a:t>
              </a:r>
              <a:r>
                <a:rPr lang="vi-VN" sz="2800" b="1" dirty="0">
                  <a:latin typeface="Cambria" panose="02040503050406030204" pitchFamily="18" charset="0"/>
                </a:rPr>
                <a:t> </a:t>
              </a:r>
              <a:r>
                <a:rPr lang="en-US" sz="2800" b="1" dirty="0" err="1">
                  <a:latin typeface="Cambria" panose="02040503050406030204" pitchFamily="18" charset="0"/>
                </a:rPr>
                <a:t>và</a:t>
              </a:r>
              <a:r>
                <a:rPr lang="en-US" sz="2800" b="1" dirty="0">
                  <a:latin typeface="Cambria" panose="02040503050406030204" pitchFamily="18" charset="0"/>
                </a:rPr>
                <a:t> </a:t>
              </a:r>
              <a:r>
                <a:rPr lang="en-US" sz="2800" b="1" dirty="0" err="1">
                  <a:latin typeface="Cambria" panose="02040503050406030204" pitchFamily="18" charset="0"/>
                </a:rPr>
                <a:t>trả</a:t>
              </a:r>
              <a:r>
                <a:rPr lang="en-US" sz="2800" b="1" dirty="0">
                  <a:latin typeface="Cambria" panose="02040503050406030204" pitchFamily="18" charset="0"/>
                </a:rPr>
                <a:t> </a:t>
              </a:r>
              <a:r>
                <a:rPr lang="en-US" sz="2800" b="1" dirty="0" err="1">
                  <a:latin typeface="Cambria" panose="02040503050406030204" pitchFamily="18" charset="0"/>
                </a:rPr>
                <a:t>lời</a:t>
              </a:r>
              <a:r>
                <a:rPr lang="en-US" sz="2800" b="1" dirty="0">
                  <a:latin typeface="Cambria" panose="02040503050406030204" pitchFamily="18" charset="0"/>
                </a:rPr>
                <a:t> </a:t>
              </a:r>
              <a:r>
                <a:rPr lang="en-US" sz="2800" b="1" dirty="0" err="1">
                  <a:latin typeface="Cambria" panose="02040503050406030204" pitchFamily="18" charset="0"/>
                </a:rPr>
                <a:t>câu</a:t>
              </a:r>
              <a:r>
                <a:rPr lang="en-US" sz="2800" b="1" dirty="0">
                  <a:latin typeface="Cambria" panose="02040503050406030204" pitchFamily="18" charset="0"/>
                </a:rPr>
                <a:t> </a:t>
              </a:r>
              <a:r>
                <a:rPr lang="vi-VN" sz="2800" b="1" dirty="0">
                  <a:latin typeface="Cambria" panose="02040503050406030204" pitchFamily="18" charset="0"/>
                </a:rPr>
                <a:t>hỏi</a:t>
              </a:r>
              <a:r>
                <a:rPr lang="vi-VN" sz="2800" b="1" dirty="0" smtClean="0">
                  <a:latin typeface="Cambria" panose="02040503050406030204" pitchFamily="18" charset="0"/>
                </a:rPr>
                <a:t>:</a:t>
              </a:r>
              <a:endParaRPr lang="en-US" sz="2800" b="1" dirty="0" smtClean="0">
                <a:latin typeface="Cambria" panose="02040503050406030204" pitchFamily="18" charset="0"/>
              </a:endParaRPr>
            </a:p>
            <a:p>
              <a:pPr algn="just"/>
              <a:endParaRPr lang="en-US" sz="4000" b="1" dirty="0">
                <a:latin typeface="Cambria" panose="02040503050406030204" pitchFamily="18" charset="0"/>
              </a:endParaRPr>
            </a:p>
          </p:txBody>
        </p:sp>
      </p:grpSp>
      <p:pic>
        <p:nvPicPr>
          <p:cNvPr id="7" name="图片 3" descr="组 3">
            <a:extLst>
              <a:ext uri="{FF2B5EF4-FFF2-40B4-BE49-F238E27FC236}">
                <a16:creationId xmlns:a16="http://schemas.microsoft.com/office/drawing/2014/main" id="{F4698730-B32C-B7BC-7910-30C070D630D3}"/>
              </a:ext>
            </a:extLst>
          </p:cNvPr>
          <p:cNvPicPr>
            <a:picLocks noChangeAspect="1"/>
          </p:cNvPicPr>
          <p:nvPr/>
        </p:nvPicPr>
        <p:blipFill>
          <a:blip r:embed="rId5"/>
          <a:stretch>
            <a:fillRect/>
          </a:stretch>
        </p:blipFill>
        <p:spPr>
          <a:xfrm>
            <a:off x="-296028" y="3298699"/>
            <a:ext cx="4303395" cy="3723640"/>
          </a:xfrm>
          <a:prstGeom prst="rect">
            <a:avLst/>
          </a:prstGeom>
        </p:spPr>
      </p:pic>
      <p:sp>
        <p:nvSpPr>
          <p:cNvPr id="2" name="Freeform 4">
            <a:extLst>
              <a:ext uri="{FF2B5EF4-FFF2-40B4-BE49-F238E27FC236}">
                <a16:creationId xmlns:a16="http://schemas.microsoft.com/office/drawing/2014/main" id="{DD6D2A7E-A230-EFEC-357C-6D29B52FA5F0}"/>
              </a:ext>
            </a:extLst>
          </p:cNvPr>
          <p:cNvSpPr/>
          <p:nvPr/>
        </p:nvSpPr>
        <p:spPr>
          <a:xfrm>
            <a:off x="9967894" y="57425"/>
            <a:ext cx="1740657" cy="1883880"/>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Rectangle 3"/>
          <p:cNvSpPr/>
          <p:nvPr/>
        </p:nvSpPr>
        <p:spPr>
          <a:xfrm>
            <a:off x="3055951" y="2529960"/>
            <a:ext cx="6096000" cy="1122871"/>
          </a:xfrm>
          <a:prstGeom prst="rect">
            <a:avLst/>
          </a:prstGeom>
        </p:spPr>
        <p:txBody>
          <a:bodyPr>
            <a:spAutoFit/>
          </a:bodyPr>
          <a:lstStyle/>
          <a:p>
            <a:pPr>
              <a:lnSpc>
                <a:spcPct val="135000"/>
              </a:lnSpc>
              <a:spcAft>
                <a:spcPts val="800"/>
              </a:spcAft>
            </a:pPr>
            <a:r>
              <a:rPr lang="vi-VN"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 </a:t>
            </a:r>
            <a:r>
              <a:rPr lang="en-US"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nằm</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đới</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khí</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hậu</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r>
              <a:rPr lang="vi-VN" b="1" i="1" dirty="0">
                <a:solidFill>
                  <a:srgbClr val="FF0000"/>
                </a:solidFill>
                <a:latin typeface="Times New Roman" panose="02020603050405020304" pitchFamily="18" charset="0"/>
                <a:ea typeface="Calibri" panose="020F0502020204030204" pitchFamily="34" charset="0"/>
              </a:rPr>
              <a:t>+ </a:t>
            </a:r>
            <a:r>
              <a:rPr lang="vi-VN" dirty="0">
                <a:solidFill>
                  <a:srgbClr val="FF0000"/>
                </a:solidFill>
                <a:latin typeface="Times New Roman" panose="02020603050405020304" pitchFamily="18" charset="0"/>
                <a:ea typeface="Calibri" panose="020F0502020204030204" pitchFamily="34" charset="0"/>
              </a:rPr>
              <a:t>Khí hậu nước ta giữa hai phần lãnh thổ giống hay khác nhau? Nêu đặc điểm khí hậu của từng miền?</a:t>
            </a:r>
            <a:endParaRPr lang="en-US" dirty="0">
              <a:solidFill>
                <a:srgbClr val="FF0000"/>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8340AA6-6652-9B38-BF11-F21A764C2260}"/>
              </a:ext>
            </a:extLst>
          </p:cNvPr>
          <p:cNvGrpSpPr/>
          <p:nvPr/>
        </p:nvGrpSpPr>
        <p:grpSpPr>
          <a:xfrm>
            <a:off x="1227139" y="1316947"/>
            <a:ext cx="9582911" cy="2359703"/>
            <a:chOff x="6559296" y="890016"/>
            <a:chExt cx="4498848" cy="1051281"/>
          </a:xfrm>
        </p:grpSpPr>
        <p:sp>
          <p:nvSpPr>
            <p:cNvPr id="7" name="Rectangle: Rounded Corners 6">
              <a:extLst>
                <a:ext uri="{FF2B5EF4-FFF2-40B4-BE49-F238E27FC236}">
                  <a16:creationId xmlns:a16="http://schemas.microsoft.com/office/drawing/2014/main" id="{A7B72851-158E-92DE-07CD-D6ED34F81D11}"/>
                </a:ext>
              </a:extLst>
            </p:cNvPr>
            <p:cNvSpPr/>
            <p:nvPr/>
          </p:nvSpPr>
          <p:spPr>
            <a:xfrm>
              <a:off x="6559296" y="890016"/>
              <a:ext cx="4498848" cy="1051281"/>
            </a:xfrm>
            <a:prstGeom prst="roundRect">
              <a:avLst>
                <a:gd name="adj" fmla="val 91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C73A77E-84B6-DD80-2D36-B31190AB65AE}"/>
                </a:ext>
              </a:extLst>
            </p:cNvPr>
            <p:cNvSpPr/>
            <p:nvPr/>
          </p:nvSpPr>
          <p:spPr>
            <a:xfrm>
              <a:off x="6625633" y="959337"/>
              <a:ext cx="4342052" cy="904138"/>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Việt Nam có khí hậu nhiệt đới ẩm gió mùa, với tính chất gần như nóng quanh năm (trừ vùng núi cao), mưa nhiều, gió và mưa thay đổi theo mùa. </a:t>
              </a:r>
            </a:p>
          </p:txBody>
        </p:sp>
      </p:grpSp>
      <p:sp>
        <p:nvSpPr>
          <p:cNvPr id="9" name="Freeform 2">
            <a:extLst>
              <a:ext uri="{FF2B5EF4-FFF2-40B4-BE49-F238E27FC236}">
                <a16:creationId xmlns:a16="http://schemas.microsoft.com/office/drawing/2014/main" id="{EF90F4E0-1811-DC93-39BC-5FA2A2BC8F63}"/>
              </a:ext>
            </a:extLst>
          </p:cNvPr>
          <p:cNvSpPr/>
          <p:nvPr/>
        </p:nvSpPr>
        <p:spPr>
          <a:xfrm>
            <a:off x="209550" y="742950"/>
            <a:ext cx="1724025" cy="1419226"/>
          </a:xfrm>
          <a:custGeom>
            <a:avLst/>
            <a:gdLst/>
            <a:ahLst/>
            <a:cxnLst/>
            <a:rect l="l" t="t" r="r" b="b"/>
            <a:pathLst>
              <a:path w="2828925" h="4114800">
                <a:moveTo>
                  <a:pt x="0" y="0"/>
                </a:moveTo>
                <a:lnTo>
                  <a:pt x="2828924" y="0"/>
                </a:lnTo>
                <a:lnTo>
                  <a:pt x="282892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A21231D4-1F91-FF44-3371-D2A2186CED27}"/>
              </a:ext>
            </a:extLst>
          </p:cNvPr>
          <p:cNvGrpSpPr/>
          <p:nvPr/>
        </p:nvGrpSpPr>
        <p:grpSpPr>
          <a:xfrm>
            <a:off x="1150939" y="4145873"/>
            <a:ext cx="9582911" cy="2054902"/>
            <a:chOff x="6559296" y="890016"/>
            <a:chExt cx="4498848" cy="1051281"/>
          </a:xfrm>
        </p:grpSpPr>
        <p:sp>
          <p:nvSpPr>
            <p:cNvPr id="12" name="Rectangle: Rounded Corners 11">
              <a:extLst>
                <a:ext uri="{FF2B5EF4-FFF2-40B4-BE49-F238E27FC236}">
                  <a16:creationId xmlns:a16="http://schemas.microsoft.com/office/drawing/2014/main" id="{C50E1391-0868-D59D-D972-EB2F410B8597}"/>
                </a:ext>
              </a:extLst>
            </p:cNvPr>
            <p:cNvSpPr/>
            <p:nvPr/>
          </p:nvSpPr>
          <p:spPr>
            <a:xfrm>
              <a:off x="6559296" y="890016"/>
              <a:ext cx="4498848" cy="1051281"/>
            </a:xfrm>
            <a:prstGeom prst="roundRect">
              <a:avLst>
                <a:gd name="adj" fmla="val 91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8E4727C6-867A-B5F4-B211-4534DF4B87D3}"/>
                </a:ext>
              </a:extLst>
            </p:cNvPr>
            <p:cNvSpPr/>
            <p:nvPr/>
          </p:nvSpPr>
          <p:spPr>
            <a:xfrm>
              <a:off x="6625633" y="959337"/>
              <a:ext cx="4342052" cy="904138"/>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2333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Khí hậu nước ta có sự khác nhau giữa phần lãnh thổ phía bắc và phần lãnh thổ phía na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5" name="Freeform 3">
            <a:extLst>
              <a:ext uri="{FF2B5EF4-FFF2-40B4-BE49-F238E27FC236}">
                <a16:creationId xmlns:a16="http://schemas.microsoft.com/office/drawing/2014/main" id="{DC3F1362-8D18-F24E-AD3A-18E162B74525}"/>
              </a:ext>
            </a:extLst>
          </p:cNvPr>
          <p:cNvSpPr/>
          <p:nvPr/>
        </p:nvSpPr>
        <p:spPr>
          <a:xfrm>
            <a:off x="233172" y="3575304"/>
            <a:ext cx="1659636" cy="1479326"/>
          </a:xfrm>
          <a:custGeom>
            <a:avLst/>
            <a:gdLst/>
            <a:ahLst/>
            <a:cxnLst/>
            <a:rect l="l" t="t" r="r" b="b"/>
            <a:pathLst>
              <a:path w="5693808" h="5216951">
                <a:moveTo>
                  <a:pt x="0" y="0"/>
                </a:moveTo>
                <a:lnTo>
                  <a:pt x="5693808" y="0"/>
                </a:lnTo>
                <a:lnTo>
                  <a:pt x="5693808" y="5216952"/>
                </a:lnTo>
                <a:lnTo>
                  <a:pt x="0" y="521695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8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khởi động tiết học, dự giờ - Quê hương tươi đẹ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5897" y="244366"/>
            <a:ext cx="11619186" cy="6219496"/>
          </a:xfrm>
          <a:prstGeom prst="rect">
            <a:avLst/>
          </a:prstGeom>
        </p:spPr>
      </p:pic>
    </p:spTree>
    <p:extLst>
      <p:ext uri="{BB962C8B-B14F-4D97-AF65-F5344CB8AC3E}">
        <p14:creationId xmlns:p14="http://schemas.microsoft.com/office/powerpoint/2010/main" val="34976308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A4708-0D9E-F783-1F85-63FC91CB81AC}"/>
              </a:ext>
            </a:extLst>
          </p:cNvPr>
          <p:cNvPicPr>
            <a:picLocks noChangeAspect="1"/>
          </p:cNvPicPr>
          <p:nvPr/>
        </p:nvPicPr>
        <p:blipFill>
          <a:blip r:embed="rId2"/>
          <a:stretch>
            <a:fillRect/>
          </a:stretch>
        </p:blipFill>
        <p:spPr>
          <a:xfrm>
            <a:off x="1007427" y="1504949"/>
            <a:ext cx="4202748" cy="3156701"/>
          </a:xfrm>
          <a:prstGeom prst="rect">
            <a:avLst/>
          </a:prstGeom>
        </p:spPr>
      </p:pic>
      <p:sp>
        <p:nvSpPr>
          <p:cNvPr id="3" name="TextBox 2">
            <a:extLst>
              <a:ext uri="{FF2B5EF4-FFF2-40B4-BE49-F238E27FC236}">
                <a16:creationId xmlns:a16="http://schemas.microsoft.com/office/drawing/2014/main" id="{F251D291-E312-B539-511D-EA2E95E9A014}"/>
              </a:ext>
            </a:extLst>
          </p:cNvPr>
          <p:cNvSpPr txBox="1"/>
          <p:nvPr/>
        </p:nvSpPr>
        <p:spPr>
          <a:xfrm>
            <a:off x="1352550" y="4819650"/>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 Xuân (miền Bắc)</a:t>
            </a:r>
            <a:endParaRPr lang="en-US" sz="28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581CE0E-5363-95CC-B5B5-D48483B0D817}"/>
              </a:ext>
            </a:extLst>
          </p:cNvPr>
          <p:cNvPicPr>
            <a:picLocks noChangeAspect="1"/>
          </p:cNvPicPr>
          <p:nvPr/>
        </p:nvPicPr>
        <p:blipFill>
          <a:blip r:embed="rId3"/>
          <a:stretch>
            <a:fillRect/>
          </a:stretch>
        </p:blipFill>
        <p:spPr>
          <a:xfrm>
            <a:off x="6584314" y="1499869"/>
            <a:ext cx="4178935" cy="3077399"/>
          </a:xfrm>
          <a:prstGeom prst="rect">
            <a:avLst/>
          </a:prstGeom>
        </p:spPr>
      </p:pic>
      <p:sp>
        <p:nvSpPr>
          <p:cNvPr id="5" name="TextBox 4">
            <a:extLst>
              <a:ext uri="{FF2B5EF4-FFF2-40B4-BE49-F238E27FC236}">
                <a16:creationId xmlns:a16="http://schemas.microsoft.com/office/drawing/2014/main" id="{F16E2E25-7F71-3151-3C72-F64F0D2F8FBD}"/>
              </a:ext>
            </a:extLst>
          </p:cNvPr>
          <p:cNvSpPr txBox="1"/>
          <p:nvPr/>
        </p:nvSpPr>
        <p:spPr>
          <a:xfrm>
            <a:off x="7248525" y="4800600"/>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 </a:t>
            </a:r>
            <a:r>
              <a:rPr lang="en-US" sz="2800" i="1" dirty="0" err="1">
                <a:solidFill>
                  <a:srgbClr val="000000"/>
                </a:solidFill>
                <a:effectLst/>
                <a:latin typeface="Cambria" panose="02040503050406030204" pitchFamily="18" charset="0"/>
                <a:ea typeface="Cambria" panose="02040503050406030204" pitchFamily="18" charset="0"/>
              </a:rPr>
              <a:t>Hè</a:t>
            </a:r>
            <a:r>
              <a:rPr lang="vi-VN" sz="2800" i="1" dirty="0">
                <a:solidFill>
                  <a:srgbClr val="000000"/>
                </a:solidFill>
                <a:effectLst/>
                <a:latin typeface="Cambria" panose="02040503050406030204" pitchFamily="18" charset="0"/>
                <a:ea typeface="Cambria" panose="02040503050406030204" pitchFamily="18" charset="0"/>
              </a:rPr>
              <a:t> (miền Bắc)</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01531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18FF30-838B-3F14-8A45-FE67216D6D54}"/>
              </a:ext>
            </a:extLst>
          </p:cNvPr>
          <p:cNvPicPr>
            <a:picLocks noChangeAspect="1"/>
          </p:cNvPicPr>
          <p:nvPr/>
        </p:nvPicPr>
        <p:blipFill>
          <a:blip r:embed="rId2"/>
          <a:stretch>
            <a:fillRect/>
          </a:stretch>
        </p:blipFill>
        <p:spPr>
          <a:xfrm>
            <a:off x="922676" y="892809"/>
            <a:ext cx="4903965" cy="3735587"/>
          </a:xfrm>
          <a:prstGeom prst="rect">
            <a:avLst/>
          </a:prstGeom>
        </p:spPr>
      </p:pic>
      <p:sp>
        <p:nvSpPr>
          <p:cNvPr id="3" name="TextBox 2">
            <a:extLst>
              <a:ext uri="{FF2B5EF4-FFF2-40B4-BE49-F238E27FC236}">
                <a16:creationId xmlns:a16="http://schemas.microsoft.com/office/drawing/2014/main" id="{70B94663-6C3A-ACA1-C706-B3F55DDEEB6E}"/>
              </a:ext>
            </a:extLst>
          </p:cNvPr>
          <p:cNvSpPr txBox="1"/>
          <p:nvPr/>
        </p:nvSpPr>
        <p:spPr>
          <a:xfrm>
            <a:off x="1501405" y="4840915"/>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 </a:t>
            </a:r>
            <a:r>
              <a:rPr lang="en-US" sz="2800" i="1" dirty="0">
                <a:solidFill>
                  <a:srgbClr val="000000"/>
                </a:solidFill>
                <a:effectLst/>
                <a:latin typeface="Cambria" panose="02040503050406030204" pitchFamily="18" charset="0"/>
                <a:ea typeface="Cambria" panose="02040503050406030204" pitchFamily="18" charset="0"/>
              </a:rPr>
              <a:t>Thu</a:t>
            </a:r>
            <a:r>
              <a:rPr lang="vi-VN" sz="2800" i="1" dirty="0">
                <a:solidFill>
                  <a:srgbClr val="000000"/>
                </a:solidFill>
                <a:effectLst/>
                <a:latin typeface="Cambria" panose="02040503050406030204" pitchFamily="18" charset="0"/>
                <a:ea typeface="Cambria" panose="02040503050406030204" pitchFamily="18" charset="0"/>
              </a:rPr>
              <a:t> (miền Bắc)</a:t>
            </a:r>
            <a:endParaRPr lang="en-US" sz="28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182B502-2F5E-1C0F-B374-26F1F69772A2}"/>
              </a:ext>
            </a:extLst>
          </p:cNvPr>
          <p:cNvPicPr>
            <a:picLocks noChangeAspect="1"/>
          </p:cNvPicPr>
          <p:nvPr/>
        </p:nvPicPr>
        <p:blipFill>
          <a:blip r:embed="rId3"/>
          <a:stretch>
            <a:fillRect/>
          </a:stretch>
        </p:blipFill>
        <p:spPr>
          <a:xfrm>
            <a:off x="6658586" y="970560"/>
            <a:ext cx="4696985" cy="3643970"/>
          </a:xfrm>
          <a:prstGeom prst="rect">
            <a:avLst/>
          </a:prstGeom>
        </p:spPr>
      </p:pic>
      <p:sp>
        <p:nvSpPr>
          <p:cNvPr id="5" name="TextBox 4">
            <a:extLst>
              <a:ext uri="{FF2B5EF4-FFF2-40B4-BE49-F238E27FC236}">
                <a16:creationId xmlns:a16="http://schemas.microsoft.com/office/drawing/2014/main" id="{C1984BD5-0760-32FC-8A00-BEA740A74B52}"/>
              </a:ext>
            </a:extLst>
          </p:cNvPr>
          <p:cNvSpPr txBox="1"/>
          <p:nvPr/>
        </p:nvSpPr>
        <p:spPr>
          <a:xfrm>
            <a:off x="7689554" y="4830283"/>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a:t>
            </a:r>
            <a:r>
              <a:rPr lang="en-US" sz="2800" i="1" dirty="0">
                <a:solidFill>
                  <a:srgbClr val="000000"/>
                </a:solidFill>
                <a:effectLst/>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Đông</a:t>
            </a:r>
            <a:r>
              <a:rPr lang="vi-VN" sz="2800" i="1" dirty="0">
                <a:solidFill>
                  <a:srgbClr val="000000"/>
                </a:solidFill>
                <a:effectLst/>
                <a:latin typeface="Cambria" panose="02040503050406030204" pitchFamily="18" charset="0"/>
                <a:ea typeface="Cambria" panose="02040503050406030204" pitchFamily="18" charset="0"/>
              </a:rPr>
              <a:t>(miền Bắc)</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99376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168ADA-6F65-7253-2B67-88E6586EE258}"/>
              </a:ext>
            </a:extLst>
          </p:cNvPr>
          <p:cNvPicPr>
            <a:picLocks noChangeAspect="1"/>
          </p:cNvPicPr>
          <p:nvPr/>
        </p:nvPicPr>
        <p:blipFill>
          <a:blip r:embed="rId2"/>
          <a:stretch>
            <a:fillRect/>
          </a:stretch>
        </p:blipFill>
        <p:spPr>
          <a:xfrm>
            <a:off x="992194" y="1083096"/>
            <a:ext cx="5051061" cy="3531434"/>
          </a:xfrm>
          <a:prstGeom prst="rect">
            <a:avLst/>
          </a:prstGeom>
        </p:spPr>
      </p:pic>
      <p:sp>
        <p:nvSpPr>
          <p:cNvPr id="3" name="TextBox 2">
            <a:extLst>
              <a:ext uri="{FF2B5EF4-FFF2-40B4-BE49-F238E27FC236}">
                <a16:creationId xmlns:a16="http://schemas.microsoft.com/office/drawing/2014/main" id="{D58565C8-05B9-A283-595D-B209CC13E388}"/>
              </a:ext>
            </a:extLst>
          </p:cNvPr>
          <p:cNvSpPr txBox="1"/>
          <p:nvPr/>
        </p:nvSpPr>
        <p:spPr>
          <a:xfrm>
            <a:off x="1671526" y="4819650"/>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 </a:t>
            </a:r>
            <a:r>
              <a:rPr lang="en-US" sz="2800" i="1" dirty="0" err="1">
                <a:solidFill>
                  <a:srgbClr val="000000"/>
                </a:solidFill>
                <a:effectLst/>
                <a:latin typeface="Cambria" panose="02040503050406030204" pitchFamily="18" charset="0"/>
                <a:ea typeface="Cambria" panose="02040503050406030204" pitchFamily="18" charset="0"/>
              </a:rPr>
              <a:t>khô</a:t>
            </a:r>
            <a:r>
              <a:rPr lang="en-US" sz="2800" i="1" dirty="0">
                <a:solidFill>
                  <a:srgbClr val="000000"/>
                </a:solidFill>
                <a:effectLst/>
                <a:latin typeface="Cambria" panose="02040503050406030204" pitchFamily="18" charset="0"/>
                <a:ea typeface="Cambria" panose="02040503050406030204" pitchFamily="18" charset="0"/>
              </a:rPr>
              <a:t> (</a:t>
            </a:r>
            <a:r>
              <a:rPr lang="en-US" sz="2800" i="1" dirty="0" err="1">
                <a:solidFill>
                  <a:srgbClr val="000000"/>
                </a:solidFill>
                <a:effectLst/>
                <a:latin typeface="Cambria" panose="02040503050406030204" pitchFamily="18" charset="0"/>
                <a:ea typeface="Cambria" panose="02040503050406030204" pitchFamily="18" charset="0"/>
              </a:rPr>
              <a:t>miền</a:t>
            </a:r>
            <a:r>
              <a:rPr lang="en-US" sz="2800" i="1" dirty="0">
                <a:solidFill>
                  <a:srgbClr val="000000"/>
                </a:solidFill>
                <a:effectLst/>
                <a:latin typeface="Cambria" panose="02040503050406030204" pitchFamily="18" charset="0"/>
                <a:ea typeface="Cambria" panose="02040503050406030204" pitchFamily="18" charset="0"/>
              </a:rPr>
              <a:t> Nam)</a:t>
            </a:r>
            <a:endParaRPr lang="en-US" sz="28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47C0296-1D83-B9A0-DC34-8B08A4848EFF}"/>
              </a:ext>
            </a:extLst>
          </p:cNvPr>
          <p:cNvPicPr>
            <a:picLocks noChangeAspect="1"/>
          </p:cNvPicPr>
          <p:nvPr/>
        </p:nvPicPr>
        <p:blipFill>
          <a:blip r:embed="rId3"/>
          <a:stretch>
            <a:fillRect/>
          </a:stretch>
        </p:blipFill>
        <p:spPr>
          <a:xfrm>
            <a:off x="6689370" y="1083096"/>
            <a:ext cx="4658584" cy="3563332"/>
          </a:xfrm>
          <a:prstGeom prst="rect">
            <a:avLst/>
          </a:prstGeom>
        </p:spPr>
      </p:pic>
      <p:sp>
        <p:nvSpPr>
          <p:cNvPr id="5" name="TextBox 4">
            <a:extLst>
              <a:ext uri="{FF2B5EF4-FFF2-40B4-BE49-F238E27FC236}">
                <a16:creationId xmlns:a16="http://schemas.microsoft.com/office/drawing/2014/main" id="{3B8064A7-FF43-2D01-D96F-9F32A01081C4}"/>
              </a:ext>
            </a:extLst>
          </p:cNvPr>
          <p:cNvSpPr txBox="1"/>
          <p:nvPr/>
        </p:nvSpPr>
        <p:spPr>
          <a:xfrm>
            <a:off x="7508800" y="4809018"/>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 </a:t>
            </a:r>
            <a:r>
              <a:rPr lang="en-US" sz="2800" i="1" dirty="0" err="1">
                <a:solidFill>
                  <a:srgbClr val="000000"/>
                </a:solidFill>
                <a:effectLst/>
                <a:latin typeface="Cambria" panose="02040503050406030204" pitchFamily="18" charset="0"/>
                <a:ea typeface="Cambria" panose="02040503050406030204" pitchFamily="18" charset="0"/>
              </a:rPr>
              <a:t>mưa</a:t>
            </a:r>
            <a:r>
              <a:rPr lang="en-US" sz="2800" i="1" dirty="0">
                <a:solidFill>
                  <a:srgbClr val="000000"/>
                </a:solidFill>
                <a:effectLst/>
                <a:latin typeface="Cambria" panose="02040503050406030204" pitchFamily="18" charset="0"/>
                <a:ea typeface="Cambria" panose="02040503050406030204" pitchFamily="18" charset="0"/>
              </a:rPr>
              <a:t> (</a:t>
            </a:r>
            <a:r>
              <a:rPr lang="en-US" sz="2800" i="1" dirty="0" err="1">
                <a:solidFill>
                  <a:srgbClr val="000000"/>
                </a:solidFill>
                <a:effectLst/>
                <a:latin typeface="Cambria" panose="02040503050406030204" pitchFamily="18" charset="0"/>
                <a:ea typeface="Cambria" panose="02040503050406030204" pitchFamily="18" charset="0"/>
              </a:rPr>
              <a:t>miền</a:t>
            </a:r>
            <a:r>
              <a:rPr lang="en-US" sz="2800" i="1" dirty="0">
                <a:solidFill>
                  <a:srgbClr val="000000"/>
                </a:solidFill>
                <a:effectLst/>
                <a:latin typeface="Cambria" panose="02040503050406030204" pitchFamily="18" charset="0"/>
                <a:ea typeface="Cambria" panose="02040503050406030204" pitchFamily="18" charset="0"/>
              </a:rPr>
              <a:t> Nam)</a:t>
            </a:r>
            <a:endParaRPr lang="en-US" sz="2800" dirty="0">
              <a:latin typeface="Cambria" panose="02040503050406030204" pitchFamily="18" charset="0"/>
              <a:ea typeface="Cambria" panose="02040503050406030204" pitchFamily="18" charset="0"/>
            </a:endParaRPr>
          </a:p>
        </p:txBody>
      </p:sp>
      <p:sp>
        <p:nvSpPr>
          <p:cNvPr id="6" name="TextBox 5"/>
          <p:cNvSpPr txBox="1"/>
          <p:nvPr/>
        </p:nvSpPr>
        <p:spPr>
          <a:xfrm>
            <a:off x="10217427" y="5788549"/>
            <a:ext cx="24649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5902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id="{0160A6DD-0D82-6AE0-8E50-FE190BB05CAE}"/>
              </a:ext>
            </a:extLst>
          </p:cNvPr>
          <p:cNvPicPr>
            <a:picLocks noChangeAspect="1"/>
          </p:cNvPicPr>
          <p:nvPr/>
        </p:nvPicPr>
        <p:blipFill>
          <a:blip r:embed="rId8"/>
          <a:stretch>
            <a:fillRect/>
          </a:stretch>
        </p:blipFill>
        <p:spPr>
          <a:xfrm>
            <a:off x="2042795" y="1314492"/>
            <a:ext cx="8474174" cy="1956986"/>
          </a:xfrm>
          <a:prstGeom prst="rect">
            <a:avLst/>
          </a:prstGeom>
        </p:spPr>
      </p:pic>
    </p:spTree>
    <p:extLst>
      <p:ext uri="{BB962C8B-B14F-4D97-AF65-F5344CB8AC3E}">
        <p14:creationId xmlns:p14="http://schemas.microsoft.com/office/powerpoint/2010/main" val="780122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D06468-73D0-8263-0EF8-F080FF9A95F1}"/>
              </a:ext>
            </a:extLst>
          </p:cNvPr>
          <p:cNvGrpSpPr/>
          <p:nvPr/>
        </p:nvGrpSpPr>
        <p:grpSpPr>
          <a:xfrm>
            <a:off x="1855670" y="1495284"/>
            <a:ext cx="10006619" cy="4489623"/>
            <a:chOff x="1855670" y="1495284"/>
            <a:chExt cx="10006619" cy="4489623"/>
          </a:xfrm>
        </p:grpSpPr>
        <p:grpSp>
          <p:nvGrpSpPr>
            <p:cNvPr id="12" name="组合 11"/>
            <p:cNvGrpSpPr/>
            <p:nvPr/>
          </p:nvGrpSpPr>
          <p:grpSpPr>
            <a:xfrm>
              <a:off x="1855670" y="1495284"/>
              <a:ext cx="10006619" cy="4489623"/>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TextBox 2">
              <a:extLst>
                <a:ext uri="{FF2B5EF4-FFF2-40B4-BE49-F238E27FC236}">
                  <a16:creationId xmlns:a16="http://schemas.microsoft.com/office/drawing/2014/main" id="{346F5F04-4598-0067-7384-60CAB9D8969D}"/>
                </a:ext>
              </a:extLst>
            </p:cNvPr>
            <p:cNvSpPr txBox="1"/>
            <p:nvPr/>
          </p:nvSpPr>
          <p:spPr>
            <a:xfrm>
              <a:off x="3678537" y="2866583"/>
              <a:ext cx="6879593" cy="120032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3600" b="1" i="1" dirty="0">
                  <a:solidFill>
                    <a:srgbClr val="000000"/>
                  </a:solidFill>
                  <a:latin typeface="Cambria" panose="02040503050406030204" pitchFamily="18" charset="0"/>
                  <a:ea typeface="Cambria" panose="02040503050406030204" pitchFamily="18" charset="0"/>
                </a:rPr>
                <a:t>Đ</a:t>
              </a:r>
              <a:r>
                <a:rPr lang="vi-VN" sz="3600" b="1" i="1" dirty="0">
                  <a:solidFill>
                    <a:srgbClr val="000000"/>
                  </a:solidFill>
                  <a:effectLst/>
                  <a:latin typeface="Cambria" panose="02040503050406030204" pitchFamily="18" charset="0"/>
                  <a:ea typeface="Cambria" panose="02040503050406030204" pitchFamily="18" charset="0"/>
                </a:rPr>
                <a:t>ặc điểm địa hình, khoáng sản và khí hậu ở </a:t>
              </a:r>
              <a:r>
                <a:rPr lang="en-US" sz="3600" b="1" i="1" dirty="0" err="1">
                  <a:solidFill>
                    <a:srgbClr val="000000"/>
                  </a:solidFill>
                  <a:latin typeface="Cambria" panose="02040503050406030204" pitchFamily="18" charset="0"/>
                  <a:ea typeface="Cambria" panose="02040503050406030204" pitchFamily="18" charset="0"/>
                </a:rPr>
                <a:t>tỉnh</a:t>
              </a:r>
              <a:r>
                <a:rPr lang="en-US" sz="3600" b="1" i="1" dirty="0">
                  <a:solidFill>
                    <a:srgbClr val="000000"/>
                  </a:solidFill>
                  <a:latin typeface="Cambria" panose="02040503050406030204" pitchFamily="18" charset="0"/>
                  <a:ea typeface="Cambria" panose="02040503050406030204" pitchFamily="18" charset="0"/>
                </a:rPr>
                <a:t> </a:t>
              </a:r>
              <a:r>
                <a:rPr lang="en-US" sz="3600" b="1" i="1" dirty="0" err="1">
                  <a:solidFill>
                    <a:srgbClr val="000000"/>
                  </a:solidFill>
                  <a:latin typeface="Cambria" panose="02040503050406030204" pitchFamily="18" charset="0"/>
                  <a:ea typeface="Cambria" panose="02040503050406030204" pitchFamily="18" charset="0"/>
                </a:rPr>
                <a:t>Lào</a:t>
              </a:r>
              <a:r>
                <a:rPr lang="en-US" sz="3600" b="1" i="1" dirty="0">
                  <a:solidFill>
                    <a:srgbClr val="000000"/>
                  </a:solidFill>
                  <a:latin typeface="Cambria" panose="02040503050406030204" pitchFamily="18" charset="0"/>
                  <a:ea typeface="Cambria" panose="02040503050406030204" pitchFamily="18" charset="0"/>
                </a:rPr>
                <a:t> Cai</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图片 3" descr="组 3">
            <a:extLst>
              <a:ext uri="{FF2B5EF4-FFF2-40B4-BE49-F238E27FC236}">
                <a16:creationId xmlns:a16="http://schemas.microsoft.com/office/drawing/2014/main" id="{F4698730-B32C-B7BC-7910-30C070D630D3}"/>
              </a:ext>
            </a:extLst>
          </p:cNvPr>
          <p:cNvPicPr>
            <a:picLocks noChangeAspect="1"/>
          </p:cNvPicPr>
          <p:nvPr/>
        </p:nvPicPr>
        <p:blipFill>
          <a:blip r:embed="rId5"/>
          <a:stretch>
            <a:fillRect/>
          </a:stretch>
        </p:blipFill>
        <p:spPr>
          <a:xfrm>
            <a:off x="1" y="3402418"/>
            <a:ext cx="3899732" cy="3374359"/>
          </a:xfrm>
          <a:prstGeom prst="rect">
            <a:avLst/>
          </a:prstGeom>
        </p:spPr>
      </p:pic>
      <p:sp>
        <p:nvSpPr>
          <p:cNvPr id="2" name="Freeform 4">
            <a:extLst>
              <a:ext uri="{FF2B5EF4-FFF2-40B4-BE49-F238E27FC236}">
                <a16:creationId xmlns:a16="http://schemas.microsoft.com/office/drawing/2014/main" id="{DD6D2A7E-A230-EFEC-357C-6D29B52FA5F0}"/>
              </a:ext>
            </a:extLst>
          </p:cNvPr>
          <p:cNvSpPr/>
          <p:nvPr/>
        </p:nvSpPr>
        <p:spPr>
          <a:xfrm>
            <a:off x="9260718" y="676275"/>
            <a:ext cx="1740657" cy="1883880"/>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18648125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635" y="60666"/>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8" name="Picture 7">
            <a:extLst>
              <a:ext uri="{FF2B5EF4-FFF2-40B4-BE49-F238E27FC236}">
                <a16:creationId xmlns:a16="http://schemas.microsoft.com/office/drawing/2014/main" id="{0D9A7EA5-7A03-C279-CF66-E054179642D7}"/>
              </a:ext>
            </a:extLst>
          </p:cNvPr>
          <p:cNvPicPr>
            <a:picLocks noChangeAspect="1"/>
          </p:cNvPicPr>
          <p:nvPr/>
        </p:nvPicPr>
        <p:blipFill>
          <a:blip r:embed="rId8"/>
          <a:stretch>
            <a:fillRect/>
          </a:stretch>
        </p:blipFill>
        <p:spPr>
          <a:xfrm>
            <a:off x="2726444" y="998426"/>
            <a:ext cx="7248772" cy="3017782"/>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76ED6A8-A358-30F6-8C76-560C5CCC8E2C}"/>
              </a:ext>
            </a:extLst>
          </p:cNvPr>
          <p:cNvGrpSpPr/>
          <p:nvPr/>
        </p:nvGrpSpPr>
        <p:grpSpPr>
          <a:xfrm>
            <a:off x="492982" y="567950"/>
            <a:ext cx="9897606" cy="1474839"/>
            <a:chOff x="1327354" y="4306528"/>
            <a:chExt cx="9645445" cy="1474839"/>
          </a:xfrm>
        </p:grpSpPr>
        <p:sp>
          <p:nvSpPr>
            <p:cNvPr id="4" name="Rectangle: Rounded Corners 3">
              <a:extLst>
                <a:ext uri="{FF2B5EF4-FFF2-40B4-BE49-F238E27FC236}">
                  <a16:creationId xmlns:a16="http://schemas.microsoft.com/office/drawing/2014/main" id="{67374101-A973-0939-50AC-1CFA2564A893}"/>
                </a:ext>
              </a:extLst>
            </p:cNvPr>
            <p:cNvSpPr/>
            <p:nvPr/>
          </p:nvSpPr>
          <p:spPr>
            <a:xfrm>
              <a:off x="1327354" y="4306528"/>
              <a:ext cx="9645445"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4F029E8-0F6F-296A-562C-E8F01BC6216F}"/>
                </a:ext>
              </a:extLst>
            </p:cNvPr>
            <p:cNvSpPr txBox="1"/>
            <p:nvPr/>
          </p:nvSpPr>
          <p:spPr>
            <a:xfrm>
              <a:off x="1526457" y="4443782"/>
              <a:ext cx="896456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333333"/>
                </a:solidFill>
                <a:effectLst/>
                <a:uLnTx/>
                <a:uFillTx/>
                <a:latin typeface="Cambria" panose="02040503050406030204" pitchFamily="18" charset="0"/>
                <a:ea typeface="微软雅黑"/>
                <a:cs typeface="+mn-cs"/>
              </a:endParaRPr>
            </a:p>
          </p:txBody>
        </p:sp>
      </p:grpSp>
      <p:pic>
        <p:nvPicPr>
          <p:cNvPr id="31" name="图片 30" descr="E:\PPT\包图网\审核中\组 1.png组 1"/>
          <p:cNvPicPr>
            <a:picLocks noChangeAspect="1"/>
          </p:cNvPicPr>
          <p:nvPr/>
        </p:nvPicPr>
        <p:blipFill>
          <a:blip r:embed="rId2"/>
          <a:srcRect/>
          <a:stretch>
            <a:fillRect/>
          </a:stretch>
        </p:blipFill>
        <p:spPr>
          <a:xfrm>
            <a:off x="9824882" y="648465"/>
            <a:ext cx="2694039" cy="4531815"/>
          </a:xfrm>
          <a:prstGeom prst="rect">
            <a:avLst/>
          </a:prstGeom>
        </p:spPr>
      </p:pic>
      <p:grpSp>
        <p:nvGrpSpPr>
          <p:cNvPr id="2" name="Group 1">
            <a:extLst>
              <a:ext uri="{FF2B5EF4-FFF2-40B4-BE49-F238E27FC236}">
                <a16:creationId xmlns:a16="http://schemas.microsoft.com/office/drawing/2014/main" id="{1D3805B3-F73D-5E57-A909-2B96243D1208}"/>
              </a:ext>
            </a:extLst>
          </p:cNvPr>
          <p:cNvGrpSpPr/>
          <p:nvPr/>
        </p:nvGrpSpPr>
        <p:grpSpPr>
          <a:xfrm>
            <a:off x="1554480" y="2748549"/>
            <a:ext cx="7081520" cy="1203249"/>
            <a:chOff x="5409377" y="1706686"/>
            <a:chExt cx="4807974" cy="653056"/>
          </a:xfrm>
          <a:solidFill>
            <a:schemeClr val="accent6">
              <a:lumMod val="20000"/>
              <a:lumOff val="80000"/>
            </a:schemeClr>
          </a:solidFill>
        </p:grpSpPr>
        <p:sp>
          <p:nvSpPr>
            <p:cNvPr id="5" name="Rectangle: Rounded Corners 4">
              <a:extLst>
                <a:ext uri="{FF2B5EF4-FFF2-40B4-BE49-F238E27FC236}">
                  <a16:creationId xmlns:a16="http://schemas.microsoft.com/office/drawing/2014/main" id="{16D01CCD-5239-67B0-D25D-F69430B4B3F6}"/>
                </a:ext>
              </a:extLst>
            </p:cNvPr>
            <p:cNvSpPr/>
            <p:nvPr/>
          </p:nvSpPr>
          <p:spPr>
            <a:xfrm>
              <a:off x="5409377" y="1706686"/>
              <a:ext cx="4807974" cy="653056"/>
            </a:xfrm>
            <a:prstGeom prst="roundRect">
              <a:avLst/>
            </a:prstGeom>
            <a:grpFill/>
            <a:ln w="28575">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A219D318-A22A-66A2-9180-5E2AFD7E5D2C}"/>
                </a:ext>
              </a:extLst>
            </p:cNvPr>
            <p:cNvSpPr txBox="1"/>
            <p:nvPr/>
          </p:nvSpPr>
          <p:spPr>
            <a:xfrm>
              <a:off x="5521097" y="1741052"/>
              <a:ext cx="4696253" cy="259935"/>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nhiên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giống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như</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bức</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tranh</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sắc</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026" name="Picture 2" descr="https://c.pxhere.com/photos/54/07/photo-141335.jpg!d"/>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96538" y="4185845"/>
            <a:ext cx="3285848" cy="19888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42786" y="885054"/>
            <a:ext cx="9331901" cy="954107"/>
          </a:xfrm>
          <a:prstGeom prst="rect">
            <a:avLst/>
          </a:prstGeom>
        </p:spPr>
        <p:txBody>
          <a:bodyPr wrap="square">
            <a:spAutoFit/>
          </a:bodyPr>
          <a:lstStyle/>
          <a:p>
            <a:pPr algn="just"/>
            <a:r>
              <a:rPr lang="en-US" sz="2800" dirty="0">
                <a:solidFill>
                  <a:srgbClr val="FF0000"/>
                </a:solidFill>
                <a:latin typeface="Cambria" panose="02040503050406030204" pitchFamily="18" charset="0"/>
              </a:rPr>
              <a:t>Qua video, </a:t>
            </a:r>
            <a:r>
              <a:rPr lang="en-US" sz="2800" dirty="0" err="1">
                <a:solidFill>
                  <a:srgbClr val="FF0000"/>
                </a:solidFill>
                <a:latin typeface="Cambria" panose="02040503050406030204" pitchFamily="18" charset="0"/>
              </a:rPr>
              <a:t>em</a:t>
            </a:r>
            <a:r>
              <a:rPr lang="en-US" sz="2800" dirty="0">
                <a:solidFill>
                  <a:srgbClr val="FF0000"/>
                </a:solidFill>
                <a:latin typeface="Cambria" panose="02040503050406030204" pitchFamily="18" charset="0"/>
              </a:rPr>
              <a:t> </a:t>
            </a:r>
            <a:r>
              <a:rPr lang="en-US" sz="2800" dirty="0" err="1" smtClean="0">
                <a:solidFill>
                  <a:srgbClr val="FF0000"/>
                </a:solidFill>
                <a:latin typeface="Cambria" panose="02040503050406030204" pitchFamily="18" charset="0"/>
              </a:rPr>
              <a:t>hãy</a:t>
            </a:r>
            <a:r>
              <a:rPr lang="en-US" sz="2800" dirty="0" smtClean="0">
                <a:solidFill>
                  <a:srgbClr val="FF0000"/>
                </a:solidFill>
                <a:latin typeface="Cambria" panose="02040503050406030204" pitchFamily="18" charset="0"/>
              </a:rPr>
              <a:t> </a:t>
            </a:r>
            <a:r>
              <a:rPr lang="en-US" sz="2800" dirty="0" err="1" smtClean="0">
                <a:solidFill>
                  <a:srgbClr val="FF0000"/>
                </a:solidFill>
                <a:latin typeface="Cambria" panose="02040503050406030204" pitchFamily="18" charset="0"/>
              </a:rPr>
              <a:t>tìm</a:t>
            </a:r>
            <a:r>
              <a:rPr lang="en-US" sz="2800" dirty="0" smtClean="0">
                <a:solidFill>
                  <a:srgbClr val="FF0000"/>
                </a:solidFill>
                <a:latin typeface="Cambria" panose="02040503050406030204" pitchFamily="18" charset="0"/>
              </a:rPr>
              <a:t> </a:t>
            </a:r>
            <a:r>
              <a:rPr lang="en-US" sz="2800" dirty="0" err="1" smtClean="0">
                <a:solidFill>
                  <a:srgbClr val="FF0000"/>
                </a:solidFill>
                <a:latin typeface="Cambria" panose="02040503050406030204" pitchFamily="18" charset="0"/>
              </a:rPr>
              <a:t>những</a:t>
            </a:r>
            <a:r>
              <a:rPr lang="en-US" sz="2800" dirty="0" smtClean="0">
                <a:solidFill>
                  <a:srgbClr val="FF0000"/>
                </a:solidFill>
                <a:latin typeface="Cambria" panose="02040503050406030204" pitchFamily="18" charset="0"/>
              </a:rPr>
              <a:t> </a:t>
            </a:r>
            <a:r>
              <a:rPr lang="en-US" sz="2800" dirty="0" err="1" smtClean="0">
                <a:solidFill>
                  <a:srgbClr val="FF0000"/>
                </a:solidFill>
                <a:latin typeface="Cambria" panose="02040503050406030204" pitchFamily="18" charset="0"/>
              </a:rPr>
              <a:t>từ</a:t>
            </a:r>
            <a:r>
              <a:rPr lang="en-US" sz="2800" dirty="0" smtClean="0">
                <a:solidFill>
                  <a:srgbClr val="FF0000"/>
                </a:solidFill>
                <a:latin typeface="Cambria" panose="02040503050406030204" pitchFamily="18" charset="0"/>
              </a:rPr>
              <a:t> </a:t>
            </a:r>
            <a:r>
              <a:rPr lang="en-US" sz="2800" dirty="0" err="1" smtClean="0">
                <a:solidFill>
                  <a:srgbClr val="FF0000"/>
                </a:solidFill>
                <a:latin typeface="Cambria" panose="02040503050406030204" pitchFamily="18" charset="0"/>
              </a:rPr>
              <a:t>ngữ</a:t>
            </a:r>
            <a:r>
              <a:rPr lang="en-US" sz="2800" dirty="0" smtClean="0">
                <a:solidFill>
                  <a:srgbClr val="FF0000"/>
                </a:solidFill>
                <a:latin typeface="Cambria" panose="02040503050406030204" pitchFamily="18" charset="0"/>
              </a:rPr>
              <a:t> </a:t>
            </a:r>
            <a:r>
              <a:rPr lang="en-US" sz="2800" dirty="0" err="1" smtClean="0">
                <a:solidFill>
                  <a:srgbClr val="FF0000"/>
                </a:solidFill>
                <a:latin typeface="Cambria" panose="02040503050406030204" pitchFamily="18" charset="0"/>
              </a:rPr>
              <a:t>nói</a:t>
            </a:r>
            <a:r>
              <a:rPr lang="en-US" sz="2800" dirty="0" smtClean="0">
                <a:solidFill>
                  <a:srgbClr val="FF0000"/>
                </a:solidFill>
                <a:latin typeface="Cambria" panose="02040503050406030204" pitchFamily="18" charset="0"/>
              </a:rPr>
              <a:t> </a:t>
            </a:r>
            <a:r>
              <a:rPr lang="en-US" sz="2800" dirty="0" err="1" smtClean="0">
                <a:solidFill>
                  <a:srgbClr val="FF0000"/>
                </a:solidFill>
                <a:latin typeface="Cambria" panose="02040503050406030204" pitchFamily="18" charset="0"/>
              </a:rPr>
              <a:t>về</a:t>
            </a:r>
            <a:r>
              <a:rPr lang="en-US" sz="2800" dirty="0" smtClean="0">
                <a:solidFill>
                  <a:srgbClr val="FF0000"/>
                </a:solidFill>
                <a:latin typeface="Cambria" panose="02040503050406030204" pitchFamily="18" charset="0"/>
              </a:rPr>
              <a:t> </a:t>
            </a:r>
            <a:r>
              <a:rPr lang="en-US" sz="2800" dirty="0" err="1" smtClean="0">
                <a:solidFill>
                  <a:srgbClr val="FF0000"/>
                </a:solidFill>
                <a:latin typeface="Cambria" panose="02040503050406030204" pitchFamily="18" charset="0"/>
              </a:rPr>
              <a:t>thiên</a:t>
            </a:r>
            <a:r>
              <a:rPr lang="en-US" sz="2800" dirty="0" smtClean="0">
                <a:solidFill>
                  <a:srgbClr val="FF0000"/>
                </a:solidFill>
                <a:latin typeface="Cambria" panose="02040503050406030204" pitchFamily="18" charset="0"/>
              </a:rPr>
              <a:t> </a:t>
            </a:r>
            <a:r>
              <a:rPr lang="en-US" sz="2800" dirty="0" err="1">
                <a:solidFill>
                  <a:srgbClr val="FF0000"/>
                </a:solidFill>
                <a:latin typeface="Cambria" panose="02040503050406030204" pitchFamily="18" charset="0"/>
              </a:rPr>
              <a:t>thiên</a:t>
            </a:r>
            <a:r>
              <a:rPr lang="en-US" sz="2800" dirty="0">
                <a:solidFill>
                  <a:srgbClr val="FF0000"/>
                </a:solidFill>
                <a:latin typeface="Cambria" panose="02040503050406030204" pitchFamily="18" charset="0"/>
              </a:rPr>
              <a:t> </a:t>
            </a:r>
            <a:r>
              <a:rPr lang="en-US" sz="2800" dirty="0" err="1" smtClean="0">
                <a:solidFill>
                  <a:srgbClr val="FF0000"/>
                </a:solidFill>
                <a:latin typeface="Cambria" panose="02040503050406030204" pitchFamily="18" charset="0"/>
              </a:rPr>
              <a:t>nhiên</a:t>
            </a:r>
            <a:r>
              <a:rPr lang="en-US" sz="2800" dirty="0" smtClean="0">
                <a:solidFill>
                  <a:srgbClr val="FF0000"/>
                </a:solidFill>
                <a:latin typeface="Cambria" panose="02040503050406030204" pitchFamily="18" charset="0"/>
              </a:rPr>
              <a:t>?</a:t>
            </a:r>
            <a:endParaRPr lang="vi-VN" sz="2800" dirty="0">
              <a:solidFill>
                <a:srgbClr val="FF0000"/>
              </a:solidFill>
              <a:latin typeface="Cambria" panose="02040503050406030204" pitchFamily="18" charset="0"/>
            </a:endParaRPr>
          </a:p>
        </p:txBody>
      </p:sp>
      <p:pic>
        <p:nvPicPr>
          <p:cNvPr id="9" name="Picture 8" descr="Culture De Paddy Gangavati · Photo gratuite sur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951" y="4185845"/>
            <a:ext cx="2918129" cy="2103638"/>
          </a:xfrm>
          <a:prstGeom prst="rect">
            <a:avLst/>
          </a:prstGeom>
        </p:spPr>
      </p:pic>
      <p:pic>
        <p:nvPicPr>
          <p:cNvPr id="10" name="Picture 9" descr="&lt;strong&gt;Hình&lt;/strong&gt; &lt;strong&gt;ảnh&lt;/strong&gt; miễn phí: cát, đảo, bãi &lt;strong&gt;biển&lt;/strong&gt;, mùa hè, Dương, bầu trời, &lt;strong&gt;biển&lt;/strong&gt; ..."/>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32035" y="4185845"/>
            <a:ext cx="2329732" cy="2103638"/>
          </a:xfrm>
          <a:prstGeom prst="rect">
            <a:avLst/>
          </a:prstGeom>
        </p:spPr>
      </p:pic>
    </p:spTree>
    <p:extLst>
      <p:ext uri="{BB962C8B-B14F-4D97-AF65-F5344CB8AC3E}">
        <p14:creationId xmlns:p14="http://schemas.microsoft.com/office/powerpoint/2010/main" val="2736147092"/>
      </p:ext>
    </p:extLst>
  </p:cSld>
  <p:clrMapOvr>
    <a:masterClrMapping/>
  </p:clrMapOvr>
  <p:transition spd="slow">
    <p:push dir="u"/>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additive="base">
                                        <p:cTn id="20" dur="500" fill="hold"/>
                                        <p:tgtEl>
                                          <p:spTgt spid="1026"/>
                                        </p:tgtEl>
                                        <p:attrNameLst>
                                          <p:attrName>ppt_x</p:attrName>
                                        </p:attrNameLst>
                                      </p:cBhvr>
                                      <p:tavLst>
                                        <p:tav tm="0">
                                          <p:val>
                                            <p:strVal val="#ppt_x"/>
                                          </p:val>
                                        </p:tav>
                                        <p:tav tm="100000">
                                          <p:val>
                                            <p:strVal val="#ppt_x"/>
                                          </p:val>
                                        </p:tav>
                                      </p:tavLst>
                                    </p:anim>
                                    <p:anim calcmode="lin" valueType="num">
                                      <p:cBhvr additive="base">
                                        <p:cTn id="21" dur="500" fill="hold"/>
                                        <p:tgtEl>
                                          <p:spTgt spid="102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5"/>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6"/>
          <a:stretch>
            <a:fillRect/>
          </a:stretch>
        </p:blipFill>
        <p:spPr>
          <a:xfrm>
            <a:off x="635" y="0"/>
            <a:ext cx="12191365" cy="6858000"/>
          </a:xfrm>
          <a:prstGeom prst="rect">
            <a:avLst/>
          </a:prstGeom>
        </p:spPr>
      </p:pic>
      <p:pic>
        <p:nvPicPr>
          <p:cNvPr id="12" name="图片 11" descr="组 54"/>
          <p:cNvPicPr>
            <a:picLocks noChangeAspect="1"/>
          </p:cNvPicPr>
          <p:nvPr/>
        </p:nvPicPr>
        <p:blipFill>
          <a:blip r:embed="rId7"/>
          <a:stretch>
            <a:fillRect/>
          </a:stretch>
        </p:blipFill>
        <p:spPr>
          <a:xfrm>
            <a:off x="0" y="0"/>
            <a:ext cx="12192000" cy="1581150"/>
          </a:xfrm>
          <a:prstGeom prst="rect">
            <a:avLst/>
          </a:prstGeom>
        </p:spPr>
      </p:pic>
      <p:sp>
        <p:nvSpPr>
          <p:cNvPr id="174" name="圆角矩形 173"/>
          <p:cNvSpPr/>
          <p:nvPr>
            <p:custDataLst>
              <p:tags r:id="rId1"/>
            </p:custDataLst>
          </p:nvPr>
        </p:nvSpPr>
        <p:spPr>
          <a:xfrm>
            <a:off x="4040100" y="349193"/>
            <a:ext cx="4111163" cy="648335"/>
          </a:xfrm>
          <a:prstGeom prst="roundRect">
            <a:avLst>
              <a:gd name="adj" fmla="val 50000"/>
            </a:avLst>
          </a:pr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50291E"/>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rPr>
              <a:t>LỊCH SỬ VÀ ĐỊA LÍ</a:t>
            </a:r>
            <a:endParaRPr kumimoji="0" lang="en-US" altLang="zh-CN" sz="3600" b="1" i="0" u="none" strike="noStrike" kern="1200" cap="none" spc="0" normalizeH="0" baseline="0" noProof="0" dirty="0">
              <a:ln>
                <a:noFill/>
              </a:ln>
              <a:solidFill>
                <a:srgbClr val="50291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endParaRPr>
          </a:p>
        </p:txBody>
      </p:sp>
      <p:grpSp>
        <p:nvGrpSpPr>
          <p:cNvPr id="27" name="组合 26"/>
          <p:cNvGrpSpPr/>
          <p:nvPr/>
        </p:nvGrpSpPr>
        <p:grpSpPr>
          <a:xfrm>
            <a:off x="7983397" y="271462"/>
            <a:ext cx="1038225" cy="1038225"/>
            <a:chOff x="12010" y="1633"/>
            <a:chExt cx="1140" cy="1140"/>
          </a:xfrm>
        </p:grpSpPr>
        <p:sp>
          <p:nvSpPr>
            <p:cNvPr id="28" name="三十二角星 27"/>
            <p:cNvSpPr/>
            <p:nvPr>
              <p:custDataLst>
                <p:tags r:id="rId2"/>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3"/>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8"/>
          <a:srcRect/>
          <a:stretch>
            <a:fillRect/>
          </a:stretch>
        </p:blipFill>
        <p:spPr>
          <a:xfrm>
            <a:off x="20980" y="2197343"/>
            <a:ext cx="1414099" cy="549032"/>
          </a:xfrm>
          <a:prstGeom prst="rect">
            <a:avLst/>
          </a:prstGeom>
        </p:spPr>
      </p:pic>
      <p:pic>
        <p:nvPicPr>
          <p:cNvPr id="5" name="Picture 4" descr="A yellow and blue text&#10;&#10;Description automatically generated">
            <a:extLst>
              <a:ext uri="{FF2B5EF4-FFF2-40B4-BE49-F238E27FC236}">
                <a16:creationId xmlns:a16="http://schemas.microsoft.com/office/drawing/2014/main" id="{20DD7494-49E6-E9A2-5665-8DAFC60793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600" y="1745932"/>
            <a:ext cx="10886326" cy="2328228"/>
          </a:xfrm>
          <a:prstGeom prst="rect">
            <a:avLst/>
          </a:prstGeom>
        </p:spPr>
      </p:pic>
      <p:pic>
        <p:nvPicPr>
          <p:cNvPr id="14" name="Picture 13">
            <a:extLst>
              <a:ext uri="{FF2B5EF4-FFF2-40B4-BE49-F238E27FC236}">
                <a16:creationId xmlns:a16="http://schemas.microsoft.com/office/drawing/2014/main" id="{4958B565-EB81-F7F5-9286-C96768F8842A}"/>
              </a:ext>
            </a:extLst>
          </p:cNvPr>
          <p:cNvPicPr>
            <a:picLocks noChangeAspect="1"/>
          </p:cNvPicPr>
          <p:nvPr/>
        </p:nvPicPr>
        <p:blipFill>
          <a:blip r:embed="rId10"/>
          <a:stretch>
            <a:fillRect/>
          </a:stretch>
        </p:blipFill>
        <p:spPr>
          <a:xfrm>
            <a:off x="300636" y="675574"/>
            <a:ext cx="2304488" cy="1524132"/>
          </a:xfrm>
          <a:prstGeom prst="rect">
            <a:avLst/>
          </a:prstGeom>
        </p:spPr>
      </p:pic>
      <p:sp>
        <p:nvSpPr>
          <p:cNvPr id="2" name="TextBox 1"/>
          <p:cNvSpPr txBox="1"/>
          <p:nvPr/>
        </p:nvSpPr>
        <p:spPr>
          <a:xfrm>
            <a:off x="5446987" y="3429000"/>
            <a:ext cx="2963916" cy="769441"/>
          </a:xfrm>
          <a:prstGeom prst="rect">
            <a:avLst/>
          </a:prstGeom>
          <a:noFill/>
        </p:spPr>
        <p:txBody>
          <a:bodyPr wrap="square" rtlCol="0">
            <a:spAutoFit/>
          </a:bodyPr>
          <a:lstStyle/>
          <a:p>
            <a:r>
              <a:rPr lang="en-US" sz="4400" dirty="0"/>
              <a:t>(</a:t>
            </a:r>
            <a:r>
              <a:rPr lang="en-US" sz="4400" dirty="0" err="1"/>
              <a:t>Tiết</a:t>
            </a:r>
            <a:r>
              <a:rPr lang="en-US" sz="4400" dirty="0"/>
              <a:t> 1)</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2"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wipe(down)">
                                      <p:cBhvr>
                                        <p:cTn id="7" dur="5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1" animBg="1"/>
      <p:bldP spid="174" grpId="2"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id="{85F2D538-3D24-F248-9A05-71BDF8E0E6BA}"/>
              </a:ext>
            </a:extLst>
          </p:cNvPr>
          <p:cNvPicPr>
            <a:picLocks noChangeAspect="1"/>
          </p:cNvPicPr>
          <p:nvPr/>
        </p:nvPicPr>
        <p:blipFill>
          <a:blip r:embed="rId8"/>
          <a:stretch>
            <a:fillRect/>
          </a:stretch>
        </p:blipFill>
        <p:spPr>
          <a:xfrm>
            <a:off x="1858595" y="1521449"/>
            <a:ext cx="8474174" cy="1920406"/>
          </a:xfrm>
          <a:prstGeom prst="rect">
            <a:avLst/>
          </a:prstGeom>
        </p:spPr>
      </p:pic>
    </p:spTree>
    <p:extLst>
      <p:ext uri="{BB962C8B-B14F-4D97-AF65-F5344CB8AC3E}">
        <p14:creationId xmlns:p14="http://schemas.microsoft.com/office/powerpoint/2010/main" val="16094152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73B3B4-CFA6-B32D-85E6-1DD61581973A}"/>
              </a:ext>
            </a:extLst>
          </p:cNvPr>
          <p:cNvGrpSpPr/>
          <p:nvPr/>
        </p:nvGrpSpPr>
        <p:grpSpPr>
          <a:xfrm>
            <a:off x="904816" y="246490"/>
            <a:ext cx="11287184" cy="4273399"/>
            <a:chOff x="1852933" y="822309"/>
            <a:chExt cx="9354572" cy="4259957"/>
          </a:xfrm>
        </p:grpSpPr>
        <p:grpSp>
          <p:nvGrpSpPr>
            <p:cNvPr id="6" name="Group 5">
              <a:extLst>
                <a:ext uri="{FF2B5EF4-FFF2-40B4-BE49-F238E27FC236}">
                  <a16:creationId xmlns:a16="http://schemas.microsoft.com/office/drawing/2014/main" id="{BDE3AB21-1FE2-4161-6820-9C57D13026A3}"/>
                </a:ext>
              </a:extLst>
            </p:cNvPr>
            <p:cNvGrpSpPr/>
            <p:nvPr/>
          </p:nvGrpSpPr>
          <p:grpSpPr>
            <a:xfrm>
              <a:off x="1852933" y="1285678"/>
              <a:ext cx="8892477" cy="3796588"/>
              <a:chOff x="1619009" y="1386498"/>
              <a:chExt cx="9494752" cy="4296697"/>
            </a:xfrm>
          </p:grpSpPr>
          <p:sp>
            <p:nvSpPr>
              <p:cNvPr id="8" name="Rectangle: Rounded Corners 7">
                <a:extLst>
                  <a:ext uri="{FF2B5EF4-FFF2-40B4-BE49-F238E27FC236}">
                    <a16:creationId xmlns:a16="http://schemas.microsoft.com/office/drawing/2014/main" id="{02ED96CA-9EEE-4930-10B8-0BD686076FCB}"/>
                  </a:ext>
                </a:extLst>
              </p:cNvPr>
              <p:cNvSpPr/>
              <p:nvPr/>
            </p:nvSpPr>
            <p:spPr>
              <a:xfrm>
                <a:off x="1619009" y="1386498"/>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7E9697C-A9F9-61EC-AC47-2A27DA75E3D6}"/>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图片 14">
              <a:extLst>
                <a:ext uri="{FF2B5EF4-FFF2-40B4-BE49-F238E27FC236}">
                  <a16:creationId xmlns:a16="http://schemas.microsoft.com/office/drawing/2014/main" id="{12FD32E4-5298-C354-FC34-08227DAC04EE}"/>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10" name="Picture 9" descr="A picture containing toy, doll&#10;&#10;Description automatically generated">
            <a:extLst>
              <a:ext uri="{FF2B5EF4-FFF2-40B4-BE49-F238E27FC236}">
                <a16:creationId xmlns:a16="http://schemas.microsoft.com/office/drawing/2014/main" id="{81093184-494B-70A7-99B4-495327B2FA5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sp>
        <p:nvSpPr>
          <p:cNvPr id="11" name="TextBox 10">
            <a:extLst>
              <a:ext uri="{FF2B5EF4-FFF2-40B4-BE49-F238E27FC236}">
                <a16:creationId xmlns:a16="http://schemas.microsoft.com/office/drawing/2014/main" id="{D5C63C9D-E812-ACC4-BE5C-0768FEE9668E}"/>
              </a:ext>
            </a:extLst>
          </p:cNvPr>
          <p:cNvSpPr txBox="1"/>
          <p:nvPr/>
        </p:nvSpPr>
        <p:spPr>
          <a:xfrm>
            <a:off x="1370107" y="1420253"/>
            <a:ext cx="10063870" cy="2123658"/>
          </a:xfrm>
          <a:prstGeom prst="rect">
            <a:avLst/>
          </a:prstGeom>
          <a:noFill/>
        </p:spPr>
        <p:txBody>
          <a:bodyPr wrap="square" rtlCol="0">
            <a:spAutoFit/>
          </a:bodyPr>
          <a:lstStyle/>
          <a:p>
            <a:r>
              <a:rPr lang="en-US" sz="4400" b="1" dirty="0">
                <a:solidFill>
                  <a:srgbClr val="002060"/>
                </a:solidFill>
                <a:latin typeface="Cambria" panose="02040503050406030204" pitchFamily="18" charset="0"/>
                <a:ea typeface="Cambria" panose="02040503050406030204" pitchFamily="18" charset="0"/>
              </a:rPr>
              <a:t>	1. </a:t>
            </a:r>
            <a:r>
              <a:rPr lang="en-US" sz="4400" b="1" dirty="0" err="1">
                <a:solidFill>
                  <a:srgbClr val="002060"/>
                </a:solidFill>
                <a:latin typeface="Cambria" panose="02040503050406030204" pitchFamily="18" charset="0"/>
                <a:ea typeface="Cambria" panose="02040503050406030204" pitchFamily="18" charset="0"/>
              </a:rPr>
              <a:t>Đặc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điểm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thiên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nhiên</a:t>
            </a:r>
            <a:endParaRPr lang="en-US" sz="4400" b="1" dirty="0">
              <a:solidFill>
                <a:srgbClr val="002060"/>
              </a:solidFill>
              <a:latin typeface="Cambria" panose="02040503050406030204" pitchFamily="18" charset="0"/>
              <a:ea typeface="Cambria" panose="02040503050406030204" pitchFamily="18" charset="0"/>
            </a:endParaRPr>
          </a:p>
          <a:p>
            <a:r>
              <a:rPr lang="en-US" sz="4400" b="1" dirty="0">
                <a:solidFill>
                  <a:srgbClr val="002060"/>
                </a:solidFill>
                <a:latin typeface="Cambria" panose="02040503050406030204" pitchFamily="18" charset="0"/>
                <a:ea typeface="Cambria" panose="02040503050406030204" pitchFamily="18" charset="0"/>
              </a:rPr>
              <a:t>      	a, </a:t>
            </a:r>
            <a:r>
              <a:rPr lang="en-US" sz="4400" b="1" dirty="0" err="1">
                <a:solidFill>
                  <a:srgbClr val="002060"/>
                </a:solidFill>
                <a:latin typeface="Cambria" panose="02040503050406030204" pitchFamily="18" charset="0"/>
                <a:ea typeface="Cambria" panose="02040503050406030204" pitchFamily="18" charset="0"/>
              </a:rPr>
              <a:t>Tìm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hiểu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về</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địa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hình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khoáng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sản</a:t>
            </a:r>
            <a:r>
              <a:rPr lang="en-US" sz="4400" b="1" dirty="0">
                <a:solidFill>
                  <a:srgbClr val="002060"/>
                </a:solidFill>
                <a:latin typeface="Cambria" panose="02040503050406030204" pitchFamily="18" charset="0"/>
                <a:ea typeface="Cambria" panose="02040503050406030204" pitchFamily="18" charset="0"/>
              </a:rPr>
              <a:t> ở </a:t>
            </a:r>
            <a:r>
              <a:rPr lang="en-US" sz="4400" b="1" dirty="0" err="1">
                <a:solidFill>
                  <a:srgbClr val="002060"/>
                </a:solidFill>
                <a:latin typeface="Cambria" panose="02040503050406030204" pitchFamily="18" charset="0"/>
                <a:ea typeface="Cambria" panose="02040503050406030204" pitchFamily="18" charset="0"/>
              </a:rPr>
              <a:t>Việt</a:t>
            </a:r>
            <a:r>
              <a:rPr lang="en-US" sz="4400" b="1" dirty="0">
                <a:solidFill>
                  <a:srgbClr val="002060"/>
                </a:solidFill>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14065180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B4F244-E6F2-ED9E-EA43-DBC1E2BC158D}"/>
              </a:ext>
            </a:extLst>
          </p:cNvPr>
          <p:cNvGrpSpPr/>
          <p:nvPr/>
        </p:nvGrpSpPr>
        <p:grpSpPr>
          <a:xfrm flipH="1">
            <a:off x="5458701" y="1711253"/>
            <a:ext cx="6627282" cy="3639976"/>
            <a:chOff x="1438851" y="1676912"/>
            <a:chExt cx="4529115"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438851" y="1676912"/>
              <a:ext cx="4529115"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708490" y="2121312"/>
              <a:ext cx="4173103" cy="10709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thông tin và quan sát hình 1 trang </a:t>
              </a:r>
              <a:r>
                <a:rPr lang="en-US" sz="3200" b="1" dirty="0">
                  <a:solidFill>
                    <a:srgbClr val="002060"/>
                  </a:solidFill>
                  <a:latin typeface="Cambria" panose="02040503050406030204" pitchFamily="18" charset="0"/>
                  <a:ea typeface="Cambria" panose="02040503050406030204" pitchFamily="18" charset="0"/>
                </a:rPr>
                <a:t>9</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SGK</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Thảo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luận</a:t>
              </a:r>
              <a:r>
                <a:rPr lang="en-US" sz="3200" b="1" dirty="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nhóm</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lớn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địa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hình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khoáng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sản</a:t>
              </a:r>
              <a:r>
                <a:rPr lang="en-US" sz="3200" b="1" dirty="0">
                  <a:solidFill>
                    <a:srgbClr val="002060"/>
                  </a:solidFill>
                  <a:latin typeface="Cambria" panose="02040503050406030204" pitchFamily="18" charset="0"/>
                  <a:ea typeface="Cambria" panose="02040503050406030204" pitchFamily="18" charset="0"/>
                </a:rPr>
                <a:t> ở </a:t>
              </a:r>
              <a:r>
                <a:rPr lang="en-US" sz="3200" b="1" dirty="0" err="1">
                  <a:solidFill>
                    <a:srgbClr val="002060"/>
                  </a:solidFill>
                  <a:latin typeface="Cambria" panose="02040503050406030204" pitchFamily="18" charset="0"/>
                  <a:ea typeface="Cambria" panose="02040503050406030204" pitchFamily="18" charset="0"/>
                </a:rPr>
                <a:t>Việt</a:t>
              </a:r>
              <a:r>
                <a:rPr lang="en-US" sz="3200" b="1" dirty="0">
                  <a:solidFill>
                    <a:srgbClr val="002060"/>
                  </a:solidFill>
                  <a:latin typeface="Cambria" panose="02040503050406030204" pitchFamily="18" charset="0"/>
                  <a:ea typeface="Cambria" panose="02040503050406030204" pitchFamily="18" charset="0"/>
                </a:rPr>
                <a:t> Nam.</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E972C77D-FD39-137D-91C4-30E25C8FCECE}"/>
              </a:ext>
            </a:extLst>
          </p:cNvPr>
          <p:cNvPicPr>
            <a:picLocks noChangeAspect="1"/>
          </p:cNvPicPr>
          <p:nvPr/>
        </p:nvPicPr>
        <p:blipFill>
          <a:blip r:embed="rId4"/>
          <a:stretch>
            <a:fillRect/>
          </a:stretch>
        </p:blipFill>
        <p:spPr>
          <a:xfrm>
            <a:off x="1178560" y="442912"/>
            <a:ext cx="4338320" cy="6205049"/>
          </a:xfrm>
          <a:prstGeom prst="rect">
            <a:avLst/>
          </a:prstGeom>
        </p:spPr>
      </p:pic>
    </p:spTree>
    <p:extLst>
      <p:ext uri="{BB962C8B-B14F-4D97-AF65-F5344CB8AC3E}">
        <p14:creationId xmlns:p14="http://schemas.microsoft.com/office/powerpoint/2010/main" val="21879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2C77D-FD39-137D-91C4-30E25C8FCECE}"/>
              </a:ext>
            </a:extLst>
          </p:cNvPr>
          <p:cNvPicPr>
            <a:picLocks noChangeAspect="1"/>
          </p:cNvPicPr>
          <p:nvPr/>
        </p:nvPicPr>
        <p:blipFill>
          <a:blip r:embed="rId2"/>
          <a:stretch>
            <a:fillRect/>
          </a:stretch>
        </p:blipFill>
        <p:spPr>
          <a:xfrm>
            <a:off x="7460090" y="339545"/>
            <a:ext cx="4338320" cy="6205049"/>
          </a:xfrm>
          <a:prstGeom prst="rect">
            <a:avLst/>
          </a:prstGeom>
        </p:spPr>
      </p:pic>
      <p:sp>
        <p:nvSpPr>
          <p:cNvPr id="3" name="TextBox 2"/>
          <p:cNvSpPr txBox="1"/>
          <p:nvPr/>
        </p:nvSpPr>
        <p:spPr>
          <a:xfrm>
            <a:off x="1009816" y="874643"/>
            <a:ext cx="6154309" cy="369332"/>
          </a:xfrm>
          <a:prstGeom prst="rect">
            <a:avLst/>
          </a:prstGeom>
          <a:noFill/>
        </p:spPr>
        <p:txBody>
          <a:bodyPr wrap="square" rtlCol="0">
            <a:spAutoFit/>
          </a:bodyPr>
          <a:lstStyle/>
          <a:p>
            <a:pPr algn="ctr"/>
            <a:r>
              <a:rPr lang="en-US" b="1" dirty="0"/>
              <a:t>THẢO LUẬN NHÓM</a:t>
            </a:r>
          </a:p>
        </p:txBody>
      </p:sp>
      <p:sp>
        <p:nvSpPr>
          <p:cNvPr id="4" name="TextBox 3"/>
          <p:cNvSpPr txBox="1"/>
          <p:nvPr/>
        </p:nvSpPr>
        <p:spPr>
          <a:xfrm>
            <a:off x="1009816" y="1653872"/>
            <a:ext cx="5943599" cy="369332"/>
          </a:xfrm>
          <a:prstGeom prst="rect">
            <a:avLst/>
          </a:prstGeom>
          <a:noFill/>
        </p:spPr>
        <p:txBody>
          <a:bodyPr wrap="square" rtlCol="0">
            <a:spAutoFit/>
          </a:bodyPr>
          <a:lstStyle/>
          <a:p>
            <a:r>
              <a:rPr lang="en-US" dirty="0"/>
              <a:t>1. </a:t>
            </a:r>
            <a:r>
              <a:rPr lang="en-US" dirty="0" err="1"/>
              <a:t>Trên</a:t>
            </a:r>
            <a:r>
              <a:rPr lang="en-US" dirty="0"/>
              <a:t> </a:t>
            </a:r>
            <a:r>
              <a:rPr lang="en-US" dirty="0" err="1"/>
              <a:t>phần</a:t>
            </a:r>
            <a:r>
              <a:rPr lang="en-US" dirty="0"/>
              <a:t> </a:t>
            </a:r>
            <a:r>
              <a:rPr lang="en-US" dirty="0" err="1"/>
              <a:t>đất</a:t>
            </a:r>
            <a:r>
              <a:rPr lang="en-US" dirty="0"/>
              <a:t> </a:t>
            </a:r>
            <a:r>
              <a:rPr lang="en-US" dirty="0" err="1"/>
              <a:t>liền</a:t>
            </a:r>
            <a:r>
              <a:rPr lang="en-US" dirty="0"/>
              <a:t> </a:t>
            </a:r>
            <a:r>
              <a:rPr lang="en-US" dirty="0" err="1"/>
              <a:t>địa</a:t>
            </a:r>
            <a:r>
              <a:rPr lang="en-US" dirty="0"/>
              <a:t> </a:t>
            </a:r>
            <a:r>
              <a:rPr lang="en-US" dirty="0" err="1"/>
              <a:t>hình</a:t>
            </a:r>
            <a:r>
              <a:rPr lang="en-US" dirty="0"/>
              <a:t> </a:t>
            </a:r>
            <a:r>
              <a:rPr lang="en-US" dirty="0" err="1"/>
              <a:t>nào</a:t>
            </a:r>
            <a:r>
              <a:rPr lang="en-US" dirty="0"/>
              <a:t> </a:t>
            </a:r>
            <a:r>
              <a:rPr lang="en-US" dirty="0" err="1"/>
              <a:t>chiếm</a:t>
            </a:r>
            <a:r>
              <a:rPr lang="en-US" dirty="0"/>
              <a:t> </a:t>
            </a:r>
            <a:r>
              <a:rPr lang="en-US" dirty="0" err="1"/>
              <a:t>phần</a:t>
            </a:r>
            <a:r>
              <a:rPr lang="en-US" dirty="0"/>
              <a:t> </a:t>
            </a:r>
            <a:r>
              <a:rPr lang="en-US" dirty="0" err="1"/>
              <a:t>lớn</a:t>
            </a:r>
            <a:r>
              <a:rPr lang="en-US" dirty="0"/>
              <a:t> </a:t>
            </a:r>
            <a:r>
              <a:rPr lang="en-US" dirty="0" err="1"/>
              <a:t>diện</a:t>
            </a:r>
            <a:r>
              <a:rPr lang="en-US" dirty="0"/>
              <a:t> </a:t>
            </a:r>
            <a:r>
              <a:rPr lang="en-US" dirty="0" err="1"/>
              <a:t>tích</a:t>
            </a:r>
            <a:r>
              <a:rPr lang="en-US" dirty="0"/>
              <a:t>? </a:t>
            </a:r>
          </a:p>
        </p:txBody>
      </p:sp>
      <p:sp>
        <p:nvSpPr>
          <p:cNvPr id="6" name="TextBox 5"/>
          <p:cNvSpPr txBox="1"/>
          <p:nvPr/>
        </p:nvSpPr>
        <p:spPr>
          <a:xfrm>
            <a:off x="1009816" y="2132275"/>
            <a:ext cx="5943599" cy="369332"/>
          </a:xfrm>
          <a:prstGeom prst="rect">
            <a:avLst/>
          </a:prstGeom>
          <a:noFill/>
        </p:spPr>
        <p:txBody>
          <a:bodyPr wrap="square" rtlCol="0">
            <a:spAutoFit/>
          </a:bodyPr>
          <a:lstStyle/>
          <a:p>
            <a:r>
              <a:rPr lang="en-US" dirty="0"/>
              <a:t>2. </a:t>
            </a:r>
            <a:r>
              <a:rPr lang="en-US" dirty="0" err="1"/>
              <a:t>Đồng</a:t>
            </a:r>
            <a:r>
              <a:rPr lang="en-US" dirty="0"/>
              <a:t> </a:t>
            </a:r>
            <a:r>
              <a:rPr lang="en-US" dirty="0" err="1"/>
              <a:t>bằng</a:t>
            </a:r>
            <a:r>
              <a:rPr lang="en-US" dirty="0"/>
              <a:t> </a:t>
            </a:r>
            <a:r>
              <a:rPr lang="en-US" dirty="0" err="1"/>
              <a:t>chiếm</a:t>
            </a:r>
            <a:r>
              <a:rPr lang="en-US" dirty="0"/>
              <a:t> </a:t>
            </a:r>
            <a:r>
              <a:rPr lang="en-US" dirty="0" err="1"/>
              <a:t>bao</a:t>
            </a:r>
            <a:r>
              <a:rPr lang="en-US" dirty="0"/>
              <a:t> </a:t>
            </a:r>
            <a:r>
              <a:rPr lang="en-US" dirty="0" err="1"/>
              <a:t>nhiêu</a:t>
            </a:r>
            <a:r>
              <a:rPr lang="en-US" dirty="0"/>
              <a:t> </a:t>
            </a:r>
            <a:r>
              <a:rPr lang="en-US" dirty="0" err="1"/>
              <a:t>phần</a:t>
            </a:r>
            <a:r>
              <a:rPr lang="en-US" dirty="0"/>
              <a:t> </a:t>
            </a:r>
            <a:r>
              <a:rPr lang="en-US" dirty="0" err="1"/>
              <a:t>diện</a:t>
            </a:r>
            <a:r>
              <a:rPr lang="en-US" dirty="0"/>
              <a:t> </a:t>
            </a:r>
            <a:r>
              <a:rPr lang="en-US" dirty="0" err="1"/>
              <a:t>tích</a:t>
            </a:r>
            <a:r>
              <a:rPr lang="en-US" dirty="0"/>
              <a:t>? </a:t>
            </a:r>
          </a:p>
        </p:txBody>
      </p:sp>
      <p:sp>
        <p:nvSpPr>
          <p:cNvPr id="7" name="TextBox 6"/>
          <p:cNvSpPr txBox="1"/>
          <p:nvPr/>
        </p:nvSpPr>
        <p:spPr>
          <a:xfrm>
            <a:off x="1009815" y="2643809"/>
            <a:ext cx="5943599" cy="646331"/>
          </a:xfrm>
          <a:prstGeom prst="rect">
            <a:avLst/>
          </a:prstGeom>
          <a:noFill/>
        </p:spPr>
        <p:txBody>
          <a:bodyPr wrap="square" rtlCol="0">
            <a:spAutoFit/>
          </a:bodyPr>
          <a:lstStyle/>
          <a:p>
            <a:r>
              <a:rPr lang="vi-VN" dirty="0"/>
              <a:t>3. Xác định trên lược đồ các </a:t>
            </a:r>
            <a:r>
              <a:rPr lang="en-US" dirty="0" err="1"/>
              <a:t>dãy</a:t>
            </a:r>
            <a:r>
              <a:rPr lang="en-US" dirty="0"/>
              <a:t> </a:t>
            </a:r>
            <a:r>
              <a:rPr lang="en-US" dirty="0" err="1"/>
              <a:t>núi</a:t>
            </a:r>
            <a:r>
              <a:rPr lang="en-US" dirty="0"/>
              <a:t> </a:t>
            </a:r>
            <a:r>
              <a:rPr lang="en-US" dirty="0" err="1"/>
              <a:t>có</a:t>
            </a:r>
            <a:r>
              <a:rPr lang="en-US" dirty="0"/>
              <a:t> </a:t>
            </a:r>
            <a:r>
              <a:rPr lang="en-US" dirty="0" err="1"/>
              <a:t>hướng</a:t>
            </a:r>
            <a:r>
              <a:rPr lang="en-US" dirty="0"/>
              <a:t> Tây Bắc- Đông Nam, </a:t>
            </a:r>
            <a:r>
              <a:rPr lang="en-US" dirty="0" err="1"/>
              <a:t>dãy</a:t>
            </a:r>
            <a:r>
              <a:rPr lang="en-US" dirty="0"/>
              <a:t> </a:t>
            </a:r>
            <a:r>
              <a:rPr lang="en-US" dirty="0" err="1"/>
              <a:t>núi</a:t>
            </a:r>
            <a:r>
              <a:rPr lang="en-US" dirty="0"/>
              <a:t> </a:t>
            </a:r>
            <a:r>
              <a:rPr lang="en-US" dirty="0" err="1"/>
              <a:t>có</a:t>
            </a:r>
            <a:r>
              <a:rPr lang="en-US" dirty="0"/>
              <a:t> </a:t>
            </a:r>
            <a:r>
              <a:rPr lang="en-US" dirty="0" err="1"/>
              <a:t>hướng</a:t>
            </a:r>
            <a:r>
              <a:rPr lang="en-US" dirty="0"/>
              <a:t> </a:t>
            </a:r>
            <a:r>
              <a:rPr lang="en-US" dirty="0" err="1"/>
              <a:t>vòng</a:t>
            </a:r>
            <a:r>
              <a:rPr lang="en-US" dirty="0"/>
              <a:t> </a:t>
            </a:r>
            <a:r>
              <a:rPr lang="en-US" dirty="0" err="1"/>
              <a:t>cung</a:t>
            </a:r>
            <a:r>
              <a:rPr lang="en-US" dirty="0"/>
              <a:t>? </a:t>
            </a:r>
          </a:p>
        </p:txBody>
      </p:sp>
      <p:sp>
        <p:nvSpPr>
          <p:cNvPr id="8" name="TextBox 7"/>
          <p:cNvSpPr txBox="1"/>
          <p:nvPr/>
        </p:nvSpPr>
        <p:spPr>
          <a:xfrm>
            <a:off x="1009814" y="3220279"/>
            <a:ext cx="5943599" cy="369332"/>
          </a:xfrm>
          <a:prstGeom prst="rect">
            <a:avLst/>
          </a:prstGeom>
          <a:noFill/>
        </p:spPr>
        <p:txBody>
          <a:bodyPr wrap="square" rtlCol="0">
            <a:spAutoFit/>
          </a:bodyPr>
          <a:lstStyle/>
          <a:p>
            <a:r>
              <a:rPr lang="en-US" dirty="0"/>
              <a:t>4. </a:t>
            </a:r>
            <a:r>
              <a:rPr lang="en-US" dirty="0" err="1"/>
              <a:t>Kể</a:t>
            </a:r>
            <a:r>
              <a:rPr lang="en-US" dirty="0"/>
              <a:t> </a:t>
            </a:r>
            <a:r>
              <a:rPr lang="en-US" dirty="0" err="1"/>
              <a:t>tên</a:t>
            </a:r>
            <a:r>
              <a:rPr lang="en-US" dirty="0"/>
              <a:t> </a:t>
            </a:r>
            <a:r>
              <a:rPr lang="en-US" dirty="0" err="1"/>
              <a:t>một</a:t>
            </a:r>
            <a:r>
              <a:rPr lang="en-US" dirty="0"/>
              <a:t> </a:t>
            </a:r>
            <a:r>
              <a:rPr lang="en-US" dirty="0" err="1"/>
              <a:t>số</a:t>
            </a:r>
            <a:r>
              <a:rPr lang="en-US" dirty="0"/>
              <a:t> </a:t>
            </a:r>
            <a:r>
              <a:rPr lang="en-US" dirty="0" err="1"/>
              <a:t>đồng</a:t>
            </a:r>
            <a:r>
              <a:rPr lang="en-US" dirty="0"/>
              <a:t> </a:t>
            </a:r>
            <a:r>
              <a:rPr lang="en-US" dirty="0" err="1"/>
              <a:t>bằng</a:t>
            </a:r>
            <a:r>
              <a:rPr lang="en-US" dirty="0"/>
              <a:t> </a:t>
            </a:r>
            <a:r>
              <a:rPr lang="en-US" dirty="0" err="1"/>
              <a:t>lớn</a:t>
            </a:r>
            <a:r>
              <a:rPr lang="en-US" dirty="0"/>
              <a:t> ở </a:t>
            </a:r>
            <a:r>
              <a:rPr lang="en-US" dirty="0" err="1"/>
              <a:t>nước</a:t>
            </a:r>
            <a:r>
              <a:rPr lang="en-US" dirty="0"/>
              <a:t> ta? </a:t>
            </a:r>
          </a:p>
        </p:txBody>
      </p:sp>
      <p:sp>
        <p:nvSpPr>
          <p:cNvPr id="9" name="TextBox 8"/>
          <p:cNvSpPr txBox="1"/>
          <p:nvPr/>
        </p:nvSpPr>
        <p:spPr>
          <a:xfrm>
            <a:off x="1009813" y="3630176"/>
            <a:ext cx="5943599" cy="646331"/>
          </a:xfrm>
          <a:prstGeom prst="rect">
            <a:avLst/>
          </a:prstGeom>
          <a:noFill/>
        </p:spPr>
        <p:txBody>
          <a:bodyPr wrap="square" rtlCol="0">
            <a:spAutoFit/>
          </a:bodyPr>
          <a:lstStyle/>
          <a:p>
            <a:r>
              <a:rPr lang="en-US" b="1" dirty="0" smtClean="0"/>
              <a:t>* </a:t>
            </a:r>
            <a:r>
              <a:rPr lang="en-US" b="1" dirty="0" err="1" smtClean="0"/>
              <a:t>Khoáng</a:t>
            </a:r>
            <a:r>
              <a:rPr lang="en-US" b="1" dirty="0" smtClean="0"/>
              <a:t> </a:t>
            </a:r>
            <a:r>
              <a:rPr lang="en-US" b="1" dirty="0" err="1" smtClean="0"/>
              <a:t>sản</a:t>
            </a:r>
            <a:endParaRPr lang="en-US" b="1" dirty="0" smtClean="0"/>
          </a:p>
          <a:p>
            <a:r>
              <a:rPr lang="en-US" dirty="0" smtClean="0"/>
              <a:t>5</a:t>
            </a:r>
            <a:r>
              <a:rPr lang="en-US" dirty="0"/>
              <a:t>. </a:t>
            </a:r>
            <a:r>
              <a:rPr lang="en-US" dirty="0" err="1"/>
              <a:t>Nêu</a:t>
            </a:r>
            <a:r>
              <a:rPr lang="en-US" dirty="0"/>
              <a:t> </a:t>
            </a:r>
            <a:r>
              <a:rPr lang="en-US" dirty="0" err="1"/>
              <a:t>đặc</a:t>
            </a:r>
            <a:r>
              <a:rPr lang="en-US" dirty="0"/>
              <a:t> </a:t>
            </a:r>
            <a:r>
              <a:rPr lang="en-US" dirty="0" err="1"/>
              <a:t>điểm</a:t>
            </a:r>
            <a:r>
              <a:rPr lang="en-US" dirty="0"/>
              <a:t> </a:t>
            </a:r>
            <a:r>
              <a:rPr lang="en-US" dirty="0" err="1"/>
              <a:t>về</a:t>
            </a:r>
            <a:r>
              <a:rPr lang="en-US" dirty="0"/>
              <a:t> </a:t>
            </a:r>
            <a:r>
              <a:rPr lang="en-US" dirty="0" err="1"/>
              <a:t>khoáng</a:t>
            </a:r>
            <a:r>
              <a:rPr lang="en-US" dirty="0"/>
              <a:t> </a:t>
            </a:r>
            <a:r>
              <a:rPr lang="en-US" dirty="0" err="1"/>
              <a:t>sản</a:t>
            </a:r>
            <a:r>
              <a:rPr lang="en-US" dirty="0"/>
              <a:t> ở Việt Nam?</a:t>
            </a:r>
            <a:r>
              <a:rPr lang="vi-VN" dirty="0"/>
              <a:t> </a:t>
            </a:r>
            <a:endParaRPr lang="en-US" dirty="0"/>
          </a:p>
        </p:txBody>
      </p:sp>
      <p:sp>
        <p:nvSpPr>
          <p:cNvPr id="5" name="TextBox 4"/>
          <p:cNvSpPr txBox="1"/>
          <p:nvPr/>
        </p:nvSpPr>
        <p:spPr>
          <a:xfrm>
            <a:off x="1168842" y="1383325"/>
            <a:ext cx="1653871" cy="369332"/>
          </a:xfrm>
          <a:prstGeom prst="rect">
            <a:avLst/>
          </a:prstGeom>
          <a:noFill/>
        </p:spPr>
        <p:txBody>
          <a:bodyPr wrap="square" rtlCol="0">
            <a:spAutoFit/>
          </a:bodyPr>
          <a:lstStyle/>
          <a:p>
            <a:r>
              <a:rPr lang="en-US" b="1" dirty="0" smtClean="0"/>
              <a:t>* </a:t>
            </a:r>
            <a:r>
              <a:rPr lang="en-US" b="1" dirty="0" err="1" smtClean="0"/>
              <a:t>Địa</a:t>
            </a:r>
            <a:r>
              <a:rPr lang="en-US" b="1" dirty="0" smtClean="0"/>
              <a:t> </a:t>
            </a:r>
            <a:r>
              <a:rPr lang="en-US" b="1" dirty="0" err="1" smtClean="0"/>
              <a:t>hình</a:t>
            </a:r>
            <a:r>
              <a:rPr lang="en-US" b="1" dirty="0" smtClean="0"/>
              <a:t> </a:t>
            </a:r>
            <a:endParaRPr lang="en-US" b="1" dirty="0"/>
          </a:p>
        </p:txBody>
      </p:sp>
    </p:spTree>
    <p:extLst>
      <p:ext uri="{BB962C8B-B14F-4D97-AF65-F5344CB8AC3E}">
        <p14:creationId xmlns:p14="http://schemas.microsoft.com/office/powerpoint/2010/main" val="1630500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416C2-5E19-2028-56D6-32104A5DCA3B}"/>
              </a:ext>
            </a:extLst>
          </p:cNvPr>
          <p:cNvPicPr>
            <a:picLocks noChangeAspect="1"/>
          </p:cNvPicPr>
          <p:nvPr/>
        </p:nvPicPr>
        <p:blipFill>
          <a:blip r:embed="rId2"/>
          <a:stretch>
            <a:fillRect/>
          </a:stretch>
        </p:blipFill>
        <p:spPr>
          <a:xfrm>
            <a:off x="975360" y="392112"/>
            <a:ext cx="4338320" cy="6205049"/>
          </a:xfrm>
          <a:prstGeom prst="rect">
            <a:avLst/>
          </a:prstGeom>
        </p:spPr>
      </p:pic>
      <p:pic>
        <p:nvPicPr>
          <p:cNvPr id="3" name="Graphic 2">
            <a:extLst>
              <a:ext uri="{FF2B5EF4-FFF2-40B4-BE49-F238E27FC236}">
                <a16:creationId xmlns:a16="http://schemas.microsoft.com/office/drawing/2014/main" id="{DD5395A6-7E1A-B221-E12D-DB437CFFC91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9971443" y="3242067"/>
            <a:ext cx="2372957" cy="3615933"/>
          </a:xfrm>
          <a:prstGeom prst="rect">
            <a:avLst/>
          </a:prstGeom>
        </p:spPr>
      </p:pic>
      <p:grpSp>
        <p:nvGrpSpPr>
          <p:cNvPr id="4" name="Group 3">
            <a:extLst>
              <a:ext uri="{FF2B5EF4-FFF2-40B4-BE49-F238E27FC236}">
                <a16:creationId xmlns:a16="http://schemas.microsoft.com/office/drawing/2014/main" id="{7BA695FC-02A1-CC5C-4E00-9DC1C2AB1D17}"/>
              </a:ext>
            </a:extLst>
          </p:cNvPr>
          <p:cNvGrpSpPr/>
          <p:nvPr/>
        </p:nvGrpSpPr>
        <p:grpSpPr>
          <a:xfrm flipH="1">
            <a:off x="5384799" y="639193"/>
            <a:ext cx="6148630" cy="2622167"/>
            <a:chOff x="1395977" y="1070949"/>
            <a:chExt cx="4531941" cy="1890493"/>
          </a:xfrm>
        </p:grpSpPr>
        <p:pic>
          <p:nvPicPr>
            <p:cNvPr id="6" name="Picture 2">
              <a:extLst>
                <a:ext uri="{FF2B5EF4-FFF2-40B4-BE49-F238E27FC236}">
                  <a16:creationId xmlns:a16="http://schemas.microsoft.com/office/drawing/2014/main" id="{9CF29C2A-762E-56DA-0211-DE4ADD93C7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395977" y="1070949"/>
              <a:ext cx="4531941" cy="1890493"/>
            </a:xfrm>
            <a:prstGeom prst="rect">
              <a:avLst/>
            </a:prstGeom>
          </p:spPr>
        </p:pic>
        <p:sp>
          <p:nvSpPr>
            <p:cNvPr id="8" name="TextBox 7">
              <a:extLst>
                <a:ext uri="{FF2B5EF4-FFF2-40B4-BE49-F238E27FC236}">
                  <a16:creationId xmlns:a16="http://schemas.microsoft.com/office/drawing/2014/main" id="{727C66D8-5EA2-B341-F46C-ADEE3957D2E9}"/>
                </a:ext>
              </a:extLst>
            </p:cNvPr>
            <p:cNvSpPr txBox="1"/>
            <p:nvPr/>
          </p:nvSpPr>
          <p:spPr>
            <a:xfrm>
              <a:off x="1538429" y="1443579"/>
              <a:ext cx="4089245" cy="1131671"/>
            </a:xfrm>
            <a:prstGeom prst="rect">
              <a:avLst/>
            </a:prstGeom>
            <a:noFill/>
          </p:spPr>
          <p:txBody>
            <a:bodyPr wrap="square" rtlCol="0">
              <a:spAutoFit/>
            </a:bodyPr>
            <a:lstStyle/>
            <a:p>
              <a:pPr marL="0" marR="0" algn="just">
                <a:spcBef>
                  <a:spcPts val="0"/>
                </a:spcBef>
                <a:spcAft>
                  <a:spcPts val="1000"/>
                </a:spcAft>
              </a:pP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Địa</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hình</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 phần đất liền Việt Nam, 3/4 diện tích là đồi núi, nhưng chủ yếu là đồi núi thấp, 1/4 diện tích là đồng bằng và chủ yếu là đồng bằng phù sa sông bồi đắp.</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7" name="TextBox 6"/>
          <p:cNvSpPr txBox="1"/>
          <p:nvPr/>
        </p:nvSpPr>
        <p:spPr>
          <a:xfrm>
            <a:off x="9971443" y="5994598"/>
            <a:ext cx="24649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21947582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TotalTime>
  <Words>531</Words>
  <Application>Microsoft Office PowerPoint</Application>
  <PresentationFormat>Widescreen</PresentationFormat>
  <Paragraphs>45</Paragraphs>
  <Slides>25</Slides>
  <Notes>0</Notes>
  <HiddenSlides>1</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25</vt:i4>
      </vt:variant>
    </vt:vector>
  </HeadingPairs>
  <TitlesOfParts>
    <vt:vector size="40" baseType="lpstr">
      <vt:lpstr>微软雅黑</vt:lpstr>
      <vt:lpstr>宋体</vt:lpstr>
      <vt:lpstr>Arial</vt:lpstr>
      <vt:lpstr>Calibri</vt:lpstr>
      <vt:lpstr>Calibri Light</vt:lpstr>
      <vt:lpstr>Cambria</vt:lpstr>
      <vt:lpstr>等线</vt:lpstr>
      <vt:lpstr>Times New Roman</vt:lpstr>
      <vt:lpstr>Vogue-ExtraBold</vt:lpstr>
      <vt:lpstr>思源黑体 CN Light</vt:lpstr>
      <vt:lpstr>思源黑体 CN Medium</vt:lpstr>
      <vt:lpstr>Office Theme</vt:lpstr>
      <vt:lpstr>office</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SingPC</cp:lastModifiedBy>
  <cp:revision>70</cp:revision>
  <dcterms:created xsi:type="dcterms:W3CDTF">2023-06-19T10:14:23Z</dcterms:created>
  <dcterms:modified xsi:type="dcterms:W3CDTF">2025-09-19T02:53:33Z</dcterms:modified>
  <cp:version>MNT37</cp:version>
</cp:coreProperties>
</file>