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44" r:id="rId2"/>
    <p:sldId id="445" r:id="rId3"/>
    <p:sldId id="438" r:id="rId4"/>
    <p:sldId id="441" r:id="rId5"/>
    <p:sldId id="442" r:id="rId6"/>
    <p:sldId id="443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3333FF"/>
    <a:srgbClr val="FF0066"/>
    <a:srgbClr val="FF6600"/>
    <a:srgbClr val="FF7C80"/>
    <a:srgbClr val="EDF6F7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8" d="100"/>
          <a:sy n="68" d="100"/>
        </p:scale>
        <p:origin x="456" y="7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6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86068" y="2017889"/>
            <a:ext cx="108144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 11 năm 2025</a:t>
            </a:r>
            <a:endParaRPr lang="en-US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Google Shape;2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91" y="5233300"/>
            <a:ext cx="12192000" cy="393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8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36016" y="6324600"/>
            <a:ext cx="4240622" cy="285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9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6928" y="-60614"/>
            <a:ext cx="5672528" cy="323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8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24719" y="-914400"/>
            <a:ext cx="3139317" cy="332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197605" y="3148380"/>
            <a:ext cx="11602898" cy="194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en-US" sz="5400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vi-V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 CHÁU NẮM TAY ÔNG </a:t>
            </a:r>
            <a:r>
              <a:rPr lang="en-US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</a:t>
            </a:r>
            <a:r>
              <a:rPr lang="vi-VN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572960" y="1136903"/>
            <a:ext cx="7293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MẶT CƯỜI, MẶT MẾU</a:t>
            </a:r>
            <a:endParaRPr lang="en-US" sz="3600" b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44914" y="7811529"/>
            <a:ext cx="3256374" cy="736994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b="1" smtClean="0"/>
              <a:t>Quay để chọn biểu tượng</a:t>
            </a:r>
            <a:endParaRPr lang="en-US" sz="2400" b="1"/>
          </a:p>
        </p:txBody>
      </p:sp>
      <p:grpSp>
        <p:nvGrpSpPr>
          <p:cNvPr id="10" name="Group 9"/>
          <p:cNvGrpSpPr/>
          <p:nvPr/>
        </p:nvGrpSpPr>
        <p:grpSpPr>
          <a:xfrm>
            <a:off x="10089067" y="2608485"/>
            <a:ext cx="5440652" cy="4760181"/>
            <a:chOff x="10299358" y="2603989"/>
            <a:chExt cx="5348851" cy="476018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0820400" y="5021527"/>
              <a:ext cx="4267200" cy="0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1887200" y="3238539"/>
              <a:ext cx="2133600" cy="3581400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1887200" y="3200400"/>
              <a:ext cx="2073876" cy="3608174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6" t="4466" r="74551" b="75380"/>
            <a:stretch/>
          </p:blipFill>
          <p:spPr>
            <a:xfrm>
              <a:off x="10299358" y="4435952"/>
              <a:ext cx="1165652" cy="11211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9" t="28897" r="74705" b="49807"/>
            <a:stretch/>
          </p:blipFill>
          <p:spPr>
            <a:xfrm>
              <a:off x="11368650" y="2603989"/>
              <a:ext cx="1186249" cy="11845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4" t="80068" r="74923"/>
            <a:stretch/>
          </p:blipFill>
          <p:spPr>
            <a:xfrm>
              <a:off x="13545905" y="2818806"/>
              <a:ext cx="1149178" cy="110873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0" t="55183" r="2875" b="25084"/>
            <a:stretch/>
          </p:blipFill>
          <p:spPr>
            <a:xfrm>
              <a:off x="14511387" y="4480394"/>
              <a:ext cx="1136822" cy="10976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13" t="80068" r="50198"/>
            <a:stretch/>
          </p:blipFill>
          <p:spPr>
            <a:xfrm>
              <a:off x="13564036" y="6181331"/>
              <a:ext cx="1168817" cy="110873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58" t="80432" r="2485"/>
            <a:stretch/>
          </p:blipFill>
          <p:spPr>
            <a:xfrm>
              <a:off x="11233880" y="6275707"/>
              <a:ext cx="1138635" cy="1088463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0838181" y="5029201"/>
            <a:ext cx="3869843" cy="3519323"/>
            <a:chOff x="11024286" y="5326290"/>
            <a:chExt cx="3804547" cy="351932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2954000" y="5326290"/>
              <a:ext cx="0" cy="2446074"/>
            </a:xfrm>
            <a:prstGeom prst="line">
              <a:avLst/>
            </a:prstGeom>
            <a:ln w="25400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11024286" y="7893601"/>
              <a:ext cx="3804547" cy="0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125201" y="7772365"/>
              <a:ext cx="0" cy="107324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4706601" y="7772365"/>
              <a:ext cx="0" cy="107324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11353800" y="5326290"/>
              <a:ext cx="1589904" cy="7713"/>
            </a:xfrm>
            <a:prstGeom prst="line">
              <a:avLst/>
            </a:prstGeom>
            <a:ln w="25400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19241" y="3292788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</a:rPr>
              <a:t>thả </a:t>
            </a:r>
            <a:r>
              <a:rPr lang="en-US" sz="3600" smtClean="0">
                <a:solidFill>
                  <a:srgbClr val="0000CC"/>
                </a:solidFill>
              </a:rPr>
              <a:t>….</a:t>
            </a:r>
            <a:r>
              <a:rPr lang="en-US" sz="3600" b="1" smtClean="0">
                <a:solidFill>
                  <a:srgbClr val="0000CC"/>
                </a:solidFill>
              </a:rPr>
              <a:t>iều</a:t>
            </a:r>
            <a:endParaRPr lang="en-US" sz="3600" b="1">
              <a:solidFill>
                <a:srgbClr val="0000CC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01847" y="3292788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d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32520" y="3316069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</a:rPr>
              <a:t>du </a:t>
            </a:r>
            <a:r>
              <a:rPr lang="en-US" sz="3600" smtClean="0">
                <a:solidFill>
                  <a:srgbClr val="0000CC"/>
                </a:solidFill>
              </a:rPr>
              <a:t>.…</a:t>
            </a:r>
            <a:r>
              <a:rPr lang="en-US" sz="3600" b="1" smtClean="0">
                <a:solidFill>
                  <a:srgbClr val="0000CC"/>
                </a:solidFill>
              </a:rPr>
              <a:t>ịch</a:t>
            </a:r>
            <a:endParaRPr lang="en-US" sz="3600" b="1">
              <a:solidFill>
                <a:srgbClr val="0000CC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15126" y="3316069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48154" y="3290161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</a:rPr>
              <a:t>tập </a:t>
            </a:r>
            <a:r>
              <a:rPr lang="en-US" sz="3600" smtClean="0">
                <a:solidFill>
                  <a:srgbClr val="0000CC"/>
                </a:solidFill>
              </a:rPr>
              <a:t>….</a:t>
            </a:r>
            <a:r>
              <a:rPr lang="en-US" sz="3600" b="1" smtClean="0">
                <a:solidFill>
                  <a:srgbClr val="0000CC"/>
                </a:solidFill>
              </a:rPr>
              <a:t>ơi</a:t>
            </a:r>
            <a:endParaRPr lang="en-US" sz="3600" b="1">
              <a:solidFill>
                <a:srgbClr val="0000CC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930760" y="3290161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b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1288" y="6645588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</a:rPr>
              <a:t>ngắm</a:t>
            </a:r>
            <a:r>
              <a:rPr lang="en-US" sz="3600" smtClean="0">
                <a:solidFill>
                  <a:srgbClr val="0000CC"/>
                </a:solidFill>
              </a:rPr>
              <a:t>….</a:t>
            </a:r>
            <a:r>
              <a:rPr lang="en-US" sz="3600" b="1" smtClean="0">
                <a:solidFill>
                  <a:srgbClr val="0000CC"/>
                </a:solidFill>
              </a:rPr>
              <a:t>ảnh</a:t>
            </a:r>
            <a:endParaRPr lang="en-US" sz="3600" b="1">
              <a:solidFill>
                <a:srgbClr val="0000CC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01342" y="664558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79367" y="6668869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</a:rPr>
              <a:t>đ</a:t>
            </a:r>
            <a:r>
              <a:rPr lang="en-US" sz="3600" smtClean="0">
                <a:solidFill>
                  <a:srgbClr val="0000CC"/>
                </a:solidFill>
              </a:rPr>
              <a:t>……</a:t>
            </a:r>
            <a:r>
              <a:rPr lang="en-US" sz="3600" b="1" smtClean="0">
                <a:solidFill>
                  <a:srgbClr val="0000CC"/>
                </a:solidFill>
              </a:rPr>
              <a:t>hoà</a:t>
            </a:r>
            <a:endParaRPr lang="en-US" sz="3600" b="1">
              <a:solidFill>
                <a:srgbClr val="0000CC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68088" y="6668869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iều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95001" y="6642961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</a:rPr>
              <a:t>tắm b</a:t>
            </a:r>
            <a:r>
              <a:rPr lang="en-US" sz="3600" smtClean="0">
                <a:solidFill>
                  <a:srgbClr val="0000CC"/>
                </a:solidFill>
              </a:rPr>
              <a:t>…..</a:t>
            </a:r>
            <a:endParaRPr lang="en-US" sz="3600">
              <a:solidFill>
                <a:srgbClr val="0000CC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56873" y="6642961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iển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4466" r="74551" b="75380"/>
          <a:stretch/>
        </p:blipFill>
        <p:spPr>
          <a:xfrm>
            <a:off x="899319" y="2793492"/>
            <a:ext cx="1800234" cy="17023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8" t="80432" r="2485"/>
          <a:stretch/>
        </p:blipFill>
        <p:spPr>
          <a:xfrm>
            <a:off x="3863336" y="6233711"/>
            <a:ext cx="1746128" cy="16410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t="80068" r="50198"/>
          <a:stretch/>
        </p:blipFill>
        <p:spPr>
          <a:xfrm>
            <a:off x="3922553" y="2793492"/>
            <a:ext cx="1708848" cy="16923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80068" r="74923"/>
          <a:stretch/>
        </p:blipFill>
        <p:spPr>
          <a:xfrm>
            <a:off x="6975451" y="6259554"/>
            <a:ext cx="1702826" cy="161518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30212" r="74705" b="51183"/>
          <a:stretch/>
        </p:blipFill>
        <p:spPr>
          <a:xfrm>
            <a:off x="974063" y="6221628"/>
            <a:ext cx="1717644" cy="15313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0" t="55183" r="2875" b="25084"/>
          <a:stretch/>
        </p:blipFill>
        <p:spPr>
          <a:xfrm>
            <a:off x="6985264" y="2817281"/>
            <a:ext cx="1762655" cy="1673261"/>
          </a:xfrm>
          <a:prstGeom prst="rect">
            <a:avLst/>
          </a:prstGeom>
        </p:spPr>
      </p:pic>
      <p:pic>
        <p:nvPicPr>
          <p:cNvPr id="4" name="Cả Nhà Thương Nhau Karaoke Nhạc Thiếu Nhi Beat Chuẩn Karaoke - Karaoke Phi Long (720p, h264)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72" y="0"/>
            <a:ext cx="1625074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014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900000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0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08919" y="2658444"/>
            <a:ext cx="143127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câu văn nào dưới đây thể hiện cảm xúc với người thân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0721" y="3818609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Dương nhìn ông, lòng trào lên cảm xúc yêu thương khó tả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74969" y="5786813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 đưa đón nó đi học mỗi khi bố mẹ bận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40721" y="4800517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Thường ngày, Dương luôn nghĩ ông rất nhanh nhẹn.</a:t>
            </a:r>
            <a:endParaRPr lang="en-US" sz="3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7411" y="6790492"/>
            <a:ext cx="12877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 ngoại ơi, cháu yêu ông nhiều lắm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Google Shape;29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36928" y="-60614"/>
            <a:ext cx="5672528" cy="323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8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38919" y="-833126"/>
            <a:ext cx="3139317" cy="33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8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91" y="7315200"/>
            <a:ext cx="12192000" cy="185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8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36016" y="7086600"/>
            <a:ext cx="4240622" cy="2106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3" grpId="1"/>
      <p:bldP spid="20" grpId="0"/>
      <p:bldP spid="20" grpId="1"/>
      <p:bldP spid="21" grpId="0"/>
      <p:bldP spid="21" grpId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2119" y="1828800"/>
            <a:ext cx="1431279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 2 – 3 câu thể hiện cảm xúc của em khi nghĩ về một cử chỉ, việc làm của người thân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/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ử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chỉ, việc làm nào của người thân gợi cảm xúc cho em?</a:t>
            </a:r>
          </a:p>
          <a:p>
            <a:pPr indent="457200"/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Em hãy diễn tả cụ thể cảm xúc đó.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4119" y="4419600"/>
            <a:ext cx="1378473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38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vi-VN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Em thấy mẹ nấu cơm cho em ăn. Trời nóng, em nhìn thấy giọt mồ hôi trên gương mặt của mẹ. Em yêu mẹ.</a:t>
            </a:r>
          </a:p>
          <a:p>
            <a:pPr indent="457200" algn="just"/>
            <a:endParaRPr lang="en-US" sz="3800" b="1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vi-VN" sz="38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Mẹ </a:t>
            </a:r>
            <a:r>
              <a:rPr lang="vi-VN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của em lúc nào cũng tất bật với công việc, hết lau nhà lại giặt quần áo. Em rất thương mẹ. ....</a:t>
            </a:r>
            <a:endParaRPr lang="en-US" sz="38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Google Shape;29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36927" y="-60614"/>
            <a:ext cx="6424991" cy="233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8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96119" y="-685800"/>
            <a:ext cx="2904124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8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91" y="7315200"/>
            <a:ext cx="12192000" cy="185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8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36016" y="7086600"/>
            <a:ext cx="4240622" cy="2106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9506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94864" y="1907501"/>
            <a:ext cx="143127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đoạn văn thể hiện tình cảm của em đối với người thân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1721" y="2969877"/>
            <a:ext cx="140079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 </a:t>
            </a:r>
            <a:r>
              <a:rPr lang="vi-VN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rất thương yêu em. Trong một lần em bị ngã, bố nhẹ nhàng tới đỡ em dậy và hỏi: “Con có đau lắm không?”. Dù bị trầy da, nhưng bằng câu nói của bố, em cảm thấy không còn đau đớn gì nữa!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3532" y="5909690"/>
            <a:ext cx="139348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Bài 4: Đọc lại đoạn văn em viết, phát hiện lỗi và sửa lỗi.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Google Shape;29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36927" y="-60614"/>
            <a:ext cx="6424991" cy="233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8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91319" y="-615791"/>
            <a:ext cx="2904124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8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91" y="6586798"/>
            <a:ext cx="12192000" cy="258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8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36016" y="7086600"/>
            <a:ext cx="4240622" cy="2106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49506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85119" y="2133600"/>
            <a:ext cx="3006316" cy="677108"/>
            <a:chOff x="1478168" y="2511922"/>
            <a:chExt cx="2656476" cy="677108"/>
          </a:xfrm>
        </p:grpSpPr>
        <p:sp>
          <p:nvSpPr>
            <p:cNvPr id="10" name="Rectangle 9"/>
            <p:cNvSpPr/>
            <p:nvPr/>
          </p:nvSpPr>
          <p:spPr>
            <a:xfrm>
              <a:off x="1478168" y="2511922"/>
              <a:ext cx="265647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Vận dụng.</a:t>
              </a:r>
              <a:r>
                <a:rPr lang="vi-VN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576000" y="3156951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356519" y="3429000"/>
            <a:ext cx="1431279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Về nhà tìm đọc những câu chuyện, bài văn, bài thơ,…về tình cảm giữa những người thân trong gia đình hoặc tình cảm với mọi vật trong nhà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Google Shape;29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36927" y="-60614"/>
            <a:ext cx="6424991" cy="233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8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0319" y="-615792"/>
            <a:ext cx="3285124" cy="342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8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91" y="6586798"/>
            <a:ext cx="12192000" cy="258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8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36016" y="7086600"/>
            <a:ext cx="4240622" cy="2106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6821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566319" y="4038600"/>
            <a:ext cx="8915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9661</TotalTime>
  <Words>396</Words>
  <Application>Microsoft Office PowerPoint</Application>
  <PresentationFormat>Custom</PresentationFormat>
  <Paragraphs>39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1070</cp:revision>
  <dcterms:created xsi:type="dcterms:W3CDTF">2008-09-09T22:52:10Z</dcterms:created>
  <dcterms:modified xsi:type="dcterms:W3CDTF">2025-11-26T03:52:28Z</dcterms:modified>
</cp:coreProperties>
</file>