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303" r:id="rId2"/>
    <p:sldId id="272" r:id="rId3"/>
    <p:sldId id="304" r:id="rId4"/>
    <p:sldId id="349" r:id="rId5"/>
    <p:sldId id="350" r:id="rId6"/>
    <p:sldId id="266" r:id="rId7"/>
    <p:sldId id="270" r:id="rId8"/>
    <p:sldId id="351" r:id="rId9"/>
    <p:sldId id="313" r:id="rId10"/>
    <p:sldId id="314" r:id="rId11"/>
    <p:sldId id="267" r:id="rId12"/>
    <p:sldId id="309" r:id="rId13"/>
    <p:sldId id="310" r:id="rId14"/>
    <p:sldId id="311" r:id="rId15"/>
    <p:sldId id="262" r:id="rId16"/>
    <p:sldId id="306" r:id="rId17"/>
    <p:sldId id="263" r:id="rId18"/>
    <p:sldId id="312" r:id="rId19"/>
    <p:sldId id="297" r:id="rId20"/>
    <p:sldId id="298" r:id="rId21"/>
    <p:sldId id="348" r:id="rId22"/>
    <p:sldId id="289" r:id="rId23"/>
    <p:sldId id="265" r:id="rId24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Arial-SGK-TV" panose="020B0604020202020204" charset="0"/>
      <p:regular r:id="rId27"/>
      <p:bold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F7931C"/>
    <a:srgbClr val="ED7D31"/>
    <a:srgbClr val="F09252"/>
    <a:srgbClr val="F19E65"/>
    <a:srgbClr val="FDD09E"/>
    <a:srgbClr val="FFFFFF"/>
    <a:srgbClr val="D3EAD4"/>
    <a:srgbClr val="1D90D0"/>
    <a:srgbClr val="0CA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5AE62-D8B3-4294-97E5-A5F6342BBCEC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ECA00-45E7-4B66-8B84-A029649B7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0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3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3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4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E4CB63B-04DF-483A-BAB6-749667474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2C97D4-862E-4329-9E31-F359F51ADFA9}" type="slidenum">
              <a:rPr lang="en-US" altLang="en-US" smtClean="0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9C07192-C24A-4BF4-A3F8-1F8D2869D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66750"/>
            <a:ext cx="4645025" cy="3484563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57B2B3DB-1F5A-4855-A026-BAECEEE2A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373563"/>
            <a:ext cx="5048250" cy="407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sym typeface="Symbol" panose="05050102010706020507" pitchFamily="18" charset="2"/>
              </a:rPr>
              <a:t></a:t>
            </a:r>
          </a:p>
        </p:txBody>
      </p:sp>
    </p:spTree>
    <p:extLst>
      <p:ext uri="{BB962C8B-B14F-4D97-AF65-F5344CB8AC3E}">
        <p14:creationId xmlns:p14="http://schemas.microsoft.com/office/powerpoint/2010/main" val="29169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0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D864D30-42DC-4542-81D3-4F58E777823E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8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35C9FF-27A9-4D1A-9F70-601B880DD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AC0EDA-C14D-44BB-BC29-314D16D2D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5C27D8-7DA3-4622-B512-6CF8E099D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4D5B8-692A-4A53-9786-D8DA491EF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15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45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image" Target="../media/image45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45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14.xml"/><Relationship Id="rId1" Type="http://schemas.openxmlformats.org/officeDocument/2006/relationships/audio" Target="file:///H:\Copy%20of%20Mai%20truong%20men%20yeu.wav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2C5329-ED64-4B3A-AE0A-32EB2F79AE31}"/>
              </a:ext>
            </a:extLst>
          </p:cNvPr>
          <p:cNvSpPr/>
          <p:nvPr/>
        </p:nvSpPr>
        <p:spPr>
          <a:xfrm>
            <a:off x="2501560" y="616822"/>
            <a:ext cx="4140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TIỂU HỌC KHÁNH YÊN TRUNG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FEF87-66D9-4ED7-9DAA-FFE978EBBCE8}"/>
              </a:ext>
            </a:extLst>
          </p:cNvPr>
          <p:cNvSpPr/>
          <p:nvPr/>
        </p:nvSpPr>
        <p:spPr>
          <a:xfrm>
            <a:off x="2729132" y="5403769"/>
            <a:ext cx="441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Giáo viên</a:t>
            </a:r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thực hiện</a:t>
            </a:r>
            <a:r>
              <a:rPr lang="vi-VN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LÊ THUÝ HÀ</a:t>
            </a:r>
            <a:endParaRPr lang="vi-VN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8">
            <a:extLst>
              <a:ext uri="{FF2B5EF4-FFF2-40B4-BE49-F238E27FC236}">
                <a16:creationId xmlns:a16="http://schemas.microsoft.com/office/drawing/2014/main" id="{880A7256-A1E2-43AD-9A44-BDF9ED17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42" y="6094726"/>
            <a:ext cx="708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789194-9EBD-4AF2-A12C-F9A5B3522C75}"/>
              </a:ext>
            </a:extLst>
          </p:cNvPr>
          <p:cNvSpPr/>
          <p:nvPr/>
        </p:nvSpPr>
        <p:spPr>
          <a:xfrm>
            <a:off x="530535" y="1891843"/>
            <a:ext cx="8082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kern="1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ĐẾN D</a:t>
            </a:r>
            <a:r>
              <a:rPr lang="en-US" sz="2400" b="1" kern="1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Ự GIỜ, THĂM LỚP!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rose001">
            <a:extLst>
              <a:ext uri="{FF2B5EF4-FFF2-40B4-BE49-F238E27FC236}">
                <a16:creationId xmlns:a16="http://schemas.microsoft.com/office/drawing/2014/main" id="{2970286C-9A0A-4A95-9898-0AAD34599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99" y="2335842"/>
            <a:ext cx="3442216" cy="262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0 (50)">
            <a:extLst>
              <a:ext uri="{FF2B5EF4-FFF2-40B4-BE49-F238E27FC236}">
                <a16:creationId xmlns:a16="http://schemas.microsoft.com/office/drawing/2014/main" id="{C8732899-397C-435D-A237-D5297D1FF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34" y="5923358"/>
            <a:ext cx="755550" cy="63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0 (50)">
            <a:extLst>
              <a:ext uri="{FF2B5EF4-FFF2-40B4-BE49-F238E27FC236}">
                <a16:creationId xmlns:a16="http://schemas.microsoft.com/office/drawing/2014/main" id="{6C274FCD-2834-4E7E-B335-31417D9D42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75" y="6012958"/>
            <a:ext cx="741566" cy="6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0 (50)">
            <a:extLst>
              <a:ext uri="{FF2B5EF4-FFF2-40B4-BE49-F238E27FC236}">
                <a16:creationId xmlns:a16="http://schemas.microsoft.com/office/drawing/2014/main" id="{D7025F4E-E7EA-431E-BE16-E5C8FE092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37" y="5948949"/>
            <a:ext cx="741565" cy="6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1687" y="381077"/>
            <a:ext cx="655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Mở rộng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https://bizweb.dktcdn.net/thumb/1024x1024/100/449/470/products/vong-kieng-thach-anh-dau-tay-xanh-5a-1.jpg?v=1718782035660">
            <a:extLst>
              <a:ext uri="{FF2B5EF4-FFF2-40B4-BE49-F238E27FC236}">
                <a16:creationId xmlns:a16="http://schemas.microsoft.com/office/drawing/2014/main" id="{33495046-3B6B-4B12-9ED4-8FA682D8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" y="1982759"/>
            <a:ext cx="1237957" cy="12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ây chuyền ngọc Cẩm Thạch Type A xanh lý trong cao cấp">
            <a:extLst>
              <a:ext uri="{FF2B5EF4-FFF2-40B4-BE49-F238E27FC236}">
                <a16:creationId xmlns:a16="http://schemas.microsoft.com/office/drawing/2014/main" id="{33F758C3-0B8D-402F-B7A3-5FB8F689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56" y="1729543"/>
            <a:ext cx="1728043" cy="14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ặt Dây Chuyền Đá Ruby MDR12">
            <a:extLst>
              <a:ext uri="{FF2B5EF4-FFF2-40B4-BE49-F238E27FC236}">
                <a16:creationId xmlns:a16="http://schemas.microsoft.com/office/drawing/2014/main" id="{481863D7-76A5-42D8-8816-E12C185C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19" y="1729543"/>
            <a:ext cx="1491175" cy="15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hẫn Vàng 18K đính đá Ruby PNJ RBXMY000552">
            <a:extLst>
              <a:ext uri="{FF2B5EF4-FFF2-40B4-BE49-F238E27FC236}">
                <a16:creationId xmlns:a16="http://schemas.microsoft.com/office/drawing/2014/main" id="{64DA1045-B30B-4E5C-838A-8E7B80E6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44" y="1850135"/>
            <a:ext cx="1491174" cy="14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trangsuc88.vn/wp-content/uploads/2024/06/IMG_0132.jpg">
            <a:extLst>
              <a:ext uri="{FF2B5EF4-FFF2-40B4-BE49-F238E27FC236}">
                <a16:creationId xmlns:a16="http://schemas.microsoft.com/office/drawing/2014/main" id="{400D79B7-BB6D-4E95-8798-08647316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07" y="3922853"/>
            <a:ext cx="1889794" cy="20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hế Đá">
            <a:extLst>
              <a:ext uri="{FF2B5EF4-FFF2-40B4-BE49-F238E27FC236}">
                <a16:creationId xmlns:a16="http://schemas.microsoft.com/office/drawing/2014/main" id="{F332F459-2371-4569-A46A-462E865F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75" y="4003491"/>
            <a:ext cx="2142847" cy="20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Lạm dụng nước đá và kem lạnh không tốt cho sức khỏe - Tuổi ...">
            <a:extLst>
              <a:ext uri="{FF2B5EF4-FFF2-40B4-BE49-F238E27FC236}">
                <a16:creationId xmlns:a16="http://schemas.microsoft.com/office/drawing/2014/main" id="{B54158CC-20A6-4467-8799-93C00D65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91" y="4018425"/>
            <a:ext cx="1929032" cy="18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9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AA204-BB5B-42C0-9980-7B39B9690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07" y="4094020"/>
            <a:ext cx="158985" cy="198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47" y="989538"/>
            <a:ext cx="621740" cy="5992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F7F758C-D382-4E10-B3F6-B9BC2FB87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93781"/>
              </p:ext>
            </p:extLst>
          </p:nvPr>
        </p:nvGraphicFramePr>
        <p:xfrm>
          <a:off x="1478400" y="1653856"/>
          <a:ext cx="6300712" cy="3639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ED7D31"/>
                          </a:solidFill>
                          <a:latin typeface="Arial-SGK-TV" panose="020B0604020202020204" charset="0"/>
                          <a:cs typeface="Arial-SGK-TV" panose="020B0604020202020204" charset="0"/>
                        </a:rPr>
                        <a:t>âm đầu</a:t>
                      </a:r>
                      <a:endParaRPr lang="en-US" sz="2400" b="1" dirty="0">
                        <a:solidFill>
                          <a:srgbClr val="ED7D31"/>
                        </a:solidFill>
                        <a:latin typeface="Arial-SGK-TV" panose="020B0604020202020204" charset="0"/>
                        <a:cs typeface="Arial-SGK-TV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ED7D31"/>
                          </a:solidFill>
                          <a:latin typeface="Arial-SGK-TV" panose="020B0604020202020204" charset="0"/>
                          <a:cs typeface="Arial-SGK-TV" panose="020B0604020202020204" charset="0"/>
                        </a:rPr>
                        <a:t>vần</a:t>
                      </a:r>
                      <a:r>
                        <a:rPr lang="en-US" sz="2400" b="1">
                          <a:latin typeface="Arial-SGK-TV" panose="020B0604020202020204" charset="0"/>
                          <a:cs typeface="Arial-SGK-TV" panose="020B060402020202020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9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>
                          <a:solidFill>
                            <a:srgbClr val="ED7D31"/>
                          </a:solidFill>
                          <a:latin typeface="Arial-SGK-TV" panose="020B0604020202020204" charset="0"/>
                          <a:ea typeface="+mn-ea"/>
                          <a:cs typeface="Arial-SGK-TV" panose="020B0604020202020204" charset="0"/>
                        </a:rPr>
                        <a:t>thanh</a:t>
                      </a:r>
                      <a:endParaRPr lang="en-US" sz="2400" b="1" kern="1200" dirty="0">
                        <a:solidFill>
                          <a:srgbClr val="ED7D31"/>
                        </a:solidFill>
                        <a:latin typeface="Arial-SGK-TV" panose="020B0604020202020204" charset="0"/>
                        <a:ea typeface="+mn-ea"/>
                        <a:cs typeface="Arial-SGK-TV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9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>
                          <a:solidFill>
                            <a:srgbClr val="ED7D31"/>
                          </a:solidFill>
                          <a:latin typeface="Arial-SGK-TV" panose="020B0604020202020204" charset="0"/>
                          <a:ea typeface="+mn-ea"/>
                          <a:cs typeface="Arial-SGK-TV" panose="020B0604020202020204" charset="0"/>
                        </a:rPr>
                        <a:t>tiếng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A6A8280-0FB9-4AD5-BBA6-A145D02C492C}"/>
              </a:ext>
            </a:extLst>
          </p:cNvPr>
          <p:cNvSpPr txBox="1"/>
          <p:nvPr/>
        </p:nvSpPr>
        <p:spPr>
          <a:xfrm>
            <a:off x="1994991" y="242522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d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7673CF-2EA6-4771-B33D-28D0ADFE1A8E}"/>
              </a:ext>
            </a:extLst>
          </p:cNvPr>
          <p:cNvSpPr txBox="1"/>
          <p:nvPr/>
        </p:nvSpPr>
        <p:spPr>
          <a:xfrm>
            <a:off x="3650859" y="243958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a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F991CC-69CB-4BF0-8641-90C68AFF9698}"/>
              </a:ext>
            </a:extLst>
          </p:cNvPr>
          <p:cNvSpPr txBox="1"/>
          <p:nvPr/>
        </p:nvSpPr>
        <p:spPr>
          <a:xfrm>
            <a:off x="6544874" y="244628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dạ 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90927-A99E-4AAE-A43F-201D00700F0D}"/>
              </a:ext>
            </a:extLst>
          </p:cNvPr>
          <p:cNvSpPr txBox="1"/>
          <p:nvPr/>
        </p:nvSpPr>
        <p:spPr>
          <a:xfrm>
            <a:off x="1994991" y="31743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d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BF445-4380-41CB-8EE5-42F1EDD9A010}"/>
              </a:ext>
            </a:extLst>
          </p:cNvPr>
          <p:cNvSpPr txBox="1"/>
          <p:nvPr/>
        </p:nvSpPr>
        <p:spPr>
          <a:xfrm>
            <a:off x="3650859" y="318872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ô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DC5A3-60FD-4930-8EFB-C37ADC6D6940}"/>
              </a:ext>
            </a:extLst>
          </p:cNvPr>
          <p:cNvSpPr txBox="1"/>
          <p:nvPr/>
        </p:nvSpPr>
        <p:spPr>
          <a:xfrm>
            <a:off x="6544874" y="319542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dỗ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0E0F7-1910-4EE0-892E-BFF4465E3B12}"/>
              </a:ext>
            </a:extLst>
          </p:cNvPr>
          <p:cNvSpPr txBox="1"/>
          <p:nvPr/>
        </p:nvSpPr>
        <p:spPr>
          <a:xfrm>
            <a:off x="1994991" y="39201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đ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05252-053F-41B0-B8C7-994B085B67E3}"/>
              </a:ext>
            </a:extLst>
          </p:cNvPr>
          <p:cNvSpPr txBox="1"/>
          <p:nvPr/>
        </p:nvSpPr>
        <p:spPr>
          <a:xfrm>
            <a:off x="3650859" y="393446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o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E73DB8-7D78-49D8-8885-F164A948FD6C}"/>
              </a:ext>
            </a:extLst>
          </p:cNvPr>
          <p:cNvSpPr txBox="1"/>
          <p:nvPr/>
        </p:nvSpPr>
        <p:spPr>
          <a:xfrm>
            <a:off x="1994991" y="469442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đ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C46F5C-D6EA-4F46-A869-441EF1F58EB5}"/>
              </a:ext>
            </a:extLst>
          </p:cNvPr>
          <p:cNvSpPr txBox="1"/>
          <p:nvPr/>
        </p:nvSpPr>
        <p:spPr>
          <a:xfrm>
            <a:off x="3650859" y="470878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o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90873-55C7-471F-A35F-AC4599B754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07" y="4100326"/>
            <a:ext cx="143386" cy="1792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D8BDBF-89C6-47B3-A55D-0521F435FF49}"/>
              </a:ext>
            </a:extLst>
          </p:cNvPr>
          <p:cNvSpPr txBox="1"/>
          <p:nvPr/>
        </p:nvSpPr>
        <p:spPr>
          <a:xfrm>
            <a:off x="6711584" y="32222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11258B-7811-4079-BF72-2640FEE7A42F}"/>
              </a:ext>
            </a:extLst>
          </p:cNvPr>
          <p:cNvCxnSpPr>
            <a:cxnSpLocks/>
          </p:cNvCxnSpPr>
          <p:nvPr/>
        </p:nvCxnSpPr>
        <p:spPr>
          <a:xfrm>
            <a:off x="5429112" y="489283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0D7FC7-D635-4F21-819A-FD4067E35CA2}"/>
              </a:ext>
            </a:extLst>
          </p:cNvPr>
          <p:cNvSpPr txBox="1"/>
          <p:nvPr/>
        </p:nvSpPr>
        <p:spPr>
          <a:xfrm>
            <a:off x="6592772" y="38834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BD7B3A-CDD2-4818-B5B4-CE5450FB4EBF}"/>
              </a:ext>
            </a:extLst>
          </p:cNvPr>
          <p:cNvSpPr txBox="1"/>
          <p:nvPr/>
        </p:nvSpPr>
        <p:spPr>
          <a:xfrm>
            <a:off x="6736717" y="391027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DE4C44-348A-462F-A827-B7F1E810728A}"/>
              </a:ext>
            </a:extLst>
          </p:cNvPr>
          <p:cNvSpPr txBox="1"/>
          <p:nvPr/>
        </p:nvSpPr>
        <p:spPr>
          <a:xfrm>
            <a:off x="6635530" y="465732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đò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CD888-D669-43EB-874D-5EB9F307C77E}"/>
              </a:ext>
            </a:extLst>
          </p:cNvPr>
          <p:cNvSpPr txBox="1"/>
          <p:nvPr/>
        </p:nvSpPr>
        <p:spPr>
          <a:xfrm>
            <a:off x="6752271" y="466902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E4C64-E86A-40F0-805E-70104C3DC691}"/>
              </a:ext>
            </a:extLst>
          </p:cNvPr>
          <p:cNvSpPr txBox="1"/>
          <p:nvPr/>
        </p:nvSpPr>
        <p:spPr>
          <a:xfrm>
            <a:off x="5310049" y="3275392"/>
            <a:ext cx="41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Arial-SGK-TV" panose="020B0604020202020204" charset="0"/>
                <a:cs typeface="Arial-SGK-TV" panose="020B0604020202020204" charset="0"/>
              </a:rPr>
              <a:t>~</a:t>
            </a:r>
            <a:endParaRPr lang="zh-CN" altLang="en-US" sz="2400">
              <a:latin typeface="Arial-SGK-TV" panose="020B0604020202020204" charset="0"/>
              <a:cs typeface="Arial-SGK-TV" panose="020B060402020202020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DDED8-58A1-4F7D-A6DF-9E34A3E41FB0}"/>
              </a:ext>
            </a:extLst>
          </p:cNvPr>
          <p:cNvSpPr/>
          <p:nvPr/>
        </p:nvSpPr>
        <p:spPr>
          <a:xfrm>
            <a:off x="1398198" y="3130818"/>
            <a:ext cx="6461115" cy="324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616CF1-5934-4529-B94C-3B39B38173DB}"/>
              </a:ext>
            </a:extLst>
          </p:cNvPr>
          <p:cNvSpPr txBox="1"/>
          <p:nvPr/>
        </p:nvSpPr>
        <p:spPr>
          <a:xfrm>
            <a:off x="5282402" y="2530329"/>
            <a:ext cx="41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Arial-SGK-TV" panose="020B0604020202020204" charset="0"/>
                <a:cs typeface="Arial-SGK-TV" panose="020B0604020202020204" charset="0"/>
              </a:rPr>
              <a:t>.</a:t>
            </a:r>
            <a:endParaRPr lang="zh-CN" altLang="en-US" sz="2400" b="1">
              <a:latin typeface="Arial-SGK-TV" panose="020B0604020202020204" charset="0"/>
              <a:cs typeface="Arial-SGK-TV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2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4" grpId="0"/>
      <p:bldP spid="34" grpId="1"/>
      <p:bldP spid="10" grpId="1"/>
      <p:bldP spid="11" grpId="1"/>
      <p:bldP spid="12" grpId="0"/>
      <p:bldP spid="14" grpId="0"/>
      <p:bldP spid="15" grpId="0"/>
      <p:bldP spid="18" grpId="0"/>
      <p:bldP spid="19" grpId="0"/>
      <p:bldP spid="32" grpId="0"/>
      <p:bldP spid="38" grpId="0"/>
      <p:bldP spid="39" grpId="0"/>
      <p:bldP spid="40" grpId="0"/>
      <p:bldP spid="41" grpId="0"/>
      <p:bldP spid="2" grpId="0"/>
      <p:bldP spid="30" grpId="0" animBg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012" y="831375"/>
            <a:ext cx="3601330" cy="4231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57475" y="5300298"/>
            <a:ext cx="1429049" cy="58767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dỗ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373" y="562717"/>
            <a:ext cx="4557933" cy="45198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81982" y="5438953"/>
            <a:ext cx="1434358" cy="58767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145" y="1205340"/>
            <a:ext cx="3010975" cy="39797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273" y="1368721"/>
            <a:ext cx="3848466" cy="38163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41109" y="5314365"/>
            <a:ext cx="1429049" cy="58767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dỗ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01625" y="5314365"/>
            <a:ext cx="1434358" cy="58767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341" y="821697"/>
            <a:ext cx="77889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CỦNG CỐ HOẠT ĐỘNG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(Tiết 1)</a:t>
            </a:r>
          </a:p>
          <a:p>
            <a:endParaRPr lang="en-US" sz="44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HS ghép tiếng chứa âm mới d/đ trên bộ đồ dùng.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Đọc tiếp sức tiếng vừa tìm.</a:t>
            </a:r>
          </a:p>
        </p:txBody>
      </p:sp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5F5DDD-1CD3-4479-9BC9-EA9A27728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5" y="1109763"/>
            <a:ext cx="7782189" cy="5001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C58276-2789-4107-8766-13913AA3E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93" y="3638218"/>
            <a:ext cx="1705273" cy="17124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90749D-5C3C-471B-878A-B21BEB21DEA1}"/>
              </a:ext>
            </a:extLst>
          </p:cNvPr>
          <p:cNvSpPr txBox="1"/>
          <p:nvPr/>
        </p:nvSpPr>
        <p:spPr>
          <a:xfrm>
            <a:off x="1229415" y="2191668"/>
            <a:ext cx="1033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8800" b="1">
                <a:solidFill>
                  <a:srgbClr val="FF0000"/>
                </a:solidFill>
                <a:latin typeface="HP001 4 hàng" panose="020B0603050302020204" pitchFamily="34" charset="0"/>
                <a:cs typeface="Arial-SGK-TV" pitchFamily="2" charset="0"/>
              </a:rPr>
              <a:t>d</a:t>
            </a:r>
            <a:r>
              <a:rPr lang="en-US" sz="2400" b="1">
                <a:latin typeface="HP001 4 hàng" panose="020B0603050302020204" pitchFamily="34" charset="0"/>
                <a:cs typeface="Arial-SGK-TV" pitchFamily="2" charset="0"/>
              </a:rPr>
              <a:t>       </a:t>
            </a:r>
            <a:endParaRPr lang="en-US" sz="2400" b="1" dirty="0">
              <a:latin typeface="HP001 4 hàng" panose="020B0603050302020204" pitchFamily="34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8DAB2-6A9F-4ADD-A869-6B77F52C118F}"/>
              </a:ext>
            </a:extLst>
          </p:cNvPr>
          <p:cNvSpPr txBox="1"/>
          <p:nvPr/>
        </p:nvSpPr>
        <p:spPr>
          <a:xfrm>
            <a:off x="3567274" y="2191668"/>
            <a:ext cx="109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A6D2B-6274-4551-BDBF-7EF317C3277A}"/>
              </a:ext>
            </a:extLst>
          </p:cNvPr>
          <p:cNvSpPr txBox="1"/>
          <p:nvPr/>
        </p:nvSpPr>
        <p:spPr>
          <a:xfrm>
            <a:off x="5782322" y="2205523"/>
            <a:ext cx="1560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anose="020B0603050302020204" pitchFamily="34" charset="0"/>
              </a:rPr>
              <a:t>đá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616087-1C19-4C68-A754-9F6D807B4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5" y="4244434"/>
            <a:ext cx="947008" cy="9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047D4-220E-46D2-BFEE-9E03B67ED11E}"/>
              </a:ext>
            </a:extLst>
          </p:cNvPr>
          <p:cNvSpPr txBox="1"/>
          <p:nvPr/>
        </p:nvSpPr>
        <p:spPr>
          <a:xfrm>
            <a:off x="3681684" y="1126319"/>
            <a:ext cx="299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altLang="zh-CN" sz="2400">
                <a:latin typeface="Arial-SGK-TV" panose="020B0604020202020204" charset="0"/>
                <a:cs typeface="Arial-SGK-TV" panose="020B0604020202020204" charset="0"/>
              </a:rPr>
              <a:t>Độ có cá cờ à?</a:t>
            </a:r>
          </a:p>
          <a:p>
            <a:pPr marL="342900" indent="-342900" algn="just">
              <a:buFontTx/>
              <a:buChar char="-"/>
            </a:pPr>
            <a:r>
              <a:rPr lang="en-US" altLang="zh-CN" sz="2400">
                <a:latin typeface="Arial-SGK-TV" panose="020B0604020202020204" charset="0"/>
                <a:cs typeface="Arial-SGK-TV" panose="020B0604020202020204" charset="0"/>
              </a:rPr>
              <a:t>Dạ</a:t>
            </a:r>
            <a:endParaRPr lang="zh-CN" altLang="en-US" sz="2400">
              <a:latin typeface="Arial-SGK-TV" panose="020B0604020202020204" charset="0"/>
              <a:cs typeface="Arial-SGK-TV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8D6073-FBCE-4898-A765-5BDEBE04F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914" y="1957316"/>
            <a:ext cx="6064386" cy="450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2A89-DD71-44BC-A5B6-0D92BA5E0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49" y="1938398"/>
            <a:ext cx="2514926" cy="4153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F10912-BB07-41D5-A902-86ECAAF2B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67" y="2554014"/>
            <a:ext cx="1140400" cy="3493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4E9CC-D59D-4F4E-A2A7-030C09BC7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87" y="3317065"/>
            <a:ext cx="2778067" cy="29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548" y="821697"/>
            <a:ext cx="78998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 CỐ BÀI</a:t>
            </a:r>
          </a:p>
          <a:p>
            <a:pPr algn="ctr"/>
            <a:endParaRPr lang="en-US" sz="44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Trò chơi : Tìm đáp án đúng</a:t>
            </a:r>
          </a:p>
          <a:p>
            <a:pPr algn="ctr"/>
            <a:endParaRPr lang="en-US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A hoặc B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4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78846" y="1622608"/>
            <a:ext cx="6563592" cy="10287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Bé đi bộ.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              Câu trên có mấy âm mới?</a:t>
            </a:r>
            <a:endParaRPr lang="en-US" altLang="en-US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929880" y="955216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311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14600" y="2867025"/>
            <a:ext cx="417195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</a:rPr>
              <a:t> 1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1" y="30610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11" y="2894411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56160" y="294918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810942" y="303371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28900" y="3600450"/>
            <a:ext cx="4087416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</a:rPr>
              <a:t> 2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73" y="380404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4" y="3637361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41872" y="369213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796655" y="377666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73" y="45469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009890" y="173737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362514" y="2007393"/>
            <a:ext cx="506016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1</a:t>
            </a:r>
          </a:p>
        </p:txBody>
      </p:sp>
      <p:pic>
        <p:nvPicPr>
          <p:cNvPr id="30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1434703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7" y="5143500"/>
            <a:ext cx="7286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3773051" y="4794433"/>
            <a:ext cx="1314450" cy="1314450"/>
            <a:chOff x="4320" y="2928"/>
            <a:chExt cx="1104" cy="1104"/>
          </a:xfrm>
        </p:grpSpPr>
        <p:sp>
          <p:nvSpPr>
            <p:cNvPr id="3107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0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115175" y="336827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147322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122319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115175" y="337899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7104460" y="337542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7111603" y="338971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2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0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/>
          <p:cNvSpPr>
            <a:spLocks noChangeArrowheads="1"/>
          </p:cNvSpPr>
          <p:nvPr/>
        </p:nvSpPr>
        <p:spPr bwMode="auto">
          <a:xfrm>
            <a:off x="2114550" y="1633538"/>
            <a:ext cx="6683086" cy="8572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Dế ở bờ đê.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Câu trên có mấy âm mới?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208486" y="998935"/>
            <a:ext cx="240506" cy="5143500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4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3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15" name="AutoShape 51"/>
          <p:cNvSpPr>
            <a:spLocks noChangeArrowheads="1"/>
          </p:cNvSpPr>
          <p:nvPr/>
        </p:nvSpPr>
        <p:spPr bwMode="auto">
          <a:xfrm>
            <a:off x="2343150" y="2603898"/>
            <a:ext cx="4743450" cy="82510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>
                <a:latin typeface="Arial" panose="020B0604020202020204" pitchFamily="34" charset="0"/>
              </a:rPr>
              <a:t> </a:t>
            </a:r>
            <a:r>
              <a:rPr lang="en-US" altLang="en-US" sz="3000" b="1">
                <a:latin typeface="Arial" panose="020B0604020202020204" pitchFamily="34" charset="0"/>
              </a:rPr>
              <a:t>1</a:t>
            </a:r>
            <a:endParaRPr lang="en-US" altLang="en-US" sz="300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1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5" y="306109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17" y="2725342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9466" y="294918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.VnTime" pitchFamily="34" charset="0"/>
            </a:endParaRPr>
          </a:p>
        </p:txBody>
      </p:sp>
      <p:sp>
        <p:nvSpPr>
          <p:cNvPr id="119" name="WordArt 226"/>
          <p:cNvSpPr>
            <a:spLocks noChangeArrowheads="1" noChangeShapeType="1" noTextEdit="1"/>
          </p:cNvSpPr>
          <p:nvPr/>
        </p:nvSpPr>
        <p:spPr bwMode="auto">
          <a:xfrm>
            <a:off x="1594249" y="2864644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8" y="380404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1579961" y="451961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343150" y="3630217"/>
            <a:ext cx="4643438" cy="85010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Arial" panose="020B0604020202020204" pitchFamily="34" charset="0"/>
              </a:rPr>
              <a:t>  </a:t>
            </a:r>
            <a:r>
              <a:rPr lang="en-US" altLang="en-US" sz="3000">
                <a:latin typeface="Arial" panose="020B0604020202020204" pitchFamily="34" charset="0"/>
              </a:rPr>
              <a:t>                   </a:t>
            </a:r>
            <a:r>
              <a:rPr lang="en-US" altLang="en-US" sz="3000" b="1">
                <a:latin typeface="Arial" panose="020B0604020202020204" pitchFamily="34" charset="0"/>
              </a:rPr>
              <a:t>2       </a:t>
            </a:r>
            <a:endParaRPr lang="en-US" altLang="en-US" sz="3000" b="1" dirty="0">
              <a:latin typeface="Arial" panose="020B0604020202020204" pitchFamily="34" charset="0"/>
            </a:endParaRPr>
          </a:p>
        </p:txBody>
      </p:sp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702844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 flipV="1">
            <a:off x="1653779" y="3784997"/>
            <a:ext cx="389334" cy="27027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1143000" y="1602581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1418035" y="1899047"/>
            <a:ext cx="585788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2</a:t>
            </a:r>
          </a:p>
        </p:txBody>
      </p:sp>
      <p:pic>
        <p:nvPicPr>
          <p:cNvPr id="411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9" y="1413272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7040166" y="41719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7072312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7047310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7040166" y="418266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7029450" y="417909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065986" y="4753300"/>
            <a:ext cx="1314450" cy="1314450"/>
            <a:chOff x="4317" y="2954"/>
            <a:chExt cx="1104" cy="1104"/>
          </a:xfrm>
        </p:grpSpPr>
        <p:sp>
          <p:nvSpPr>
            <p:cNvPr id="4131" name="AutoShape 49"/>
            <p:cNvSpPr>
              <a:spLocks noChangeArrowheads="1"/>
            </p:cNvSpPr>
            <p:nvPr/>
          </p:nvSpPr>
          <p:spPr bwMode="auto">
            <a:xfrm>
              <a:off x="4317" y="295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4130" name="Picture 5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5597128"/>
            <a:ext cx="3429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80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1.66667E-6 -0.07222 " pathEditMode="relative" rAng="0" ptsTypes="AA">
                                      <p:cBhvr>
                                        <p:cTn id="2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130" grpId="0" animBg="1"/>
      <p:bldP spid="130" grpId="1" animBg="1"/>
      <p:bldP spid="135" grpId="0" animBg="1"/>
      <p:bldP spid="1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14550" y="1891904"/>
            <a:ext cx="6530685" cy="800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25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...a cá, …a dê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Hai từ trên điền chung âm đầu nào?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140620" y="853678"/>
            <a:ext cx="240506" cy="51435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618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00300" y="2857500"/>
            <a:ext cx="4171950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5" y="306109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17" y="2894411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9466" y="294918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594249" y="303371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579961" y="451961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424114" y="3877866"/>
            <a:ext cx="4264819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</a:rPr>
              <a:t>d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989786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31" y="3877867"/>
            <a:ext cx="1020366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88283" y="391596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 flipV="1">
            <a:off x="1537097" y="3989785"/>
            <a:ext cx="466725" cy="3857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143000" y="177165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418035" y="2068116"/>
            <a:ext cx="585788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3</a:t>
            </a:r>
          </a:p>
        </p:txBody>
      </p:sp>
      <p:pic>
        <p:nvPicPr>
          <p:cNvPr id="616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9" y="1413272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7040166" y="41719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7072312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7047310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7040166" y="418266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7029450" y="417909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7036594" y="419338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3816549" y="4898232"/>
            <a:ext cx="1314450" cy="1314450"/>
            <a:chOff x="4320" y="2928"/>
            <a:chExt cx="1104" cy="1104"/>
          </a:xfrm>
        </p:grpSpPr>
        <p:sp>
          <p:nvSpPr>
            <p:cNvPr id="617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6176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5597128"/>
            <a:ext cx="3429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4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0E872F21-7CAD-446F-979F-27826DE7D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67200"/>
            <a:ext cx="451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Time" pitchFamily="34" charset="0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8A553A80-FF21-4774-B66D-AF7B2B923922}"/>
              </a:ext>
            </a:extLst>
          </p:cNvPr>
          <p:cNvGrpSpPr>
            <a:grpSpLocks/>
          </p:cNvGrpSpPr>
          <p:nvPr/>
        </p:nvGrpSpPr>
        <p:grpSpPr bwMode="auto">
          <a:xfrm>
            <a:off x="4005262" y="347410"/>
            <a:ext cx="833438" cy="760412"/>
            <a:chOff x="624" y="1632"/>
            <a:chExt cx="525" cy="480"/>
          </a:xfrm>
        </p:grpSpPr>
        <p:sp>
          <p:nvSpPr>
            <p:cNvPr id="43065" name="Freeform 13">
              <a:extLst>
                <a:ext uri="{FF2B5EF4-FFF2-40B4-BE49-F238E27FC236}">
                  <a16:creationId xmlns:a16="http://schemas.microsoft.com/office/drawing/2014/main" id="{A1D6F8BB-5D2F-4EEC-A9E5-73FD9B179AC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14">
              <a:extLst>
                <a:ext uri="{FF2B5EF4-FFF2-40B4-BE49-F238E27FC236}">
                  <a16:creationId xmlns:a16="http://schemas.microsoft.com/office/drawing/2014/main" id="{E112A641-B6AB-4EA5-A52F-6C2D354ED33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Freeform 15">
              <a:extLst>
                <a:ext uri="{FF2B5EF4-FFF2-40B4-BE49-F238E27FC236}">
                  <a16:creationId xmlns:a16="http://schemas.microsoft.com/office/drawing/2014/main" id="{99DD7633-F08C-4F07-8FA5-B0CD00B862E7}"/>
                </a:ext>
              </a:extLst>
            </p:cNvPr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Freeform 16">
              <a:extLst>
                <a:ext uri="{FF2B5EF4-FFF2-40B4-BE49-F238E27FC236}">
                  <a16:creationId xmlns:a16="http://schemas.microsoft.com/office/drawing/2014/main" id="{AD427E4A-2AF2-49DA-88EC-4150299EC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2">
            <a:extLst>
              <a:ext uri="{FF2B5EF4-FFF2-40B4-BE49-F238E27FC236}">
                <a16:creationId xmlns:a16="http://schemas.microsoft.com/office/drawing/2014/main" id="{8ABDFD7C-A636-419D-BF97-289D4DFFEF61}"/>
              </a:ext>
            </a:extLst>
          </p:cNvPr>
          <p:cNvGrpSpPr>
            <a:grpSpLocks/>
          </p:cNvGrpSpPr>
          <p:nvPr/>
        </p:nvGrpSpPr>
        <p:grpSpPr bwMode="auto">
          <a:xfrm>
            <a:off x="7830590" y="693649"/>
            <a:ext cx="833438" cy="763588"/>
            <a:chOff x="624" y="1632"/>
            <a:chExt cx="525" cy="480"/>
          </a:xfrm>
        </p:grpSpPr>
        <p:sp>
          <p:nvSpPr>
            <p:cNvPr id="43061" name="Freeform 33">
              <a:extLst>
                <a:ext uri="{FF2B5EF4-FFF2-40B4-BE49-F238E27FC236}">
                  <a16:creationId xmlns:a16="http://schemas.microsoft.com/office/drawing/2014/main" id="{C96E6298-C1DA-4274-B546-86F0ECD769DE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34">
              <a:extLst>
                <a:ext uri="{FF2B5EF4-FFF2-40B4-BE49-F238E27FC236}">
                  <a16:creationId xmlns:a16="http://schemas.microsoft.com/office/drawing/2014/main" id="{926532AE-58BE-4FD7-9F0D-680C3D16811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35">
              <a:extLst>
                <a:ext uri="{FF2B5EF4-FFF2-40B4-BE49-F238E27FC236}">
                  <a16:creationId xmlns:a16="http://schemas.microsoft.com/office/drawing/2014/main" id="{087362A0-79CC-4BC2-A583-E7137F1BD046}"/>
                </a:ext>
              </a:extLst>
            </p:cNvPr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36">
              <a:extLst>
                <a:ext uri="{FF2B5EF4-FFF2-40B4-BE49-F238E27FC236}">
                  <a16:creationId xmlns:a16="http://schemas.microsoft.com/office/drawing/2014/main" id="{7B4729EE-FA6B-418F-A7E0-EB08D8E08EE2}"/>
                </a:ext>
              </a:extLst>
            </p:cNvPr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2">
            <a:extLst>
              <a:ext uri="{FF2B5EF4-FFF2-40B4-BE49-F238E27FC236}">
                <a16:creationId xmlns:a16="http://schemas.microsoft.com/office/drawing/2014/main" id="{CC3DDDF9-1543-4FD8-AAA2-50D000D207C5}"/>
              </a:ext>
            </a:extLst>
          </p:cNvPr>
          <p:cNvGrpSpPr>
            <a:grpSpLocks/>
          </p:cNvGrpSpPr>
          <p:nvPr/>
        </p:nvGrpSpPr>
        <p:grpSpPr bwMode="auto">
          <a:xfrm>
            <a:off x="481259" y="861505"/>
            <a:ext cx="833438" cy="762000"/>
            <a:chOff x="624" y="1632"/>
            <a:chExt cx="525" cy="480"/>
          </a:xfrm>
        </p:grpSpPr>
        <p:sp>
          <p:nvSpPr>
            <p:cNvPr id="43057" name="Freeform 43">
              <a:extLst>
                <a:ext uri="{FF2B5EF4-FFF2-40B4-BE49-F238E27FC236}">
                  <a16:creationId xmlns:a16="http://schemas.microsoft.com/office/drawing/2014/main" id="{D18023D4-3C3C-46C3-8C76-6C70009BED13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44">
              <a:extLst>
                <a:ext uri="{FF2B5EF4-FFF2-40B4-BE49-F238E27FC236}">
                  <a16:creationId xmlns:a16="http://schemas.microsoft.com/office/drawing/2014/main" id="{88BE1C7A-B94D-49D9-AA8D-86B7CA4B54A6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45">
              <a:extLst>
                <a:ext uri="{FF2B5EF4-FFF2-40B4-BE49-F238E27FC236}">
                  <a16:creationId xmlns:a16="http://schemas.microsoft.com/office/drawing/2014/main" id="{822E5C4B-F9C5-4589-B476-83652013F899}"/>
                </a:ext>
              </a:extLst>
            </p:cNvPr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Freeform 46">
              <a:extLst>
                <a:ext uri="{FF2B5EF4-FFF2-40B4-BE49-F238E27FC236}">
                  <a16:creationId xmlns:a16="http://schemas.microsoft.com/office/drawing/2014/main" id="{A7E59B24-F4BB-4A2A-9CAE-E656819131E9}"/>
                </a:ext>
              </a:extLst>
            </p:cNvPr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2">
            <a:extLst>
              <a:ext uri="{FF2B5EF4-FFF2-40B4-BE49-F238E27FC236}">
                <a16:creationId xmlns:a16="http://schemas.microsoft.com/office/drawing/2014/main" id="{92A1A0B8-214C-48C6-85C7-46630E26990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4038600"/>
            <a:ext cx="833438" cy="762000"/>
            <a:chOff x="672" y="624"/>
            <a:chExt cx="525" cy="480"/>
          </a:xfrm>
        </p:grpSpPr>
        <p:sp>
          <p:nvSpPr>
            <p:cNvPr id="43053" name="Freeform 63">
              <a:extLst>
                <a:ext uri="{FF2B5EF4-FFF2-40B4-BE49-F238E27FC236}">
                  <a16:creationId xmlns:a16="http://schemas.microsoft.com/office/drawing/2014/main" id="{16946C61-2BAA-4EDA-A16D-0B7E66207B77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Freeform 64">
              <a:extLst>
                <a:ext uri="{FF2B5EF4-FFF2-40B4-BE49-F238E27FC236}">
                  <a16:creationId xmlns:a16="http://schemas.microsoft.com/office/drawing/2014/main" id="{A3589C37-ED89-4F78-9CCB-7C53E236F9DB}"/>
                </a:ext>
              </a:extLst>
            </p:cNvPr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65">
              <a:extLst>
                <a:ext uri="{FF2B5EF4-FFF2-40B4-BE49-F238E27FC236}">
                  <a16:creationId xmlns:a16="http://schemas.microsoft.com/office/drawing/2014/main" id="{5B8F41F9-8CB3-4801-BDE6-9F65163B89BA}"/>
                </a:ext>
              </a:extLst>
            </p:cNvPr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66">
              <a:extLst>
                <a:ext uri="{FF2B5EF4-FFF2-40B4-BE49-F238E27FC236}">
                  <a16:creationId xmlns:a16="http://schemas.microsoft.com/office/drawing/2014/main" id="{9B18C864-4B3E-4F36-B582-D24378623A59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72">
            <a:extLst>
              <a:ext uri="{FF2B5EF4-FFF2-40B4-BE49-F238E27FC236}">
                <a16:creationId xmlns:a16="http://schemas.microsoft.com/office/drawing/2014/main" id="{A583C1D2-9FCB-491F-9FAB-D2BB23F6D292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362200"/>
            <a:ext cx="833438" cy="762000"/>
            <a:chOff x="672" y="624"/>
            <a:chExt cx="525" cy="480"/>
          </a:xfrm>
        </p:grpSpPr>
        <p:sp>
          <p:nvSpPr>
            <p:cNvPr id="43049" name="Freeform 73">
              <a:extLst>
                <a:ext uri="{FF2B5EF4-FFF2-40B4-BE49-F238E27FC236}">
                  <a16:creationId xmlns:a16="http://schemas.microsoft.com/office/drawing/2014/main" id="{56882E00-07B7-450A-9F10-4179BAAA6B7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Freeform 74">
              <a:extLst>
                <a:ext uri="{FF2B5EF4-FFF2-40B4-BE49-F238E27FC236}">
                  <a16:creationId xmlns:a16="http://schemas.microsoft.com/office/drawing/2014/main" id="{FF9A949A-88E9-463B-ABB0-EB786BDF7F90}"/>
                </a:ext>
              </a:extLst>
            </p:cNvPr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Freeform 75">
              <a:extLst>
                <a:ext uri="{FF2B5EF4-FFF2-40B4-BE49-F238E27FC236}">
                  <a16:creationId xmlns:a16="http://schemas.microsoft.com/office/drawing/2014/main" id="{E9CDC67D-A038-4C38-8733-DE1A0FB6CD8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Freeform 76">
              <a:extLst>
                <a:ext uri="{FF2B5EF4-FFF2-40B4-BE49-F238E27FC236}">
                  <a16:creationId xmlns:a16="http://schemas.microsoft.com/office/drawing/2014/main" id="{5081233B-77A7-43EA-8C5B-80DAC9550438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7">
            <a:extLst>
              <a:ext uri="{FF2B5EF4-FFF2-40B4-BE49-F238E27FC236}">
                <a16:creationId xmlns:a16="http://schemas.microsoft.com/office/drawing/2014/main" id="{2C31E2C3-EC53-4F0D-AB58-0CB782B68DF2}"/>
              </a:ext>
            </a:extLst>
          </p:cNvPr>
          <p:cNvGrpSpPr>
            <a:grpSpLocks/>
          </p:cNvGrpSpPr>
          <p:nvPr/>
        </p:nvGrpSpPr>
        <p:grpSpPr bwMode="auto">
          <a:xfrm>
            <a:off x="1852505" y="1586660"/>
            <a:ext cx="833438" cy="762000"/>
            <a:chOff x="2400" y="1968"/>
            <a:chExt cx="525" cy="480"/>
          </a:xfrm>
        </p:grpSpPr>
        <p:sp>
          <p:nvSpPr>
            <p:cNvPr id="43045" name="Freeform 98">
              <a:extLst>
                <a:ext uri="{FF2B5EF4-FFF2-40B4-BE49-F238E27FC236}">
                  <a16:creationId xmlns:a16="http://schemas.microsoft.com/office/drawing/2014/main" id="{9D6A22A2-6AC1-4EEF-826C-B1313905A307}"/>
                </a:ext>
              </a:extLst>
            </p:cNvPr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Freeform 99">
              <a:extLst>
                <a:ext uri="{FF2B5EF4-FFF2-40B4-BE49-F238E27FC236}">
                  <a16:creationId xmlns:a16="http://schemas.microsoft.com/office/drawing/2014/main" id="{AF4B06F4-2FD3-4E5F-B8BB-46841BDA6A06}"/>
                </a:ext>
              </a:extLst>
            </p:cNvPr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100">
              <a:extLst>
                <a:ext uri="{FF2B5EF4-FFF2-40B4-BE49-F238E27FC236}">
                  <a16:creationId xmlns:a16="http://schemas.microsoft.com/office/drawing/2014/main" id="{D512ED48-0307-4CB5-A4E9-C4C0A3E6466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101">
              <a:extLst>
                <a:ext uri="{FF2B5EF4-FFF2-40B4-BE49-F238E27FC236}">
                  <a16:creationId xmlns:a16="http://schemas.microsoft.com/office/drawing/2014/main" id="{24A8DDFB-F93E-43CB-AA85-04303F63E81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72">
            <a:extLst>
              <a:ext uri="{FF2B5EF4-FFF2-40B4-BE49-F238E27FC236}">
                <a16:creationId xmlns:a16="http://schemas.microsoft.com/office/drawing/2014/main" id="{1AF80237-D45D-41B8-813C-4D89E6D2C604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3430588"/>
            <a:ext cx="833438" cy="760412"/>
            <a:chOff x="2400" y="1968"/>
            <a:chExt cx="525" cy="480"/>
          </a:xfrm>
        </p:grpSpPr>
        <p:sp>
          <p:nvSpPr>
            <p:cNvPr id="43041" name="Freeform 173">
              <a:extLst>
                <a:ext uri="{FF2B5EF4-FFF2-40B4-BE49-F238E27FC236}">
                  <a16:creationId xmlns:a16="http://schemas.microsoft.com/office/drawing/2014/main" id="{EDFA4C77-D7D5-4DF6-89CA-7E26718CD86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Freeform 174">
              <a:extLst>
                <a:ext uri="{FF2B5EF4-FFF2-40B4-BE49-F238E27FC236}">
                  <a16:creationId xmlns:a16="http://schemas.microsoft.com/office/drawing/2014/main" id="{84696425-978C-4C48-834B-77A98B4FEC4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175">
              <a:extLst>
                <a:ext uri="{FF2B5EF4-FFF2-40B4-BE49-F238E27FC236}">
                  <a16:creationId xmlns:a16="http://schemas.microsoft.com/office/drawing/2014/main" id="{A8F1B187-E356-40E0-B3F5-F9DB86BC153B}"/>
                </a:ext>
              </a:extLst>
            </p:cNvPr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Freeform 176">
              <a:extLst>
                <a:ext uri="{FF2B5EF4-FFF2-40B4-BE49-F238E27FC236}">
                  <a16:creationId xmlns:a16="http://schemas.microsoft.com/office/drawing/2014/main" id="{6AB8F332-6650-4246-9419-032CA3426255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7">
            <a:extLst>
              <a:ext uri="{FF2B5EF4-FFF2-40B4-BE49-F238E27FC236}">
                <a16:creationId xmlns:a16="http://schemas.microsoft.com/office/drawing/2014/main" id="{81E80B13-616E-40EF-AC49-35F80EC7A086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810000"/>
            <a:ext cx="833438" cy="762000"/>
            <a:chOff x="672" y="624"/>
            <a:chExt cx="525" cy="480"/>
          </a:xfrm>
        </p:grpSpPr>
        <p:sp>
          <p:nvSpPr>
            <p:cNvPr id="43037" name="Freeform 68">
              <a:extLst>
                <a:ext uri="{FF2B5EF4-FFF2-40B4-BE49-F238E27FC236}">
                  <a16:creationId xmlns:a16="http://schemas.microsoft.com/office/drawing/2014/main" id="{4D28F77C-1F2E-4FA2-872E-AA3BBD0D931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8" name="Freeform 69">
              <a:extLst>
                <a:ext uri="{FF2B5EF4-FFF2-40B4-BE49-F238E27FC236}">
                  <a16:creationId xmlns:a16="http://schemas.microsoft.com/office/drawing/2014/main" id="{2088F021-ED09-4E40-A9C9-35DF1D99D72B}"/>
                </a:ext>
              </a:extLst>
            </p:cNvPr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9" name="Freeform 70">
              <a:extLst>
                <a:ext uri="{FF2B5EF4-FFF2-40B4-BE49-F238E27FC236}">
                  <a16:creationId xmlns:a16="http://schemas.microsoft.com/office/drawing/2014/main" id="{1B227193-1A71-4339-BE73-41DA8BBDAAAB}"/>
                </a:ext>
              </a:extLst>
            </p:cNvPr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Freeform 71">
              <a:extLst>
                <a:ext uri="{FF2B5EF4-FFF2-40B4-BE49-F238E27FC236}">
                  <a16:creationId xmlns:a16="http://schemas.microsoft.com/office/drawing/2014/main" id="{1E109A45-FB90-45E8-A055-41823D4F7B18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19" name="Picture 78">
            <a:extLst>
              <a:ext uri="{FF2B5EF4-FFF2-40B4-BE49-F238E27FC236}">
                <a16:creationId xmlns:a16="http://schemas.microsoft.com/office/drawing/2014/main" id="{C7892E51-7155-45E5-BA47-9D20B7A2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77000"/>
            <a:ext cx="708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79">
            <a:extLst>
              <a:ext uri="{FF2B5EF4-FFF2-40B4-BE49-F238E27FC236}">
                <a16:creationId xmlns:a16="http://schemas.microsoft.com/office/drawing/2014/main" id="{3EB1779A-8B77-4EB4-88E6-B12DE75A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08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80">
            <a:extLst>
              <a:ext uri="{FF2B5EF4-FFF2-40B4-BE49-F238E27FC236}">
                <a16:creationId xmlns:a16="http://schemas.microsoft.com/office/drawing/2014/main" id="{C2B9BD08-0838-4A5F-9C97-77E25A8E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990600"/>
            <a:ext cx="419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81">
            <a:extLst>
              <a:ext uri="{FF2B5EF4-FFF2-40B4-BE49-F238E27FC236}">
                <a16:creationId xmlns:a16="http://schemas.microsoft.com/office/drawing/2014/main" id="{6794468F-3959-424B-8100-EA103A2E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609600"/>
            <a:ext cx="419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83" descr="c5">
            <a:extLst>
              <a:ext uri="{FF2B5EF4-FFF2-40B4-BE49-F238E27FC236}">
                <a16:creationId xmlns:a16="http://schemas.microsoft.com/office/drawing/2014/main" id="{71300437-36B4-4D46-B8FB-4EED26A8A2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9140" flipH="1">
            <a:off x="7836694" y="5550694"/>
            <a:ext cx="1365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85" descr="c5">
            <a:extLst>
              <a:ext uri="{FF2B5EF4-FFF2-40B4-BE49-F238E27FC236}">
                <a16:creationId xmlns:a16="http://schemas.microsoft.com/office/drawing/2014/main" id="{8FDCEB3A-F80A-4756-B5F3-3EF7686E61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93" y="5609431"/>
            <a:ext cx="1295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95" descr="xmascandles">
            <a:extLst>
              <a:ext uri="{FF2B5EF4-FFF2-40B4-BE49-F238E27FC236}">
                <a16:creationId xmlns:a16="http://schemas.microsoft.com/office/drawing/2014/main" id="{D5FBCE9B-0E76-4E55-AA60-CD0C02F3A8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68" y="3767914"/>
            <a:ext cx="3963706" cy="184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7" name="Copy of Mai truong men yeu.wav">
            <a:hlinkClick r:id="" action="ppaction://media"/>
            <a:extLst>
              <a:ext uri="{FF2B5EF4-FFF2-40B4-BE49-F238E27FC236}">
                <a16:creationId xmlns:a16="http://schemas.microsoft.com/office/drawing/2014/main" id="{408581C3-F866-44BE-B852-8DA3310E999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Picture 106" descr="c5">
            <a:extLst>
              <a:ext uri="{FF2B5EF4-FFF2-40B4-BE49-F238E27FC236}">
                <a16:creationId xmlns:a16="http://schemas.microsoft.com/office/drawing/2014/main" id="{D9D8DAB1-D318-4316-BE00-2535A4E792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451" flipH="1">
            <a:off x="7778750" y="0"/>
            <a:ext cx="13652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Picture 107" descr="c5">
            <a:extLst>
              <a:ext uri="{FF2B5EF4-FFF2-40B4-BE49-F238E27FC236}">
                <a16:creationId xmlns:a16="http://schemas.microsoft.com/office/drawing/2014/main" id="{376F22B0-27E9-4B8D-91F2-DD9BEADA1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6701" flipH="1">
            <a:off x="-85577" y="27472"/>
            <a:ext cx="13652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6" name="WordArt 109" descr="Diagonal brick">
            <a:extLst>
              <a:ext uri="{FF2B5EF4-FFF2-40B4-BE49-F238E27FC236}">
                <a16:creationId xmlns:a16="http://schemas.microsoft.com/office/drawing/2014/main" id="{38DA1EB6-A97F-4B7D-BCA2-777E5FCBA6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552" y="1981199"/>
            <a:ext cx="6197848" cy="88860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CHÀO TẠM BIỆT CÁC THẦY, CÁC CÔ!</a:t>
            </a:r>
          </a:p>
        </p:txBody>
      </p:sp>
    </p:spTree>
    <p:extLst>
      <p:ext uri="{BB962C8B-B14F-4D97-AF65-F5344CB8AC3E}">
        <p14:creationId xmlns:p14="http://schemas.microsoft.com/office/powerpoint/2010/main" val="35895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4781" fill="hold"/>
                                        <p:tgtEl>
                                          <p:spTgt spid="82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9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944" y="1373575"/>
            <a:ext cx="7920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</a:p>
          <a:p>
            <a:pPr algn="ctr"/>
            <a:endParaRPr lang="en-US" sz="54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Lớp hát và vận động bài con gà trống. 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9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214" y="957447"/>
            <a:ext cx="8335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KẾT NỐI</a:t>
            </a:r>
          </a:p>
          <a:p>
            <a:endParaRPr lang="en-US" sz="36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- Trong bài hát có con gì?</a:t>
            </a:r>
          </a:p>
          <a:p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- Trong tiếng /gà/có âm nào đã học? Tiếng gà gáy có âm gì?</a:t>
            </a:r>
          </a:p>
          <a:p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- Trong tuần vừa qua, các em đã đ</a:t>
            </a:r>
            <a:r>
              <a:rPr lang="vi-VN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ợc học những âm nào?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4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9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446" y="2274838"/>
            <a:ext cx="833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HĐ KHÁM PHÁ</a:t>
            </a:r>
          </a:p>
          <a:p>
            <a:pPr algn="ctr"/>
            <a:endParaRPr lang="en-US" sz="54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D6F3C7-B7FC-4F36-8077-3231BD33A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7C45B-E7D5-40D2-A2DF-D9C8C89D3968}"/>
              </a:ext>
            </a:extLst>
          </p:cNvPr>
          <p:cNvGrpSpPr/>
          <p:nvPr/>
        </p:nvGrpSpPr>
        <p:grpSpPr>
          <a:xfrm>
            <a:off x="1652226" y="3055131"/>
            <a:ext cx="5366581" cy="3566386"/>
            <a:chOff x="1652226" y="3055131"/>
            <a:chExt cx="5366581" cy="35663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B734BE-DC45-42A3-A62A-943744417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07"/>
            <a:stretch/>
          </p:blipFill>
          <p:spPr>
            <a:xfrm>
              <a:off x="1652226" y="4099035"/>
              <a:ext cx="3474720" cy="2522482"/>
            </a:xfrm>
            <a:prstGeom prst="roundRect">
              <a:avLst>
                <a:gd name="adj" fmla="val 36921"/>
              </a:avLst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3FB8D7-C582-4006-ADEB-93192D1E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53" y="3055131"/>
              <a:ext cx="2188254" cy="231819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BBCBDC4-F118-4733-90F1-B6E3140B7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21998A7-2908-40EE-8C9F-0A34B34509F2}"/>
              </a:ext>
            </a:extLst>
          </p:cNvPr>
          <p:cNvSpPr/>
          <p:nvPr/>
        </p:nvSpPr>
        <p:spPr>
          <a:xfrm>
            <a:off x="3178810" y="3317065"/>
            <a:ext cx="1948136" cy="411886"/>
          </a:xfrm>
          <a:prstGeom prst="wedgeRoundRectCallout">
            <a:avLst>
              <a:gd name="adj1" fmla="val -37152"/>
              <a:gd name="adj2" fmla="val 102949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i="1">
                <a:solidFill>
                  <a:schemeClr val="tx1"/>
                </a:solidFill>
                <a:latin typeface="Arial-SGK-TV" panose="020B0604020202020204" charset="0"/>
                <a:cs typeface="Arial-SGK-TV" panose="020B0604020202020204" charset="0"/>
              </a:rPr>
              <a:t>… đá đỏ à?</a:t>
            </a:r>
            <a:endParaRPr lang="zh-CN" altLang="en-US" sz="2000" i="1">
              <a:solidFill>
                <a:schemeClr val="tx1"/>
              </a:solidFill>
              <a:latin typeface="Arial-SGK-TV" panose="020B0604020202020204" charset="0"/>
              <a:cs typeface="Arial-SGK-TV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-SGK-TV" pitchFamily="2" charset="0"/>
                <a:cs typeface="Arial-SGK-TV" pitchFamily="2" charset="0"/>
              </a:rPr>
              <a:t>Nghe – nói</a:t>
            </a:r>
          </a:p>
          <a:p>
            <a:r>
              <a:rPr lang="en-US" sz="2400">
                <a:latin typeface="Arial-SGK-TV" pitchFamily="2" charset="0"/>
                <a:cs typeface="Arial-SGK-TV" pitchFamily="2" charset="0"/>
              </a:rPr>
              <a:t>Đóng vai người mua hàng.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70204"/>
              </p:ext>
            </p:extLst>
          </p:nvPr>
        </p:nvGraphicFramePr>
        <p:xfrm>
          <a:off x="527065" y="2695743"/>
          <a:ext cx="3428824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113463"/>
              </p:ext>
            </p:extLst>
          </p:nvPr>
        </p:nvGraphicFramePr>
        <p:xfrm>
          <a:off x="5167353" y="2702102"/>
          <a:ext cx="34290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5720728" y="2695576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5400" dirty="0">
              <a:solidFill>
                <a:srgbClr val="F7931C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20728" y="2695576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1011931" y="2693172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5400" dirty="0">
              <a:solidFill>
                <a:srgbClr val="F5822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1981" y="1411061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a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8593" y="1411061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á</a:t>
            </a:r>
            <a:endParaRPr lang="en-US" sz="54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3717" y="2693172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5400" dirty="0">
              <a:solidFill>
                <a:srgbClr val="F58220"/>
              </a:solidFill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7622261" y="2364383"/>
            <a:ext cx="173736" cy="2027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93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820687" y="2695576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sp>
        <p:nvSpPr>
          <p:cNvPr id="19" name="Rectangle 18"/>
          <p:cNvSpPr/>
          <p:nvPr/>
        </p:nvSpPr>
        <p:spPr>
          <a:xfrm>
            <a:off x="2818000" y="2695576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84" y="2353191"/>
            <a:ext cx="149974" cy="18288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7415565" y="26878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sp>
        <p:nvSpPr>
          <p:cNvPr id="37" name="Rectangle 36"/>
          <p:cNvSpPr/>
          <p:nvPr/>
        </p:nvSpPr>
        <p:spPr>
          <a:xfrm>
            <a:off x="7412878" y="26878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sp>
        <p:nvSpPr>
          <p:cNvPr id="23" name="TextBox 22"/>
          <p:cNvSpPr txBox="1"/>
          <p:nvPr/>
        </p:nvSpPr>
        <p:spPr>
          <a:xfrm>
            <a:off x="1721980" y="3892301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04799" y="3892301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36B476-8A78-4FDD-83D7-D3787FD47D84}"/>
              </a:ext>
            </a:extLst>
          </p:cNvPr>
          <p:cNvGrpSpPr/>
          <p:nvPr/>
        </p:nvGrpSpPr>
        <p:grpSpPr>
          <a:xfrm>
            <a:off x="1232422" y="5259275"/>
            <a:ext cx="6679156" cy="803756"/>
            <a:chOff x="1278547" y="5562196"/>
            <a:chExt cx="6679156" cy="8037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04DEFF-6164-40C3-9B65-67C997D587C2}"/>
                </a:ext>
              </a:extLst>
            </p:cNvPr>
            <p:cNvGrpSpPr/>
            <p:nvPr/>
          </p:nvGrpSpPr>
          <p:grpSpPr>
            <a:xfrm>
              <a:off x="1278547" y="5583912"/>
              <a:ext cx="6679156" cy="782040"/>
              <a:chOff x="1202837" y="5231374"/>
              <a:chExt cx="6679156" cy="78204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B17D2BE-19C9-47AE-A266-A855F998E89C}"/>
                  </a:ext>
                </a:extLst>
              </p:cNvPr>
              <p:cNvGrpSpPr/>
              <p:nvPr/>
            </p:nvGrpSpPr>
            <p:grpSpPr>
              <a:xfrm>
                <a:off x="1202837" y="5231374"/>
                <a:ext cx="6679156" cy="782040"/>
                <a:chOff x="1146081" y="5085784"/>
                <a:chExt cx="6679156" cy="782040"/>
              </a:xfrm>
            </p:grpSpPr>
            <p:sp>
              <p:nvSpPr>
                <p:cNvPr id="40" name="Rectangle: Rounded Corners 8">
                  <a:extLst>
                    <a:ext uri="{FF2B5EF4-FFF2-40B4-BE49-F238E27FC236}">
                      <a16:creationId xmlns:a16="http://schemas.microsoft.com/office/drawing/2014/main" id="{69E71040-14DD-42BC-B709-13AEE14AA47D}"/>
                    </a:ext>
                  </a:extLst>
                </p:cNvPr>
                <p:cNvSpPr/>
                <p:nvPr/>
              </p:nvSpPr>
              <p:spPr>
                <a:xfrm>
                  <a:off x="1146081" y="5085784"/>
                  <a:ext cx="6679156" cy="754102"/>
                </a:xfrm>
                <a:prstGeom prst="roundRect">
                  <a:avLst/>
                </a:prstGeom>
                <a:solidFill>
                  <a:srgbClr val="F19E65"/>
                </a:solidFill>
                <a:ln>
                  <a:solidFill>
                    <a:srgbClr val="F19E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15D9862-1207-4EA9-8CC4-B83EFC3C5DF9}"/>
                    </a:ext>
                  </a:extLst>
                </p:cNvPr>
                <p:cNvSpPr txBox="1"/>
                <p:nvPr/>
              </p:nvSpPr>
              <p:spPr>
                <a:xfrm>
                  <a:off x="5806027" y="5098383"/>
                  <a:ext cx="82438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4400" dirty="0">
                      <a:latin typeface="Arial-SGK-TV" panose="020B0604020202020204" charset="0"/>
                      <a:cs typeface="Arial-SGK-TV" panose="020B0604020202020204" charset="0"/>
                    </a:rPr>
                    <a:t>đ</a:t>
                  </a:r>
                  <a:endParaRPr lang="zh-CN" altLang="en-US" sz="4400" dirty="0">
                    <a:latin typeface="Arial-SGK-TV" panose="020B0604020202020204" charset="0"/>
                    <a:cs typeface="Arial-SGK-TV" panose="020B0604020202020204" charset="0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F18370C-A11C-4DC8-AD5B-CDA75626560C}"/>
                  </a:ext>
                </a:extLst>
              </p:cNvPr>
              <p:cNvSpPr txBox="1"/>
              <p:nvPr/>
            </p:nvSpPr>
            <p:spPr>
              <a:xfrm>
                <a:off x="2534377" y="5243973"/>
                <a:ext cx="915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4400" dirty="0">
                    <a:latin typeface="Arial-SGK-TV" panose="020B0604020202020204" charset="0"/>
                    <a:cs typeface="Arial-SGK-TV" panose="020B0604020202020204" charset="0"/>
                  </a:rPr>
                  <a:t>D</a:t>
                </a:r>
                <a:endParaRPr lang="zh-CN" altLang="en-US" sz="4400" dirty="0">
                  <a:latin typeface="Arial-SGK-TV" panose="020B0604020202020204" charset="0"/>
                  <a:cs typeface="Arial-SGK-TV" panose="020B0604020202020204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CF17EC-F1A9-4AF2-8497-52E8D726713A}"/>
                </a:ext>
              </a:extLst>
            </p:cNvPr>
            <p:cNvSpPr txBox="1"/>
            <p:nvPr/>
          </p:nvSpPr>
          <p:spPr>
            <a:xfrm>
              <a:off x="3486500" y="5562196"/>
              <a:ext cx="876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d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203B4E-C32A-43DF-B826-039A3D22BFEB}"/>
                </a:ext>
              </a:extLst>
            </p:cNvPr>
            <p:cNvSpPr txBox="1"/>
            <p:nvPr/>
          </p:nvSpPr>
          <p:spPr>
            <a:xfrm>
              <a:off x="4857201" y="5590134"/>
              <a:ext cx="1176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Đ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1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07 L 0.07812 0.178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3.33333E-6 L -0.0783 0.1777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069 L 0.07517 0.1775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7.40741E-7 L -0.06892 0.1775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116 L -0.0658 0.245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  <p:bldP spid="29" grpId="0"/>
      <p:bldP spid="17" grpId="0"/>
      <p:bldP spid="17" grpId="1"/>
      <p:bldP spid="17" grpId="2"/>
      <p:bldP spid="9" grpId="0"/>
      <p:bldP spid="12" grpId="0"/>
      <p:bldP spid="21" grpId="0"/>
      <p:bldP spid="33" grpId="0" build="p"/>
      <p:bldP spid="2" grpId="0"/>
      <p:bldP spid="19" grpId="0"/>
      <p:bldP spid="19" grpId="1"/>
      <p:bldP spid="19" grpId="2"/>
      <p:bldP spid="36" grpId="0"/>
      <p:bldP spid="37" grpId="0"/>
      <p:bldP spid="37" grpId="1"/>
      <p:bldP spid="37" grpId="2"/>
      <p:bldP spid="2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1" y="821697"/>
            <a:ext cx="844061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Giải nghĩa – Liên hệ</a:t>
            </a:r>
          </a:p>
          <a:p>
            <a:endParaRPr lang="en-US" sz="44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Giải nghĩa tiếng: da, đá</a:t>
            </a:r>
          </a:p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HS nêu những đồ dùng, những đồ vật mình nhìn thấy làm bằng da, bằng đá.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1687" y="381077"/>
            <a:ext cx="655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Mở rộng 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30" name="Picture 6" descr="Túi Xách Nữ Da TOGO Đeo Chéo &amp; Xách Tay Đựng Laptop &amp; Hồ Sơ SBM395 : hình 1">
            <a:extLst>
              <a:ext uri="{FF2B5EF4-FFF2-40B4-BE49-F238E27FC236}">
                <a16:creationId xmlns:a16="http://schemas.microsoft.com/office/drawing/2014/main" id="{73A5B9D4-29F8-472E-A886-24F9CDFE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71" y="1325053"/>
            <a:ext cx="2174122" cy="21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Cặp Da Thật Xách Tay Cao Cấp Đựng Laptop &amp; Hồ Sơ TUDA SBM421 ">
            <a:extLst>
              <a:ext uri="{FF2B5EF4-FFF2-40B4-BE49-F238E27FC236}">
                <a16:creationId xmlns:a16="http://schemas.microsoft.com/office/drawing/2014/main" id="{DA61A12A-9CFA-43DC-B913-D2F73133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28" y="1760520"/>
            <a:ext cx="1819494" cy="166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úi Du Lịch Da Thật Xách Tay &amp; Đeo Chéo VINTAGE TUDA TBL411 : hình 8">
            <a:extLst>
              <a:ext uri="{FF2B5EF4-FFF2-40B4-BE49-F238E27FC236}">
                <a16:creationId xmlns:a16="http://schemas.microsoft.com/office/drawing/2014/main" id="{7FE0B909-A8F9-44FF-BD5A-62131F839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85" y="4127699"/>
            <a:ext cx="2088686" cy="17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í nam da bò thật">
            <a:extLst>
              <a:ext uri="{FF2B5EF4-FFF2-40B4-BE49-F238E27FC236}">
                <a16:creationId xmlns:a16="http://schemas.microsoft.com/office/drawing/2014/main" id="{1AF0C581-A149-4AE7-A754-751F6C53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86" y="4327604"/>
            <a:ext cx="1904927" cy="14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h phân biệt thắt lưng da bò và thắc lưng da trâu? - Việt Phong">
            <a:extLst>
              <a:ext uri="{FF2B5EF4-FFF2-40B4-BE49-F238E27FC236}">
                <a16:creationId xmlns:a16="http://schemas.microsoft.com/office/drawing/2014/main" id="{0204A841-4A63-4D41-88CD-F5E7D42FD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28" y="4520066"/>
            <a:ext cx="1491110" cy="11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iày sandal da bò thật">
            <a:extLst>
              <a:ext uri="{FF2B5EF4-FFF2-40B4-BE49-F238E27FC236}">
                <a16:creationId xmlns:a16="http://schemas.microsoft.com/office/drawing/2014/main" id="{9247F949-EA4F-4FCB-B93A-0DAC849D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9" y="1931756"/>
            <a:ext cx="1509253" cy="15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pos.nvncdn.com/465636-2920/art/artCT/20220408_VmL16ilkBZ8u2Ah8NS1ybGHS.jpg">
            <a:extLst>
              <a:ext uri="{FF2B5EF4-FFF2-40B4-BE49-F238E27FC236}">
                <a16:creationId xmlns:a16="http://schemas.microsoft.com/office/drawing/2014/main" id="{D5361E56-3681-4E92-90AB-02052738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56" y="1501982"/>
            <a:ext cx="2377553" cy="21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35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2408</TotalTime>
  <Words>369</Words>
  <Application>Microsoft Office PowerPoint</Application>
  <PresentationFormat>On-screen Show (4:3)</PresentationFormat>
  <Paragraphs>153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Times New Roman</vt:lpstr>
      <vt:lpstr>Arial</vt:lpstr>
      <vt:lpstr>Arial-SGK-TV</vt:lpstr>
      <vt:lpstr>Impact</vt:lpstr>
      <vt:lpstr>HP001 4 hàng</vt:lpstr>
      <vt:lpstr>Symbol</vt:lpstr>
      <vt:lpstr>.VnHelvetInsH</vt:lpstr>
      <vt:lpstr>Calibri</vt:lpstr>
      <vt:lpstr>.VnTime</vt:lpstr>
      <vt:lpstr>宋体</vt:lpstr>
      <vt:lpstr>VNI-Times</vt:lpstr>
      <vt:lpstr>Calibri Light</vt:lpstr>
      <vt:lpstr>.VnTimeH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Administrator</cp:lastModifiedBy>
  <cp:revision>170</cp:revision>
  <dcterms:created xsi:type="dcterms:W3CDTF">2019-12-10T02:20:27Z</dcterms:created>
  <dcterms:modified xsi:type="dcterms:W3CDTF">2025-09-21T03:26:37Z</dcterms:modified>
</cp:coreProperties>
</file>