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666" r:id="rId2"/>
    <p:sldId id="706" r:id="rId3"/>
    <p:sldId id="274" r:id="rId4"/>
    <p:sldId id="281" r:id="rId5"/>
    <p:sldId id="296" r:id="rId6"/>
    <p:sldId id="282" r:id="rId7"/>
    <p:sldId id="673" r:id="rId8"/>
    <p:sldId id="674" r:id="rId9"/>
    <p:sldId id="675" r:id="rId10"/>
    <p:sldId id="703" r:id="rId11"/>
    <p:sldId id="685" r:id="rId12"/>
    <p:sldId id="687" r:id="rId13"/>
    <p:sldId id="689" r:id="rId14"/>
    <p:sldId id="690" r:id="rId15"/>
    <p:sldId id="694" r:id="rId16"/>
    <p:sldId id="697" r:id="rId17"/>
    <p:sldId id="705" r:id="rId18"/>
    <p:sldId id="700" r:id="rId19"/>
    <p:sldId id="682" r:id="rId20"/>
    <p:sldId id="712" r:id="rId21"/>
    <p:sldId id="297"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01620380" name="Trường TH số 2 Võ Lao"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CC00"/>
    <a:srgbClr val="99CC00"/>
    <a:srgbClr val="CC0000"/>
    <a:srgbClr val="3333CC"/>
    <a:srgbClr val="FF0066"/>
    <a:srgbClr val="FF00FF"/>
    <a:srgbClr val="FFCCFF"/>
    <a:srgbClr val="41719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8" d="100"/>
          <a:sy n="68"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501620380" dt="2024-12-13T09:50:33.462"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13248-3E71-4684-9927-54FCC3CB8680}"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69118-D5A0-4937-B15F-26E318B0A3F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69118-D5A0-4937-B15F-26E318B0A3F6}" type="slidenum">
              <a:rPr lang="en-US" smtClean="0"/>
              <a:t>11</a:t>
            </a:fld>
            <a:endParaRPr lang="en-US"/>
          </a:p>
        </p:txBody>
      </p:sp>
    </p:spTree>
    <p:extLst>
      <p:ext uri="{BB962C8B-B14F-4D97-AF65-F5344CB8AC3E}">
        <p14:creationId xmlns:p14="http://schemas.microsoft.com/office/powerpoint/2010/main" val="375950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B6116D-D749-4333-8A20-75867DF24F7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B6116D-D749-4333-8A20-75867DF24F75}"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B6116D-D749-4333-8A20-75867DF24F7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B6116D-D749-4333-8A20-75867DF24F75}"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B6116D-D749-4333-8A20-75867DF24F75}"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6116D-D749-4333-8A20-75867DF24F75}"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B6116D-D749-4333-8A20-75867DF24F7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B6116D-D749-4333-8A20-75867DF24F75}"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6116D-D749-4333-8A20-75867DF24F75}" type="datetimeFigureOut">
              <a:rPr lang="en-US" smtClean="0"/>
              <a:t>4/17/2025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1201B-8794-4824-A58C-9FDADAEC212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audio" Target="../media/media5.mp3"/></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9.mp3"/><Relationship Id="rId7" Type="http://schemas.openxmlformats.org/officeDocument/2006/relationships/image" Target="../media/image2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9.mp3"/></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9.mp3"/><Relationship Id="rId7" Type="http://schemas.openxmlformats.org/officeDocument/2006/relationships/image" Target="../media/image2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9.mp3"/></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9.mp3"/><Relationship Id="rId7" Type="http://schemas.openxmlformats.org/officeDocument/2006/relationships/image" Target="../media/image2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9.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9;p15">
            <a:extLst>
              <a:ext uri="{FF2B5EF4-FFF2-40B4-BE49-F238E27FC236}">
                <a16:creationId xmlns:a16="http://schemas.microsoft.com/office/drawing/2014/main" id="{73AF8E42-5EB1-4F7B-A15C-054EC29502E9}"/>
              </a:ext>
            </a:extLst>
          </p:cNvPr>
          <p:cNvSpPr txBox="1">
            <a:spLocks/>
          </p:cNvSpPr>
          <p:nvPr/>
        </p:nvSpPr>
        <p:spPr>
          <a:xfrm>
            <a:off x="0" y="652686"/>
            <a:ext cx="12192000" cy="106394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1pPr>
            <a:lvl2pPr marR="0" lvl="1"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9pPr>
          </a:lstStyle>
          <a:p>
            <a:r>
              <a:rPr lang="en-US" sz="3200" b="1" dirty="0">
                <a:solidFill>
                  <a:srgbClr val="002060"/>
                </a:solidFill>
                <a:latin typeface="Times New Roman" panose="02020603050405020304" pitchFamily="18" charset="0"/>
                <a:cs typeface="Times New Roman" panose="02020603050405020304" pitchFamily="18" charset="0"/>
              </a:rPr>
              <a:t>PHÒNG GIÁO DỤC VÀ ĐÀO TẠO VĂN BÀN</a:t>
            </a:r>
          </a:p>
          <a:p>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5" name="Google Shape;389;p15">
            <a:extLst>
              <a:ext uri="{FF2B5EF4-FFF2-40B4-BE49-F238E27FC236}">
                <a16:creationId xmlns:a16="http://schemas.microsoft.com/office/drawing/2014/main" id="{2D7290A5-EFD9-4E4A-A08A-23657D161782}"/>
              </a:ext>
            </a:extLst>
          </p:cNvPr>
          <p:cNvSpPr txBox="1">
            <a:spLocks/>
          </p:cNvSpPr>
          <p:nvPr/>
        </p:nvSpPr>
        <p:spPr>
          <a:xfrm>
            <a:off x="187569" y="1815927"/>
            <a:ext cx="12004431" cy="227910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en-US" sz="5333" b="1" dirty="0">
                <a:solidFill>
                  <a:srgbClr val="FF0000"/>
                </a:solidFill>
                <a:latin typeface="Times New Roman" panose="02020603050405020304" pitchFamily="18" charset="0"/>
                <a:cs typeface="Times New Roman" panose="02020603050405020304" pitchFamily="18" charset="0"/>
              </a:rPr>
              <a:t>HỘI THI </a:t>
            </a:r>
          </a:p>
          <a:p>
            <a:pPr algn="ctr"/>
            <a:r>
              <a:rPr lang="en-US" sz="5333" b="1" dirty="0">
                <a:solidFill>
                  <a:srgbClr val="FF0000"/>
                </a:solidFill>
                <a:latin typeface="Times New Roman" panose="02020603050405020304" pitchFamily="18" charset="0"/>
                <a:cs typeface="Times New Roman" panose="02020603050405020304" pitchFamily="18" charset="0"/>
              </a:rPr>
              <a:t>GIÁO VIÊN DẠY GIỎI CẤP TỈNH</a:t>
            </a:r>
            <a:br>
              <a:rPr lang="en-US" sz="5333" b="1" dirty="0">
                <a:solidFill>
                  <a:srgbClr val="FF0000"/>
                </a:solidFill>
                <a:latin typeface="Times New Roman" panose="02020603050405020304" pitchFamily="18" charset="0"/>
                <a:cs typeface="Times New Roman" panose="02020603050405020304" pitchFamily="18" charset="0"/>
              </a:rPr>
            </a:br>
            <a:endParaRPr lang="en-US" sz="5333" b="1" dirty="0">
              <a:solidFill>
                <a:srgbClr val="FF0000"/>
              </a:solidFill>
              <a:latin typeface="Times New Roman" panose="02020603050405020304" pitchFamily="18" charset="0"/>
              <a:cs typeface="Times New Roman" panose="02020603050405020304" pitchFamily="18" charset="0"/>
            </a:endParaRPr>
          </a:p>
        </p:txBody>
      </p:sp>
      <p:sp>
        <p:nvSpPr>
          <p:cNvPr id="6" name="Google Shape;389;p15">
            <a:extLst>
              <a:ext uri="{FF2B5EF4-FFF2-40B4-BE49-F238E27FC236}">
                <a16:creationId xmlns:a16="http://schemas.microsoft.com/office/drawing/2014/main" id="{DDA6CEFC-0025-45B6-8D6E-C95F24EF48FC}"/>
              </a:ext>
            </a:extLst>
          </p:cNvPr>
          <p:cNvSpPr txBox="1">
            <a:spLocks/>
          </p:cNvSpPr>
          <p:nvPr/>
        </p:nvSpPr>
        <p:spPr>
          <a:xfrm>
            <a:off x="0" y="3483713"/>
            <a:ext cx="12192000" cy="132632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1pPr>
            <a:lvl2pPr marR="0" lvl="1"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9pPr>
          </a:lstStyle>
          <a:p>
            <a:r>
              <a:rPr lang="en-US" sz="3733" b="1" dirty="0">
                <a:solidFill>
                  <a:srgbClr val="FF0000"/>
                </a:solidFill>
                <a:latin typeface="Times New Roman" panose="02020603050405020304" pitchFamily="18" charset="0"/>
                <a:cs typeface="Times New Roman" panose="02020603050405020304" pitchFamily="18" charset="0"/>
              </a:rPr>
              <a:t>NĂM HỌC: 2024-2025</a:t>
            </a:r>
            <a:br>
              <a:rPr lang="en-US" sz="3733" b="1" dirty="0">
                <a:solidFill>
                  <a:srgbClr val="002060"/>
                </a:solidFill>
                <a:latin typeface="Times New Roman" panose="02020603050405020304" pitchFamily="18" charset="0"/>
                <a:cs typeface="Times New Roman" panose="02020603050405020304" pitchFamily="18" charset="0"/>
              </a:rPr>
            </a:br>
            <a:endParaRPr lang="en-US" sz="3733" b="1" dirty="0">
              <a:solidFill>
                <a:srgbClr val="002060"/>
              </a:solidFill>
              <a:latin typeface="Times New Roman" panose="02020603050405020304" pitchFamily="18" charset="0"/>
              <a:cs typeface="Times New Roman" panose="02020603050405020304" pitchFamily="18" charset="0"/>
            </a:endParaRPr>
          </a:p>
        </p:txBody>
      </p:sp>
      <p:sp>
        <p:nvSpPr>
          <p:cNvPr id="9" name="Freeform 3">
            <a:extLst>
              <a:ext uri="{FF2B5EF4-FFF2-40B4-BE49-F238E27FC236}">
                <a16:creationId xmlns:a16="http://schemas.microsoft.com/office/drawing/2014/main" id="{32FFA311-DBB2-428F-9B54-85A18B7BD419}"/>
              </a:ext>
            </a:extLst>
          </p:cNvPr>
          <p:cNvSpPr/>
          <p:nvPr/>
        </p:nvSpPr>
        <p:spPr>
          <a:xfrm>
            <a:off x="567229" y="-14997"/>
            <a:ext cx="3657600" cy="675216"/>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2400"/>
          </a:p>
        </p:txBody>
      </p:sp>
      <p:sp>
        <p:nvSpPr>
          <p:cNvPr id="10" name="Freeform 3">
            <a:extLst>
              <a:ext uri="{FF2B5EF4-FFF2-40B4-BE49-F238E27FC236}">
                <a16:creationId xmlns:a16="http://schemas.microsoft.com/office/drawing/2014/main" id="{9C848EB9-DBD4-40FC-9E32-EDE494F14DB3}"/>
              </a:ext>
            </a:extLst>
          </p:cNvPr>
          <p:cNvSpPr/>
          <p:nvPr/>
        </p:nvSpPr>
        <p:spPr>
          <a:xfrm>
            <a:off x="4269381" y="27149"/>
            <a:ext cx="3657600" cy="675216"/>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2400"/>
          </a:p>
        </p:txBody>
      </p:sp>
      <p:sp>
        <p:nvSpPr>
          <p:cNvPr id="11" name="Freeform 3">
            <a:extLst>
              <a:ext uri="{FF2B5EF4-FFF2-40B4-BE49-F238E27FC236}">
                <a16:creationId xmlns:a16="http://schemas.microsoft.com/office/drawing/2014/main" id="{50EACE5C-06E3-48FA-95AE-9D4C5145D2B4}"/>
              </a:ext>
            </a:extLst>
          </p:cNvPr>
          <p:cNvSpPr/>
          <p:nvPr/>
        </p:nvSpPr>
        <p:spPr>
          <a:xfrm>
            <a:off x="7790877" y="27149"/>
            <a:ext cx="3657600" cy="675216"/>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2400"/>
          </a:p>
        </p:txBody>
      </p:sp>
      <p:pic>
        <p:nvPicPr>
          <p:cNvPr id="8" name="Picture 7">
            <a:extLst>
              <a:ext uri="{FF2B5EF4-FFF2-40B4-BE49-F238E27FC236}">
                <a16:creationId xmlns:a16="http://schemas.microsoft.com/office/drawing/2014/main" id="{BDFCCA21-AE86-441A-8302-B53DC55F7BD5}"/>
              </a:ext>
            </a:extLst>
          </p:cNvPr>
          <p:cNvPicPr>
            <a:picLocks noChangeAspect="1"/>
          </p:cNvPicPr>
          <p:nvPr/>
        </p:nvPicPr>
        <p:blipFill rotWithShape="1">
          <a:blip r:embed="rId4">
            <a:extLst>
              <a:ext uri="{28A0092B-C50C-407E-A947-70E740481C1C}">
                <a14:useLocalDpi xmlns:a14="http://schemas.microsoft.com/office/drawing/2010/main" val="0"/>
              </a:ext>
            </a:extLst>
          </a:blip>
          <a:srcRect l="52225"/>
          <a:stretch/>
        </p:blipFill>
        <p:spPr>
          <a:xfrm>
            <a:off x="6096000" y="3039822"/>
            <a:ext cx="6096000" cy="3833772"/>
          </a:xfrm>
          <a:prstGeom prst="rect">
            <a:avLst/>
          </a:prstGeom>
        </p:spPr>
      </p:pic>
      <p:sp>
        <p:nvSpPr>
          <p:cNvPr id="15" name="Google Shape;389;p15">
            <a:extLst>
              <a:ext uri="{FF2B5EF4-FFF2-40B4-BE49-F238E27FC236}">
                <a16:creationId xmlns:a16="http://schemas.microsoft.com/office/drawing/2014/main" id="{AF03BF61-F76A-4612-96FB-8A716FD306FD}"/>
              </a:ext>
            </a:extLst>
          </p:cNvPr>
          <p:cNvSpPr txBox="1">
            <a:spLocks/>
          </p:cNvSpPr>
          <p:nvPr/>
        </p:nvSpPr>
        <p:spPr>
          <a:xfrm>
            <a:off x="1035817" y="5202653"/>
            <a:ext cx="10120365" cy="106394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1pPr>
            <a:lvl2pPr marR="0" lvl="1"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9pPr>
          </a:lstStyle>
          <a:p>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Đỗ</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Giang</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err="1">
                <a:solidFill>
                  <a:srgbClr val="002060"/>
                </a:solidFill>
                <a:latin typeface="Times New Roman" panose="02020603050405020304" pitchFamily="18" charset="0"/>
                <a:cs typeface="Times New Roman" panose="02020603050405020304" pitchFamily="18" charset="0"/>
              </a:rPr>
              <a:t>Trường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Trung</a:t>
            </a:r>
            <a:endParaRPr lang="en-US" sz="2800" b="1" dirty="0">
              <a:solidFill>
                <a:srgbClr val="002060"/>
              </a:solidFill>
              <a:latin typeface="Times New Roman" panose="02020603050405020304" pitchFamily="18" charset="0"/>
              <a:cs typeface="Times New Roman" panose="02020603050405020304" pitchFamily="18" charset="0"/>
            </a:endParaRPr>
          </a:p>
          <a:p>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062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a:extLst>
              <a:ext uri="{FF2B5EF4-FFF2-40B4-BE49-F238E27FC236}">
                <a16:creationId xmlns:a16="http://schemas.microsoft.com/office/drawing/2014/main" id="{DED62ECE-0352-47E5-A882-63F127AD5772}"/>
              </a:ext>
            </a:extLst>
          </p:cNvPr>
          <p:cNvPicPr>
            <a:picLocks noChangeAspect="1"/>
          </p:cNvPicPr>
          <p:nvPr/>
        </p:nvPicPr>
        <p:blipFill rotWithShape="1">
          <a:blip r:embed="rId2">
            <a:extLst>
              <a:ext uri="{28A0092B-C50C-407E-A947-70E740481C1C}">
                <a14:useLocalDpi xmlns:a14="http://schemas.microsoft.com/office/drawing/2010/main" val="0"/>
              </a:ext>
            </a:extLst>
          </a:blip>
          <a:srcRect l="8008" t="35025" r="59440" b="34782"/>
          <a:stretch/>
        </p:blipFill>
        <p:spPr>
          <a:xfrm>
            <a:off x="9122237" y="2789499"/>
            <a:ext cx="3433272" cy="3949119"/>
          </a:xfrm>
          <a:prstGeom prst="rect">
            <a:avLst/>
          </a:prstGeom>
        </p:spPr>
      </p:pic>
      <p:sp>
        <p:nvSpPr>
          <p:cNvPr id="5" name="Rectangle: Rounded Corners 4">
            <a:extLst>
              <a:ext uri="{FF2B5EF4-FFF2-40B4-BE49-F238E27FC236}">
                <a16:creationId xmlns:a16="http://schemas.microsoft.com/office/drawing/2014/main" id="{17BEED47-F898-4ADD-820F-09273F856505}"/>
              </a:ext>
            </a:extLst>
          </p:cNvPr>
          <p:cNvSpPr/>
          <p:nvPr/>
        </p:nvSpPr>
        <p:spPr>
          <a:xfrm>
            <a:off x="414690" y="1780565"/>
            <a:ext cx="8738886" cy="1508545"/>
          </a:xfrm>
          <a:custGeom>
            <a:avLst/>
            <a:gdLst>
              <a:gd name="connsiteX0" fmla="*/ 0 w 8738886"/>
              <a:gd name="connsiteY0" fmla="*/ 251429 h 1508545"/>
              <a:gd name="connsiteX1" fmla="*/ 251429 w 8738886"/>
              <a:gd name="connsiteY1" fmla="*/ 0 h 1508545"/>
              <a:gd name="connsiteX2" fmla="*/ 8487457 w 8738886"/>
              <a:gd name="connsiteY2" fmla="*/ 0 h 1508545"/>
              <a:gd name="connsiteX3" fmla="*/ 8738886 w 8738886"/>
              <a:gd name="connsiteY3" fmla="*/ 251429 h 1508545"/>
              <a:gd name="connsiteX4" fmla="*/ 8738886 w 8738886"/>
              <a:gd name="connsiteY4" fmla="*/ 1257116 h 1508545"/>
              <a:gd name="connsiteX5" fmla="*/ 8487457 w 8738886"/>
              <a:gd name="connsiteY5" fmla="*/ 1508545 h 1508545"/>
              <a:gd name="connsiteX6" fmla="*/ 251429 w 8738886"/>
              <a:gd name="connsiteY6" fmla="*/ 1508545 h 1508545"/>
              <a:gd name="connsiteX7" fmla="*/ 0 w 8738886"/>
              <a:gd name="connsiteY7" fmla="*/ 1257116 h 1508545"/>
              <a:gd name="connsiteX8" fmla="*/ 0 w 8738886"/>
              <a:gd name="connsiteY8" fmla="*/ 251429 h 150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886" h="1508545" fill="none" extrusionOk="0">
                <a:moveTo>
                  <a:pt x="0" y="251429"/>
                </a:moveTo>
                <a:cubicBezTo>
                  <a:pt x="-140" y="117139"/>
                  <a:pt x="124547" y="-24165"/>
                  <a:pt x="251429" y="0"/>
                </a:cubicBezTo>
                <a:cubicBezTo>
                  <a:pt x="1719147" y="29483"/>
                  <a:pt x="4762059" y="4220"/>
                  <a:pt x="8487457" y="0"/>
                </a:cubicBezTo>
                <a:cubicBezTo>
                  <a:pt x="8630427" y="1548"/>
                  <a:pt x="8737140" y="114835"/>
                  <a:pt x="8738886" y="251429"/>
                </a:cubicBezTo>
                <a:cubicBezTo>
                  <a:pt x="8788728" y="476667"/>
                  <a:pt x="8649259" y="903588"/>
                  <a:pt x="8738886" y="1257116"/>
                </a:cubicBezTo>
                <a:cubicBezTo>
                  <a:pt x="8760191" y="1407442"/>
                  <a:pt x="8637483" y="1518597"/>
                  <a:pt x="8487457" y="1508545"/>
                </a:cubicBezTo>
                <a:cubicBezTo>
                  <a:pt x="5473351" y="1542673"/>
                  <a:pt x="3739721" y="1385753"/>
                  <a:pt x="251429" y="1508545"/>
                </a:cubicBezTo>
                <a:cubicBezTo>
                  <a:pt x="110843" y="1511983"/>
                  <a:pt x="-12141" y="1416211"/>
                  <a:pt x="0" y="1257116"/>
                </a:cubicBezTo>
                <a:cubicBezTo>
                  <a:pt x="47996" y="898400"/>
                  <a:pt x="-57703" y="514842"/>
                  <a:pt x="0" y="251429"/>
                </a:cubicBezTo>
                <a:close/>
              </a:path>
              <a:path w="8738886" h="1508545" stroke="0" extrusionOk="0">
                <a:moveTo>
                  <a:pt x="0" y="251429"/>
                </a:moveTo>
                <a:cubicBezTo>
                  <a:pt x="-11091" y="131448"/>
                  <a:pt x="136549" y="12956"/>
                  <a:pt x="251429" y="0"/>
                </a:cubicBezTo>
                <a:cubicBezTo>
                  <a:pt x="1970762" y="-40312"/>
                  <a:pt x="5918247" y="-70188"/>
                  <a:pt x="8487457" y="0"/>
                </a:cubicBezTo>
                <a:cubicBezTo>
                  <a:pt x="8604493" y="-2053"/>
                  <a:pt x="8745955" y="98845"/>
                  <a:pt x="8738886" y="251429"/>
                </a:cubicBezTo>
                <a:cubicBezTo>
                  <a:pt x="8693691" y="728462"/>
                  <a:pt x="8748350" y="1086251"/>
                  <a:pt x="8738886" y="1257116"/>
                </a:cubicBezTo>
                <a:cubicBezTo>
                  <a:pt x="8737164" y="1416535"/>
                  <a:pt x="8615548" y="1508703"/>
                  <a:pt x="8487457" y="1508545"/>
                </a:cubicBezTo>
                <a:cubicBezTo>
                  <a:pt x="6741322" y="1525896"/>
                  <a:pt x="2267813" y="1631891"/>
                  <a:pt x="251429" y="1508545"/>
                </a:cubicBezTo>
                <a:cubicBezTo>
                  <a:pt x="117683" y="1487015"/>
                  <a:pt x="7453" y="1405283"/>
                  <a:pt x="0" y="1257116"/>
                </a:cubicBezTo>
                <a:cubicBezTo>
                  <a:pt x="63790" y="1151441"/>
                  <a:pt x="-28001" y="669875"/>
                  <a:pt x="0" y="25142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mj-lt"/>
                <a:cs typeface="Calibri" panose="020F0502020204030204" pitchFamily="34" charset="0"/>
              </a:rPr>
              <a:t>- Nên làm: </a:t>
            </a:r>
            <a:r>
              <a:rPr lang="vi-VN" sz="2800" kern="0" dirty="0">
                <a:solidFill>
                  <a:srgbClr val="FF0000"/>
                </a:solidFill>
                <a:latin typeface="+mj-lt"/>
                <a:cs typeface="Calibri" panose="020F0502020204030204" pitchFamily="34" charset="0"/>
              </a:rPr>
              <a:t>Tham gia các lớp học bơi, mặc áo phao khi đi bơi, đi bơi dưới sự giám sát của người lớn …</a:t>
            </a:r>
          </a:p>
        </p:txBody>
      </p:sp>
      <p:sp>
        <p:nvSpPr>
          <p:cNvPr id="6" name="Rounded Rectangle 8">
            <a:extLst>
              <a:ext uri="{FF2B5EF4-FFF2-40B4-BE49-F238E27FC236}">
                <a16:creationId xmlns:a16="http://schemas.microsoft.com/office/drawing/2014/main" id="{B0E7ACDC-8732-4193-A8EE-06683E4479E8}"/>
              </a:ext>
            </a:extLst>
          </p:cNvPr>
          <p:cNvSpPr/>
          <p:nvPr/>
        </p:nvSpPr>
        <p:spPr>
          <a:xfrm>
            <a:off x="409412" y="483575"/>
            <a:ext cx="10003830" cy="993509"/>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Kể thêm một số việc nên hoặc không nên làm để phòng tránh đuối nước</a:t>
            </a:r>
            <a:r>
              <a:rPr lang="en-US" sz="2800" b="1" dirty="0">
                <a:solidFill>
                  <a:srgbClr val="FF0000"/>
                </a:solidFill>
                <a:latin typeface="+mj-lt"/>
              </a:rPr>
              <a:t>.  </a:t>
            </a:r>
            <a:endParaRPr lang="en-US" sz="2800" b="1" dirty="0">
              <a:solidFill>
                <a:srgbClr val="FF0000"/>
              </a:solidFill>
              <a:latin typeface="+mj-lt"/>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C766BCE-6616-49A0-B468-CE19B9F35277}"/>
              </a:ext>
            </a:extLst>
          </p:cNvPr>
          <p:cNvSpPr/>
          <p:nvPr/>
        </p:nvSpPr>
        <p:spPr>
          <a:xfrm>
            <a:off x="1001548" y="3568891"/>
            <a:ext cx="8738886" cy="1780566"/>
          </a:xfrm>
          <a:custGeom>
            <a:avLst/>
            <a:gdLst>
              <a:gd name="connsiteX0" fmla="*/ 0 w 8738886"/>
              <a:gd name="connsiteY0" fmla="*/ 296767 h 1780566"/>
              <a:gd name="connsiteX1" fmla="*/ 296767 w 8738886"/>
              <a:gd name="connsiteY1" fmla="*/ 0 h 1780566"/>
              <a:gd name="connsiteX2" fmla="*/ 8442119 w 8738886"/>
              <a:gd name="connsiteY2" fmla="*/ 0 h 1780566"/>
              <a:gd name="connsiteX3" fmla="*/ 8738886 w 8738886"/>
              <a:gd name="connsiteY3" fmla="*/ 296767 h 1780566"/>
              <a:gd name="connsiteX4" fmla="*/ 8738886 w 8738886"/>
              <a:gd name="connsiteY4" fmla="*/ 1483799 h 1780566"/>
              <a:gd name="connsiteX5" fmla="*/ 8442119 w 8738886"/>
              <a:gd name="connsiteY5" fmla="*/ 1780566 h 1780566"/>
              <a:gd name="connsiteX6" fmla="*/ 296767 w 8738886"/>
              <a:gd name="connsiteY6" fmla="*/ 1780566 h 1780566"/>
              <a:gd name="connsiteX7" fmla="*/ 0 w 8738886"/>
              <a:gd name="connsiteY7" fmla="*/ 1483799 h 1780566"/>
              <a:gd name="connsiteX8" fmla="*/ 0 w 8738886"/>
              <a:gd name="connsiteY8" fmla="*/ 296767 h 178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886" h="1780566" fill="none" extrusionOk="0">
                <a:moveTo>
                  <a:pt x="0" y="296767"/>
                </a:moveTo>
                <a:cubicBezTo>
                  <a:pt x="-659" y="154458"/>
                  <a:pt x="138656" y="-11679"/>
                  <a:pt x="296767" y="0"/>
                </a:cubicBezTo>
                <a:cubicBezTo>
                  <a:pt x="3213322" y="29483"/>
                  <a:pt x="7168294" y="4220"/>
                  <a:pt x="8442119" y="0"/>
                </a:cubicBezTo>
                <a:cubicBezTo>
                  <a:pt x="8633118" y="10209"/>
                  <a:pt x="8730608" y="143609"/>
                  <a:pt x="8738886" y="296767"/>
                </a:cubicBezTo>
                <a:cubicBezTo>
                  <a:pt x="8725652" y="441180"/>
                  <a:pt x="8653555" y="1333419"/>
                  <a:pt x="8738886" y="1483799"/>
                </a:cubicBezTo>
                <a:cubicBezTo>
                  <a:pt x="8755102" y="1656426"/>
                  <a:pt x="8629901" y="1802066"/>
                  <a:pt x="8442119" y="1780566"/>
                </a:cubicBezTo>
                <a:cubicBezTo>
                  <a:pt x="5871430" y="1814694"/>
                  <a:pt x="4082947" y="1657774"/>
                  <a:pt x="296767" y="1780566"/>
                </a:cubicBezTo>
                <a:cubicBezTo>
                  <a:pt x="126664" y="1792925"/>
                  <a:pt x="-3409" y="1653381"/>
                  <a:pt x="0" y="1483799"/>
                </a:cubicBezTo>
                <a:cubicBezTo>
                  <a:pt x="-5649" y="1295214"/>
                  <a:pt x="-15485" y="471473"/>
                  <a:pt x="0" y="296767"/>
                </a:cubicBezTo>
                <a:close/>
              </a:path>
              <a:path w="8738886" h="1780566" stroke="0" extrusionOk="0">
                <a:moveTo>
                  <a:pt x="0" y="296767"/>
                </a:moveTo>
                <a:cubicBezTo>
                  <a:pt x="-15831" y="159813"/>
                  <a:pt x="145540" y="6847"/>
                  <a:pt x="296767" y="0"/>
                </a:cubicBezTo>
                <a:cubicBezTo>
                  <a:pt x="1869040" y="-40312"/>
                  <a:pt x="4735502" y="-70188"/>
                  <a:pt x="8442119" y="0"/>
                </a:cubicBezTo>
                <a:cubicBezTo>
                  <a:pt x="8603474" y="-239"/>
                  <a:pt x="8739924" y="130852"/>
                  <a:pt x="8738886" y="296767"/>
                </a:cubicBezTo>
                <a:cubicBezTo>
                  <a:pt x="8783631" y="828180"/>
                  <a:pt x="8708656" y="1000171"/>
                  <a:pt x="8738886" y="1483799"/>
                </a:cubicBezTo>
                <a:cubicBezTo>
                  <a:pt x="8736898" y="1671434"/>
                  <a:pt x="8594168" y="1780740"/>
                  <a:pt x="8442119" y="1780566"/>
                </a:cubicBezTo>
                <a:cubicBezTo>
                  <a:pt x="6660797" y="1797917"/>
                  <a:pt x="3855727" y="1903912"/>
                  <a:pt x="296767" y="1780566"/>
                </a:cubicBezTo>
                <a:cubicBezTo>
                  <a:pt x="137342" y="1761725"/>
                  <a:pt x="8304" y="1658069"/>
                  <a:pt x="0" y="1483799"/>
                </a:cubicBezTo>
                <a:cubicBezTo>
                  <a:pt x="-69390" y="1245652"/>
                  <a:pt x="18632" y="663503"/>
                  <a:pt x="0" y="296767"/>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mj-lt"/>
                <a:cs typeface="Calibri" panose="020F0502020204030204" pitchFamily="34" charset="0"/>
              </a:rPr>
              <a:t>- Không làm: </a:t>
            </a:r>
            <a:r>
              <a:rPr lang="vi-VN" sz="2800" kern="0" dirty="0">
                <a:solidFill>
                  <a:srgbClr val="FF0000"/>
                </a:solidFill>
                <a:latin typeface="+mj-lt"/>
                <a:cs typeface="Calibri" panose="020F0502020204030204" pitchFamily="34" charset="0"/>
              </a:rPr>
              <a:t>Không tắm ở sông, ao, hồ …; không đi bơi mà không có sự giám sát của người lớn; không chơi gần những nơi ao hồ, nước chảy xiết …</a:t>
            </a:r>
            <a:endParaRPr kumimoji="0" lang="vi-VN" sz="2800" i="0" u="none" strike="noStrike" kern="0" cap="none" spc="0" normalizeH="0" baseline="0" noProof="0" dirty="0">
              <a:ln>
                <a:noFill/>
              </a:ln>
              <a:solidFill>
                <a:srgbClr val="FF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42095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69C05-D6B8-48A0-B4C9-EB41C93D871D}"/>
              </a:ext>
            </a:extLst>
          </p:cNvPr>
          <p:cNvPicPr>
            <a:picLocks noChangeAspect="1"/>
          </p:cNvPicPr>
          <p:nvPr/>
        </p:nvPicPr>
        <p:blipFill>
          <a:blip r:embed="rId3"/>
          <a:stretch>
            <a:fillRect/>
          </a:stretch>
        </p:blipFill>
        <p:spPr>
          <a:xfrm>
            <a:off x="225083" y="985018"/>
            <a:ext cx="3418449" cy="3122748"/>
          </a:xfrm>
          <a:prstGeom prst="rect">
            <a:avLst/>
          </a:prstGeom>
        </p:spPr>
      </p:pic>
      <p:sp>
        <p:nvSpPr>
          <p:cNvPr id="8" name="Rounded Rectangle 8">
            <a:extLst>
              <a:ext uri="{FF2B5EF4-FFF2-40B4-BE49-F238E27FC236}">
                <a16:creationId xmlns:a16="http://schemas.microsoft.com/office/drawing/2014/main" id="{E742BD00-DCA0-47E0-B763-7538CF57A9F5}"/>
              </a:ext>
            </a:extLst>
          </p:cNvPr>
          <p:cNvSpPr/>
          <p:nvPr/>
        </p:nvSpPr>
        <p:spPr>
          <a:xfrm>
            <a:off x="1967374" y="36179"/>
            <a:ext cx="7697913" cy="78545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noProof="0" dirty="0" err="1">
                <a:solidFill>
                  <a:schemeClr val="tx1"/>
                </a:solidFill>
                <a:latin typeface="Times New Roman" panose="02020603050405020304" pitchFamily="18" charset="0"/>
                <a:cs typeface="Times New Roman" panose="02020603050405020304" pitchFamily="18" charset="0"/>
              </a:rPr>
              <a:t>Học</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sinh</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quan</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sát</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và</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nhận</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xét</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các</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bức</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tranh</a:t>
            </a:r>
            <a:r>
              <a:rPr lang="en-US" sz="2800" b="1" noProof="0" dirty="0">
                <a:solidFill>
                  <a:schemeClr val="tx1"/>
                </a:solidFill>
                <a:latin typeface="Times New Roman" panose="02020603050405020304" pitchFamily="18" charset="0"/>
                <a:cs typeface="Times New Roman" panose="02020603050405020304" pitchFamily="18" charset="0"/>
              </a:rPr>
              <a:t> </a:t>
            </a:r>
            <a:r>
              <a:rPr lang="en-US" sz="2800" b="1" noProof="0" dirty="0" err="1">
                <a:solidFill>
                  <a:schemeClr val="tx1"/>
                </a:solidFill>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E18ED83-C0C9-4482-9405-26F74BACF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2928" y="3921049"/>
            <a:ext cx="3306847" cy="2506961"/>
          </a:xfrm>
          <a:prstGeom prst="rect">
            <a:avLst/>
          </a:prstGeom>
        </p:spPr>
      </p:pic>
      <p:pic>
        <p:nvPicPr>
          <p:cNvPr id="4" name="Picture 3"/>
          <p:cNvPicPr>
            <a:picLocks noChangeAspect="1"/>
          </p:cNvPicPr>
          <p:nvPr/>
        </p:nvPicPr>
        <p:blipFill>
          <a:blip r:embed="rId5"/>
          <a:stretch>
            <a:fillRect/>
          </a:stretch>
        </p:blipFill>
        <p:spPr>
          <a:xfrm>
            <a:off x="3942363" y="985018"/>
            <a:ext cx="4541733" cy="3671388"/>
          </a:xfrm>
          <a:prstGeom prst="rect">
            <a:avLst/>
          </a:prstGeom>
        </p:spPr>
      </p:pic>
      <p:sp>
        <p:nvSpPr>
          <p:cNvPr id="2" name="Oval 1">
            <a:extLst>
              <a:ext uri="{FF2B5EF4-FFF2-40B4-BE49-F238E27FC236}">
                <a16:creationId xmlns:a16="http://schemas.microsoft.com/office/drawing/2014/main" id="{AF248FF6-A56E-4566-A2FE-CA08FEFAFD4F}"/>
              </a:ext>
            </a:extLst>
          </p:cNvPr>
          <p:cNvSpPr/>
          <p:nvPr/>
        </p:nvSpPr>
        <p:spPr>
          <a:xfrm>
            <a:off x="3235569" y="3705132"/>
            <a:ext cx="381532" cy="3815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1</a:t>
            </a:r>
          </a:p>
        </p:txBody>
      </p:sp>
      <p:sp>
        <p:nvSpPr>
          <p:cNvPr id="7" name="Oval 6">
            <a:extLst>
              <a:ext uri="{FF2B5EF4-FFF2-40B4-BE49-F238E27FC236}">
                <a16:creationId xmlns:a16="http://schemas.microsoft.com/office/drawing/2014/main" id="{79BA511E-49B9-477B-B557-DE6BDADE30A1}"/>
              </a:ext>
            </a:extLst>
          </p:cNvPr>
          <p:cNvSpPr/>
          <p:nvPr/>
        </p:nvSpPr>
        <p:spPr>
          <a:xfrm>
            <a:off x="8118336" y="4276578"/>
            <a:ext cx="351692" cy="35169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2</a:t>
            </a:r>
          </a:p>
        </p:txBody>
      </p:sp>
      <p:sp>
        <p:nvSpPr>
          <p:cNvPr id="9" name="Oval 8">
            <a:extLst>
              <a:ext uri="{FF2B5EF4-FFF2-40B4-BE49-F238E27FC236}">
                <a16:creationId xmlns:a16="http://schemas.microsoft.com/office/drawing/2014/main" id="{C1E9B788-E537-43C3-AA64-62BFC340D38D}"/>
              </a:ext>
            </a:extLst>
          </p:cNvPr>
          <p:cNvSpPr/>
          <p:nvPr/>
        </p:nvSpPr>
        <p:spPr>
          <a:xfrm>
            <a:off x="11663339" y="6020972"/>
            <a:ext cx="407038" cy="40703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a:t>
            </a:r>
          </a:p>
        </p:txBody>
      </p:sp>
    </p:spTree>
    <p:extLst>
      <p:ext uri="{BB962C8B-B14F-4D97-AF65-F5344CB8AC3E}">
        <p14:creationId xmlns:p14="http://schemas.microsoft.com/office/powerpoint/2010/main" val="318787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D70032-7DEE-4B2C-A042-B4B76063ED96}"/>
              </a:ext>
            </a:extLst>
          </p:cNvPr>
          <p:cNvSpPr txBox="1"/>
          <p:nvPr/>
        </p:nvSpPr>
        <p:spPr>
          <a:xfrm>
            <a:off x="265043" y="1108926"/>
            <a:ext cx="10946295" cy="892552"/>
          </a:xfrm>
          <a:prstGeom prst="rect">
            <a:avLst/>
          </a:prstGeom>
          <a:noFill/>
        </p:spPr>
        <p:txBody>
          <a:bodyPr wrap="square" rtlCol="0">
            <a:spAutoFit/>
          </a:bodyPr>
          <a:lstStyle/>
          <a:p>
            <a:pPr lvl="0" algn="just"/>
            <a:r>
              <a:rPr lang="vi-VN" sz="2600" b="1" dirty="0">
                <a:solidFill>
                  <a:srgbClr val="002060"/>
                </a:solidFill>
                <a:latin typeface="+mj-lt"/>
                <a:ea typeface="Cambria" panose="02040503050406030204" pitchFamily="18" charset="0"/>
              </a:rPr>
              <a:t>Hãy thực hiện các bước phân tích, phán đoán, thuyết phục và vận động các bạn tránh xa những nguy cơ có thể dẫn đến đuối nước trong tình huống sau.</a:t>
            </a:r>
            <a:endParaRPr kumimoji="0" lang="en-US" sz="2600" b="1" i="0" u="none" strike="noStrike" kern="1200" cap="none" spc="0" normalizeH="0" baseline="0" noProof="0" dirty="0">
              <a:ln>
                <a:noFill/>
              </a:ln>
              <a:solidFill>
                <a:srgbClr val="002060"/>
              </a:solidFill>
              <a:effectLst/>
              <a:uLnTx/>
              <a:uFillTx/>
              <a:latin typeface="+mj-lt"/>
              <a:ea typeface="Cambria" panose="02040503050406030204" pitchFamily="18" charset="0"/>
            </a:endParaRPr>
          </a:p>
        </p:txBody>
      </p:sp>
      <p:sp>
        <p:nvSpPr>
          <p:cNvPr id="5" name="Rounded Rectangle 8">
            <a:extLst>
              <a:ext uri="{FF2B5EF4-FFF2-40B4-BE49-F238E27FC236}">
                <a16:creationId xmlns:a16="http://schemas.microsoft.com/office/drawing/2014/main" id="{BAE69A45-9321-444E-BA17-A8BD012EA40B}"/>
              </a:ext>
            </a:extLst>
          </p:cNvPr>
          <p:cNvSpPr/>
          <p:nvPr/>
        </p:nvSpPr>
        <p:spPr>
          <a:xfrm>
            <a:off x="265044" y="82514"/>
            <a:ext cx="7540486" cy="993509"/>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b="1" dirty="0">
                <a:solidFill>
                  <a:srgbClr val="FF0000"/>
                </a:solidFill>
                <a:latin typeface="Times New Roman" panose="02020603050405020304" pitchFamily="18" charset="0"/>
                <a:cs typeface="Times New Roman" panose="02020603050405020304" pitchFamily="18" charset="0"/>
              </a:rPr>
              <a:t>Hoạt động 2: Thực hành phân tích tình huống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video (online-video-cutter.com) (1)">
            <a:hlinkClick r:id="" action="ppaction://media"/>
            <a:extLst>
              <a:ext uri="{FF2B5EF4-FFF2-40B4-BE49-F238E27FC236}">
                <a16:creationId xmlns:a16="http://schemas.microsoft.com/office/drawing/2014/main" id="{8A1BEABB-9CF6-4F00-A71C-7F3C47D8C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01478"/>
            <a:ext cx="12191999" cy="4856522"/>
          </a:xfrm>
          <a:prstGeom prst="rect">
            <a:avLst/>
          </a:prstGeom>
        </p:spPr>
      </p:pic>
    </p:spTree>
    <p:extLst>
      <p:ext uri="{BB962C8B-B14F-4D97-AF65-F5344CB8AC3E}">
        <p14:creationId xmlns:p14="http://schemas.microsoft.com/office/powerpoint/2010/main" val="246114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10C5A14F-1896-40D8-8AAB-DEB91B725322}"/>
              </a:ext>
            </a:extLst>
          </p:cNvPr>
          <p:cNvSpPr/>
          <p:nvPr/>
        </p:nvSpPr>
        <p:spPr>
          <a:xfrm>
            <a:off x="306496" y="481177"/>
            <a:ext cx="7163448" cy="2947823"/>
          </a:xfrm>
          <a:custGeom>
            <a:avLst/>
            <a:gdLst>
              <a:gd name="connsiteX0" fmla="*/ 0 w 7163448"/>
              <a:gd name="connsiteY0" fmla="*/ 491314 h 2947823"/>
              <a:gd name="connsiteX1" fmla="*/ 491314 w 7163448"/>
              <a:gd name="connsiteY1" fmla="*/ 0 h 2947823"/>
              <a:gd name="connsiteX2" fmla="*/ 6672134 w 7163448"/>
              <a:gd name="connsiteY2" fmla="*/ 0 h 2947823"/>
              <a:gd name="connsiteX3" fmla="*/ 7163448 w 7163448"/>
              <a:gd name="connsiteY3" fmla="*/ 491314 h 2947823"/>
              <a:gd name="connsiteX4" fmla="*/ 7163448 w 7163448"/>
              <a:gd name="connsiteY4" fmla="*/ 2456509 h 2947823"/>
              <a:gd name="connsiteX5" fmla="*/ 6672134 w 7163448"/>
              <a:gd name="connsiteY5" fmla="*/ 2947823 h 2947823"/>
              <a:gd name="connsiteX6" fmla="*/ 491314 w 7163448"/>
              <a:gd name="connsiteY6" fmla="*/ 2947823 h 2947823"/>
              <a:gd name="connsiteX7" fmla="*/ 0 w 7163448"/>
              <a:gd name="connsiteY7" fmla="*/ 2456509 h 2947823"/>
              <a:gd name="connsiteX8" fmla="*/ 0 w 7163448"/>
              <a:gd name="connsiteY8" fmla="*/ 491314 h 29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3448" h="2947823" fill="none" extrusionOk="0">
                <a:moveTo>
                  <a:pt x="0" y="491314"/>
                </a:moveTo>
                <a:cubicBezTo>
                  <a:pt x="-244" y="227946"/>
                  <a:pt x="226181" y="-12534"/>
                  <a:pt x="491314" y="0"/>
                </a:cubicBezTo>
                <a:cubicBezTo>
                  <a:pt x="2870134" y="29483"/>
                  <a:pt x="5948158" y="4220"/>
                  <a:pt x="6672134" y="0"/>
                </a:cubicBezTo>
                <a:cubicBezTo>
                  <a:pt x="6953375" y="3728"/>
                  <a:pt x="7133311" y="259078"/>
                  <a:pt x="7163448" y="491314"/>
                </a:cubicBezTo>
                <a:cubicBezTo>
                  <a:pt x="7147506" y="849083"/>
                  <a:pt x="7063624" y="1886407"/>
                  <a:pt x="7163448" y="2456509"/>
                </a:cubicBezTo>
                <a:cubicBezTo>
                  <a:pt x="7171130" y="2731988"/>
                  <a:pt x="6967058" y="2969050"/>
                  <a:pt x="6672134" y="2947823"/>
                </a:cubicBezTo>
                <a:cubicBezTo>
                  <a:pt x="5755606" y="2981951"/>
                  <a:pt x="1274710" y="2825031"/>
                  <a:pt x="491314" y="2947823"/>
                </a:cubicBezTo>
                <a:cubicBezTo>
                  <a:pt x="206968" y="2973728"/>
                  <a:pt x="-6173" y="2738143"/>
                  <a:pt x="0" y="2456509"/>
                </a:cubicBezTo>
                <a:cubicBezTo>
                  <a:pt x="-162483" y="1538330"/>
                  <a:pt x="12474" y="1200626"/>
                  <a:pt x="0" y="491314"/>
                </a:cubicBezTo>
                <a:close/>
              </a:path>
              <a:path w="7163448" h="2947823" stroke="0" extrusionOk="0">
                <a:moveTo>
                  <a:pt x="0" y="491314"/>
                </a:moveTo>
                <a:cubicBezTo>
                  <a:pt x="-14573" y="244774"/>
                  <a:pt x="236118" y="8725"/>
                  <a:pt x="491314" y="0"/>
                </a:cubicBezTo>
                <a:cubicBezTo>
                  <a:pt x="1562694" y="-40312"/>
                  <a:pt x="5944545" y="-70188"/>
                  <a:pt x="6672134" y="0"/>
                </a:cubicBezTo>
                <a:cubicBezTo>
                  <a:pt x="6928347" y="-1424"/>
                  <a:pt x="7168058" y="211019"/>
                  <a:pt x="7163448" y="491314"/>
                </a:cubicBezTo>
                <a:cubicBezTo>
                  <a:pt x="7201055" y="813117"/>
                  <a:pt x="7187525" y="2075031"/>
                  <a:pt x="7163448" y="2456509"/>
                </a:cubicBezTo>
                <a:cubicBezTo>
                  <a:pt x="7159677" y="2772882"/>
                  <a:pt x="6892138" y="2948578"/>
                  <a:pt x="6672134" y="2947823"/>
                </a:cubicBezTo>
                <a:cubicBezTo>
                  <a:pt x="5852240" y="2965174"/>
                  <a:pt x="2109623" y="3071169"/>
                  <a:pt x="491314" y="2947823"/>
                </a:cubicBezTo>
                <a:cubicBezTo>
                  <a:pt x="221101" y="2943056"/>
                  <a:pt x="33920" y="2770216"/>
                  <a:pt x="0" y="2456509"/>
                </a:cubicBezTo>
                <a:cubicBezTo>
                  <a:pt x="6107" y="1789903"/>
                  <a:pt x="-133487" y="1291704"/>
                  <a:pt x="0" y="491314"/>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mj-lt"/>
                <a:cs typeface="Calibri" panose="020F0502020204030204" pitchFamily="34" charset="0"/>
              </a:rPr>
              <a:t>Bước 1. Phân tích và phán đoán tình huống</a:t>
            </a:r>
          </a:p>
          <a:p>
            <a:pPr lvl="0" algn="just">
              <a:defRPr/>
            </a:pPr>
            <a:r>
              <a:rPr lang="vi-VN" sz="2800" kern="0" dirty="0">
                <a:latin typeface="+mj-lt"/>
                <a:cs typeface="Calibri" panose="020F0502020204030204" pitchFamily="34" charset="0"/>
              </a:rPr>
              <a:t>+ Các bạn trong hình đang tắm ở khu vực nào?</a:t>
            </a:r>
          </a:p>
          <a:p>
            <a:pPr lvl="0" algn="just">
              <a:defRPr/>
            </a:pPr>
            <a:r>
              <a:rPr lang="vi-VN" sz="2800" kern="0" dirty="0">
                <a:latin typeface="+mj-lt"/>
                <a:cs typeface="Calibri" panose="020F0502020204030204" pitchFamily="34" charset="0"/>
              </a:rPr>
              <a:t>+ Điều gì có thể xảy ra khi các bạn ra chỗ nước sâu?</a:t>
            </a:r>
          </a:p>
          <a:p>
            <a:pPr lvl="0" algn="just">
              <a:defRPr/>
            </a:pPr>
            <a:r>
              <a:rPr lang="vi-VN" sz="2800" kern="0" dirty="0">
                <a:latin typeface="+mj-lt"/>
                <a:cs typeface="Calibri" panose="020F0502020204030204" pitchFamily="34" charset="0"/>
              </a:rPr>
              <a:t>+ Khi nguy hiểm xảy ra thì ai có thể giúp các bạn?</a:t>
            </a:r>
          </a:p>
        </p:txBody>
      </p:sp>
      <p:sp>
        <p:nvSpPr>
          <p:cNvPr id="6" name="Rectangle: Rounded Corners 11">
            <a:extLst>
              <a:ext uri="{FF2B5EF4-FFF2-40B4-BE49-F238E27FC236}">
                <a16:creationId xmlns:a16="http://schemas.microsoft.com/office/drawing/2014/main" id="{FB7D6469-80E2-48FF-9995-3CC8F621871F}"/>
              </a:ext>
            </a:extLst>
          </p:cNvPr>
          <p:cNvSpPr/>
          <p:nvPr/>
        </p:nvSpPr>
        <p:spPr>
          <a:xfrm>
            <a:off x="296083" y="3814996"/>
            <a:ext cx="7173862" cy="2588455"/>
          </a:xfrm>
          <a:custGeom>
            <a:avLst/>
            <a:gdLst>
              <a:gd name="connsiteX0" fmla="*/ 0 w 7173862"/>
              <a:gd name="connsiteY0" fmla="*/ 431418 h 2588455"/>
              <a:gd name="connsiteX1" fmla="*/ 431418 w 7173862"/>
              <a:gd name="connsiteY1" fmla="*/ 0 h 2588455"/>
              <a:gd name="connsiteX2" fmla="*/ 6742444 w 7173862"/>
              <a:gd name="connsiteY2" fmla="*/ 0 h 2588455"/>
              <a:gd name="connsiteX3" fmla="*/ 7173862 w 7173862"/>
              <a:gd name="connsiteY3" fmla="*/ 431418 h 2588455"/>
              <a:gd name="connsiteX4" fmla="*/ 7173862 w 7173862"/>
              <a:gd name="connsiteY4" fmla="*/ 2157037 h 2588455"/>
              <a:gd name="connsiteX5" fmla="*/ 6742444 w 7173862"/>
              <a:gd name="connsiteY5" fmla="*/ 2588455 h 2588455"/>
              <a:gd name="connsiteX6" fmla="*/ 431418 w 7173862"/>
              <a:gd name="connsiteY6" fmla="*/ 2588455 h 2588455"/>
              <a:gd name="connsiteX7" fmla="*/ 0 w 7173862"/>
              <a:gd name="connsiteY7" fmla="*/ 2157037 h 2588455"/>
              <a:gd name="connsiteX8" fmla="*/ 0 w 7173862"/>
              <a:gd name="connsiteY8" fmla="*/ 431418 h 258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3862" h="2588455" fill="none" extrusionOk="0">
                <a:moveTo>
                  <a:pt x="0" y="431418"/>
                </a:moveTo>
                <a:cubicBezTo>
                  <a:pt x="-1181" y="231837"/>
                  <a:pt x="208529" y="-31023"/>
                  <a:pt x="431418" y="0"/>
                </a:cubicBezTo>
                <a:cubicBezTo>
                  <a:pt x="1857245" y="29483"/>
                  <a:pt x="4068889" y="4220"/>
                  <a:pt x="6742444" y="0"/>
                </a:cubicBezTo>
                <a:cubicBezTo>
                  <a:pt x="7014615" y="12773"/>
                  <a:pt x="7166077" y="203254"/>
                  <a:pt x="7173862" y="431418"/>
                </a:cubicBezTo>
                <a:cubicBezTo>
                  <a:pt x="7162903" y="1237162"/>
                  <a:pt x="7251593" y="1453264"/>
                  <a:pt x="7173862" y="2157037"/>
                </a:cubicBezTo>
                <a:cubicBezTo>
                  <a:pt x="7213815" y="2416804"/>
                  <a:pt x="7007129" y="2612239"/>
                  <a:pt x="6742444" y="2588455"/>
                </a:cubicBezTo>
                <a:cubicBezTo>
                  <a:pt x="4560652" y="2622583"/>
                  <a:pt x="1158540" y="2465663"/>
                  <a:pt x="431418" y="2588455"/>
                </a:cubicBezTo>
                <a:cubicBezTo>
                  <a:pt x="173652" y="2627308"/>
                  <a:pt x="-21248" y="2430717"/>
                  <a:pt x="0" y="2157037"/>
                </a:cubicBezTo>
                <a:cubicBezTo>
                  <a:pt x="74252" y="1373876"/>
                  <a:pt x="58526" y="1224977"/>
                  <a:pt x="0" y="431418"/>
                </a:cubicBezTo>
                <a:close/>
              </a:path>
              <a:path w="7173862" h="2588455" stroke="0" extrusionOk="0">
                <a:moveTo>
                  <a:pt x="0" y="431418"/>
                </a:moveTo>
                <a:cubicBezTo>
                  <a:pt x="-20949" y="228810"/>
                  <a:pt x="199308" y="3326"/>
                  <a:pt x="431418" y="0"/>
                </a:cubicBezTo>
                <a:cubicBezTo>
                  <a:pt x="3570585" y="-40312"/>
                  <a:pt x="4256851" y="-70188"/>
                  <a:pt x="6742444" y="0"/>
                </a:cubicBezTo>
                <a:cubicBezTo>
                  <a:pt x="6964330" y="-1541"/>
                  <a:pt x="7175925" y="189148"/>
                  <a:pt x="7173862" y="431418"/>
                </a:cubicBezTo>
                <a:cubicBezTo>
                  <a:pt x="7122526" y="685315"/>
                  <a:pt x="7306005" y="1479103"/>
                  <a:pt x="7173862" y="2157037"/>
                </a:cubicBezTo>
                <a:cubicBezTo>
                  <a:pt x="7172751" y="2408566"/>
                  <a:pt x="6936874" y="2589099"/>
                  <a:pt x="6742444" y="2588455"/>
                </a:cubicBezTo>
                <a:cubicBezTo>
                  <a:pt x="3748332" y="2605806"/>
                  <a:pt x="1877512" y="2711801"/>
                  <a:pt x="431418" y="2588455"/>
                </a:cubicBezTo>
                <a:cubicBezTo>
                  <a:pt x="202238" y="2550201"/>
                  <a:pt x="26135" y="2427942"/>
                  <a:pt x="0" y="2157037"/>
                </a:cubicBezTo>
                <a:cubicBezTo>
                  <a:pt x="75152" y="1455763"/>
                  <a:pt x="-136247" y="661426"/>
                  <a:pt x="0" y="43141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mj-lt"/>
                <a:cs typeface="Calibri" panose="020F0502020204030204" pitchFamily="34" charset="0"/>
              </a:rPr>
              <a:t>Bước 2. Thuyết phục và vận động</a:t>
            </a:r>
          </a:p>
          <a:p>
            <a:pPr lvl="0" algn="just">
              <a:defRPr/>
            </a:pPr>
            <a:r>
              <a:rPr lang="vi-VN" sz="2800" kern="0" dirty="0">
                <a:latin typeface="+mj-lt"/>
                <a:cs typeface="Calibri" panose="020F0502020204030204" pitchFamily="34" charset="0"/>
              </a:rPr>
              <a:t>+ Em sẽ nói gì để giúp các bạn nhận ra rằng chơi ở khu vực này là không an toàn?</a:t>
            </a:r>
          </a:p>
          <a:p>
            <a:pPr lvl="0" algn="just">
              <a:defRPr/>
            </a:pPr>
            <a:r>
              <a:rPr lang="vi-VN" sz="2800" kern="0" dirty="0">
                <a:latin typeface="+mj-lt"/>
                <a:cs typeface="Calibri" panose="020F0502020204030204" pitchFamily="34" charset="0"/>
              </a:rPr>
              <a:t>+ Nếu các bạn không nghe lời khuyên của em thì em sẽ làm gì?</a:t>
            </a:r>
          </a:p>
        </p:txBody>
      </p:sp>
      <p:pic>
        <p:nvPicPr>
          <p:cNvPr id="9" name="Picture 8">
            <a:extLst>
              <a:ext uri="{FF2B5EF4-FFF2-40B4-BE49-F238E27FC236}">
                <a16:creationId xmlns:a16="http://schemas.microsoft.com/office/drawing/2014/main" id="{9BB921CC-F9DB-4232-AF1E-1DA71D08CF2B}"/>
              </a:ext>
            </a:extLst>
          </p:cNvPr>
          <p:cNvPicPr>
            <a:picLocks noChangeAspect="1"/>
          </p:cNvPicPr>
          <p:nvPr/>
        </p:nvPicPr>
        <p:blipFill>
          <a:blip r:embed="rId6"/>
          <a:stretch>
            <a:fillRect/>
          </a:stretch>
        </p:blipFill>
        <p:spPr>
          <a:xfrm>
            <a:off x="7723163" y="1356025"/>
            <a:ext cx="4162340" cy="4116307"/>
          </a:xfrm>
          <a:prstGeom prst="rect">
            <a:avLst/>
          </a:prstGeom>
        </p:spPr>
      </p:pic>
      <p:pic>
        <p:nvPicPr>
          <p:cNvPr id="10" name="buoc_1_phan_tich_va_phan_doan_tinh_huong_cac_303eaf09-2c4a-41fa-86ed-cca357f7c66b">
            <a:hlinkClick r:id="" action="ppaction://media"/>
            <a:extLst>
              <a:ext uri="{FF2B5EF4-FFF2-40B4-BE49-F238E27FC236}">
                <a16:creationId xmlns:a16="http://schemas.microsoft.com/office/drawing/2014/main" id="{DC9C72B3-3FBC-4112-9912-4215E77781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39840" y="2819400"/>
            <a:ext cx="609600" cy="609600"/>
          </a:xfrm>
          <a:prstGeom prst="rect">
            <a:avLst/>
          </a:prstGeom>
        </p:spPr>
      </p:pic>
      <p:pic>
        <p:nvPicPr>
          <p:cNvPr id="11" name="buoc_2_thuyet_phuc_va_van_dong_em_se_noi_gi_de_0757c18c-166d-47c5-98e2-2959634520ae">
            <a:hlinkClick r:id="" action="ppaction://media"/>
            <a:extLst>
              <a:ext uri="{FF2B5EF4-FFF2-40B4-BE49-F238E27FC236}">
                <a16:creationId xmlns:a16="http://schemas.microsoft.com/office/drawing/2014/main" id="{0632A496-9DCE-44CC-BEA9-A6D1946AAB9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096000" y="5767223"/>
            <a:ext cx="609600" cy="609600"/>
          </a:xfrm>
          <a:prstGeom prst="rect">
            <a:avLst/>
          </a:prstGeom>
        </p:spPr>
      </p:pic>
    </p:spTree>
    <p:extLst>
      <p:ext uri="{BB962C8B-B14F-4D97-AF65-F5344CB8AC3E}">
        <p14:creationId xmlns:p14="http://schemas.microsoft.com/office/powerpoint/2010/main" val="179776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1F5E2-B482-4E44-89F7-6E824549E38C}"/>
              </a:ext>
            </a:extLst>
          </p:cNvPr>
          <p:cNvSpPr txBox="1"/>
          <p:nvPr/>
        </p:nvSpPr>
        <p:spPr>
          <a:xfrm>
            <a:off x="941696" y="694181"/>
            <a:ext cx="10040629" cy="2246769"/>
          </a:xfrm>
          <a:prstGeom prst="rect">
            <a:avLst/>
          </a:prstGeom>
          <a:noFill/>
        </p:spPr>
        <p:txBody>
          <a:bodyPr wrap="square" rtlCol="0">
            <a:spAutoFit/>
          </a:bodyPr>
          <a:lstStyle/>
          <a:p>
            <a:pPr lvl="0" algn="just">
              <a:defRPr/>
            </a:pPr>
            <a:r>
              <a:rPr lang="vi-VN" sz="2800" b="1" dirty="0">
                <a:solidFill>
                  <a:srgbClr val="FF0000"/>
                </a:solidFill>
                <a:latin typeface="+mj-lt"/>
              </a:rPr>
              <a:t>Bước 1: Phân tích và phán đoán tình huống</a:t>
            </a:r>
          </a:p>
          <a:p>
            <a:pPr lvl="0" algn="just">
              <a:defRPr/>
            </a:pPr>
            <a:r>
              <a:rPr lang="vi-VN" sz="2800" dirty="0">
                <a:solidFill>
                  <a:prstClr val="black"/>
                </a:solidFill>
                <a:latin typeface="+mj-lt"/>
              </a:rPr>
              <a:t>+ Các bạn trong hình đang tắm ở khu vực: suối nguy hiểm.</a:t>
            </a:r>
          </a:p>
          <a:p>
            <a:pPr lvl="0" algn="just">
              <a:defRPr/>
            </a:pPr>
            <a:r>
              <a:rPr lang="vi-VN" sz="2800" dirty="0">
                <a:solidFill>
                  <a:prstClr val="black"/>
                </a:solidFill>
                <a:latin typeface="+mj-lt"/>
              </a:rPr>
              <a:t>+ Khi các bạn ra chỗ nước sâu có thể sẽ gặp nguy cơ bị đuối nước.</a:t>
            </a:r>
          </a:p>
          <a:p>
            <a:pPr lvl="0" algn="just">
              <a:defRPr/>
            </a:pPr>
            <a:r>
              <a:rPr lang="vi-VN" sz="2800" dirty="0">
                <a:solidFill>
                  <a:prstClr val="black"/>
                </a:solidFill>
                <a:latin typeface="+mj-lt"/>
              </a:rPr>
              <a:t>+ Khi nguy hiểm xảy ra thì không có ai có thể giúp các bạn vì đây là nơi hẻo lánh, ít người qua lại. </a:t>
            </a:r>
          </a:p>
        </p:txBody>
      </p:sp>
      <p:sp>
        <p:nvSpPr>
          <p:cNvPr id="3" name="TextBox 2">
            <a:extLst>
              <a:ext uri="{FF2B5EF4-FFF2-40B4-BE49-F238E27FC236}">
                <a16:creationId xmlns:a16="http://schemas.microsoft.com/office/drawing/2014/main" id="{94CCAA0D-F2F2-4983-9876-391C7532678E}"/>
              </a:ext>
            </a:extLst>
          </p:cNvPr>
          <p:cNvSpPr txBox="1"/>
          <p:nvPr/>
        </p:nvSpPr>
        <p:spPr>
          <a:xfrm>
            <a:off x="1614423" y="3007770"/>
            <a:ext cx="10218185" cy="2677656"/>
          </a:xfrm>
          <a:prstGeom prst="rect">
            <a:avLst/>
          </a:prstGeom>
          <a:noFill/>
        </p:spPr>
        <p:txBody>
          <a:bodyPr wrap="square" rtlCol="0">
            <a:spAutoFit/>
          </a:bodyPr>
          <a:lstStyle/>
          <a:p>
            <a:pPr lvl="0" algn="just">
              <a:defRPr/>
            </a:pPr>
            <a:r>
              <a:rPr lang="vi-VN" sz="2800" b="1" dirty="0">
                <a:solidFill>
                  <a:srgbClr val="FF0000"/>
                </a:solidFill>
                <a:latin typeface="+mj-lt"/>
              </a:rPr>
              <a:t>Bước 2. Thuyết phục và vận động</a:t>
            </a:r>
          </a:p>
          <a:p>
            <a:pPr lvl="0" algn="just">
              <a:defRPr/>
            </a:pPr>
            <a:r>
              <a:rPr lang="vi-VN" sz="2800" dirty="0">
                <a:solidFill>
                  <a:prstClr val="black"/>
                </a:solidFill>
                <a:latin typeface="+mj-lt"/>
              </a:rPr>
              <a:t>+ Để giúp các bạn nhận ra rằng chơi ở khu vực này là không an toàn, em sẽ chỉ cho các bạn xem biển cảnh báo nguy hiểm gần đó và đưa ra các lí do mà các bạn không nên </a:t>
            </a:r>
            <a:r>
              <a:rPr lang="en-US" sz="2800" dirty="0">
                <a:solidFill>
                  <a:prstClr val="black"/>
                </a:solidFill>
                <a:latin typeface="+mj-lt"/>
              </a:rPr>
              <a:t>bơi</a:t>
            </a:r>
            <a:r>
              <a:rPr lang="vi-VN" sz="2800" dirty="0">
                <a:solidFill>
                  <a:prstClr val="black"/>
                </a:solidFill>
                <a:latin typeface="+mj-lt"/>
              </a:rPr>
              <a:t> ở đây.</a:t>
            </a:r>
          </a:p>
          <a:p>
            <a:pPr lvl="0" algn="just">
              <a:defRPr/>
            </a:pPr>
            <a:r>
              <a:rPr lang="vi-VN" sz="2800" dirty="0">
                <a:solidFill>
                  <a:prstClr val="black"/>
                </a:solidFill>
                <a:latin typeface="+mj-lt"/>
              </a:rPr>
              <a:t>+ Nếu các bạn không nghe lời khuyên của em thì em sẽ đi gọi người lớn đến để thuyết phục.</a:t>
            </a:r>
          </a:p>
        </p:txBody>
      </p:sp>
    </p:spTree>
    <p:extLst>
      <p:ext uri="{BB962C8B-B14F-4D97-AF65-F5344CB8AC3E}">
        <p14:creationId xmlns:p14="http://schemas.microsoft.com/office/powerpoint/2010/main" val="257997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7CB28-988D-4F7E-B569-C986DE7CDA7E}"/>
              </a:ext>
            </a:extLst>
          </p:cNvPr>
          <p:cNvPicPr>
            <a:picLocks noChangeAspect="1"/>
          </p:cNvPicPr>
          <p:nvPr/>
        </p:nvPicPr>
        <p:blipFill>
          <a:blip r:embed="rId2"/>
          <a:stretch>
            <a:fillRect/>
          </a:stretch>
        </p:blipFill>
        <p:spPr>
          <a:xfrm>
            <a:off x="516273" y="2500836"/>
            <a:ext cx="11159453" cy="2321416"/>
          </a:xfrm>
          <a:prstGeom prst="rect">
            <a:avLst/>
          </a:prstGeom>
        </p:spPr>
      </p:pic>
      <p:sp>
        <p:nvSpPr>
          <p:cNvPr id="3" name="Rectangle: Rounded Corners 2">
            <a:extLst>
              <a:ext uri="{FF2B5EF4-FFF2-40B4-BE49-F238E27FC236}">
                <a16:creationId xmlns:a16="http://schemas.microsoft.com/office/drawing/2014/main" id="{88F2FA83-768A-4F61-A207-883B88C82322}"/>
              </a:ext>
            </a:extLst>
          </p:cNvPr>
          <p:cNvSpPr/>
          <p:nvPr/>
        </p:nvSpPr>
        <p:spPr>
          <a:xfrm>
            <a:off x="3033623" y="727355"/>
            <a:ext cx="6440653" cy="785096"/>
          </a:xfrm>
          <a:custGeom>
            <a:avLst/>
            <a:gdLst>
              <a:gd name="connsiteX0" fmla="*/ 0 w 6440653"/>
              <a:gd name="connsiteY0" fmla="*/ 130852 h 785096"/>
              <a:gd name="connsiteX1" fmla="*/ 130852 w 6440653"/>
              <a:gd name="connsiteY1" fmla="*/ 0 h 785096"/>
              <a:gd name="connsiteX2" fmla="*/ 6309801 w 6440653"/>
              <a:gd name="connsiteY2" fmla="*/ 0 h 785096"/>
              <a:gd name="connsiteX3" fmla="*/ 6440653 w 6440653"/>
              <a:gd name="connsiteY3" fmla="*/ 130852 h 785096"/>
              <a:gd name="connsiteX4" fmla="*/ 6440653 w 6440653"/>
              <a:gd name="connsiteY4" fmla="*/ 654244 h 785096"/>
              <a:gd name="connsiteX5" fmla="*/ 6309801 w 6440653"/>
              <a:gd name="connsiteY5" fmla="*/ 785096 h 785096"/>
              <a:gd name="connsiteX6" fmla="*/ 130852 w 6440653"/>
              <a:gd name="connsiteY6" fmla="*/ 785096 h 785096"/>
              <a:gd name="connsiteX7" fmla="*/ 0 w 6440653"/>
              <a:gd name="connsiteY7" fmla="*/ 654244 h 785096"/>
              <a:gd name="connsiteX8" fmla="*/ 0 w 6440653"/>
              <a:gd name="connsiteY8" fmla="*/ 130852 h 78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0653" h="785096" fill="none" extrusionOk="0">
                <a:moveTo>
                  <a:pt x="0" y="130852"/>
                </a:moveTo>
                <a:cubicBezTo>
                  <a:pt x="-387" y="71263"/>
                  <a:pt x="61921" y="-6732"/>
                  <a:pt x="130852" y="0"/>
                </a:cubicBezTo>
                <a:cubicBezTo>
                  <a:pt x="3176309" y="29483"/>
                  <a:pt x="3359907" y="4220"/>
                  <a:pt x="6309801" y="0"/>
                </a:cubicBezTo>
                <a:cubicBezTo>
                  <a:pt x="6387408" y="2011"/>
                  <a:pt x="6434312" y="66813"/>
                  <a:pt x="6440653" y="130852"/>
                </a:cubicBezTo>
                <a:cubicBezTo>
                  <a:pt x="6399974" y="205541"/>
                  <a:pt x="6479143" y="583656"/>
                  <a:pt x="6440653" y="654244"/>
                </a:cubicBezTo>
                <a:cubicBezTo>
                  <a:pt x="6446060" y="729422"/>
                  <a:pt x="6384601" y="787375"/>
                  <a:pt x="6309801" y="785096"/>
                </a:cubicBezTo>
                <a:cubicBezTo>
                  <a:pt x="4867335" y="819224"/>
                  <a:pt x="2588596" y="662304"/>
                  <a:pt x="130852" y="785096"/>
                </a:cubicBezTo>
                <a:cubicBezTo>
                  <a:pt x="52550" y="797119"/>
                  <a:pt x="-2727" y="731057"/>
                  <a:pt x="0" y="654244"/>
                </a:cubicBezTo>
                <a:cubicBezTo>
                  <a:pt x="-28221" y="584808"/>
                  <a:pt x="28270" y="250005"/>
                  <a:pt x="0" y="130852"/>
                </a:cubicBezTo>
                <a:close/>
              </a:path>
              <a:path w="6440653" h="785096" stroke="0" extrusionOk="0">
                <a:moveTo>
                  <a:pt x="0" y="130852"/>
                </a:moveTo>
                <a:cubicBezTo>
                  <a:pt x="-6060" y="68900"/>
                  <a:pt x="69300" y="5790"/>
                  <a:pt x="130852" y="0"/>
                </a:cubicBezTo>
                <a:cubicBezTo>
                  <a:pt x="1825462" y="-40312"/>
                  <a:pt x="4332956" y="-70188"/>
                  <a:pt x="6309801" y="0"/>
                </a:cubicBezTo>
                <a:cubicBezTo>
                  <a:pt x="6380655" y="-133"/>
                  <a:pt x="6442883" y="54254"/>
                  <a:pt x="6440653" y="130852"/>
                </a:cubicBezTo>
                <a:cubicBezTo>
                  <a:pt x="6476295" y="244789"/>
                  <a:pt x="6481588" y="566947"/>
                  <a:pt x="6440653" y="654244"/>
                </a:cubicBezTo>
                <a:cubicBezTo>
                  <a:pt x="6440341" y="730238"/>
                  <a:pt x="6371068" y="785258"/>
                  <a:pt x="6309801" y="785096"/>
                </a:cubicBezTo>
                <a:cubicBezTo>
                  <a:pt x="4324087" y="802447"/>
                  <a:pt x="3098703" y="908442"/>
                  <a:pt x="130852" y="785096"/>
                </a:cubicBezTo>
                <a:cubicBezTo>
                  <a:pt x="61526" y="772708"/>
                  <a:pt x="7480" y="735854"/>
                  <a:pt x="0" y="654244"/>
                </a:cubicBezTo>
                <a:cubicBezTo>
                  <a:pt x="-10339" y="424561"/>
                  <a:pt x="731" y="274056"/>
                  <a:pt x="0" y="130852"/>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ctr">
              <a:defRPr/>
            </a:pPr>
            <a:r>
              <a:rPr lang="en-US" sz="2800" b="1" kern="0" noProof="0" dirty="0" err="1">
                <a:solidFill>
                  <a:srgbClr val="FF0000"/>
                </a:solidFill>
                <a:latin typeface="Times New Roman" panose="02020603050405020304" pitchFamily="18" charset="0"/>
                <a:cs typeface="Times New Roman" panose="02020603050405020304" pitchFamily="18" charset="0"/>
              </a:rPr>
              <a:t>Bài</a:t>
            </a:r>
            <a:r>
              <a:rPr lang="en-US" sz="2800" b="1" kern="0" noProof="0" dirty="0">
                <a:solidFill>
                  <a:srgbClr val="FF0000"/>
                </a:solidFill>
                <a:latin typeface="Times New Roman" panose="02020603050405020304" pitchFamily="18" charset="0"/>
                <a:cs typeface="Times New Roman" panose="02020603050405020304" pitchFamily="18" charset="0"/>
              </a:rPr>
              <a:t> </a:t>
            </a:r>
            <a:r>
              <a:rPr lang="en-US" sz="2800" b="1" kern="0" noProof="0" dirty="0" err="1">
                <a:solidFill>
                  <a:srgbClr val="FF0000"/>
                </a:solidFill>
                <a:latin typeface="Times New Roman" panose="02020603050405020304" pitchFamily="18" charset="0"/>
                <a:cs typeface="Times New Roman" panose="02020603050405020304" pitchFamily="18" charset="0"/>
              </a:rPr>
              <a:t>học</a:t>
            </a:r>
            <a:r>
              <a:rPr lang="en-US" sz="2800" b="1" kern="0" noProof="0" dirty="0">
                <a:solidFill>
                  <a:srgbClr val="FF0000"/>
                </a:solidFill>
                <a:latin typeface="Times New Roman" panose="02020603050405020304" pitchFamily="18" charset="0"/>
                <a:cs typeface="Times New Roman" panose="02020603050405020304" pitchFamily="18" charset="0"/>
              </a:rPr>
              <a:t> </a:t>
            </a:r>
            <a:r>
              <a:rPr lang="en-US" sz="2800" b="1" kern="0" noProof="0" dirty="0" err="1">
                <a:solidFill>
                  <a:srgbClr val="FF0000"/>
                </a:solidFill>
                <a:latin typeface="Times New Roman" panose="02020603050405020304" pitchFamily="18" charset="0"/>
                <a:cs typeface="Times New Roman" panose="02020603050405020304" pitchFamily="18" charset="0"/>
              </a:rPr>
              <a:t>hôm</a:t>
            </a:r>
            <a:r>
              <a:rPr lang="en-US" sz="2800" b="1" kern="0" noProof="0" dirty="0">
                <a:solidFill>
                  <a:srgbClr val="FF0000"/>
                </a:solidFill>
                <a:latin typeface="Times New Roman" panose="02020603050405020304" pitchFamily="18" charset="0"/>
                <a:cs typeface="Times New Roman" panose="02020603050405020304" pitchFamily="18" charset="0"/>
              </a:rPr>
              <a:t> nay </a:t>
            </a:r>
            <a:r>
              <a:rPr lang="en-US" sz="2800" b="1" kern="0" noProof="0" dirty="0" err="1">
                <a:solidFill>
                  <a:srgbClr val="FF0000"/>
                </a:solidFill>
                <a:latin typeface="Times New Roman" panose="02020603050405020304" pitchFamily="18" charset="0"/>
                <a:cs typeface="Times New Roman" panose="02020603050405020304" pitchFamily="18" charset="0"/>
              </a:rPr>
              <a:t>giúp</a:t>
            </a:r>
            <a:r>
              <a:rPr lang="en-US" sz="2800" b="1" kern="0" noProof="0" dirty="0">
                <a:solidFill>
                  <a:srgbClr val="FF0000"/>
                </a:solidFill>
                <a:latin typeface="Times New Roman" panose="02020603050405020304" pitchFamily="18" charset="0"/>
                <a:cs typeface="Times New Roman" panose="02020603050405020304" pitchFamily="18" charset="0"/>
              </a:rPr>
              <a:t> </a:t>
            </a:r>
            <a:r>
              <a:rPr lang="en-US" sz="2800" b="1" kern="0" noProof="0" dirty="0" err="1">
                <a:solidFill>
                  <a:srgbClr val="FF0000"/>
                </a:solidFill>
                <a:latin typeface="Times New Roman" panose="02020603050405020304" pitchFamily="18" charset="0"/>
                <a:cs typeface="Times New Roman" panose="02020603050405020304" pitchFamily="18" charset="0"/>
              </a:rPr>
              <a:t>em</a:t>
            </a:r>
            <a:r>
              <a:rPr lang="en-US" sz="2800" b="1" kern="0" noProof="0" dirty="0">
                <a:solidFill>
                  <a:srgbClr val="FF0000"/>
                </a:solidFill>
                <a:latin typeface="Times New Roman" panose="02020603050405020304" pitchFamily="18" charset="0"/>
                <a:cs typeface="Times New Roman" panose="02020603050405020304" pitchFamily="18" charset="0"/>
              </a:rPr>
              <a:t> </a:t>
            </a:r>
            <a:r>
              <a:rPr lang="en-US" sz="2800" b="1" kern="0" noProof="0" dirty="0" err="1">
                <a:solidFill>
                  <a:srgbClr val="FF0000"/>
                </a:solidFill>
                <a:latin typeface="Times New Roman" panose="02020603050405020304" pitchFamily="18" charset="0"/>
                <a:cs typeface="Times New Roman" panose="02020603050405020304" pitchFamily="18" charset="0"/>
              </a:rPr>
              <a:t>hiểu</a:t>
            </a:r>
            <a:r>
              <a:rPr lang="en-US" sz="2800" b="1" kern="0" noProof="0" dirty="0">
                <a:solidFill>
                  <a:srgbClr val="FF0000"/>
                </a:solidFill>
                <a:latin typeface="Times New Roman" panose="02020603050405020304" pitchFamily="18" charset="0"/>
                <a:cs typeface="Times New Roman" panose="02020603050405020304" pitchFamily="18" charset="0"/>
              </a:rPr>
              <a:t> </a:t>
            </a:r>
            <a:r>
              <a:rPr lang="en-US" sz="2800" b="1" kern="0" noProof="0" dirty="0" err="1">
                <a:solidFill>
                  <a:srgbClr val="FF0000"/>
                </a:solidFill>
                <a:latin typeface="Times New Roman" panose="02020603050405020304" pitchFamily="18" charset="0"/>
                <a:cs typeface="Times New Roman" panose="02020603050405020304" pitchFamily="18" charset="0"/>
              </a:rPr>
              <a:t>điều</a:t>
            </a:r>
            <a:r>
              <a:rPr lang="en-US" sz="2800" b="1" kern="0" noProof="0" dirty="0">
                <a:solidFill>
                  <a:srgbClr val="FF0000"/>
                </a:solidFill>
                <a:latin typeface="Times New Roman" panose="02020603050405020304" pitchFamily="18" charset="0"/>
                <a:cs typeface="Times New Roman" panose="02020603050405020304" pitchFamily="18" charset="0"/>
              </a:rPr>
              <a:t> </a:t>
            </a:r>
            <a:r>
              <a:rPr lang="en-US" sz="2800" b="1" kern="0" noProof="0" dirty="0" err="1">
                <a:solidFill>
                  <a:srgbClr val="FF0000"/>
                </a:solidFill>
                <a:latin typeface="Times New Roman" panose="02020603050405020304" pitchFamily="18" charset="0"/>
                <a:cs typeface="Times New Roman" panose="02020603050405020304" pitchFamily="18" charset="0"/>
              </a:rPr>
              <a:t>gì</a:t>
            </a:r>
            <a:r>
              <a:rPr lang="en-US" sz="2800" b="1" kern="0" noProof="0" dirty="0">
                <a:solidFill>
                  <a:srgbClr val="FF0000"/>
                </a:solidFill>
                <a:latin typeface="Times New Roman" panose="02020603050405020304" pitchFamily="18" charset="0"/>
                <a:cs typeface="Times New Roman" panose="02020603050405020304" pitchFamily="18" charset="0"/>
              </a:rPr>
              <a:t>?</a:t>
            </a: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9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87782BED-8511-4272-9985-E29114B07661}"/>
              </a:ext>
            </a:extLst>
          </p:cNvPr>
          <p:cNvSpPr/>
          <p:nvPr/>
        </p:nvSpPr>
        <p:spPr>
          <a:xfrm>
            <a:off x="1412542" y="2867972"/>
            <a:ext cx="9103057" cy="1122056"/>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hợp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nhau</a:t>
            </a:r>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EC79B60-059D-4B01-974F-46E786DAD1FF}"/>
              </a:ext>
            </a:extLst>
          </p:cNvPr>
          <p:cNvPicPr>
            <a:picLocks noChangeAspect="1"/>
          </p:cNvPicPr>
          <p:nvPr/>
        </p:nvPicPr>
        <p:blipFill>
          <a:blip r:embed="rId2"/>
          <a:stretch>
            <a:fillRect/>
          </a:stretch>
        </p:blipFill>
        <p:spPr>
          <a:xfrm>
            <a:off x="3316406" y="132048"/>
            <a:ext cx="6032310" cy="2269958"/>
          </a:xfrm>
          <a:prstGeom prst="rect">
            <a:avLst/>
          </a:prstGeom>
        </p:spPr>
      </p:pic>
    </p:spTree>
    <p:extLst>
      <p:ext uri="{BB962C8B-B14F-4D97-AF65-F5344CB8AC3E}">
        <p14:creationId xmlns:p14="http://schemas.microsoft.com/office/powerpoint/2010/main" val="237603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AAA">
            <a:hlinkClick r:id="" action="ppaction://media"/>
            <a:extLst>
              <a:ext uri="{FF2B5EF4-FFF2-40B4-BE49-F238E27FC236}">
                <a16:creationId xmlns:a16="http://schemas.microsoft.com/office/drawing/2014/main" id="{503C49C5-8CC8-42BA-ACB7-29A489D5F2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70782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C9B8-B8B8-45FC-A1B2-ACEE4CE629D9}"/>
              </a:ext>
            </a:extLst>
          </p:cNvPr>
          <p:cNvSpPr>
            <a:spLocks noGrp="1"/>
          </p:cNvSpPr>
          <p:nvPr>
            <p:ph type="title"/>
          </p:nvPr>
        </p:nvSpPr>
        <p:spPr>
          <a:xfrm>
            <a:off x="838200" y="365125"/>
            <a:ext cx="10515600" cy="1039605"/>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endParaRPr lang="en-US" sz="3200" b="1" dirty="0">
              <a:latin typeface="Times New Roman" panose="02020603050405020304" pitchFamily="18" charset="0"/>
              <a:cs typeface="Times New Roman" panose="02020603050405020304" pitchFamily="18" charset="0"/>
            </a:endParaRPr>
          </a:p>
        </p:txBody>
      </p:sp>
      <p:pic>
        <p:nvPicPr>
          <p:cNvPr id="4" name="Video nguoi que">
            <a:hlinkClick r:id="" action="ppaction://media"/>
            <a:extLst>
              <a:ext uri="{FF2B5EF4-FFF2-40B4-BE49-F238E27FC236}">
                <a16:creationId xmlns:a16="http://schemas.microsoft.com/office/drawing/2014/main" id="{8D70D871-AB6A-4F81-A8EC-1DAF56018F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19200"/>
            <a:ext cx="12192000" cy="4957763"/>
          </a:xfrm>
        </p:spPr>
      </p:pic>
      <p:cxnSp>
        <p:nvCxnSpPr>
          <p:cNvPr id="6" name="Straight Connector 5">
            <a:extLst>
              <a:ext uri="{FF2B5EF4-FFF2-40B4-BE49-F238E27FC236}">
                <a16:creationId xmlns:a16="http://schemas.microsoft.com/office/drawing/2014/main" id="{B7954AD0-0986-4370-A574-321A32A5D70B}"/>
              </a:ext>
            </a:extLst>
          </p:cNvPr>
          <p:cNvCxnSpPr/>
          <p:nvPr/>
        </p:nvCxnSpPr>
        <p:spPr>
          <a:xfrm>
            <a:off x="4161183" y="5751443"/>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8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A18D2-246D-46FC-8F28-4DD4C576655B}"/>
              </a:ext>
            </a:extLst>
          </p:cNvPr>
          <p:cNvPicPr>
            <a:picLocks noChangeAspect="1"/>
          </p:cNvPicPr>
          <p:nvPr/>
        </p:nvPicPr>
        <p:blipFill>
          <a:blip r:embed="rId2"/>
          <a:stretch>
            <a:fillRect/>
          </a:stretch>
        </p:blipFill>
        <p:spPr>
          <a:xfrm>
            <a:off x="1531024" y="1576291"/>
            <a:ext cx="8737576" cy="2932128"/>
          </a:xfrm>
          <a:prstGeom prst="rect">
            <a:avLst/>
          </a:prstGeom>
        </p:spPr>
      </p:pic>
    </p:spTree>
    <p:extLst>
      <p:ext uri="{BB962C8B-B14F-4D97-AF65-F5344CB8AC3E}">
        <p14:creationId xmlns:p14="http://schemas.microsoft.com/office/powerpoint/2010/main" val="3236534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32FFA311-DBB2-428F-9B54-85A18B7BD419}"/>
              </a:ext>
            </a:extLst>
          </p:cNvPr>
          <p:cNvSpPr/>
          <p:nvPr/>
        </p:nvSpPr>
        <p:spPr>
          <a:xfrm>
            <a:off x="567229" y="-14997"/>
            <a:ext cx="3657600" cy="675216"/>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400"/>
          </a:p>
        </p:txBody>
      </p:sp>
      <p:sp>
        <p:nvSpPr>
          <p:cNvPr id="10" name="Freeform 3">
            <a:extLst>
              <a:ext uri="{FF2B5EF4-FFF2-40B4-BE49-F238E27FC236}">
                <a16:creationId xmlns:a16="http://schemas.microsoft.com/office/drawing/2014/main" id="{9C848EB9-DBD4-40FC-9E32-EDE494F14DB3}"/>
              </a:ext>
            </a:extLst>
          </p:cNvPr>
          <p:cNvSpPr/>
          <p:nvPr/>
        </p:nvSpPr>
        <p:spPr>
          <a:xfrm>
            <a:off x="4269381" y="27149"/>
            <a:ext cx="3657600" cy="675216"/>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400"/>
          </a:p>
        </p:txBody>
      </p:sp>
      <p:sp>
        <p:nvSpPr>
          <p:cNvPr id="11" name="Freeform 3">
            <a:extLst>
              <a:ext uri="{FF2B5EF4-FFF2-40B4-BE49-F238E27FC236}">
                <a16:creationId xmlns:a16="http://schemas.microsoft.com/office/drawing/2014/main" id="{50EACE5C-06E3-48FA-95AE-9D4C5145D2B4}"/>
              </a:ext>
            </a:extLst>
          </p:cNvPr>
          <p:cNvSpPr/>
          <p:nvPr/>
        </p:nvSpPr>
        <p:spPr>
          <a:xfrm>
            <a:off x="7790877" y="27149"/>
            <a:ext cx="3657600" cy="675216"/>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2400"/>
          </a:p>
        </p:txBody>
      </p:sp>
      <p:pic>
        <p:nvPicPr>
          <p:cNvPr id="8" name="Picture 7">
            <a:extLst>
              <a:ext uri="{FF2B5EF4-FFF2-40B4-BE49-F238E27FC236}">
                <a16:creationId xmlns:a16="http://schemas.microsoft.com/office/drawing/2014/main" id="{BDFCCA21-AE86-441A-8302-B53DC55F7BD5}"/>
              </a:ext>
            </a:extLst>
          </p:cNvPr>
          <p:cNvPicPr>
            <a:picLocks noChangeAspect="1"/>
          </p:cNvPicPr>
          <p:nvPr/>
        </p:nvPicPr>
        <p:blipFill rotWithShape="1">
          <a:blip r:embed="rId6">
            <a:extLst>
              <a:ext uri="{28A0092B-C50C-407E-A947-70E740481C1C}">
                <a14:useLocalDpi xmlns:a14="http://schemas.microsoft.com/office/drawing/2010/main" val="0"/>
              </a:ext>
            </a:extLst>
          </a:blip>
          <a:srcRect l="52225"/>
          <a:stretch/>
        </p:blipFill>
        <p:spPr>
          <a:xfrm>
            <a:off x="6096000" y="3039822"/>
            <a:ext cx="6096000" cy="3833772"/>
          </a:xfrm>
          <a:prstGeom prst="rect">
            <a:avLst/>
          </a:prstGeom>
        </p:spPr>
      </p:pic>
      <p:pic>
        <p:nvPicPr>
          <p:cNvPr id="2" name="Khởi động tiết học - Bài 1">
            <a:hlinkClick r:id="" action="ppaction://media"/>
            <a:extLst>
              <a:ext uri="{FF2B5EF4-FFF2-40B4-BE49-F238E27FC236}">
                <a16:creationId xmlns:a16="http://schemas.microsoft.com/office/drawing/2014/main" id="{8928D96B-D8FF-48A5-AA51-3D4B7EE55EB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27149"/>
            <a:ext cx="12191999" cy="6803702"/>
          </a:xfrm>
          <a:prstGeom prst="rect">
            <a:avLst/>
          </a:prstGeom>
        </p:spPr>
      </p:pic>
    </p:spTree>
    <p:extLst>
      <p:ext uri="{BB962C8B-B14F-4D97-AF65-F5344CB8AC3E}">
        <p14:creationId xmlns:p14="http://schemas.microsoft.com/office/powerpoint/2010/main" val="1660850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002060"/>
                </a:solidFill>
                <a:latin typeface="Calibri" panose="020F0502020204030204"/>
              </a:rPr>
              <a:t>Câu 1: Em nên tập bơi hoặc đi bơi ở đâu? </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grpSp>
        <p:nvGrpSpPr>
          <p:cNvPr id="29" name="Group 28">
            <a:extLst>
              <a:ext uri="{FF2B5EF4-FFF2-40B4-BE49-F238E27FC236}">
                <a16:creationId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a:ea typeface="+mn-ea"/>
                  <a:cs typeface="+mn-cs"/>
                </a:rPr>
                <a:t>Bể bơi</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id="{3A52F71A-6E1C-29E3-B23E-6E0A0B77027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73819" y="4541838"/>
              <a:ext cx="1673184" cy="1853945"/>
            </a:xfrm>
            <a:prstGeom prst="rect">
              <a:avLst/>
            </a:prstGeom>
          </p:spPr>
        </p:pic>
      </p:grpSp>
      <p:grpSp>
        <p:nvGrpSpPr>
          <p:cNvPr id="32" name="Group 31">
            <a:extLst>
              <a:ext uri="{FF2B5EF4-FFF2-40B4-BE49-F238E27FC236}">
                <a16:creationId xmlns:a16="http://schemas.microsoft.com/office/drawing/2014/main"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a:ea typeface="+mn-ea"/>
                  <a:cs typeface="+mn-cs"/>
                </a:rPr>
                <a:t>Sông, hồ</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id="{AA202D36-FE70-E9C4-14E5-EEC7E58ABFE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a:ea typeface="+mn-ea"/>
                  <a:cs typeface="+mn-cs"/>
                </a:rPr>
                <a:t>Ao</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id="{2EB48C9B-85B6-9CAF-2C1E-56AEF9465E54}"/>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id="{029C2B4B-B39F-A5A3-576D-3D1C1D40D3C2}"/>
              </a:ext>
            </a:extLst>
          </p:cNvPr>
          <p:cNvGrpSpPr/>
          <p:nvPr/>
        </p:nvGrpSpPr>
        <p:grpSpPr>
          <a:xfrm>
            <a:off x="6212640" y="4920397"/>
            <a:ext cx="5682943" cy="1380931"/>
            <a:chOff x="8543814" y="7429559"/>
            <a:chExt cx="8524415" cy="2071397"/>
          </a:xfrm>
        </p:grpSpPr>
        <p:sp>
          <p:nvSpPr>
            <p:cNvPr id="39" name="d">
              <a:extLst>
                <a:ext uri="{FF2B5EF4-FFF2-40B4-BE49-F238E27FC236}">
                  <a16:creationId xmlns:a16="http://schemas.microsoft.com/office/drawing/2014/main" id="{FFC752B8-A2D1-61FB-BBA2-3041CE152CFD}"/>
                </a:ext>
              </a:extLst>
            </p:cNvPr>
            <p:cNvSpPr/>
            <p:nvPr/>
          </p:nvSpPr>
          <p:spPr>
            <a:xfrm>
              <a:off x="10036067" y="7429559"/>
              <a:ext cx="703216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Calibri" panose="020F0502020204030204"/>
                  <a:ea typeface="+mn-ea"/>
                  <a:cs typeface="+mn-cs"/>
                </a:rPr>
                <a:t>Nơi có người lớn và có phương tiện cứu hộ</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id="{115DBC70-2450-9BC7-4B24-8339B72C4A3E}"/>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543814" y="7624598"/>
              <a:ext cx="1516632" cy="1666628"/>
            </a:xfrm>
            <a:prstGeom prst="rect">
              <a:avLst/>
            </a:prstGeom>
          </p:spPr>
        </p:pic>
      </p:grpSp>
      <p:pic>
        <p:nvPicPr>
          <p:cNvPr id="41" name="Đúng">
            <a:extLst>
              <a:ext uri="{FF2B5EF4-FFF2-40B4-BE49-F238E27FC236}">
                <a16:creationId xmlns:a16="http://schemas.microsoft.com/office/drawing/2014/main" id="{D3DA7254-BAEF-E06A-35BB-E86419E540B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70600" y="5009799"/>
            <a:ext cx="1486303" cy="1189041"/>
          </a:xfrm>
          <a:prstGeom prst="rect">
            <a:avLst/>
          </a:prstGeom>
        </p:spPr>
      </p:pic>
    </p:spTree>
    <p:extLst>
      <p:ext uri="{BB962C8B-B14F-4D97-AF65-F5344CB8AC3E}">
        <p14:creationId xmlns:p14="http://schemas.microsoft.com/office/powerpoint/2010/main" val="16226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6"/>
                                            </p:tgtEl>
                                          </p:cBhvr>
                                        </p:cmd>
                                      </p:childTnLst>
                                    </p:cTn>
                                  </p:par>
                                  <p:par>
                                    <p:cTn id="34" presetID="26" presetClass="emph" presetSubtype="0" fill="hold" nodeType="withEffect">
                                      <p:stCondLst>
                                        <p:cond delay="0"/>
                                      </p:stCondLst>
                                      <p:childTnLst>
                                        <p:animEffect transition="out" filter="fade">
                                          <p:cBhvr>
                                            <p:cTn id="35" dur="500" tmFilter="0, 0; .2, .5; .8, .5; 1, 0"/>
                                            <p:tgtEl>
                                              <p:spTgt spid="35"/>
                                            </p:tgtEl>
                                          </p:cBhvr>
                                        </p:animEffect>
                                        <p:animScale>
                                          <p:cBhvr>
                                            <p:cTn id="3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38"/>
                                            </p:tgtEl>
                                          </p:cBhvr>
                                        </p:animEffect>
                                        <p:animScale>
                                          <p:cBhvr>
                                            <p:cTn id="42" dur="250" autoRev="1" fill="hold"/>
                                            <p:tgtEl>
                                              <p:spTgt spid="38"/>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 calcmode="lin" valueType="num">
                                          <p:cBhvr>
                                            <p:cTn id="47" dur="500" fill="hold"/>
                                            <p:tgtEl>
                                              <p:spTgt spid="41"/>
                                            </p:tgtEl>
                                            <p:attrNameLst>
                                              <p:attrName>style.rotation</p:attrName>
                                            </p:attrNameLst>
                                          </p:cBhvr>
                                          <p:tavLst>
                                            <p:tav tm="0">
                                              <p:val>
                                                <p:fltVal val="360"/>
                                              </p:val>
                                            </p:tav>
                                            <p:tav tm="100000">
                                              <p:val>
                                                <p:fltVal val="0"/>
                                              </p:val>
                                            </p:tav>
                                          </p:tavLst>
                                        </p:anim>
                                        <p:animEffect transition="in" filter="fade">
                                          <p:cBhvr>
                                            <p:cTn id="48" dur="500"/>
                                            <p:tgtEl>
                                              <p:spTgt spid="41"/>
                                            </p:tgtEl>
                                          </p:cBhvr>
                                        </p:animEffect>
                                      </p:childTnLst>
                                    </p:cTn>
                                  </p:par>
                                  <p:par>
                                    <p:cTn id="49" presetID="1" presetClass="mediacall" presetSubtype="0" fill="hold" nodeType="withEffect">
                                      <p:stCondLst>
                                        <p:cond delay="0"/>
                                      </p:stCondLst>
                                      <p:childTnLst>
                                        <p:cmd type="call" cmd="playFrom(0.0)">
                                          <p:cBhvr>
                                            <p:cTn id="50" dur="3448" fill="hold"/>
                                            <p:tgtEl>
                                              <p:spTgt spid="25"/>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1"/>
                                            </p:tgtEl>
                                            <p:attrNameLst>
                                              <p:attrName>r</p:attrName>
                                            </p:attrNameLst>
                                          </p:cBhvr>
                                        </p:animRot>
                                        <p:animRot by="-240000">
                                          <p:cBhvr>
                                            <p:cTn id="53" dur="200" fill="hold">
                                              <p:stCondLst>
                                                <p:cond delay="200"/>
                                              </p:stCondLst>
                                            </p:cTn>
                                            <p:tgtEl>
                                              <p:spTgt spid="41"/>
                                            </p:tgtEl>
                                            <p:attrNameLst>
                                              <p:attrName>r</p:attrName>
                                            </p:attrNameLst>
                                          </p:cBhvr>
                                        </p:animRot>
                                        <p:animRot by="240000">
                                          <p:cBhvr>
                                            <p:cTn id="54" dur="200" fill="hold">
                                              <p:stCondLst>
                                                <p:cond delay="400"/>
                                              </p:stCondLst>
                                            </p:cTn>
                                            <p:tgtEl>
                                              <p:spTgt spid="41"/>
                                            </p:tgtEl>
                                            <p:attrNameLst>
                                              <p:attrName>r</p:attrName>
                                            </p:attrNameLst>
                                          </p:cBhvr>
                                        </p:animRot>
                                        <p:animRot by="-240000">
                                          <p:cBhvr>
                                            <p:cTn id="55" dur="200" fill="hold">
                                              <p:stCondLst>
                                                <p:cond delay="600"/>
                                              </p:stCondLst>
                                            </p:cTn>
                                            <p:tgtEl>
                                              <p:spTgt spid="41"/>
                                            </p:tgtEl>
                                            <p:attrNameLst>
                                              <p:attrName>r</p:attrName>
                                            </p:attrNameLst>
                                          </p:cBhvr>
                                        </p:animRot>
                                        <p:animRot by="120000">
                                          <p:cBhvr>
                                            <p:cTn id="56" dur="200" fill="hold">
                                              <p:stCondLst>
                                                <p:cond delay="800"/>
                                              </p:stCondLst>
                                            </p:cTn>
                                            <p:tgtEl>
                                              <p:spTgt spid="41"/>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29"/>
                                            </p:tgtEl>
                                            <p:attrNameLst>
                                              <p:attrName>ppt_w</p:attrName>
                                            </p:attrNameLst>
                                          </p:cBhvr>
                                          <p:tavLst>
                                            <p:tav tm="0">
                                              <p:val>
                                                <p:strVal val="ppt_w"/>
                                              </p:val>
                                            </p:tav>
                                            <p:tav tm="100000">
                                              <p:val>
                                                <p:fltVal val="0"/>
                                              </p:val>
                                            </p:tav>
                                          </p:tavLst>
                                        </p:anim>
                                        <p:anim calcmode="lin" valueType="num">
                                          <p:cBhvr>
                                            <p:cTn id="59" dur="1000"/>
                                            <p:tgtEl>
                                              <p:spTgt spid="29"/>
                                            </p:tgtEl>
                                            <p:attrNameLst>
                                              <p:attrName>ppt_h</p:attrName>
                                            </p:attrNameLst>
                                          </p:cBhvr>
                                          <p:tavLst>
                                            <p:tav tm="0">
                                              <p:val>
                                                <p:strVal val="ppt_h"/>
                                              </p:val>
                                            </p:tav>
                                            <p:tav tm="100000">
                                              <p:val>
                                                <p:fltVal val="0"/>
                                              </p:val>
                                            </p:tav>
                                          </p:tavLst>
                                        </p:anim>
                                        <p:anim calcmode="lin" valueType="num">
                                          <p:cBhvr>
                                            <p:cTn id="60" dur="1000"/>
                                            <p:tgtEl>
                                              <p:spTgt spid="29"/>
                                            </p:tgtEl>
                                            <p:attrNameLst>
                                              <p:attrName>style.rotation</p:attrName>
                                            </p:attrNameLst>
                                          </p:cBhvr>
                                          <p:tavLst>
                                            <p:tav tm="0">
                                              <p:val>
                                                <p:fltVal val="0"/>
                                              </p:val>
                                            </p:tav>
                                            <p:tav tm="100000">
                                              <p:val>
                                                <p:fltVal val="90"/>
                                              </p:val>
                                            </p:tav>
                                          </p:tavLst>
                                        </p:anim>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2"/>
                                            </p:tgtEl>
                                            <p:attrNameLst>
                                              <p:attrName>ppt_w</p:attrName>
                                            </p:attrNameLst>
                                          </p:cBhvr>
                                          <p:tavLst>
                                            <p:tav tm="0">
                                              <p:val>
                                                <p:strVal val="ppt_w"/>
                                              </p:val>
                                            </p:tav>
                                            <p:tav tm="100000">
                                              <p:val>
                                                <p:fltVal val="0"/>
                                              </p:val>
                                            </p:tav>
                                          </p:tavLst>
                                        </p:anim>
                                        <p:anim calcmode="lin" valueType="num">
                                          <p:cBhvr>
                                            <p:cTn id="65" dur="1000"/>
                                            <p:tgtEl>
                                              <p:spTgt spid="32"/>
                                            </p:tgtEl>
                                            <p:attrNameLst>
                                              <p:attrName>ppt_h</p:attrName>
                                            </p:attrNameLst>
                                          </p:cBhvr>
                                          <p:tavLst>
                                            <p:tav tm="0">
                                              <p:val>
                                                <p:strVal val="ppt_h"/>
                                              </p:val>
                                            </p:tav>
                                            <p:tav tm="100000">
                                              <p:val>
                                                <p:fltVal val="0"/>
                                              </p:val>
                                            </p:tav>
                                          </p:tavLst>
                                        </p:anim>
                                        <p:anim calcmode="lin" valueType="num">
                                          <p:cBhvr>
                                            <p:cTn id="66" dur="1000"/>
                                            <p:tgtEl>
                                              <p:spTgt spid="32"/>
                                            </p:tgtEl>
                                            <p:attrNameLst>
                                              <p:attrName>style.rotation</p:attrName>
                                            </p:attrNameLst>
                                          </p:cBhvr>
                                          <p:tavLst>
                                            <p:tav tm="0">
                                              <p:val>
                                                <p:fltVal val="0"/>
                                              </p:val>
                                            </p:tav>
                                            <p:tav tm="100000">
                                              <p:val>
                                                <p:fltVal val="90"/>
                                              </p:val>
                                            </p:tav>
                                          </p:tavLst>
                                        </p:anim>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5"/>
                                            </p:tgtEl>
                                            <p:attrNameLst>
                                              <p:attrName>ppt_w</p:attrName>
                                            </p:attrNameLst>
                                          </p:cBhvr>
                                          <p:tavLst>
                                            <p:tav tm="0">
                                              <p:val>
                                                <p:strVal val="ppt_w"/>
                                              </p:val>
                                            </p:tav>
                                            <p:tav tm="100000">
                                              <p:val>
                                                <p:fltVal val="0"/>
                                              </p:val>
                                            </p:tav>
                                          </p:tavLst>
                                        </p:anim>
                                        <p:anim calcmode="lin" valueType="num">
                                          <p:cBhvr>
                                            <p:cTn id="71" dur="1000"/>
                                            <p:tgtEl>
                                              <p:spTgt spid="35"/>
                                            </p:tgtEl>
                                            <p:attrNameLst>
                                              <p:attrName>ppt_h</p:attrName>
                                            </p:attrNameLst>
                                          </p:cBhvr>
                                          <p:tavLst>
                                            <p:tav tm="0">
                                              <p:val>
                                                <p:strVal val="ppt_h"/>
                                              </p:val>
                                            </p:tav>
                                            <p:tav tm="100000">
                                              <p:val>
                                                <p:fltVal val="0"/>
                                              </p:val>
                                            </p:tav>
                                          </p:tavLst>
                                        </p:anim>
                                        <p:anim calcmode="lin" valueType="num">
                                          <p:cBhvr>
                                            <p:cTn id="72" dur="1000"/>
                                            <p:tgtEl>
                                              <p:spTgt spid="35"/>
                                            </p:tgtEl>
                                            <p:attrNameLst>
                                              <p:attrName>style.rotation</p:attrName>
                                            </p:attrNameLst>
                                          </p:cBhvr>
                                          <p:tavLst>
                                            <p:tav tm="0">
                                              <p:val>
                                                <p:fltVal val="0"/>
                                              </p:val>
                                            </p:tav>
                                            <p:tav tm="100000">
                                              <p:val>
                                                <p:fltVal val="90"/>
                                              </p:val>
                                            </p:tav>
                                          </p:tavLst>
                                        </p:anim>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6"/>
                                            </p:tgtEl>
                                          </p:cBhvr>
                                        </p:cmd>
                                      </p:childTnLst>
                                    </p:cTn>
                                  </p:par>
                                  <p:par>
                                    <p:cTn id="34" presetID="26" presetClass="emph" presetSubtype="0" fill="hold" nodeType="withEffect">
                                      <p:stCondLst>
                                        <p:cond delay="0"/>
                                      </p:stCondLst>
                                      <p:childTnLst>
                                        <p:animEffect transition="out" filter="fade">
                                          <p:cBhvr>
                                            <p:cTn id="35" dur="500" tmFilter="0, 0; .2, .5; .8, .5; 1, 0"/>
                                            <p:tgtEl>
                                              <p:spTgt spid="35"/>
                                            </p:tgtEl>
                                          </p:cBhvr>
                                        </p:animEffect>
                                        <p:animScale>
                                          <p:cBhvr>
                                            <p:cTn id="3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38"/>
                                            </p:tgtEl>
                                          </p:cBhvr>
                                        </p:animEffect>
                                        <p:animScale>
                                          <p:cBhvr>
                                            <p:cTn id="42" dur="250" autoRev="1" fill="hold"/>
                                            <p:tgtEl>
                                              <p:spTgt spid="38"/>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 calcmode="lin" valueType="num">
                                          <p:cBhvr>
                                            <p:cTn id="47" dur="500" fill="hold"/>
                                            <p:tgtEl>
                                              <p:spTgt spid="41"/>
                                            </p:tgtEl>
                                            <p:attrNameLst>
                                              <p:attrName>style.rotation</p:attrName>
                                            </p:attrNameLst>
                                          </p:cBhvr>
                                          <p:tavLst>
                                            <p:tav tm="0">
                                              <p:val>
                                                <p:fltVal val="360"/>
                                              </p:val>
                                            </p:tav>
                                            <p:tav tm="100000">
                                              <p:val>
                                                <p:fltVal val="0"/>
                                              </p:val>
                                            </p:tav>
                                          </p:tavLst>
                                        </p:anim>
                                        <p:animEffect transition="in" filter="fade">
                                          <p:cBhvr>
                                            <p:cTn id="48" dur="500"/>
                                            <p:tgtEl>
                                              <p:spTgt spid="41"/>
                                            </p:tgtEl>
                                          </p:cBhvr>
                                        </p:animEffect>
                                      </p:childTnLst>
                                    </p:cTn>
                                  </p:par>
                                  <p:par>
                                    <p:cTn id="49" presetID="1" presetClass="mediacall" presetSubtype="0" fill="hold" nodeType="withEffect">
                                      <p:stCondLst>
                                        <p:cond delay="0"/>
                                      </p:stCondLst>
                                      <p:childTnLst>
                                        <p:cmd type="call" cmd="playFrom(0.0)">
                                          <p:cBhvr>
                                            <p:cTn id="50" dur="3448" fill="hold"/>
                                            <p:tgtEl>
                                              <p:spTgt spid="25"/>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1"/>
                                            </p:tgtEl>
                                            <p:attrNameLst>
                                              <p:attrName>r</p:attrName>
                                            </p:attrNameLst>
                                          </p:cBhvr>
                                        </p:animRot>
                                        <p:animRot by="-240000">
                                          <p:cBhvr>
                                            <p:cTn id="53" dur="200" fill="hold">
                                              <p:stCondLst>
                                                <p:cond delay="200"/>
                                              </p:stCondLst>
                                            </p:cTn>
                                            <p:tgtEl>
                                              <p:spTgt spid="41"/>
                                            </p:tgtEl>
                                            <p:attrNameLst>
                                              <p:attrName>r</p:attrName>
                                            </p:attrNameLst>
                                          </p:cBhvr>
                                        </p:animRot>
                                        <p:animRot by="240000">
                                          <p:cBhvr>
                                            <p:cTn id="54" dur="200" fill="hold">
                                              <p:stCondLst>
                                                <p:cond delay="400"/>
                                              </p:stCondLst>
                                            </p:cTn>
                                            <p:tgtEl>
                                              <p:spTgt spid="41"/>
                                            </p:tgtEl>
                                            <p:attrNameLst>
                                              <p:attrName>r</p:attrName>
                                            </p:attrNameLst>
                                          </p:cBhvr>
                                        </p:animRot>
                                        <p:animRot by="-240000">
                                          <p:cBhvr>
                                            <p:cTn id="55" dur="200" fill="hold">
                                              <p:stCondLst>
                                                <p:cond delay="600"/>
                                              </p:stCondLst>
                                            </p:cTn>
                                            <p:tgtEl>
                                              <p:spTgt spid="41"/>
                                            </p:tgtEl>
                                            <p:attrNameLst>
                                              <p:attrName>r</p:attrName>
                                            </p:attrNameLst>
                                          </p:cBhvr>
                                        </p:animRot>
                                        <p:animRot by="120000">
                                          <p:cBhvr>
                                            <p:cTn id="56" dur="200" fill="hold">
                                              <p:stCondLst>
                                                <p:cond delay="800"/>
                                              </p:stCondLst>
                                            </p:cTn>
                                            <p:tgtEl>
                                              <p:spTgt spid="41"/>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29"/>
                                            </p:tgtEl>
                                            <p:attrNameLst>
                                              <p:attrName>ppt_w</p:attrName>
                                            </p:attrNameLst>
                                          </p:cBhvr>
                                          <p:tavLst>
                                            <p:tav tm="0">
                                              <p:val>
                                                <p:strVal val="ppt_w"/>
                                              </p:val>
                                            </p:tav>
                                            <p:tav tm="100000">
                                              <p:val>
                                                <p:fltVal val="0"/>
                                              </p:val>
                                            </p:tav>
                                          </p:tavLst>
                                        </p:anim>
                                        <p:anim calcmode="lin" valueType="num">
                                          <p:cBhvr>
                                            <p:cTn id="59" dur="1000"/>
                                            <p:tgtEl>
                                              <p:spTgt spid="29"/>
                                            </p:tgtEl>
                                            <p:attrNameLst>
                                              <p:attrName>ppt_h</p:attrName>
                                            </p:attrNameLst>
                                          </p:cBhvr>
                                          <p:tavLst>
                                            <p:tav tm="0">
                                              <p:val>
                                                <p:strVal val="ppt_h"/>
                                              </p:val>
                                            </p:tav>
                                            <p:tav tm="100000">
                                              <p:val>
                                                <p:fltVal val="0"/>
                                              </p:val>
                                            </p:tav>
                                          </p:tavLst>
                                        </p:anim>
                                        <p:anim calcmode="lin" valueType="num">
                                          <p:cBhvr>
                                            <p:cTn id="60" dur="1000"/>
                                            <p:tgtEl>
                                              <p:spTgt spid="29"/>
                                            </p:tgtEl>
                                            <p:attrNameLst>
                                              <p:attrName>style.rotation</p:attrName>
                                            </p:attrNameLst>
                                          </p:cBhvr>
                                          <p:tavLst>
                                            <p:tav tm="0">
                                              <p:val>
                                                <p:fltVal val="0"/>
                                              </p:val>
                                            </p:tav>
                                            <p:tav tm="100000">
                                              <p:val>
                                                <p:fltVal val="90"/>
                                              </p:val>
                                            </p:tav>
                                          </p:tavLst>
                                        </p:anim>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2"/>
                                            </p:tgtEl>
                                            <p:attrNameLst>
                                              <p:attrName>ppt_w</p:attrName>
                                            </p:attrNameLst>
                                          </p:cBhvr>
                                          <p:tavLst>
                                            <p:tav tm="0">
                                              <p:val>
                                                <p:strVal val="ppt_w"/>
                                              </p:val>
                                            </p:tav>
                                            <p:tav tm="100000">
                                              <p:val>
                                                <p:fltVal val="0"/>
                                              </p:val>
                                            </p:tav>
                                          </p:tavLst>
                                        </p:anim>
                                        <p:anim calcmode="lin" valueType="num">
                                          <p:cBhvr>
                                            <p:cTn id="65" dur="1000"/>
                                            <p:tgtEl>
                                              <p:spTgt spid="32"/>
                                            </p:tgtEl>
                                            <p:attrNameLst>
                                              <p:attrName>ppt_h</p:attrName>
                                            </p:attrNameLst>
                                          </p:cBhvr>
                                          <p:tavLst>
                                            <p:tav tm="0">
                                              <p:val>
                                                <p:strVal val="ppt_h"/>
                                              </p:val>
                                            </p:tav>
                                            <p:tav tm="100000">
                                              <p:val>
                                                <p:fltVal val="0"/>
                                              </p:val>
                                            </p:tav>
                                          </p:tavLst>
                                        </p:anim>
                                        <p:anim calcmode="lin" valueType="num">
                                          <p:cBhvr>
                                            <p:cTn id="66" dur="1000"/>
                                            <p:tgtEl>
                                              <p:spTgt spid="32"/>
                                            </p:tgtEl>
                                            <p:attrNameLst>
                                              <p:attrName>style.rotation</p:attrName>
                                            </p:attrNameLst>
                                          </p:cBhvr>
                                          <p:tavLst>
                                            <p:tav tm="0">
                                              <p:val>
                                                <p:fltVal val="0"/>
                                              </p:val>
                                            </p:tav>
                                            <p:tav tm="100000">
                                              <p:val>
                                                <p:fltVal val="90"/>
                                              </p:val>
                                            </p:tav>
                                          </p:tavLst>
                                        </p:anim>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5"/>
                                            </p:tgtEl>
                                            <p:attrNameLst>
                                              <p:attrName>ppt_w</p:attrName>
                                            </p:attrNameLst>
                                          </p:cBhvr>
                                          <p:tavLst>
                                            <p:tav tm="0">
                                              <p:val>
                                                <p:strVal val="ppt_w"/>
                                              </p:val>
                                            </p:tav>
                                            <p:tav tm="100000">
                                              <p:val>
                                                <p:fltVal val="0"/>
                                              </p:val>
                                            </p:tav>
                                          </p:tavLst>
                                        </p:anim>
                                        <p:anim calcmode="lin" valueType="num">
                                          <p:cBhvr>
                                            <p:cTn id="71" dur="1000"/>
                                            <p:tgtEl>
                                              <p:spTgt spid="35"/>
                                            </p:tgtEl>
                                            <p:attrNameLst>
                                              <p:attrName>ppt_h</p:attrName>
                                            </p:attrNameLst>
                                          </p:cBhvr>
                                          <p:tavLst>
                                            <p:tav tm="0">
                                              <p:val>
                                                <p:strVal val="ppt_h"/>
                                              </p:val>
                                            </p:tav>
                                            <p:tav tm="100000">
                                              <p:val>
                                                <p:fltVal val="0"/>
                                              </p:val>
                                            </p:tav>
                                          </p:tavLst>
                                        </p:anim>
                                        <p:anim calcmode="lin" valueType="num">
                                          <p:cBhvr>
                                            <p:cTn id="72" dur="1000"/>
                                            <p:tgtEl>
                                              <p:spTgt spid="35"/>
                                            </p:tgtEl>
                                            <p:attrNameLst>
                                              <p:attrName>style.rotation</p:attrName>
                                            </p:attrNameLst>
                                          </p:cBhvr>
                                          <p:tavLst>
                                            <p:tav tm="0">
                                              <p:val>
                                                <p:fltVal val="0"/>
                                              </p:val>
                                            </p:tav>
                                            <p:tav tm="100000">
                                              <p:val>
                                                <p:fltVal val="90"/>
                                              </p:val>
                                            </p:tav>
                                          </p:tavLst>
                                        </p:anim>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002060"/>
                </a:solidFill>
              </a:rPr>
              <a:t>Câu</a:t>
            </a:r>
            <a:r>
              <a:rPr lang="en-US" sz="4800" b="1" dirty="0">
                <a:solidFill>
                  <a:srgbClr val="002060"/>
                </a:solidFill>
              </a:rPr>
              <a:t> </a:t>
            </a:r>
            <a:r>
              <a:rPr lang="vi-VN" sz="4800" b="1" dirty="0">
                <a:solidFill>
                  <a:srgbClr val="002060"/>
                </a:solidFill>
              </a:rPr>
              <a:t>2:</a:t>
            </a:r>
            <a:r>
              <a:rPr lang="en-US" sz="4800" b="1" dirty="0">
                <a:solidFill>
                  <a:srgbClr val="002060"/>
                </a:solidFill>
              </a:rPr>
              <a:t> </a:t>
            </a:r>
            <a:r>
              <a:rPr lang="en-US" sz="4800" b="1" dirty="0" err="1">
                <a:solidFill>
                  <a:srgbClr val="002060"/>
                </a:solidFill>
              </a:rPr>
              <a:t>Những</a:t>
            </a:r>
            <a:r>
              <a:rPr lang="en-US" sz="4800" b="1" dirty="0">
                <a:solidFill>
                  <a:srgbClr val="002060"/>
                </a:solidFill>
              </a:rPr>
              <a:t> </a:t>
            </a:r>
            <a:r>
              <a:rPr lang="en-US" sz="4800" b="1" dirty="0" err="1">
                <a:solidFill>
                  <a:srgbClr val="002060"/>
                </a:solidFill>
              </a:rPr>
              <a:t>việc</a:t>
            </a:r>
            <a:r>
              <a:rPr lang="en-US" sz="4800" b="1" dirty="0">
                <a:solidFill>
                  <a:srgbClr val="002060"/>
                </a:solidFill>
              </a:rPr>
              <a:t> </a:t>
            </a:r>
            <a:r>
              <a:rPr lang="en-US" sz="4800" b="1" dirty="0" err="1">
                <a:solidFill>
                  <a:srgbClr val="002060"/>
                </a:solidFill>
              </a:rPr>
              <a:t>nào</a:t>
            </a:r>
            <a:r>
              <a:rPr lang="en-US" sz="4800" b="1" dirty="0">
                <a:solidFill>
                  <a:srgbClr val="002060"/>
                </a:solidFill>
              </a:rPr>
              <a:t> </a:t>
            </a:r>
            <a:r>
              <a:rPr lang="en-US" sz="4800" b="1" dirty="0" err="1">
                <a:solidFill>
                  <a:srgbClr val="002060"/>
                </a:solidFill>
              </a:rPr>
              <a:t>không</a:t>
            </a:r>
            <a:r>
              <a:rPr lang="en-US" sz="4800" b="1" dirty="0">
                <a:solidFill>
                  <a:srgbClr val="002060"/>
                </a:solidFill>
              </a:rPr>
              <a:t> </a:t>
            </a:r>
            <a:r>
              <a:rPr lang="en-US" sz="4800" b="1" dirty="0" err="1">
                <a:solidFill>
                  <a:srgbClr val="002060"/>
                </a:solidFill>
              </a:rPr>
              <a:t>nên</a:t>
            </a:r>
            <a:r>
              <a:rPr lang="en-US" sz="4800" b="1" dirty="0">
                <a:solidFill>
                  <a:srgbClr val="002060"/>
                </a:solidFill>
              </a:rPr>
              <a:t> </a:t>
            </a:r>
            <a:r>
              <a:rPr lang="en-US" sz="4800" b="1" dirty="0" err="1">
                <a:solidFill>
                  <a:srgbClr val="002060"/>
                </a:solidFill>
              </a:rPr>
              <a:t>làm</a:t>
            </a:r>
            <a:r>
              <a:rPr lang="en-US" sz="4800" b="1" dirty="0">
                <a:solidFill>
                  <a:srgbClr val="002060"/>
                </a:solidFill>
              </a:rPr>
              <a:t>?</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C00000"/>
                  </a:solidFill>
                </a:rPr>
                <a:t>Qua suối, qua đoạn đường bị ngập lụt cần có người lớn.</a:t>
              </a:r>
              <a:endParaRPr lang="en-US" sz="2800" dirty="0">
                <a:solidFill>
                  <a:srgbClr val="C00000"/>
                </a:solidFill>
              </a:endParaRPr>
            </a:p>
          </p:txBody>
        </p:sp>
        <p:pic>
          <p:nvPicPr>
            <p:cNvPr id="31" name="Picture 4">
              <a:extLst>
                <a:ext uri="{FF2B5EF4-FFF2-40B4-BE49-F238E27FC236}">
                  <a16:creationId xmlns:a16="http://schemas.microsoft.com/office/drawing/2014/main" id="{3A52F71A-6E1C-29E3-B23E-6E0A0B77027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id="{48A89EED-70B6-F120-465E-37E1ACC821B7}"/>
              </a:ext>
            </a:extLst>
          </p:cNvPr>
          <p:cNvGrpSpPr/>
          <p:nvPr/>
        </p:nvGrpSpPr>
        <p:grpSpPr>
          <a:xfrm>
            <a:off x="6126115" y="2944734"/>
            <a:ext cx="5714544" cy="1380931"/>
            <a:chOff x="8496419" y="4457700"/>
            <a:chExt cx="8571811" cy="2071397"/>
          </a:xfrm>
        </p:grpSpPr>
        <p:sp>
          <p:nvSpPr>
            <p:cNvPr id="33" name="b">
              <a:extLst>
                <a:ext uri="{FF2B5EF4-FFF2-40B4-BE49-F238E27FC236}">
                  <a16:creationId xmlns:a16="http://schemas.microsoft.com/office/drawing/2014/main" id="{58B2C650-1CC2-929E-B9A9-18C31B8740E5}"/>
                </a:ext>
              </a:extLst>
            </p:cNvPr>
            <p:cNvSpPr/>
            <p:nvPr/>
          </p:nvSpPr>
          <p:spPr>
            <a:xfrm>
              <a:off x="10118458" y="4457700"/>
              <a:ext cx="694977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rPr>
                <a:t>Lội qua suối, qua đoạn đường bị ngập lụt.</a:t>
              </a:r>
              <a:endParaRPr lang="en-US" sz="3200" dirty="0">
                <a:solidFill>
                  <a:srgbClr val="C00000"/>
                </a:solidFill>
              </a:endParaRPr>
            </a:p>
          </p:txBody>
        </p:sp>
        <p:pic>
          <p:nvPicPr>
            <p:cNvPr id="34" name="Picture 11">
              <a:extLst>
                <a:ext uri="{FF2B5EF4-FFF2-40B4-BE49-F238E27FC236}">
                  <a16:creationId xmlns:a16="http://schemas.microsoft.com/office/drawing/2014/main" id="{AA202D36-FE70-E9C4-14E5-EEC7E58ABFE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C00000"/>
                  </a:solidFill>
                  <a:effectLst/>
                  <a:uLnTx/>
                  <a:uFillTx/>
                  <a:latin typeface="Calibri" panose="020F0502020204030204"/>
                  <a:ea typeface="+mn-ea"/>
                  <a:cs typeface="+mn-cs"/>
                </a:rPr>
                <a:t>Đi tập bơi có sự hướng dẫn của người lớn</a:t>
              </a:r>
              <a:endParaRPr kumimoji="0" lang="en-US" sz="360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id="{2EB48C9B-85B6-9CAF-2C1E-56AEF9465E54}"/>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C00000"/>
                  </a:solidFill>
                </a:rPr>
                <a:t>Các phương tiện giao thông đường thủy phải trang bị phao bơi.</a:t>
              </a:r>
              <a:endParaRPr lang="en-US" sz="2800" dirty="0">
                <a:solidFill>
                  <a:srgbClr val="C00000"/>
                </a:solidFill>
              </a:endParaRPr>
            </a:p>
          </p:txBody>
        </p:sp>
        <p:pic>
          <p:nvPicPr>
            <p:cNvPr id="40" name="Picture 13">
              <a:extLst>
                <a:ext uri="{FF2B5EF4-FFF2-40B4-BE49-F238E27FC236}">
                  <a16:creationId xmlns:a16="http://schemas.microsoft.com/office/drawing/2014/main" id="{115DBC70-2450-9BC7-4B24-8339B72C4A3E}"/>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id="{D3DA7254-BAEF-E06A-35BB-E86419E540B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35992" y="2978151"/>
            <a:ext cx="1486303" cy="1189041"/>
          </a:xfrm>
          <a:prstGeom prst="rect">
            <a:avLst/>
          </a:prstGeom>
        </p:spPr>
      </p:pic>
    </p:spTree>
    <p:extLst>
      <p:ext uri="{BB962C8B-B14F-4D97-AF65-F5344CB8AC3E}">
        <p14:creationId xmlns:p14="http://schemas.microsoft.com/office/powerpoint/2010/main" val="21696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7"/>
                                            </p:tgtEl>
                                          </p:cBhvr>
                                        </p:cmd>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6"/>
                                            </p:tgtEl>
                                          </p:cBhvr>
                                        </p:cmd>
                                      </p:childTnLst>
                                    </p:cTn>
                                  </p:par>
                                  <p:par>
                                    <p:cTn id="42" presetID="26" presetClass="emph" presetSubtype="0" fill="hold" nodeType="withEffect">
                                      <p:stCondLst>
                                        <p:cond delay="0"/>
                                      </p:stCondLst>
                                      <p:childTnLst>
                                        <p:animEffect transition="out" filter="fade">
                                          <p:cBhvr>
                                            <p:cTn id="43" dur="500" tmFilter="0, 0; .2, .5; .8, .5; 1, 0"/>
                                            <p:tgtEl>
                                              <p:spTgt spid="38"/>
                                            </p:tgtEl>
                                          </p:cBhvr>
                                        </p:animEffect>
                                        <p:animScale>
                                          <p:cBhvr>
                                            <p:cTn id="4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2"/>
                                            </p:tgtEl>
                                          </p:cBhvr>
                                        </p:animEffect>
                                        <p:animScale>
                                          <p:cBhvr>
                                            <p:cTn id="50" dur="250" autoRev="1" fill="hold"/>
                                            <p:tgtEl>
                                              <p:spTgt spid="32"/>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 calcmode="lin" valueType="num">
                                          <p:cBhvr>
                                            <p:cTn id="55" dur="500" fill="hold"/>
                                            <p:tgtEl>
                                              <p:spTgt spid="41"/>
                                            </p:tgtEl>
                                            <p:attrNameLst>
                                              <p:attrName>style.rotation</p:attrName>
                                            </p:attrNameLst>
                                          </p:cBhvr>
                                          <p:tavLst>
                                            <p:tav tm="0">
                                              <p:val>
                                                <p:fltVal val="360"/>
                                              </p:val>
                                            </p:tav>
                                            <p:tav tm="100000">
                                              <p:val>
                                                <p:fltVal val="0"/>
                                              </p:val>
                                            </p:tav>
                                          </p:tavLst>
                                        </p:anim>
                                        <p:animEffect transition="in" filter="fade">
                                          <p:cBhvr>
                                            <p:cTn id="56" dur="500"/>
                                            <p:tgtEl>
                                              <p:spTgt spid="41"/>
                                            </p:tgtEl>
                                          </p:cBhvr>
                                        </p:animEffect>
                                      </p:childTnLst>
                                    </p:cTn>
                                  </p:par>
                                  <p:par>
                                    <p:cTn id="57" presetID="1" presetClass="mediacall" presetSubtype="0" fill="hold" nodeType="withEffect">
                                      <p:stCondLst>
                                        <p:cond delay="0"/>
                                      </p:stCondLst>
                                      <p:childTnLst>
                                        <p:cmd type="call" cmd="playFrom(0.0)">
                                          <p:cBhvr>
                                            <p:cTn id="58" dur="3448" fill="hold"/>
                                            <p:tgtEl>
                                              <p:spTgt spid="25"/>
                                            </p:tgtEl>
                                          </p:cBhvr>
                                        </p:cmd>
                                      </p:childTnLst>
                                    </p:cTn>
                                  </p:par>
                                  <p:par>
                                    <p:cTn id="59" presetID="32" presetClass="emph" presetSubtype="0" fill="hold" nodeType="withEffect">
                                      <p:stCondLst>
                                        <p:cond delay="0"/>
                                      </p:stCondLst>
                                      <p:childTnLst>
                                        <p:animRot by="120000">
                                          <p:cBhvr>
                                            <p:cTn id="60" dur="100" fill="hold">
                                              <p:stCondLst>
                                                <p:cond delay="0"/>
                                              </p:stCondLst>
                                            </p:cTn>
                                            <p:tgtEl>
                                              <p:spTgt spid="41"/>
                                            </p:tgtEl>
                                            <p:attrNameLst>
                                              <p:attrName>r</p:attrName>
                                            </p:attrNameLst>
                                          </p:cBhvr>
                                        </p:animRot>
                                        <p:animRot by="-240000">
                                          <p:cBhvr>
                                            <p:cTn id="61" dur="200" fill="hold">
                                              <p:stCondLst>
                                                <p:cond delay="200"/>
                                              </p:stCondLst>
                                            </p:cTn>
                                            <p:tgtEl>
                                              <p:spTgt spid="41"/>
                                            </p:tgtEl>
                                            <p:attrNameLst>
                                              <p:attrName>r</p:attrName>
                                            </p:attrNameLst>
                                          </p:cBhvr>
                                        </p:animRot>
                                        <p:animRot by="240000">
                                          <p:cBhvr>
                                            <p:cTn id="62" dur="200" fill="hold">
                                              <p:stCondLst>
                                                <p:cond delay="400"/>
                                              </p:stCondLst>
                                            </p:cTn>
                                            <p:tgtEl>
                                              <p:spTgt spid="41"/>
                                            </p:tgtEl>
                                            <p:attrNameLst>
                                              <p:attrName>r</p:attrName>
                                            </p:attrNameLst>
                                          </p:cBhvr>
                                        </p:animRot>
                                        <p:animRot by="-240000">
                                          <p:cBhvr>
                                            <p:cTn id="63" dur="200" fill="hold">
                                              <p:stCondLst>
                                                <p:cond delay="600"/>
                                              </p:stCondLst>
                                            </p:cTn>
                                            <p:tgtEl>
                                              <p:spTgt spid="41"/>
                                            </p:tgtEl>
                                            <p:attrNameLst>
                                              <p:attrName>r</p:attrName>
                                            </p:attrNameLst>
                                          </p:cBhvr>
                                        </p:animRot>
                                        <p:animRot by="120000">
                                          <p:cBhvr>
                                            <p:cTn id="64" dur="200" fill="hold">
                                              <p:stCondLst>
                                                <p:cond delay="800"/>
                                              </p:stCondLst>
                                            </p:cTn>
                                            <p:tgtEl>
                                              <p:spTgt spid="41"/>
                                            </p:tgtEl>
                                            <p:attrNameLst>
                                              <p:attrName>r</p:attrName>
                                            </p:attrNameLst>
                                          </p:cBhvr>
                                        </p:animRot>
                                      </p:childTnLst>
                                    </p:cTn>
                                  </p:par>
                                  <p:par>
                                    <p:cTn id="65" presetID="31" presetClass="exit" presetSubtype="0" fill="hold" nodeType="withEffect">
                                      <p:stCondLst>
                                        <p:cond delay="0"/>
                                      </p:stCondLst>
                                      <p:childTnLst>
                                        <p:anim calcmode="lin" valueType="num">
                                          <p:cBhvr>
                                            <p:cTn id="66" dur="1000"/>
                                            <p:tgtEl>
                                              <p:spTgt spid="29"/>
                                            </p:tgtEl>
                                            <p:attrNameLst>
                                              <p:attrName>ppt_w</p:attrName>
                                            </p:attrNameLst>
                                          </p:cBhvr>
                                          <p:tavLst>
                                            <p:tav tm="0">
                                              <p:val>
                                                <p:strVal val="ppt_w"/>
                                              </p:val>
                                            </p:tav>
                                            <p:tav tm="100000">
                                              <p:val>
                                                <p:fltVal val="0"/>
                                              </p:val>
                                            </p:tav>
                                          </p:tavLst>
                                        </p:anim>
                                        <p:anim calcmode="lin" valueType="num">
                                          <p:cBhvr>
                                            <p:cTn id="67" dur="1000"/>
                                            <p:tgtEl>
                                              <p:spTgt spid="29"/>
                                            </p:tgtEl>
                                            <p:attrNameLst>
                                              <p:attrName>ppt_h</p:attrName>
                                            </p:attrNameLst>
                                          </p:cBhvr>
                                          <p:tavLst>
                                            <p:tav tm="0">
                                              <p:val>
                                                <p:strVal val="ppt_h"/>
                                              </p:val>
                                            </p:tav>
                                            <p:tav tm="100000">
                                              <p:val>
                                                <p:fltVal val="0"/>
                                              </p:val>
                                            </p:tav>
                                          </p:tavLst>
                                        </p:anim>
                                        <p:anim calcmode="lin" valueType="num">
                                          <p:cBhvr>
                                            <p:cTn id="68" dur="1000"/>
                                            <p:tgtEl>
                                              <p:spTgt spid="29"/>
                                            </p:tgtEl>
                                            <p:attrNameLst>
                                              <p:attrName>style.rotation</p:attrName>
                                            </p:attrNameLst>
                                          </p:cBhvr>
                                          <p:tavLst>
                                            <p:tav tm="0">
                                              <p:val>
                                                <p:fltVal val="0"/>
                                              </p:val>
                                            </p:tav>
                                            <p:tav tm="100000">
                                              <p:val>
                                                <p:fltVal val="90"/>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8"/>
                                            </p:tgtEl>
                                            <p:attrNameLst>
                                              <p:attrName>ppt_w</p:attrName>
                                            </p:attrNameLst>
                                          </p:cBhvr>
                                          <p:tavLst>
                                            <p:tav tm="0">
                                              <p:val>
                                                <p:strVal val="ppt_w"/>
                                              </p:val>
                                            </p:tav>
                                            <p:tav tm="100000">
                                              <p:val>
                                                <p:fltVal val="0"/>
                                              </p:val>
                                            </p:tav>
                                          </p:tavLst>
                                        </p:anim>
                                        <p:anim calcmode="lin" valueType="num">
                                          <p:cBhvr>
                                            <p:cTn id="73" dur="1000"/>
                                            <p:tgtEl>
                                              <p:spTgt spid="38"/>
                                            </p:tgtEl>
                                            <p:attrNameLst>
                                              <p:attrName>ppt_h</p:attrName>
                                            </p:attrNameLst>
                                          </p:cBhvr>
                                          <p:tavLst>
                                            <p:tav tm="0">
                                              <p:val>
                                                <p:strVal val="ppt_h"/>
                                              </p:val>
                                            </p:tav>
                                            <p:tav tm="100000">
                                              <p:val>
                                                <p:fltVal val="0"/>
                                              </p:val>
                                            </p:tav>
                                          </p:tavLst>
                                        </p:anim>
                                        <p:anim calcmode="lin" valueType="num">
                                          <p:cBhvr>
                                            <p:cTn id="74" dur="1000"/>
                                            <p:tgtEl>
                                              <p:spTgt spid="38"/>
                                            </p:tgtEl>
                                            <p:attrNameLst>
                                              <p:attrName>style.rotation</p:attrName>
                                            </p:attrNameLst>
                                          </p:cBhvr>
                                          <p:tavLst>
                                            <p:tav tm="0">
                                              <p:val>
                                                <p:fltVal val="0"/>
                                              </p:val>
                                            </p:tav>
                                            <p:tav tm="100000">
                                              <p:val>
                                                <p:fltVal val="90"/>
                                              </p:val>
                                            </p:tav>
                                          </p:tavLst>
                                        </p:anim>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7"/>
                                            </p:tgtEl>
                                          </p:cBhvr>
                                        </p:cmd>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6"/>
                                            </p:tgtEl>
                                          </p:cBhvr>
                                        </p:cmd>
                                      </p:childTnLst>
                                    </p:cTn>
                                  </p:par>
                                  <p:par>
                                    <p:cTn id="42" presetID="26" presetClass="emph" presetSubtype="0" fill="hold" nodeType="withEffect">
                                      <p:stCondLst>
                                        <p:cond delay="0"/>
                                      </p:stCondLst>
                                      <p:childTnLst>
                                        <p:animEffect transition="out" filter="fade">
                                          <p:cBhvr>
                                            <p:cTn id="43" dur="500" tmFilter="0, 0; .2, .5; .8, .5; 1, 0"/>
                                            <p:tgtEl>
                                              <p:spTgt spid="38"/>
                                            </p:tgtEl>
                                          </p:cBhvr>
                                        </p:animEffect>
                                        <p:animScale>
                                          <p:cBhvr>
                                            <p:cTn id="4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2"/>
                                            </p:tgtEl>
                                          </p:cBhvr>
                                        </p:animEffect>
                                        <p:animScale>
                                          <p:cBhvr>
                                            <p:cTn id="50" dur="250" autoRev="1" fill="hold"/>
                                            <p:tgtEl>
                                              <p:spTgt spid="32"/>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 calcmode="lin" valueType="num">
                                          <p:cBhvr>
                                            <p:cTn id="55" dur="500" fill="hold"/>
                                            <p:tgtEl>
                                              <p:spTgt spid="41"/>
                                            </p:tgtEl>
                                            <p:attrNameLst>
                                              <p:attrName>style.rotation</p:attrName>
                                            </p:attrNameLst>
                                          </p:cBhvr>
                                          <p:tavLst>
                                            <p:tav tm="0">
                                              <p:val>
                                                <p:fltVal val="360"/>
                                              </p:val>
                                            </p:tav>
                                            <p:tav tm="100000">
                                              <p:val>
                                                <p:fltVal val="0"/>
                                              </p:val>
                                            </p:tav>
                                          </p:tavLst>
                                        </p:anim>
                                        <p:animEffect transition="in" filter="fade">
                                          <p:cBhvr>
                                            <p:cTn id="56" dur="500"/>
                                            <p:tgtEl>
                                              <p:spTgt spid="41"/>
                                            </p:tgtEl>
                                          </p:cBhvr>
                                        </p:animEffect>
                                      </p:childTnLst>
                                    </p:cTn>
                                  </p:par>
                                  <p:par>
                                    <p:cTn id="57" presetID="1" presetClass="mediacall" presetSubtype="0" fill="hold" nodeType="withEffect">
                                      <p:stCondLst>
                                        <p:cond delay="0"/>
                                      </p:stCondLst>
                                      <p:childTnLst>
                                        <p:cmd type="call" cmd="playFrom(0.0)">
                                          <p:cBhvr>
                                            <p:cTn id="58" dur="3448" fill="hold"/>
                                            <p:tgtEl>
                                              <p:spTgt spid="25"/>
                                            </p:tgtEl>
                                          </p:cBhvr>
                                        </p:cmd>
                                      </p:childTnLst>
                                    </p:cTn>
                                  </p:par>
                                  <p:par>
                                    <p:cTn id="59" presetID="32" presetClass="emph" presetSubtype="0" fill="hold" nodeType="withEffect">
                                      <p:stCondLst>
                                        <p:cond delay="0"/>
                                      </p:stCondLst>
                                      <p:childTnLst>
                                        <p:animRot by="120000">
                                          <p:cBhvr>
                                            <p:cTn id="60" dur="100" fill="hold">
                                              <p:stCondLst>
                                                <p:cond delay="0"/>
                                              </p:stCondLst>
                                            </p:cTn>
                                            <p:tgtEl>
                                              <p:spTgt spid="41"/>
                                            </p:tgtEl>
                                            <p:attrNameLst>
                                              <p:attrName>r</p:attrName>
                                            </p:attrNameLst>
                                          </p:cBhvr>
                                        </p:animRot>
                                        <p:animRot by="-240000">
                                          <p:cBhvr>
                                            <p:cTn id="61" dur="200" fill="hold">
                                              <p:stCondLst>
                                                <p:cond delay="200"/>
                                              </p:stCondLst>
                                            </p:cTn>
                                            <p:tgtEl>
                                              <p:spTgt spid="41"/>
                                            </p:tgtEl>
                                            <p:attrNameLst>
                                              <p:attrName>r</p:attrName>
                                            </p:attrNameLst>
                                          </p:cBhvr>
                                        </p:animRot>
                                        <p:animRot by="240000">
                                          <p:cBhvr>
                                            <p:cTn id="62" dur="200" fill="hold">
                                              <p:stCondLst>
                                                <p:cond delay="400"/>
                                              </p:stCondLst>
                                            </p:cTn>
                                            <p:tgtEl>
                                              <p:spTgt spid="41"/>
                                            </p:tgtEl>
                                            <p:attrNameLst>
                                              <p:attrName>r</p:attrName>
                                            </p:attrNameLst>
                                          </p:cBhvr>
                                        </p:animRot>
                                        <p:animRot by="-240000">
                                          <p:cBhvr>
                                            <p:cTn id="63" dur="200" fill="hold">
                                              <p:stCondLst>
                                                <p:cond delay="600"/>
                                              </p:stCondLst>
                                            </p:cTn>
                                            <p:tgtEl>
                                              <p:spTgt spid="41"/>
                                            </p:tgtEl>
                                            <p:attrNameLst>
                                              <p:attrName>r</p:attrName>
                                            </p:attrNameLst>
                                          </p:cBhvr>
                                        </p:animRot>
                                        <p:animRot by="120000">
                                          <p:cBhvr>
                                            <p:cTn id="64" dur="200" fill="hold">
                                              <p:stCondLst>
                                                <p:cond delay="800"/>
                                              </p:stCondLst>
                                            </p:cTn>
                                            <p:tgtEl>
                                              <p:spTgt spid="41"/>
                                            </p:tgtEl>
                                            <p:attrNameLst>
                                              <p:attrName>r</p:attrName>
                                            </p:attrNameLst>
                                          </p:cBhvr>
                                        </p:animRot>
                                      </p:childTnLst>
                                    </p:cTn>
                                  </p:par>
                                  <p:par>
                                    <p:cTn id="65" presetID="31" presetClass="exit" presetSubtype="0" fill="hold" nodeType="withEffect">
                                      <p:stCondLst>
                                        <p:cond delay="0"/>
                                      </p:stCondLst>
                                      <p:childTnLst>
                                        <p:anim calcmode="lin" valueType="num">
                                          <p:cBhvr>
                                            <p:cTn id="66" dur="1000"/>
                                            <p:tgtEl>
                                              <p:spTgt spid="29"/>
                                            </p:tgtEl>
                                            <p:attrNameLst>
                                              <p:attrName>ppt_w</p:attrName>
                                            </p:attrNameLst>
                                          </p:cBhvr>
                                          <p:tavLst>
                                            <p:tav tm="0">
                                              <p:val>
                                                <p:strVal val="ppt_w"/>
                                              </p:val>
                                            </p:tav>
                                            <p:tav tm="100000">
                                              <p:val>
                                                <p:fltVal val="0"/>
                                              </p:val>
                                            </p:tav>
                                          </p:tavLst>
                                        </p:anim>
                                        <p:anim calcmode="lin" valueType="num">
                                          <p:cBhvr>
                                            <p:cTn id="67" dur="1000"/>
                                            <p:tgtEl>
                                              <p:spTgt spid="29"/>
                                            </p:tgtEl>
                                            <p:attrNameLst>
                                              <p:attrName>ppt_h</p:attrName>
                                            </p:attrNameLst>
                                          </p:cBhvr>
                                          <p:tavLst>
                                            <p:tav tm="0">
                                              <p:val>
                                                <p:strVal val="ppt_h"/>
                                              </p:val>
                                            </p:tav>
                                            <p:tav tm="100000">
                                              <p:val>
                                                <p:fltVal val="0"/>
                                              </p:val>
                                            </p:tav>
                                          </p:tavLst>
                                        </p:anim>
                                        <p:anim calcmode="lin" valueType="num">
                                          <p:cBhvr>
                                            <p:cTn id="68" dur="1000"/>
                                            <p:tgtEl>
                                              <p:spTgt spid="29"/>
                                            </p:tgtEl>
                                            <p:attrNameLst>
                                              <p:attrName>style.rotation</p:attrName>
                                            </p:attrNameLst>
                                          </p:cBhvr>
                                          <p:tavLst>
                                            <p:tav tm="0">
                                              <p:val>
                                                <p:fltVal val="0"/>
                                              </p:val>
                                            </p:tav>
                                            <p:tav tm="100000">
                                              <p:val>
                                                <p:fltVal val="90"/>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8"/>
                                            </p:tgtEl>
                                            <p:attrNameLst>
                                              <p:attrName>ppt_w</p:attrName>
                                            </p:attrNameLst>
                                          </p:cBhvr>
                                          <p:tavLst>
                                            <p:tav tm="0">
                                              <p:val>
                                                <p:strVal val="ppt_w"/>
                                              </p:val>
                                            </p:tav>
                                            <p:tav tm="100000">
                                              <p:val>
                                                <p:fltVal val="0"/>
                                              </p:val>
                                            </p:tav>
                                          </p:tavLst>
                                        </p:anim>
                                        <p:anim calcmode="lin" valueType="num">
                                          <p:cBhvr>
                                            <p:cTn id="73" dur="1000"/>
                                            <p:tgtEl>
                                              <p:spTgt spid="38"/>
                                            </p:tgtEl>
                                            <p:attrNameLst>
                                              <p:attrName>ppt_h</p:attrName>
                                            </p:attrNameLst>
                                          </p:cBhvr>
                                          <p:tavLst>
                                            <p:tav tm="0">
                                              <p:val>
                                                <p:strVal val="ppt_h"/>
                                              </p:val>
                                            </p:tav>
                                            <p:tav tm="100000">
                                              <p:val>
                                                <p:fltVal val="0"/>
                                              </p:val>
                                            </p:tav>
                                          </p:tavLst>
                                        </p:anim>
                                        <p:anim calcmode="lin" valueType="num">
                                          <p:cBhvr>
                                            <p:cTn id="74" dur="1000"/>
                                            <p:tgtEl>
                                              <p:spTgt spid="38"/>
                                            </p:tgtEl>
                                            <p:attrNameLst>
                                              <p:attrName>style.rotation</p:attrName>
                                            </p:attrNameLst>
                                          </p:cBhvr>
                                          <p:tavLst>
                                            <p:tav tm="0">
                                              <p:val>
                                                <p:fltVal val="0"/>
                                              </p:val>
                                            </p:tav>
                                            <p:tav tm="100000">
                                              <p:val>
                                                <p:fltVal val="90"/>
                                              </p:val>
                                            </p:tav>
                                          </p:tavLst>
                                        </p:anim>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Calibri" panose="020F0502020204030204"/>
              </a:rPr>
              <a:t>Câu 3: Nếu em nhìn thấy có bạn ngã dưới nước, em sẽ làm gì? </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C00000"/>
                  </a:solidFill>
                  <a:latin typeface="Calibri" panose="020F0502020204030204"/>
                </a:rPr>
                <a:t>Bỏ đi</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id="{3A52F71A-6E1C-29E3-B23E-6E0A0B77027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a16="http://schemas.microsoft.com/office/drawing/2014/main"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a:ea typeface="+mn-ea"/>
                  <a:cs typeface="+mn-cs"/>
                </a:rPr>
                <a:t>Bơi ra ứng cứu</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4" name="Picture 11">
              <a:extLst>
                <a:ext uri="{FF2B5EF4-FFF2-40B4-BE49-F238E27FC236}">
                  <a16:creationId xmlns:a16="http://schemas.microsoft.com/office/drawing/2014/main" id="{AA202D36-FE70-E9C4-14E5-EEC7E58ABFE5}"/>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a:ea typeface="+mn-ea"/>
                  <a:cs typeface="+mn-cs"/>
                </a:rPr>
                <a:t>Nhờ sự giúp đỡ của người lớn</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2">
              <a:extLst>
                <a:ext uri="{FF2B5EF4-FFF2-40B4-BE49-F238E27FC236}">
                  <a16:creationId xmlns:a16="http://schemas.microsoft.com/office/drawing/2014/main" id="{2EB48C9B-85B6-9CAF-2C1E-56AEF9465E54}"/>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a16="http://schemas.microsoft.com/office/drawing/2014/main"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vi-VN" sz="3200" b="1" dirty="0">
                  <a:solidFill>
                    <a:srgbClr val="C00000"/>
                  </a:solidFill>
                  <a:latin typeface="Calibri" panose="020F0502020204030204"/>
                </a:rPr>
                <a:t>Lấy que dài gạt người đó vào bờ</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a16="http://schemas.microsoft.com/office/drawing/2014/main" id="{115DBC70-2450-9BC7-4B24-8339B72C4A3E}"/>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a16="http://schemas.microsoft.com/office/drawing/2014/main" id="{D3DA7254-BAEF-E06A-35BB-E86419E540B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Tree>
    <p:extLst>
      <p:ext uri="{BB962C8B-B14F-4D97-AF65-F5344CB8AC3E}">
        <p14:creationId xmlns:p14="http://schemas.microsoft.com/office/powerpoint/2010/main" val="295371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1" presetClass="mediacall" presetSubtype="0" fill="hold" nodeType="withEffect">
                                      <p:stCondLst>
                                        <p:cond delay="0"/>
                                      </p:stCondLst>
                                      <p:childTnLst>
                                        <p:cmd type="call" cmd="playFrom(0.0)">
                                          <p:cBhvr>
                                            <p:cTn id="42" dur="3448" fill="hold"/>
                                            <p:tgtEl>
                                              <p:spTgt spid="25"/>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fltVal val="0"/>
                                              </p:val>
                                            </p:tav>
                                          </p:tavLst>
                                        </p:anim>
                                        <p:anim calcmode="lin" valueType="num">
                                          <p:cBhvr>
                                            <p:cTn id="63" dur="1000"/>
                                            <p:tgtEl>
                                              <p:spTgt spid="32"/>
                                            </p:tgtEl>
                                            <p:attrNameLst>
                                              <p:attrName>ppt_h</p:attrName>
                                            </p:attrNameLst>
                                          </p:cBhvr>
                                          <p:tavLst>
                                            <p:tav tm="0">
                                              <p:val>
                                                <p:strVal val="ppt_h"/>
                                              </p:val>
                                            </p:tav>
                                            <p:tav tm="100000">
                                              <p:val>
                                                <p:fltVal val="0"/>
                                              </p:val>
                                            </p:tav>
                                          </p:tavLst>
                                        </p:anim>
                                        <p:anim calcmode="lin" valueType="num">
                                          <p:cBhvr>
                                            <p:cTn id="64" dur="1000"/>
                                            <p:tgtEl>
                                              <p:spTgt spid="32"/>
                                            </p:tgtEl>
                                            <p:attrNameLst>
                                              <p:attrName>style.rotation</p:attrName>
                                            </p:attrNameLst>
                                          </p:cBhvr>
                                          <p:tavLst>
                                            <p:tav tm="0">
                                              <p:val>
                                                <p:fltVal val="0"/>
                                              </p:val>
                                            </p:tav>
                                            <p:tav tm="100000">
                                              <p:val>
                                                <p:fltVal val="90"/>
                                              </p:val>
                                            </p:tav>
                                          </p:tavLst>
                                        </p:anim>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26"/>
                                            </p:tgtEl>
                                          </p:cBhvr>
                                        </p:cmd>
                                      </p:childTnLst>
                                    </p:cTn>
                                  </p:par>
                                  <p:par>
                                    <p:cTn id="72" presetID="26" presetClass="emph" presetSubtype="0" fill="hold" nodeType="withEffect">
                                      <p:stCondLst>
                                        <p:cond delay="0"/>
                                      </p:stCondLst>
                                      <p:childTnLst>
                                        <p:animEffect transition="out" filter="fade">
                                          <p:cBhvr>
                                            <p:cTn id="73" dur="500" tmFilter="0, 0; .2, .5; .8, .5; 1, 0"/>
                                            <p:tgtEl>
                                              <p:spTgt spid="38"/>
                                            </p:tgtEl>
                                          </p:cBhvr>
                                        </p:animEffect>
                                        <p:animScale>
                                          <p:cBhvr>
                                            <p:cTn id="7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1" presetClass="mediacall" presetSubtype="0" fill="hold" nodeType="withEffect">
                                      <p:stCondLst>
                                        <p:cond delay="0"/>
                                      </p:stCondLst>
                                      <p:childTnLst>
                                        <p:cmd type="call" cmd="playFrom(0.0)">
                                          <p:cBhvr>
                                            <p:cTn id="42" dur="3448" fill="hold"/>
                                            <p:tgtEl>
                                              <p:spTgt spid="25"/>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fltVal val="0"/>
                                              </p:val>
                                            </p:tav>
                                          </p:tavLst>
                                        </p:anim>
                                        <p:anim calcmode="lin" valueType="num">
                                          <p:cBhvr>
                                            <p:cTn id="63" dur="1000"/>
                                            <p:tgtEl>
                                              <p:spTgt spid="32"/>
                                            </p:tgtEl>
                                            <p:attrNameLst>
                                              <p:attrName>ppt_h</p:attrName>
                                            </p:attrNameLst>
                                          </p:cBhvr>
                                          <p:tavLst>
                                            <p:tav tm="0">
                                              <p:val>
                                                <p:strVal val="ppt_h"/>
                                              </p:val>
                                            </p:tav>
                                            <p:tav tm="100000">
                                              <p:val>
                                                <p:fltVal val="0"/>
                                              </p:val>
                                            </p:tav>
                                          </p:tavLst>
                                        </p:anim>
                                        <p:anim calcmode="lin" valueType="num">
                                          <p:cBhvr>
                                            <p:cTn id="64" dur="1000"/>
                                            <p:tgtEl>
                                              <p:spTgt spid="32"/>
                                            </p:tgtEl>
                                            <p:attrNameLst>
                                              <p:attrName>style.rotation</p:attrName>
                                            </p:attrNameLst>
                                          </p:cBhvr>
                                          <p:tavLst>
                                            <p:tav tm="0">
                                              <p:val>
                                                <p:fltVal val="0"/>
                                              </p:val>
                                            </p:tav>
                                            <p:tav tm="100000">
                                              <p:val>
                                                <p:fltVal val="90"/>
                                              </p:val>
                                            </p:tav>
                                          </p:tavLst>
                                        </p:anim>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26"/>
                                            </p:tgtEl>
                                          </p:cBhvr>
                                        </p:cmd>
                                      </p:childTnLst>
                                    </p:cTn>
                                  </p:par>
                                  <p:par>
                                    <p:cTn id="72" presetID="26" presetClass="emph" presetSubtype="0" fill="hold" nodeType="withEffect">
                                      <p:stCondLst>
                                        <p:cond delay="0"/>
                                      </p:stCondLst>
                                      <p:childTnLst>
                                        <p:animEffect transition="out" filter="fade">
                                          <p:cBhvr>
                                            <p:cTn id="73" dur="500" tmFilter="0, 0; .2, .5; .8, .5; 1, 0"/>
                                            <p:tgtEl>
                                              <p:spTgt spid="38"/>
                                            </p:tgtEl>
                                          </p:cBhvr>
                                        </p:animEffect>
                                        <p:animScale>
                                          <p:cBhvr>
                                            <p:cTn id="7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4"/>
          <a:srcRect/>
          <a:stretch>
            <a:fillRect/>
          </a:stretch>
        </p:blipFill>
        <p:spPr bwMode="auto">
          <a:xfrm>
            <a:off x="0" y="0"/>
            <a:ext cx="2958199" cy="837398"/>
          </a:xfrm>
          <a:prstGeom prst="rect">
            <a:avLst/>
          </a:prstGeom>
          <a:ln>
            <a:noFill/>
          </a:ln>
          <a:effectLst>
            <a:softEdge rad="112500"/>
          </a:effectLst>
        </p:spPr>
      </p:pic>
      <p:pic>
        <p:nvPicPr>
          <p:cNvPr id="4" name="Duoi nuoc">
            <a:hlinkClick r:id="" action="ppaction://media"/>
            <a:extLst>
              <a:ext uri="{FF2B5EF4-FFF2-40B4-BE49-F238E27FC236}">
                <a16:creationId xmlns:a16="http://schemas.microsoft.com/office/drawing/2014/main" id="{DAD0D9F9-23A3-4BEE-A224-09DAA26495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94503"/>
            <a:ext cx="12191999" cy="5705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54545">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41A3D2-F714-475B-A621-5A8E5F840FDC}"/>
              </a:ext>
            </a:extLst>
          </p:cNvPr>
          <p:cNvSpPr txBox="1"/>
          <p:nvPr/>
        </p:nvSpPr>
        <p:spPr>
          <a:xfrm>
            <a:off x="972894" y="1043406"/>
            <a:ext cx="11092632" cy="460895"/>
          </a:xfrm>
          <a:prstGeom prst="rect">
            <a:avLst/>
          </a:prstGeom>
          <a:noFill/>
        </p:spPr>
        <p:txBody>
          <a:bodyPr wrap="square">
            <a:spAutoFit/>
          </a:bodyPr>
          <a:lstStyle/>
          <a:p>
            <a:pPr>
              <a:lnSpc>
                <a:spcPct val="107000"/>
              </a:lnSpc>
              <a:spcAft>
                <a:spcPts val="800"/>
              </a:spcAft>
            </a:pP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A4516AE-820B-4454-80A4-DB075CD5BA1A}"/>
              </a:ext>
            </a:extLst>
          </p:cNvPr>
          <p:cNvSpPr txBox="1"/>
          <p:nvPr/>
        </p:nvSpPr>
        <p:spPr>
          <a:xfrm>
            <a:off x="972894" y="1768914"/>
            <a:ext cx="10708320" cy="882678"/>
          </a:xfrm>
          <a:prstGeom prst="rect">
            <a:avLst/>
          </a:prstGeom>
          <a:noFill/>
        </p:spPr>
        <p:txBody>
          <a:bodyPr wrap="square">
            <a:spAutoFit/>
          </a:bodyPr>
          <a:lstStyle/>
          <a:p>
            <a:pPr algn="just">
              <a:lnSpc>
                <a:spcPct val="107000"/>
              </a:lnSpc>
              <a:spcAft>
                <a:spcPts val="800"/>
              </a:spcAft>
              <a:tabLst>
                <a:tab pos="1414780" algn="ctr"/>
              </a:tabLst>
            </a:pP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Bản tin vừa rồi nhắc đến tai nạn gì</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 nhân gây đuối nước của hai học sinh huyện Văn Bàn năm 2025</a:t>
            </a: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là do đâu</a:t>
            </a:r>
            <a:r>
              <a:rPr lang="vi-VN"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7F8A474-1AC1-4717-A635-22AADB81A8BB}"/>
              </a:ext>
            </a:extLst>
          </p:cNvPr>
          <p:cNvSpPr txBox="1"/>
          <p:nvPr/>
        </p:nvSpPr>
        <p:spPr>
          <a:xfrm>
            <a:off x="972894" y="2764905"/>
            <a:ext cx="10708320" cy="460895"/>
          </a:xfrm>
          <a:prstGeom prst="rect">
            <a:avLst/>
          </a:prstGeom>
          <a:noFill/>
        </p:spPr>
        <p:txBody>
          <a:bodyPr wrap="square">
            <a:spAutoFit/>
          </a:bodyPr>
          <a:lstStyle/>
          <a:p>
            <a:pPr algn="just">
              <a:lnSpc>
                <a:spcPct val="107000"/>
              </a:lnSpc>
              <a:spcAft>
                <a:spcPts val="800"/>
              </a:spcAft>
              <a:tabLst>
                <a:tab pos="1414780" algn="ctr"/>
              </a:tabLs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Điều gì có thể x</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a:t>
            </a:r>
            <a:r>
              <a:rPr lang="vi-VN"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 ra với người đuối nước?</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02" y="215297"/>
            <a:ext cx="1664763" cy="1512215"/>
          </a:xfrm>
          <a:prstGeom prst="rect">
            <a:avLst/>
          </a:prstGeom>
        </p:spPr>
      </p:pic>
      <p:grpSp>
        <p:nvGrpSpPr>
          <p:cNvPr id="4" name="Group 3"/>
          <p:cNvGrpSpPr/>
          <p:nvPr/>
        </p:nvGrpSpPr>
        <p:grpSpPr>
          <a:xfrm>
            <a:off x="110837" y="1475245"/>
            <a:ext cx="11801935" cy="1940925"/>
            <a:chOff x="1055313" y="1366069"/>
            <a:chExt cx="7632065" cy="1940925"/>
          </a:xfrm>
        </p:grpSpPr>
        <p:sp>
          <p:nvSpPr>
            <p:cNvPr id="9" name="Rectangle: Rounded Corners 8"/>
            <p:cNvSpPr/>
            <p:nvPr/>
          </p:nvSpPr>
          <p:spPr>
            <a:xfrm>
              <a:off x="2198313" y="1781994"/>
              <a:ext cx="6489065"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Graphic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313" y="1366069"/>
              <a:ext cx="2076866" cy="1940925"/>
            </a:xfrm>
            <a:prstGeom prst="rect">
              <a:avLst/>
            </a:prstGeom>
          </p:spPr>
        </p:pic>
        <p:sp>
          <p:nvSpPr>
            <p:cNvPr id="11" name="Rectangle 10"/>
            <p:cNvSpPr/>
            <p:nvPr/>
          </p:nvSpPr>
          <p:spPr>
            <a:xfrm>
              <a:off x="1541026" y="1998929"/>
              <a:ext cx="1124009" cy="67185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50000"/>
                </a:lnSpc>
              </a:pPr>
              <a:r>
                <a:rPr lang="en-US" sz="2800" b="1" dirty="0">
                  <a:latin typeface="Times New Roman" panose="02020603050405020304" pitchFamily="18" charset="0"/>
                  <a:cs typeface="Times New Roman" panose="02020603050405020304" pitchFamily="18" charset="0"/>
                </a:rPr>
                <a:t>BÀI 21</a:t>
              </a:r>
            </a:p>
          </p:txBody>
        </p:sp>
        <p:sp>
          <p:nvSpPr>
            <p:cNvPr id="12" name="Rectangle 11"/>
            <p:cNvSpPr/>
            <p:nvPr/>
          </p:nvSpPr>
          <p:spPr>
            <a:xfrm>
              <a:off x="1616161" y="1969024"/>
              <a:ext cx="1164304" cy="10030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50000"/>
                </a:lnSpc>
              </a:pPr>
              <a:endParaRPr lang="en-US" altLang="vi-VN" sz="4400" b="1" dirty="0">
                <a:latin typeface="UVF Salome" panose="02000503040000020003" pitchFamily="50" charset="0"/>
                <a:cs typeface="Times New Roman" panose="02020603050405020304" pitchFamily="18" charset="0"/>
              </a:endParaRPr>
            </a:p>
          </p:txBody>
        </p:sp>
        <p:sp>
          <p:nvSpPr>
            <p:cNvPr id="13" name="Rectangle 12"/>
            <p:cNvSpPr/>
            <p:nvPr/>
          </p:nvSpPr>
          <p:spPr>
            <a:xfrm>
              <a:off x="3150386" y="2060300"/>
              <a:ext cx="5229128"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r>
                <a:rPr lang="en-US" altLang="vi-VN" sz="3600" b="1" dirty="0">
                  <a:solidFill>
                    <a:srgbClr val="F93265"/>
                  </a:solidFill>
                  <a:latin typeface="Times New Roman" panose="02020603050405020304" pitchFamily="18" charset="0"/>
                  <a:cs typeface="Times New Roman" panose="02020603050405020304" pitchFamily="18" charset="0"/>
                </a:rPr>
                <a:t>PHÒNG TRÁNH ĐUỐI NƯỚC (</a:t>
              </a:r>
              <a:r>
                <a:rPr lang="en-US" altLang="vi-VN" sz="3600" b="1" dirty="0" err="1">
                  <a:solidFill>
                    <a:srgbClr val="F93265"/>
                  </a:solidFill>
                  <a:latin typeface="Times New Roman" panose="02020603050405020304" pitchFamily="18" charset="0"/>
                  <a:cs typeface="Times New Roman" panose="02020603050405020304" pitchFamily="18" charset="0"/>
                </a:rPr>
                <a:t>Tiết</a:t>
              </a:r>
              <a:r>
                <a:rPr lang="en-US" altLang="vi-VN" sz="3600" b="1" dirty="0">
                  <a:solidFill>
                    <a:srgbClr val="F93265"/>
                  </a:solidFill>
                  <a:latin typeface="Times New Roman" panose="02020603050405020304" pitchFamily="18" charset="0"/>
                  <a:cs typeface="Times New Roman" panose="02020603050405020304" pitchFamily="18" charset="0"/>
                </a:rPr>
                <a:t> 1)</a:t>
              </a:r>
            </a:p>
          </p:txBody>
        </p:sp>
      </p:grpSp>
      <p:grpSp>
        <p:nvGrpSpPr>
          <p:cNvPr id="14" name="Group 13"/>
          <p:cNvGrpSpPr/>
          <p:nvPr/>
        </p:nvGrpSpPr>
        <p:grpSpPr>
          <a:xfrm>
            <a:off x="9318258" y="-98313"/>
            <a:ext cx="3233125" cy="738664"/>
            <a:chOff x="9648973" y="254876"/>
            <a:chExt cx="2944712" cy="738664"/>
          </a:xfrm>
        </p:grpSpPr>
        <p:sp>
          <p:nvSpPr>
            <p:cNvPr id="15" name="Rectangle 14"/>
            <p:cNvSpPr/>
            <p:nvPr/>
          </p:nvSpPr>
          <p:spPr>
            <a:xfrm>
              <a:off x="10001250" y="373030"/>
              <a:ext cx="1960595" cy="57947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48973" y="254876"/>
              <a:ext cx="2944712" cy="738664"/>
            </a:xfrm>
            <a:prstGeom prst="rect">
              <a:avLst/>
            </a:prstGeom>
          </p:spPr>
          <p:txBody>
            <a:bodyPr wrap="square">
              <a:spAutoFit/>
            </a:bodyPr>
            <a:lstStyle/>
            <a:p>
              <a:pPr algn="ctr" defTabSz="342900">
                <a:lnSpc>
                  <a:spcPct val="150000"/>
                </a:lnSpc>
              </a:pPr>
              <a:r>
                <a:rPr lang="en-US" sz="2800" b="1" dirty="0">
                  <a:solidFill>
                    <a:schemeClr val="bg1"/>
                  </a:solidFill>
                  <a:latin typeface="SVN-Androgyne"/>
                  <a:cs typeface="Times New Roman" panose="02020603050405020304" pitchFamily="18" charset="0"/>
                </a:rPr>
                <a:t>KHOA HỌC </a:t>
              </a:r>
              <a:r>
                <a:rPr lang="vi-VN" sz="2800" b="1" dirty="0">
                  <a:solidFill>
                    <a:schemeClr val="bg1"/>
                  </a:solidFill>
                  <a:latin typeface="SVN-Androgyne"/>
                  <a:cs typeface="Times New Roman" panose="02020603050405020304" pitchFamily="18" charset="0"/>
                </a:rPr>
                <a:t>4 </a:t>
              </a:r>
            </a:p>
          </p:txBody>
        </p:sp>
      </p:grpSp>
      <p:sp>
        <p:nvSpPr>
          <p:cNvPr id="20" name="Freeform 6">
            <a:extLst>
              <a:ext uri="{FF2B5EF4-FFF2-40B4-BE49-F238E27FC236}">
                <a16:creationId xmlns:a16="http://schemas.microsoft.com/office/drawing/2014/main" id="{C9EF28A4-6FD9-43D6-888C-79CE8107852D}"/>
              </a:ext>
            </a:extLst>
          </p:cNvPr>
          <p:cNvSpPr/>
          <p:nvPr/>
        </p:nvSpPr>
        <p:spPr>
          <a:xfrm>
            <a:off x="10067705" y="5683805"/>
            <a:ext cx="1734231" cy="1151145"/>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14FFFE1C-8F73-4CEF-8931-753DB7AB8BC3}"/>
              </a:ext>
            </a:extLst>
          </p:cNvPr>
          <p:cNvGrpSpPr/>
          <p:nvPr/>
        </p:nvGrpSpPr>
        <p:grpSpPr>
          <a:xfrm>
            <a:off x="1648911" y="176540"/>
            <a:ext cx="7821960" cy="1076757"/>
            <a:chOff x="2297403" y="3360946"/>
            <a:chExt cx="9108264" cy="1076757"/>
          </a:xfrm>
          <a:solidFill>
            <a:srgbClr val="FFFFCC"/>
          </a:solidFill>
        </p:grpSpPr>
        <p:sp>
          <p:nvSpPr>
            <p:cNvPr id="22" name="Rectangle: Rounded Corners 21">
              <a:extLst>
                <a:ext uri="{FF2B5EF4-FFF2-40B4-BE49-F238E27FC236}">
                  <a16:creationId xmlns:a16="http://schemas.microsoft.com/office/drawing/2014/main" id="{F815D067-E923-4D9E-A029-7D0E96DB56F6}"/>
                </a:ext>
              </a:extLst>
            </p:cNvPr>
            <p:cNvSpPr/>
            <p:nvPr/>
          </p:nvSpPr>
          <p:spPr>
            <a:xfrm>
              <a:off x="2297403" y="3360946"/>
              <a:ext cx="8047209" cy="1076757"/>
            </a:xfrm>
            <a:prstGeom prst="roundRect">
              <a:avLst/>
            </a:prstGeom>
            <a:grp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3" name="TextBox 22">
              <a:extLst>
                <a:ext uri="{FF2B5EF4-FFF2-40B4-BE49-F238E27FC236}">
                  <a16:creationId xmlns:a16="http://schemas.microsoft.com/office/drawing/2014/main" id="{AF0F710D-D20A-4D2B-8B2F-821CDE5394C6}"/>
                </a:ext>
              </a:extLst>
            </p:cNvPr>
            <p:cNvSpPr txBox="1"/>
            <p:nvPr/>
          </p:nvSpPr>
          <p:spPr>
            <a:xfrm>
              <a:off x="2473754" y="3663387"/>
              <a:ext cx="8931913" cy="584775"/>
            </a:xfrm>
            <a:prstGeom prst="rect">
              <a:avLst/>
            </a:prstGeom>
            <a:noFill/>
            <a:ln>
              <a:noFill/>
            </a:ln>
          </p:spPr>
          <p:txBody>
            <a:bodyPr wrap="square">
              <a:spAutoFit/>
            </a:bodyPr>
            <a:lstStyle/>
            <a:p>
              <a:r>
                <a:rPr lang="en-US" sz="3200" i="1" dirty="0" err="1">
                  <a:solidFill>
                    <a:schemeClr val="accent2">
                      <a:lumMod val="50000"/>
                    </a:schemeClr>
                  </a:solidFill>
                  <a:latin typeface="Times New Roman" panose="02020603050405020304" pitchFamily="18" charset="0"/>
                  <a:cs typeface="Times New Roman" panose="02020603050405020304" pitchFamily="18" charset="0"/>
                </a:rPr>
                <a:t>Thứ</a:t>
              </a:r>
              <a:r>
                <a:rPr lang="en-US" sz="3200" i="1" dirty="0">
                  <a:solidFill>
                    <a:schemeClr val="accent2">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2">
                      <a:lumMod val="50000"/>
                    </a:schemeClr>
                  </a:solidFill>
                  <a:latin typeface="Times New Roman" panose="02020603050405020304" pitchFamily="18" charset="0"/>
                  <a:cs typeface="Times New Roman" panose="02020603050405020304" pitchFamily="18" charset="0"/>
                </a:rPr>
                <a:t>Năm</a:t>
              </a:r>
              <a:r>
                <a:rPr lang="en-US" sz="3200" i="1" dirty="0">
                  <a:solidFill>
                    <a:schemeClr val="accent2">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2">
                      <a:lumMod val="50000"/>
                    </a:schemeClr>
                  </a:solidFill>
                  <a:latin typeface="Times New Roman" panose="02020603050405020304" pitchFamily="18" charset="0"/>
                  <a:cs typeface="Times New Roman" panose="02020603050405020304" pitchFamily="18" charset="0"/>
                </a:rPr>
                <a:t>ngày</a:t>
              </a:r>
              <a:r>
                <a:rPr lang="en-US" sz="3200" i="1" dirty="0">
                  <a:solidFill>
                    <a:schemeClr val="accent2">
                      <a:lumMod val="50000"/>
                    </a:schemeClr>
                  </a:solidFill>
                  <a:latin typeface="Times New Roman" panose="02020603050405020304" pitchFamily="18" charset="0"/>
                  <a:cs typeface="Times New Roman" panose="02020603050405020304" pitchFamily="18" charset="0"/>
                </a:rPr>
                <a:t> 17 </a:t>
              </a:r>
              <a:r>
                <a:rPr lang="en-US" sz="3200" i="1" dirty="0" err="1">
                  <a:solidFill>
                    <a:schemeClr val="accent2">
                      <a:lumMod val="50000"/>
                    </a:schemeClr>
                  </a:solidFill>
                  <a:latin typeface="Times New Roman" panose="02020603050405020304" pitchFamily="18" charset="0"/>
                  <a:cs typeface="Times New Roman" panose="02020603050405020304" pitchFamily="18" charset="0"/>
                </a:rPr>
                <a:t>tháng</a:t>
              </a:r>
              <a:r>
                <a:rPr lang="en-US" sz="3200" i="1" dirty="0">
                  <a:solidFill>
                    <a:schemeClr val="accent2">
                      <a:lumMod val="50000"/>
                    </a:schemeClr>
                  </a:solidFill>
                  <a:latin typeface="Times New Roman" panose="02020603050405020304" pitchFamily="18" charset="0"/>
                  <a:cs typeface="Times New Roman" panose="02020603050405020304" pitchFamily="18" charset="0"/>
                </a:rPr>
                <a:t> 4 </a:t>
              </a:r>
              <a:r>
                <a:rPr lang="en-US" sz="3200" i="1" dirty="0" err="1">
                  <a:solidFill>
                    <a:schemeClr val="accent2">
                      <a:lumMod val="50000"/>
                    </a:schemeClr>
                  </a:solidFill>
                  <a:latin typeface="Times New Roman" panose="02020603050405020304" pitchFamily="18" charset="0"/>
                  <a:cs typeface="Times New Roman" panose="02020603050405020304" pitchFamily="18" charset="0"/>
                </a:rPr>
                <a:t>năm</a:t>
              </a:r>
              <a:r>
                <a:rPr lang="en-US" sz="3200" i="1" dirty="0">
                  <a:solidFill>
                    <a:schemeClr val="accent2">
                      <a:lumMod val="50000"/>
                    </a:schemeClr>
                  </a:solidFill>
                  <a:latin typeface="Times New Roman" panose="02020603050405020304" pitchFamily="18" charset="0"/>
                  <a:cs typeface="Times New Roman" panose="02020603050405020304" pitchFamily="18" charset="0"/>
                </a:rPr>
                <a:t> 2025</a:t>
              </a:r>
              <a:endParaRPr lang="en-US" sz="3200" dirty="0">
                <a:solidFill>
                  <a:schemeClr val="accent1">
                    <a:lumMod val="50000"/>
                  </a:schemeClr>
                </a:solidFill>
                <a:latin typeface="Times New Roman" panose="02020603050405020304" pitchFamily="18" charset="0"/>
                <a:cs typeface="Times New Roman" panose="02020603050405020304" pitchFamily="18"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33059" y="561861"/>
            <a:ext cx="9312087" cy="1041651"/>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mj-lt"/>
                <a:ea typeface="Cambria" panose="02040503050406030204" pitchFamily="18" charset="0"/>
                <a:cs typeface="Times New Roman" panose="02020603050405020304" pitchFamily="18" charset="0"/>
              </a:rPr>
              <a:t>Hoạt động 1: Tìm hiểu một số việc làm để phòng tránh đuối nước. </a:t>
            </a:r>
            <a:endParaRPr kumimoji="0" lang="en-US" sz="2800" b="0" i="0"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2B3E08D0-3793-4E75-B91A-96C6EE62F0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124" y="2396772"/>
            <a:ext cx="5980671" cy="41281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F283AF-F184-4CAF-94D0-ACE7E85C3317}"/>
              </a:ext>
            </a:extLst>
          </p:cNvPr>
          <p:cNvSpPr txBox="1"/>
          <p:nvPr/>
        </p:nvSpPr>
        <p:spPr>
          <a:xfrm>
            <a:off x="322479" y="1416593"/>
            <a:ext cx="3494148" cy="1815882"/>
          </a:xfrm>
          <a:prstGeom prst="rect">
            <a:avLst/>
          </a:prstGeom>
          <a:solidFill>
            <a:schemeClr val="accent6">
              <a:lumMod val="60000"/>
              <a:lumOff val="40000"/>
            </a:schemeClr>
          </a:solidFill>
        </p:spPr>
        <p:txBody>
          <a:bodyPr wrap="square" rtlCol="0">
            <a:spAutoFit/>
          </a:bodyPr>
          <a:lstStyle/>
          <a:p>
            <a:pPr lvl="0" algn="just"/>
            <a:r>
              <a:rPr lang="vi-VN" sz="2800" b="1" dirty="0">
                <a:latin typeface="+mj-lt"/>
                <a:ea typeface="Cambria" panose="02040503050406030204" pitchFamily="18" charset="0"/>
              </a:rPr>
              <a:t>Nêu những việc nên làm và không nên làm để phòng tránh đuối nước? </a:t>
            </a:r>
            <a:endParaRPr kumimoji="0" lang="en-US" sz="2800" b="1" i="0" u="none" strike="noStrike" kern="1200" cap="none" spc="0" normalizeH="0" baseline="0" noProof="0" dirty="0">
              <a:ln>
                <a:noFill/>
              </a:ln>
              <a:effectLst/>
              <a:uLnTx/>
              <a:uFillTx/>
              <a:latin typeface="+mj-lt"/>
              <a:ea typeface="Cambria" panose="02040503050406030204" pitchFamily="18" charset="0"/>
            </a:endParaRPr>
          </a:p>
        </p:txBody>
      </p:sp>
      <p:pic>
        <p:nvPicPr>
          <p:cNvPr id="5" name="Picture 4">
            <a:extLst>
              <a:ext uri="{FF2B5EF4-FFF2-40B4-BE49-F238E27FC236}">
                <a16:creationId xmlns:a16="http://schemas.microsoft.com/office/drawing/2014/main" id="{048D6E48-2A69-4BEC-879B-E14CE7EB105F}"/>
              </a:ext>
            </a:extLst>
          </p:cNvPr>
          <p:cNvPicPr>
            <a:picLocks noChangeAspect="1"/>
          </p:cNvPicPr>
          <p:nvPr/>
        </p:nvPicPr>
        <p:blipFill>
          <a:blip r:embed="rId2"/>
          <a:stretch>
            <a:fillRect/>
          </a:stretch>
        </p:blipFill>
        <p:spPr>
          <a:xfrm>
            <a:off x="4120150" y="380143"/>
            <a:ext cx="7563841" cy="6245943"/>
          </a:xfrm>
          <a:prstGeom prst="rect">
            <a:avLst/>
          </a:prstGeom>
        </p:spPr>
      </p:pic>
    </p:spTree>
    <p:extLst>
      <p:ext uri="{BB962C8B-B14F-4D97-AF65-F5344CB8AC3E}">
        <p14:creationId xmlns:p14="http://schemas.microsoft.com/office/powerpoint/2010/main" val="128224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073F2-6C6B-4C6F-B589-26E715450E9C}"/>
              </a:ext>
            </a:extLst>
          </p:cNvPr>
          <p:cNvSpPr txBox="1"/>
          <p:nvPr/>
        </p:nvSpPr>
        <p:spPr>
          <a:xfrm>
            <a:off x="861391" y="380144"/>
            <a:ext cx="9713844" cy="954107"/>
          </a:xfrm>
          <a:prstGeom prst="rect">
            <a:avLst/>
          </a:prstGeom>
          <a:noFill/>
        </p:spPr>
        <p:txBody>
          <a:bodyPr wrap="square" rtlCol="0">
            <a:spAutoFit/>
          </a:bodyPr>
          <a:lstStyle/>
          <a:p>
            <a:pPr lvl="0" algn="ctr"/>
            <a:r>
              <a:rPr lang="vi-VN" sz="2800" b="1" dirty="0">
                <a:solidFill>
                  <a:srgbClr val="FF0000"/>
                </a:solidFill>
                <a:latin typeface="+mj-lt"/>
                <a:ea typeface="Cambria" panose="02040503050406030204" pitchFamily="18" charset="0"/>
              </a:rPr>
              <a:t>Nêu những việc nên làm và không nên làm để phòng tránh đuối nước</a:t>
            </a:r>
            <a:r>
              <a:rPr lang="en-US" sz="2800" b="1" dirty="0">
                <a:solidFill>
                  <a:srgbClr val="FF0000"/>
                </a:solidFill>
                <a:latin typeface="+mj-lt"/>
                <a:ea typeface="Cambria" panose="02040503050406030204" pitchFamily="18" charset="0"/>
              </a:rPr>
              <a:t> </a:t>
            </a:r>
            <a:r>
              <a:rPr lang="vi-VN" sz="2800" b="1" dirty="0">
                <a:solidFill>
                  <a:srgbClr val="FF0000"/>
                </a:solidFill>
                <a:latin typeface="+mj-lt"/>
                <a:ea typeface="Cambria" panose="02040503050406030204" pitchFamily="18" charset="0"/>
              </a:rPr>
              <a:t>? </a:t>
            </a:r>
            <a:endParaRPr kumimoji="0" lang="en-US" sz="28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endParaRPr>
          </a:p>
        </p:txBody>
      </p:sp>
      <p:pic>
        <p:nvPicPr>
          <p:cNvPr id="5" name="Picture 4">
            <a:extLst>
              <a:ext uri="{FF2B5EF4-FFF2-40B4-BE49-F238E27FC236}">
                <a16:creationId xmlns:a16="http://schemas.microsoft.com/office/drawing/2014/main" id="{CFB52E17-4075-4912-9144-520E755CA702}"/>
              </a:ext>
            </a:extLst>
          </p:cNvPr>
          <p:cNvPicPr>
            <a:picLocks noChangeAspect="1"/>
          </p:cNvPicPr>
          <p:nvPr/>
        </p:nvPicPr>
        <p:blipFill>
          <a:blip r:embed="rId2"/>
          <a:stretch>
            <a:fillRect/>
          </a:stretch>
        </p:blipFill>
        <p:spPr>
          <a:xfrm>
            <a:off x="451502" y="1482074"/>
            <a:ext cx="5336692" cy="4868031"/>
          </a:xfrm>
          <a:prstGeom prst="rect">
            <a:avLst/>
          </a:prstGeom>
        </p:spPr>
      </p:pic>
      <p:sp>
        <p:nvSpPr>
          <p:cNvPr id="7" name="TextBox 6">
            <a:extLst>
              <a:ext uri="{FF2B5EF4-FFF2-40B4-BE49-F238E27FC236}">
                <a16:creationId xmlns:a16="http://schemas.microsoft.com/office/drawing/2014/main" id="{C7AE1434-1FEA-458C-90BF-FD27294CF556}"/>
              </a:ext>
            </a:extLst>
          </p:cNvPr>
          <p:cNvSpPr txBox="1"/>
          <p:nvPr/>
        </p:nvSpPr>
        <p:spPr>
          <a:xfrm>
            <a:off x="6403807" y="1482074"/>
            <a:ext cx="4653214" cy="523220"/>
          </a:xfrm>
          <a:prstGeom prst="rect">
            <a:avLst/>
          </a:prstGeom>
          <a:noFill/>
        </p:spPr>
        <p:txBody>
          <a:bodyPr wrap="square">
            <a:spAutoFit/>
          </a:bodyPr>
          <a:lstStyle/>
          <a:p>
            <a:pPr lvl="0" algn="just"/>
            <a:r>
              <a:rPr lang="vi-VN" sz="2800" b="1" dirty="0">
                <a:solidFill>
                  <a:srgbClr val="00B050"/>
                </a:solidFill>
                <a:latin typeface="Cambria" panose="02040503050406030204" pitchFamily="18" charset="0"/>
                <a:ea typeface="Cambria" panose="02040503050406030204" pitchFamily="18" charset="0"/>
              </a:rPr>
              <a:t>Việc nên làm:</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CFFBF9D6-8A16-4FE8-9321-D8DB6A5F6B78}"/>
              </a:ext>
            </a:extLst>
          </p:cNvPr>
          <p:cNvSpPr txBox="1"/>
          <p:nvPr/>
        </p:nvSpPr>
        <p:spPr>
          <a:xfrm>
            <a:off x="6096000" y="2005294"/>
            <a:ext cx="5365142" cy="954107"/>
          </a:xfrm>
          <a:prstGeom prst="rect">
            <a:avLst/>
          </a:prstGeom>
          <a:noFill/>
        </p:spPr>
        <p:txBody>
          <a:bodyPr wrap="square">
            <a:spAutoFit/>
          </a:bodyPr>
          <a:lstStyle/>
          <a:p>
            <a:pPr lvl="0" algn="just"/>
            <a:r>
              <a:rPr kumimoji="0" lang="vi-VN" sz="2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Hình 2: Mặc áo phao khi di chuyển dưới nước bằng thuyền.</a:t>
            </a:r>
          </a:p>
        </p:txBody>
      </p:sp>
      <p:sp>
        <p:nvSpPr>
          <p:cNvPr id="10" name="TextBox 9">
            <a:extLst>
              <a:ext uri="{FF2B5EF4-FFF2-40B4-BE49-F238E27FC236}">
                <a16:creationId xmlns:a16="http://schemas.microsoft.com/office/drawing/2014/main" id="{F74D85D6-7790-4A44-8820-3100FDD4221B}"/>
              </a:ext>
            </a:extLst>
          </p:cNvPr>
          <p:cNvSpPr txBox="1"/>
          <p:nvPr/>
        </p:nvSpPr>
        <p:spPr>
          <a:xfrm>
            <a:off x="6047843" y="3439035"/>
            <a:ext cx="5365142" cy="954107"/>
          </a:xfrm>
          <a:prstGeom prst="rect">
            <a:avLst/>
          </a:prstGeom>
          <a:noFill/>
        </p:spPr>
        <p:txBody>
          <a:bodyPr wrap="square">
            <a:spAutoFit/>
          </a:bodyPr>
          <a:lstStyle/>
          <a:p>
            <a:pPr lvl="0" algn="just"/>
            <a:r>
              <a:rPr lang="vi-VN" sz="2800" b="1" dirty="0">
                <a:solidFill>
                  <a:schemeClr val="accent1">
                    <a:lumMod val="75000"/>
                  </a:schemeClr>
                </a:solidFill>
                <a:latin typeface="Cambria" panose="02040503050406030204" pitchFamily="18" charset="0"/>
                <a:ea typeface="Cambria" panose="02040503050406030204" pitchFamily="18" charset="0"/>
              </a:rPr>
              <a:t>Hình 6: </a:t>
            </a:r>
            <a:r>
              <a:rPr lang="vi-VN" sz="2800" b="1" dirty="0">
                <a:solidFill>
                  <a:schemeClr val="accent1">
                    <a:lumMod val="75000"/>
                  </a:schemeClr>
                </a:solidFill>
                <a:effectLst/>
                <a:latin typeface="Times New Roman" panose="02020603050405020304" pitchFamily="18" charset="0"/>
                <a:ea typeface="Calibri" panose="020F0502020204030204" pitchFamily="34" charset="0"/>
              </a:rPr>
              <a:t>Đậy nắp giếng sau khi sử dụng rất an toàn.</a:t>
            </a:r>
            <a:endParaRPr kumimoji="0" lang="en-US" sz="28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4B427B05-A02E-444E-BB72-1BD053592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381" y="1113182"/>
            <a:ext cx="1039462" cy="1039462"/>
          </a:xfrm>
          <a:prstGeom prst="rect">
            <a:avLst/>
          </a:prstGeom>
        </p:spPr>
      </p:pic>
      <p:pic>
        <p:nvPicPr>
          <p:cNvPr id="12" name="Picture 11">
            <a:extLst>
              <a:ext uri="{FF2B5EF4-FFF2-40B4-BE49-F238E27FC236}">
                <a16:creationId xmlns:a16="http://schemas.microsoft.com/office/drawing/2014/main" id="{EDA60F12-02EA-45EF-B998-6DB20F05E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538" y="4640071"/>
            <a:ext cx="1039462" cy="1039462"/>
          </a:xfrm>
          <a:prstGeom prst="rect">
            <a:avLst/>
          </a:prstGeom>
        </p:spPr>
      </p:pic>
    </p:spTree>
    <p:extLst>
      <p:ext uri="{BB962C8B-B14F-4D97-AF65-F5344CB8AC3E}">
        <p14:creationId xmlns:p14="http://schemas.microsoft.com/office/powerpoint/2010/main" val="15667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2C6AC6-F4F7-49D9-88D9-BA321DE5119D}"/>
              </a:ext>
            </a:extLst>
          </p:cNvPr>
          <p:cNvSpPr txBox="1"/>
          <p:nvPr/>
        </p:nvSpPr>
        <p:spPr>
          <a:xfrm>
            <a:off x="863029" y="422448"/>
            <a:ext cx="9606188" cy="954107"/>
          </a:xfrm>
          <a:prstGeom prst="rect">
            <a:avLst/>
          </a:prstGeom>
          <a:noFill/>
        </p:spPr>
        <p:txBody>
          <a:bodyPr wrap="square" rtlCol="0">
            <a:spAutoFit/>
          </a:bodyPr>
          <a:lstStyle/>
          <a:p>
            <a:pPr lvl="0" algn="ctr"/>
            <a:r>
              <a:rPr lang="vi-VN" sz="2800" b="1" dirty="0">
                <a:solidFill>
                  <a:srgbClr val="FF0000"/>
                </a:solidFill>
                <a:latin typeface="+mj-lt"/>
                <a:ea typeface="Cambria" panose="02040503050406030204" pitchFamily="18" charset="0"/>
              </a:rPr>
              <a:t>Nêu những việc nên làm và không nên làm để phòng tránh đuối nước</a:t>
            </a:r>
            <a:r>
              <a:rPr lang="en-US" sz="2800" b="1" dirty="0">
                <a:solidFill>
                  <a:srgbClr val="FF0000"/>
                </a:solidFill>
                <a:latin typeface="+mj-lt"/>
                <a:ea typeface="Cambria" panose="02040503050406030204" pitchFamily="18" charset="0"/>
              </a:rPr>
              <a:t> </a:t>
            </a:r>
            <a:r>
              <a:rPr lang="vi-VN" sz="2800" b="1" dirty="0">
                <a:solidFill>
                  <a:srgbClr val="FF0000"/>
                </a:solidFill>
                <a:latin typeface="+mj-lt"/>
                <a:ea typeface="Cambria" panose="02040503050406030204" pitchFamily="18" charset="0"/>
              </a:rPr>
              <a:t>? </a:t>
            </a:r>
            <a:endParaRPr kumimoji="0" lang="en-US" sz="28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endParaRPr>
          </a:p>
        </p:txBody>
      </p:sp>
      <p:pic>
        <p:nvPicPr>
          <p:cNvPr id="5" name="Picture 4">
            <a:extLst>
              <a:ext uri="{FF2B5EF4-FFF2-40B4-BE49-F238E27FC236}">
                <a16:creationId xmlns:a16="http://schemas.microsoft.com/office/drawing/2014/main" id="{1763E7B2-E13C-47E1-B862-346C223D911D}"/>
              </a:ext>
            </a:extLst>
          </p:cNvPr>
          <p:cNvPicPr>
            <a:picLocks noChangeAspect="1"/>
          </p:cNvPicPr>
          <p:nvPr/>
        </p:nvPicPr>
        <p:blipFill>
          <a:blip r:embed="rId2"/>
          <a:stretch>
            <a:fillRect/>
          </a:stretch>
        </p:blipFill>
        <p:spPr>
          <a:xfrm>
            <a:off x="490656" y="1622326"/>
            <a:ext cx="5336692" cy="4868031"/>
          </a:xfrm>
          <a:prstGeom prst="rect">
            <a:avLst/>
          </a:prstGeom>
        </p:spPr>
      </p:pic>
      <p:sp>
        <p:nvSpPr>
          <p:cNvPr id="7" name="TextBox 6">
            <a:extLst>
              <a:ext uri="{FF2B5EF4-FFF2-40B4-BE49-F238E27FC236}">
                <a16:creationId xmlns:a16="http://schemas.microsoft.com/office/drawing/2014/main" id="{17718B7D-435E-417B-B5DC-58F653BBAC3D}"/>
              </a:ext>
            </a:extLst>
          </p:cNvPr>
          <p:cNvSpPr txBox="1"/>
          <p:nvPr/>
        </p:nvSpPr>
        <p:spPr>
          <a:xfrm>
            <a:off x="6200475" y="2570481"/>
            <a:ext cx="5770232" cy="983283"/>
          </a:xfrm>
          <a:prstGeom prst="rect">
            <a:avLst/>
          </a:prstGeom>
          <a:noFill/>
        </p:spPr>
        <p:txBody>
          <a:bodyPr wrap="square">
            <a:spAutoFit/>
          </a:bodyPr>
          <a:lstStyle/>
          <a:p>
            <a:pPr algn="just">
              <a:lnSpc>
                <a:spcPct val="107000"/>
              </a:lnSpc>
              <a:spcAft>
                <a:spcPts val="800"/>
              </a:spcAft>
            </a:pPr>
            <a:r>
              <a:rPr lang="vi-VN" sz="2800" b="1" kern="100" spc="-2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 1: Đi đò trên sông nước</a:t>
            </a:r>
            <a:r>
              <a:rPr lang="vi-VN" sz="2800" b="1" kern="100" spc="-2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mà </a:t>
            </a:r>
            <a:r>
              <a:rPr lang="vi-VN" sz="2800" b="1" kern="100" spc="-2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không có đồ bảo hộ.</a:t>
            </a:r>
            <a:endPar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B427988-DA13-4EB8-9458-CA8F36C3D6CE}"/>
              </a:ext>
            </a:extLst>
          </p:cNvPr>
          <p:cNvSpPr txBox="1"/>
          <p:nvPr/>
        </p:nvSpPr>
        <p:spPr>
          <a:xfrm>
            <a:off x="6245383" y="1830970"/>
            <a:ext cx="5946617" cy="584775"/>
          </a:xfrm>
          <a:prstGeom prst="rect">
            <a:avLst/>
          </a:prstGeom>
          <a:noFill/>
        </p:spPr>
        <p:txBody>
          <a:bodyPr wrap="square" rtlCol="0">
            <a:spAutoFit/>
          </a:bodyPr>
          <a:lstStyle/>
          <a:p>
            <a:pPr lvl="0" algn="just"/>
            <a:r>
              <a:rPr lang="vi-VN" sz="3200" b="1" dirty="0">
                <a:solidFill>
                  <a:srgbClr val="00B050"/>
                </a:solidFill>
                <a:latin typeface="Cambria" panose="02040503050406030204" pitchFamily="18" charset="0"/>
                <a:ea typeface="Cambria" panose="02040503050406030204" pitchFamily="18" charset="0"/>
              </a:rPr>
              <a:t>Việc không nên làm:</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A5093DE7-903C-4102-BA07-4A2435E51EC5}"/>
              </a:ext>
            </a:extLst>
          </p:cNvPr>
          <p:cNvSpPr txBox="1"/>
          <p:nvPr/>
        </p:nvSpPr>
        <p:spPr>
          <a:xfrm>
            <a:off x="6200475" y="3534083"/>
            <a:ext cx="5770232" cy="983283"/>
          </a:xfrm>
          <a:prstGeom prst="rect">
            <a:avLst/>
          </a:prstGeom>
          <a:noFill/>
        </p:spPr>
        <p:txBody>
          <a:bodyPr wrap="square">
            <a:spAutoFit/>
          </a:bodyPr>
          <a:lstStyle/>
          <a:p>
            <a:pPr algn="just">
              <a:lnSpc>
                <a:spcPct val="107000"/>
              </a:lnSpc>
              <a:spcAft>
                <a:spcPts val="800"/>
              </a:spcAft>
            </a:pPr>
            <a:r>
              <a:rPr lang="vi-VN"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 3: Nghịch nước, lội sông</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suối</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trượt</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đuối</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5F3E473D-176E-4C43-A9EA-4F381FC7E871}"/>
              </a:ext>
            </a:extLst>
          </p:cNvPr>
          <p:cNvSpPr txBox="1"/>
          <p:nvPr/>
        </p:nvSpPr>
        <p:spPr>
          <a:xfrm>
            <a:off x="6200475" y="5292593"/>
            <a:ext cx="5770232" cy="983283"/>
          </a:xfrm>
          <a:prstGeom prst="rect">
            <a:avLst/>
          </a:prstGeom>
          <a:noFill/>
        </p:spPr>
        <p:txBody>
          <a:bodyPr wrap="square">
            <a:spAutoFit/>
          </a:bodyPr>
          <a:lstStyle/>
          <a:p>
            <a:pPr algn="just">
              <a:lnSpc>
                <a:spcPct val="107000"/>
              </a:lnSpc>
              <a:spcAft>
                <a:spcPts val="800"/>
              </a:spcAft>
            </a:pPr>
            <a:r>
              <a:rPr lang="vi-VN"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 5: Chơi gần khu vực bờ ao, hồ nước</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ngã</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ao</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đuối</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nước</a:t>
            </a:r>
            <a:r>
              <a:rPr lang="vi-VN"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9DCF7EE-230E-4539-B9C9-1579392D6352}"/>
              </a:ext>
            </a:extLst>
          </p:cNvPr>
          <p:cNvSpPr txBox="1"/>
          <p:nvPr/>
        </p:nvSpPr>
        <p:spPr>
          <a:xfrm>
            <a:off x="6096000" y="4678300"/>
            <a:ext cx="5770232" cy="553357"/>
          </a:xfrm>
          <a:prstGeom prst="rect">
            <a:avLst/>
          </a:prstGeom>
          <a:noFill/>
        </p:spPr>
        <p:txBody>
          <a:bodyPr wrap="square">
            <a:spAutoFit/>
          </a:bodyPr>
          <a:lstStyle/>
          <a:p>
            <a:pPr algn="just">
              <a:lnSpc>
                <a:spcPct val="107000"/>
              </a:lnSpc>
              <a:spcAft>
                <a:spcPts val="800"/>
              </a:spcAft>
            </a:pPr>
            <a:r>
              <a:rPr lang="vi-VN"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 4: Với lấy đồ </a:t>
            </a:r>
            <a:r>
              <a:rPr lang="vi-VN"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rơi xuống ao</a:t>
            </a:r>
            <a:r>
              <a:rPr lang="en-US"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kern="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hồ</a:t>
            </a:r>
            <a:r>
              <a:rPr lang="vi-VN" sz="2800" b="1" kern="1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3" name="Picture 12" descr="A red x on a black background&#10;&#10;Description automatically generated">
            <a:extLst>
              <a:ext uri="{FF2B5EF4-FFF2-40B4-BE49-F238E27FC236}">
                <a16:creationId xmlns:a16="http://schemas.microsoft.com/office/drawing/2014/main" id="{499E2434-31BB-4512-8F7F-D9448DE8C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2456" y="1622326"/>
            <a:ext cx="650528" cy="662575"/>
          </a:xfrm>
          <a:prstGeom prst="rect">
            <a:avLst/>
          </a:prstGeom>
        </p:spPr>
      </p:pic>
      <p:pic>
        <p:nvPicPr>
          <p:cNvPr id="14" name="Picture 13" descr="A red x on a black background&#10;&#10;Description automatically generated">
            <a:extLst>
              <a:ext uri="{FF2B5EF4-FFF2-40B4-BE49-F238E27FC236}">
                <a16:creationId xmlns:a16="http://schemas.microsoft.com/office/drawing/2014/main" id="{0D648133-BBB4-449E-86B5-198F4E33E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817" y="3372805"/>
            <a:ext cx="650528" cy="662575"/>
          </a:xfrm>
          <a:prstGeom prst="rect">
            <a:avLst/>
          </a:prstGeom>
        </p:spPr>
      </p:pic>
      <p:pic>
        <p:nvPicPr>
          <p:cNvPr id="15" name="Picture 14" descr="A red x on a black background&#10;&#10;Description automatically generated">
            <a:extLst>
              <a:ext uri="{FF2B5EF4-FFF2-40B4-BE49-F238E27FC236}">
                <a16:creationId xmlns:a16="http://schemas.microsoft.com/office/drawing/2014/main" id="{A968337A-0757-4AED-BF41-B4E9B33AA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065" y="3346301"/>
            <a:ext cx="650528" cy="662575"/>
          </a:xfrm>
          <a:prstGeom prst="rect">
            <a:avLst/>
          </a:prstGeom>
        </p:spPr>
      </p:pic>
      <p:pic>
        <p:nvPicPr>
          <p:cNvPr id="16" name="Picture 15" descr="A red x on a black background&#10;&#10;Description automatically generated">
            <a:extLst>
              <a:ext uri="{FF2B5EF4-FFF2-40B4-BE49-F238E27FC236}">
                <a16:creationId xmlns:a16="http://schemas.microsoft.com/office/drawing/2014/main" id="{B07BCF8C-48FA-454C-B8C4-380C8ADC7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2456" y="4918329"/>
            <a:ext cx="650528" cy="662575"/>
          </a:xfrm>
          <a:prstGeom prst="rect">
            <a:avLst/>
          </a:prstGeom>
        </p:spPr>
      </p:pic>
    </p:spTree>
    <p:extLst>
      <p:ext uri="{BB962C8B-B14F-4D97-AF65-F5344CB8AC3E}">
        <p14:creationId xmlns:p14="http://schemas.microsoft.com/office/powerpoint/2010/main" val="280344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2286</TotalTime>
  <Words>807</Words>
  <Application>Microsoft Office PowerPoint</Application>
  <PresentationFormat>Widescreen</PresentationFormat>
  <Paragraphs>67</Paragraphs>
  <Slides>22</Slides>
  <Notes>2</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等线</vt:lpstr>
      <vt:lpstr>Arial</vt:lpstr>
      <vt:lpstr>Calibri</vt:lpstr>
      <vt:lpstr>Calibri Light</vt:lpstr>
      <vt:lpstr>Cambria</vt:lpstr>
      <vt:lpstr>Londrina Solid</vt:lpstr>
      <vt:lpstr>Roboto Slab Regular</vt:lpstr>
      <vt:lpstr>SVN-Androgyne</vt:lpstr>
      <vt:lpstr>Times New Roman</vt:lpstr>
      <vt:lpstr>UVF Salome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Thông điệp phòng tránh đuối nước</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326</cp:revision>
  <dcterms:created xsi:type="dcterms:W3CDTF">2022-01-16T07:26:00Z</dcterms:created>
  <dcterms:modified xsi:type="dcterms:W3CDTF">2025-04-17T06:02:47Z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D62BAD37E8AB431C9CF692A075E9DAA7_12</vt:lpwstr>
  </property>
  <property fmtid="{D5CDD505-2E9C-101B-9397-08002B2CF9AE}" pid="3" name="KSOProductBuildVer">
    <vt:lpwstr>1033-12.2.0.19307</vt:lpwstr>
  </property>
</Properties>
</file>