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9" r:id="rId3"/>
    <p:sldId id="310" r:id="rId4"/>
    <p:sldId id="311" r:id="rId5"/>
    <p:sldId id="291" r:id="rId6"/>
    <p:sldId id="299" r:id="rId7"/>
    <p:sldId id="312" r:id="rId8"/>
    <p:sldId id="313" r:id="rId9"/>
    <p:sldId id="305" r:id="rId10"/>
    <p:sldId id="316" r:id="rId11"/>
    <p:sldId id="317" r:id="rId12"/>
    <p:sldId id="31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C1F7E-8000-448D-915E-56D41A2F1167}" type="datetimeFigureOut">
              <a:rPr lang="en-US" smtClean="0"/>
              <a:t>10/16/2025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0CA8-7104-42FF-ADA0-669192F14914}" type="slidenum">
              <a:rPr lang="en-US" smtClean="0"/>
              <a:t>‹#›</a:t>
            </a:fld>
            <a:endParaRPr lang="en-US"/>
          </a:p>
        </p:txBody>
      </p:sp>
    </p:spTree>
    <p:extLst>
      <p:ext uri="{BB962C8B-B14F-4D97-AF65-F5344CB8AC3E}">
        <p14:creationId xmlns:p14="http://schemas.microsoft.com/office/powerpoint/2010/main" val="214664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b="1">
                <a:solidFill>
                  <a:schemeClr val="tx1"/>
                </a:solidFill>
                <a:latin typeface="Raavi" pitchFamily="34" charset="0"/>
              </a:defRPr>
            </a:lvl1pPr>
            <a:lvl2pPr marL="742950" indent="-285750" eaLnBrk="0" hangingPunct="0">
              <a:defRPr sz="2400" b="1">
                <a:solidFill>
                  <a:schemeClr val="tx1"/>
                </a:solidFill>
                <a:latin typeface="Raavi" pitchFamily="34" charset="0"/>
              </a:defRPr>
            </a:lvl2pPr>
            <a:lvl3pPr marL="1143000" indent="-228600" eaLnBrk="0" hangingPunct="0">
              <a:defRPr sz="2400" b="1">
                <a:solidFill>
                  <a:schemeClr val="tx1"/>
                </a:solidFill>
                <a:latin typeface="Raavi" pitchFamily="34" charset="0"/>
              </a:defRPr>
            </a:lvl3pPr>
            <a:lvl4pPr marL="1600200" indent="-228600" eaLnBrk="0" hangingPunct="0">
              <a:defRPr sz="2400" b="1">
                <a:solidFill>
                  <a:schemeClr val="tx1"/>
                </a:solidFill>
                <a:latin typeface="Raavi" pitchFamily="34" charset="0"/>
              </a:defRPr>
            </a:lvl4pPr>
            <a:lvl5pPr marL="2057400" indent="-228600" eaLnBrk="0" hangingPunct="0">
              <a:defRPr sz="2400" b="1">
                <a:solidFill>
                  <a:schemeClr val="tx1"/>
                </a:solidFill>
                <a:latin typeface="Raavi" pitchFamily="34" charset="0"/>
              </a:defRPr>
            </a:lvl5pPr>
            <a:lvl6pPr marL="2514600" indent="-228600" eaLnBrk="0" fontAlgn="base" hangingPunct="0">
              <a:spcBef>
                <a:spcPct val="0"/>
              </a:spcBef>
              <a:spcAft>
                <a:spcPct val="0"/>
              </a:spcAft>
              <a:defRPr sz="2400" b="1">
                <a:solidFill>
                  <a:schemeClr val="tx1"/>
                </a:solidFill>
                <a:latin typeface="Raavi" pitchFamily="34" charset="0"/>
              </a:defRPr>
            </a:lvl6pPr>
            <a:lvl7pPr marL="2971800" indent="-228600" eaLnBrk="0" fontAlgn="base" hangingPunct="0">
              <a:spcBef>
                <a:spcPct val="0"/>
              </a:spcBef>
              <a:spcAft>
                <a:spcPct val="0"/>
              </a:spcAft>
              <a:defRPr sz="2400" b="1">
                <a:solidFill>
                  <a:schemeClr val="tx1"/>
                </a:solidFill>
                <a:latin typeface="Raavi" pitchFamily="34" charset="0"/>
              </a:defRPr>
            </a:lvl7pPr>
            <a:lvl8pPr marL="3429000" indent="-228600" eaLnBrk="0" fontAlgn="base" hangingPunct="0">
              <a:spcBef>
                <a:spcPct val="0"/>
              </a:spcBef>
              <a:spcAft>
                <a:spcPct val="0"/>
              </a:spcAft>
              <a:defRPr sz="2400" b="1">
                <a:solidFill>
                  <a:schemeClr val="tx1"/>
                </a:solidFill>
                <a:latin typeface="Raavi" pitchFamily="34" charset="0"/>
              </a:defRPr>
            </a:lvl8pPr>
            <a:lvl9pPr marL="3886200" indent="-228600" eaLnBrk="0" fontAlgn="base" hangingPunct="0">
              <a:spcBef>
                <a:spcPct val="0"/>
              </a:spcBef>
              <a:spcAft>
                <a:spcPct val="0"/>
              </a:spcAft>
              <a:defRPr sz="2400" b="1">
                <a:solidFill>
                  <a:schemeClr val="tx1"/>
                </a:solidFill>
                <a:latin typeface="Raavi" pitchFamily="34" charset="0"/>
              </a:defRPr>
            </a:lvl9pPr>
          </a:lstStyle>
          <a:p>
            <a:pPr eaLnBrk="1" hangingPunct="1"/>
            <a:fld id="{5D188710-F21B-4F79-A54D-4DAEE22F6930}" type="slidenum">
              <a:rPr lang="en-US" sz="1200">
                <a:solidFill>
                  <a:prstClr val="black"/>
                </a:solidFill>
              </a:rPr>
              <a:pPr eaLnBrk="1" hangingPunct="1"/>
              <a:t>4</a:t>
            </a:fld>
            <a:endParaRPr lang="en-US" sz="1200">
              <a:solidFill>
                <a:prstClr val="black"/>
              </a:solidFill>
            </a:endParaRPr>
          </a:p>
        </p:txBody>
      </p:sp>
    </p:spTree>
    <p:extLst>
      <p:ext uri="{BB962C8B-B14F-4D97-AF65-F5344CB8AC3E}">
        <p14:creationId xmlns:p14="http://schemas.microsoft.com/office/powerpoint/2010/main" val="194711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763536-67F7-4151-94A9-633AD8FB6A7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136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63536-67F7-4151-94A9-633AD8FB6A7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8128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63536-67F7-4151-94A9-633AD8FB6A7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4181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763536-67F7-4151-94A9-633AD8FB6A7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19277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63536-67F7-4151-94A9-633AD8FB6A71}"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4557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763536-67F7-4151-94A9-633AD8FB6A7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46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763536-67F7-4151-94A9-633AD8FB6A71}"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11647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763536-67F7-4151-94A9-633AD8FB6A71}"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00230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63536-67F7-4151-94A9-633AD8FB6A71}"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3345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203072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63536-67F7-4151-94A9-633AD8FB6A71}"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5377F-A559-4B74-924A-DDE84A528637}" type="slidenum">
              <a:rPr lang="en-US" smtClean="0"/>
              <a:t>‹#›</a:t>
            </a:fld>
            <a:endParaRPr lang="en-US"/>
          </a:p>
        </p:txBody>
      </p:sp>
    </p:spTree>
    <p:extLst>
      <p:ext uri="{BB962C8B-B14F-4D97-AF65-F5344CB8AC3E}">
        <p14:creationId xmlns:p14="http://schemas.microsoft.com/office/powerpoint/2010/main" val="428740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63536-67F7-4151-94A9-633AD8FB6A71}" type="datetimeFigureOut">
              <a:rPr lang="en-US" smtClean="0"/>
              <a:t>10/16/2025</a:t>
            </a:fld>
            <a:endParaRPr lang="en-US"/>
          </a:p>
        </p:txBody>
      </p:sp>
      <p:sp>
        <p:nvSpPr>
          <p:cNvPr id="5" name="Footer Placeholder 4"/>
          <p:cNvSpPr>
            <a:spLocks noGrp="1"/>
          </p:cNvSpPr>
          <p:nvPr>
            <p:ph type="ftr" sz="quarter" idx="3"/>
          </p:nvPr>
        </p:nvSpPr>
        <p:spPr>
          <a:xfrm>
            <a:off x="3124200" y="63563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5377F-A559-4B74-924A-DDE84A528637}" type="slidenum">
              <a:rPr lang="en-US" smtClean="0"/>
              <a:t>‹#›</a:t>
            </a:fld>
            <a:endParaRPr lang="en-US"/>
          </a:p>
        </p:txBody>
      </p:sp>
    </p:spTree>
    <p:extLst>
      <p:ext uri="{BB962C8B-B14F-4D97-AF65-F5344CB8AC3E}">
        <p14:creationId xmlns:p14="http://schemas.microsoft.com/office/powerpoint/2010/main" val="2724290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2.gif"/><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2.gif"/><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gi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327968" y="208915"/>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28675"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AutoShape 9"/>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680" name="AutoShape 10"/>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28681" name="Text Box 11"/>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dirty="0" err="1">
                <a:latin typeface=".VnBlack" panose="020B7200000000000000" pitchFamily="34" charset="0"/>
              </a:rPr>
              <a:t>C©u</a:t>
            </a:r>
            <a:r>
              <a:rPr lang="en-US" altLang="en-US" b="0" dirty="0">
                <a:latin typeface=".VnBlack" panose="020B7200000000000000" pitchFamily="34" charset="0"/>
              </a:rPr>
              <a:t> </a:t>
            </a:r>
            <a:r>
              <a:rPr lang="en-US" altLang="en-US" b="0" dirty="0" err="1">
                <a:latin typeface=".VnBlack" panose="020B7200000000000000" pitchFamily="34" charset="0"/>
              </a:rPr>
              <a:t>hái</a:t>
            </a:r>
            <a:r>
              <a:rPr lang="en-US" altLang="en-US" b="0" dirty="0">
                <a:latin typeface=".VnBlack" panose="020B7200000000000000" pitchFamily="34" charset="0"/>
              </a:rPr>
              <a:t> 1</a:t>
            </a:r>
          </a:p>
        </p:txBody>
      </p:sp>
      <p:pic>
        <p:nvPicPr>
          <p:cNvPr id="28685" name="Picture 15"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Text Box 16"/>
          <p:cNvSpPr txBox="1">
            <a:spLocks noChangeArrowheads="1"/>
          </p:cNvSpPr>
          <p:nvPr/>
        </p:nvSpPr>
        <p:spPr bwMode="auto">
          <a:xfrm>
            <a:off x="609600" y="2209800"/>
            <a:ext cx="8001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dirty="0" smtClean="0">
                <a:solidFill>
                  <a:srgbClr val="FF0000"/>
                </a:solidFill>
              </a:rPr>
              <a:t>? </a:t>
            </a:r>
            <a:r>
              <a:rPr lang="en-US" altLang="en-US" sz="2800" dirty="0" err="1" smtClean="0">
                <a:solidFill>
                  <a:srgbClr val="FF0000"/>
                </a:solidFill>
              </a:rPr>
              <a:t>Thứ</a:t>
            </a:r>
            <a:r>
              <a:rPr lang="en-US" altLang="en-US" sz="2800" dirty="0" smtClean="0">
                <a:solidFill>
                  <a:srgbClr val="FF0000"/>
                </a:solidFill>
              </a:rPr>
              <a:t> </a:t>
            </a:r>
            <a:r>
              <a:rPr lang="en-US" altLang="en-US" sz="2800" dirty="0" err="1" smtClean="0">
                <a:solidFill>
                  <a:srgbClr val="FF0000"/>
                </a:solidFill>
              </a:rPr>
              <a:t>tự</a:t>
            </a:r>
            <a:r>
              <a:rPr lang="en-US" altLang="en-US" sz="2800" dirty="0" smtClean="0">
                <a:solidFill>
                  <a:srgbClr val="FF0000"/>
                </a:solidFill>
              </a:rPr>
              <a:t> </a:t>
            </a:r>
            <a:r>
              <a:rPr lang="en-US" altLang="en-US" sz="2800" dirty="0" err="1" smtClean="0">
                <a:solidFill>
                  <a:srgbClr val="FF0000"/>
                </a:solidFill>
              </a:rPr>
              <a:t>các</a:t>
            </a:r>
            <a:r>
              <a:rPr lang="en-US" altLang="en-US" sz="2800" dirty="0" smtClean="0">
                <a:solidFill>
                  <a:srgbClr val="FF0000"/>
                </a:solidFill>
              </a:rPr>
              <a:t> </a:t>
            </a:r>
            <a:r>
              <a:rPr lang="en-US" altLang="en-US" sz="2800" dirty="0" err="1" smtClean="0">
                <a:solidFill>
                  <a:srgbClr val="FF0000"/>
                </a:solidFill>
              </a:rPr>
              <a:t>triều</a:t>
            </a:r>
            <a:r>
              <a:rPr lang="en-US" altLang="en-US" sz="2800" dirty="0" smtClean="0">
                <a:solidFill>
                  <a:srgbClr val="FF0000"/>
                </a:solidFill>
              </a:rPr>
              <a:t> </a:t>
            </a:r>
            <a:r>
              <a:rPr lang="en-US" altLang="en-US" sz="2800" dirty="0" err="1" smtClean="0">
                <a:solidFill>
                  <a:srgbClr val="FF0000"/>
                </a:solidFill>
              </a:rPr>
              <a:t>đại</a:t>
            </a:r>
            <a:r>
              <a:rPr lang="en-US" altLang="en-US" sz="2800" dirty="0" smtClean="0">
                <a:solidFill>
                  <a:srgbClr val="FF0000"/>
                </a:solidFill>
              </a:rPr>
              <a:t> </a:t>
            </a:r>
            <a:r>
              <a:rPr lang="en-US" altLang="en-US" sz="2800" dirty="0" err="1" smtClean="0">
                <a:solidFill>
                  <a:srgbClr val="FF0000"/>
                </a:solidFill>
              </a:rPr>
              <a:t>Trung</a:t>
            </a:r>
            <a:r>
              <a:rPr lang="en-US" altLang="en-US" sz="2800" dirty="0" smtClean="0">
                <a:solidFill>
                  <a:srgbClr val="FF0000"/>
                </a:solidFill>
              </a:rPr>
              <a:t> </a:t>
            </a:r>
            <a:r>
              <a:rPr lang="en-US" altLang="en-US" sz="2800" dirty="0" err="1" smtClean="0">
                <a:solidFill>
                  <a:srgbClr val="FF0000"/>
                </a:solidFill>
              </a:rPr>
              <a:t>Quốc</a:t>
            </a:r>
            <a:r>
              <a:rPr lang="en-US" altLang="en-US" sz="2800" dirty="0" smtClean="0">
                <a:solidFill>
                  <a:srgbClr val="FF0000"/>
                </a:solidFill>
              </a:rPr>
              <a:t> </a:t>
            </a:r>
            <a:r>
              <a:rPr lang="en-US" altLang="en-US" sz="2800" dirty="0" err="1" smtClean="0">
                <a:solidFill>
                  <a:srgbClr val="FF0000"/>
                </a:solidFill>
              </a:rPr>
              <a:t>từ</a:t>
            </a:r>
            <a:r>
              <a:rPr lang="en-US" altLang="en-US" sz="2800" dirty="0" smtClean="0">
                <a:solidFill>
                  <a:srgbClr val="FF0000"/>
                </a:solidFill>
              </a:rPr>
              <a:t> </a:t>
            </a:r>
            <a:r>
              <a:rPr lang="en-US" altLang="en-US" sz="2800" dirty="0" err="1" smtClean="0">
                <a:solidFill>
                  <a:srgbClr val="FF0000"/>
                </a:solidFill>
              </a:rPr>
              <a:t>thế</a:t>
            </a:r>
            <a:r>
              <a:rPr lang="en-US" altLang="en-US" sz="2800" dirty="0" smtClean="0">
                <a:solidFill>
                  <a:srgbClr val="FF0000"/>
                </a:solidFill>
              </a:rPr>
              <a:t> </a:t>
            </a:r>
            <a:r>
              <a:rPr lang="en-US" altLang="en-US" sz="2800" dirty="0" err="1" smtClean="0">
                <a:solidFill>
                  <a:srgbClr val="FF0000"/>
                </a:solidFill>
              </a:rPr>
              <a:t>kỉ</a:t>
            </a:r>
            <a:r>
              <a:rPr lang="en-US" altLang="en-US" sz="2800" dirty="0" smtClean="0">
                <a:solidFill>
                  <a:srgbClr val="FF0000"/>
                </a:solidFill>
              </a:rPr>
              <a:t> VII </a:t>
            </a:r>
            <a:r>
              <a:rPr lang="en-US" altLang="en-US" sz="2800" dirty="0" err="1" smtClean="0">
                <a:solidFill>
                  <a:srgbClr val="FF0000"/>
                </a:solidFill>
              </a:rPr>
              <a:t>đến</a:t>
            </a:r>
            <a:r>
              <a:rPr lang="en-US" altLang="en-US" sz="2800" dirty="0" smtClean="0">
                <a:solidFill>
                  <a:srgbClr val="FF0000"/>
                </a:solidFill>
              </a:rPr>
              <a:t> </a:t>
            </a:r>
            <a:r>
              <a:rPr lang="en-US" altLang="en-US" sz="2800" dirty="0" err="1" smtClean="0">
                <a:solidFill>
                  <a:srgbClr val="FF0000"/>
                </a:solidFill>
              </a:rPr>
              <a:t>giữa</a:t>
            </a:r>
            <a:r>
              <a:rPr lang="en-US" altLang="en-US" sz="2800" dirty="0" smtClean="0">
                <a:solidFill>
                  <a:srgbClr val="FF0000"/>
                </a:solidFill>
              </a:rPr>
              <a:t> </a:t>
            </a:r>
            <a:r>
              <a:rPr lang="en-US" altLang="en-US" sz="2800" dirty="0" err="1" smtClean="0">
                <a:solidFill>
                  <a:srgbClr val="FF0000"/>
                </a:solidFill>
              </a:rPr>
              <a:t>thế</a:t>
            </a:r>
            <a:r>
              <a:rPr lang="en-US" altLang="en-US" sz="2800" dirty="0" smtClean="0">
                <a:solidFill>
                  <a:srgbClr val="FF0000"/>
                </a:solidFill>
              </a:rPr>
              <a:t> </a:t>
            </a:r>
            <a:r>
              <a:rPr lang="en-US" altLang="en-US" sz="2800" dirty="0" err="1" smtClean="0">
                <a:solidFill>
                  <a:srgbClr val="FF0000"/>
                </a:solidFill>
              </a:rPr>
              <a:t>kỉ</a:t>
            </a:r>
            <a:r>
              <a:rPr lang="en-US" altLang="en-US" sz="2800" dirty="0" smtClean="0">
                <a:solidFill>
                  <a:srgbClr val="FF0000"/>
                </a:solidFill>
              </a:rPr>
              <a:t> XIX? </a:t>
            </a:r>
            <a:endParaRPr lang="en-US" altLang="en-US" sz="2800" dirty="0">
              <a:solidFill>
                <a:srgbClr val="FF0000"/>
              </a:solidFill>
            </a:endParaRPr>
          </a:p>
        </p:txBody>
      </p:sp>
      <p:sp>
        <p:nvSpPr>
          <p:cNvPr id="50194" name="Text Box 18"/>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
        <p:nvSpPr>
          <p:cNvPr id="50226" name="AutoShape 50"/>
          <p:cNvSpPr>
            <a:spLocks noChangeArrowheads="1"/>
          </p:cNvSpPr>
          <p:nvPr/>
        </p:nvSpPr>
        <p:spPr bwMode="auto">
          <a:xfrm>
            <a:off x="1242880" y="5085348"/>
            <a:ext cx="6072319"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50193" name="Text Box 17"/>
          <p:cNvSpPr txBox="1">
            <a:spLocks noChangeArrowheads="1"/>
          </p:cNvSpPr>
          <p:nvPr/>
        </p:nvSpPr>
        <p:spPr bwMode="auto">
          <a:xfrm>
            <a:off x="1108292" y="3369678"/>
            <a:ext cx="6922554" cy="229293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38100" cmpd="dbl">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dirty="0" err="1" smtClean="0"/>
              <a:t>Minh,Thanh</a:t>
            </a:r>
            <a:r>
              <a:rPr lang="en-US" altLang="en-US" sz="2600" dirty="0" smtClean="0"/>
              <a:t>, </a:t>
            </a:r>
            <a:r>
              <a:rPr lang="en-US" altLang="en-US" sz="2600" dirty="0" err="1" smtClean="0"/>
              <a:t>Tống</a:t>
            </a:r>
            <a:r>
              <a:rPr lang="en-US" altLang="en-US" sz="2600" dirty="0" smtClean="0"/>
              <a:t>,, </a:t>
            </a:r>
            <a:r>
              <a:rPr lang="en-US" altLang="en-US" sz="2600" dirty="0" err="1" smtClean="0"/>
              <a:t>Đường</a:t>
            </a:r>
            <a:r>
              <a:rPr lang="en-US" altLang="en-US" sz="2600" dirty="0" smtClean="0"/>
              <a:t>,, </a:t>
            </a:r>
            <a:r>
              <a:rPr lang="en-US" altLang="en-US" sz="2600" dirty="0" err="1" smtClean="0"/>
              <a:t>Nguyên</a:t>
            </a:r>
            <a:endParaRPr lang="en-US" altLang="en-US" sz="2600" dirty="0"/>
          </a:p>
          <a:p>
            <a:pPr algn="l" eaLnBrk="1" hangingPunct="1">
              <a:spcBef>
                <a:spcPct val="50000"/>
              </a:spcBef>
              <a:buFontTx/>
              <a:buAutoNum type="alphaUcPeriod"/>
            </a:pPr>
            <a:r>
              <a:rPr lang="en-US" altLang="en-US" sz="2600" dirty="0" err="1" smtClean="0"/>
              <a:t>Thanh</a:t>
            </a:r>
            <a:r>
              <a:rPr lang="en-US" altLang="en-US" sz="2600" dirty="0" smtClean="0"/>
              <a:t>, </a:t>
            </a:r>
            <a:r>
              <a:rPr lang="en-US" altLang="en-US" sz="2600" dirty="0" err="1" smtClean="0"/>
              <a:t>Tống</a:t>
            </a:r>
            <a:r>
              <a:rPr lang="en-US" altLang="en-US" sz="2600" dirty="0" smtClean="0"/>
              <a:t>, </a:t>
            </a:r>
            <a:r>
              <a:rPr lang="en-US" altLang="en-US" sz="2600" dirty="0" err="1" smtClean="0"/>
              <a:t>Đường</a:t>
            </a:r>
            <a:r>
              <a:rPr lang="en-US" altLang="en-US" sz="2600" dirty="0" smtClean="0"/>
              <a:t>, Minh, </a:t>
            </a:r>
            <a:r>
              <a:rPr lang="en-US" altLang="en-US" sz="2600" dirty="0" err="1" smtClean="0"/>
              <a:t>Nguyên</a:t>
            </a:r>
            <a:endParaRPr lang="en-US" altLang="en-US" sz="2600" dirty="0"/>
          </a:p>
          <a:p>
            <a:pPr algn="l" eaLnBrk="1" hangingPunct="1">
              <a:spcBef>
                <a:spcPct val="50000"/>
              </a:spcBef>
              <a:buFontTx/>
              <a:buAutoNum type="alphaUcPeriod"/>
            </a:pPr>
            <a:r>
              <a:rPr lang="en-US" altLang="en-US" sz="2600" dirty="0" err="1" smtClean="0"/>
              <a:t>Nguyên</a:t>
            </a:r>
            <a:r>
              <a:rPr lang="en-US" altLang="en-US" sz="2600" dirty="0" smtClean="0"/>
              <a:t>, </a:t>
            </a:r>
            <a:r>
              <a:rPr lang="en-US" altLang="en-US" sz="2600" dirty="0" err="1" smtClean="0"/>
              <a:t>Thanh</a:t>
            </a:r>
            <a:r>
              <a:rPr lang="en-US" altLang="en-US" sz="2600" dirty="0" smtClean="0"/>
              <a:t>, Minh, </a:t>
            </a:r>
            <a:r>
              <a:rPr lang="en-US" altLang="en-US" sz="2600" dirty="0" err="1" smtClean="0"/>
              <a:t>Tống</a:t>
            </a:r>
            <a:r>
              <a:rPr lang="en-US" altLang="en-US" sz="2600" dirty="0" smtClean="0"/>
              <a:t>, </a:t>
            </a:r>
            <a:r>
              <a:rPr lang="en-US" altLang="en-US" sz="2600" dirty="0" err="1" smtClean="0"/>
              <a:t>Đường</a:t>
            </a:r>
            <a:endParaRPr lang="en-US" altLang="en-US" sz="2600" dirty="0"/>
          </a:p>
          <a:p>
            <a:pPr algn="l" eaLnBrk="1" hangingPunct="1">
              <a:spcBef>
                <a:spcPct val="50000"/>
              </a:spcBef>
              <a:buFontTx/>
              <a:buAutoNum type="alphaUcPeriod"/>
            </a:pPr>
            <a:r>
              <a:rPr lang="en-US" altLang="en-US" sz="2600" dirty="0" err="1" smtClean="0"/>
              <a:t>Đường</a:t>
            </a:r>
            <a:r>
              <a:rPr lang="en-US" altLang="en-US" sz="2600" dirty="0" smtClean="0"/>
              <a:t>, </a:t>
            </a:r>
            <a:r>
              <a:rPr lang="en-US" altLang="en-US" sz="2600" dirty="0" err="1" smtClean="0"/>
              <a:t>Tống</a:t>
            </a:r>
            <a:r>
              <a:rPr lang="en-US" altLang="en-US" sz="2600" dirty="0" smtClean="0"/>
              <a:t>, </a:t>
            </a:r>
            <a:r>
              <a:rPr lang="en-US" altLang="en-US" sz="2600" dirty="0" err="1" smtClean="0"/>
              <a:t>Nguyên</a:t>
            </a:r>
            <a:r>
              <a:rPr lang="en-US" altLang="en-US" sz="2600" dirty="0" smtClean="0"/>
              <a:t>, Minh, </a:t>
            </a:r>
            <a:r>
              <a:rPr lang="en-US" altLang="en-US" sz="2600" dirty="0" err="1" smtClean="0"/>
              <a:t>Thanh</a:t>
            </a:r>
            <a:endParaRPr lang="en-US" altLang="en-US" sz="2600" dirty="0"/>
          </a:p>
        </p:txBody>
      </p:sp>
    </p:spTree>
    <p:extLst>
      <p:ext uri="{BB962C8B-B14F-4D97-AF65-F5344CB8AC3E}">
        <p14:creationId xmlns:p14="http://schemas.microsoft.com/office/powerpoint/2010/main" val="144068879"/>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50192"/>
                                        </p:tgtEl>
                                        <p:attrNameLst>
                                          <p:attrName>style.visibility</p:attrName>
                                        </p:attrNameLst>
                                      </p:cBhvr>
                                      <p:to>
                                        <p:strVal val="visible"/>
                                      </p:to>
                                    </p:set>
                                    <p:anim calcmode="discrete" valueType="clr">
                                      <p:cBhvr override="childStyle">
                                        <p:cTn id="7" dur="80"/>
                                        <p:tgtEl>
                                          <p:spTgt spid="501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92"/>
                                        </p:tgtEl>
                                        <p:attrNameLst>
                                          <p:attrName>fillcolor</p:attrName>
                                        </p:attrNameLst>
                                      </p:cBhvr>
                                      <p:tavLst>
                                        <p:tav tm="0">
                                          <p:val>
                                            <p:clrVal>
                                              <a:schemeClr val="accent2"/>
                                            </p:clrVal>
                                          </p:val>
                                        </p:tav>
                                        <p:tav tm="50000">
                                          <p:val>
                                            <p:clrVal>
                                              <a:schemeClr val="hlink"/>
                                            </p:clrVal>
                                          </p:val>
                                        </p:tav>
                                      </p:tavLst>
                                    </p:anim>
                                    <p:set>
                                      <p:cBhvr>
                                        <p:cTn id="9" dur="80"/>
                                        <p:tgtEl>
                                          <p:spTgt spid="50192"/>
                                        </p:tgtEl>
                                        <p:attrNameLst>
                                          <p:attrName>fill.type</p:attrName>
                                        </p:attrNameLst>
                                      </p:cBhvr>
                                      <p:to>
                                        <p:strVal val="solid"/>
                                      </p:to>
                                    </p:set>
                                  </p:childTnLst>
                                </p:cTn>
                              </p:par>
                              <p:par>
                                <p:cTn id="10" presetID="27" presetClass="entr" presetSubtype="0" fill="hold" grpId="0" nodeType="withEffect">
                                  <p:stCondLst>
                                    <p:cond delay="5500"/>
                                  </p:stCondLst>
                                  <p:iterate type="lt">
                                    <p:tmPct val="50000"/>
                                  </p:iterate>
                                  <p:childTnLst>
                                    <p:set>
                                      <p:cBhvr>
                                        <p:cTn id="11" dur="1" fill="hold">
                                          <p:stCondLst>
                                            <p:cond delay="0"/>
                                          </p:stCondLst>
                                        </p:cTn>
                                        <p:tgtEl>
                                          <p:spTgt spid="50193"/>
                                        </p:tgtEl>
                                        <p:attrNameLst>
                                          <p:attrName>style.visibility</p:attrName>
                                        </p:attrNameLst>
                                      </p:cBhvr>
                                      <p:to>
                                        <p:strVal val="visible"/>
                                      </p:to>
                                    </p:set>
                                    <p:anim calcmode="discrete" valueType="clr">
                                      <p:cBhvr override="childStyle">
                                        <p:cTn id="12" dur="80"/>
                                        <p:tgtEl>
                                          <p:spTgt spid="5019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93"/>
                                        </p:tgtEl>
                                        <p:attrNameLst>
                                          <p:attrName>fillcolor</p:attrName>
                                        </p:attrNameLst>
                                      </p:cBhvr>
                                      <p:tavLst>
                                        <p:tav tm="0">
                                          <p:val>
                                            <p:clrVal>
                                              <a:schemeClr val="accent2"/>
                                            </p:clrVal>
                                          </p:val>
                                        </p:tav>
                                        <p:tav tm="50000">
                                          <p:val>
                                            <p:clrVal>
                                              <a:schemeClr val="hlink"/>
                                            </p:clrVal>
                                          </p:val>
                                        </p:tav>
                                      </p:tavLst>
                                    </p:anim>
                                    <p:set>
                                      <p:cBhvr>
                                        <p:cTn id="14" dur="80"/>
                                        <p:tgtEl>
                                          <p:spTgt spid="501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0194"/>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226"/>
                                        </p:tgtEl>
                                        <p:attrNameLst>
                                          <p:attrName>style.visibility</p:attrName>
                                        </p:attrNameLst>
                                      </p:cBhvr>
                                      <p:to>
                                        <p:strVal val="visible"/>
                                      </p:to>
                                    </p:set>
                                    <p:animEffect transition="in" filter="fade">
                                      <p:cBhvr>
                                        <p:cTn id="20" dur="500"/>
                                        <p:tgtEl>
                                          <p:spTgt spid="50226"/>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grpId="1" nodeType="withEffect">
                                  <p:stCondLst>
                                    <p:cond delay="0"/>
                                  </p:stCondLst>
                                  <p:childTnLst>
                                    <p:animClr clrSpc="hsl" dir="cw">
                                      <p:cBhvr override="childStyle">
                                        <p:cTn id="22" dur="500" fill="hold"/>
                                        <p:tgtEl>
                                          <p:spTgt spid="50226"/>
                                        </p:tgtEl>
                                        <p:attrNameLst>
                                          <p:attrName>style.color</p:attrName>
                                        </p:attrNameLst>
                                      </p:cBhvr>
                                      <p:by>
                                        <p:hsl h="-7200000" s="0" l="0"/>
                                      </p:by>
                                    </p:animClr>
                                    <p:animClr clrSpc="hsl" dir="cw">
                                      <p:cBhvr>
                                        <p:cTn id="23" dur="500" fill="hold"/>
                                        <p:tgtEl>
                                          <p:spTgt spid="50226"/>
                                        </p:tgtEl>
                                        <p:attrNameLst>
                                          <p:attrName>fillcolor</p:attrName>
                                        </p:attrNameLst>
                                      </p:cBhvr>
                                      <p:by>
                                        <p:hsl h="-7200000" s="0" l="0"/>
                                      </p:by>
                                    </p:animClr>
                                    <p:animClr clrSpc="hsl" dir="cw">
                                      <p:cBhvr>
                                        <p:cTn id="24" dur="500" fill="hold"/>
                                        <p:tgtEl>
                                          <p:spTgt spid="50226"/>
                                        </p:tgtEl>
                                        <p:attrNameLst>
                                          <p:attrName>stroke.color</p:attrName>
                                        </p:attrNameLst>
                                      </p:cBhvr>
                                      <p:by>
                                        <p:hsl h="-7200000" s="0" l="0"/>
                                      </p:by>
                                    </p:animClr>
                                    <p:set>
                                      <p:cBhvr>
                                        <p:cTn id="25" dur="500" fill="hold"/>
                                        <p:tgtEl>
                                          <p:spTgt spid="50226"/>
                                        </p:tgtEl>
                                        <p:attrNameLst>
                                          <p:attrName>fill.type</p:attrName>
                                        </p:attrNameLst>
                                      </p:cBhvr>
                                      <p:to>
                                        <p:strVal val="solid"/>
                                      </p:to>
                                    </p:set>
                                  </p:childTnLst>
                                </p:cTn>
                              </p:par>
                            </p:childTnLst>
                          </p:cTn>
                        </p:par>
                      </p:childTnLst>
                    </p:cTn>
                  </p:par>
                </p:childTnLst>
              </p:cTn>
              <p:nextCondLst>
                <p:cond evt="onClick" delay="0">
                  <p:tgtEl>
                    <p:spTgt spid="50194"/>
                  </p:tgtEl>
                </p:cond>
              </p:nextCondLst>
            </p:seq>
          </p:childTnLst>
        </p:cTn>
      </p:par>
    </p:tnLst>
    <p:bldLst>
      <p:bldP spid="50226" grpId="0" animBg="1"/>
      <p:bldP spid="50226" grpId="1" animBg="1"/>
      <p:bldP spid="5019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3924992"/>
              </p:ext>
            </p:extLst>
          </p:nvPr>
        </p:nvGraphicFramePr>
        <p:xfrm>
          <a:off x="7374" y="0"/>
          <a:ext cx="9060426" cy="6866069"/>
        </p:xfrm>
        <a:graphic>
          <a:graphicData uri="http://schemas.openxmlformats.org/drawingml/2006/table">
            <a:tbl>
              <a:tblPr firstRow="1" firstCol="1" bandRow="1">
                <a:tableStyleId>{5C22544A-7EE6-4342-B048-85BDC9FD1C3A}</a:tableStyleId>
              </a:tblPr>
              <a:tblGrid>
                <a:gridCol w="1669026">
                  <a:extLst>
                    <a:ext uri="{9D8B030D-6E8A-4147-A177-3AD203B41FA5}">
                      <a16:colId xmlns:a16="http://schemas.microsoft.com/office/drawing/2014/main" val="1545434914"/>
                    </a:ext>
                  </a:extLst>
                </a:gridCol>
                <a:gridCol w="3718213">
                  <a:extLst>
                    <a:ext uri="{9D8B030D-6E8A-4147-A177-3AD203B41FA5}">
                      <a16:colId xmlns:a16="http://schemas.microsoft.com/office/drawing/2014/main" val="1266643004"/>
                    </a:ext>
                  </a:extLst>
                </a:gridCol>
                <a:gridCol w="3673187">
                  <a:extLst>
                    <a:ext uri="{9D8B030D-6E8A-4147-A177-3AD203B41FA5}">
                      <a16:colId xmlns:a16="http://schemas.microsoft.com/office/drawing/2014/main" val="4160707644"/>
                    </a:ext>
                  </a:extLst>
                </a:gridCol>
              </a:tblGrid>
              <a:tr h="648149">
                <a:tc>
                  <a:txBody>
                    <a:bodyPr/>
                    <a:lstStyle/>
                    <a:p>
                      <a:pPr indent="254000" algn="ctr">
                        <a:lnSpc>
                          <a:spcPct val="144000"/>
                        </a:lnSpc>
                        <a:spcBef>
                          <a:spcPts val="600"/>
                        </a:spcBef>
                        <a:spcAft>
                          <a:spcPts val="600"/>
                        </a:spcAft>
                        <a:tabLst>
                          <a:tab pos="442595" algn="l"/>
                        </a:tabLst>
                      </a:pPr>
                      <a:r>
                        <a:rPr lang="en-US" sz="2400" b="1" dirty="0" err="1">
                          <a:effectLst/>
                          <a:latin typeface="Times New Roman" panose="02020603050405020304" pitchFamily="18" charset="0"/>
                          <a:cs typeface="Times New Roman" panose="02020603050405020304" pitchFamily="18" charset="0"/>
                        </a:rPr>
                        <a:t>Lĩnh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vực</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400" b="1" dirty="0" err="1">
                          <a:effectLst/>
                          <a:latin typeface="Times New Roman" panose="02020603050405020304" pitchFamily="18" charset="0"/>
                          <a:cs typeface="Times New Roman" panose="02020603050405020304" pitchFamily="18" charset="0"/>
                        </a:rPr>
                        <a:t>Thời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Đường</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400" b="1">
                          <a:effectLst/>
                          <a:latin typeface="Times New Roman" panose="02020603050405020304" pitchFamily="18" charset="0"/>
                          <a:cs typeface="Times New Roman" panose="02020603050405020304" pitchFamily="18" charset="0"/>
                        </a:rPr>
                        <a:t>Thời Minh - Thanh</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7868795"/>
                  </a:ext>
                </a:extLst>
              </a:tr>
              <a:tr h="1457044">
                <a:tc>
                  <a:txBody>
                    <a:bodyPr/>
                    <a:lstStyle/>
                    <a:p>
                      <a:pPr indent="254000" algn="ctr">
                        <a:lnSpc>
                          <a:spcPct val="144000"/>
                        </a:lnSpc>
                        <a:spcBef>
                          <a:spcPts val="600"/>
                        </a:spcBef>
                        <a:spcAft>
                          <a:spcPts val="600"/>
                        </a:spcAft>
                        <a:tabLst>
                          <a:tab pos="442595" algn="l"/>
                        </a:tabLst>
                      </a:pPr>
                      <a:r>
                        <a:rPr lang="en-US" sz="2400" b="1" dirty="0" err="1">
                          <a:effectLst/>
                          <a:latin typeface="Times New Roman" panose="02020603050405020304" pitchFamily="18" charset="0"/>
                          <a:cs typeface="Times New Roman" panose="02020603050405020304" pitchFamily="18" charset="0"/>
                        </a:rPr>
                        <a:t>Nông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nghiệp</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just">
                        <a:lnSpc>
                          <a:spcPct val="144000"/>
                        </a:lnSpc>
                        <a:spcBef>
                          <a:spcPts val="600"/>
                        </a:spcBef>
                        <a:spcAft>
                          <a:spcPts val="600"/>
                        </a:spcAft>
                        <a:tabLst>
                          <a:tab pos="442595" algn="l"/>
                        </a:tabLst>
                      </a:pP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Thực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hiện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chế</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độ</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quân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điền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chia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ruộng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đất</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cho</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nông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dân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giảm</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thuế</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khóa</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-&gt;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phát</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triển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mạnh</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pt-BR" sz="2400" kern="1200" dirty="0" smtClean="0">
                          <a:solidFill>
                            <a:schemeClr val="dk1"/>
                          </a:solidFill>
                          <a:effectLst/>
                          <a:latin typeface="Times New Roman" panose="02020603050405020304" pitchFamily="18" charset="0"/>
                          <a:ea typeface="+mn-ea"/>
                          <a:cs typeface="Times New Roman" panose="02020603050405020304" pitchFamily="18" charset="0"/>
                        </a:rPr>
                        <a:t>- Hệ thống thủy lợi được mở rộng, thúc đẩy di dân, khai phá đất hoang lập đồn điền.</a:t>
                      </a:r>
                      <a:endParaRPr lang="en-US" sz="24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pt-BR" sz="2400" kern="1200" dirty="0" smtClean="0">
                          <a:solidFill>
                            <a:schemeClr val="dk1"/>
                          </a:solidFill>
                          <a:effectLst/>
                          <a:latin typeface="Times New Roman" panose="02020603050405020304" pitchFamily="18" charset="0"/>
                          <a:ea typeface="+mn-ea"/>
                          <a:cs typeface="Times New Roman" panose="02020603050405020304" pitchFamily="18" charset="0"/>
                        </a:rPr>
                        <a:t>- Du nhập nhiều loại cây trồng mới, như: cây bông, thuốc lá…</a:t>
                      </a:r>
                      <a:endParaRPr lang="en-US" sz="24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pt-BR" sz="2400" kern="1200" dirty="0" smtClean="0">
                          <a:solidFill>
                            <a:schemeClr val="dk1"/>
                          </a:solidFill>
                          <a:effectLst/>
                          <a:latin typeface="Times New Roman" panose="02020603050405020304" pitchFamily="18" charset="0"/>
                          <a:ea typeface="+mn-ea"/>
                          <a:cs typeface="Times New Roman" panose="02020603050405020304" pitchFamily="18" charset="0"/>
                        </a:rPr>
                        <a:t>-&gt; Phát triển đa dạng, quy mô được mở rộng.</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427022"/>
                  </a:ext>
                </a:extLst>
              </a:tr>
              <a:tr h="648149">
                <a:tc>
                  <a:txBody>
                    <a:bodyPr/>
                    <a:lstStyle/>
                    <a:p>
                      <a:pPr indent="254000" algn="ctr">
                        <a:lnSpc>
                          <a:spcPct val="144000"/>
                        </a:lnSpc>
                        <a:spcBef>
                          <a:spcPts val="600"/>
                        </a:spcBef>
                        <a:spcAft>
                          <a:spcPts val="600"/>
                        </a:spcAft>
                        <a:tabLst>
                          <a:tab pos="442595" algn="l"/>
                        </a:tabLst>
                      </a:pPr>
                      <a:r>
                        <a:rPr lang="en-US" sz="2400" b="1">
                          <a:effectLst/>
                          <a:latin typeface="Times New Roman" panose="02020603050405020304" pitchFamily="18" charset="0"/>
                          <a:cs typeface="Times New Roman" panose="02020603050405020304" pitchFamily="18" charset="0"/>
                        </a:rPr>
                        <a:t>Thủ công nghiệp</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các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xưởng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sản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xuất</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tổ</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chức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quy</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mô</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lớn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sản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phẩm</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nổi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tiếng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như</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gốm</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sứ</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tơ</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lụa</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giấy</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đồ</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đồng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pt-BR" sz="2400" kern="1200" dirty="0" smtClean="0">
                          <a:solidFill>
                            <a:schemeClr val="dk1"/>
                          </a:solidFill>
                          <a:effectLst/>
                          <a:latin typeface="Times New Roman" panose="02020603050405020304" pitchFamily="18" charset="0"/>
                          <a:ea typeface="+mn-ea"/>
                          <a:cs typeface="Times New Roman" panose="02020603050405020304" pitchFamily="18" charset="0"/>
                        </a:rPr>
                        <a:t>- Phát triển nhiều lĩnh vực: in ấn, luyện kim, khai mỏ, đúc tiền, dệt lụa </a:t>
                      </a:r>
                      <a:endParaRPr lang="en-US" sz="24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pt-BR" sz="2400" kern="1200" dirty="0" smtClean="0">
                          <a:solidFill>
                            <a:schemeClr val="dk1"/>
                          </a:solidFill>
                          <a:effectLst/>
                          <a:latin typeface="Times New Roman" panose="02020603050405020304" pitchFamily="18" charset="0"/>
                          <a:ea typeface="+mn-ea"/>
                          <a:cs typeface="Times New Roman" panose="02020603050405020304" pitchFamily="18" charset="0"/>
                        </a:rPr>
                        <a:t>- Sản xuất thủ công được tổ chức theo hình thức các xưởng của nhà nước và tư nhân với quy mô ngày càng lớn, được chuyên môn hóa và sử dụng nhiều nhân công.</a:t>
                      </a:r>
                      <a:endParaRPr lang="en-US" sz="2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973705"/>
                  </a:ext>
                </a:extLst>
              </a:tr>
            </a:tbl>
          </a:graphicData>
        </a:graphic>
      </p:graphicFrame>
    </p:spTree>
    <p:extLst>
      <p:ext uri="{BB962C8B-B14F-4D97-AF65-F5344CB8AC3E}">
        <p14:creationId xmlns:p14="http://schemas.microsoft.com/office/powerpoint/2010/main" val="66109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8433226"/>
              </p:ext>
            </p:extLst>
          </p:nvPr>
        </p:nvGraphicFramePr>
        <p:xfrm>
          <a:off x="7374" y="0"/>
          <a:ext cx="9060426" cy="4145725"/>
        </p:xfrm>
        <a:graphic>
          <a:graphicData uri="http://schemas.openxmlformats.org/drawingml/2006/table">
            <a:tbl>
              <a:tblPr firstRow="1" firstCol="1" bandRow="1">
                <a:tableStyleId>{5C22544A-7EE6-4342-B048-85BDC9FD1C3A}</a:tableStyleId>
              </a:tblPr>
              <a:tblGrid>
                <a:gridCol w="1669026">
                  <a:extLst>
                    <a:ext uri="{9D8B030D-6E8A-4147-A177-3AD203B41FA5}">
                      <a16:colId xmlns:a16="http://schemas.microsoft.com/office/drawing/2014/main" val="1545434914"/>
                    </a:ext>
                  </a:extLst>
                </a:gridCol>
                <a:gridCol w="3718213">
                  <a:extLst>
                    <a:ext uri="{9D8B030D-6E8A-4147-A177-3AD203B41FA5}">
                      <a16:colId xmlns:a16="http://schemas.microsoft.com/office/drawing/2014/main" val="1266643004"/>
                    </a:ext>
                  </a:extLst>
                </a:gridCol>
                <a:gridCol w="3673187">
                  <a:extLst>
                    <a:ext uri="{9D8B030D-6E8A-4147-A177-3AD203B41FA5}">
                      <a16:colId xmlns:a16="http://schemas.microsoft.com/office/drawing/2014/main" val="4160707644"/>
                    </a:ext>
                  </a:extLst>
                </a:gridCol>
              </a:tblGrid>
              <a:tr h="648149">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cs typeface="Times New Roman" panose="02020603050405020304" pitchFamily="18" charset="0"/>
                        </a:rPr>
                        <a:t>Lĩnh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vực</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Đường</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Thời Minh - Thanh</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7868795"/>
                  </a:ext>
                </a:extLst>
              </a:tr>
              <a:tr h="1457044">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cs typeface="Times New Roman" panose="02020603050405020304" pitchFamily="18" charset="0"/>
                        </a:rPr>
                        <a:t>Thương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nghiệp</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Hoạt</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giao</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lưu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buôn</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bán</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mở</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rộng</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hình</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“con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đường</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tơ</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lụa</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p>
                    <a:p>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Hình</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thành</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nhiều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đô</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thị</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lớn</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tiêu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biểu</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dk1"/>
                          </a:solidFill>
                          <a:effectLst/>
                          <a:latin typeface="Times New Roman" panose="02020603050405020304" pitchFamily="18" charset="0"/>
                          <a:ea typeface="+mn-ea"/>
                          <a:cs typeface="Times New Roman" panose="02020603050405020304" pitchFamily="18" charset="0"/>
                        </a:rPr>
                        <a:t>Trường</a:t>
                      </a:r>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 An…</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pt-BR" sz="2800" kern="1200" dirty="0" smtClean="0">
                          <a:solidFill>
                            <a:schemeClr val="dk1"/>
                          </a:solidFill>
                          <a:effectLst/>
                          <a:latin typeface="Times New Roman" panose="02020603050405020304" pitchFamily="18" charset="0"/>
                          <a:ea typeface="+mn-ea"/>
                          <a:cs typeface="Times New Roman" panose="02020603050405020304" pitchFamily="18" charset="0"/>
                        </a:rPr>
                        <a:t>- Phát triển, mở rộng buôn bán với nhiều nước ở khu vực Đông Nam Á, Ấn Độ….</a:t>
                      </a:r>
                      <a:endParaRPr lang="en-US" sz="28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pt-BR" sz="2800" kern="1200" dirty="0" smtClean="0">
                          <a:solidFill>
                            <a:schemeClr val="dk1"/>
                          </a:solidFill>
                          <a:effectLst/>
                          <a:latin typeface="Times New Roman" panose="02020603050405020304" pitchFamily="18" charset="0"/>
                          <a:ea typeface="+mn-ea"/>
                          <a:cs typeface="Times New Roman" panose="02020603050405020304" pitchFamily="18" charset="0"/>
                        </a:rPr>
                        <a:t>- Nhiều thành thị phồn thịnh như: Nam Kinh, Bắc Kinh, Tô Châu…</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7539310"/>
                  </a:ext>
                </a:extLst>
              </a:tr>
            </a:tbl>
          </a:graphicData>
        </a:graphic>
      </p:graphicFrame>
    </p:spTree>
    <p:extLst>
      <p:ext uri="{BB962C8B-B14F-4D97-AF65-F5344CB8AC3E}">
        <p14:creationId xmlns:p14="http://schemas.microsoft.com/office/powerpoint/2010/main" val="4218050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200" b="1" dirty="0"/>
              <a:t>* </a:t>
            </a:r>
            <a:r>
              <a:rPr lang="en-US" sz="3200" b="1" dirty="0" err="1"/>
              <a:t>Hướng</a:t>
            </a:r>
            <a:r>
              <a:rPr lang="en-US" sz="3200" b="1" dirty="0"/>
              <a:t> </a:t>
            </a:r>
            <a:r>
              <a:rPr lang="en-US" sz="3200" b="1" dirty="0" err="1"/>
              <a:t>dẫn</a:t>
            </a:r>
            <a:r>
              <a:rPr lang="en-US" sz="3200" b="1" dirty="0"/>
              <a:t> </a:t>
            </a:r>
            <a:r>
              <a:rPr lang="en-US" sz="3200" b="1" dirty="0" err="1"/>
              <a:t>học</a:t>
            </a:r>
            <a:r>
              <a:rPr lang="en-US" sz="3200" b="1" dirty="0"/>
              <a:t> </a:t>
            </a:r>
            <a:r>
              <a:rPr lang="en-US" sz="3200" b="1" dirty="0" err="1"/>
              <a:t>tập</a:t>
            </a:r>
            <a:r>
              <a:rPr lang="en-US" sz="3200" b="1" dirty="0"/>
              <a:t>: </a:t>
            </a:r>
            <a:r>
              <a:rPr lang="en-US" sz="3200" dirty="0"/>
              <a:t/>
            </a:r>
            <a:br>
              <a:rPr lang="en-US" sz="3200" dirty="0"/>
            </a:br>
            <a:r>
              <a:rPr lang="en-US" sz="3200" dirty="0"/>
              <a:t>- </a:t>
            </a:r>
            <a:r>
              <a:rPr lang="en-US" sz="3200" dirty="0" err="1"/>
              <a:t>Bài</a:t>
            </a:r>
            <a:r>
              <a:rPr lang="en-US" sz="3200" dirty="0"/>
              <a:t> </a:t>
            </a:r>
            <a:r>
              <a:rPr lang="en-US" sz="3200" dirty="0" err="1"/>
              <a:t>cũ</a:t>
            </a:r>
            <a:r>
              <a:rPr lang="en-US" sz="3200" dirty="0"/>
              <a:t>: </a:t>
            </a:r>
            <a:r>
              <a:rPr lang="en-US" sz="3200" dirty="0" err="1"/>
              <a:t>Học</a:t>
            </a:r>
            <a:r>
              <a:rPr lang="en-US" sz="3200" dirty="0"/>
              <a:t> </a:t>
            </a:r>
            <a:r>
              <a:rPr lang="en-US" sz="3200" dirty="0" err="1"/>
              <a:t>bài</a:t>
            </a:r>
            <a:r>
              <a:rPr lang="en-US" sz="3200" dirty="0"/>
              <a:t> </a:t>
            </a:r>
            <a:r>
              <a:rPr lang="en-US" sz="3200" dirty="0" err="1"/>
              <a:t>theo</a:t>
            </a:r>
            <a:r>
              <a:rPr lang="en-US" sz="3200" dirty="0"/>
              <a:t> </a:t>
            </a:r>
            <a:r>
              <a:rPr lang="en-US" sz="3200" dirty="0" err="1"/>
              <a:t>vở</a:t>
            </a:r>
            <a:r>
              <a:rPr lang="en-US" sz="3200" dirty="0"/>
              <a:t> </a:t>
            </a:r>
            <a:r>
              <a:rPr lang="en-US" sz="3200" dirty="0" err="1"/>
              <a:t>ghi</a:t>
            </a:r>
            <a:r>
              <a:rPr lang="en-US" sz="3200" dirty="0"/>
              <a:t> </a:t>
            </a:r>
            <a:r>
              <a:rPr lang="en-US" sz="3200" dirty="0" err="1"/>
              <a:t>kết</a:t>
            </a:r>
            <a:r>
              <a:rPr lang="en-US" sz="3200" dirty="0"/>
              <a:t> </a:t>
            </a:r>
            <a:r>
              <a:rPr lang="en-US" sz="3200" dirty="0" err="1"/>
              <a:t>hợp</a:t>
            </a:r>
            <a:r>
              <a:rPr lang="en-US" sz="3200" dirty="0"/>
              <a:t> </a:t>
            </a:r>
            <a:r>
              <a:rPr lang="en-US" sz="3200" dirty="0" err="1"/>
              <a:t>sgk</a:t>
            </a:r>
            <a:r>
              <a:rPr lang="en-US" sz="3200" dirty="0"/>
              <a:t>.</a:t>
            </a:r>
            <a:br>
              <a:rPr lang="en-US" sz="3200" dirty="0"/>
            </a:br>
            <a:r>
              <a:rPr lang="en-US" sz="3200" dirty="0"/>
              <a:t>- </a:t>
            </a:r>
            <a:r>
              <a:rPr lang="en-US" sz="3200" dirty="0" err="1"/>
              <a:t>Bài</a:t>
            </a:r>
            <a:r>
              <a:rPr lang="en-US" sz="3200" dirty="0"/>
              <a:t> </a:t>
            </a:r>
            <a:r>
              <a:rPr lang="en-US" sz="3200" dirty="0" err="1"/>
              <a:t>mới</a:t>
            </a:r>
            <a:r>
              <a:rPr lang="en-US" sz="3200" dirty="0"/>
              <a:t>: </a:t>
            </a:r>
            <a:r>
              <a:rPr lang="en-US" sz="3200" dirty="0" err="1"/>
              <a:t>chuẩn</a:t>
            </a:r>
            <a:r>
              <a:rPr lang="en-US" sz="3200" dirty="0"/>
              <a:t> </a:t>
            </a:r>
            <a:r>
              <a:rPr lang="en-US" sz="3200" dirty="0" err="1"/>
              <a:t>bị</a:t>
            </a:r>
            <a:r>
              <a:rPr lang="en-US" sz="3200" dirty="0"/>
              <a:t> </a:t>
            </a:r>
            <a:r>
              <a:rPr lang="en-US" sz="3200" dirty="0" err="1"/>
              <a:t>bài</a:t>
            </a:r>
            <a:r>
              <a:rPr lang="en-US" sz="3200" dirty="0"/>
              <a:t> 7 – </a:t>
            </a:r>
            <a:r>
              <a:rPr lang="en-US" sz="3200" dirty="0" err="1"/>
              <a:t>văn</a:t>
            </a:r>
            <a:r>
              <a:rPr lang="en-US" sz="3200" dirty="0"/>
              <a:t> </a:t>
            </a:r>
            <a:r>
              <a:rPr lang="en-US" sz="3200" dirty="0" err="1"/>
              <a:t>hóa</a:t>
            </a:r>
            <a:r>
              <a:rPr lang="en-US" sz="3200" dirty="0"/>
              <a:t> </a:t>
            </a:r>
            <a:r>
              <a:rPr lang="en-US" sz="3200" dirty="0" err="1"/>
              <a:t>Trung</a:t>
            </a:r>
            <a:r>
              <a:rPr lang="en-US" sz="3200" dirty="0"/>
              <a:t> Quốc.</a:t>
            </a:r>
            <a:br>
              <a:rPr lang="en-US" sz="3200" dirty="0"/>
            </a:br>
            <a:r>
              <a:rPr lang="en-US" sz="3200" dirty="0"/>
              <a:t>              + </a:t>
            </a:r>
            <a:r>
              <a:rPr lang="en-US" sz="3200" dirty="0" err="1"/>
              <a:t>Đọc</a:t>
            </a:r>
            <a:r>
              <a:rPr lang="en-US" sz="3200" dirty="0"/>
              <a:t> </a:t>
            </a:r>
            <a:r>
              <a:rPr lang="en-US" sz="3200" dirty="0" err="1"/>
              <a:t>thông</a:t>
            </a:r>
            <a:r>
              <a:rPr lang="en-US" sz="3200" dirty="0"/>
              <a:t> tin </a:t>
            </a:r>
            <a:r>
              <a:rPr lang="en-US" sz="3200" dirty="0" err="1"/>
              <a:t>mục</a:t>
            </a:r>
            <a:r>
              <a:rPr lang="en-US" sz="3200" dirty="0"/>
              <a:t> 1,2/</a:t>
            </a:r>
            <a:r>
              <a:rPr lang="en-US" sz="3200" dirty="0" err="1"/>
              <a:t>sgk</a:t>
            </a:r>
            <a:r>
              <a:rPr lang="en-US" sz="3200" dirty="0"/>
              <a:t>/</a:t>
            </a:r>
            <a:r>
              <a:rPr lang="en-US" sz="3200" dirty="0" err="1"/>
              <a:t>trang</a:t>
            </a:r>
            <a:r>
              <a:rPr lang="en-US" sz="3200" dirty="0"/>
              <a:t> 24,25 </a:t>
            </a:r>
            <a:r>
              <a:rPr lang="en-US" sz="3200" dirty="0" err="1"/>
              <a:t>và</a:t>
            </a:r>
            <a:r>
              <a:rPr lang="en-US" sz="3200" dirty="0"/>
              <a:t> </a:t>
            </a:r>
            <a:r>
              <a:rPr lang="en-US" sz="3200" dirty="0" err="1"/>
              <a:t>tìm</a:t>
            </a:r>
            <a:r>
              <a:rPr lang="en-US" sz="3200" dirty="0"/>
              <a:t> </a:t>
            </a:r>
            <a:r>
              <a:rPr lang="en-US" sz="3200" dirty="0" err="1"/>
              <a:t>hiểu</a:t>
            </a:r>
            <a:r>
              <a:rPr lang="en-US" sz="3200" dirty="0"/>
              <a:t> </a:t>
            </a:r>
            <a:r>
              <a:rPr lang="en-US" sz="3200" dirty="0" err="1"/>
              <a:t>nội</a:t>
            </a:r>
            <a:r>
              <a:rPr lang="en-US" sz="3200" dirty="0"/>
              <a:t> dung </a:t>
            </a:r>
            <a:r>
              <a:rPr lang="en-US" sz="3200" dirty="0" err="1"/>
              <a:t>bài</a:t>
            </a:r>
            <a:r>
              <a:rPr lang="en-US" sz="3200" dirty="0"/>
              <a:t> </a:t>
            </a:r>
            <a:r>
              <a:rPr lang="en-US" sz="3200" dirty="0" err="1"/>
              <a:t>học</a:t>
            </a:r>
            <a:r>
              <a:rPr lang="en-US" sz="3200" dirty="0"/>
              <a:t>.</a:t>
            </a:r>
            <a:br>
              <a:rPr lang="en-US" sz="3200" dirty="0"/>
            </a:br>
            <a:r>
              <a:rPr lang="en-US" sz="3200" dirty="0"/>
              <a:t>              + </a:t>
            </a:r>
            <a:r>
              <a:rPr lang="en-US" sz="3200" dirty="0" err="1"/>
              <a:t>Sưu</a:t>
            </a:r>
            <a:r>
              <a:rPr lang="en-US" sz="3200" dirty="0"/>
              <a:t> </a:t>
            </a:r>
            <a:r>
              <a:rPr lang="en-US" sz="3200" dirty="0" err="1"/>
              <a:t>tầm</a:t>
            </a:r>
            <a:r>
              <a:rPr lang="en-US" sz="3200" dirty="0"/>
              <a:t> </a:t>
            </a:r>
            <a:r>
              <a:rPr lang="en-US" sz="3200" dirty="0" err="1"/>
              <a:t>tư</a:t>
            </a:r>
            <a:r>
              <a:rPr lang="en-US" sz="3200" dirty="0"/>
              <a:t> </a:t>
            </a:r>
            <a:r>
              <a:rPr lang="en-US" sz="3200" dirty="0" err="1"/>
              <a:t>liệu</a:t>
            </a:r>
            <a:r>
              <a:rPr lang="en-US" sz="3200" dirty="0"/>
              <a:t>, </a:t>
            </a:r>
            <a:r>
              <a:rPr lang="en-US" sz="3200" dirty="0" err="1"/>
              <a:t>tranh</a:t>
            </a:r>
            <a:r>
              <a:rPr lang="en-US" sz="3200" dirty="0"/>
              <a:t> </a:t>
            </a:r>
            <a:r>
              <a:rPr lang="en-US" sz="3200" dirty="0" err="1"/>
              <a:t>ảnh</a:t>
            </a:r>
            <a:r>
              <a:rPr lang="en-US" sz="3200" dirty="0"/>
              <a:t>: </a:t>
            </a:r>
            <a:r>
              <a:rPr lang="en-US" sz="3200" dirty="0" err="1"/>
              <a:t>thành</a:t>
            </a:r>
            <a:r>
              <a:rPr lang="en-US" sz="3200" dirty="0"/>
              <a:t> </a:t>
            </a:r>
            <a:r>
              <a:rPr lang="en-US" sz="3200" dirty="0" err="1"/>
              <a:t>tựu</a:t>
            </a:r>
            <a:r>
              <a:rPr lang="en-US" sz="3200" dirty="0"/>
              <a:t> </a:t>
            </a:r>
            <a:r>
              <a:rPr lang="en-US" sz="3200" dirty="0" err="1"/>
              <a:t>văn</a:t>
            </a:r>
            <a:r>
              <a:rPr lang="en-US" sz="3200" dirty="0"/>
              <a:t> </a:t>
            </a:r>
            <a:r>
              <a:rPr lang="en-US" sz="3200" dirty="0" err="1"/>
              <a:t>hóa</a:t>
            </a:r>
            <a:r>
              <a:rPr lang="en-US" sz="3200" dirty="0"/>
              <a:t> </a:t>
            </a:r>
            <a:r>
              <a:rPr lang="en-US" sz="3200" dirty="0" err="1"/>
              <a:t>của</a:t>
            </a:r>
            <a:r>
              <a:rPr lang="en-US" sz="3200" dirty="0"/>
              <a:t> </a:t>
            </a:r>
            <a:r>
              <a:rPr lang="en-US" sz="3200" dirty="0" err="1"/>
              <a:t>Trung</a:t>
            </a:r>
            <a:r>
              <a:rPr lang="en-US" sz="3200" dirty="0"/>
              <a:t> Quốc </a:t>
            </a:r>
            <a:r>
              <a:rPr lang="en-US" sz="3200" dirty="0" err="1"/>
              <a:t>từ</a:t>
            </a:r>
            <a:r>
              <a:rPr lang="en-US" sz="3200" dirty="0"/>
              <a:t> </a:t>
            </a:r>
            <a:r>
              <a:rPr lang="en-US" sz="3200" dirty="0" err="1"/>
              <a:t>thế</a:t>
            </a:r>
            <a:r>
              <a:rPr lang="en-US" sz="3200" dirty="0"/>
              <a:t> </a:t>
            </a:r>
            <a:r>
              <a:rPr lang="en-US" sz="3200" dirty="0" err="1"/>
              <a:t>kỉ</a:t>
            </a:r>
            <a:r>
              <a:rPr lang="en-US" sz="3200" dirty="0"/>
              <a:t> VII </a:t>
            </a:r>
            <a:r>
              <a:rPr lang="en-US" sz="3200" dirty="0" err="1"/>
              <a:t>đến</a:t>
            </a:r>
            <a:r>
              <a:rPr lang="en-US" sz="3200" dirty="0"/>
              <a:t> </a:t>
            </a:r>
            <a:r>
              <a:rPr lang="en-US" sz="3200" dirty="0" err="1"/>
              <a:t>giữa</a:t>
            </a:r>
            <a:r>
              <a:rPr lang="en-US" sz="3200" dirty="0"/>
              <a:t> </a:t>
            </a:r>
            <a:r>
              <a:rPr lang="en-US" sz="3200" dirty="0" err="1"/>
              <a:t>thế</a:t>
            </a:r>
            <a:r>
              <a:rPr lang="en-US" sz="3200" dirty="0"/>
              <a:t> </a:t>
            </a:r>
            <a:r>
              <a:rPr lang="en-US" sz="3200" dirty="0" err="1"/>
              <a:t>kỉ</a:t>
            </a:r>
            <a:r>
              <a:rPr lang="en-US" sz="3200" dirty="0"/>
              <a:t> XIX </a:t>
            </a:r>
            <a:r>
              <a:rPr lang="en-US" sz="3200" dirty="0" err="1"/>
              <a:t>về</a:t>
            </a:r>
            <a:r>
              <a:rPr lang="en-US" sz="3200" dirty="0"/>
              <a:t> </a:t>
            </a:r>
            <a:r>
              <a:rPr lang="en-US" sz="3200" dirty="0" err="1"/>
              <a:t>Nho</a:t>
            </a:r>
            <a:r>
              <a:rPr lang="en-US" sz="3200" dirty="0"/>
              <a:t> </a:t>
            </a:r>
            <a:r>
              <a:rPr lang="en-US" sz="3200" dirty="0" err="1"/>
              <a:t>giáo</a:t>
            </a:r>
            <a:r>
              <a:rPr lang="en-US" sz="3200" dirty="0"/>
              <a:t>, </a:t>
            </a:r>
            <a:r>
              <a:rPr lang="en-US" sz="3200" dirty="0" err="1"/>
              <a:t>Phật</a:t>
            </a:r>
            <a:r>
              <a:rPr lang="en-US" sz="3200" dirty="0"/>
              <a:t> </a:t>
            </a:r>
            <a:r>
              <a:rPr lang="en-US" sz="3200" dirty="0" err="1"/>
              <a:t>giáo</a:t>
            </a:r>
            <a:r>
              <a:rPr lang="en-US" sz="3200" dirty="0"/>
              <a:t>, </a:t>
            </a:r>
            <a:r>
              <a:rPr lang="en-US" sz="3200" dirty="0" err="1"/>
              <a:t>Đạo</a:t>
            </a:r>
            <a:r>
              <a:rPr lang="en-US" sz="3200" dirty="0"/>
              <a:t> </a:t>
            </a:r>
            <a:r>
              <a:rPr lang="en-US" sz="3200" dirty="0" err="1"/>
              <a:t>giáo</a:t>
            </a:r>
            <a:r>
              <a:rPr lang="en-US" sz="3200" dirty="0"/>
              <a:t>, </a:t>
            </a:r>
            <a:r>
              <a:rPr lang="en-US" sz="3200" dirty="0" err="1"/>
              <a:t>văn</a:t>
            </a:r>
            <a:r>
              <a:rPr lang="en-US" sz="3200" dirty="0"/>
              <a:t> </a:t>
            </a:r>
            <a:r>
              <a:rPr lang="en-US" sz="3200" dirty="0" err="1"/>
              <a:t>học</a:t>
            </a:r>
            <a:r>
              <a:rPr lang="en-US" sz="3200" dirty="0"/>
              <a:t>, </a:t>
            </a:r>
            <a:r>
              <a:rPr lang="en-US" sz="3200" dirty="0" err="1"/>
              <a:t>sử</a:t>
            </a:r>
            <a:r>
              <a:rPr lang="en-US" sz="3200" dirty="0"/>
              <a:t> </a:t>
            </a:r>
            <a:r>
              <a:rPr lang="en-US" sz="3200" dirty="0" err="1"/>
              <a:t>học</a:t>
            </a:r>
            <a:r>
              <a:rPr lang="en-US" sz="3200" dirty="0"/>
              <a:t>.</a:t>
            </a:r>
            <a:br>
              <a:rPr lang="en-US" sz="3200" dirty="0"/>
            </a:br>
            <a:r>
              <a:rPr lang="pt-BR" sz="3200" dirty="0"/>
              <a:t> </a:t>
            </a:r>
            <a:endParaRPr lang="en-US" sz="32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1636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304800" y="228600"/>
            <a:ext cx="8534400" cy="6388100"/>
          </a:xfrm>
          <a:prstGeom prst="roundRect">
            <a:avLst>
              <a:gd name="adj" fmla="val 16667"/>
            </a:avLst>
          </a:prstGeom>
          <a:solidFill>
            <a:schemeClr val="bg1"/>
          </a:solidFill>
          <a:ln w="57150" cmpd="thinThick">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b="0"/>
          </a:p>
        </p:txBody>
      </p:sp>
      <p:pic>
        <p:nvPicPr>
          <p:cNvPr id="11267"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9"/>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72" name="AutoShape 10"/>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73" name="Text Box 11"/>
          <p:cNvSpPr txBox="1">
            <a:spLocks noChangeArrowheads="1"/>
          </p:cNvSpPr>
          <p:nvPr/>
        </p:nvSpPr>
        <p:spPr bwMode="auto">
          <a:xfrm>
            <a:off x="3844925" y="1639888"/>
            <a:ext cx="161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dirty="0" err="1">
                <a:latin typeface=".VnBlack" panose="020B7200000000000000" pitchFamily="34" charset="0"/>
              </a:rPr>
              <a:t>C©u</a:t>
            </a:r>
            <a:r>
              <a:rPr lang="en-US" altLang="en-US" b="0" dirty="0">
                <a:latin typeface=".VnBlack" panose="020B7200000000000000" pitchFamily="34" charset="0"/>
              </a:rPr>
              <a:t> </a:t>
            </a:r>
            <a:r>
              <a:rPr lang="en-US" altLang="en-US" b="0" dirty="0" err="1">
                <a:latin typeface=".VnBlack" panose="020B7200000000000000" pitchFamily="34" charset="0"/>
              </a:rPr>
              <a:t>hái</a:t>
            </a:r>
            <a:r>
              <a:rPr lang="en-US" altLang="en-US" b="0" dirty="0">
                <a:latin typeface=".VnBlack" panose="020B7200000000000000" pitchFamily="34" charset="0"/>
              </a:rPr>
              <a:t> </a:t>
            </a:r>
            <a:r>
              <a:rPr lang="en-US" altLang="en-US" b="0" dirty="0" smtClean="0">
                <a:latin typeface=".VnBlack" panose="020B7200000000000000" pitchFamily="34" charset="0"/>
              </a:rPr>
              <a:t>2</a:t>
            </a:r>
            <a:endParaRPr lang="en-US" altLang="en-US" b="0" dirty="0">
              <a:latin typeface=".VnBlack" panose="020B7200000000000000" pitchFamily="34" charset="0"/>
            </a:endParaRPr>
          </a:p>
        </p:txBody>
      </p:sp>
      <p:pic>
        <p:nvPicPr>
          <p:cNvPr id="11274" name="Picture 12"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descr="people008"/>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p:cNvSpPr txBox="1">
            <a:spLocks noChangeArrowheads="1"/>
          </p:cNvSpPr>
          <p:nvPr/>
        </p:nvSpPr>
        <p:spPr bwMode="auto">
          <a:xfrm>
            <a:off x="457200" y="233045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en-US" sz="2800" dirty="0">
                <a:solidFill>
                  <a:srgbClr val="FF0000"/>
                </a:solidFill>
              </a:rPr>
              <a:t> </a:t>
            </a:r>
            <a:r>
              <a:rPr lang="en-US" altLang="en-US" sz="2800" dirty="0" smtClean="0">
                <a:solidFill>
                  <a:srgbClr val="FF0000"/>
                </a:solidFill>
              </a:rPr>
              <a:t>? </a:t>
            </a:r>
            <a:r>
              <a:rPr lang="en-US" altLang="en-US" sz="2800" dirty="0" err="1" smtClean="0">
                <a:solidFill>
                  <a:srgbClr val="FF0000"/>
                </a:solidFill>
              </a:rPr>
              <a:t>Vị</a:t>
            </a:r>
            <a:r>
              <a:rPr lang="en-US" altLang="en-US" sz="2800" dirty="0" smtClean="0">
                <a:solidFill>
                  <a:srgbClr val="FF0000"/>
                </a:solidFill>
              </a:rPr>
              <a:t> </a:t>
            </a:r>
            <a:r>
              <a:rPr lang="en-US" altLang="en-US" sz="2800" dirty="0" err="1" smtClean="0">
                <a:solidFill>
                  <a:srgbClr val="FF0000"/>
                </a:solidFill>
              </a:rPr>
              <a:t>vua</a:t>
            </a:r>
            <a:r>
              <a:rPr lang="en-US" altLang="en-US" sz="2800" dirty="0" smtClean="0">
                <a:solidFill>
                  <a:srgbClr val="FF0000"/>
                </a:solidFill>
              </a:rPr>
              <a:t> </a:t>
            </a:r>
            <a:r>
              <a:rPr lang="en-US" altLang="en-US" sz="2800" smtClean="0">
                <a:solidFill>
                  <a:srgbClr val="FF0000"/>
                </a:solidFill>
              </a:rPr>
              <a:t>sáng </a:t>
            </a:r>
            <a:r>
              <a:rPr lang="en-US" altLang="en-US" sz="2800" dirty="0" err="1" smtClean="0">
                <a:solidFill>
                  <a:srgbClr val="FF0000"/>
                </a:solidFill>
              </a:rPr>
              <a:t>lập</a:t>
            </a:r>
            <a:r>
              <a:rPr lang="en-US" altLang="en-US" sz="2800" dirty="0" smtClean="0">
                <a:solidFill>
                  <a:srgbClr val="FF0000"/>
                </a:solidFill>
              </a:rPr>
              <a:t> </a:t>
            </a:r>
            <a:r>
              <a:rPr lang="en-US" altLang="en-US" sz="2800" dirty="0" err="1" smtClean="0">
                <a:solidFill>
                  <a:srgbClr val="FF0000"/>
                </a:solidFill>
              </a:rPr>
              <a:t>ra</a:t>
            </a:r>
            <a:r>
              <a:rPr lang="en-US" altLang="en-US" sz="2800" dirty="0" smtClean="0">
                <a:solidFill>
                  <a:srgbClr val="FF0000"/>
                </a:solidFill>
              </a:rPr>
              <a:t> </a:t>
            </a:r>
            <a:r>
              <a:rPr lang="en-US" altLang="en-US" sz="2800" dirty="0" err="1" smtClean="0">
                <a:solidFill>
                  <a:srgbClr val="FF0000"/>
                </a:solidFill>
              </a:rPr>
              <a:t>triều</a:t>
            </a:r>
            <a:r>
              <a:rPr lang="en-US" altLang="en-US" sz="2800" dirty="0" smtClean="0">
                <a:solidFill>
                  <a:srgbClr val="FF0000"/>
                </a:solidFill>
              </a:rPr>
              <a:t> </a:t>
            </a:r>
            <a:r>
              <a:rPr lang="en-US" altLang="en-US" sz="2800" dirty="0" err="1" smtClean="0">
                <a:solidFill>
                  <a:srgbClr val="FF0000"/>
                </a:solidFill>
              </a:rPr>
              <a:t>đại</a:t>
            </a:r>
            <a:r>
              <a:rPr lang="en-US" altLang="en-US" sz="2800" dirty="0" smtClean="0">
                <a:solidFill>
                  <a:srgbClr val="FF0000"/>
                </a:solidFill>
              </a:rPr>
              <a:t> </a:t>
            </a:r>
            <a:r>
              <a:rPr lang="en-US" altLang="en-US" sz="2800" dirty="0" err="1" smtClean="0">
                <a:solidFill>
                  <a:srgbClr val="FF0000"/>
                </a:solidFill>
              </a:rPr>
              <a:t>nhà</a:t>
            </a:r>
            <a:r>
              <a:rPr lang="en-US" altLang="en-US" sz="2800" dirty="0" smtClean="0">
                <a:solidFill>
                  <a:srgbClr val="FF0000"/>
                </a:solidFill>
              </a:rPr>
              <a:t> Minh?</a:t>
            </a:r>
            <a:endParaRPr lang="en-US" altLang="en-US" sz="2800" dirty="0">
              <a:solidFill>
                <a:srgbClr val="FF0000"/>
              </a:solidFill>
            </a:endParaRPr>
          </a:p>
        </p:txBody>
      </p:sp>
      <p:sp>
        <p:nvSpPr>
          <p:cNvPr id="11281" name="AutoShape 17"/>
          <p:cNvSpPr>
            <a:spLocks noChangeArrowheads="1"/>
          </p:cNvSpPr>
          <p:nvPr/>
        </p:nvSpPr>
        <p:spPr bwMode="auto">
          <a:xfrm>
            <a:off x="2438400" y="3505200"/>
            <a:ext cx="4876800" cy="5842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1282" name="Text Box 18"/>
          <p:cNvSpPr txBox="1">
            <a:spLocks noChangeArrowheads="1"/>
          </p:cNvSpPr>
          <p:nvPr/>
        </p:nvSpPr>
        <p:spPr bwMode="auto">
          <a:xfrm>
            <a:off x="2343150" y="3522345"/>
            <a:ext cx="4267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dirty="0" smtClean="0"/>
              <a:t>Chu </a:t>
            </a:r>
            <a:r>
              <a:rPr lang="en-US" altLang="en-US" sz="2600" dirty="0" err="1" smtClean="0"/>
              <a:t>Nguyên</a:t>
            </a:r>
            <a:r>
              <a:rPr lang="en-US" altLang="en-US" sz="2600" dirty="0" smtClean="0"/>
              <a:t> </a:t>
            </a:r>
            <a:r>
              <a:rPr lang="en-US" altLang="en-US" sz="2600" dirty="0" err="1" smtClean="0"/>
              <a:t>Chương</a:t>
            </a:r>
            <a:endParaRPr lang="en-US" altLang="en-US" sz="2600" dirty="0"/>
          </a:p>
          <a:p>
            <a:pPr algn="l" eaLnBrk="1" hangingPunct="1">
              <a:spcBef>
                <a:spcPct val="50000"/>
              </a:spcBef>
              <a:buFontTx/>
              <a:buAutoNum type="alphaUcPeriod"/>
            </a:pPr>
            <a:r>
              <a:rPr lang="en-US" altLang="en-US" sz="2600" dirty="0" err="1" smtClean="0"/>
              <a:t>Võ</a:t>
            </a:r>
            <a:r>
              <a:rPr lang="en-US" altLang="en-US" sz="2600" dirty="0" smtClean="0"/>
              <a:t> </a:t>
            </a:r>
            <a:r>
              <a:rPr lang="en-US" altLang="en-US" sz="2600" dirty="0" err="1" smtClean="0"/>
              <a:t>Tắc</a:t>
            </a:r>
            <a:r>
              <a:rPr lang="en-US" altLang="en-US" sz="2600" dirty="0" smtClean="0"/>
              <a:t> </a:t>
            </a:r>
            <a:r>
              <a:rPr lang="en-US" altLang="en-US" sz="2600" dirty="0" err="1" smtClean="0"/>
              <a:t>Thiên</a:t>
            </a:r>
            <a:endParaRPr lang="en-US" altLang="en-US" sz="2600" dirty="0"/>
          </a:p>
          <a:p>
            <a:pPr algn="l" eaLnBrk="1" hangingPunct="1">
              <a:spcBef>
                <a:spcPct val="50000"/>
              </a:spcBef>
              <a:buFontTx/>
              <a:buAutoNum type="alphaUcPeriod"/>
            </a:pPr>
            <a:r>
              <a:rPr lang="en-US" altLang="en-US" sz="2600" dirty="0" err="1" smtClean="0"/>
              <a:t>Lý</a:t>
            </a:r>
            <a:r>
              <a:rPr lang="en-US" altLang="en-US" sz="2600" dirty="0" smtClean="0"/>
              <a:t> </a:t>
            </a:r>
            <a:r>
              <a:rPr lang="en-US" altLang="en-US" sz="2600" dirty="0" err="1" smtClean="0"/>
              <a:t>Uyên</a:t>
            </a:r>
            <a:endParaRPr lang="en-US" altLang="en-US" sz="2600" dirty="0"/>
          </a:p>
          <a:p>
            <a:pPr algn="l" eaLnBrk="1" hangingPunct="1">
              <a:spcBef>
                <a:spcPct val="50000"/>
              </a:spcBef>
              <a:buFontTx/>
              <a:buAutoNum type="alphaUcPeriod"/>
            </a:pPr>
            <a:r>
              <a:rPr lang="en-US" altLang="en-US" sz="2600" dirty="0" err="1" smtClean="0"/>
              <a:t>Hốt</a:t>
            </a:r>
            <a:r>
              <a:rPr lang="en-US" altLang="en-US" sz="2600" dirty="0" smtClean="0"/>
              <a:t> </a:t>
            </a:r>
            <a:r>
              <a:rPr lang="en-US" altLang="en-US" sz="2600" dirty="0" err="1" smtClean="0"/>
              <a:t>Tất</a:t>
            </a:r>
            <a:r>
              <a:rPr lang="en-US" altLang="en-US" sz="2600" dirty="0" smtClean="0"/>
              <a:t> </a:t>
            </a:r>
            <a:r>
              <a:rPr lang="en-US" altLang="en-US" sz="2600" dirty="0" err="1" smtClean="0"/>
              <a:t>Liệt</a:t>
            </a:r>
            <a:endParaRPr lang="en-US" altLang="en-US" sz="2600" dirty="0"/>
          </a:p>
        </p:txBody>
      </p:sp>
      <p:sp>
        <p:nvSpPr>
          <p:cNvPr id="11283" name="Text Box 19"/>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Tree>
    <p:extLst>
      <p:ext uri="{BB962C8B-B14F-4D97-AF65-F5344CB8AC3E}">
        <p14:creationId xmlns:p14="http://schemas.microsoft.com/office/powerpoint/2010/main" val="2875225958"/>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1280"/>
                                        </p:tgtEl>
                                        <p:attrNameLst>
                                          <p:attrName>style.visibility</p:attrName>
                                        </p:attrNameLst>
                                      </p:cBhvr>
                                      <p:to>
                                        <p:strVal val="visible"/>
                                      </p:to>
                                    </p:set>
                                    <p:anim calcmode="discrete" valueType="clr">
                                      <p:cBhvr override="childStyle">
                                        <p:cTn id="7"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80"/>
                                        </p:tgtEl>
                                        <p:attrNameLst>
                                          <p:attrName>fillcolor</p:attrName>
                                        </p:attrNameLst>
                                      </p:cBhvr>
                                      <p:tavLst>
                                        <p:tav tm="0">
                                          <p:val>
                                            <p:clrVal>
                                              <a:schemeClr val="accent2"/>
                                            </p:clrVal>
                                          </p:val>
                                        </p:tav>
                                        <p:tav tm="50000">
                                          <p:val>
                                            <p:clrVal>
                                              <a:schemeClr val="hlink"/>
                                            </p:clrVal>
                                          </p:val>
                                        </p:tav>
                                      </p:tavLst>
                                    </p:anim>
                                    <p:set>
                                      <p:cBhvr>
                                        <p:cTn id="9" dur="80"/>
                                        <p:tgtEl>
                                          <p:spTgt spid="11280"/>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1282"/>
                                        </p:tgtEl>
                                        <p:attrNameLst>
                                          <p:attrName>style.visibility</p:attrName>
                                        </p:attrNameLst>
                                      </p:cBhvr>
                                      <p:to>
                                        <p:strVal val="visible"/>
                                      </p:to>
                                    </p:set>
                                    <p:anim calcmode="discrete" valueType="clr">
                                      <p:cBhvr override="childStyle">
                                        <p:cTn id="12" dur="15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1282"/>
                                        </p:tgtEl>
                                        <p:attrNameLst>
                                          <p:attrName>fillcolor</p:attrName>
                                        </p:attrNameLst>
                                      </p:cBhvr>
                                      <p:tavLst>
                                        <p:tav tm="0">
                                          <p:val>
                                            <p:clrVal>
                                              <a:schemeClr val="accent2"/>
                                            </p:clrVal>
                                          </p:val>
                                        </p:tav>
                                        <p:tav tm="50000">
                                          <p:val>
                                            <p:clrVal>
                                              <a:schemeClr val="hlink"/>
                                            </p:clrVal>
                                          </p:val>
                                        </p:tav>
                                      </p:tavLst>
                                    </p:anim>
                                    <p:set>
                                      <p:cBhvr>
                                        <p:cTn id="14" dur="150"/>
                                        <p:tgtEl>
                                          <p:spTgt spid="112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28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281"/>
                                        </p:tgtEl>
                                        <p:attrNameLst>
                                          <p:attrName>style.visibility</p:attrName>
                                        </p:attrNameLst>
                                      </p:cBhvr>
                                      <p:to>
                                        <p:strVal val="visible"/>
                                      </p:to>
                                    </p:set>
                                    <p:animEffect transition="in" filter="fade">
                                      <p:cBhvr>
                                        <p:cTn id="20" dur="500"/>
                                        <p:tgtEl>
                                          <p:spTgt spid="11281"/>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grpId="1" nodeType="withEffect">
                                  <p:stCondLst>
                                    <p:cond delay="0"/>
                                  </p:stCondLst>
                                  <p:childTnLst>
                                    <p:animClr clrSpc="hsl" dir="cw">
                                      <p:cBhvr override="childStyle">
                                        <p:cTn id="22" dur="500" fill="hold"/>
                                        <p:tgtEl>
                                          <p:spTgt spid="11281"/>
                                        </p:tgtEl>
                                        <p:attrNameLst>
                                          <p:attrName>style.color</p:attrName>
                                        </p:attrNameLst>
                                      </p:cBhvr>
                                      <p:by>
                                        <p:hsl h="-7200000" s="0" l="0"/>
                                      </p:by>
                                    </p:animClr>
                                    <p:animClr clrSpc="hsl" dir="cw">
                                      <p:cBhvr>
                                        <p:cTn id="23" dur="500" fill="hold"/>
                                        <p:tgtEl>
                                          <p:spTgt spid="11281"/>
                                        </p:tgtEl>
                                        <p:attrNameLst>
                                          <p:attrName>fillcolor</p:attrName>
                                        </p:attrNameLst>
                                      </p:cBhvr>
                                      <p:by>
                                        <p:hsl h="-7200000" s="0" l="0"/>
                                      </p:by>
                                    </p:animClr>
                                    <p:animClr clrSpc="hsl" dir="cw">
                                      <p:cBhvr>
                                        <p:cTn id="24" dur="500" fill="hold"/>
                                        <p:tgtEl>
                                          <p:spTgt spid="11281"/>
                                        </p:tgtEl>
                                        <p:attrNameLst>
                                          <p:attrName>stroke.color</p:attrName>
                                        </p:attrNameLst>
                                      </p:cBhvr>
                                      <p:by>
                                        <p:hsl h="-7200000" s="0" l="0"/>
                                      </p:by>
                                    </p:animClr>
                                    <p:set>
                                      <p:cBhvr>
                                        <p:cTn id="25" dur="500" fill="hold"/>
                                        <p:tgtEl>
                                          <p:spTgt spid="11281"/>
                                        </p:tgtEl>
                                        <p:attrNameLst>
                                          <p:attrName>fill.type</p:attrName>
                                        </p:attrNameLst>
                                      </p:cBhvr>
                                      <p:to>
                                        <p:strVal val="solid"/>
                                      </p:to>
                                    </p:set>
                                  </p:childTnLst>
                                </p:cTn>
                              </p:par>
                            </p:childTnLst>
                          </p:cTn>
                        </p:par>
                      </p:childTnLst>
                    </p:cTn>
                  </p:par>
                </p:childTnLst>
              </p:cTn>
              <p:nextCondLst>
                <p:cond evt="onClick" delay="0">
                  <p:tgtEl>
                    <p:spTgt spid="11283"/>
                  </p:tgtEl>
                </p:cond>
              </p:nextCondLst>
            </p:seq>
          </p:childTnLst>
        </p:cTn>
      </p:par>
    </p:tnLst>
    <p:bldLst>
      <p:bldP spid="11281" grpId="0" animBg="1"/>
      <p:bldP spid="1128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an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3463" y="319088"/>
            <a:ext cx="14478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9"/>
          <p:cNvSpPr>
            <a:spLocks noChangeArrowheads="1"/>
          </p:cNvSpPr>
          <p:nvPr/>
        </p:nvSpPr>
        <p:spPr bwMode="auto">
          <a:xfrm>
            <a:off x="3810000" y="1604963"/>
            <a:ext cx="1676400" cy="439737"/>
          </a:xfrm>
          <a:prstGeom prst="roundRect">
            <a:avLst>
              <a:gd name="adj" fmla="val 16667"/>
            </a:avLst>
          </a:prstGeom>
          <a:gradFill rotWithShape="1">
            <a:gsLst>
              <a:gs pos="0">
                <a:srgbClr val="FFCC00"/>
              </a:gs>
              <a:gs pos="100000">
                <a:srgbClr val="CC99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296" name="AutoShape 10"/>
          <p:cNvSpPr>
            <a:spLocks noChangeArrowheads="1"/>
          </p:cNvSpPr>
          <p:nvPr/>
        </p:nvSpPr>
        <p:spPr bwMode="auto">
          <a:xfrm>
            <a:off x="3883025" y="1655763"/>
            <a:ext cx="1536700" cy="341312"/>
          </a:xfrm>
          <a:prstGeom prst="roundRect">
            <a:avLst>
              <a:gd name="adj" fmla="val 16667"/>
            </a:avLst>
          </a:prstGeom>
          <a:gradFill rotWithShape="1">
            <a:gsLst>
              <a:gs pos="0">
                <a:srgbClr val="FFFF66"/>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dirty="0" err="1" smtClean="0"/>
              <a:t>Câu</a:t>
            </a:r>
            <a:r>
              <a:rPr lang="en-US" altLang="en-US" dirty="0" smtClean="0"/>
              <a:t> </a:t>
            </a:r>
            <a:r>
              <a:rPr lang="en-US" altLang="en-US" dirty="0" err="1" smtClean="0"/>
              <a:t>hỏi</a:t>
            </a:r>
            <a:r>
              <a:rPr lang="en-US" altLang="en-US" dirty="0" smtClean="0"/>
              <a:t> </a:t>
            </a:r>
            <a:r>
              <a:rPr lang="en-US" altLang="en-US" dirty="0" smtClean="0"/>
              <a:t>3</a:t>
            </a:r>
            <a:endParaRPr lang="en-US" altLang="en-US" dirty="0"/>
          </a:p>
        </p:txBody>
      </p:sp>
      <p:pic>
        <p:nvPicPr>
          <p:cNvPr id="12298" name="Picture 12" descr="star_tip_md_wh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descr="people008"/>
          <p:cNvPicPr>
            <a:picLocks noChangeAspect="1" noChangeArrowheads="1" noCrop="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838200" y="52832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p:cNvSpPr txBox="1">
            <a:spLocks noChangeArrowheads="1"/>
          </p:cNvSpPr>
          <p:nvPr/>
        </p:nvSpPr>
        <p:spPr bwMode="auto">
          <a:xfrm>
            <a:off x="381000" y="2286000"/>
            <a:ext cx="8382000"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lnSpc>
                <a:spcPct val="110000"/>
              </a:lnSpc>
              <a:spcBef>
                <a:spcPct val="50000"/>
              </a:spcBef>
            </a:pPr>
            <a:r>
              <a:rPr lang="en-US" altLang="en-US" sz="2800" dirty="0" smtClean="0">
                <a:solidFill>
                  <a:srgbClr val="FF0000"/>
                </a:solidFill>
              </a:rPr>
              <a:t>?</a:t>
            </a:r>
            <a:r>
              <a:rPr lang="en-US" altLang="en-US" sz="2800" dirty="0" err="1" smtClean="0">
                <a:solidFill>
                  <a:srgbClr val="FF0000"/>
                </a:solidFill>
              </a:rPr>
              <a:t>Triều</a:t>
            </a:r>
            <a:r>
              <a:rPr lang="en-US" altLang="en-US" sz="2800" dirty="0" smtClean="0">
                <a:solidFill>
                  <a:srgbClr val="FF0000"/>
                </a:solidFill>
              </a:rPr>
              <a:t> </a:t>
            </a:r>
            <a:r>
              <a:rPr lang="en-US" altLang="en-US" sz="2800" dirty="0" err="1" smtClean="0">
                <a:solidFill>
                  <a:srgbClr val="FF0000"/>
                </a:solidFill>
              </a:rPr>
              <a:t>đại</a:t>
            </a:r>
            <a:r>
              <a:rPr lang="en-US" altLang="en-US" sz="2800" dirty="0" smtClean="0">
                <a:solidFill>
                  <a:srgbClr val="FF0000"/>
                </a:solidFill>
              </a:rPr>
              <a:t> </a:t>
            </a:r>
            <a:r>
              <a:rPr lang="en-US" altLang="en-US" sz="2800" dirty="0" err="1" smtClean="0">
                <a:solidFill>
                  <a:srgbClr val="FF0000"/>
                </a:solidFill>
              </a:rPr>
              <a:t>Phong</a:t>
            </a:r>
            <a:r>
              <a:rPr lang="en-US" altLang="en-US" sz="2800" dirty="0" smtClean="0">
                <a:solidFill>
                  <a:srgbClr val="FF0000"/>
                </a:solidFill>
              </a:rPr>
              <a:t> </a:t>
            </a:r>
            <a:r>
              <a:rPr lang="en-US" altLang="en-US" sz="2800" dirty="0" err="1" smtClean="0">
                <a:solidFill>
                  <a:srgbClr val="FF0000"/>
                </a:solidFill>
              </a:rPr>
              <a:t>kiến</a:t>
            </a:r>
            <a:r>
              <a:rPr lang="en-US" altLang="en-US" sz="2800" dirty="0" smtClean="0">
                <a:solidFill>
                  <a:srgbClr val="FF0000"/>
                </a:solidFill>
              </a:rPr>
              <a:t> </a:t>
            </a:r>
            <a:r>
              <a:rPr lang="en-US" altLang="en-US" sz="2800" dirty="0" err="1">
                <a:solidFill>
                  <a:srgbClr val="FF0000"/>
                </a:solidFill>
              </a:rPr>
              <a:t>T</a:t>
            </a:r>
            <a:r>
              <a:rPr lang="en-US" altLang="en-US" sz="2800" dirty="0" err="1" smtClean="0">
                <a:solidFill>
                  <a:srgbClr val="FF0000"/>
                </a:solidFill>
              </a:rPr>
              <a:t>rung</a:t>
            </a:r>
            <a:r>
              <a:rPr lang="en-US" altLang="en-US" sz="2800" dirty="0" smtClean="0">
                <a:solidFill>
                  <a:srgbClr val="FF0000"/>
                </a:solidFill>
              </a:rPr>
              <a:t> </a:t>
            </a:r>
            <a:r>
              <a:rPr lang="en-US" altLang="en-US" sz="2800" dirty="0">
                <a:solidFill>
                  <a:srgbClr val="FF0000"/>
                </a:solidFill>
              </a:rPr>
              <a:t>Q</a:t>
            </a:r>
            <a:r>
              <a:rPr lang="en-US" altLang="en-US" sz="2800" dirty="0" smtClean="0">
                <a:solidFill>
                  <a:srgbClr val="FF0000"/>
                </a:solidFill>
              </a:rPr>
              <a:t>uốc </a:t>
            </a:r>
            <a:r>
              <a:rPr lang="en-US" altLang="en-US" sz="2800" dirty="0" err="1" smtClean="0">
                <a:solidFill>
                  <a:srgbClr val="FF0000"/>
                </a:solidFill>
              </a:rPr>
              <a:t>cuối</a:t>
            </a:r>
            <a:r>
              <a:rPr lang="en-US" altLang="en-US" sz="2800" dirty="0" smtClean="0">
                <a:solidFill>
                  <a:srgbClr val="FF0000"/>
                </a:solidFill>
              </a:rPr>
              <a:t> </a:t>
            </a:r>
            <a:r>
              <a:rPr lang="en-US" altLang="en-US" sz="2800" dirty="0" err="1" smtClean="0">
                <a:solidFill>
                  <a:srgbClr val="FF0000"/>
                </a:solidFill>
              </a:rPr>
              <a:t>cùng</a:t>
            </a:r>
            <a:r>
              <a:rPr lang="en-US" altLang="en-US" sz="2800" dirty="0" smtClean="0">
                <a:solidFill>
                  <a:srgbClr val="FF0000"/>
                </a:solidFill>
              </a:rPr>
              <a:t> </a:t>
            </a:r>
            <a:r>
              <a:rPr lang="en-US" altLang="en-US" sz="2800" dirty="0" err="1" smtClean="0">
                <a:solidFill>
                  <a:srgbClr val="FF0000"/>
                </a:solidFill>
              </a:rPr>
              <a:t>là</a:t>
            </a:r>
            <a:r>
              <a:rPr lang="en-US" altLang="en-US" sz="2800" dirty="0" smtClean="0">
                <a:solidFill>
                  <a:srgbClr val="FF0000"/>
                </a:solidFill>
              </a:rPr>
              <a:t> </a:t>
            </a:r>
            <a:r>
              <a:rPr lang="en-US" altLang="en-US" sz="2800" dirty="0" err="1" smtClean="0">
                <a:solidFill>
                  <a:srgbClr val="FF0000"/>
                </a:solidFill>
              </a:rPr>
              <a:t>triều</a:t>
            </a:r>
            <a:r>
              <a:rPr lang="en-US" altLang="en-US" sz="2800" dirty="0" smtClean="0">
                <a:solidFill>
                  <a:srgbClr val="FF0000"/>
                </a:solidFill>
              </a:rPr>
              <a:t> </a:t>
            </a:r>
            <a:r>
              <a:rPr lang="en-US" altLang="en-US" sz="2800" dirty="0" err="1" smtClean="0">
                <a:solidFill>
                  <a:srgbClr val="FF0000"/>
                </a:solidFill>
              </a:rPr>
              <a:t>đại</a:t>
            </a:r>
            <a:r>
              <a:rPr lang="en-US" altLang="en-US" sz="2800" dirty="0" smtClean="0">
                <a:solidFill>
                  <a:srgbClr val="FF0000"/>
                </a:solidFill>
              </a:rPr>
              <a:t> </a:t>
            </a:r>
            <a:r>
              <a:rPr lang="en-US" altLang="en-US" sz="2800" dirty="0" err="1" smtClean="0">
                <a:solidFill>
                  <a:srgbClr val="FF0000"/>
                </a:solidFill>
              </a:rPr>
              <a:t>nào</a:t>
            </a:r>
            <a:r>
              <a:rPr lang="en-US" altLang="en-US" sz="2800" dirty="0" smtClean="0">
                <a:solidFill>
                  <a:srgbClr val="FF0000"/>
                </a:solidFill>
              </a:rPr>
              <a:t>?</a:t>
            </a:r>
            <a:endParaRPr lang="en-US" altLang="en-US" sz="2800" dirty="0">
              <a:solidFill>
                <a:srgbClr val="FF0000"/>
              </a:solidFill>
            </a:endParaRPr>
          </a:p>
        </p:txBody>
      </p:sp>
      <p:sp>
        <p:nvSpPr>
          <p:cNvPr id="12305" name="AutoShape 17"/>
          <p:cNvSpPr>
            <a:spLocks noChangeArrowheads="1"/>
          </p:cNvSpPr>
          <p:nvPr/>
        </p:nvSpPr>
        <p:spPr bwMode="auto">
          <a:xfrm>
            <a:off x="1828800" y="4572000"/>
            <a:ext cx="3733800" cy="609600"/>
          </a:xfrm>
          <a:prstGeom prst="roundRect">
            <a:avLst>
              <a:gd name="adj" fmla="val 16667"/>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12306" name="Text Box 18"/>
          <p:cNvSpPr txBox="1">
            <a:spLocks noChangeArrowheads="1"/>
          </p:cNvSpPr>
          <p:nvPr/>
        </p:nvSpPr>
        <p:spPr bwMode="auto">
          <a:xfrm>
            <a:off x="1813560" y="3394396"/>
            <a:ext cx="563880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algn="l" eaLnBrk="1" hangingPunct="1">
              <a:spcBef>
                <a:spcPct val="50000"/>
              </a:spcBef>
              <a:buFontTx/>
              <a:buAutoNum type="alphaUcPeriod"/>
            </a:pPr>
            <a:r>
              <a:rPr lang="en-US" altLang="en-US" sz="2600" dirty="0"/>
              <a:t> </a:t>
            </a:r>
            <a:r>
              <a:rPr lang="en-US" altLang="en-US" sz="2600" dirty="0" err="1" smtClean="0"/>
              <a:t>Nhà</a:t>
            </a:r>
            <a:r>
              <a:rPr lang="en-US" altLang="en-US" sz="2600" dirty="0" smtClean="0"/>
              <a:t> Minh</a:t>
            </a:r>
            <a:endParaRPr lang="en-US" altLang="en-US" sz="2600" dirty="0"/>
          </a:p>
          <a:p>
            <a:pPr algn="l" eaLnBrk="1" hangingPunct="1">
              <a:spcBef>
                <a:spcPct val="50000"/>
              </a:spcBef>
              <a:buFontTx/>
              <a:buAutoNum type="alphaUcPeriod"/>
            </a:pPr>
            <a:r>
              <a:rPr lang="en-US" altLang="en-US" sz="2600" dirty="0" err="1" smtClean="0"/>
              <a:t>Nhà</a:t>
            </a:r>
            <a:r>
              <a:rPr lang="en-US" altLang="en-US" sz="2600" dirty="0" smtClean="0"/>
              <a:t> </a:t>
            </a:r>
            <a:r>
              <a:rPr lang="en-US" altLang="en-US" sz="2600" dirty="0" err="1" smtClean="0"/>
              <a:t>Tống</a:t>
            </a:r>
            <a:endParaRPr lang="en-US" altLang="en-US" sz="2600" dirty="0"/>
          </a:p>
          <a:p>
            <a:pPr marL="0" indent="0" algn="l" eaLnBrk="1" hangingPunct="1">
              <a:spcBef>
                <a:spcPct val="50000"/>
              </a:spcBef>
            </a:pPr>
            <a:r>
              <a:rPr lang="en-US" altLang="en-US" sz="2600" dirty="0" smtClean="0"/>
              <a:t>C. </a:t>
            </a:r>
            <a:r>
              <a:rPr lang="en-US" altLang="en-US" sz="2600" dirty="0" err="1" smtClean="0"/>
              <a:t>Nhà</a:t>
            </a:r>
            <a:r>
              <a:rPr lang="en-US" altLang="en-US" sz="2600" dirty="0" smtClean="0"/>
              <a:t>  </a:t>
            </a:r>
            <a:r>
              <a:rPr lang="en-US" altLang="en-US" sz="2600" dirty="0" err="1" smtClean="0"/>
              <a:t>Thanh</a:t>
            </a:r>
            <a:endParaRPr lang="en-US" altLang="en-US" sz="2600" dirty="0" smtClean="0"/>
          </a:p>
          <a:p>
            <a:pPr marL="0" indent="0" algn="l" eaLnBrk="1" hangingPunct="1">
              <a:spcBef>
                <a:spcPct val="50000"/>
              </a:spcBef>
            </a:pPr>
            <a:r>
              <a:rPr lang="en-US" altLang="en-US" sz="2600" dirty="0" smtClean="0"/>
              <a:t>D. </a:t>
            </a:r>
            <a:r>
              <a:rPr lang="en-US" altLang="en-US" sz="2600" dirty="0" err="1" smtClean="0"/>
              <a:t>Nhà</a:t>
            </a:r>
            <a:r>
              <a:rPr lang="en-US" altLang="en-US" sz="2600" dirty="0" smtClean="0"/>
              <a:t> </a:t>
            </a:r>
            <a:r>
              <a:rPr lang="en-US" altLang="en-US" sz="2600" dirty="0" err="1" smtClean="0"/>
              <a:t>Đường</a:t>
            </a:r>
            <a:endParaRPr lang="en-US" altLang="en-US" sz="2600" dirty="0"/>
          </a:p>
        </p:txBody>
      </p:sp>
      <p:sp>
        <p:nvSpPr>
          <p:cNvPr id="12307" name="Text Box 19"/>
          <p:cNvSpPr txBox="1">
            <a:spLocks noChangeArrowheads="1"/>
          </p:cNvSpPr>
          <p:nvPr/>
        </p:nvSpPr>
        <p:spPr bwMode="auto">
          <a:xfrm>
            <a:off x="1812925" y="6130925"/>
            <a:ext cx="984250" cy="404813"/>
          </a:xfrm>
          <a:prstGeom prst="rect">
            <a:avLst/>
          </a:prstGeom>
          <a:solidFill>
            <a:srgbClr val="FFCC66"/>
          </a:solidFill>
          <a:ln w="38100">
            <a:miter lim="800000"/>
            <a:headEnd/>
            <a:tailEnd/>
          </a:ln>
          <a:effectLst/>
          <a:scene3d>
            <a:camera prst="legacyObliqueTopRight"/>
            <a:lightRig rig="legacyFlat3" dir="b"/>
          </a:scene3d>
          <a:sp3d extrusionH="1254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91581" dir="12821404" algn="ctr" rotWithShape="0">
                    <a:schemeClr val="bg2">
                      <a:alpha val="50000"/>
                    </a:schemeClr>
                  </a:outerShdw>
                </a:effectLst>
              </a14:hiddenEffects>
            </a:ext>
          </a:extLst>
        </p:spPr>
        <p:txBody>
          <a:bodyPr wrap="none">
            <a:spAutoFit/>
            <a:flatTx/>
          </a:bodyPr>
          <a:lstStyle/>
          <a:p>
            <a:pPr algn="l">
              <a:defRPr/>
            </a:pPr>
            <a:r>
              <a:rPr lang="en-US">
                <a:effectLst>
                  <a:outerShdw blurRad="38100" dist="38100" dir="2700000" algn="tl">
                    <a:srgbClr val="FFFFFF"/>
                  </a:outerShdw>
                </a:effectLst>
                <a:latin typeface=".VnArial" pitchFamily="34" charset="0"/>
              </a:rPr>
              <a:t>§¸p ¸n</a:t>
            </a:r>
          </a:p>
        </p:txBody>
      </p:sp>
    </p:spTree>
    <p:extLst>
      <p:ext uri="{BB962C8B-B14F-4D97-AF65-F5344CB8AC3E}">
        <p14:creationId xmlns:p14="http://schemas.microsoft.com/office/powerpoint/2010/main" val="413979023"/>
      </p:ext>
    </p:extLst>
  </p:cSld>
  <p:clrMapOvr>
    <a:masterClrMapping/>
  </p:clrMapOvr>
  <p:transition spd="slow" advClick="0">
    <p:zoom/>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withEffect">
                                  <p:stCondLst>
                                    <p:cond delay="2000"/>
                                  </p:stCondLst>
                                  <p:iterate type="lt">
                                    <p:tmPct val="50000"/>
                                  </p:iterate>
                                  <p:childTnLst>
                                    <p:set>
                                      <p:cBhvr>
                                        <p:cTn id="6" dur="1" fill="hold">
                                          <p:stCondLst>
                                            <p:cond delay="0"/>
                                          </p:stCondLst>
                                        </p:cTn>
                                        <p:tgtEl>
                                          <p:spTgt spid="12304"/>
                                        </p:tgtEl>
                                        <p:attrNameLst>
                                          <p:attrName>style.visibility</p:attrName>
                                        </p:attrNameLst>
                                      </p:cBhvr>
                                      <p:to>
                                        <p:strVal val="visible"/>
                                      </p:to>
                                    </p:set>
                                    <p:anim calcmode="discrete" valueType="clr">
                                      <p:cBhvr override="childStyle">
                                        <p:cTn id="7" dur="80"/>
                                        <p:tgtEl>
                                          <p:spTgt spid="123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4"/>
                                        </p:tgtEl>
                                        <p:attrNameLst>
                                          <p:attrName>fillcolor</p:attrName>
                                        </p:attrNameLst>
                                      </p:cBhvr>
                                      <p:tavLst>
                                        <p:tav tm="0">
                                          <p:val>
                                            <p:clrVal>
                                              <a:schemeClr val="accent2"/>
                                            </p:clrVal>
                                          </p:val>
                                        </p:tav>
                                        <p:tav tm="50000">
                                          <p:val>
                                            <p:clrVal>
                                              <a:schemeClr val="hlink"/>
                                            </p:clrVal>
                                          </p:val>
                                        </p:tav>
                                      </p:tavLst>
                                    </p:anim>
                                    <p:set>
                                      <p:cBhvr>
                                        <p:cTn id="9" dur="80"/>
                                        <p:tgtEl>
                                          <p:spTgt spid="12304"/>
                                        </p:tgtEl>
                                        <p:attrNameLst>
                                          <p:attrName>fill.type</p:attrName>
                                        </p:attrNameLst>
                                      </p:cBhvr>
                                      <p:to>
                                        <p:strVal val="solid"/>
                                      </p:to>
                                    </p:set>
                                  </p:childTnLst>
                                </p:cTn>
                              </p:par>
                              <p:par>
                                <p:cTn id="10" presetID="27" presetClass="entr" presetSubtype="0" fill="hold" nodeType="withEffect">
                                  <p:stCondLst>
                                    <p:cond delay="6000"/>
                                  </p:stCondLst>
                                  <p:iterate type="lt">
                                    <p:tmPct val="50000"/>
                                  </p:iterate>
                                  <p:childTnLst>
                                    <p:set>
                                      <p:cBhvr>
                                        <p:cTn id="11" dur="1" fill="hold">
                                          <p:stCondLst>
                                            <p:cond delay="0"/>
                                          </p:stCondLst>
                                        </p:cTn>
                                        <p:tgtEl>
                                          <p:spTgt spid="12306"/>
                                        </p:tgtEl>
                                        <p:attrNameLst>
                                          <p:attrName>style.visibility</p:attrName>
                                        </p:attrNameLst>
                                      </p:cBhvr>
                                      <p:to>
                                        <p:strVal val="visible"/>
                                      </p:to>
                                    </p:set>
                                    <p:anim calcmode="discrete" valueType="clr">
                                      <p:cBhvr override="childStyle">
                                        <p:cTn id="12" dur="15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13" dur="150"/>
                                        <p:tgtEl>
                                          <p:spTgt spid="12306"/>
                                        </p:tgtEl>
                                        <p:attrNameLst>
                                          <p:attrName>fillcolor</p:attrName>
                                        </p:attrNameLst>
                                      </p:cBhvr>
                                      <p:tavLst>
                                        <p:tav tm="0">
                                          <p:val>
                                            <p:clrVal>
                                              <a:schemeClr val="accent2"/>
                                            </p:clrVal>
                                          </p:val>
                                        </p:tav>
                                        <p:tav tm="50000">
                                          <p:val>
                                            <p:clrVal>
                                              <a:schemeClr val="hlink"/>
                                            </p:clrVal>
                                          </p:val>
                                        </p:tav>
                                      </p:tavLst>
                                    </p:anim>
                                    <p:set>
                                      <p:cBhvr>
                                        <p:cTn id="14" dur="150"/>
                                        <p:tgtEl>
                                          <p:spTgt spid="123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30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fade">
                                      <p:cBhvr>
                                        <p:cTn id="20" dur="500"/>
                                        <p:tgtEl>
                                          <p:spTgt spid="12305"/>
                                        </p:tgtEl>
                                      </p:cBhvr>
                                    </p:animEffect>
                                  </p:childTnLst>
                                  <p:subTnLst>
                                    <p:audio>
                                      <p:cMediaNode>
                                        <p:cTn display="0" masterRel="sameClick">
                                          <p:stCondLst>
                                            <p:cond evt="begin" delay="0">
                                              <p:tn val="18"/>
                                            </p:cond>
                                          </p:stCondLst>
                                          <p:endCondLst>
                                            <p:cond evt="onStopAudio" delay="0">
                                              <p:tgtEl>
                                                <p:sldTgt/>
                                              </p:tgtEl>
                                            </p:cond>
                                          </p:endCondLst>
                                        </p:cTn>
                                        <p:tgtEl>
                                          <p:sndTgt r:embed="rId3" name="FELIZ2.WAV"/>
                                        </p:tgtEl>
                                      </p:cMediaNode>
                                    </p:audio>
                                  </p:subTnLst>
                                </p:cTn>
                              </p:par>
                              <p:par>
                                <p:cTn id="21" presetID="22" presetClass="emph" presetSubtype="0" repeatCount="10000" fill="remove" grpId="1" nodeType="withEffect">
                                  <p:stCondLst>
                                    <p:cond delay="0"/>
                                  </p:stCondLst>
                                  <p:childTnLst>
                                    <p:animClr clrSpc="hsl" dir="cw">
                                      <p:cBhvr override="childStyle">
                                        <p:cTn id="22" dur="500" fill="hold"/>
                                        <p:tgtEl>
                                          <p:spTgt spid="12305"/>
                                        </p:tgtEl>
                                        <p:attrNameLst>
                                          <p:attrName>style.color</p:attrName>
                                        </p:attrNameLst>
                                      </p:cBhvr>
                                      <p:by>
                                        <p:hsl h="-7200000" s="0" l="0"/>
                                      </p:by>
                                    </p:animClr>
                                    <p:animClr clrSpc="hsl" dir="cw">
                                      <p:cBhvr>
                                        <p:cTn id="23" dur="500" fill="hold"/>
                                        <p:tgtEl>
                                          <p:spTgt spid="12305"/>
                                        </p:tgtEl>
                                        <p:attrNameLst>
                                          <p:attrName>fillcolor</p:attrName>
                                        </p:attrNameLst>
                                      </p:cBhvr>
                                      <p:by>
                                        <p:hsl h="-7200000" s="0" l="0"/>
                                      </p:by>
                                    </p:animClr>
                                    <p:animClr clrSpc="hsl" dir="cw">
                                      <p:cBhvr>
                                        <p:cTn id="24" dur="500" fill="hold"/>
                                        <p:tgtEl>
                                          <p:spTgt spid="12305"/>
                                        </p:tgtEl>
                                        <p:attrNameLst>
                                          <p:attrName>stroke.color</p:attrName>
                                        </p:attrNameLst>
                                      </p:cBhvr>
                                      <p:by>
                                        <p:hsl h="-7200000" s="0" l="0"/>
                                      </p:by>
                                    </p:animClr>
                                    <p:set>
                                      <p:cBhvr>
                                        <p:cTn id="25" dur="500" fill="hold"/>
                                        <p:tgtEl>
                                          <p:spTgt spid="12305"/>
                                        </p:tgtEl>
                                        <p:attrNameLst>
                                          <p:attrName>fill.type</p:attrName>
                                        </p:attrNameLst>
                                      </p:cBhvr>
                                      <p:to>
                                        <p:strVal val="solid"/>
                                      </p:to>
                                    </p:set>
                                  </p:childTnLst>
                                </p:cTn>
                              </p:par>
                            </p:childTnLst>
                          </p:cTn>
                        </p:par>
                      </p:childTnLst>
                    </p:cTn>
                  </p:par>
                </p:childTnLst>
              </p:cTn>
              <p:nextCondLst>
                <p:cond evt="onClick" delay="0">
                  <p:tgtEl>
                    <p:spTgt spid="12307"/>
                  </p:tgtEl>
                </p:cond>
              </p:nextCondLst>
            </p:seq>
          </p:childTnLst>
        </p:cTn>
      </p:par>
    </p:tnLst>
    <p:bldLst>
      <p:bldP spid="12305" grpId="0" animBg="1"/>
      <p:bldP spid="1230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0365915"/>
          </a:xfrm>
          <a:prstGeom prst="rect">
            <a:avLst/>
          </a:prstGeom>
        </p:spPr>
        <p:txBody>
          <a:bodyPr>
            <a:spAutoFit/>
          </a:bodyPr>
          <a:lstStyle/>
          <a:p>
            <a:pPr algn="ctr" fontAlgn="base">
              <a:lnSpc>
                <a:spcPct val="115000"/>
              </a:lnSpc>
              <a:spcBef>
                <a:spcPct val="0"/>
              </a:spcBef>
              <a:spcAft>
                <a:spcPct val="0"/>
              </a:spcAft>
              <a:defRPr/>
            </a:pPr>
            <a:r>
              <a:rPr lang="en-US" sz="2400" b="1" dirty="0">
                <a:solidFill>
                  <a:srgbClr val="000000"/>
                </a:solidFill>
                <a:cs typeface="Times New Roman" pitchFamily="18" charset="0"/>
              </a:rPr>
              <a:t/>
            </a:r>
            <a:br>
              <a:rPr lang="en-US" sz="2400" b="1" dirty="0">
                <a:solidFill>
                  <a:srgbClr val="000000"/>
                </a:solidFill>
                <a:cs typeface="Times New Roman" pitchFamily="18" charset="0"/>
              </a:rPr>
            </a:br>
            <a:endParaRPr lang="en-US" sz="2400" b="1" dirty="0" smtClean="0">
              <a:solidFill>
                <a:srgbClr val="1427DC"/>
              </a:solidFill>
              <a:latin typeface="+mj-lt"/>
              <a:ea typeface="Calibri"/>
              <a:cs typeface="Arial" pitchFamily="34" charset="0"/>
            </a:endParaRPr>
          </a:p>
          <a:p>
            <a:pPr algn="ctr" fontAlgn="base">
              <a:lnSpc>
                <a:spcPct val="115000"/>
              </a:lnSpc>
              <a:spcBef>
                <a:spcPct val="0"/>
              </a:spcBef>
              <a:spcAft>
                <a:spcPct val="0"/>
              </a:spcAft>
              <a:defRPr/>
            </a:pPr>
            <a:endParaRPr lang="en-US" sz="2400" b="1" dirty="0">
              <a:solidFill>
                <a:srgbClr val="1427DC"/>
              </a:solidFill>
              <a:latin typeface="+mj-lt"/>
              <a:ea typeface="Calibri"/>
              <a:cs typeface="Arial" pitchFamily="34" charset="0"/>
            </a:endParaRPr>
          </a:p>
          <a:p>
            <a:pPr algn="ctr" fontAlgn="base">
              <a:lnSpc>
                <a:spcPct val="115000"/>
              </a:lnSpc>
              <a:spcBef>
                <a:spcPct val="0"/>
              </a:spcBef>
              <a:spcAft>
                <a:spcPct val="0"/>
              </a:spcAft>
              <a:defRPr/>
            </a:pPr>
            <a:endParaRPr lang="en-US" sz="3200" b="1" dirty="0" smtClean="0">
              <a:solidFill>
                <a:srgbClr val="FF0000"/>
              </a:solidFill>
              <a:latin typeface="Arial" pitchFamily="34" charset="0"/>
              <a:ea typeface="Calibri"/>
              <a:cs typeface="Arial" pitchFamily="34" charset="0"/>
            </a:endParaRPr>
          </a:p>
          <a:p>
            <a:pPr algn="ctr" fontAlgn="base">
              <a:lnSpc>
                <a:spcPct val="115000"/>
              </a:lnSpc>
              <a:spcBef>
                <a:spcPct val="0"/>
              </a:spcBef>
              <a:spcAft>
                <a:spcPct val="0"/>
              </a:spcAft>
              <a:defRPr/>
            </a:pPr>
            <a:r>
              <a:rPr lang="en-US" sz="3200" b="1" dirty="0" smtClean="0">
                <a:solidFill>
                  <a:srgbClr val="FF0000"/>
                </a:solidFill>
              </a:rPr>
              <a:t>     </a:t>
            </a: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6 – </a:t>
            </a: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9: </a:t>
            </a:r>
            <a:r>
              <a:rPr lang="en-US" sz="4400" b="1" dirty="0" smtClean="0">
                <a:solidFill>
                  <a:srgbClr val="FF0000"/>
                </a:solidFill>
                <a:latin typeface="Times New Roman" panose="02020603050405020304" pitchFamily="18" charset="0"/>
                <a:cs typeface="Times New Roman" panose="02020603050405020304" pitchFamily="18" charset="0"/>
              </a:rPr>
              <a:t>TRUNG QUỐC TỪ THẾ KỈ VII ĐẾN GIỮA THẾ </a:t>
            </a:r>
            <a:r>
              <a:rPr lang="en-US" sz="4400" b="1" dirty="0" err="1" smtClean="0">
                <a:solidFill>
                  <a:srgbClr val="FF0000"/>
                </a:solidFill>
                <a:latin typeface="Times New Roman" panose="02020603050405020304" pitchFamily="18" charset="0"/>
                <a:cs typeface="Times New Roman" panose="02020603050405020304" pitchFamily="18" charset="0"/>
              </a:rPr>
              <a:t>KỈ</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XIX (</a:t>
            </a:r>
            <a:r>
              <a:rPr lang="en-US" sz="4400" b="1" dirty="0" err="1" smtClean="0">
                <a:solidFill>
                  <a:srgbClr val="FF0000"/>
                </a:solidFill>
                <a:latin typeface="Times New Roman" panose="02020603050405020304" pitchFamily="18" charset="0"/>
                <a:cs typeface="Times New Roman" panose="02020603050405020304" pitchFamily="18" charset="0"/>
              </a:rPr>
              <a:t>tiếp</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ea typeface="Calibri"/>
              <a:cs typeface="Times New Roman" panose="02020603050405020304" pitchFamily="18" charset="0"/>
            </a:endParaRPr>
          </a:p>
          <a:p>
            <a:pPr algn="ctr" fontAlgn="base">
              <a:lnSpc>
                <a:spcPct val="115000"/>
              </a:lnSpc>
              <a:spcBef>
                <a:spcPct val="0"/>
              </a:spcBef>
              <a:spcAft>
                <a:spcPct val="0"/>
              </a:spcAft>
              <a:defRPr/>
            </a:pPr>
            <a:r>
              <a:rPr lang="en-US" sz="4400" dirty="0">
                <a:latin typeface="Times New Roman" panose="02020603050405020304" pitchFamily="18" charset="0"/>
                <a:ea typeface="Times New Roman"/>
                <a:cs typeface="Times New Roman" panose="02020603050405020304" pitchFamily="18" charset="0"/>
              </a:rPr>
              <a:t>	</a:t>
            </a:r>
            <a:r>
              <a:rPr lang="en-US" sz="4400" dirty="0" smtClean="0">
                <a:latin typeface="Times New Roman" panose="02020603050405020304" pitchFamily="18" charset="0"/>
                <a:ea typeface="Times New Roman"/>
                <a:cs typeface="Times New Roman" panose="02020603050405020304" pitchFamily="18" charset="0"/>
              </a:rPr>
              <a:t> </a:t>
            </a:r>
          </a:p>
          <a:p>
            <a:pPr algn="ctr" fontAlgn="base">
              <a:lnSpc>
                <a:spcPct val="115000"/>
              </a:lnSpc>
              <a:spcBef>
                <a:spcPct val="0"/>
              </a:spcBef>
              <a:spcAft>
                <a:spcPct val="0"/>
              </a:spcAft>
              <a:defRPr/>
            </a:pPr>
            <a:endParaRPr lang="en-US" sz="2400" dirty="0" smtClean="0">
              <a:ea typeface="Times New Roman"/>
              <a:cs typeface="Times New Roman"/>
            </a:endParaRPr>
          </a:p>
          <a:p>
            <a:pPr algn="ctr" fontAlgn="base">
              <a:lnSpc>
                <a:spcPct val="115000"/>
              </a:lnSpc>
              <a:spcBef>
                <a:spcPct val="0"/>
              </a:spcBef>
              <a:spcAft>
                <a:spcPct val="0"/>
              </a:spcAft>
              <a:defRPr/>
            </a:pPr>
            <a:r>
              <a:rPr lang="en-US" sz="2400" dirty="0" smtClean="0">
                <a:ea typeface="Times New Roman"/>
                <a:cs typeface="Times New Roman"/>
              </a:rPr>
              <a:t>		</a:t>
            </a:r>
          </a:p>
          <a:p>
            <a:pPr indent="889000" algn="just">
              <a:lnSpc>
                <a:spcPct val="105000"/>
              </a:lnSpc>
            </a:pPr>
            <a:r>
              <a:rPr lang="en-US" sz="2400" dirty="0">
                <a:ea typeface="Times New Roman"/>
                <a:cs typeface="Times New Roman"/>
              </a:rPr>
              <a:t>	</a:t>
            </a:r>
            <a:r>
              <a:rPr lang="en-US" sz="2400" dirty="0" smtClean="0">
                <a:ea typeface="Times New Roman"/>
                <a:cs typeface="Times New Roman"/>
              </a:rPr>
              <a:t>		</a:t>
            </a:r>
            <a:r>
              <a:rPr lang="en-US" sz="2400" dirty="0">
                <a:ea typeface="Times New Roman"/>
                <a:cs typeface="Times New Roman"/>
              </a:rPr>
              <a:t>	         </a:t>
            </a:r>
            <a:r>
              <a:rPr lang="en-US" sz="2400" dirty="0" smtClean="0">
                <a:ea typeface="Times New Roman"/>
                <a:cs typeface="Times New Roman"/>
              </a:rPr>
              <a:t>		</a:t>
            </a:r>
            <a:endParaRPr lang="en-US" sz="2000" b="1" dirty="0">
              <a:solidFill>
                <a:srgbClr val="000000">
                  <a:lumMod val="60000"/>
                  <a:lumOff val="40000"/>
                </a:srgbClr>
              </a:solidFill>
              <a:latin typeface="Arial" pitchFamily="34" charset="0"/>
              <a:ea typeface="Calibri"/>
              <a:cs typeface="Arial" pitchFamily="34" charset="0"/>
            </a:endParaRPr>
          </a:p>
          <a:p>
            <a:pPr algn="ctr" fontAlgn="base">
              <a:lnSpc>
                <a:spcPct val="115000"/>
              </a:lnSpc>
              <a:spcBef>
                <a:spcPct val="0"/>
              </a:spcBef>
              <a:spcAft>
                <a:spcPct val="0"/>
              </a:spcAft>
              <a:defRPr/>
            </a:pPr>
            <a:endParaRPr lang="en-US" sz="2800" b="1" dirty="0">
              <a:solidFill>
                <a:srgbClr val="000000"/>
              </a:solidFill>
              <a:effectLst>
                <a:outerShdw blurRad="38100" dist="38100" dir="2700000" algn="tl">
                  <a:srgbClr val="000000">
                    <a:alpha val="43137"/>
                  </a:srgbClr>
                </a:outerShdw>
              </a:effectLst>
              <a:latin typeface="Arial" pitchFamily="34" charset="0"/>
              <a:ea typeface="Calibri"/>
              <a:cs typeface="Arial" pitchFamily="34" charset="0"/>
            </a:endParaRPr>
          </a:p>
          <a:p>
            <a:pPr fontAlgn="base">
              <a:lnSpc>
                <a:spcPct val="115000"/>
              </a:lnSpc>
              <a:spcBef>
                <a:spcPct val="0"/>
              </a:spcBef>
              <a:spcAft>
                <a:spcPct val="0"/>
              </a:spcAft>
              <a:defRPr/>
            </a:pPr>
            <a:endParaRPr lang="en-US" sz="2800" b="1" dirty="0">
              <a:solidFill>
                <a:srgbClr val="000000"/>
              </a:solidFill>
              <a:effectLst>
                <a:outerShdw blurRad="38100" dist="38100" dir="2700000" algn="tl">
                  <a:srgbClr val="000000">
                    <a:alpha val="43137"/>
                  </a:srgbClr>
                </a:outerShdw>
              </a:effectLst>
              <a:latin typeface="Raavi" pitchFamily="34" charset="0"/>
              <a:ea typeface="Calibri"/>
              <a:cs typeface="Times New Roman"/>
            </a:endParaRPr>
          </a:p>
          <a:p>
            <a:pPr fontAlgn="base">
              <a:lnSpc>
                <a:spcPct val="115000"/>
              </a:lnSpc>
              <a:spcBef>
                <a:spcPct val="0"/>
              </a:spcBef>
              <a:spcAft>
                <a:spcPct val="0"/>
              </a:spcAft>
              <a:defRPr/>
            </a:pPr>
            <a:endParaRPr lang="en-US" sz="2800" b="1" dirty="0">
              <a:solidFill>
                <a:srgbClr val="000000"/>
              </a:solidFill>
              <a:effectLst>
                <a:outerShdw blurRad="38100" dist="38100" dir="2700000" algn="tl">
                  <a:srgbClr val="000000">
                    <a:alpha val="43137"/>
                  </a:srgbClr>
                </a:outerShdw>
              </a:effectLst>
              <a:latin typeface="Raavi" pitchFamily="34" charset="0"/>
              <a:ea typeface="Calibri"/>
              <a:cs typeface="Times New Roman"/>
            </a:endParaRPr>
          </a:p>
          <a:p>
            <a:pPr fontAlgn="base">
              <a:lnSpc>
                <a:spcPct val="115000"/>
              </a:lnSpc>
              <a:spcBef>
                <a:spcPct val="0"/>
              </a:spcBef>
              <a:spcAft>
                <a:spcPct val="0"/>
              </a:spcAft>
              <a:defRPr/>
            </a:pPr>
            <a:endParaRPr lang="en-US" sz="2800" b="1" dirty="0">
              <a:solidFill>
                <a:srgbClr val="000000"/>
              </a:solidFill>
              <a:effectLst>
                <a:outerShdw blurRad="38100" dist="38100" dir="2700000" algn="tl">
                  <a:srgbClr val="000000">
                    <a:alpha val="43137"/>
                  </a:srgbClr>
                </a:outerShdw>
              </a:effectLst>
              <a:latin typeface="Raavi" pitchFamily="34" charset="0"/>
              <a:ea typeface="Calibri"/>
              <a:cs typeface="Times New Roman"/>
            </a:endParaRPr>
          </a:p>
          <a:p>
            <a:pPr fontAlgn="base">
              <a:lnSpc>
                <a:spcPct val="115000"/>
              </a:lnSpc>
              <a:spcBef>
                <a:spcPct val="0"/>
              </a:spcBef>
              <a:spcAft>
                <a:spcPct val="0"/>
              </a:spcAft>
              <a:defRPr/>
            </a:pPr>
            <a:endParaRPr lang="en-US" sz="2800" b="1" dirty="0">
              <a:solidFill>
                <a:srgbClr val="000000"/>
              </a:solidFill>
              <a:effectLst>
                <a:outerShdw blurRad="38100" dist="38100" dir="2700000" algn="tl">
                  <a:srgbClr val="000000">
                    <a:alpha val="43137"/>
                  </a:srgbClr>
                </a:outerShdw>
              </a:effectLst>
              <a:latin typeface="Raavi" pitchFamily="34" charset="0"/>
              <a:ea typeface="Calibri"/>
              <a:cs typeface="Times New Roman"/>
            </a:endParaRPr>
          </a:p>
          <a:p>
            <a:pPr fontAlgn="base">
              <a:lnSpc>
                <a:spcPct val="115000"/>
              </a:lnSpc>
              <a:spcBef>
                <a:spcPct val="0"/>
              </a:spcBef>
              <a:spcAft>
                <a:spcPct val="0"/>
              </a:spcAft>
              <a:defRPr/>
            </a:pPr>
            <a:endParaRPr lang="en-US" sz="2800" b="1" dirty="0">
              <a:solidFill>
                <a:srgbClr val="000000"/>
              </a:solidFill>
              <a:latin typeface="Raavi" pitchFamily="34" charset="0"/>
              <a:ea typeface="Calibri"/>
              <a:cs typeface="Times New Roman"/>
            </a:endParaRPr>
          </a:p>
          <a:p>
            <a:pPr fontAlgn="base">
              <a:spcBef>
                <a:spcPct val="0"/>
              </a:spcBef>
              <a:spcAft>
                <a:spcPct val="0"/>
              </a:spcAft>
              <a:defRPr/>
            </a:pPr>
            <a:r>
              <a:rPr lang="en-US" sz="2400" b="1" dirty="0">
                <a:solidFill>
                  <a:srgbClr val="000000"/>
                </a:solidFill>
                <a:cs typeface="Times New Roman" pitchFamily="18" charset="0"/>
              </a:rPr>
              <a:t/>
            </a:r>
            <a:br>
              <a:rPr lang="en-US" sz="2400" b="1" dirty="0">
                <a:solidFill>
                  <a:srgbClr val="000000"/>
                </a:solidFill>
                <a:cs typeface="Times New Roman" pitchFamily="18" charset="0"/>
              </a:rPr>
            </a:br>
            <a:r>
              <a:rPr lang="en-US" sz="2400" b="1" dirty="0">
                <a:solidFill>
                  <a:srgbClr val="000000"/>
                </a:solidFill>
                <a:cs typeface="Times New Roman" pitchFamily="18" charset="0"/>
              </a:rPr>
              <a:t/>
            </a:r>
            <a:br>
              <a:rPr lang="en-US" sz="2400" b="1" dirty="0">
                <a:solidFill>
                  <a:srgbClr val="000000"/>
                </a:solidFill>
                <a:cs typeface="Times New Roman" pitchFamily="18" charset="0"/>
              </a:rPr>
            </a:br>
            <a:endParaRPr lang="en-US" sz="2400" b="1" dirty="0">
              <a:solidFill>
                <a:srgbClr val="000000"/>
              </a:solidFill>
              <a:latin typeface="Raavi" pitchFamily="34" charset="0"/>
            </a:endParaRPr>
          </a:p>
        </p:txBody>
      </p:sp>
      <p:pic>
        <p:nvPicPr>
          <p:cNvPr id="2051"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96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5719"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24800" y="3352800"/>
            <a:ext cx="121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257300" y="4441222"/>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Buom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6324600"/>
            <a:ext cx="811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104900" y="4593622"/>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58462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arn(inVertic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wipe(down)">
                                      <p:cBhvr>
                                        <p:cTn id="1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599" y="-43785"/>
            <a:ext cx="8704621" cy="762000"/>
          </a:xfrm>
        </p:spPr>
        <p:txBody>
          <a:bodyPr>
            <a:noAutofit/>
          </a:bodyPr>
          <a:lstStyle/>
          <a:p>
            <a:r>
              <a:rPr lang="en-US" sz="3600" b="1" dirty="0">
                <a:solidFill>
                  <a:srgbClr val="FF0000"/>
                </a:solidFill>
                <a:latin typeface="Times New Roman" panose="02020603050405020304" pitchFamily="18" charset="0"/>
                <a:cs typeface="Times New Roman" pitchFamily="18" charset="0"/>
              </a:rPr>
              <a:t>3.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thời</a:t>
            </a:r>
            <a:r>
              <a:rPr lang="en-US" sz="3600" b="1" dirty="0">
                <a:latin typeface="Times New Roman" panose="02020603050405020304" pitchFamily="18" charset="0"/>
                <a:cs typeface="Times New Roman" panose="02020603050405020304" pitchFamily="18" charset="0"/>
              </a:rPr>
              <a:t> Minh - </a:t>
            </a:r>
            <a:r>
              <a:rPr lang="en-US" sz="3600" b="1" dirty="0" err="1">
                <a:latin typeface="Times New Roman" panose="02020603050405020304" pitchFamily="18" charset="0"/>
                <a:cs typeface="Times New Roman" panose="02020603050405020304" pitchFamily="18" charset="0"/>
              </a:rPr>
              <a:t>Thanh</a:t>
            </a:r>
            <a:endParaRPr lang="en-US" sz="3600" b="1"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95250" y="899174"/>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254000" algn="just">
              <a:spcBef>
                <a:spcPts val="600"/>
              </a:spcBef>
              <a:spcAft>
                <a:spcPts val="0"/>
              </a:spcAft>
              <a:tabLst>
                <a:tab pos="442595" algn="l"/>
              </a:tabLst>
            </a:pPr>
            <a:r>
              <a:rPr lang="en-US" sz="3200" b="1" i="1" dirty="0" err="1" smtClean="0">
                <a:latin typeface="Times New Roman" panose="02020603050405020304" pitchFamily="18" charset="0"/>
                <a:ea typeface="Arial" panose="020B0604020202020204" pitchFamily="34" charset="0"/>
              </a:rPr>
              <a:t>Đọc</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mục</a:t>
            </a:r>
            <a:r>
              <a:rPr lang="en-US" sz="3200" b="1" i="1" dirty="0" smtClean="0">
                <a:latin typeface="Times New Roman" panose="02020603050405020304" pitchFamily="18" charset="0"/>
                <a:ea typeface="Arial" panose="020B0604020202020204" pitchFamily="34" charset="0"/>
              </a:rPr>
              <a:t> 3 </a:t>
            </a:r>
            <a:r>
              <a:rPr lang="en-US" sz="3200" b="1" i="1" dirty="0" err="1" smtClean="0">
                <a:latin typeface="Times New Roman" panose="02020603050405020304" pitchFamily="18" charset="0"/>
                <a:ea typeface="Arial" panose="020B0604020202020204" pitchFamily="34" charset="0"/>
              </a:rPr>
              <a:t>từ</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Tr21</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đến</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Tr23</a:t>
            </a:r>
            <a:r>
              <a:rPr lang="en-US" sz="3200" b="1" i="1" dirty="0" smtClean="0">
                <a:latin typeface="Times New Roman" panose="02020603050405020304" pitchFamily="18" charset="0"/>
                <a:ea typeface="Arial" panose="020B0604020202020204" pitchFamily="34" charset="0"/>
              </a:rPr>
              <a:t> , </a:t>
            </a:r>
            <a:r>
              <a:rPr lang="en-US" sz="3200" b="1" i="1" dirty="0" err="1" smtClean="0">
                <a:latin typeface="Times New Roman" panose="02020603050405020304" pitchFamily="18" charset="0"/>
                <a:ea typeface="Arial" panose="020B0604020202020204" pitchFamily="34" charset="0"/>
              </a:rPr>
              <a:t>quan</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sát</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H6.4;6.5</a:t>
            </a:r>
            <a:r>
              <a:rPr lang="en-US" sz="3200" b="1" i="1" dirty="0" smtClean="0">
                <a:latin typeface="Times New Roman" panose="02020603050405020304" pitchFamily="18" charset="0"/>
                <a:ea typeface="Arial" panose="020B0604020202020204" pitchFamily="34" charset="0"/>
              </a:rPr>
              <a:t> </a:t>
            </a:r>
            <a:r>
              <a:rPr lang="en-US" sz="3200" b="1" i="1" dirty="0" err="1" smtClean="0">
                <a:latin typeface="Times New Roman" panose="02020603050405020304" pitchFamily="18" charset="0"/>
                <a:ea typeface="Arial" panose="020B0604020202020204" pitchFamily="34" charset="0"/>
              </a:rPr>
              <a:t>Em</a:t>
            </a:r>
            <a:r>
              <a:rPr lang="en-US" sz="3200" b="1" i="1" dirty="0" smtClean="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hãy</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mô</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tả</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những</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biểu</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hiện</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của</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sự</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phát</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triển</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kinh</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tế</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dưới</a:t>
            </a:r>
            <a:r>
              <a:rPr lang="en-US" sz="3200" b="1" i="1" dirty="0">
                <a:latin typeface="Times New Roman" panose="02020603050405020304" pitchFamily="18" charset="0"/>
                <a:ea typeface="Arial" panose="020B0604020202020204" pitchFamily="34" charset="0"/>
              </a:rPr>
              <a:t> </a:t>
            </a:r>
            <a:r>
              <a:rPr lang="en-US" sz="3200" b="1" i="1" dirty="0" err="1">
                <a:latin typeface="Times New Roman" panose="02020603050405020304" pitchFamily="18" charset="0"/>
                <a:ea typeface="Arial" panose="020B0604020202020204" pitchFamily="34" charset="0"/>
              </a:rPr>
              <a:t>thời</a:t>
            </a:r>
            <a:r>
              <a:rPr lang="en-US" sz="3200" b="1" i="1" dirty="0">
                <a:latin typeface="Times New Roman" panose="02020603050405020304" pitchFamily="18" charset="0"/>
                <a:ea typeface="Arial" panose="020B0604020202020204" pitchFamily="34" charset="0"/>
              </a:rPr>
              <a:t> Minh - </a:t>
            </a:r>
            <a:r>
              <a:rPr lang="en-US" sz="3200" b="1" i="1" dirty="0" err="1">
                <a:latin typeface="Times New Roman" panose="02020603050405020304" pitchFamily="18" charset="0"/>
                <a:ea typeface="Arial" panose="020B0604020202020204" pitchFamily="34" charset="0"/>
              </a:rPr>
              <a:t>Thanh</a:t>
            </a:r>
            <a:r>
              <a:rPr lang="en-US" sz="3200" b="1" i="1" dirty="0">
                <a:latin typeface="Times New Roman" panose="02020603050405020304" pitchFamily="18" charset="0"/>
                <a:ea typeface="Arial" panose="020B0604020202020204" pitchFamily="34" charset="0"/>
              </a:rPr>
              <a:t> ? </a:t>
            </a:r>
            <a:endParaRPr lang="en-US" dirty="0">
              <a:latin typeface="Arial" panose="020B0604020202020204" pitchFamily="34" charset="0"/>
              <a:ea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22375933"/>
              </p:ext>
            </p:extLst>
          </p:nvPr>
        </p:nvGraphicFramePr>
        <p:xfrm>
          <a:off x="95250" y="2649793"/>
          <a:ext cx="8801100" cy="4191001"/>
        </p:xfrm>
        <a:graphic>
          <a:graphicData uri="http://schemas.openxmlformats.org/drawingml/2006/table">
            <a:tbl>
              <a:tblPr firstRow="1" firstCol="1" bandRow="1">
                <a:tableStyleId>{5C22544A-7EE6-4342-B048-85BDC9FD1C3A}</a:tableStyleId>
              </a:tblPr>
              <a:tblGrid>
                <a:gridCol w="3193319">
                  <a:extLst>
                    <a:ext uri="{9D8B030D-6E8A-4147-A177-3AD203B41FA5}">
                      <a16:colId xmlns:a16="http://schemas.microsoft.com/office/drawing/2014/main" val="20000"/>
                    </a:ext>
                  </a:extLst>
                </a:gridCol>
                <a:gridCol w="5607781">
                  <a:extLst>
                    <a:ext uri="{9D8B030D-6E8A-4147-A177-3AD203B41FA5}">
                      <a16:colId xmlns:a16="http://schemas.microsoft.com/office/drawing/2014/main" val="20001"/>
                    </a:ext>
                  </a:extLst>
                </a:gridCol>
              </a:tblGrid>
              <a:tr h="874813">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Lĩnh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vực</a:t>
                      </a:r>
                      <a:endParaRPr lang="en-US" sz="2800" dirty="0">
                        <a:effectLst/>
                        <a:latin typeface="Arial" panose="020B0604020202020204" pitchFamily="34" charset="0"/>
                        <a:ea typeface="Arial" panose="020B0604020202020204" pitchFamily="34"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Biểu</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hiện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nổi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bật</a:t>
                      </a:r>
                      <a:endParaRPr lang="en-US" sz="2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105396">
                <a:tc>
                  <a:txBody>
                    <a:bodyPr/>
                    <a:lstStyle/>
                    <a:p>
                      <a:pPr indent="254000" algn="just">
                        <a:lnSpc>
                          <a:spcPct val="144000"/>
                        </a:lnSpc>
                        <a:spcBef>
                          <a:spcPts val="600"/>
                        </a:spcBef>
                        <a:spcAft>
                          <a:spcPts val="0"/>
                        </a:spcAft>
                        <a:tabLst>
                          <a:tab pos="442595" algn="l"/>
                        </a:tabLst>
                      </a:pPr>
                      <a:r>
                        <a:rPr lang="en-US" sz="2800" dirty="0" err="1">
                          <a:effectLst/>
                          <a:latin typeface="Times New Roman" panose="02020603050405020304" pitchFamily="18" charset="0"/>
                          <a:ea typeface="Arial" panose="020B0604020202020204" pitchFamily="34" charset="0"/>
                        </a:rPr>
                        <a:t>Nông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nghiệp</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indent="254000" algn="just">
                        <a:lnSpc>
                          <a:spcPct val="144000"/>
                        </a:lnSpc>
                        <a:spcBef>
                          <a:spcPts val="600"/>
                        </a:spcBef>
                        <a:spcAft>
                          <a:spcPts val="0"/>
                        </a:spcAft>
                        <a:tabLst>
                          <a:tab pos="442595" algn="l"/>
                        </a:tabLst>
                      </a:pPr>
                      <a:r>
                        <a:rPr lang="en-US" sz="2800"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1"/>
                  </a:ext>
                </a:extLst>
              </a:tr>
              <a:tr h="1105396">
                <a:tc>
                  <a:txBody>
                    <a:bodyPr/>
                    <a:lstStyle/>
                    <a:p>
                      <a:pPr indent="254000" algn="just">
                        <a:lnSpc>
                          <a:spcPct val="144000"/>
                        </a:lnSpc>
                        <a:spcBef>
                          <a:spcPts val="600"/>
                        </a:spcBef>
                        <a:spcAft>
                          <a:spcPts val="0"/>
                        </a:spcAft>
                        <a:tabLst>
                          <a:tab pos="442595" algn="l"/>
                        </a:tabLst>
                      </a:pPr>
                      <a:r>
                        <a:rPr lang="en-US" sz="2800">
                          <a:effectLst/>
                          <a:latin typeface="Times New Roman" panose="02020603050405020304" pitchFamily="18" charset="0"/>
                          <a:ea typeface="Arial" panose="020B0604020202020204" pitchFamily="34" charset="0"/>
                        </a:rPr>
                        <a:t>Thủ công nghiệp</a:t>
                      </a:r>
                      <a:endParaRPr lang="en-US" sz="2800">
                        <a:effectLst/>
                        <a:latin typeface="Arial" panose="020B0604020202020204" pitchFamily="34" charset="0"/>
                        <a:ea typeface="Arial" panose="020B0604020202020204" pitchFamily="34" charset="0"/>
                      </a:endParaRPr>
                    </a:p>
                  </a:txBody>
                  <a:tcPr marL="68580" marR="68580" marT="0" marB="0"/>
                </a:tc>
                <a:tc>
                  <a:txBody>
                    <a:bodyPr/>
                    <a:lstStyle/>
                    <a:p>
                      <a:pPr indent="254000" algn="just">
                        <a:lnSpc>
                          <a:spcPct val="144000"/>
                        </a:lnSpc>
                        <a:spcBef>
                          <a:spcPts val="600"/>
                        </a:spcBef>
                        <a:spcAft>
                          <a:spcPts val="0"/>
                        </a:spcAft>
                        <a:tabLst>
                          <a:tab pos="442595" algn="l"/>
                        </a:tabLst>
                      </a:pPr>
                      <a:r>
                        <a:rPr lang="en-US" sz="2800"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2"/>
                  </a:ext>
                </a:extLst>
              </a:tr>
              <a:tr h="1105396">
                <a:tc>
                  <a:txBody>
                    <a:bodyPr/>
                    <a:lstStyle/>
                    <a:p>
                      <a:pPr indent="254000" algn="just">
                        <a:lnSpc>
                          <a:spcPct val="144000"/>
                        </a:lnSpc>
                        <a:spcBef>
                          <a:spcPts val="600"/>
                        </a:spcBef>
                        <a:spcAft>
                          <a:spcPts val="0"/>
                        </a:spcAft>
                        <a:tabLst>
                          <a:tab pos="442595" algn="l"/>
                        </a:tabLst>
                      </a:pPr>
                      <a:r>
                        <a:rPr lang="en-US" sz="2800" dirty="0" err="1">
                          <a:effectLst/>
                          <a:latin typeface="Times New Roman" panose="02020603050405020304" pitchFamily="18" charset="0"/>
                          <a:ea typeface="Arial" panose="020B0604020202020204" pitchFamily="34" charset="0"/>
                        </a:rPr>
                        <a:t>Thương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nghiệp</a:t>
                      </a: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indent="254000" algn="just">
                        <a:lnSpc>
                          <a:spcPct val="144000"/>
                        </a:lnSpc>
                        <a:spcBef>
                          <a:spcPts val="600"/>
                        </a:spcBef>
                        <a:spcAft>
                          <a:spcPts val="0"/>
                        </a:spcAft>
                        <a:tabLst>
                          <a:tab pos="442595" algn="l"/>
                        </a:tabLst>
                      </a:pPr>
                      <a:r>
                        <a:rPr lang="en-US" sz="2800" dirty="0">
                          <a:effectLst/>
                          <a:latin typeface="Times New Roman" panose="02020603050405020304" pitchFamily="18" charset="0"/>
                          <a:ea typeface="Arial" panose="020B0604020202020204" pitchFamily="34" charset="0"/>
                        </a:rPr>
                        <a:t> </a:t>
                      </a:r>
                      <a:endParaRPr lang="en-US" sz="2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025559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38831166"/>
              </p:ext>
            </p:extLst>
          </p:nvPr>
        </p:nvGraphicFramePr>
        <p:xfrm>
          <a:off x="33130" y="0"/>
          <a:ext cx="9110870" cy="6840177"/>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7205870">
                  <a:extLst>
                    <a:ext uri="{9D8B030D-6E8A-4147-A177-3AD203B41FA5}">
                      <a16:colId xmlns:a16="http://schemas.microsoft.com/office/drawing/2014/main" val="20001"/>
                    </a:ext>
                  </a:extLst>
                </a:gridCol>
              </a:tblGrid>
              <a:tr h="457200">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Lĩnh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vực</a:t>
                      </a:r>
                      <a:endParaRPr lang="en-US" sz="2800" dirty="0">
                        <a:effectLst/>
                        <a:latin typeface="Arial" panose="020B0604020202020204" pitchFamily="34" charset="0"/>
                        <a:ea typeface="Arial" panose="020B0604020202020204" pitchFamily="34"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ea typeface="Arial" panose="020B0604020202020204" pitchFamily="34" charset="0"/>
                        </a:rPr>
                        <a:t>Biểu</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hiện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nổi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bật</a:t>
                      </a:r>
                      <a:endParaRPr lang="en-US" sz="280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501287">
                <a:tc>
                  <a:txBody>
                    <a:bodyPr/>
                    <a:lstStyle/>
                    <a:p>
                      <a:pPr indent="254000" algn="just">
                        <a:lnSpc>
                          <a:spcPct val="144000"/>
                        </a:lnSpc>
                        <a:spcBef>
                          <a:spcPts val="600"/>
                        </a:spcBef>
                        <a:spcAft>
                          <a:spcPts val="0"/>
                        </a:spcAft>
                        <a:tabLst>
                          <a:tab pos="442595" algn="l"/>
                        </a:tabLst>
                      </a:pPr>
                      <a:r>
                        <a:rPr lang="en-US" sz="2800" dirty="0" err="1">
                          <a:effectLst/>
                          <a:latin typeface="Times New Roman" panose="02020603050405020304" pitchFamily="18" charset="0"/>
                          <a:ea typeface="Arial" panose="020B0604020202020204" pitchFamily="34" charset="0"/>
                        </a:rPr>
                        <a:t>Nông</a:t>
                      </a:r>
                      <a:r>
                        <a:rPr lang="en-US" sz="2800" dirty="0">
                          <a:effectLst/>
                          <a:latin typeface="Times New Roman" panose="02020603050405020304" pitchFamily="18" charset="0"/>
                          <a:ea typeface="Arial" panose="020B0604020202020204" pitchFamily="34" charset="0"/>
                        </a:rPr>
                        <a:t> </a:t>
                      </a:r>
                      <a:r>
                        <a:rPr lang="en-US" sz="2800" dirty="0" err="1" smtClean="0">
                          <a:effectLst/>
                          <a:latin typeface="Times New Roman" panose="02020603050405020304" pitchFamily="18" charset="0"/>
                          <a:ea typeface="Arial" panose="020B0604020202020204" pitchFamily="34" charset="0"/>
                        </a:rPr>
                        <a:t>nghiệp</a:t>
                      </a:r>
                      <a:endParaRPr lang="en-US" sz="2800" dirty="0" smtClean="0">
                        <a:effectLst/>
                        <a:latin typeface="Times New Roman" panose="02020603050405020304" pitchFamily="18" charset="0"/>
                        <a:ea typeface="Arial" panose="020B0604020202020204" pitchFamily="34" charset="0"/>
                      </a:endParaRPr>
                    </a:p>
                  </a:txBody>
                  <a:tcPr marL="68580" marR="68580" marT="0" marB="0"/>
                </a:tc>
                <a:tc>
                  <a:txBody>
                    <a:bodyPr/>
                    <a:lstStyle/>
                    <a:p>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16412">
                <a:tc>
                  <a:txBody>
                    <a:bodyPr/>
                    <a:lstStyle/>
                    <a:p>
                      <a:pPr indent="254000" algn="ctr">
                        <a:lnSpc>
                          <a:spcPct val="100000"/>
                        </a:lnSpc>
                        <a:spcBef>
                          <a:spcPts val="600"/>
                        </a:spcBef>
                        <a:spcAft>
                          <a:spcPts val="0"/>
                        </a:spcAft>
                        <a:tabLst>
                          <a:tab pos="442595" algn="l"/>
                        </a:tabLst>
                      </a:pPr>
                      <a:r>
                        <a:rPr lang="en-US" sz="2800" dirty="0" err="1">
                          <a:effectLst/>
                          <a:latin typeface="Times New Roman" panose="02020603050405020304" pitchFamily="18" charset="0"/>
                          <a:ea typeface="Arial" panose="020B0604020202020204" pitchFamily="34" charset="0"/>
                        </a:rPr>
                        <a:t>Thủ</a:t>
                      </a:r>
                      <a:r>
                        <a:rPr lang="en-US" sz="2800" baseline="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công</a:t>
                      </a:r>
                      <a:r>
                        <a:rPr lang="en-US" sz="2800" dirty="0">
                          <a:effectLst/>
                          <a:latin typeface="Times New Roman" panose="02020603050405020304" pitchFamily="18" charset="0"/>
                          <a:ea typeface="Arial" panose="020B0604020202020204" pitchFamily="34" charset="0"/>
                        </a:rPr>
                        <a:t> </a:t>
                      </a:r>
                      <a:r>
                        <a:rPr lang="en-US" sz="2800" dirty="0" err="1" smtClean="0">
                          <a:effectLst/>
                          <a:latin typeface="Times New Roman" panose="02020603050405020304" pitchFamily="18" charset="0"/>
                          <a:ea typeface="Arial" panose="020B0604020202020204" pitchFamily="34" charset="0"/>
                        </a:rPr>
                        <a:t>nghiệp</a:t>
                      </a:r>
                      <a:endParaRPr lang="en-US" sz="2800" dirty="0" smtClean="0">
                        <a:effectLst/>
                        <a:latin typeface="Times New Roman" panose="02020603050405020304" pitchFamily="18"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smtClean="0">
                        <a:effectLst/>
                        <a:latin typeface="Times New Roman" panose="02020603050405020304" pitchFamily="18"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smtClean="0">
                        <a:effectLst/>
                        <a:latin typeface="Arial" panose="020B0604020202020204" pitchFamily="34"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a:effectLst/>
                        <a:latin typeface="Arial" panose="020B0604020202020204" pitchFamily="34" charset="0"/>
                        <a:ea typeface="Arial" panose="020B0604020202020204" pitchFamily="34" charset="0"/>
                      </a:endParaRPr>
                    </a:p>
                  </a:txBody>
                  <a:tcPr marL="68580" marR="68580" marT="0" marB="0"/>
                </a:tc>
                <a:tc>
                  <a:txBody>
                    <a:bodyPr/>
                    <a:lstStyle/>
                    <a:p>
                      <a:pPr indent="254000" algn="just">
                        <a:lnSpc>
                          <a:spcPct val="100000"/>
                        </a:lnSpc>
                        <a:spcBef>
                          <a:spcPts val="600"/>
                        </a:spcBef>
                        <a:spcAft>
                          <a:spcPts val="0"/>
                        </a:spcAft>
                        <a:tabLst>
                          <a:tab pos="445770" algn="l"/>
                        </a:tabLst>
                      </a:pP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845856">
                <a:tc>
                  <a:txBody>
                    <a:bodyPr/>
                    <a:lstStyle/>
                    <a:p>
                      <a:pPr indent="254000" algn="ctr">
                        <a:lnSpc>
                          <a:spcPct val="100000"/>
                        </a:lnSpc>
                        <a:spcBef>
                          <a:spcPts val="600"/>
                        </a:spcBef>
                        <a:spcAft>
                          <a:spcPts val="0"/>
                        </a:spcAft>
                        <a:tabLst>
                          <a:tab pos="442595" algn="l"/>
                        </a:tabLst>
                      </a:pPr>
                      <a:r>
                        <a:rPr lang="en-US" sz="2800" dirty="0" err="1">
                          <a:effectLst/>
                          <a:latin typeface="Times New Roman" panose="02020603050405020304" pitchFamily="18" charset="0"/>
                          <a:ea typeface="Arial" panose="020B0604020202020204" pitchFamily="34" charset="0"/>
                        </a:rPr>
                        <a:t>Thương</a:t>
                      </a:r>
                      <a:r>
                        <a:rPr lang="en-US" sz="2800" dirty="0">
                          <a:effectLst/>
                          <a:latin typeface="Times New Roman" panose="02020603050405020304" pitchFamily="18" charset="0"/>
                          <a:ea typeface="Arial" panose="020B0604020202020204" pitchFamily="34" charset="0"/>
                        </a:rPr>
                        <a:t> </a:t>
                      </a:r>
                      <a:r>
                        <a:rPr lang="en-US" sz="2800" dirty="0" err="1" smtClean="0">
                          <a:effectLst/>
                          <a:latin typeface="Times New Roman" panose="02020603050405020304" pitchFamily="18" charset="0"/>
                          <a:ea typeface="Arial" panose="020B0604020202020204" pitchFamily="34" charset="0"/>
                        </a:rPr>
                        <a:t>nghiệp</a:t>
                      </a:r>
                      <a:endParaRPr lang="en-US" sz="2800" dirty="0" smtClean="0">
                        <a:effectLst/>
                        <a:latin typeface="Times New Roman" panose="02020603050405020304" pitchFamily="18"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smtClean="0">
                        <a:effectLst/>
                        <a:latin typeface="Times New Roman" panose="02020603050405020304" pitchFamily="18"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smtClean="0">
                        <a:effectLst/>
                        <a:latin typeface="Times New Roman" panose="02020603050405020304" pitchFamily="18" charset="0"/>
                        <a:ea typeface="Arial" panose="020B0604020202020204" pitchFamily="34" charset="0"/>
                      </a:endParaRPr>
                    </a:p>
                    <a:p>
                      <a:pPr indent="254000" algn="ctr">
                        <a:lnSpc>
                          <a:spcPct val="100000"/>
                        </a:lnSpc>
                        <a:spcBef>
                          <a:spcPts val="600"/>
                        </a:spcBef>
                        <a:spcAft>
                          <a:spcPts val="0"/>
                        </a:spcAft>
                        <a:tabLst>
                          <a:tab pos="442595" algn="l"/>
                        </a:tabLst>
                      </a:pPr>
                      <a:endParaRPr lang="en-US" sz="2800" dirty="0" smtClean="0">
                        <a:effectLst/>
                        <a:latin typeface="Times New Roman" panose="02020603050405020304" pitchFamily="18" charset="0"/>
                        <a:ea typeface="Arial" panose="020B0604020202020204" pitchFamily="34" charset="0"/>
                      </a:endParaRPr>
                    </a:p>
                  </a:txBody>
                  <a:tcPr marL="68580" marR="68580" marT="0" marB="0"/>
                </a:tc>
                <a:tc>
                  <a:txBody>
                    <a:bodyPr/>
                    <a:lstStyle/>
                    <a:p>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TextBox 3"/>
          <p:cNvSpPr txBox="1"/>
          <p:nvPr/>
        </p:nvSpPr>
        <p:spPr>
          <a:xfrm>
            <a:off x="1981200" y="560807"/>
            <a:ext cx="70104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Hệ thống thủy lợi được mở rộng, thúc đẩy di dân, khai phá đất hoang lập đồn điền.</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Du nhập nhiều loại cây trồng mới, như: cây bông, thuốc lá…</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981200" y="2137093"/>
            <a:ext cx="70104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Phát triển nhiều lĩnh vực: in ấn, luyện kim, khai mỏ, đúc tiền, dệt </a:t>
            </a:r>
            <a:r>
              <a:rPr lang="pt-BR" sz="2400" dirty="0" smtClean="0">
                <a:latin typeface="Times New Roman" panose="02020603050405020304" pitchFamily="18" charset="0"/>
                <a:cs typeface="Times New Roman" panose="02020603050405020304" pitchFamily="18" charset="0"/>
              </a:rPr>
              <a:t>lụa,...</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Sản xuất thủ công được tổ chức theo hình thức các xưởng của nhà nước và tư nhân với quy mô ngày càng lớn, được chuyên môn hóa và sử dụng nhiều nhân công.</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81200" y="4495800"/>
            <a:ext cx="70104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pt-BR" sz="2400" dirty="0">
                <a:latin typeface="Times New Roman" panose="02020603050405020304" pitchFamily="18" charset="0"/>
                <a:cs typeface="Times New Roman" panose="02020603050405020304" pitchFamily="18" charset="0"/>
              </a:rPr>
              <a:t>- Phát triển, mở rộng buôn bán với nhiều nước ở khu vực Đông Nam Á, Ấn Độ….</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 Nhiều thành thị phồn thịnh: Nam Kinh, Bắc Kinh, Tô Châu…</a:t>
            </a:r>
            <a:endParaRPr lang="en-US" sz="2400" dirty="0">
              <a:latin typeface="Times New Roman" panose="02020603050405020304" pitchFamily="18" charset="0"/>
              <a:cs typeface="Times New Roman" panose="02020603050405020304" pitchFamily="18" charset="0"/>
            </a:endParaRPr>
          </a:p>
          <a:p>
            <a:pPr algn="just"/>
            <a:r>
              <a:rPr lang="pt-BR" sz="2400" dirty="0">
                <a:latin typeface="Times New Roman" panose="02020603050405020304" pitchFamily="18" charset="0"/>
                <a:cs typeface="Times New Roman" panose="02020603050405020304" pitchFamily="18" charset="0"/>
              </a:rPr>
              <a:t>=&gt; mầm mống kinh tế tư bản chủ nghĩa đã dần xuất hiện.</a:t>
            </a:r>
            <a:endParaRPr lang="en-US" sz="2400" dirty="0">
              <a:latin typeface="Times New Roman" panose="02020603050405020304" pitchFamily="18" charset="0"/>
              <a:cs typeface="Times New Roman" panose="02020603050405020304" pitchFamily="18" charset="0"/>
            </a:endParaRPr>
          </a:p>
          <a:p>
            <a:pPr algn="just"/>
            <a:r>
              <a:rPr lang="pt-BR" b="1" dirty="0"/>
              <a:t> </a:t>
            </a:r>
            <a:endParaRPr lang="en-US" dirty="0"/>
          </a:p>
        </p:txBody>
      </p:sp>
    </p:spTree>
    <p:extLst>
      <p:ext uri="{BB962C8B-B14F-4D97-AF65-F5344CB8AC3E}">
        <p14:creationId xmlns:p14="http://schemas.microsoft.com/office/powerpoint/2010/main" val="333634623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763000" cy="6781800"/>
          </a:xfrm>
          <a:prstGeom prst="rect">
            <a:avLst/>
          </a:prstGeom>
        </p:spPr>
      </p:pic>
    </p:spTree>
    <p:extLst>
      <p:ext uri="{BB962C8B-B14F-4D97-AF65-F5344CB8AC3E}">
        <p14:creationId xmlns:p14="http://schemas.microsoft.com/office/powerpoint/2010/main" val="312023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38601" y="152400"/>
            <a:ext cx="5134896" cy="6248400"/>
          </a:xfrm>
          <a:prstGeom prst="rect">
            <a:avLst/>
          </a:prstGeom>
        </p:spPr>
      </p:pic>
      <p:sp>
        <p:nvSpPr>
          <p:cNvPr id="5" name="Rectangle 4"/>
          <p:cNvSpPr/>
          <p:nvPr/>
        </p:nvSpPr>
        <p:spPr>
          <a:xfrm>
            <a:off x="-29497" y="304800"/>
            <a:ext cx="3915697" cy="6370975"/>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Tranh mô tả </a:t>
            </a:r>
            <a:r>
              <a:rPr lang="vi-VN" sz="2400" b="1" dirty="0">
                <a:latin typeface="Times New Roman" panose="02020603050405020304" pitchFamily="18" charset="0"/>
                <a:cs typeface="Times New Roman" panose="02020603050405020304" pitchFamily="18" charset="0"/>
              </a:rPr>
              <a:t>một góc phồn hoa của thành Tô Châu</a:t>
            </a:r>
            <a:r>
              <a:rPr lang="vi-VN" sz="2400" dirty="0">
                <a:latin typeface="Times New Roman" panose="02020603050405020304" pitchFamily="18" charset="0"/>
                <a:cs typeface="Times New Roman" panose="02020603050405020304" pitchFamily="18" charset="0"/>
              </a:rPr>
              <a:t> – trung tâm kinh tế, thương mại và văn hóa nổi tiếng của Trung Quốc thời nhà Thanh.</a:t>
            </a:r>
          </a:p>
          <a:p>
            <a:pPr algn="just"/>
            <a:r>
              <a:rPr lang="vi-VN" sz="2400" dirty="0">
                <a:latin typeface="Times New Roman" panose="02020603050405020304" pitchFamily="18" charset="0"/>
                <a:cs typeface="Times New Roman" panose="02020603050405020304" pitchFamily="18" charset="0"/>
              </a:rPr>
              <a:t>Dòng sông chảy qua thành phố tấp nập thuyền bè, phản ánh </a:t>
            </a:r>
            <a:r>
              <a:rPr lang="vi-VN" sz="2400" b="1" dirty="0">
                <a:latin typeface="Times New Roman" panose="02020603050405020304" pitchFamily="18" charset="0"/>
                <a:cs typeface="Times New Roman" panose="02020603050405020304" pitchFamily="18" charset="0"/>
              </a:rPr>
              <a:t>hoạt động giao thương nhộn nhịp</a:t>
            </a:r>
            <a:r>
              <a:rPr lang="vi-VN" sz="2400" dirty="0">
                <a:latin typeface="Times New Roman" panose="02020603050405020304" pitchFamily="18" charset="0"/>
                <a:cs typeface="Times New Roman" panose="02020603050405020304" pitchFamily="18" charset="0"/>
              </a:rPr>
              <a:t> trên sông.</a:t>
            </a:r>
          </a:p>
          <a:p>
            <a:pPr algn="just"/>
            <a:r>
              <a:rPr lang="vi-VN" sz="2400" dirty="0">
                <a:latin typeface="Times New Roman" panose="02020603050405020304" pitchFamily="18" charset="0"/>
                <a:cs typeface="Times New Roman" panose="02020603050405020304" pitchFamily="18" charset="0"/>
              </a:rPr>
              <a:t>Hai bên bờ là </a:t>
            </a:r>
            <a:r>
              <a:rPr lang="vi-VN" sz="2400" b="1" dirty="0">
                <a:latin typeface="Times New Roman" panose="02020603050405020304" pitchFamily="18" charset="0"/>
                <a:cs typeface="Times New Roman" panose="02020603050405020304" pitchFamily="18" charset="0"/>
              </a:rPr>
              <a:t>nhà cửa, phố xá, cầu cống, chợ búa</a:t>
            </a:r>
            <a:r>
              <a:rPr lang="vi-VN" sz="2400" dirty="0">
                <a:latin typeface="Times New Roman" panose="02020603050405020304" pitchFamily="18" charset="0"/>
                <a:cs typeface="Times New Roman" panose="02020603050405020304" pitchFamily="18" charset="0"/>
              </a:rPr>
              <a:t> đông đúc, cho thấy </a:t>
            </a:r>
            <a:r>
              <a:rPr lang="vi-VN" sz="2400" b="1" dirty="0">
                <a:latin typeface="Times New Roman" panose="02020603050405020304" pitchFamily="18" charset="0"/>
                <a:cs typeface="Times New Roman" panose="02020603050405020304" pitchFamily="18" charset="0"/>
              </a:rPr>
              <a:t>đời sống đô thị sầm uất</a:t>
            </a:r>
            <a:r>
              <a:rPr lang="vi-VN"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Xa xa là </a:t>
            </a:r>
            <a:r>
              <a:rPr lang="vi-VN" sz="2400" b="1" dirty="0">
                <a:latin typeface="Times New Roman" panose="02020603050405020304" pitchFamily="18" charset="0"/>
                <a:cs typeface="Times New Roman" panose="02020603050405020304" pitchFamily="18" charset="0"/>
              </a:rPr>
              <a:t>chùa tháp, cây cối và tường thành</a:t>
            </a:r>
            <a:r>
              <a:rPr lang="vi-VN" sz="2400" dirty="0">
                <a:latin typeface="Times New Roman" panose="02020603050405020304" pitchFamily="18" charset="0"/>
                <a:cs typeface="Times New Roman" panose="02020603050405020304" pitchFamily="18" charset="0"/>
              </a:rPr>
              <a:t>, thể hiện sự </a:t>
            </a:r>
            <a:r>
              <a:rPr lang="vi-VN" sz="2400" b="1" dirty="0">
                <a:latin typeface="Times New Roman" panose="02020603050405020304" pitchFamily="18" charset="0"/>
                <a:cs typeface="Times New Roman" panose="02020603050405020304" pitchFamily="18" charset="0"/>
              </a:rPr>
              <a:t>hài hòa giữa thiên nhiên và kiến trúc cổ</a:t>
            </a:r>
            <a:r>
              <a:rPr lang="vi-V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197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65886555"/>
              </p:ext>
            </p:extLst>
          </p:nvPr>
        </p:nvGraphicFramePr>
        <p:xfrm>
          <a:off x="152400" y="2342814"/>
          <a:ext cx="8915400" cy="4210386"/>
        </p:xfrm>
        <a:graphic>
          <a:graphicData uri="http://schemas.openxmlformats.org/drawingml/2006/table">
            <a:tbl>
              <a:tblPr firstRow="1" firstCol="1" bandRow="1">
                <a:tableStyleId>{5C22544A-7EE6-4342-B048-85BDC9FD1C3A}</a:tableStyleId>
              </a:tblPr>
              <a:tblGrid>
                <a:gridCol w="3007090">
                  <a:extLst>
                    <a:ext uri="{9D8B030D-6E8A-4147-A177-3AD203B41FA5}">
                      <a16:colId xmlns:a16="http://schemas.microsoft.com/office/drawing/2014/main" val="1545434914"/>
                    </a:ext>
                  </a:extLst>
                </a:gridCol>
                <a:gridCol w="2293918">
                  <a:extLst>
                    <a:ext uri="{9D8B030D-6E8A-4147-A177-3AD203B41FA5}">
                      <a16:colId xmlns:a16="http://schemas.microsoft.com/office/drawing/2014/main" val="1266643004"/>
                    </a:ext>
                  </a:extLst>
                </a:gridCol>
                <a:gridCol w="3614392">
                  <a:extLst>
                    <a:ext uri="{9D8B030D-6E8A-4147-A177-3AD203B41FA5}">
                      <a16:colId xmlns:a16="http://schemas.microsoft.com/office/drawing/2014/main" val="4160707644"/>
                    </a:ext>
                  </a:extLst>
                </a:gridCol>
              </a:tblGrid>
              <a:tr h="648149">
                <a:tc>
                  <a:txBody>
                    <a:bodyPr/>
                    <a:lstStyle/>
                    <a:p>
                      <a:pPr indent="254000" algn="ctr">
                        <a:lnSpc>
                          <a:spcPct val="144000"/>
                        </a:lnSpc>
                        <a:spcBef>
                          <a:spcPts val="600"/>
                        </a:spcBef>
                        <a:spcAft>
                          <a:spcPts val="600"/>
                        </a:spcAft>
                        <a:tabLst>
                          <a:tab pos="442595" algn="l"/>
                        </a:tabLst>
                      </a:pPr>
                      <a:r>
                        <a:rPr lang="en-US" sz="2800" b="1" dirty="0" err="1">
                          <a:effectLst/>
                          <a:latin typeface="Times New Roman" panose="02020603050405020304" pitchFamily="18" charset="0"/>
                          <a:cs typeface="Times New Roman" panose="02020603050405020304" pitchFamily="18" charset="0"/>
                        </a:rPr>
                        <a:t>Lĩnh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vực</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Thời Đường</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Thời Minh - Thanh</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7868795"/>
                  </a:ext>
                </a:extLst>
              </a:tr>
              <a:tr h="1457044">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Nông nghiệp</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a:effectLst/>
                          <a:latin typeface="Times New Roman" panose="02020603050405020304" pitchFamily="18" charset="0"/>
                          <a:cs typeface="Times New Roman" panose="02020603050405020304" pitchFamily="18" charset="0"/>
                        </a:rPr>
                        <a:t>?</a:t>
                      </a:r>
                    </a:p>
                    <a:p>
                      <a:pPr indent="254000" algn="ctr">
                        <a:lnSpc>
                          <a:spcPct val="144000"/>
                        </a:lnSpc>
                        <a:spcBef>
                          <a:spcPts val="600"/>
                        </a:spcBef>
                        <a:spcAft>
                          <a:spcPts val="600"/>
                        </a:spcAft>
                        <a:tabLst>
                          <a:tab pos="442595" algn="l"/>
                        </a:tabLst>
                      </a:pP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427022"/>
                  </a:ext>
                </a:extLst>
              </a:tr>
              <a:tr h="648149">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Thủ công nghiệp</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973705"/>
                  </a:ext>
                </a:extLst>
              </a:tr>
              <a:tr h="1457044">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Thương nghiệp</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a:effectLst/>
                          <a:latin typeface="Times New Roman" panose="02020603050405020304" pitchFamily="18" charset="0"/>
                          <a:cs typeface="Times New Roman" panose="02020603050405020304" pitchFamily="18" charset="0"/>
                        </a:rPr>
                        <a:t>?</a:t>
                      </a:r>
                      <a:endParaRPr lang="en-US" sz="28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indent="254000" algn="ctr">
                        <a:lnSpc>
                          <a:spcPct val="144000"/>
                        </a:lnSpc>
                        <a:spcBef>
                          <a:spcPts val="600"/>
                        </a:spcBef>
                        <a:spcAft>
                          <a:spcPts val="600"/>
                        </a:spcAft>
                        <a:tabLst>
                          <a:tab pos="442595" algn="l"/>
                        </a:tabLst>
                      </a:pPr>
                      <a:r>
                        <a:rPr lang="en-US" sz="2800" b="1" dirty="0">
                          <a:effectLst/>
                          <a:latin typeface="Times New Roman" panose="02020603050405020304" pitchFamily="18" charset="0"/>
                          <a:cs typeface="Times New Roman" panose="02020603050405020304" pitchFamily="18" charset="0"/>
                        </a:rPr>
                        <a:t>?</a:t>
                      </a:r>
                    </a:p>
                    <a:p>
                      <a:pPr indent="254000" algn="ctr">
                        <a:lnSpc>
                          <a:spcPct val="144000"/>
                        </a:lnSpc>
                        <a:spcBef>
                          <a:spcPts val="600"/>
                        </a:spcBef>
                        <a:spcAft>
                          <a:spcPts val="600"/>
                        </a:spcAft>
                        <a:tabLst>
                          <a:tab pos="442595" algn="l"/>
                        </a:tabLst>
                      </a:pPr>
                      <a:endParaRPr lang="en-US"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7539310"/>
                  </a:ext>
                </a:extLst>
              </a:tr>
            </a:tbl>
          </a:graphicData>
        </a:graphic>
      </p:graphicFrame>
      <p:sp>
        <p:nvSpPr>
          <p:cNvPr id="7" name="TextBox 6"/>
          <p:cNvSpPr txBox="1"/>
          <p:nvPr/>
        </p:nvSpPr>
        <p:spPr>
          <a:xfrm>
            <a:off x="76200" y="96045"/>
            <a:ext cx="8839200" cy="2246769"/>
          </a:xfrm>
          <a:prstGeom prst="rect">
            <a:avLst/>
          </a:prstGeom>
          <a:noFill/>
        </p:spPr>
        <p:txBody>
          <a:bodyPr wrap="square" rtlCol="0">
            <a:spAutoFit/>
          </a:bodyPr>
          <a:lstStyle/>
          <a:p>
            <a:pPr lvl="0" indent="254000" algn="just" eaLnBrk="0" fontAlgn="base" hangingPunct="0">
              <a:spcBef>
                <a:spcPct val="0"/>
              </a:spcBef>
              <a:spcAft>
                <a:spcPct val="0"/>
              </a:spcAft>
              <a:tabLst>
                <a:tab pos="442913" algn="l"/>
              </a:tabLst>
            </a:pP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Bài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tập</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smtClean="0">
                <a:latin typeface="Times New Roman" panose="02020603050405020304" pitchFamily="18" charset="0"/>
                <a:ea typeface="Arial" panose="020B0604020202020204" pitchFamily="34" charset="0"/>
                <a:cs typeface="Times New Roman" panose="02020603050405020304" pitchFamily="18" charset="0"/>
              </a:rPr>
              <a:t>1. </a:t>
            </a:r>
            <a:endParaRPr lang="en-US" altLang="en-US" sz="2800" b="1" dirty="0">
              <a:latin typeface="Times New Roman" panose="02020603050405020304" pitchFamily="18" charset="0"/>
              <a:ea typeface="Arial" panose="020B0604020202020204" pitchFamily="34" charset="0"/>
              <a:cs typeface="Times New Roman" panose="02020603050405020304" pitchFamily="18" charset="0"/>
            </a:endParaRPr>
          </a:p>
          <a:p>
            <a:pPr lvl="0" indent="254000" algn="just" eaLnBrk="0" fontAlgn="base" hangingPunct="0">
              <a:spcBef>
                <a:spcPct val="0"/>
              </a:spcBef>
              <a:spcAft>
                <a:spcPct val="0"/>
              </a:spcAft>
              <a:tabLst>
                <a:tab pos="442913" algn="l"/>
              </a:tabLst>
            </a:pP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Hãy</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hoàn</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thành</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bảng</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thống</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kê</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về</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sự</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phát</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triển</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kinh</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tế</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thời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Đường</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và</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Thời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Minh -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Thanh</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theo</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mẫu</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dưới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đây</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Điểm</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khác</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biệt</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nổi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bật</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nhất</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của</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kinh</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tế</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thời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Minh -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Thanh</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so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với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thời</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Đường</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là</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altLang="en-US" sz="2800" b="1" dirty="0" err="1">
                <a:latin typeface="Times New Roman" panose="02020603050405020304" pitchFamily="18" charset="0"/>
                <a:ea typeface="Arial" panose="020B0604020202020204" pitchFamily="34" charset="0"/>
                <a:cs typeface="Times New Roman" panose="02020603050405020304" pitchFamily="18" charset="0"/>
              </a:rPr>
              <a:t>gì</a:t>
            </a:r>
            <a:r>
              <a:rPr lang="en-US" altLang="en-US" sz="2800" b="1" dirty="0">
                <a:latin typeface="Times New Roman" panose="02020603050405020304" pitchFamily="18" charset="0"/>
                <a:ea typeface="Arial" panose="020B0604020202020204" pitchFamily="34" charset="0"/>
                <a:cs typeface="Times New Roman" panose="02020603050405020304" pitchFamily="18" charset="0"/>
              </a:rPr>
              <a:t> ?</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3922799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27"/>
  <p:tag name="ISPRING_SLIDE_ID_2" val="{B0121D3F-34D6-4463-8173-66EAF6B8E9A6}"/>
  <p:tag name="ISPRING_SLIDE_INDENT_LEVEL" val="0"/>
  <p:tag name="ISPRING_PRESENTER_ID" val="{0A1AE37A-670B-4544-A43E-F459711B59D2}"/>
  <p:tag name="TIMING" val="|0.773|9.107|9.226"/>
  <p:tag name="GENSWF_SLIDE_TITLE" val="Trang tiêu đề"/>
  <p:tag name="ISPRING_SLIDE_ID" val="{A127B7B8-F101-49ED-96DF-320944E560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734</Words>
  <Application>Microsoft Office PowerPoint</Application>
  <PresentationFormat>On-screen Show (4:3)</PresentationFormat>
  <Paragraphs>103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.VnArial</vt:lpstr>
      <vt:lpstr>.VnBlack</vt:lpstr>
      <vt:lpstr>Arial</vt:lpstr>
      <vt:lpstr>Calibri</vt:lpstr>
      <vt:lpstr>Raavi</vt:lpstr>
      <vt:lpstr>Times New Roman</vt:lpstr>
      <vt:lpstr>Office Theme</vt:lpstr>
      <vt:lpstr>PowerPoint Presentation</vt:lpstr>
      <vt:lpstr>PowerPoint Presentation</vt:lpstr>
      <vt:lpstr>PowerPoint Presentation</vt:lpstr>
      <vt:lpstr>PowerPoint Presentation</vt:lpstr>
      <vt:lpstr>3. Sự phát triển kinh tế thời Minh - Thanh</vt:lpstr>
      <vt:lpstr>PowerPoint Presentation</vt:lpstr>
      <vt:lpstr>PowerPoint Presentation</vt:lpstr>
      <vt:lpstr>PowerPoint Presentation</vt:lpstr>
      <vt:lpstr>PowerPoint Presentation</vt:lpstr>
      <vt:lpstr>PowerPoint Presentation</vt:lpstr>
      <vt:lpstr>PowerPoint Presentation</vt:lpstr>
      <vt:lpstr>* Hướng dẫn học tập:  - Bài cũ: Học bài theo vở ghi kết hợp sgk. - Bài mới: chuẩn bị bài 7 – văn hóa Trung Quốc.               + Đọc thông tin mục 1,2/sgk/trang 24,25 và tìm hiểu nội dung bài học.               + Sưu tầm tư liệu, tranh ảnh: thành tựu văn hóa của Trung Quốc từ thế kỉ VII đến giữa thế kỉ XIX về Nho giáo, Phật giáo, Đạo giáo, văn học, sử học.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301Computer</cp:lastModifiedBy>
  <cp:revision>69</cp:revision>
  <dcterms:created xsi:type="dcterms:W3CDTF">2021-07-19T08:13:53Z</dcterms:created>
  <dcterms:modified xsi:type="dcterms:W3CDTF">2025-10-16T02:52:51Z</dcterms:modified>
</cp:coreProperties>
</file>