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44" r:id="rId2"/>
  </p:sldMasterIdLst>
  <p:notesMasterIdLst>
    <p:notesMasterId r:id="rId33"/>
  </p:notesMasterIdLst>
  <p:sldIdLst>
    <p:sldId id="446" r:id="rId3"/>
    <p:sldId id="381" r:id="rId4"/>
    <p:sldId id="432" r:id="rId5"/>
    <p:sldId id="291" r:id="rId6"/>
    <p:sldId id="294" r:id="rId7"/>
    <p:sldId id="397" r:id="rId8"/>
    <p:sldId id="382" r:id="rId9"/>
    <p:sldId id="388" r:id="rId10"/>
    <p:sldId id="414" r:id="rId11"/>
    <p:sldId id="342" r:id="rId12"/>
    <p:sldId id="343" r:id="rId13"/>
    <p:sldId id="402" r:id="rId14"/>
    <p:sldId id="401" r:id="rId15"/>
    <p:sldId id="419" r:id="rId16"/>
    <p:sldId id="409" r:id="rId17"/>
    <p:sldId id="416" r:id="rId18"/>
    <p:sldId id="346" r:id="rId19"/>
    <p:sldId id="347" r:id="rId20"/>
    <p:sldId id="438" r:id="rId21"/>
    <p:sldId id="440" r:id="rId22"/>
    <p:sldId id="411" r:id="rId23"/>
    <p:sldId id="412" r:id="rId24"/>
    <p:sldId id="351" r:id="rId25"/>
    <p:sldId id="413" r:id="rId26"/>
    <p:sldId id="355" r:id="rId27"/>
    <p:sldId id="352" r:id="rId28"/>
    <p:sldId id="407" r:id="rId29"/>
    <p:sldId id="447" r:id="rId30"/>
    <p:sldId id="375" r:id="rId31"/>
    <p:sldId id="39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3B3"/>
    <a:srgbClr val="8CBD84"/>
    <a:srgbClr val="EEBD2B"/>
    <a:srgbClr val="ABA444"/>
    <a:srgbClr val="ECD00E"/>
    <a:srgbClr val="78754E"/>
    <a:srgbClr val="EF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A8546-0612-4CFA-B258-76E2A2A1442C}" type="datetimeFigureOut">
              <a:rPr lang="en-US" smtClean="0"/>
              <a:pPr/>
              <a:t>17/10/2025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1630-CA3F-4502-80E8-975EA3283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01630-CA3F-4502-80E8-975EA3283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36957-AE26-44EC-80B0-8BB42011BFB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9B21-34C4-4AB6-AB64-C285702AD756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71B5-8686-4642-A61D-29820361B08D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B277-1520-461E-B45C-1E8C5FAFBFEB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461093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461093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803C-0992-4923-AF55-5A062E3759BB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29E4-6620-40E6-B465-FDDEFC5E72A9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F2DD-6D88-4907-9F86-E546EE097723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48B9-1244-4CEB-B5E4-3E036441CEB1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A4CA-FC73-4C9C-8258-BBC47A264C78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3F3-390C-4548-A53C-8BA079295D57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3FC7-7AEF-4C8F-9AC5-8324B4BDB17C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1CA3-AE67-4061-8C72-FEEC3E2D377E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D991-A77D-41A7-AA1C-F517F30C6A3B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2350-1459-4DCA-A1F8-CDB0E21A63AB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DAB5-866B-443B-A012-5261525E2349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64E0-2C00-4FC8-BB73-50567D58AC15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9767-BB13-4E21-9D00-6C853F93E1DA}" type="datetime1">
              <a:rPr lang="zh-CN" altLang="en-US" smtClean="0"/>
              <a:pPr>
                <a:defRPr/>
              </a:pPr>
              <a:t>2025/10/17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867-A063-445B-860C-E59EDA703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1D46-404E-42CC-A2D9-2500B945CA9F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6FFD-B20B-4D41-952E-09A5F45C3334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B254-A7AC-4C5D-A9F2-B572D6F25DDD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C86F-0691-4003-A280-F2AC8FF8378F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F830-BACC-4657-AA39-AE5C51699B46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FC24-8365-4F3F-A9CD-8CBD4CA8A0B1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E32F-D8C3-4D10-BC5B-A1B757C611A4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4A2E-6453-4106-850E-BEA3C8F9DFDA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86" r:id="rId14"/>
    <p:sldLayoutId id="2147483787" r:id="rId15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94C7A6-C442-4C1B-9D4F-3C09E298AE61}" type="datetime1">
              <a:rPr lang="zh-CN" altLang="en-US" smtClean="0"/>
              <a:pPr/>
              <a:t>2025/10/17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8" r:id="rId13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593092" y="-638341"/>
            <a:ext cx="13245869" cy="75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7913" y="446288"/>
            <a:ext cx="7720991" cy="4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398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</a:t>
            </a:r>
            <a:r>
              <a:rPr kumimoji="0" lang="en-US" altLang="vi-VN" sz="2398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TRUNG HỌC CƠ SỞ </a:t>
            </a:r>
            <a:r>
              <a:rPr kumimoji="0" lang="en-US" altLang="vi-VN" sz="2398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vi-VN" sz="2398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 VÕ LAO</a:t>
            </a:r>
            <a:endParaRPr kumimoji="0" lang="en-US" altLang="vi-VN" sz="2398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6281994" y="3690014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en-US" alt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33084" y="2822772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1524904" y="2036848"/>
            <a:ext cx="9696089" cy="16883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3597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 </a:t>
            </a:r>
            <a:r>
              <a:rPr kumimoji="0" lang="en-US" sz="3597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97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252361" y="4629774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42"/>
          <p:cNvPicPr/>
          <p:nvPr/>
        </p:nvPicPr>
        <p:blipFill rotWithShape="1">
          <a:blip r:embed="rId5"/>
          <a:srcRect t="37704" r="-276" b="34231"/>
          <a:stretch/>
        </p:blipFill>
        <p:spPr bwMode="auto">
          <a:xfrm>
            <a:off x="1205006" y="3725163"/>
            <a:ext cx="4566921" cy="2594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172" y="234707"/>
            <a:ext cx="1746226" cy="15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1" y="3772295"/>
            <a:ext cx="4295235" cy="182228"/>
            <a:chOff x="1839287" y="5184146"/>
            <a:chExt cx="2767715" cy="95254"/>
          </a:xfrm>
        </p:grpSpPr>
        <p:grpSp>
          <p:nvGrpSpPr>
            <p:cNvPr id="4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5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6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7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10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2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13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14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17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9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20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8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978782" y="1573433"/>
            <a:ext cx="9816047" cy="2492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- TIẾT 27:</a:t>
            </a:r>
          </a:p>
          <a:p>
            <a:pPr algn="ctr" defTabSz="914217"/>
            <a:r>
              <a:rPr lang="en-US" sz="59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5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TIẾNG </a:t>
            </a:r>
            <a:r>
              <a:rPr lang="en-US" sz="59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VIỆT:</a:t>
            </a:r>
          </a:p>
          <a:p>
            <a:pPr algn="ctr" defTabSz="914217"/>
            <a:r>
              <a:rPr lang="en-US" sz="5999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</a:t>
            </a:r>
            <a:endParaRPr lang="en-US" sz="5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31" y="6145345"/>
            <a:ext cx="1777591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5" y="6129225"/>
            <a:ext cx="1777591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7" y="6129224"/>
            <a:ext cx="1777591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7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4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7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6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5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186698" y="1724299"/>
            <a:ext cx="11047361" cy="1538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217"/>
            <a:r>
              <a:rPr lang="en-US" altLang="zh-CN" sz="4000" b="1" dirty="0" smtClean="0">
                <a:ln w="12700">
                  <a:noFill/>
                </a:ln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2:HÌNH THÀNH KIẾN THỨC</a:t>
            </a:r>
            <a:endParaRPr lang="en-US" altLang="zh-CN" sz="4000" b="1" dirty="0">
              <a:ln w="12700">
                <a:noFill/>
              </a:ln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5399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5399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5399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5399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50320"/>
              </p:ext>
            </p:extLst>
          </p:nvPr>
        </p:nvGraphicFramePr>
        <p:xfrm>
          <a:off x="0" y="1"/>
          <a:ext cx="12192000" cy="690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3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Ví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dụ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3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đoán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3200" b="1" u="sng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b.Chúng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gặp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dăm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endParaRPr lang="en-US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ngồi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Ý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gạch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Nó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bổ</a:t>
                      </a: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sung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00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vị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trí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của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đối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với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từ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được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bổ</a:t>
                      </a:r>
                      <a:r>
                        <a:rPr lang="en-US" sz="3600" baseline="0" dirty="0" smtClean="0"/>
                        <a:t> sung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43573"/>
              </p:ext>
            </p:extLst>
          </p:nvPr>
        </p:nvGraphicFramePr>
        <p:xfrm>
          <a:off x="52252" y="-6307"/>
          <a:ext cx="11913327" cy="661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9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Ví</a:t>
                      </a:r>
                      <a:r>
                        <a:rPr lang="en-US" sz="3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dụ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vi-VN" sz="32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đoán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3200" b="1" u="sng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b.Chúng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gặp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dăm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endParaRPr lang="en-US" sz="3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ngồi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Ý </a:t>
                      </a:r>
                      <a:r>
                        <a:rPr lang="en-US" sz="3600" dirty="0" err="1"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chỉ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lượng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xác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endParaRPr lang="en-US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dăm</a:t>
                      </a: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none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32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hỉ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lượng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chừng</a:t>
                      </a:r>
                      <a:endParaRPr lang="en-US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3200" b="1" u="sng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nhất</a:t>
                      </a:r>
                      <a:r>
                        <a:rPr lang="en-US" sz="32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hỉ</a:t>
                      </a:r>
                      <a:r>
                        <a:rPr lang="en-US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thứ</a:t>
                      </a:r>
                      <a:r>
                        <a:rPr lang="en-US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endParaRPr lang="en-US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latin typeface="Times New Roman"/>
                          <a:ea typeface="Calibri"/>
                          <a:cs typeface="Times New Roman"/>
                        </a:rPr>
                        <a:t>Bổ</a:t>
                      </a:r>
                      <a:r>
                        <a:rPr lang="en-US" sz="3600" dirty="0">
                          <a:latin typeface="Times New Roman"/>
                          <a:ea typeface="Calibri"/>
                          <a:cs typeface="Times New Roman"/>
                        </a:rPr>
                        <a:t> sung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nghĩa</a:t>
                      </a: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3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Bổ</a:t>
                      </a:r>
                      <a:r>
                        <a:rPr lang="en-US" sz="3200" dirty="0" smtClean="0">
                          <a:latin typeface="Times New Roman"/>
                          <a:ea typeface="Calibri"/>
                          <a:cs typeface="Times New Roman"/>
                        </a:rPr>
                        <a:t> sung </a:t>
                      </a: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3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3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Bổ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sung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latin typeface="Times New Roman"/>
                          <a:ea typeface="Calibri"/>
                          <a:cs typeface="Times New Roman"/>
                        </a:rPr>
                        <a:t>Bổ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sung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3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bàn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07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Vị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trí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2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28602" y="3256002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861515" y="321724"/>
            <a:ext cx="6586850" cy="4936075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ví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dụ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Royal Times New Roman" pitchFamily="18" charset="0"/>
              </a:rPr>
              <a:t>đã tìm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,</a:t>
            </a:r>
            <a:r>
              <a:rPr lang="vi-VN" sz="3600" dirty="0" smtClean="0">
                <a:solidFill>
                  <a:schemeClr val="tx1"/>
                </a:solidFill>
                <a:latin typeface="Royal Times New Roman" pitchFamily="18" charset="0"/>
              </a:rPr>
              <a:t> hãy 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so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sánh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nghĩa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từ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in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đậm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so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từ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đứng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trước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Royal Times New Roman" pitchFamily="18" charset="0"/>
              </a:rPr>
              <a:t>nó</a:t>
            </a:r>
            <a:r>
              <a:rPr lang="en-US" sz="3600" dirty="0" smtClean="0">
                <a:solidFill>
                  <a:schemeClr val="tx1"/>
                </a:solidFill>
                <a:latin typeface="Royal 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ANd9GcTW5BUgVybFQQ3wNLW83Hslzh41GwFVWeX25x2nMRJSSnvuLk0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108" y="287382"/>
            <a:ext cx="5600375" cy="45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57200" y="5212080"/>
            <a:ext cx="4702629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vi-VN" sz="4400" dirty="0" err="1">
                <a:solidFill>
                  <a:srgbClr val="FFFF00"/>
                </a:solidFill>
              </a:rPr>
              <a:t>M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ột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</a:rPr>
              <a:t>tá</a:t>
            </a:r>
            <a:r>
              <a:rPr lang="en-US" altLang="vi-VN" sz="4400" dirty="0">
                <a:solidFill>
                  <a:srgbClr val="FFFF00"/>
                </a:solidFill>
              </a:rPr>
              <a:t> </a:t>
            </a:r>
            <a:r>
              <a:rPr lang="en-US" altLang="vi-VN" sz="4400" dirty="0" err="1">
                <a:solidFill>
                  <a:srgbClr val="FFFF00"/>
                </a:solidFill>
              </a:rPr>
              <a:t>bút</a:t>
            </a:r>
            <a:r>
              <a:rPr lang="en-US" altLang="vi-VN" sz="4400" dirty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chì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kia</a:t>
            </a:r>
            <a:endParaRPr lang="en-US" altLang="vi-VN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55" y="261257"/>
            <a:ext cx="5765315" cy="45981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81134" y="5243738"/>
            <a:ext cx="18473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en-US" sz="4400" dirty="0">
              <a:solidFill>
                <a:srgbClr val="00B0F0"/>
              </a:solidFill>
              <a:latin typeface="Times NewRoman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021976" y="5146766"/>
            <a:ext cx="5355771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lang="en-US" sz="4400" dirty="0" err="1" smtClean="0">
                <a:solidFill>
                  <a:srgbClr val="FFC000"/>
                </a:solidFill>
                <a:latin typeface="Times NewRoman"/>
              </a:rPr>
              <a:t>Một</a:t>
            </a:r>
            <a:r>
              <a:rPr lang="en-US" sz="4400" dirty="0" smtClean="0">
                <a:solidFill>
                  <a:srgbClr val="FFC000"/>
                </a:solidFill>
                <a:latin typeface="Times NewRoman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Roman"/>
              </a:rPr>
              <a:t>đôi</a:t>
            </a:r>
            <a:r>
              <a:rPr lang="en-US" sz="4400" dirty="0" smtClean="0">
                <a:solidFill>
                  <a:srgbClr val="FFC000"/>
                </a:solidFill>
                <a:latin typeface="Times NewRoman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Times NewRoman"/>
              </a:rPr>
              <a:t>dép</a:t>
            </a:r>
            <a:r>
              <a:rPr lang="en-US" sz="4400" dirty="0" smtClean="0">
                <a:solidFill>
                  <a:srgbClr val="FFC000"/>
                </a:solidFill>
                <a:latin typeface="Times NewRoman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Times NewRoman"/>
              </a:rPr>
              <a:t>ấy</a:t>
            </a:r>
            <a:endParaRPr lang="en-US" altLang="vi-VN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389" y="448197"/>
            <a:ext cx="11364685" cy="53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61764" y="5896094"/>
            <a:ext cx="8812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Royal Times New Roman" pitchFamily="18" charset="0"/>
              </a:rPr>
              <a:t>Một</a:t>
            </a:r>
            <a:r>
              <a:rPr lang="en-US" sz="4400" dirty="0" smtClean="0"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chục</a:t>
            </a:r>
            <a:r>
              <a:rPr lang="en-US" sz="4400" dirty="0" smtClean="0">
                <a:latin typeface="Royal Times New Roman" pitchFamily="18" charset="0"/>
              </a:rPr>
              <a:t> </a:t>
            </a:r>
            <a:r>
              <a:rPr lang="en-US" sz="4400" dirty="0" err="1" smtClean="0">
                <a:latin typeface="Royal Times New Roman" pitchFamily="18" charset="0"/>
              </a:rPr>
              <a:t>trứng</a:t>
            </a:r>
            <a:r>
              <a:rPr lang="en-US" sz="4400" dirty="0" smtClean="0">
                <a:latin typeface="Royal Times New Roman" pitchFamily="18" charset="0"/>
              </a:rPr>
              <a:t> </a:t>
            </a:r>
            <a:r>
              <a:rPr lang="en-US" sz="4400" dirty="0" err="1" smtClean="0">
                <a:latin typeface="Royal Times New Roman" pitchFamily="18" charset="0"/>
              </a:rPr>
              <a:t>này</a:t>
            </a:r>
            <a:r>
              <a:rPr lang="en-US" sz="4400" dirty="0" smtClean="0">
                <a:latin typeface="Royal Times New Roman" pitchFamily="18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(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mười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quả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trứng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)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B6B8D-C5C7-1D5C-A266-58562853B35C}"/>
              </a:ext>
            </a:extLst>
          </p:cNvPr>
          <p:cNvSpPr txBox="1"/>
          <p:nvPr/>
        </p:nvSpPr>
        <p:spPr>
          <a:xfrm>
            <a:off x="374073" y="1371601"/>
            <a:ext cx="11430000" cy="470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684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8">
            <a:extLst>
              <a:ext uri="{FF2B5EF4-FFF2-40B4-BE49-F238E27FC236}">
                <a16:creationId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-160566"/>
            <a:ext cx="3069771" cy="5064599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31" y="6145345"/>
            <a:ext cx="1777591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5" y="6129225"/>
            <a:ext cx="1777591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7" y="6129224"/>
            <a:ext cx="1777591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7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4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7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6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5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1688925" y="2355506"/>
            <a:ext cx="9353906" cy="25849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 smtClean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</a:t>
            </a:r>
            <a:r>
              <a:rPr kumimoji="0" lang="en-US" altLang="zh-CN" sz="5399" b="1" i="0" u="none" strike="noStrike" kern="1200" cap="none" spc="0" normalizeH="0" noProof="0" dirty="0" smtClean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3: LUYỆN TẬP</a:t>
            </a:r>
            <a:endParaRPr kumimoji="0" lang="en-US" altLang="zh-CN" sz="5399" b="1" i="0" u="none" strike="noStrike" kern="1200" cap="none" spc="0" normalizeH="0" baseline="0" noProof="0" dirty="0">
              <a:ln w="12700"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  <a:r>
              <a:rPr kumimoji="0" lang="en-US" altLang="zh-CN" sz="5399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noProof="0" dirty="0" err="1" smtClean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399" b="1" i="0" u="none" strike="noStrike" kern="1200" cap="none" spc="0" normalizeH="0" noProof="0" dirty="0" smtClean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noProof="0" dirty="0" err="1" smtClean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399" b="1" i="0" u="none" strike="noStrike" kern="1200" cap="none" spc="0" normalizeH="0" noProof="0" dirty="0" smtClean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en-US" altLang="zh-CN" sz="5399" b="1" dirty="0" smtClean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1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11" y="13898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7979" y="1883876"/>
            <a:ext cx="1063782" cy="72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564" y="2809999"/>
            <a:ext cx="10466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b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907" y="4763851"/>
            <a:ext cx="11428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– Cách đây khoảng ba chục mét, hướng này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8447" y="4763851"/>
            <a:ext cx="914399" cy="78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6636" y="2800582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RAM NGUYEN\Desktop\DHBC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382" y="1765866"/>
            <a:ext cx="11904617" cy="50921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6211" y="214290"/>
            <a:ext cx="1155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MỞ ĐẦU: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en-US" sz="6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I:</a:t>
            </a:r>
            <a:endParaRPr lang="vi-VN" sz="6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BE322-F801-E17B-C323-924AB80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1089212" y="1089213"/>
            <a:ext cx="10434917" cy="316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 smtClean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c.Tôi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endParaRPr lang="en-US" sz="4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BF8B4-3447-0474-505C-8B8C5AE56BD5}"/>
              </a:ext>
            </a:extLst>
          </p:cNvPr>
          <p:cNvSpPr txBox="1"/>
          <p:nvPr/>
        </p:nvSpPr>
        <p:spPr>
          <a:xfrm>
            <a:off x="2937164" y="324214"/>
            <a:ext cx="6096000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2800" y="1778605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3605" y="2625002"/>
            <a:ext cx="967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9927" y="3432208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0639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74562"/>
            <a:ext cx="1198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vi-VN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94406" y="1581265"/>
            <a:ext cx="11704319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:Từ </a:t>
            </a:r>
            <a:r>
              <a:rPr lang="en-US" sz="4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4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05" y="431074"/>
            <a:ext cx="11168743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4: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:”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Bụng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đầy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nước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bố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phải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nắm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ngược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chân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dốc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xuống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như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xiếc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.”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chợp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bên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chân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đôi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chân</a:t>
            </a:r>
            <a:r>
              <a:rPr lang="en-US" sz="4000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thêm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tương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khác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cụm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đôi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456807" y="1129907"/>
            <a:ext cx="10806545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600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:Hai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6"/>
            <a:ext cx="6096000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9526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4283310"/>
            <a:ext cx="11247121" cy="257469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9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igit 1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952" y="5447210"/>
            <a:ext cx="3607121" cy="141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6"/>
            <a:ext cx="6096000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110838" y="1127476"/>
            <a:ext cx="12081164" cy="500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23090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"/>
            <a:ext cx="12187592" cy="6855520"/>
          </a:xfrm>
          <a:prstGeom prst="rect">
            <a:avLst/>
          </a:prstGeom>
        </p:spPr>
      </p:pic>
      <p:sp>
        <p:nvSpPr>
          <p:cNvPr id="13" name="文本框 283">
            <a:extLst>
              <a:ext uri="{FF2B5EF4-FFF2-40B4-BE49-F238E27FC236}">
                <a16:creationId xmlns:a16="http://schemas.microsoft.com/office/drawing/2014/main" id="{192A6D67-F623-4427-AD7F-F91A32D1486D}"/>
              </a:ext>
            </a:extLst>
          </p:cNvPr>
          <p:cNvSpPr txBox="1"/>
          <p:nvPr/>
        </p:nvSpPr>
        <p:spPr>
          <a:xfrm>
            <a:off x="577294" y="1071228"/>
            <a:ext cx="10864641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altLang="zh-CN" sz="659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HOẠT ĐỘNG 4:VẬN DỤNG</a:t>
            </a:r>
          </a:p>
        </p:txBody>
      </p:sp>
    </p:spTree>
    <p:extLst>
      <p:ext uri="{BB962C8B-B14F-4D97-AF65-F5344CB8AC3E}">
        <p14:creationId xmlns:p14="http://schemas.microsoft.com/office/powerpoint/2010/main" val="354586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53035"/>
            <a:ext cx="10766612" cy="53731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80" y="1741670"/>
            <a:ext cx="2101849" cy="1911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5363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632857" y="3749040"/>
            <a:ext cx="1841863" cy="160673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5364" name="Picture 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335383" y="3213464"/>
            <a:ext cx="1837509" cy="101890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5366" name="Picture 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6289" y="2722926"/>
            <a:ext cx="2163233" cy="16224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14485" name="Picture 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1402" y="1752601"/>
            <a:ext cx="950384" cy="1463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15371" name="Rounded Rectangle 27"/>
          <p:cNvSpPr>
            <a:spLocks noChangeArrowheads="1"/>
          </p:cNvSpPr>
          <p:nvPr/>
        </p:nvSpPr>
        <p:spPr bwMode="auto">
          <a:xfrm>
            <a:off x="8151224" y="2978332"/>
            <a:ext cx="3588058" cy="13062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Rounded Rectangle 28"/>
          <p:cNvSpPr>
            <a:spLocks noChangeArrowheads="1"/>
          </p:cNvSpPr>
          <p:nvPr/>
        </p:nvSpPr>
        <p:spPr bwMode="auto">
          <a:xfrm>
            <a:off x="7136674" y="457200"/>
            <a:ext cx="4807132" cy="14891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từ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thứ, hạng, loại, số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ounded Rectangle 29"/>
          <p:cNvSpPr>
            <a:spLocks noChangeArrowheads="1"/>
          </p:cNvSpPr>
          <p:nvPr/>
        </p:nvSpPr>
        <p:spPr bwMode="auto">
          <a:xfrm>
            <a:off x="-1" y="403412"/>
            <a:ext cx="4814047" cy="16213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xác định (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một, hai, ba...)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Rounded Rectangle 30"/>
          <p:cNvSpPr>
            <a:spLocks noChangeArrowheads="1"/>
          </p:cNvSpPr>
          <p:nvPr/>
        </p:nvSpPr>
        <p:spPr bwMode="auto">
          <a:xfrm>
            <a:off x="0" y="3285852"/>
            <a:ext cx="3788228" cy="8550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chỉ số lượng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7131" y="3265715"/>
            <a:ext cx="2194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từ</a:t>
            </a:r>
            <a:endParaRPr lang="en-US" sz="4000" dirty="0"/>
          </a:p>
        </p:txBody>
      </p:sp>
      <p:sp>
        <p:nvSpPr>
          <p:cNvPr id="24" name="Rounded Rectangle 29"/>
          <p:cNvSpPr>
            <a:spLocks noChangeArrowheads="1"/>
          </p:cNvSpPr>
          <p:nvPr/>
        </p:nvSpPr>
        <p:spPr bwMode="auto">
          <a:xfrm>
            <a:off x="0" y="4977674"/>
            <a:ext cx="5365376" cy="149036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ước chừng (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vài, dăm, mươi, dăm bảy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7210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372" grpId="0" animBg="1"/>
      <p:bldP spid="15373" grpId="0" animBg="1"/>
      <p:bldP spid="15374" grpId="0" animBg="1"/>
      <p:bldP spid="21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09600" y="228605"/>
            <a:ext cx="1107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chemeClr val="accent2"/>
                </a:solidFill>
              </a:rPr>
              <a:t>Dặn dò</a:t>
            </a:r>
          </a:p>
        </p:txBody>
      </p:sp>
      <p:pic>
        <p:nvPicPr>
          <p:cNvPr id="6" name="Picture 9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33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1449977" y="1480457"/>
            <a:ext cx="9013371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(SGK- 65, 66).</a:t>
            </a:r>
          </a:p>
          <a:p>
            <a:endParaRPr lang="en-US" sz="36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02" y="4425805"/>
            <a:ext cx="1338620" cy="2438400"/>
          </a:xfrm>
          <a:prstGeom prst="rect">
            <a:avLst/>
          </a:prstGeom>
        </p:spPr>
      </p:pic>
      <p:pic>
        <p:nvPicPr>
          <p:cNvPr id="20" name="Picture 19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0" y="2864117"/>
            <a:ext cx="2674961" cy="36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3095897" y="627016"/>
            <a:ext cx="7093132" cy="5042263"/>
          </a:xfrm>
          <a:prstGeom prst="cloudCallout">
            <a:avLst>
              <a:gd name="adj1" fmla="val -67648"/>
              <a:gd name="adj2" fmla="val 4581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217"/>
            <a:endParaRPr lang="vi-VN" altLang="zh-CN" sz="3200" b="1" dirty="0" smtClean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endParaRPr lang="vi-VN" altLang="zh-CN" sz="3200" b="1" dirty="0" smtClean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6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882868" y="614855"/>
            <a:ext cx="10610193" cy="3124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Xin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ch©n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thµnh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c¶m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¬n </a:t>
            </a:r>
          </a:p>
          <a:p>
            <a:pPr>
              <a:defRPr/>
            </a:pP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quý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thầy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 cap="sq">
                  <a:noFill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kern="10" dirty="0">
              <a:ln w="9525" cap="sq">
                <a:noFill/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9" name="Picture 3" descr="blumen-pflanzen1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640013"/>
            <a:ext cx="6878638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75159" y="6027003"/>
            <a:ext cx="398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274133"/>
            <a:ext cx="11819962" cy="5669467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399593"/>
            <a:ext cx="11411656" cy="5597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8270" y="6027003"/>
            <a:ext cx="599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274300" cy="5183188"/>
            <a:chOff x="158" y="164"/>
            <a:chExt cx="4854" cy="3265"/>
          </a:xfrm>
        </p:grpSpPr>
        <p:sp>
          <p:nvSpPr>
            <p:cNvPr id="53266" name="Line 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11338" y="1589088"/>
            <a:ext cx="10274300" cy="5183187"/>
            <a:chOff x="748" y="845"/>
            <a:chExt cx="4854" cy="3265"/>
          </a:xfrm>
        </p:grpSpPr>
        <p:sp>
          <p:nvSpPr>
            <p:cNvPr id="53262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2" name="Text Box 12"/>
          <p:cNvSpPr txBox="1">
            <a:spLocks noChangeArrowheads="1"/>
          </p:cNvSpPr>
          <p:nvPr/>
        </p:nvSpPr>
        <p:spPr bwMode="auto">
          <a:xfrm>
            <a:off x="7213600" y="1828800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53253" name="Text Box 14"/>
          <p:cNvSpPr txBox="1">
            <a:spLocks noChangeArrowheads="1"/>
          </p:cNvSpPr>
          <p:nvPr/>
        </p:nvSpPr>
        <p:spPr bwMode="auto">
          <a:xfrm>
            <a:off x="1016000" y="27432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>
              <a:latin typeface="Arial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9042400" y="1295400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401763" y="2246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sz="1800"/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2214563" y="1789113"/>
            <a:ext cx="235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vi-VN" sz="1800"/>
          </a:p>
        </p:txBody>
      </p:sp>
      <p:pic>
        <p:nvPicPr>
          <p:cNvPr id="53257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8731" y="5512594"/>
            <a:ext cx="12779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840244" y="21431"/>
            <a:ext cx="12779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21"/>
          <p:cNvSpPr>
            <a:spLocks noChangeArrowheads="1"/>
          </p:cNvSpPr>
          <p:nvPr/>
        </p:nvSpPr>
        <p:spPr bwMode="auto">
          <a:xfrm>
            <a:off x="3109809" y="5805336"/>
            <a:ext cx="591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61" name="Picture 3" descr="D:\DATA KH YEN NHI\NGU VAN 6\BÀI GIẢNG ĐIỆN TỬ 6\ANH\ch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965" y="357562"/>
            <a:ext cx="11013141" cy="5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8" y="300451"/>
            <a:ext cx="10920549" cy="5003069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0847" y="5447211"/>
            <a:ext cx="5394960" cy="141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Times NewRoman"/>
                <a:ea typeface="+mj-ea"/>
                <a:cs typeface="+mj-cs"/>
              </a:rPr>
              <a:t>Một</a:t>
            </a:r>
            <a:r>
              <a:rPr lang="en-US" sz="4400" dirty="0" smtClean="0">
                <a:latin typeface="Times NewRoman"/>
                <a:ea typeface="+mj-ea"/>
                <a:cs typeface="+mj-cs"/>
              </a:rPr>
              <a:t> đ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Roman"/>
                <a:ea typeface="+mj-ea"/>
                <a:cs typeface="+mj-cs"/>
              </a:rPr>
              <a:t>ôi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Roman"/>
                <a:ea typeface="+mj-ea"/>
                <a:cs typeface="+mj-cs"/>
              </a:rPr>
              <a:t>dép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Roman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Roman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ANd9GcTW5BUgVybFQQ3wNLW83Hslzh41GwFVWeX25x2nMRJSSnvuLk0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822" y="693036"/>
            <a:ext cx="9381566" cy="42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201782" y="5056864"/>
            <a:ext cx="9483635" cy="11741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altLang="vi-VN" sz="4400" dirty="0" smtClean="0">
                <a:solidFill>
                  <a:srgbClr val="FFFF00"/>
                </a:solidFill>
              </a:rPr>
              <a:t>M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ột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>
                <a:solidFill>
                  <a:srgbClr val="FFFF00"/>
                </a:solidFill>
              </a:rPr>
              <a:t>tá</a:t>
            </a:r>
            <a:r>
              <a:rPr lang="en-US" altLang="vi-VN" sz="4400" dirty="0">
                <a:solidFill>
                  <a:srgbClr val="FFFF00"/>
                </a:solidFill>
              </a:rPr>
              <a:t> </a:t>
            </a:r>
            <a:r>
              <a:rPr lang="en-US" altLang="vi-VN" sz="4400" dirty="0" err="1">
                <a:solidFill>
                  <a:srgbClr val="FFFF00"/>
                </a:solidFill>
              </a:rPr>
              <a:t>bút</a:t>
            </a:r>
            <a:r>
              <a:rPr lang="en-US" altLang="vi-VN" sz="4400" dirty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chì</a:t>
            </a:r>
            <a:r>
              <a:rPr lang="en-US" altLang="vi-VN" sz="4400" dirty="0" smtClean="0">
                <a:solidFill>
                  <a:srgbClr val="FFFF00"/>
                </a:solidFill>
              </a:rPr>
              <a:t> (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mười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hai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bút</a:t>
            </a:r>
            <a:r>
              <a:rPr lang="en-US" altLang="vi-VN" sz="4400" dirty="0" smtClean="0">
                <a:solidFill>
                  <a:srgbClr val="FFFF00"/>
                </a:solidFill>
              </a:rPr>
              <a:t> </a:t>
            </a:r>
            <a:r>
              <a:rPr lang="en-US" altLang="vi-VN" sz="4400" dirty="0" err="1" smtClean="0">
                <a:solidFill>
                  <a:srgbClr val="FFFF00"/>
                </a:solidFill>
              </a:rPr>
              <a:t>chì</a:t>
            </a:r>
            <a:r>
              <a:rPr lang="en-US" altLang="vi-VN" sz="4400" dirty="0" smtClean="0">
                <a:solidFill>
                  <a:srgbClr val="FFFF00"/>
                </a:solidFill>
              </a:rPr>
              <a:t>)</a:t>
            </a:r>
            <a:endParaRPr lang="en-US" altLang="vi-VN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326" y="395945"/>
            <a:ext cx="11364685" cy="53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91747" y="5883032"/>
            <a:ext cx="7856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Một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chục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trứng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(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mười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quả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oyal Times New Roman" pitchFamily="18" charset="0"/>
              </a:rPr>
              <a:t>trứng</a:t>
            </a:r>
            <a:r>
              <a:rPr lang="en-US" sz="4400" dirty="0" smtClean="0">
                <a:solidFill>
                  <a:srgbClr val="C00000"/>
                </a:solidFill>
                <a:latin typeface="Royal Times New Roman" pitchFamily="18" charset="0"/>
              </a:rPr>
              <a:t>)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1234</Words>
  <Application>Microsoft Office PowerPoint</Application>
  <PresentationFormat>Widescreen</PresentationFormat>
  <Paragraphs>104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微软雅黑</vt:lpstr>
      <vt:lpstr>宋体</vt:lpstr>
      <vt:lpstr>.VnTime</vt:lpstr>
      <vt:lpstr>Arial</vt:lpstr>
      <vt:lpstr>Calibri</vt:lpstr>
      <vt:lpstr>Calibri Light</vt:lpstr>
      <vt:lpstr>Constantia</vt:lpstr>
      <vt:lpstr>等线</vt:lpstr>
      <vt:lpstr>Royal Times New Roman</vt:lpstr>
      <vt:lpstr>华文新魏</vt:lpstr>
      <vt:lpstr>Times New Roman</vt:lpstr>
      <vt:lpstr>Times NewRoman</vt:lpstr>
      <vt:lpstr>Trebuchet MS</vt:lpstr>
      <vt:lpstr>Wingdings</vt:lpstr>
      <vt:lpstr>Wingdings 2</vt:lpstr>
      <vt:lpstr>Wingdings 3</vt:lpstr>
      <vt:lpstr>Office 主题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Tìm số từ trong các câu sau: a) Buổi chiều ra đồng về, bố thường dẫn tôi ra vườn, hai bố con thi nhau tưới hoa</vt:lpstr>
      <vt:lpstr>PowerPoint Presentation</vt:lpstr>
      <vt:lpstr>PowerPoint Presentation</vt:lpstr>
      <vt:lpstr>PowerPoint Presentation</vt:lpstr>
      <vt:lpstr>PowerPoint Presentation</vt:lpstr>
      <vt:lpstr>Bài 5: Có những số từ chỉ số lượng xác định nhưng trong một số trường hợp lại mang nghĩa không xác định. Ví dụ: Một nghề cho chín còn hơn chín nghề. Từ chín thứ hai là số từ chỉ lượng xác định nhưng ở đây mang nghĩa biểu trưng là nhiều ( nhiều nghề) Hãy tìm một số thành ngữ tương tự và giải thích nghĩa của thành ngữ đó.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310</cp:revision>
  <dcterms:created xsi:type="dcterms:W3CDTF">2018-06-04T07:16:00Z</dcterms:created>
  <dcterms:modified xsi:type="dcterms:W3CDTF">2025-10-17T00:40:15Z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