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5" r:id="rId2"/>
    <p:sldId id="266" r:id="rId3"/>
    <p:sldId id="257" r:id="rId4"/>
    <p:sldId id="256" r:id="rId5"/>
    <p:sldId id="272" r:id="rId6"/>
    <p:sldId id="258" r:id="rId7"/>
    <p:sldId id="269" r:id="rId8"/>
    <p:sldId id="259" r:id="rId9"/>
    <p:sldId id="274" r:id="rId10"/>
    <p:sldId id="275" r:id="rId11"/>
    <p:sldId id="276" r:id="rId12"/>
    <p:sldId id="273" r:id="rId13"/>
    <p:sldId id="260" r:id="rId14"/>
    <p:sldId id="261" r:id="rId15"/>
    <p:sldId id="270" r:id="rId16"/>
    <p:sldId id="271" r:id="rId17"/>
    <p:sldId id="277" r:id="rId18"/>
    <p:sldId id="262" r:id="rId19"/>
    <p:sldId id="263" r:id="rId20"/>
    <p:sldId id="288" r:id="rId21"/>
    <p:sldId id="289" r:id="rId22"/>
    <p:sldId id="264" r:id="rId23"/>
    <p:sldId id="279" r:id="rId24"/>
    <p:sldId id="280" r:id="rId25"/>
    <p:sldId id="286" r:id="rId26"/>
    <p:sldId id="290" r:id="rId27"/>
    <p:sldId id="292" r:id="rId28"/>
    <p:sldId id="282" r:id="rId29"/>
    <p:sldId id="283" r:id="rId30"/>
    <p:sldId id="284" r:id="rId31"/>
    <p:sldId id="285" r:id="rId32"/>
    <p:sldId id="278"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4" autoAdjust="0"/>
  </p:normalViewPr>
  <p:slideViewPr>
    <p:cSldViewPr snapToGrid="0">
      <p:cViewPr varScale="1">
        <p:scale>
          <a:sx n="82" d="100"/>
          <a:sy n="82" d="100"/>
        </p:scale>
        <p:origin x="-720"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15782-82A4-40CA-97DC-96DED93A5F36}"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8D12F-D475-43E2-8AA3-29E0E5E69378}" type="slidenum">
              <a:rPr lang="en-US" smtClean="0"/>
              <a:t>‹#›</a:t>
            </a:fld>
            <a:endParaRPr lang="en-US"/>
          </a:p>
        </p:txBody>
      </p:sp>
    </p:spTree>
    <p:extLst>
      <p:ext uri="{BB962C8B-B14F-4D97-AF65-F5344CB8AC3E}">
        <p14:creationId xmlns:p14="http://schemas.microsoft.com/office/powerpoint/2010/main" val="30401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Hạnh</a:t>
            </a:r>
            <a:r>
              <a:rPr lang="en-US" dirty="0"/>
              <a:t> </a:t>
            </a:r>
            <a:r>
              <a:rPr lang="en-US" dirty="0" err="1"/>
              <a:t>Nguyễn</a:t>
            </a:r>
            <a:r>
              <a:rPr lang="en-US"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t>1</a:t>
            </a:fld>
            <a:endParaRPr lang="zh-CN" altLang="en-US"/>
          </a:p>
        </p:txBody>
      </p:sp>
    </p:spTree>
    <p:extLst>
      <p:ext uri="{BB962C8B-B14F-4D97-AF65-F5344CB8AC3E}">
        <p14:creationId xmlns:p14="http://schemas.microsoft.com/office/powerpoint/2010/main" val="336995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FAB4055F-F6FF-417C-9CAE-78C649884F85}" type="slidenum">
              <a:rPr lang="en-US" smtClean="0"/>
              <a:t>27</a:t>
            </a:fld>
            <a:endParaRPr lang="en-US"/>
          </a:p>
        </p:txBody>
      </p:sp>
    </p:spTree>
    <p:extLst>
      <p:ext uri="{BB962C8B-B14F-4D97-AF65-F5344CB8AC3E}">
        <p14:creationId xmlns:p14="http://schemas.microsoft.com/office/powerpoint/2010/main" val="151100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Hạnh</a:t>
            </a:r>
            <a:r>
              <a:rPr lang="en-US" dirty="0"/>
              <a:t> </a:t>
            </a:r>
            <a:r>
              <a:rPr lang="en-US" dirty="0" err="1"/>
              <a:t>Nguyễn</a:t>
            </a:r>
            <a:r>
              <a:rPr lang="en-US"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t>2</a:t>
            </a:fld>
            <a:endParaRPr lang="zh-CN" altLang="en-US"/>
          </a:p>
        </p:txBody>
      </p:sp>
    </p:spTree>
    <p:extLst>
      <p:ext uri="{BB962C8B-B14F-4D97-AF65-F5344CB8AC3E}">
        <p14:creationId xmlns:p14="http://schemas.microsoft.com/office/powerpoint/2010/main" val="310896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FAB4055F-F6FF-417C-9CAE-78C649884F85}" type="slidenum">
              <a:rPr lang="en-US" smtClean="0"/>
              <a:t>9</a:t>
            </a:fld>
            <a:endParaRPr lang="en-US"/>
          </a:p>
        </p:txBody>
      </p:sp>
    </p:spTree>
    <p:extLst>
      <p:ext uri="{BB962C8B-B14F-4D97-AF65-F5344CB8AC3E}">
        <p14:creationId xmlns:p14="http://schemas.microsoft.com/office/powerpoint/2010/main" val="318981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FAB4055F-F6FF-417C-9CAE-78C649884F85}" type="slidenum">
              <a:rPr lang="en-US" smtClean="0"/>
              <a:t>10</a:t>
            </a:fld>
            <a:endParaRPr lang="en-US"/>
          </a:p>
        </p:txBody>
      </p:sp>
    </p:spTree>
    <p:extLst>
      <p:ext uri="{BB962C8B-B14F-4D97-AF65-F5344CB8AC3E}">
        <p14:creationId xmlns:p14="http://schemas.microsoft.com/office/powerpoint/2010/main" val="53740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a:solidFill>
                  <a:srgbClr val="000000"/>
                </a:solidFill>
                <a:latin typeface="Times New Roman" panose="02020603050405020304" pitchFamily="18" charset="0"/>
                <a:cs typeface="Times New Roman" panose="02020603050405020304" pitchFamily="18" charset="0"/>
              </a:rPr>
              <a:t>Truyện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kiệt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Nguyễn</a:t>
            </a:r>
            <a:r>
              <a:rPr lang="en-US" sz="1200" dirty="0">
                <a:solidFill>
                  <a:srgbClr val="000000"/>
                </a:solidFill>
                <a:latin typeface="Times New Roman" panose="02020603050405020304" pitchFamily="18" charset="0"/>
                <a:cs typeface="Times New Roman" panose="02020603050405020304" pitchFamily="18" charset="0"/>
              </a:rPr>
              <a:t> Du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nền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văn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học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dân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tộc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Nguyễn</a:t>
            </a:r>
            <a:r>
              <a:rPr lang="en-US" sz="1200" dirty="0">
                <a:solidFill>
                  <a:srgbClr val="000000"/>
                </a:solidFill>
                <a:latin typeface="Times New Roman" panose="02020603050405020304" pitchFamily="18" charset="0"/>
                <a:cs typeface="Times New Roman" panose="02020603050405020304" pitchFamily="18" charset="0"/>
              </a:rPr>
              <a:t> Du </a:t>
            </a:r>
            <a:r>
              <a:rPr lang="en-US" sz="1200" dirty="0" err="1">
                <a:solidFill>
                  <a:srgbClr val="000000"/>
                </a:solidFill>
                <a:latin typeface="Times New Roman" panose="02020603050405020304" pitchFamily="18" charset="0"/>
                <a:cs typeface="Times New Roman" panose="02020603050405020304" pitchFamily="18" charset="0"/>
              </a:rPr>
              <a:t>đã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sử</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dụng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cốt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truyện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từ</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tiểu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thuyết</a:t>
            </a:r>
            <a:r>
              <a:rPr lang="en-US" sz="1200" dirty="0">
                <a:solidFill>
                  <a:srgbClr val="000000"/>
                </a:solidFill>
                <a:latin typeface="Times New Roman" panose="02020603050405020304" pitchFamily="18" charset="0"/>
                <a:cs typeface="Times New Roman" panose="02020603050405020304" pitchFamily="18" charset="0"/>
              </a:rPr>
              <a:t> “Kim Vân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truyện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Thanh </a:t>
            </a:r>
            <a:r>
              <a:rPr lang="en-US" sz="1200" dirty="0" err="1">
                <a:solidFill>
                  <a:srgbClr val="000000"/>
                </a:solidFill>
                <a:latin typeface="Times New Roman" panose="02020603050405020304" pitchFamily="18" charset="0"/>
                <a:cs typeface="Times New Roman" panose="02020603050405020304" pitchFamily="18" charset="0"/>
              </a:rPr>
              <a:t>Tâm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Tài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Nhân</a:t>
            </a:r>
            <a:r>
              <a:rPr lang="en-US" sz="1200" dirty="0">
                <a:solidFill>
                  <a:srgbClr val="000000"/>
                </a:solidFill>
                <a:latin typeface="Times New Roman" panose="02020603050405020304" pitchFamily="18" charset="0"/>
                <a:cs typeface="Times New Roman" panose="02020603050405020304" pitchFamily="18" charset="0"/>
              </a:rPr>
              <a:t> (Trung </a:t>
            </a:r>
            <a:r>
              <a:rPr lang="en-US" sz="1200" dirty="0" err="1">
                <a:solidFill>
                  <a:srgbClr val="000000"/>
                </a:solidFill>
                <a:latin typeface="Times New Roman" panose="02020603050405020304" pitchFamily="18" charset="0"/>
                <a:cs typeface="Times New Roman" panose="02020603050405020304" pitchFamily="18" charset="0"/>
              </a:rPr>
              <a:t>Quốc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để</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tạo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một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phẩm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mới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Ông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Truyện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bằng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ngôn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ngữ</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thể</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loại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văn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học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dân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tộc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với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hứng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trước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những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trông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thấy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ngòi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bút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một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thiên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tài</a:t>
            </a:r>
            <a:r>
              <a:rPr lang="en-US" sz="1200" dirty="0">
                <a:solidFill>
                  <a:srgbClr val="000000"/>
                </a:solidFill>
                <a:latin typeface="Times New Roman" panose="02020603050405020304" pitchFamily="18" charset="0"/>
                <a:cs typeface="Times New Roman" panose="02020603050405020304" pitchFamily="18" charset="0"/>
              </a:rPr>
              <a:t>.</a:t>
            </a:r>
          </a:p>
          <a:p>
            <a:pPr algn="just"/>
            <a:r>
              <a:rPr lang="en-US" sz="1200" dirty="0" err="1">
                <a:solidFill>
                  <a:srgbClr val="000000"/>
                </a:solidFill>
                <a:latin typeface="Times New Roman" panose="02020603050405020304" pitchFamily="18" charset="0"/>
                <a:cs typeface="Times New Roman" panose="02020603050405020304" pitchFamily="18" charset="0"/>
              </a:rPr>
              <a:t>Truyện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có</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trị</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nhân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đạo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lớn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lao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trị</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hiện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thực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sâu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sắc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Nguyễn</a:t>
            </a:r>
            <a:r>
              <a:rPr lang="en-US" sz="1200" dirty="0">
                <a:solidFill>
                  <a:srgbClr val="000000"/>
                </a:solidFill>
                <a:latin typeface="Times New Roman" panose="02020603050405020304" pitchFamily="18" charset="0"/>
                <a:cs typeface="Times New Roman" panose="02020603050405020304" pitchFamily="18" charset="0"/>
              </a:rPr>
              <a:t> Du </a:t>
            </a:r>
            <a:r>
              <a:rPr lang="en-US" sz="1200" dirty="0" err="1">
                <a:solidFill>
                  <a:srgbClr val="000000"/>
                </a:solidFill>
                <a:latin typeface="Times New Roman" panose="02020603050405020304" pitchFamily="18" charset="0"/>
                <a:cs typeface="Times New Roman" panose="02020603050405020304" pitchFamily="18" charset="0"/>
              </a:rPr>
              <a:t>đã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bày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tỏ</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nỗi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xót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thương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đồng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với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những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số</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phận</a:t>
            </a:r>
            <a:r>
              <a:rPr lang="en-US" sz="1200" dirty="0">
                <a:solidFill>
                  <a:srgbClr val="000000"/>
                </a:solidFill>
                <a:latin typeface="Times New Roman" panose="02020603050405020304" pitchFamily="18" charset="0"/>
                <a:cs typeface="Times New Roman" panose="02020603050405020304" pitchFamily="18" charset="0"/>
              </a:rPr>
              <a:t> bi </a:t>
            </a:r>
            <a:r>
              <a:rPr lang="en-US" sz="1200" dirty="0" err="1">
                <a:solidFill>
                  <a:srgbClr val="000000"/>
                </a:solidFill>
                <a:latin typeface="Times New Roman" panose="02020603050405020304" pitchFamily="18" charset="0"/>
                <a:cs typeface="Times New Roman" panose="02020603050405020304" pitchFamily="18" charset="0"/>
              </a:rPr>
              <a:t>kịch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khẳng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định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đề</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cao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vẻ</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đẹp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quyền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sống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những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khát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vọng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chính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con </a:t>
            </a:r>
            <a:r>
              <a:rPr lang="en-US" sz="1200" dirty="0" err="1">
                <a:solidFill>
                  <a:srgbClr val="000000"/>
                </a:solidFill>
                <a:latin typeface="Times New Roman" panose="02020603050405020304" pitchFamily="18" charset="0"/>
                <a:cs typeface="Times New Roman" panose="02020603050405020304" pitchFamily="18" charset="0"/>
              </a:rPr>
              <a:t>người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yêu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hạnh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phúc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tự</a:t>
            </a:r>
            <a:r>
              <a:rPr lang="en-US" sz="1200" dirty="0">
                <a:solidFill>
                  <a:srgbClr val="000000"/>
                </a:solidFill>
                <a:latin typeface="Times New Roman" panose="02020603050405020304" pitchFamily="18" charset="0"/>
                <a:cs typeface="Times New Roman" panose="02020603050405020304" pitchFamily="18" charset="0"/>
              </a:rPr>
              <a:t> do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công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lí</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cũng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tố</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cáo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án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thực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một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xã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hội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đồng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tiền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ngôi</a:t>
            </a:r>
            <a:r>
              <a:rPr lang="en-US" sz="1200" dirty="0">
                <a:solidFill>
                  <a:srgbClr val="000000"/>
                </a:solidFill>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FAB4055F-F6FF-417C-9CAE-78C649884F85}" type="slidenum">
              <a:rPr lang="en-US" smtClean="0"/>
              <a:t>11</a:t>
            </a:fld>
            <a:endParaRPr lang="en-US"/>
          </a:p>
        </p:txBody>
      </p:sp>
    </p:spTree>
    <p:extLst>
      <p:ext uri="{BB962C8B-B14F-4D97-AF65-F5344CB8AC3E}">
        <p14:creationId xmlns:p14="http://schemas.microsoft.com/office/powerpoint/2010/main" val="158568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0000"/>
                </a:solidFill>
                <a:latin typeface="Times New Roman" panose="02020603050405020304" pitchFamily="18" charset="0"/>
                <a:cs typeface="Times New Roman" panose="02020603050405020304" pitchFamily="18" charset="0"/>
              </a:rPr>
              <a:t>Phần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gặp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giới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thiệu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họ</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Vương</a:t>
            </a:r>
            <a:r>
              <a:rPr lang="en-US" sz="1200" dirty="0">
                <a:solidFill>
                  <a:srgbClr val="000000"/>
                </a:solidFill>
                <a:latin typeface="Times New Roman" panose="02020603050405020304" pitchFamily="18" charset="0"/>
                <a:cs typeface="Times New Roman" panose="02020603050405020304" pitchFamily="18" charset="0"/>
              </a:rPr>
              <a:t>, ca </a:t>
            </a:r>
            <a:r>
              <a:rPr lang="en-US" sz="1200" dirty="0" err="1">
                <a:solidFill>
                  <a:srgbClr val="000000"/>
                </a:solidFill>
                <a:latin typeface="Times New Roman" panose="02020603050405020304" pitchFamily="18" charset="0"/>
                <a:cs typeface="Times New Roman" panose="02020603050405020304" pitchFamily="18" charset="0"/>
              </a:rPr>
              <a:t>ngợi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tài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sắc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chị</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em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Vân; </a:t>
            </a:r>
            <a:r>
              <a:rPr lang="en-US" sz="1200" dirty="0" err="1">
                <a:solidFill>
                  <a:srgbClr val="000000"/>
                </a:solidFill>
                <a:latin typeface="Times New Roman" panose="02020603050405020304" pitchFamily="18" charset="0"/>
                <a:cs typeface="Times New Roman" panose="02020603050405020304" pitchFamily="18" charset="0"/>
              </a:rPr>
              <a:t>miêu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sự</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Kim </a:t>
            </a:r>
            <a:r>
              <a:rPr lang="en-US" sz="1200" dirty="0" err="1">
                <a:solidFill>
                  <a:srgbClr val="000000"/>
                </a:solidFill>
                <a:latin typeface="Times New Roman" panose="02020603050405020304" pitchFamily="18" charset="0"/>
                <a:cs typeface="Times New Roman" panose="02020603050405020304" pitchFamily="18" charset="0"/>
              </a:rPr>
              <a:t>Trọng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gặp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tương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tư</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hẹn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hò</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đính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ước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thề</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nguyền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Phần</a:t>
            </a:r>
            <a:r>
              <a:rPr lang="en-US" sz="1200" dirty="0">
                <a:solidFill>
                  <a:srgbClr val="000000"/>
                </a:solidFill>
                <a:latin typeface="Times New Roman" panose="02020603050405020304" pitchFamily="18" charset="0"/>
                <a:cs typeface="Times New Roman" panose="02020603050405020304" pitchFamily="18" charset="0"/>
              </a:rPr>
              <a:t> “chia li” </a:t>
            </a:r>
            <a:r>
              <a:rPr lang="en-US" sz="1200" dirty="0" err="1">
                <a:solidFill>
                  <a:srgbClr val="000000"/>
                </a:solidFill>
                <a:latin typeface="Times New Roman" panose="02020603050405020304" pitchFamily="18" charset="0"/>
                <a:cs typeface="Times New Roman" panose="02020603050405020304" pitchFamily="18" charset="0"/>
              </a:rPr>
              <a:t>kể</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về</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mười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lăm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năm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lưu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Ngay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khi</a:t>
            </a:r>
            <a:r>
              <a:rPr lang="en-US" sz="1200" dirty="0">
                <a:solidFill>
                  <a:srgbClr val="000000"/>
                </a:solidFill>
                <a:latin typeface="Times New Roman" panose="02020603050405020304" pitchFamily="18" charset="0"/>
                <a:cs typeface="Times New Roman" panose="02020603050405020304" pitchFamily="18" charset="0"/>
              </a:rPr>
              <a:t> Kim </a:t>
            </a:r>
            <a:r>
              <a:rPr lang="en-US" sz="1200" dirty="0" err="1">
                <a:solidFill>
                  <a:srgbClr val="000000"/>
                </a:solidFill>
                <a:latin typeface="Times New Roman" panose="02020603050405020304" pitchFamily="18" charset="0"/>
                <a:cs typeface="Times New Roman" panose="02020603050405020304" pitchFamily="18" charset="0"/>
              </a:rPr>
              <a:t>Trọng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phải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về</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quê</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hộ</a:t>
            </a:r>
            <a:r>
              <a:rPr lang="en-US" sz="1200" dirty="0">
                <a:solidFill>
                  <a:srgbClr val="000000"/>
                </a:solidFill>
                <a:latin typeface="Times New Roman" panose="02020603050405020304" pitchFamily="18" charset="0"/>
                <a:cs typeface="Times New Roman" panose="02020603050405020304" pitchFamily="18" charset="0"/>
              </a:rPr>
              <a:t> tang </a:t>
            </a:r>
            <a:r>
              <a:rPr lang="en-US" sz="1200" dirty="0" err="1">
                <a:solidFill>
                  <a:srgbClr val="000000"/>
                </a:solidFill>
                <a:latin typeface="Times New Roman" panose="02020603050405020304" pitchFamily="18" charset="0"/>
                <a:cs typeface="Times New Roman" panose="02020603050405020304" pitchFamily="18" charset="0"/>
              </a:rPr>
              <a:t>chú</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thì</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mắc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nạn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nhờ</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Vân </a:t>
            </a:r>
            <a:r>
              <a:rPr lang="en-US" sz="1200" dirty="0" err="1">
                <a:solidFill>
                  <a:srgbClr val="000000"/>
                </a:solidFill>
                <a:latin typeface="Times New Roman" panose="02020603050405020304" pitchFamily="18" charset="0"/>
                <a:cs typeface="Times New Roman" panose="02020603050405020304" pitchFamily="18" charset="0"/>
              </a:rPr>
              <a:t>trả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nghĩa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cho</a:t>
            </a:r>
            <a:r>
              <a:rPr lang="en-US" sz="1200" dirty="0">
                <a:solidFill>
                  <a:srgbClr val="000000"/>
                </a:solidFill>
                <a:latin typeface="Times New Roman" panose="02020603050405020304" pitchFamily="18" charset="0"/>
                <a:cs typeface="Times New Roman" panose="02020603050405020304" pitchFamily="18" charset="0"/>
              </a:rPr>
              <a:t> Kim </a:t>
            </a:r>
            <a:r>
              <a:rPr lang="en-US" sz="1200" dirty="0" err="1">
                <a:solidFill>
                  <a:srgbClr val="000000"/>
                </a:solidFill>
                <a:latin typeface="Times New Roman" panose="02020603050405020304" pitchFamily="18" charset="0"/>
                <a:cs typeface="Times New Roman" panose="02020603050405020304" pitchFamily="18" charset="0"/>
              </a:rPr>
              <a:t>Trọng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còn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nàng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quyết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bán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cứu</a:t>
            </a:r>
            <a:r>
              <a:rPr lang="en-US" sz="1200" dirty="0">
                <a:solidFill>
                  <a:srgbClr val="000000"/>
                </a:solidFill>
                <a:latin typeface="Times New Roman" panose="02020603050405020304" pitchFamily="18" charset="0"/>
                <a:cs typeface="Times New Roman" panose="02020603050405020304" pitchFamily="18" charset="0"/>
              </a:rPr>
              <a:t> cha.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bị</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Giám</a:t>
            </a:r>
            <a:r>
              <a:rPr lang="en-US" sz="1200" dirty="0">
                <a:solidFill>
                  <a:srgbClr val="000000"/>
                </a:solidFill>
                <a:latin typeface="Times New Roman" panose="02020603050405020304" pitchFamily="18" charset="0"/>
                <a:cs typeface="Times New Roman" panose="02020603050405020304" pitchFamily="18" charset="0"/>
              </a:rPr>
              <a:t> Sinh, Tú </a:t>
            </a:r>
            <a:r>
              <a:rPr lang="en-US" sz="1200" dirty="0" err="1">
                <a:solidFill>
                  <a:srgbClr val="000000"/>
                </a:solidFill>
                <a:latin typeface="Times New Roman" panose="02020603050405020304" pitchFamily="18" charset="0"/>
                <a:cs typeface="Times New Roman" panose="02020603050405020304" pitchFamily="18" charset="0"/>
              </a:rPr>
              <a:t>Bà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Sở</a:t>
            </a:r>
            <a:r>
              <a:rPr lang="en-US" sz="1200" dirty="0">
                <a:solidFill>
                  <a:srgbClr val="000000"/>
                </a:solidFill>
                <a:latin typeface="Times New Roman" panose="02020603050405020304" pitchFamily="18" charset="0"/>
                <a:cs typeface="Times New Roman" panose="02020603050405020304" pitchFamily="18" charset="0"/>
              </a:rPr>
              <a:t> Khanh </a:t>
            </a:r>
            <a:r>
              <a:rPr lang="en-US" sz="1200" dirty="0" err="1">
                <a:solidFill>
                  <a:srgbClr val="000000"/>
                </a:solidFill>
                <a:latin typeface="Times New Roman" panose="02020603050405020304" pitchFamily="18" charset="0"/>
                <a:cs typeface="Times New Roman" panose="02020603050405020304" pitchFamily="18" charset="0"/>
              </a:rPr>
              <a:t>lừa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đẩy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lầu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xanh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Tú </a:t>
            </a:r>
            <a:r>
              <a:rPr lang="en-US" sz="1200" dirty="0" err="1">
                <a:solidFill>
                  <a:srgbClr val="000000"/>
                </a:solidFill>
                <a:latin typeface="Times New Roman" panose="02020603050405020304" pitchFamily="18" charset="0"/>
                <a:cs typeface="Times New Roman" panose="02020603050405020304" pitchFamily="18" charset="0"/>
              </a:rPr>
              <a:t>Bà</a:t>
            </a:r>
            <a:r>
              <a:rPr lang="en-US" sz="1200" dirty="0">
                <a:solidFill>
                  <a:srgbClr val="000000"/>
                </a:solidFill>
                <a:latin typeface="Times New Roman" panose="02020603050405020304" pitchFamily="18" charset="0"/>
                <a:cs typeface="Times New Roman" panose="02020603050405020304" pitchFamily="18" charset="0"/>
              </a:rPr>
              <a:t>. Sau </a:t>
            </a:r>
            <a:r>
              <a:rPr lang="en-US" sz="1200" dirty="0" err="1">
                <a:solidFill>
                  <a:srgbClr val="000000"/>
                </a:solidFill>
                <a:latin typeface="Times New Roman" panose="02020603050405020304" pitchFamily="18" charset="0"/>
                <a:cs typeface="Times New Roman" panose="02020603050405020304" pitchFamily="18" charset="0"/>
              </a:rPr>
              <a:t>đó</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nàng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được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Thúc</a:t>
            </a:r>
            <a:r>
              <a:rPr lang="en-US" sz="1200" dirty="0">
                <a:solidFill>
                  <a:srgbClr val="000000"/>
                </a:solidFill>
                <a:latin typeface="Times New Roman" panose="02020603050405020304" pitchFamily="18" charset="0"/>
                <a:cs typeface="Times New Roman" panose="02020603050405020304" pitchFamily="18" charset="0"/>
              </a:rPr>
              <a:t> Sinh </a:t>
            </a:r>
            <a:r>
              <a:rPr lang="en-US" sz="1200" dirty="0" err="1">
                <a:solidFill>
                  <a:srgbClr val="000000"/>
                </a:solidFill>
                <a:latin typeface="Times New Roman" panose="02020603050405020304" pitchFamily="18" charset="0"/>
                <a:cs typeface="Times New Roman" panose="02020603050405020304" pitchFamily="18" charset="0"/>
              </a:rPr>
              <a:t>chuộc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vè</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làm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lẽ</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nhưng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bị</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Hoạn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Thư</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ghen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tuông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hành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phải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trốn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rồi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nàng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bị</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Hạnh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lừa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bán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lầu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xanh</a:t>
            </a:r>
            <a:r>
              <a:rPr lang="en-US" sz="1200" dirty="0">
                <a:solidFill>
                  <a:srgbClr val="000000"/>
                </a:solidFill>
                <a:latin typeface="Times New Roman" panose="02020603050405020304" pitchFamily="18" charset="0"/>
                <a:cs typeface="Times New Roman" panose="02020603050405020304" pitchFamily="18" charset="0"/>
              </a:rPr>
              <a:t>. Ở </a:t>
            </a:r>
            <a:r>
              <a:rPr lang="en-US" sz="1200" dirty="0" err="1">
                <a:solidFill>
                  <a:srgbClr val="000000"/>
                </a:solidFill>
                <a:latin typeface="Times New Roman" panose="02020603050405020304" pitchFamily="18" charset="0"/>
                <a:cs typeface="Times New Roman" panose="02020603050405020304" pitchFamily="18" charset="0"/>
              </a:rPr>
              <a:t>đây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gặp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được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Từ</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Hải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một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người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anh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hùng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hào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hiệp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nghĩa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khí</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Từ</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Hải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cưới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giúp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nàng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đền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ơn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báo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oán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Nhưng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chàng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bị</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quan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tổng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đốc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Hồ</a:t>
            </a:r>
            <a:r>
              <a:rPr lang="en-US" sz="1200" dirty="0">
                <a:solidFill>
                  <a:srgbClr val="000000"/>
                </a:solidFill>
                <a:latin typeface="Times New Roman" panose="02020603050405020304" pitchFamily="18" charset="0"/>
                <a:cs typeface="Times New Roman" panose="02020603050405020304" pitchFamily="18" charset="0"/>
              </a:rPr>
              <a:t> Tôn </a:t>
            </a:r>
            <a:r>
              <a:rPr lang="en-US" sz="1200" dirty="0" err="1">
                <a:solidFill>
                  <a:srgbClr val="000000"/>
                </a:solidFill>
                <a:latin typeface="Times New Roman" panose="02020603050405020304" pitchFamily="18" charset="0"/>
                <a:cs typeface="Times New Roman" panose="02020603050405020304" pitchFamily="18" charset="0"/>
              </a:rPr>
              <a:t>Hiến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lừa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gạt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dụ</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hàng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rồi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bội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ước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Từ</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Hải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chết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tự</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vẫn</a:t>
            </a:r>
            <a:r>
              <a:rPr lang="en-US" sz="1200" dirty="0">
                <a:solidFill>
                  <a:srgbClr val="000000"/>
                </a:solidFill>
                <a:latin typeface="Times New Roman" panose="02020603050405020304" pitchFamily="18" charset="0"/>
                <a:cs typeface="Times New Roman" panose="02020603050405020304" pitchFamily="18" charset="0"/>
              </a:rPr>
              <a:t> ở </a:t>
            </a:r>
            <a:r>
              <a:rPr lang="en-US" sz="1200" dirty="0" err="1">
                <a:solidFill>
                  <a:srgbClr val="000000"/>
                </a:solidFill>
                <a:latin typeface="Times New Roman" panose="02020603050405020304" pitchFamily="18" charset="0"/>
                <a:cs typeface="Times New Roman" panose="02020603050405020304" pitchFamily="18" charset="0"/>
              </a:rPr>
              <a:t>sông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Tiền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Đường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Nàng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được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sư</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Duyên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cứu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sống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cho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nương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nhờ</a:t>
            </a:r>
            <a:r>
              <a:rPr lang="en-US" sz="1200" dirty="0">
                <a:solidFill>
                  <a:srgbClr val="000000"/>
                </a:solidFill>
                <a:latin typeface="Times New Roman" panose="02020603050405020304" pitchFamily="18" charset="0"/>
                <a:cs typeface="Times New Roman" panose="02020603050405020304" pitchFamily="18" charset="0"/>
              </a:rPr>
              <a:t> ở </a:t>
            </a:r>
            <a:r>
              <a:rPr lang="en-US" sz="1200" dirty="0" err="1">
                <a:solidFill>
                  <a:srgbClr val="000000"/>
                </a:solidFill>
                <a:latin typeface="Times New Roman" panose="02020603050405020304" pitchFamily="18" charset="0"/>
                <a:cs typeface="Times New Roman" panose="02020603050405020304" pitchFamily="18" charset="0"/>
              </a:rPr>
              <a:t>Chiêu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ẩn</a:t>
            </a:r>
            <a:r>
              <a:rPr lang="en-US" sz="1200" dirty="0">
                <a:solidFill>
                  <a:srgbClr val="000000"/>
                </a:solidFill>
                <a:latin typeface="Times New Roman" panose="02020603050405020304" pitchFamily="18" charset="0"/>
                <a:cs typeface="Times New Roman" panose="02020603050405020304" pitchFamily="18" charset="0"/>
              </a:rPr>
              <a:t> am. Sau </a:t>
            </a:r>
            <a:r>
              <a:rPr lang="en-US" sz="1200" dirty="0" err="1">
                <a:solidFill>
                  <a:srgbClr val="000000"/>
                </a:solidFill>
                <a:latin typeface="Times New Roman" panose="02020603050405020304" pitchFamily="18" charset="0"/>
                <a:cs typeface="Times New Roman" panose="02020603050405020304" pitchFamily="18" charset="0"/>
              </a:rPr>
              <a:t>nửa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năm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về</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quê</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chịu</a:t>
            </a:r>
            <a:r>
              <a:rPr lang="en-US" sz="1200" dirty="0">
                <a:solidFill>
                  <a:srgbClr val="000000"/>
                </a:solidFill>
                <a:latin typeface="Times New Roman" panose="02020603050405020304" pitchFamily="18" charset="0"/>
                <a:cs typeface="Times New Roman" panose="02020603050405020304" pitchFamily="18" charset="0"/>
              </a:rPr>
              <a:t> tang </a:t>
            </a:r>
            <a:r>
              <a:rPr lang="en-US" sz="1200" dirty="0" err="1">
                <a:solidFill>
                  <a:srgbClr val="000000"/>
                </a:solidFill>
                <a:latin typeface="Times New Roman" panose="02020603050405020304" pitchFamily="18" charset="0"/>
                <a:cs typeface="Times New Roman" panose="02020603050405020304" pitchFamily="18" charset="0"/>
              </a:rPr>
              <a:t>chú</a:t>
            </a:r>
            <a:r>
              <a:rPr lang="en-US" sz="1200" dirty="0">
                <a:solidFill>
                  <a:srgbClr val="000000"/>
                </a:solidFill>
                <a:latin typeface="Times New Roman" panose="02020603050405020304" pitchFamily="18" charset="0"/>
                <a:cs typeface="Times New Roman" panose="02020603050405020304" pitchFamily="18" charset="0"/>
              </a:rPr>
              <a:t>, Kim </a:t>
            </a:r>
            <a:r>
              <a:rPr lang="en-US" sz="1200" dirty="0" err="1">
                <a:solidFill>
                  <a:srgbClr val="000000"/>
                </a:solidFill>
                <a:latin typeface="Times New Roman" panose="02020603050405020304" pitchFamily="18" charset="0"/>
                <a:cs typeface="Times New Roman" panose="02020603050405020304" pitchFamily="18" charset="0"/>
              </a:rPr>
              <a:t>Trọng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trở</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biết</a:t>
            </a:r>
            <a:r>
              <a:rPr lang="en-US" sz="1200" dirty="0">
                <a:solidFill>
                  <a:srgbClr val="000000"/>
                </a:solidFill>
                <a:latin typeface="Times New Roman" panose="02020603050405020304" pitchFamily="18" charset="0"/>
                <a:cs typeface="Times New Roman" panose="02020603050405020304" pitchFamily="18" charset="0"/>
              </a:rPr>
              <a:t> tin </a:t>
            </a:r>
            <a:r>
              <a:rPr lang="en-US" sz="1200" dirty="0" err="1">
                <a:solidFill>
                  <a:srgbClr val="000000"/>
                </a:solidFill>
                <a:latin typeface="Times New Roman" panose="02020603050405020304" pitchFamily="18" charset="0"/>
                <a:cs typeface="Times New Roman" panose="02020603050405020304" pitchFamily="18" charset="0"/>
              </a:rPr>
              <a:t>người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yêu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cùng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mắc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nạn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vô</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cùng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xót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thương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đau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đớn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Dù</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duyên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cùng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Vân </a:t>
            </a:r>
            <a:r>
              <a:rPr lang="en-US" sz="1200" dirty="0" err="1">
                <a:solidFill>
                  <a:srgbClr val="000000"/>
                </a:solidFill>
                <a:latin typeface="Times New Roman" panose="02020603050405020304" pitchFamily="18" charset="0"/>
                <a:cs typeface="Times New Roman" panose="02020603050405020304" pitchFamily="18" charset="0"/>
              </a:rPr>
              <a:t>nhưng</a:t>
            </a:r>
            <a:r>
              <a:rPr lang="en-US" sz="1200" dirty="0">
                <a:solidFill>
                  <a:srgbClr val="000000"/>
                </a:solidFill>
                <a:latin typeface="Times New Roman" panose="02020603050405020304" pitchFamily="18" charset="0"/>
                <a:cs typeface="Times New Roman" panose="02020603050405020304" pitchFamily="18" charset="0"/>
              </a:rPr>
              <a:t> Kim </a:t>
            </a:r>
            <a:r>
              <a:rPr lang="en-US" sz="1200" dirty="0" err="1">
                <a:solidFill>
                  <a:srgbClr val="000000"/>
                </a:solidFill>
                <a:latin typeface="Times New Roman" panose="02020603050405020304" pitchFamily="18" charset="0"/>
                <a:cs typeface="Times New Roman" panose="02020603050405020304" pitchFamily="18" charset="0"/>
              </a:rPr>
              <a:t>Trọng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luôn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nhớ</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thương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trì</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lặn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lội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kiếm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tìm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Phần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đoàn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tụ</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kết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thúc</a:t>
            </a:r>
            <a:r>
              <a:rPr lang="en-US" sz="1200" dirty="0">
                <a:solidFill>
                  <a:srgbClr val="000000"/>
                </a:solidFill>
                <a:latin typeface="Times New Roman" panose="02020603050405020304" pitchFamily="18" charset="0"/>
                <a:cs typeface="Times New Roman" panose="02020603050405020304" pitchFamily="18" charset="0"/>
              </a:rPr>
              <a:t> ở </a:t>
            </a:r>
            <a:r>
              <a:rPr lang="en-US" sz="1200" dirty="0" err="1">
                <a:solidFill>
                  <a:srgbClr val="000000"/>
                </a:solidFill>
                <a:latin typeface="Times New Roman" panose="02020603050405020304" pitchFamily="18" charset="0"/>
                <a:cs typeface="Times New Roman" panose="02020603050405020304" pitchFamily="18" charset="0"/>
              </a:rPr>
              <a:t>sự</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được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đoàn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viên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cùng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cùng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chàng</a:t>
            </a:r>
            <a:r>
              <a:rPr lang="en-US" sz="1200" dirty="0">
                <a:solidFill>
                  <a:srgbClr val="000000"/>
                </a:solidFill>
                <a:latin typeface="Times New Roman" panose="02020603050405020304" pitchFamily="18" charset="0"/>
                <a:cs typeface="Times New Roman" panose="02020603050405020304" pitchFamily="18" charset="0"/>
              </a:rPr>
              <a:t> Kim </a:t>
            </a:r>
            <a:r>
              <a:rPr lang="en-US" sz="1200" dirty="0" err="1">
                <a:solidFill>
                  <a:srgbClr val="000000"/>
                </a:solidFill>
                <a:latin typeface="Times New Roman" panose="02020603050405020304" pitchFamily="18" charset="0"/>
                <a:cs typeface="Times New Roman" panose="02020603050405020304" pitchFamily="18" charset="0"/>
              </a:rPr>
              <a:t>nối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mối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duyên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xưa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nhưng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duyên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bầu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bạn</a:t>
            </a:r>
            <a:r>
              <a:rPr lang="en-US" sz="1200" dirty="0">
                <a:solidFill>
                  <a:srgbClr val="000000"/>
                </a:solidFill>
                <a:latin typeface="Times New Roman" panose="02020603050405020304" pitchFamily="18" charset="0"/>
                <a:cs typeface="Times New Roman" panose="02020603050405020304" pitchFamily="18" charset="0"/>
              </a:rPr>
              <a:t>.</a:t>
            </a:r>
            <a:endParaRPr lang="vi-VN" sz="12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B4055F-F6FF-417C-9CAE-78C649884F85}" type="slidenum">
              <a:rPr lang="en-US" smtClean="0"/>
              <a:t>12</a:t>
            </a:fld>
            <a:endParaRPr lang="en-US"/>
          </a:p>
        </p:txBody>
      </p:sp>
    </p:spTree>
    <p:extLst>
      <p:ext uri="{BB962C8B-B14F-4D97-AF65-F5344CB8AC3E}">
        <p14:creationId xmlns:p14="http://schemas.microsoft.com/office/powerpoint/2010/main" val="124063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Times New Roman" panose="02020603050405020304" pitchFamily="18" charset="0"/>
              </a:rPr>
              <a:t>2. Ở </a:t>
            </a:r>
            <a:r>
              <a:rPr lang="en-US" sz="1200" dirty="0" err="1">
                <a:solidFill>
                  <a:srgbClr val="000000"/>
                </a:solidFill>
                <a:latin typeface="Times New Roman" panose="02020603050405020304" pitchFamily="18" charset="0"/>
                <a:cs typeface="Times New Roman" panose="02020603050405020304" pitchFamily="18" charset="0"/>
              </a:rPr>
              <a:t>mười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hai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dòng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đầu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nhân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vật</a:t>
            </a:r>
            <a:r>
              <a:rPr lang="en-US" sz="1200" dirty="0">
                <a:solidFill>
                  <a:srgbClr val="000000"/>
                </a:solidFill>
                <a:latin typeface="Times New Roman" panose="02020603050405020304" pitchFamily="18" charset="0"/>
                <a:cs typeface="Times New Roman" panose="02020603050405020304" pitchFamily="18" charset="0"/>
              </a:rPr>
              <a:t> Kim </a:t>
            </a:r>
            <a:r>
              <a:rPr lang="en-US" sz="1200" dirty="0" err="1">
                <a:solidFill>
                  <a:srgbClr val="000000"/>
                </a:solidFill>
                <a:latin typeface="Times New Roman" panose="02020603050405020304" pitchFamily="18" charset="0"/>
                <a:cs typeface="Times New Roman" panose="02020603050405020304" pitchFamily="18" charset="0"/>
              </a:rPr>
              <a:t>Trọng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được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giới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thiệu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miêu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bằng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ai? Qua </a:t>
            </a:r>
            <a:r>
              <a:rPr lang="en-US" sz="1200" dirty="0" err="1">
                <a:solidFill>
                  <a:srgbClr val="000000"/>
                </a:solidFill>
                <a:latin typeface="Times New Roman" panose="02020603050405020304" pitchFamily="18" charset="0"/>
                <a:cs typeface="Times New Roman" panose="02020603050405020304" pitchFamily="18" charset="0"/>
              </a:rPr>
              <a:t>những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giới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thiệu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miêu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đó</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em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hình</a:t>
            </a:r>
            <a:r>
              <a:rPr lang="en-US" sz="1200" dirty="0">
                <a:solidFill>
                  <a:srgbClr val="000000"/>
                </a:solidFill>
                <a:latin typeface="Times New Roman" panose="02020603050405020304" pitchFamily="18" charset="0"/>
                <a:cs typeface="Times New Roman" panose="02020603050405020304" pitchFamily="18" charset="0"/>
              </a:rPr>
              <a:t> dung </a:t>
            </a:r>
            <a:r>
              <a:rPr lang="en-US" sz="1200" dirty="0" err="1">
                <a:solidFill>
                  <a:srgbClr val="000000"/>
                </a:solidFill>
                <a:latin typeface="Times New Roman" panose="02020603050405020304" pitchFamily="18" charset="0"/>
                <a:cs typeface="Times New Roman" panose="02020603050405020304" pitchFamily="18" charset="0"/>
              </a:rPr>
              <a:t>được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những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gì</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về</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nhân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vật</a:t>
            </a:r>
            <a:r>
              <a:rPr lang="en-US" sz="1200" dirty="0">
                <a:solidFill>
                  <a:srgbClr val="000000"/>
                </a:solidFill>
                <a:latin typeface="Times New Roman" panose="02020603050405020304" pitchFamily="18" charset="0"/>
                <a:cs typeface="Times New Roman" panose="02020603050405020304" pitchFamily="18" charset="0"/>
              </a:rPr>
              <a:t>?</a:t>
            </a:r>
            <a:r>
              <a:rPr lang="vi-VN" sz="1200" dirty="0">
                <a:solidFill>
                  <a:srgbClr val="000000"/>
                </a:solidFill>
                <a:latin typeface="Times New Roman" panose="02020603050405020304" pitchFamily="18" charset="0"/>
                <a:cs typeface="Times New Roman" panose="02020603050405020304" pitchFamily="18" charset="0"/>
              </a:rPr>
              <a:t> (</a:t>
            </a:r>
            <a:r>
              <a:rPr lang="en-US" dirty="0" err="1"/>
              <a:t>Lời</a:t>
            </a:r>
            <a:r>
              <a:rPr lang="en-US" dirty="0"/>
              <a:t> </a:t>
            </a:r>
            <a:r>
              <a:rPr lang="en-US" dirty="0" err="1"/>
              <a:t>người</a:t>
            </a:r>
            <a:r>
              <a:rPr lang="en-US" dirty="0"/>
              <a:t> </a:t>
            </a:r>
            <a:r>
              <a:rPr lang="en-US" dirty="0" err="1"/>
              <a:t>kể</a:t>
            </a:r>
            <a:r>
              <a:rPr lang="en-US" dirty="0"/>
              <a:t> </a:t>
            </a:r>
            <a:r>
              <a:rPr lang="en-US" dirty="0" err="1"/>
              <a:t>chuyện</a:t>
            </a:r>
            <a:r>
              <a:rPr lang="en-US" dirty="0"/>
              <a:t> </a:t>
            </a:r>
            <a:r>
              <a:rPr lang="en-US" dirty="0" err="1"/>
              <a:t>và</a:t>
            </a:r>
            <a:r>
              <a:rPr lang="en-US" dirty="0"/>
              <a:t> </a:t>
            </a:r>
            <a:r>
              <a:rPr lang="en-US" dirty="0" err="1"/>
              <a:t>các</a:t>
            </a:r>
            <a:r>
              <a:rPr lang="en-US" dirty="0"/>
              <a:t> chi </a:t>
            </a:r>
            <a:r>
              <a:rPr lang="en-US" dirty="0" err="1"/>
              <a:t>tiết</a:t>
            </a:r>
            <a:r>
              <a:rPr lang="en-US" dirty="0"/>
              <a:t> </a:t>
            </a:r>
            <a:r>
              <a:rPr lang="en-US" dirty="0" err="1"/>
              <a:t>miêu</a:t>
            </a:r>
            <a:r>
              <a:rPr lang="en-US" dirty="0"/>
              <a:t> </a:t>
            </a:r>
            <a:r>
              <a:rPr lang="en-US" dirty="0" err="1"/>
              <a:t>tả</a:t>
            </a:r>
            <a:r>
              <a:rPr lang="en-US" dirty="0"/>
              <a:t> </a:t>
            </a:r>
            <a:r>
              <a:rPr lang="en-US" dirty="0" err="1"/>
              <a:t>nhân</a:t>
            </a:r>
            <a:r>
              <a:rPr lang="en-US" dirty="0"/>
              <a:t> </a:t>
            </a:r>
            <a:r>
              <a:rPr lang="en-US" dirty="0" err="1"/>
              <a:t>vật</a:t>
            </a:r>
            <a:r>
              <a:rPr lang="en-US" dirty="0"/>
              <a:t> Kim </a:t>
            </a:r>
            <a:r>
              <a:rPr lang="en-US" dirty="0" err="1"/>
              <a:t>Trọng</a:t>
            </a:r>
            <a:r>
              <a:rPr lang="en-US" dirty="0"/>
              <a:t>.</a:t>
            </a:r>
            <a:br>
              <a:rPr lang="en-US" dirty="0"/>
            </a:br>
            <a:r>
              <a:rPr lang="en-US" dirty="0" err="1"/>
              <a:t>Nhân</a:t>
            </a:r>
            <a:r>
              <a:rPr lang="en-US" dirty="0"/>
              <a:t> </a:t>
            </a:r>
            <a:r>
              <a:rPr lang="en-US" dirty="0" err="1"/>
              <a:t>vật</a:t>
            </a:r>
            <a:r>
              <a:rPr lang="en-US" dirty="0"/>
              <a:t> Kim </a:t>
            </a:r>
            <a:r>
              <a:rPr lang="en-US" dirty="0" err="1"/>
              <a:t>Trọng</a:t>
            </a:r>
            <a:r>
              <a:rPr lang="en-US" dirty="0"/>
              <a:t> </a:t>
            </a:r>
            <a:r>
              <a:rPr lang="en-US" dirty="0" err="1"/>
              <a:t>xuất</a:t>
            </a:r>
            <a:r>
              <a:rPr lang="en-US" dirty="0"/>
              <a:t> </a:t>
            </a:r>
            <a:r>
              <a:rPr lang="en-US" dirty="0" err="1"/>
              <a:t>hiện</a:t>
            </a:r>
            <a:r>
              <a:rPr lang="en-US" dirty="0"/>
              <a:t> </a:t>
            </a:r>
            <a:r>
              <a:rPr lang="en-US" dirty="0" err="1"/>
              <a:t>trong</a:t>
            </a:r>
            <a:r>
              <a:rPr lang="en-US" dirty="0"/>
              <a:t> </a:t>
            </a:r>
            <a:r>
              <a:rPr lang="en-US" dirty="0" err="1"/>
              <a:t>khung</a:t>
            </a:r>
            <a:r>
              <a:rPr lang="en-US" dirty="0"/>
              <a:t> </a:t>
            </a:r>
            <a:r>
              <a:rPr lang="en-US" dirty="0" err="1"/>
              <a:t>cảnh</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Các</a:t>
            </a:r>
            <a:r>
              <a:rPr lang="en-US" dirty="0"/>
              <a:t> chi </a:t>
            </a:r>
            <a:r>
              <a:rPr lang="en-US" dirty="0" err="1"/>
              <a:t>tiết</a:t>
            </a:r>
            <a:r>
              <a:rPr lang="en-US" dirty="0"/>
              <a:t> </a:t>
            </a:r>
            <a:r>
              <a:rPr lang="en-US" dirty="0" err="1"/>
              <a:t>miêu</a:t>
            </a:r>
            <a:r>
              <a:rPr lang="en-US" dirty="0"/>
              <a:t> </a:t>
            </a:r>
            <a:r>
              <a:rPr lang="en-US" dirty="0" err="1"/>
              <a:t>tả</a:t>
            </a:r>
            <a:r>
              <a:rPr lang="en-US" dirty="0"/>
              <a:t> </a:t>
            </a:r>
            <a:r>
              <a:rPr lang="en-US" dirty="0" err="1"/>
              <a:t>ngoại</a:t>
            </a:r>
            <a:r>
              <a:rPr lang="en-US" dirty="0"/>
              <a:t> </a:t>
            </a:r>
            <a:r>
              <a:rPr lang="en-US" dirty="0" err="1"/>
              <a:t>hình</a:t>
            </a:r>
            <a:r>
              <a:rPr lang="en-US" dirty="0"/>
              <a:t>, </a:t>
            </a:r>
            <a:r>
              <a:rPr lang="en-US" dirty="0" err="1"/>
              <a:t>cử</a:t>
            </a:r>
            <a:r>
              <a:rPr lang="en-US" dirty="0"/>
              <a:t> </a:t>
            </a:r>
            <a:r>
              <a:rPr lang="en-US" dirty="0" err="1"/>
              <a:t>chỉ</a:t>
            </a:r>
            <a:r>
              <a:rPr lang="en-US" dirty="0"/>
              <a:t>, </a:t>
            </a:r>
            <a:r>
              <a:rPr lang="en-US" dirty="0" err="1"/>
              <a:t>hành</a:t>
            </a:r>
            <a:r>
              <a:rPr lang="en-US" dirty="0"/>
              <a:t> </a:t>
            </a:r>
            <a:r>
              <a:rPr lang="en-US" dirty="0" err="1"/>
              <a:t>động</a:t>
            </a:r>
            <a:r>
              <a:rPr lang="en-US" dirty="0"/>
              <a:t> </a:t>
            </a:r>
            <a:r>
              <a:rPr lang="en-US" dirty="0" err="1"/>
              <a:t>và</a:t>
            </a:r>
            <a:r>
              <a:rPr lang="en-US" dirty="0"/>
              <a:t> </a:t>
            </a:r>
            <a:r>
              <a:rPr lang="en-US" dirty="0" err="1"/>
              <a:t>lời</a:t>
            </a:r>
            <a:r>
              <a:rPr lang="en-US" dirty="0"/>
              <a:t> </a:t>
            </a:r>
            <a:r>
              <a:rPr lang="en-US" dirty="0" err="1"/>
              <a:t>giới</a:t>
            </a:r>
            <a:r>
              <a:rPr lang="en-US" dirty="0"/>
              <a:t> </a:t>
            </a:r>
            <a:r>
              <a:rPr lang="en-US" dirty="0" err="1"/>
              <a:t>thiệu</a:t>
            </a:r>
            <a:r>
              <a:rPr lang="en-US" dirty="0"/>
              <a:t> </a:t>
            </a:r>
            <a:r>
              <a:rPr lang="en-US" dirty="0" err="1"/>
              <a:t>về</a:t>
            </a:r>
            <a:r>
              <a:rPr lang="en-US" dirty="0"/>
              <a:t> </a:t>
            </a:r>
            <a:r>
              <a:rPr lang="en-US" dirty="0" err="1"/>
              <a:t>nguồn</a:t>
            </a:r>
            <a:r>
              <a:rPr lang="en-US" dirty="0"/>
              <a:t> </a:t>
            </a:r>
            <a:r>
              <a:rPr lang="en-US" dirty="0" err="1"/>
              <a:t>gốc</a:t>
            </a:r>
            <a:r>
              <a:rPr lang="en-US" dirty="0"/>
              <a:t>, </a:t>
            </a:r>
            <a:r>
              <a:rPr lang="en-US" dirty="0" err="1"/>
              <a:t>lai</a:t>
            </a:r>
            <a:r>
              <a:rPr lang="en-US" dirty="0"/>
              <a:t> </a:t>
            </a:r>
            <a:r>
              <a:rPr lang="en-US" dirty="0" err="1"/>
              <a:t>lịch</a:t>
            </a:r>
            <a:r>
              <a:rPr lang="en-US" dirty="0"/>
              <a:t> </a:t>
            </a:r>
            <a:r>
              <a:rPr lang="en-US" dirty="0" err="1"/>
              <a:t>gợi</a:t>
            </a:r>
            <a:r>
              <a:rPr lang="en-US" dirty="0"/>
              <a:t> </a:t>
            </a:r>
            <a:r>
              <a:rPr lang="en-US" dirty="0" err="1"/>
              <a:t>cho</a:t>
            </a:r>
            <a:r>
              <a:rPr lang="en-US" dirty="0"/>
              <a:t> </a:t>
            </a:r>
            <a:r>
              <a:rPr lang="en-US" dirty="0" err="1"/>
              <a:t>em</a:t>
            </a:r>
            <a:r>
              <a:rPr lang="en-US" dirty="0"/>
              <a:t> </a:t>
            </a:r>
            <a:r>
              <a:rPr lang="en-US" dirty="0" err="1"/>
              <a:t>hình</a:t>
            </a:r>
            <a:r>
              <a:rPr lang="en-US" dirty="0"/>
              <a:t> dung </a:t>
            </a:r>
            <a:r>
              <a:rPr lang="en-US" dirty="0" err="1"/>
              <a:t>như</a:t>
            </a:r>
            <a:r>
              <a:rPr lang="en-US" dirty="0"/>
              <a:t> </a:t>
            </a:r>
            <a:r>
              <a:rPr lang="en-US" dirty="0" err="1"/>
              <a:t>thế</a:t>
            </a:r>
            <a:r>
              <a:rPr lang="en-US" dirty="0"/>
              <a:t> </a:t>
            </a:r>
            <a:r>
              <a:rPr lang="en-US" dirty="0" err="1"/>
              <a:t>nào</a:t>
            </a:r>
            <a:r>
              <a:rPr lang="en-US" dirty="0"/>
              <a:t> </a:t>
            </a:r>
            <a:r>
              <a:rPr lang="en-US" dirty="0" err="1"/>
              <a:t>về</a:t>
            </a:r>
            <a:r>
              <a:rPr lang="en-US" dirty="0"/>
              <a:t> </a:t>
            </a:r>
            <a:r>
              <a:rPr lang="en-US" dirty="0" err="1"/>
              <a:t>nhân</a:t>
            </a:r>
            <a:r>
              <a:rPr lang="en-US" dirty="0"/>
              <a:t> </a:t>
            </a:r>
            <a:r>
              <a:rPr lang="en-US" dirty="0" err="1"/>
              <a:t>vật</a:t>
            </a:r>
            <a:r>
              <a:rPr lang="en-US" dirty="0"/>
              <a:t>?</a:t>
            </a:r>
            <a:r>
              <a:rPr lang="vi-VN" dirty="0"/>
              <a:t>)</a:t>
            </a:r>
            <a:endParaRPr lang="en-US" sz="1200" dirty="0">
              <a:solidFill>
                <a:srgbClr val="000000"/>
              </a:solidFill>
              <a:latin typeface="Times New Roman" panose="02020603050405020304" pitchFamily="18" charset="0"/>
              <a:cs typeface="Times New Roman" panose="02020603050405020304" pitchFamily="18" charset="0"/>
            </a:endParaRPr>
          </a:p>
          <a:p>
            <a:r>
              <a:rPr lang="en-US" sz="1200" dirty="0" err="1">
                <a:solidFill>
                  <a:srgbClr val="000000"/>
                </a:solidFill>
                <a:latin typeface="Times New Roman" panose="02020603050405020304" pitchFamily="18" charset="0"/>
                <a:cs typeface="Times New Roman" panose="02020603050405020304" pitchFamily="18" charset="0"/>
              </a:rPr>
              <a:t>Mở</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rộng</a:t>
            </a:r>
            <a:r>
              <a:rPr lang="en-US" sz="1200" dirty="0">
                <a:solidFill>
                  <a:srgbClr val="000000"/>
                </a:solidFill>
                <a:latin typeface="Times New Roman" panose="02020603050405020304" pitchFamily="18" charset="0"/>
                <a:cs typeface="Times New Roman" panose="02020603050405020304" pitchFamily="18" charset="0"/>
              </a:rPr>
              <a:t> so </a:t>
            </a:r>
            <a:r>
              <a:rPr lang="en-US" sz="1200" dirty="0" err="1">
                <a:solidFill>
                  <a:srgbClr val="000000"/>
                </a:solidFill>
                <a:latin typeface="Times New Roman" panose="02020603050405020304" pitchFamily="18" charset="0"/>
                <a:cs typeface="Times New Roman" panose="02020603050405020304" pitchFamily="18" charset="0"/>
              </a:rPr>
              <a:t>sánh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với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sắc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thiên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nhiên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Thúy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nhìn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thấy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ngôi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mộ</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Đạm</a:t>
            </a:r>
            <a:r>
              <a:rPr lang="en-US" sz="1200" dirty="0">
                <a:solidFill>
                  <a:srgbClr val="000000"/>
                </a:solidFill>
                <a:latin typeface="Times New Roman" panose="02020603050405020304" pitchFamily="18" charset="0"/>
                <a:cs typeface="Times New Roman" panose="02020603050405020304" pitchFamily="18" charset="0"/>
              </a:rPr>
              <a:t> Tiên (</a:t>
            </a:r>
            <a:r>
              <a:rPr lang="en-US" sz="1200" i="1" dirty="0" err="1">
                <a:solidFill>
                  <a:srgbClr val="000000"/>
                </a:solidFill>
                <a:latin typeface="Times New Roman" panose="02020603050405020304" pitchFamily="18" charset="0"/>
                <a:cs typeface="Times New Roman" panose="02020603050405020304" pitchFamily="18" charset="0"/>
              </a:rPr>
              <a:t>Sè</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sè</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nấm</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đất</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bên</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đường</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Dàu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dàu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ngọn</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cỏ</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nửa</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vàng</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nửa</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xanh</a:t>
            </a:r>
            <a:r>
              <a:rPr lang="en-US" sz="1200" i="1"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nghe</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Vương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quan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kể</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về</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cuộc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ngắn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ngủi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bất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hạnh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nàng</a:t>
            </a:r>
            <a:r>
              <a:rPr lang="en-US" sz="1200" dirty="0">
                <a:solidFill>
                  <a:srgbClr val="000000"/>
                </a:solidFill>
                <a:latin typeface="Times New Roman" panose="02020603050405020304" pitchFamily="18" charset="0"/>
                <a:cs typeface="Times New Roman" panose="02020603050405020304" pitchFamily="18" charset="0"/>
              </a:rPr>
              <a:t> </a:t>
            </a:r>
            <a:r>
              <a:rPr lang="en-US" sz="1200" i="1" dirty="0">
                <a:solidFill>
                  <a:srgbClr val="000000"/>
                </a:solidFill>
                <a:latin typeface="Times New Roman" panose="02020603050405020304" pitchFamily="18" charset="0"/>
                <a:cs typeface="Times New Roman" panose="02020603050405020304" pitchFamily="18" charset="0"/>
              </a:rPr>
              <a:t>(</a:t>
            </a:r>
            <a:r>
              <a:rPr lang="en-US" sz="1200" i="1" dirty="0" err="1">
                <a:solidFill>
                  <a:srgbClr val="000000"/>
                </a:solidFill>
                <a:latin typeface="Times New Roman" panose="02020603050405020304" pitchFamily="18" charset="0"/>
                <a:cs typeface="Times New Roman" panose="02020603050405020304" pitchFamily="18" charset="0"/>
              </a:rPr>
              <a:t>Một</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vùng</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cỏ</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áy</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bóng</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tà</a:t>
            </a:r>
            <a:r>
              <a:rPr lang="en-US" sz="1200" i="1" dirty="0">
                <a:solidFill>
                  <a:srgbClr val="000000"/>
                </a:solidFill>
                <a:latin typeface="Times New Roman" panose="02020603050405020304" pitchFamily="18" charset="0"/>
                <a:cs typeface="Times New Roman" panose="02020603050405020304" pitchFamily="18" charset="0"/>
              </a:rPr>
              <a:t>/</a:t>
            </a:r>
            <a:r>
              <a:rPr lang="en-US" sz="1200" i="1" dirty="0" err="1">
                <a:solidFill>
                  <a:srgbClr val="000000"/>
                </a:solidFill>
                <a:latin typeface="Times New Roman" panose="02020603050405020304" pitchFamily="18" charset="0"/>
                <a:cs typeface="Times New Roman" panose="02020603050405020304" pitchFamily="18" charset="0"/>
              </a:rPr>
              <a:t>Gió</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hiu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hiu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thổi</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một</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vài</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bông</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lau</a:t>
            </a:r>
            <a:r>
              <a:rPr lang="en-US" sz="1200" i="1"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cỏ</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cây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úa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tàn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trong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ánh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dương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khung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tiêu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điều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hiu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quạnh</a:t>
            </a:r>
            <a:r>
              <a:rPr lang="en-US" sz="1200" dirty="0">
                <a:solidFill>
                  <a:srgbClr val="000000"/>
                </a:solidFill>
                <a:latin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FAB4055F-F6FF-417C-9CAE-78C649884F85}" type="slidenum">
              <a:rPr lang="en-US" smtClean="0"/>
              <a:t>17</a:t>
            </a:fld>
            <a:endParaRPr lang="en-US"/>
          </a:p>
        </p:txBody>
      </p:sp>
    </p:spTree>
    <p:extLst>
      <p:ext uri="{BB962C8B-B14F-4D97-AF65-F5344CB8AC3E}">
        <p14:creationId xmlns:p14="http://schemas.microsoft.com/office/powerpoint/2010/main" val="47234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Times New Roman" panose="02020603050405020304" pitchFamily="18" charset="0"/>
              </a:rPr>
              <a:t>3. Trong </a:t>
            </a:r>
            <a:r>
              <a:rPr lang="en-US" sz="1200" dirty="0" err="1">
                <a:solidFill>
                  <a:srgbClr val="000000"/>
                </a:solidFill>
                <a:latin typeface="Times New Roman" panose="02020603050405020304" pitchFamily="18" charset="0"/>
                <a:cs typeface="Times New Roman" panose="02020603050405020304" pitchFamily="18" charset="0"/>
              </a:rPr>
              <a:t>mười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dòng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tiếp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theo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Nguyễn</a:t>
            </a:r>
            <a:r>
              <a:rPr lang="en-US" sz="1200" dirty="0">
                <a:solidFill>
                  <a:srgbClr val="000000"/>
                </a:solidFill>
                <a:latin typeface="Times New Roman" panose="02020603050405020304" pitchFamily="18" charset="0"/>
                <a:cs typeface="Times New Roman" panose="02020603050405020304" pitchFamily="18" charset="0"/>
              </a:rPr>
              <a:t> Du </a:t>
            </a:r>
            <a:r>
              <a:rPr lang="en-US" sz="1200" dirty="0" err="1">
                <a:solidFill>
                  <a:srgbClr val="000000"/>
                </a:solidFill>
                <a:latin typeface="Times New Roman" panose="02020603050405020304" pitchFamily="18" charset="0"/>
                <a:cs typeface="Times New Roman" panose="02020603050405020304" pitchFamily="18" charset="0"/>
              </a:rPr>
              <a:t>đã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tập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trung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miêu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xúc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tâm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những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nhân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vật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nào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Phân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tích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từ</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ngữ</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tiêu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biểu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được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sử</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dụng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để</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thể</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hiện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xúc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tâm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các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nhân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vật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đó</a:t>
            </a:r>
            <a:r>
              <a:rPr lang="en-US" sz="1200" dirty="0">
                <a:solidFill>
                  <a:srgbClr val="000000"/>
                </a:solidFill>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E26E1120-2F7D-4506-B52A-30AF47C8CFF5}" type="slidenum">
              <a:rPr lang="en-US" smtClean="0"/>
              <a:t>20</a:t>
            </a:fld>
            <a:endParaRPr lang="en-US"/>
          </a:p>
        </p:txBody>
      </p:sp>
    </p:spTree>
    <p:extLst>
      <p:ext uri="{BB962C8B-B14F-4D97-AF65-F5344CB8AC3E}">
        <p14:creationId xmlns:p14="http://schemas.microsoft.com/office/powerpoint/2010/main" val="19906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Bốn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dòng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cuối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hiện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khoảnh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khắc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từ</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biệt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đầy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vấn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vương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lưu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luyến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gian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không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gian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buổi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hoàng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hôn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lên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nỗi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buồn</a:t>
            </a:r>
            <a:r>
              <a:rPr lang="en-US" sz="1200" dirty="0">
                <a:solidFill>
                  <a:srgbClr val="000000"/>
                </a:solidFill>
                <a:latin typeface="Times New Roman" panose="02020603050405020304" pitchFamily="18" charset="0"/>
                <a:cs typeface="Times New Roman" panose="02020603050405020304" pitchFamily="18" charset="0"/>
              </a:rPr>
              <a:t> chia </a:t>
            </a:r>
            <a:r>
              <a:rPr lang="en-US" sz="1200" dirty="0" err="1">
                <a:solidFill>
                  <a:srgbClr val="000000"/>
                </a:solidFill>
                <a:latin typeface="Times New Roman" panose="02020603050405020304" pitchFamily="18" charset="0"/>
                <a:cs typeface="Times New Roman" panose="02020603050405020304" pitchFamily="18" charset="0"/>
              </a:rPr>
              <a:t>biệt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nhìn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ẩn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chứa</a:t>
            </a:r>
            <a:r>
              <a:rPr lang="en-US" sz="1200" dirty="0">
                <a:solidFill>
                  <a:srgbClr val="000000"/>
                </a:solidFill>
                <a:latin typeface="Times New Roman" panose="02020603050405020304" pitchFamily="18" charset="0"/>
                <a:cs typeface="Times New Roman" panose="02020603050405020304" pitchFamily="18" charset="0"/>
              </a:rPr>
              <a:t> bao ý </a:t>
            </a:r>
            <a:r>
              <a:rPr lang="en-US" sz="1200" dirty="0" err="1">
                <a:solidFill>
                  <a:srgbClr val="000000"/>
                </a:solidFill>
                <a:latin typeface="Times New Roman" panose="02020603050405020304" pitchFamily="18" charset="0"/>
                <a:cs typeface="Times New Roman" panose="02020603050405020304" pitchFamily="18" charset="0"/>
              </a:rPr>
              <a:t>tình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người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thiếu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nữ</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khuê</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các</a:t>
            </a:r>
            <a:r>
              <a:rPr lang="en-US" sz="1200"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Khách</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đà</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lên</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ngựa</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người</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còn</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nghé</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theo.</a:t>
            </a:r>
            <a:r>
              <a:rPr lang="en-US" sz="1200" i="1"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Đặc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biệt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thơ</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sử</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dụng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bút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pháp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tả</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ngụ</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để</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hiện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những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xúc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tinh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tế</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đôi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tim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lần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đầu</a:t>
            </a:r>
            <a:r>
              <a:rPr lang="en-US" sz="1200" dirty="0">
                <a:solidFill>
                  <a:srgbClr val="000000"/>
                </a:solidFill>
                <a:latin typeface="Times New Roman" panose="02020603050405020304" pitchFamily="18" charset="0"/>
                <a:cs typeface="Times New Roman" panose="02020603050405020304" pitchFamily="18" charset="0"/>
              </a:rPr>
              <a:t> rung </a:t>
            </a:r>
            <a:r>
              <a:rPr lang="en-US" sz="1200" dirty="0" err="1">
                <a:solidFill>
                  <a:srgbClr val="000000"/>
                </a:solidFill>
                <a:latin typeface="Times New Roman" panose="02020603050405020304" pitchFamily="18" charset="0"/>
                <a:cs typeface="Times New Roman" panose="02020603050405020304" pitchFamily="18" charset="0"/>
              </a:rPr>
              <a:t>động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nỗi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thương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yêu</a:t>
            </a:r>
            <a:r>
              <a:rPr lang="en-US" sz="1200" dirty="0">
                <a:solidFill>
                  <a:srgbClr val="000000"/>
                </a:solidFill>
                <a:latin typeface="Times New Roman" panose="02020603050405020304" pitchFamily="18" charset="0"/>
                <a:cs typeface="Times New Roman" panose="02020603050405020304" pitchFamily="18" charset="0"/>
              </a:rPr>
              <a:t>” (Xuân </a:t>
            </a:r>
            <a:r>
              <a:rPr lang="en-US" sz="1200" dirty="0" err="1">
                <a:solidFill>
                  <a:srgbClr val="000000"/>
                </a:solidFill>
                <a:latin typeface="Times New Roman" panose="02020603050405020304" pitchFamily="18" charset="0"/>
                <a:cs typeface="Times New Roman" panose="02020603050405020304" pitchFamily="18" charset="0"/>
              </a:rPr>
              <a:t>Diệu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Vẫn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không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gian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êm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đềm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với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ngọn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tiểu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khê</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nhịp</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cầu</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nhỏ</a:t>
            </a:r>
            <a:r>
              <a:rPr lang="en-US" sz="1200" dirty="0">
                <a:solidFill>
                  <a:srgbClr val="000000"/>
                </a:solidFill>
                <a:latin typeface="Times New Roman" panose="02020603050405020304" pitchFamily="18" charset="0"/>
                <a:cs typeface="Times New Roman" panose="02020603050405020304" pitchFamily="18" charset="0"/>
              </a:rPr>
              <a:t>” (</a:t>
            </a:r>
            <a:r>
              <a:rPr lang="en-US" sz="1200" i="1" dirty="0">
                <a:solidFill>
                  <a:srgbClr val="000000"/>
                </a:solidFill>
                <a:latin typeface="Times New Roman" panose="02020603050405020304" pitchFamily="18" charset="0"/>
                <a:cs typeface="Times New Roman" panose="02020603050405020304" pitchFamily="18" charset="0"/>
              </a:rPr>
              <a:t>Nao </a:t>
            </a:r>
            <a:r>
              <a:rPr lang="en-US" sz="1200" i="1" dirty="0" err="1">
                <a:solidFill>
                  <a:srgbClr val="000000"/>
                </a:solidFill>
                <a:latin typeface="Times New Roman" panose="02020603050405020304" pitchFamily="18" charset="0"/>
                <a:cs typeface="Times New Roman" panose="02020603050405020304" pitchFamily="18" charset="0"/>
              </a:rPr>
              <a:t>nao</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dòng</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nước</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uốn</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quanh</a:t>
            </a:r>
            <a:r>
              <a:rPr lang="en-US" sz="1200" i="1" dirty="0">
                <a:solidFill>
                  <a:srgbClr val="000000"/>
                </a:solidFill>
                <a:latin typeface="Times New Roman" panose="02020603050405020304" pitchFamily="18" charset="0"/>
                <a:cs typeface="Times New Roman" panose="02020603050405020304" pitchFamily="18" charset="0"/>
              </a:rPr>
              <a:t>/</a:t>
            </a:r>
            <a:r>
              <a:rPr lang="en-US" sz="1200" i="1" dirty="0" err="1">
                <a:solidFill>
                  <a:srgbClr val="000000"/>
                </a:solidFill>
                <a:latin typeface="Times New Roman" panose="02020603050405020304" pitchFamily="18" charset="0"/>
                <a:cs typeface="Times New Roman" panose="02020603050405020304" pitchFamily="18" charset="0"/>
              </a:rPr>
              <a:t>Nhịp</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cầu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nho</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nhỏ</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cuối</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ghềnh</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bắc</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ngang</a:t>
            </a:r>
            <a:r>
              <a:rPr lang="en-US" sz="1200" i="1" dirty="0">
                <a:solidFill>
                  <a:srgbClr val="000000"/>
                </a:solidFill>
                <a:latin typeface="Times New Roman" panose="02020603050405020304" pitchFamily="18" charset="0"/>
                <a:cs typeface="Times New Roman" panose="02020603050405020304" pitchFamily="18" charset="0"/>
              </a:rPr>
              <a: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nhưng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giờ</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đây</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không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còn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vắng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vẻ</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đượm</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buồn</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trong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trẻo</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tươi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sáng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sống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động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tứ</a:t>
            </a:r>
            <a:r>
              <a:rPr lang="en-US" sz="1200" dirty="0">
                <a:solidFill>
                  <a:srgbClr val="000000"/>
                </a:solidFill>
                <a:latin typeface="Times New Roman" panose="02020603050405020304" pitchFamily="18" charset="0"/>
                <a:cs typeface="Times New Roman" panose="02020603050405020304" pitchFamily="18" charset="0"/>
              </a:rPr>
              <a:t> </a:t>
            </a:r>
            <a:r>
              <a:rPr lang="en-US" sz="1200" i="1" dirty="0">
                <a:solidFill>
                  <a:srgbClr val="000000"/>
                </a:solidFill>
                <a:latin typeface="Times New Roman" panose="02020603050405020304" pitchFamily="18" charset="0"/>
                <a:cs typeface="Times New Roman" panose="02020603050405020304" pitchFamily="18" charset="0"/>
              </a:rPr>
              <a:t>(</a:t>
            </a:r>
            <a:r>
              <a:rPr lang="en-US" sz="1200" i="1" dirty="0" err="1">
                <a:solidFill>
                  <a:srgbClr val="000000"/>
                </a:solidFill>
                <a:latin typeface="Times New Roman" panose="02020603050405020304" pitchFamily="18" charset="0"/>
                <a:cs typeface="Times New Roman" panose="02020603050405020304" pitchFamily="18" charset="0"/>
              </a:rPr>
              <a:t>Dưới</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cầu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nước</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chảy</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trong</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veo</a:t>
            </a:r>
            <a:r>
              <a:rPr lang="en-US" sz="1200" i="1" dirty="0">
                <a:solidFill>
                  <a:srgbClr val="000000"/>
                </a:solidFill>
                <a:latin typeface="Times New Roman" panose="02020603050405020304" pitchFamily="18" charset="0"/>
                <a:cs typeface="Times New Roman" panose="02020603050405020304" pitchFamily="18" charset="0"/>
              </a:rPr>
              <a:t>/</a:t>
            </a:r>
            <a:r>
              <a:rPr lang="en-US" sz="1200" i="1" dirty="0" err="1">
                <a:solidFill>
                  <a:srgbClr val="000000"/>
                </a:solidFill>
                <a:latin typeface="Times New Roman" panose="02020603050405020304" pitchFamily="18" charset="0"/>
                <a:cs typeface="Times New Roman" panose="02020603050405020304" pitchFamily="18" charset="0"/>
              </a:rPr>
              <a:t>Bên</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cầu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tơ</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liễu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bóng</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chiều</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thướt</a:t>
            </a:r>
            <a:r>
              <a:rPr lang="en-US" sz="1200" i="1" dirty="0">
                <a:solidFill>
                  <a:srgbClr val="000000"/>
                </a:solidFill>
                <a:latin typeface="Times New Roman" panose="02020603050405020304" pitchFamily="18" charset="0"/>
                <a:cs typeface="Times New Roman" panose="02020603050405020304" pitchFamily="18" charset="0"/>
              </a:rPr>
              <a:t> </a:t>
            </a:r>
            <a:r>
              <a:rPr lang="en-US" sz="1200" i="1" dirty="0" err="1">
                <a:solidFill>
                  <a:srgbClr val="000000"/>
                </a:solidFill>
                <a:latin typeface="Times New Roman" panose="02020603050405020304" pitchFamily="18" charset="0"/>
                <a:cs typeface="Times New Roman" panose="02020603050405020304" pitchFamily="18" charset="0"/>
              </a:rPr>
              <a:t>tha</a:t>
            </a:r>
            <a:r>
              <a:rPr lang="en-US" sz="1200" i="1"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Đúng</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là</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cảnh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vật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được</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nhìn</a:t>
            </a:r>
            <a:r>
              <a:rPr lang="en-US" sz="1200" dirty="0">
                <a:solidFill>
                  <a:srgbClr val="000000"/>
                </a:solidFill>
                <a:latin typeface="Times New Roman" panose="02020603050405020304" pitchFamily="18" charset="0"/>
                <a:cs typeface="Times New Roman" panose="02020603050405020304" pitchFamily="18" charset="0"/>
              </a:rPr>
              <a:t> qua </a:t>
            </a:r>
            <a:r>
              <a:rPr lang="en-US" sz="1200" dirty="0" err="1">
                <a:solidFill>
                  <a:srgbClr val="000000"/>
                </a:solidFill>
                <a:latin typeface="Times New Roman" panose="02020603050405020304" pitchFamily="18" charset="0"/>
                <a:cs typeface="Times New Roman" panose="02020603050405020304" pitchFamily="18" charset="0"/>
              </a:rPr>
              <a:t>đôi</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mắt</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của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tình</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yêu</a:t>
            </a:r>
            <a:r>
              <a:rPr lang="en-US" sz="1200" dirty="0">
                <a:solidFill>
                  <a:srgbClr val="000000"/>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E26E1120-2F7D-4506-B52A-30AF47C8CFF5}" type="slidenum">
              <a:rPr lang="en-US" smtClean="0"/>
              <a:t>21</a:t>
            </a:fld>
            <a:endParaRPr lang="en-US"/>
          </a:p>
        </p:txBody>
      </p:sp>
    </p:spTree>
    <p:extLst>
      <p:ext uri="{BB962C8B-B14F-4D97-AF65-F5344CB8AC3E}">
        <p14:creationId xmlns:p14="http://schemas.microsoft.com/office/powerpoint/2010/main" val="182918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C671AC-1953-46BE-8977-4156D8394017}"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392019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671AC-1953-46BE-8977-4156D8394017}"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211874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671AC-1953-46BE-8977-4156D8394017}"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314723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671AC-1953-46BE-8977-4156D8394017}"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339820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C671AC-1953-46BE-8977-4156D8394017}"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201988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671AC-1953-46BE-8977-4156D8394017}"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363274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671AC-1953-46BE-8977-4156D8394017}"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208900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671AC-1953-46BE-8977-4156D8394017}"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42225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71AC-1953-46BE-8977-4156D8394017}"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187122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C671AC-1953-46BE-8977-4156D8394017}"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40456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C671AC-1953-46BE-8977-4156D8394017}"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C6B55-FDBC-4A97-9F94-9AC651F7563B}" type="slidenum">
              <a:rPr lang="en-US" smtClean="0"/>
              <a:t>‹#›</a:t>
            </a:fld>
            <a:endParaRPr lang="en-US"/>
          </a:p>
        </p:txBody>
      </p:sp>
    </p:spTree>
    <p:extLst>
      <p:ext uri="{BB962C8B-B14F-4D97-AF65-F5344CB8AC3E}">
        <p14:creationId xmlns:p14="http://schemas.microsoft.com/office/powerpoint/2010/main" val="359904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71AC-1953-46BE-8977-4156D8394017}" type="datetimeFigureOut">
              <a:rPr lang="en-US" smtClean="0"/>
              <a:t>10/24/2025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C6B55-FDBC-4A97-9F94-9AC651F7563B}" type="slidenum">
              <a:rPr lang="en-US" smtClean="0"/>
              <a:t>‹#›</a:t>
            </a:fld>
            <a:endParaRPr lang="en-US"/>
          </a:p>
        </p:txBody>
      </p:sp>
    </p:spTree>
    <p:extLst>
      <p:ext uri="{BB962C8B-B14F-4D97-AF65-F5344CB8AC3E}">
        <p14:creationId xmlns:p14="http://schemas.microsoft.com/office/powerpoint/2010/main" val="226190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99DCB2C9-7F16-69E1-D633-7C5BDC993A3F}"/>
              </a:ext>
            </a:extLst>
          </p:cNvPr>
          <p:cNvSpPr/>
          <p:nvPr/>
        </p:nvSpPr>
        <p:spPr>
          <a:xfrm>
            <a:off x="345869" y="373486"/>
            <a:ext cx="11500260" cy="6111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C0306"/>
              </a:solidFill>
              <a:cs typeface="+mn-ea"/>
              <a:sym typeface="+mn-lt"/>
            </a:endParaRPr>
          </a:p>
        </p:txBody>
      </p:sp>
      <p:sp>
        <p:nvSpPr>
          <p:cNvPr id="24" name="矩形 2">
            <a:extLst>
              <a:ext uri="{FF2B5EF4-FFF2-40B4-BE49-F238E27FC236}">
                <a16:creationId xmlns:a16="http://schemas.microsoft.com/office/drawing/2014/main" xmlns="" id="{CF80084F-4C27-CDC1-818B-327C5462C649}"/>
              </a:ext>
            </a:extLst>
          </p:cNvPr>
          <p:cNvSpPr/>
          <p:nvPr/>
        </p:nvSpPr>
        <p:spPr>
          <a:xfrm>
            <a:off x="609600" y="680605"/>
            <a:ext cx="10972800" cy="5496789"/>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9">
            <a:extLst>
              <a:ext uri="{FF2B5EF4-FFF2-40B4-BE49-F238E27FC236}">
                <a16:creationId xmlns:a16="http://schemas.microsoft.com/office/drawing/2014/main" xmlns="" id="{F6D3A47D-0BAE-E151-C1F2-76BA625AC77E}"/>
              </a:ext>
            </a:extLst>
          </p:cNvPr>
          <p:cNvSpPr txBox="1"/>
          <p:nvPr/>
        </p:nvSpPr>
        <p:spPr>
          <a:xfrm>
            <a:off x="3783780" y="1067755"/>
            <a:ext cx="5424614" cy="830997"/>
          </a:xfrm>
          <a:prstGeom prst="rect">
            <a:avLst/>
          </a:prstGeom>
          <a:noFill/>
        </p:spPr>
        <p:txBody>
          <a:bodyPr wrap="square" rtlCol="0">
            <a:spAutoFit/>
          </a:bodyPr>
          <a:lstStyle/>
          <a:p>
            <a:pPr algn="ctr"/>
            <a:r>
              <a:rPr lang="en-US" altLang="zh-CN" sz="4800" dirty="0" err="1">
                <a:solidFill>
                  <a:srgbClr val="FF0000"/>
                </a:solidFill>
                <a:latin typeface="Times New Roman" panose="02020603050405020304" pitchFamily="18" charset="0"/>
                <a:cs typeface="Times New Roman" panose="02020603050405020304" pitchFamily="18" charset="0"/>
                <a:sym typeface="+mn-lt"/>
              </a:rPr>
              <a:t>Nồi</a:t>
            </a:r>
            <a:r>
              <a:rPr lang="en-US" altLang="zh-CN" sz="4800" dirty="0">
                <a:solidFill>
                  <a:srgbClr val="FF0000"/>
                </a:solidFill>
                <a:latin typeface="Times New Roman" panose="02020603050405020304" pitchFamily="18" charset="0"/>
                <a:cs typeface="Times New Roman" panose="02020603050405020304" pitchFamily="18" charset="0"/>
                <a:sym typeface="+mn-lt"/>
              </a:rPr>
              <a:t> </a:t>
            </a:r>
            <a:r>
              <a:rPr lang="en-US" altLang="zh-CN" sz="4800" dirty="0" err="1">
                <a:solidFill>
                  <a:srgbClr val="FF0000"/>
                </a:solidFill>
                <a:latin typeface="Times New Roman" panose="02020603050405020304" pitchFamily="18" charset="0"/>
                <a:cs typeface="Times New Roman" panose="02020603050405020304" pitchFamily="18" charset="0"/>
                <a:sym typeface="+mn-lt"/>
              </a:rPr>
              <a:t>nào</a:t>
            </a:r>
            <a:r>
              <a:rPr lang="en-US" altLang="zh-CN" sz="4800" dirty="0">
                <a:solidFill>
                  <a:srgbClr val="FF0000"/>
                </a:solidFill>
                <a:latin typeface="Times New Roman" panose="02020603050405020304" pitchFamily="18" charset="0"/>
                <a:cs typeface="Times New Roman" panose="02020603050405020304" pitchFamily="18" charset="0"/>
                <a:sym typeface="+mn-lt"/>
              </a:rPr>
              <a:t> </a:t>
            </a:r>
            <a:r>
              <a:rPr lang="en-US" altLang="zh-CN" sz="4800" dirty="0" err="1">
                <a:solidFill>
                  <a:srgbClr val="FF0000"/>
                </a:solidFill>
                <a:latin typeface="Times New Roman" panose="02020603050405020304" pitchFamily="18" charset="0"/>
                <a:cs typeface="Times New Roman" panose="02020603050405020304" pitchFamily="18" charset="0"/>
                <a:sym typeface="+mn-lt"/>
              </a:rPr>
              <a:t>úp</a:t>
            </a:r>
            <a:r>
              <a:rPr lang="en-US" altLang="zh-CN" sz="4800" dirty="0">
                <a:solidFill>
                  <a:srgbClr val="FF0000"/>
                </a:solidFill>
                <a:latin typeface="Times New Roman" panose="02020603050405020304" pitchFamily="18" charset="0"/>
                <a:cs typeface="Times New Roman" panose="02020603050405020304" pitchFamily="18" charset="0"/>
                <a:sym typeface="+mn-lt"/>
              </a:rPr>
              <a:t> </a:t>
            </a:r>
            <a:r>
              <a:rPr lang="en-US" altLang="zh-CN" sz="4800" dirty="0" err="1">
                <a:solidFill>
                  <a:srgbClr val="FF0000"/>
                </a:solidFill>
                <a:latin typeface="Times New Roman" panose="02020603050405020304" pitchFamily="18" charset="0"/>
                <a:cs typeface="Times New Roman" panose="02020603050405020304" pitchFamily="18" charset="0"/>
                <a:sym typeface="+mn-lt"/>
              </a:rPr>
              <a:t>vung</a:t>
            </a:r>
            <a:r>
              <a:rPr lang="en-US" altLang="zh-CN" sz="4800" dirty="0">
                <a:solidFill>
                  <a:srgbClr val="FF0000"/>
                </a:solidFill>
                <a:latin typeface="Times New Roman" panose="02020603050405020304" pitchFamily="18" charset="0"/>
                <a:cs typeface="Times New Roman" panose="02020603050405020304" pitchFamily="18" charset="0"/>
                <a:sym typeface="+mn-lt"/>
              </a:rPr>
              <a:t> </a:t>
            </a:r>
            <a:r>
              <a:rPr lang="en-US" altLang="zh-CN" sz="4800" dirty="0" err="1">
                <a:solidFill>
                  <a:srgbClr val="FF0000"/>
                </a:solidFill>
                <a:latin typeface="Times New Roman" panose="02020603050405020304" pitchFamily="18" charset="0"/>
                <a:cs typeface="Times New Roman" panose="02020603050405020304" pitchFamily="18" charset="0"/>
                <a:sym typeface="+mn-lt"/>
              </a:rPr>
              <a:t>nấy</a:t>
            </a:r>
            <a:endParaRPr lang="zh-CN" altLang="en-US" sz="4800" dirty="0">
              <a:solidFill>
                <a:srgbClr val="FF0000"/>
              </a:solidFill>
              <a:latin typeface="Times New Roman" panose="02020603050405020304" pitchFamily="18" charset="0"/>
              <a:cs typeface="Times New Roman" panose="02020603050405020304" pitchFamily="18" charset="0"/>
              <a:sym typeface="+mn-lt"/>
            </a:endParaRPr>
          </a:p>
        </p:txBody>
      </p:sp>
      <p:pic>
        <p:nvPicPr>
          <p:cNvPr id="33" name="Picture 32">
            <a:extLst>
              <a:ext uri="{FF2B5EF4-FFF2-40B4-BE49-F238E27FC236}">
                <a16:creationId xmlns:a16="http://schemas.microsoft.com/office/drawing/2014/main" xmlns="" id="{2EBCB60F-7269-4E4F-7B4C-2B6660E959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57" b="41173"/>
          <a:stretch/>
        </p:blipFill>
        <p:spPr>
          <a:xfrm>
            <a:off x="0" y="1411803"/>
            <a:ext cx="5407072" cy="4034391"/>
          </a:xfrm>
          <a:prstGeom prst="rect">
            <a:avLst/>
          </a:prstGeom>
        </p:spPr>
      </p:pic>
      <p:sp>
        <p:nvSpPr>
          <p:cNvPr id="40" name="Google Shape;1538;p53">
            <a:extLst>
              <a:ext uri="{FF2B5EF4-FFF2-40B4-BE49-F238E27FC236}">
                <a16:creationId xmlns:a16="http://schemas.microsoft.com/office/drawing/2014/main" xmlns="" id="{B0C7D66D-4296-4017-EDD2-E17E9A9CF929}"/>
              </a:ext>
            </a:extLst>
          </p:cNvPr>
          <p:cNvSpPr/>
          <p:nvPr/>
        </p:nvSpPr>
        <p:spPr>
          <a:xfrm>
            <a:off x="6257032" y="2848707"/>
            <a:ext cx="4302369" cy="2469644"/>
          </a:xfrm>
          <a:prstGeom prst="roundRect">
            <a:avLst>
              <a:gd name="adj" fmla="val 16667"/>
            </a:avLst>
          </a:prstGeom>
          <a:solidFill>
            <a:schemeClr val="accent2">
              <a:lumMod val="20000"/>
              <a:lumOff val="80000"/>
            </a:schemeClr>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algn="just"/>
            <a:r>
              <a:rPr lang="en-US" altLang="zh-CN" sz="3200" dirty="0" err="1">
                <a:latin typeface="#9Slide03 Ample" panose="02000000000000000000" pitchFamily="2" charset="0"/>
                <a:cs typeface="+mn-ea"/>
                <a:sym typeface="+mn-lt"/>
              </a:rPr>
              <a:t>Nối</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tên</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tác</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giả</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vung</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với</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tên</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tác</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phẩm</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nồi</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tương</a:t>
            </a:r>
            <a:r>
              <a:rPr lang="en-US" altLang="zh-CN" sz="3200" dirty="0">
                <a:latin typeface="#9Slide03 Ample" panose="02000000000000000000" pitchFamily="2" charset="0"/>
                <a:cs typeface="+mn-ea"/>
                <a:sym typeface="+mn-lt"/>
              </a:rPr>
              <a:t> </a:t>
            </a:r>
            <a:r>
              <a:rPr lang="en-US" altLang="zh-CN" sz="3200" dirty="0" err="1">
                <a:latin typeface="#9Slide03 Ample" panose="02000000000000000000" pitchFamily="2" charset="0"/>
                <a:cs typeface="+mn-ea"/>
                <a:sym typeface="+mn-lt"/>
              </a:rPr>
              <a:t>ứng</a:t>
            </a:r>
            <a:endParaRPr lang="zh-CN" altLang="en-US" sz="3200" dirty="0">
              <a:latin typeface="#9Slide03 Ample" panose="02000000000000000000" pitchFamily="2" charset="0"/>
              <a:cs typeface="+mn-ea"/>
              <a:sym typeface="+mn-lt"/>
            </a:endParaRPr>
          </a:p>
        </p:txBody>
      </p:sp>
    </p:spTree>
    <p:extLst>
      <p:ext uri="{BB962C8B-B14F-4D97-AF65-F5344CB8AC3E}">
        <p14:creationId xmlns:p14="http://schemas.microsoft.com/office/powerpoint/2010/main" val="1259744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C9D013D-35A9-4ECF-F258-BC0C4AD3B967}"/>
              </a:ext>
            </a:extLst>
          </p:cNvPr>
          <p:cNvSpPr/>
          <p:nvPr/>
        </p:nvSpPr>
        <p:spPr>
          <a:xfrm>
            <a:off x="717448" y="310882"/>
            <a:ext cx="7685830" cy="543675"/>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Sự</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nghiệp</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văn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học</a:t>
            </a:r>
            <a:endParaRPr lang="en-US" sz="2933" dirty="0">
              <a:solidFill>
                <a:srgbClr val="000000"/>
              </a:solidFill>
              <a:latin typeface="Times New Roman" panose="02020603050405020304" pitchFamily="18" charset="0"/>
              <a:cs typeface="Times New Roman" panose="02020603050405020304" pitchFamily="18" charset="0"/>
            </a:endParaRPr>
          </a:p>
        </p:txBody>
      </p:sp>
      <p:grpSp>
        <p:nvGrpSpPr>
          <p:cNvPr id="2" name="Group 4">
            <a:extLst>
              <a:ext uri="{FF2B5EF4-FFF2-40B4-BE49-F238E27FC236}">
                <a16:creationId xmlns:a16="http://schemas.microsoft.com/office/drawing/2014/main" xmlns="" id="{91E943E0-1271-CB53-F359-064346A89BE0}"/>
              </a:ext>
            </a:extLst>
          </p:cNvPr>
          <p:cNvGrpSpPr>
            <a:grpSpLocks noChangeAspect="1"/>
          </p:cNvGrpSpPr>
          <p:nvPr/>
        </p:nvGrpSpPr>
        <p:grpSpPr>
          <a:xfrm>
            <a:off x="5829946" y="1954473"/>
            <a:ext cx="4114800" cy="2798246"/>
            <a:chOff x="0" y="0"/>
            <a:chExt cx="3652520" cy="2542540"/>
          </a:xfrm>
        </p:grpSpPr>
        <p:sp>
          <p:nvSpPr>
            <p:cNvPr id="4" name="Freeform 5">
              <a:extLst>
                <a:ext uri="{FF2B5EF4-FFF2-40B4-BE49-F238E27FC236}">
                  <a16:creationId xmlns:a16="http://schemas.microsoft.com/office/drawing/2014/main" xmlns="" id="{60289C9D-7160-9293-8D0C-B2C3D145553B}"/>
                </a:ext>
              </a:extLst>
            </p:cNvPr>
            <p:cNvSpPr/>
            <p:nvPr/>
          </p:nvSpPr>
          <p:spPr>
            <a:xfrm>
              <a:off x="0" y="33020"/>
              <a:ext cx="3652520" cy="2509520"/>
            </a:xfrm>
            <a:custGeom>
              <a:avLst/>
              <a:gdLst/>
              <a:ahLst/>
              <a:cxnLst/>
              <a:rect l="l" t="t" r="r" b="b"/>
              <a:pathLst>
                <a:path w="3652520" h="2509520">
                  <a:moveTo>
                    <a:pt x="0" y="0"/>
                  </a:moveTo>
                  <a:lnTo>
                    <a:pt x="3652520" y="0"/>
                  </a:lnTo>
                  <a:lnTo>
                    <a:pt x="3652520" y="2509520"/>
                  </a:lnTo>
                  <a:lnTo>
                    <a:pt x="0" y="2509520"/>
                  </a:lnTo>
                  <a:close/>
                </a:path>
              </a:pathLst>
            </a:custGeom>
            <a:solidFill>
              <a:srgbClr val="BFBFBF"/>
            </a:solidFill>
          </p:spPr>
          <p:txBody>
            <a:bodyPr/>
            <a:lstStyle/>
            <a:p>
              <a:endParaRPr lang="en-US" sz="1200"/>
            </a:p>
          </p:txBody>
        </p:sp>
        <p:sp>
          <p:nvSpPr>
            <p:cNvPr id="16" name="Freeform 6">
              <a:extLst>
                <a:ext uri="{FF2B5EF4-FFF2-40B4-BE49-F238E27FC236}">
                  <a16:creationId xmlns:a16="http://schemas.microsoft.com/office/drawing/2014/main" xmlns="" id="{AF2056EA-7FBE-84C8-140B-BAAAD98614A6}"/>
                </a:ext>
              </a:extLst>
            </p:cNvPr>
            <p:cNvSpPr/>
            <p:nvPr/>
          </p:nvSpPr>
          <p:spPr>
            <a:xfrm>
              <a:off x="34290" y="71120"/>
              <a:ext cx="1786890" cy="2437130"/>
            </a:xfrm>
            <a:custGeom>
              <a:avLst/>
              <a:gdLst/>
              <a:ahLst/>
              <a:cxnLst/>
              <a:rect l="l" t="t" r="r" b="b"/>
              <a:pathLst>
                <a:path w="1786890" h="2437130">
                  <a:moveTo>
                    <a:pt x="1786890" y="2435860"/>
                  </a:moveTo>
                  <a:cubicBezTo>
                    <a:pt x="1153160" y="2437130"/>
                    <a:pt x="552450" y="2434590"/>
                    <a:pt x="0" y="2435860"/>
                  </a:cubicBezTo>
                  <a:lnTo>
                    <a:pt x="0" y="3810"/>
                  </a:lnTo>
                  <a:cubicBezTo>
                    <a:pt x="570230" y="0"/>
                    <a:pt x="1168400" y="2540"/>
                    <a:pt x="1786890" y="3810"/>
                  </a:cubicBezTo>
                  <a:lnTo>
                    <a:pt x="1786890" y="2435860"/>
                  </a:lnTo>
                  <a:close/>
                </a:path>
              </a:pathLst>
            </a:custGeom>
            <a:solidFill>
              <a:srgbClr val="DBDBDB"/>
            </a:solidFill>
          </p:spPr>
          <p:txBody>
            <a:bodyPr/>
            <a:lstStyle/>
            <a:p>
              <a:endParaRPr lang="en-US" sz="1200"/>
            </a:p>
          </p:txBody>
        </p:sp>
        <p:sp>
          <p:nvSpPr>
            <p:cNvPr id="17" name="Freeform 7">
              <a:extLst>
                <a:ext uri="{FF2B5EF4-FFF2-40B4-BE49-F238E27FC236}">
                  <a16:creationId xmlns:a16="http://schemas.microsoft.com/office/drawing/2014/main" xmlns="" id="{E2DD5795-E56A-E077-BE05-39AB65206075}"/>
                </a:ext>
              </a:extLst>
            </p:cNvPr>
            <p:cNvSpPr/>
            <p:nvPr/>
          </p:nvSpPr>
          <p:spPr>
            <a:xfrm>
              <a:off x="34290" y="41910"/>
              <a:ext cx="1786890" cy="2465070"/>
            </a:xfrm>
            <a:custGeom>
              <a:avLst/>
              <a:gdLst/>
              <a:ahLst/>
              <a:cxnLst/>
              <a:rect l="l" t="t" r="r" b="b"/>
              <a:pathLst>
                <a:path w="1786890" h="2465070">
                  <a:moveTo>
                    <a:pt x="1786890" y="2465070"/>
                  </a:moveTo>
                  <a:cubicBezTo>
                    <a:pt x="1153160" y="2438400"/>
                    <a:pt x="552450" y="2434590"/>
                    <a:pt x="0" y="2465070"/>
                  </a:cubicBezTo>
                  <a:lnTo>
                    <a:pt x="0" y="33020"/>
                  </a:lnTo>
                  <a:cubicBezTo>
                    <a:pt x="570230" y="0"/>
                    <a:pt x="1168400" y="2540"/>
                    <a:pt x="1786890" y="33020"/>
                  </a:cubicBezTo>
                  <a:lnTo>
                    <a:pt x="1786890" y="2465070"/>
                  </a:lnTo>
                  <a:close/>
                </a:path>
              </a:pathLst>
            </a:custGeom>
            <a:solidFill>
              <a:srgbClr val="E9E9E9"/>
            </a:solidFill>
          </p:spPr>
          <p:txBody>
            <a:bodyPr/>
            <a:lstStyle/>
            <a:p>
              <a:endParaRPr lang="en-US" sz="1200"/>
            </a:p>
          </p:txBody>
        </p:sp>
        <p:sp>
          <p:nvSpPr>
            <p:cNvPr id="18" name="Freeform 8">
              <a:extLst>
                <a:ext uri="{FF2B5EF4-FFF2-40B4-BE49-F238E27FC236}">
                  <a16:creationId xmlns:a16="http://schemas.microsoft.com/office/drawing/2014/main" xmlns="" id="{75FFDB8C-5497-32B0-265B-C69AD0A6727C}"/>
                </a:ext>
              </a:extLst>
            </p:cNvPr>
            <p:cNvSpPr/>
            <p:nvPr/>
          </p:nvSpPr>
          <p:spPr>
            <a:xfrm>
              <a:off x="85090" y="-21590"/>
              <a:ext cx="1737360" cy="2528570"/>
            </a:xfrm>
            <a:custGeom>
              <a:avLst/>
              <a:gdLst/>
              <a:ahLst/>
              <a:cxnLst/>
              <a:rect l="l" t="t" r="r" b="b"/>
              <a:pathLst>
                <a:path w="1737360" h="2528570">
                  <a:moveTo>
                    <a:pt x="1736090" y="2528570"/>
                  </a:moveTo>
                  <a:cubicBezTo>
                    <a:pt x="1102360" y="2501900"/>
                    <a:pt x="552450" y="2458720"/>
                    <a:pt x="0" y="2489200"/>
                  </a:cubicBezTo>
                  <a:lnTo>
                    <a:pt x="7620" y="33020"/>
                  </a:lnTo>
                  <a:cubicBezTo>
                    <a:pt x="577850" y="0"/>
                    <a:pt x="1113790" y="40640"/>
                    <a:pt x="1737360" y="95250"/>
                  </a:cubicBezTo>
                  <a:lnTo>
                    <a:pt x="1737360" y="2528570"/>
                  </a:lnTo>
                  <a:close/>
                </a:path>
              </a:pathLst>
            </a:custGeom>
            <a:blipFill>
              <a:blip r:embed="rId3"/>
              <a:stretch>
                <a:fillRect l="-148828" r="-7748"/>
              </a:stretch>
            </a:blipFill>
          </p:spPr>
          <p:txBody>
            <a:bodyPr/>
            <a:lstStyle/>
            <a:p>
              <a:endParaRPr lang="en-US" sz="1200"/>
            </a:p>
          </p:txBody>
        </p:sp>
        <p:sp>
          <p:nvSpPr>
            <p:cNvPr id="19" name="Freeform 9">
              <a:extLst>
                <a:ext uri="{FF2B5EF4-FFF2-40B4-BE49-F238E27FC236}">
                  <a16:creationId xmlns:a16="http://schemas.microsoft.com/office/drawing/2014/main" xmlns="" id="{A5582A39-B1BA-D0C0-3313-AC21B0E8950B}"/>
                </a:ext>
              </a:extLst>
            </p:cNvPr>
            <p:cNvSpPr/>
            <p:nvPr/>
          </p:nvSpPr>
          <p:spPr>
            <a:xfrm>
              <a:off x="1821180" y="71120"/>
              <a:ext cx="1786890" cy="2437130"/>
            </a:xfrm>
            <a:custGeom>
              <a:avLst/>
              <a:gdLst/>
              <a:ahLst/>
              <a:cxnLst/>
              <a:rect l="l" t="t" r="r" b="b"/>
              <a:pathLst>
                <a:path w="1786890" h="2437130">
                  <a:moveTo>
                    <a:pt x="0" y="2435860"/>
                  </a:moveTo>
                  <a:cubicBezTo>
                    <a:pt x="633730" y="2437130"/>
                    <a:pt x="1234440" y="2434590"/>
                    <a:pt x="1786890" y="2435860"/>
                  </a:cubicBezTo>
                  <a:lnTo>
                    <a:pt x="1786890" y="3810"/>
                  </a:lnTo>
                  <a:cubicBezTo>
                    <a:pt x="1216660" y="0"/>
                    <a:pt x="618490" y="2540"/>
                    <a:pt x="0" y="3810"/>
                  </a:cubicBezTo>
                  <a:lnTo>
                    <a:pt x="0" y="2435860"/>
                  </a:lnTo>
                  <a:close/>
                </a:path>
              </a:pathLst>
            </a:custGeom>
            <a:solidFill>
              <a:srgbClr val="DBDBDB"/>
            </a:solidFill>
          </p:spPr>
          <p:txBody>
            <a:bodyPr/>
            <a:lstStyle/>
            <a:p>
              <a:endParaRPr lang="en-US" sz="1200"/>
            </a:p>
          </p:txBody>
        </p:sp>
        <p:sp>
          <p:nvSpPr>
            <p:cNvPr id="20" name="Freeform 10">
              <a:extLst>
                <a:ext uri="{FF2B5EF4-FFF2-40B4-BE49-F238E27FC236}">
                  <a16:creationId xmlns:a16="http://schemas.microsoft.com/office/drawing/2014/main" xmlns="" id="{6ED417FA-C830-A518-A000-5EEB649DBFCB}"/>
                </a:ext>
              </a:extLst>
            </p:cNvPr>
            <p:cNvSpPr/>
            <p:nvPr/>
          </p:nvSpPr>
          <p:spPr>
            <a:xfrm>
              <a:off x="1821180" y="41910"/>
              <a:ext cx="1786890" cy="2465070"/>
            </a:xfrm>
            <a:custGeom>
              <a:avLst/>
              <a:gdLst/>
              <a:ahLst/>
              <a:cxnLst/>
              <a:rect l="l" t="t" r="r" b="b"/>
              <a:pathLst>
                <a:path w="1786890" h="2465070">
                  <a:moveTo>
                    <a:pt x="0" y="2465070"/>
                  </a:moveTo>
                  <a:cubicBezTo>
                    <a:pt x="633730" y="2438400"/>
                    <a:pt x="1234440" y="2434590"/>
                    <a:pt x="1786890" y="2465070"/>
                  </a:cubicBezTo>
                  <a:lnTo>
                    <a:pt x="1786890" y="33020"/>
                  </a:lnTo>
                  <a:cubicBezTo>
                    <a:pt x="1216660" y="0"/>
                    <a:pt x="618490" y="2540"/>
                    <a:pt x="0" y="33020"/>
                  </a:cubicBezTo>
                  <a:lnTo>
                    <a:pt x="0" y="2465070"/>
                  </a:lnTo>
                  <a:close/>
                </a:path>
              </a:pathLst>
            </a:custGeom>
            <a:solidFill>
              <a:srgbClr val="E9E9E9"/>
            </a:solidFill>
          </p:spPr>
          <p:txBody>
            <a:bodyPr/>
            <a:lstStyle/>
            <a:p>
              <a:endParaRPr lang="en-US" sz="1200"/>
            </a:p>
          </p:txBody>
        </p:sp>
        <p:sp>
          <p:nvSpPr>
            <p:cNvPr id="21" name="Freeform 11">
              <a:extLst>
                <a:ext uri="{FF2B5EF4-FFF2-40B4-BE49-F238E27FC236}">
                  <a16:creationId xmlns:a16="http://schemas.microsoft.com/office/drawing/2014/main" xmlns="" id="{237EAA3C-A408-4E0D-5365-F1059637DA8E}"/>
                </a:ext>
              </a:extLst>
            </p:cNvPr>
            <p:cNvSpPr/>
            <p:nvPr/>
          </p:nvSpPr>
          <p:spPr>
            <a:xfrm>
              <a:off x="1821180" y="-21590"/>
              <a:ext cx="1736090" cy="2528570"/>
            </a:xfrm>
            <a:custGeom>
              <a:avLst/>
              <a:gdLst/>
              <a:ahLst/>
              <a:cxnLst/>
              <a:rect l="l" t="t" r="r" b="b"/>
              <a:pathLst>
                <a:path w="1736090" h="2528570">
                  <a:moveTo>
                    <a:pt x="0" y="2528570"/>
                  </a:moveTo>
                  <a:cubicBezTo>
                    <a:pt x="633730" y="2501900"/>
                    <a:pt x="1183640" y="2458720"/>
                    <a:pt x="1736090" y="2489200"/>
                  </a:cubicBezTo>
                  <a:lnTo>
                    <a:pt x="1729740" y="33020"/>
                  </a:lnTo>
                  <a:cubicBezTo>
                    <a:pt x="1159510" y="0"/>
                    <a:pt x="623570" y="40640"/>
                    <a:pt x="0" y="95250"/>
                  </a:cubicBezTo>
                  <a:lnTo>
                    <a:pt x="0" y="2528570"/>
                  </a:lnTo>
                  <a:close/>
                </a:path>
              </a:pathLst>
            </a:custGeom>
            <a:blipFill>
              <a:blip r:embed="rId4"/>
              <a:stretch>
                <a:fillRect l="-22215" r="-22215"/>
              </a:stretch>
            </a:blipFill>
          </p:spPr>
          <p:txBody>
            <a:bodyPr/>
            <a:lstStyle/>
            <a:p>
              <a:endParaRPr lang="en-US" sz="1200"/>
            </a:p>
          </p:txBody>
        </p:sp>
        <p:sp>
          <p:nvSpPr>
            <p:cNvPr id="22" name="Freeform 12">
              <a:extLst>
                <a:ext uri="{FF2B5EF4-FFF2-40B4-BE49-F238E27FC236}">
                  <a16:creationId xmlns:a16="http://schemas.microsoft.com/office/drawing/2014/main" xmlns="" id="{8B331EEE-89D1-5B7E-3034-506A5F1052C6}"/>
                </a:ext>
              </a:extLst>
            </p:cNvPr>
            <p:cNvSpPr/>
            <p:nvPr/>
          </p:nvSpPr>
          <p:spPr>
            <a:xfrm>
              <a:off x="1807210" y="74930"/>
              <a:ext cx="29210" cy="2433320"/>
            </a:xfrm>
            <a:custGeom>
              <a:avLst/>
              <a:gdLst/>
              <a:ahLst/>
              <a:cxnLst/>
              <a:rect l="l" t="t" r="r" b="b"/>
              <a:pathLst>
                <a:path w="29210" h="2433320">
                  <a:moveTo>
                    <a:pt x="12700" y="2432050"/>
                  </a:moveTo>
                  <a:cubicBezTo>
                    <a:pt x="3810" y="2228850"/>
                    <a:pt x="1270" y="2026920"/>
                    <a:pt x="3810" y="1823720"/>
                  </a:cubicBezTo>
                  <a:cubicBezTo>
                    <a:pt x="5080" y="1722120"/>
                    <a:pt x="8890" y="1620520"/>
                    <a:pt x="10160" y="1520190"/>
                  </a:cubicBezTo>
                  <a:cubicBezTo>
                    <a:pt x="11430" y="1418590"/>
                    <a:pt x="8890" y="1316990"/>
                    <a:pt x="7620" y="1216660"/>
                  </a:cubicBezTo>
                  <a:cubicBezTo>
                    <a:pt x="5080" y="1115060"/>
                    <a:pt x="3810" y="1013460"/>
                    <a:pt x="2540" y="913130"/>
                  </a:cubicBezTo>
                  <a:cubicBezTo>
                    <a:pt x="1270" y="811530"/>
                    <a:pt x="0" y="709930"/>
                    <a:pt x="1270" y="609600"/>
                  </a:cubicBezTo>
                  <a:cubicBezTo>
                    <a:pt x="2540" y="406400"/>
                    <a:pt x="5080" y="204470"/>
                    <a:pt x="13970" y="1270"/>
                  </a:cubicBezTo>
                  <a:cubicBezTo>
                    <a:pt x="13970" y="0"/>
                    <a:pt x="13970" y="0"/>
                    <a:pt x="15240" y="0"/>
                  </a:cubicBezTo>
                  <a:cubicBezTo>
                    <a:pt x="16510" y="0"/>
                    <a:pt x="16510" y="0"/>
                    <a:pt x="16510" y="1270"/>
                  </a:cubicBezTo>
                  <a:cubicBezTo>
                    <a:pt x="24130" y="204470"/>
                    <a:pt x="27940" y="406400"/>
                    <a:pt x="29210" y="609600"/>
                  </a:cubicBezTo>
                  <a:cubicBezTo>
                    <a:pt x="29210" y="711200"/>
                    <a:pt x="27940" y="812800"/>
                    <a:pt x="27940" y="913130"/>
                  </a:cubicBezTo>
                  <a:cubicBezTo>
                    <a:pt x="26670" y="1014730"/>
                    <a:pt x="25400" y="1116330"/>
                    <a:pt x="22860" y="1216660"/>
                  </a:cubicBezTo>
                  <a:cubicBezTo>
                    <a:pt x="20320" y="1318260"/>
                    <a:pt x="19050" y="1419860"/>
                    <a:pt x="20320" y="1520190"/>
                  </a:cubicBezTo>
                  <a:cubicBezTo>
                    <a:pt x="21590" y="1621790"/>
                    <a:pt x="25400" y="1723390"/>
                    <a:pt x="26670" y="1823720"/>
                  </a:cubicBezTo>
                  <a:cubicBezTo>
                    <a:pt x="29210" y="2026920"/>
                    <a:pt x="25400" y="2228850"/>
                    <a:pt x="17780" y="2432050"/>
                  </a:cubicBezTo>
                  <a:cubicBezTo>
                    <a:pt x="15240" y="2433320"/>
                    <a:pt x="15240" y="2433320"/>
                    <a:pt x="12700" y="2432050"/>
                  </a:cubicBezTo>
                  <a:cubicBezTo>
                    <a:pt x="13971" y="2433320"/>
                    <a:pt x="12700" y="2433320"/>
                    <a:pt x="12700" y="2432050"/>
                  </a:cubicBezTo>
                  <a:close/>
                </a:path>
              </a:pathLst>
            </a:custGeom>
            <a:solidFill>
              <a:srgbClr val="DBDBDB"/>
            </a:solidFill>
          </p:spPr>
          <p:txBody>
            <a:bodyPr/>
            <a:lstStyle/>
            <a:p>
              <a:endParaRPr lang="en-US" sz="1200"/>
            </a:p>
          </p:txBody>
        </p:sp>
      </p:grpSp>
      <p:grpSp>
        <p:nvGrpSpPr>
          <p:cNvPr id="23" name="Group 13">
            <a:extLst>
              <a:ext uri="{FF2B5EF4-FFF2-40B4-BE49-F238E27FC236}">
                <a16:creationId xmlns:a16="http://schemas.microsoft.com/office/drawing/2014/main" xmlns="" id="{CFCC7912-9089-77E8-8ADD-2D6811059E78}"/>
              </a:ext>
            </a:extLst>
          </p:cNvPr>
          <p:cNvGrpSpPr>
            <a:grpSpLocks noChangeAspect="1"/>
          </p:cNvGrpSpPr>
          <p:nvPr/>
        </p:nvGrpSpPr>
        <p:grpSpPr>
          <a:xfrm>
            <a:off x="1222558" y="1948236"/>
            <a:ext cx="3986011" cy="2774685"/>
            <a:chOff x="0" y="0"/>
            <a:chExt cx="3652520" cy="2542540"/>
          </a:xfrm>
        </p:grpSpPr>
        <p:sp>
          <p:nvSpPr>
            <p:cNvPr id="24" name="Freeform 14">
              <a:extLst>
                <a:ext uri="{FF2B5EF4-FFF2-40B4-BE49-F238E27FC236}">
                  <a16:creationId xmlns:a16="http://schemas.microsoft.com/office/drawing/2014/main" xmlns="" id="{DA02AEBC-0C90-214A-C24B-1C8CAFF3AC6A}"/>
                </a:ext>
              </a:extLst>
            </p:cNvPr>
            <p:cNvSpPr/>
            <p:nvPr/>
          </p:nvSpPr>
          <p:spPr>
            <a:xfrm>
              <a:off x="0" y="33020"/>
              <a:ext cx="3652520" cy="2509520"/>
            </a:xfrm>
            <a:custGeom>
              <a:avLst/>
              <a:gdLst/>
              <a:ahLst/>
              <a:cxnLst/>
              <a:rect l="l" t="t" r="r" b="b"/>
              <a:pathLst>
                <a:path w="3652520" h="2509520">
                  <a:moveTo>
                    <a:pt x="0" y="0"/>
                  </a:moveTo>
                  <a:lnTo>
                    <a:pt x="3652520" y="0"/>
                  </a:lnTo>
                  <a:lnTo>
                    <a:pt x="3652520" y="2509520"/>
                  </a:lnTo>
                  <a:lnTo>
                    <a:pt x="0" y="2509520"/>
                  </a:lnTo>
                  <a:close/>
                </a:path>
              </a:pathLst>
            </a:custGeom>
            <a:solidFill>
              <a:srgbClr val="BFBFBF"/>
            </a:solidFill>
          </p:spPr>
          <p:txBody>
            <a:bodyPr/>
            <a:lstStyle/>
            <a:p>
              <a:endParaRPr lang="en-US" sz="1200"/>
            </a:p>
          </p:txBody>
        </p:sp>
        <p:sp>
          <p:nvSpPr>
            <p:cNvPr id="25" name="Freeform 15">
              <a:extLst>
                <a:ext uri="{FF2B5EF4-FFF2-40B4-BE49-F238E27FC236}">
                  <a16:creationId xmlns:a16="http://schemas.microsoft.com/office/drawing/2014/main" xmlns="" id="{F8836B05-8F36-837B-7951-B8C2E8FE8572}"/>
                </a:ext>
              </a:extLst>
            </p:cNvPr>
            <p:cNvSpPr/>
            <p:nvPr/>
          </p:nvSpPr>
          <p:spPr>
            <a:xfrm>
              <a:off x="34290" y="71120"/>
              <a:ext cx="1786890" cy="2437130"/>
            </a:xfrm>
            <a:custGeom>
              <a:avLst/>
              <a:gdLst/>
              <a:ahLst/>
              <a:cxnLst/>
              <a:rect l="l" t="t" r="r" b="b"/>
              <a:pathLst>
                <a:path w="1786890" h="2437130">
                  <a:moveTo>
                    <a:pt x="1786890" y="2435860"/>
                  </a:moveTo>
                  <a:cubicBezTo>
                    <a:pt x="1153160" y="2437130"/>
                    <a:pt x="552450" y="2434590"/>
                    <a:pt x="0" y="2435860"/>
                  </a:cubicBezTo>
                  <a:lnTo>
                    <a:pt x="0" y="3810"/>
                  </a:lnTo>
                  <a:cubicBezTo>
                    <a:pt x="570230" y="0"/>
                    <a:pt x="1168400" y="2540"/>
                    <a:pt x="1786890" y="3810"/>
                  </a:cubicBezTo>
                  <a:lnTo>
                    <a:pt x="1786890" y="2435860"/>
                  </a:lnTo>
                  <a:close/>
                </a:path>
              </a:pathLst>
            </a:custGeom>
            <a:solidFill>
              <a:srgbClr val="DBDBDB"/>
            </a:solidFill>
          </p:spPr>
          <p:txBody>
            <a:bodyPr/>
            <a:lstStyle/>
            <a:p>
              <a:endParaRPr lang="en-US" sz="1200"/>
            </a:p>
          </p:txBody>
        </p:sp>
        <p:sp>
          <p:nvSpPr>
            <p:cNvPr id="26" name="Freeform 16">
              <a:extLst>
                <a:ext uri="{FF2B5EF4-FFF2-40B4-BE49-F238E27FC236}">
                  <a16:creationId xmlns:a16="http://schemas.microsoft.com/office/drawing/2014/main" xmlns="" id="{37CFB8A7-13C3-A748-7E38-BFE432E2BE19}"/>
                </a:ext>
              </a:extLst>
            </p:cNvPr>
            <p:cNvSpPr/>
            <p:nvPr/>
          </p:nvSpPr>
          <p:spPr>
            <a:xfrm>
              <a:off x="34290" y="41910"/>
              <a:ext cx="1786890" cy="2465070"/>
            </a:xfrm>
            <a:custGeom>
              <a:avLst/>
              <a:gdLst/>
              <a:ahLst/>
              <a:cxnLst/>
              <a:rect l="l" t="t" r="r" b="b"/>
              <a:pathLst>
                <a:path w="1786890" h="2465070">
                  <a:moveTo>
                    <a:pt x="1786890" y="2465070"/>
                  </a:moveTo>
                  <a:cubicBezTo>
                    <a:pt x="1153160" y="2438400"/>
                    <a:pt x="552450" y="2434590"/>
                    <a:pt x="0" y="2465070"/>
                  </a:cubicBezTo>
                  <a:lnTo>
                    <a:pt x="0" y="33020"/>
                  </a:lnTo>
                  <a:cubicBezTo>
                    <a:pt x="570230" y="0"/>
                    <a:pt x="1168400" y="2540"/>
                    <a:pt x="1786890" y="33020"/>
                  </a:cubicBezTo>
                  <a:lnTo>
                    <a:pt x="1786890" y="2465070"/>
                  </a:lnTo>
                  <a:close/>
                </a:path>
              </a:pathLst>
            </a:custGeom>
            <a:solidFill>
              <a:srgbClr val="E9E9E9"/>
            </a:solidFill>
          </p:spPr>
          <p:txBody>
            <a:bodyPr/>
            <a:lstStyle/>
            <a:p>
              <a:endParaRPr lang="en-US" sz="1200"/>
            </a:p>
          </p:txBody>
        </p:sp>
        <p:sp>
          <p:nvSpPr>
            <p:cNvPr id="27" name="Freeform 17">
              <a:extLst>
                <a:ext uri="{FF2B5EF4-FFF2-40B4-BE49-F238E27FC236}">
                  <a16:creationId xmlns:a16="http://schemas.microsoft.com/office/drawing/2014/main" xmlns="" id="{0A13CE34-1FBE-C214-AC5C-D1684E8172BB}"/>
                </a:ext>
              </a:extLst>
            </p:cNvPr>
            <p:cNvSpPr/>
            <p:nvPr/>
          </p:nvSpPr>
          <p:spPr>
            <a:xfrm>
              <a:off x="85090" y="-21590"/>
              <a:ext cx="1737360" cy="2528570"/>
            </a:xfrm>
            <a:custGeom>
              <a:avLst/>
              <a:gdLst/>
              <a:ahLst/>
              <a:cxnLst/>
              <a:rect l="l" t="t" r="r" b="b"/>
              <a:pathLst>
                <a:path w="1737360" h="2528570">
                  <a:moveTo>
                    <a:pt x="1736090" y="2528570"/>
                  </a:moveTo>
                  <a:cubicBezTo>
                    <a:pt x="1102360" y="2501900"/>
                    <a:pt x="552450" y="2458720"/>
                    <a:pt x="0" y="2489200"/>
                  </a:cubicBezTo>
                  <a:lnTo>
                    <a:pt x="7620" y="33020"/>
                  </a:lnTo>
                  <a:cubicBezTo>
                    <a:pt x="577850" y="0"/>
                    <a:pt x="1113790" y="40640"/>
                    <a:pt x="1737360" y="95250"/>
                  </a:cubicBezTo>
                  <a:lnTo>
                    <a:pt x="1737360" y="2528570"/>
                  </a:lnTo>
                  <a:close/>
                </a:path>
              </a:pathLst>
            </a:custGeom>
            <a:blipFill>
              <a:blip r:embed="rId5"/>
              <a:stretch>
                <a:fillRect l="-10078"/>
              </a:stretch>
            </a:blipFill>
          </p:spPr>
          <p:txBody>
            <a:bodyPr/>
            <a:lstStyle/>
            <a:p>
              <a:endParaRPr lang="en-US" sz="1200"/>
            </a:p>
          </p:txBody>
        </p:sp>
        <p:sp>
          <p:nvSpPr>
            <p:cNvPr id="28" name="Freeform 18">
              <a:extLst>
                <a:ext uri="{FF2B5EF4-FFF2-40B4-BE49-F238E27FC236}">
                  <a16:creationId xmlns:a16="http://schemas.microsoft.com/office/drawing/2014/main" xmlns="" id="{6022AA20-AF91-EAB4-EF61-3B84C015A6C1}"/>
                </a:ext>
              </a:extLst>
            </p:cNvPr>
            <p:cNvSpPr/>
            <p:nvPr/>
          </p:nvSpPr>
          <p:spPr>
            <a:xfrm>
              <a:off x="1821180" y="71120"/>
              <a:ext cx="1786890" cy="2437130"/>
            </a:xfrm>
            <a:custGeom>
              <a:avLst/>
              <a:gdLst/>
              <a:ahLst/>
              <a:cxnLst/>
              <a:rect l="l" t="t" r="r" b="b"/>
              <a:pathLst>
                <a:path w="1786890" h="2437130">
                  <a:moveTo>
                    <a:pt x="0" y="2435860"/>
                  </a:moveTo>
                  <a:cubicBezTo>
                    <a:pt x="633730" y="2437130"/>
                    <a:pt x="1234440" y="2434590"/>
                    <a:pt x="1786890" y="2435860"/>
                  </a:cubicBezTo>
                  <a:lnTo>
                    <a:pt x="1786890" y="3810"/>
                  </a:lnTo>
                  <a:cubicBezTo>
                    <a:pt x="1216660" y="0"/>
                    <a:pt x="618490" y="2540"/>
                    <a:pt x="0" y="3810"/>
                  </a:cubicBezTo>
                  <a:lnTo>
                    <a:pt x="0" y="2435860"/>
                  </a:lnTo>
                  <a:close/>
                </a:path>
              </a:pathLst>
            </a:custGeom>
            <a:solidFill>
              <a:srgbClr val="DBDBDB"/>
            </a:solidFill>
          </p:spPr>
          <p:txBody>
            <a:bodyPr/>
            <a:lstStyle/>
            <a:p>
              <a:endParaRPr lang="en-US" sz="1200"/>
            </a:p>
          </p:txBody>
        </p:sp>
        <p:sp>
          <p:nvSpPr>
            <p:cNvPr id="29" name="Freeform 19">
              <a:extLst>
                <a:ext uri="{FF2B5EF4-FFF2-40B4-BE49-F238E27FC236}">
                  <a16:creationId xmlns:a16="http://schemas.microsoft.com/office/drawing/2014/main" xmlns="" id="{BC17C011-FF78-AE31-3A38-7C7AA10E7D3E}"/>
                </a:ext>
              </a:extLst>
            </p:cNvPr>
            <p:cNvSpPr/>
            <p:nvPr/>
          </p:nvSpPr>
          <p:spPr>
            <a:xfrm>
              <a:off x="1821180" y="41910"/>
              <a:ext cx="1786890" cy="2465070"/>
            </a:xfrm>
            <a:custGeom>
              <a:avLst/>
              <a:gdLst/>
              <a:ahLst/>
              <a:cxnLst/>
              <a:rect l="l" t="t" r="r" b="b"/>
              <a:pathLst>
                <a:path w="1786890" h="2465070">
                  <a:moveTo>
                    <a:pt x="0" y="2465070"/>
                  </a:moveTo>
                  <a:cubicBezTo>
                    <a:pt x="633730" y="2438400"/>
                    <a:pt x="1234440" y="2434590"/>
                    <a:pt x="1786890" y="2465070"/>
                  </a:cubicBezTo>
                  <a:lnTo>
                    <a:pt x="1786890" y="33020"/>
                  </a:lnTo>
                  <a:cubicBezTo>
                    <a:pt x="1216660" y="0"/>
                    <a:pt x="618490" y="2540"/>
                    <a:pt x="0" y="33020"/>
                  </a:cubicBezTo>
                  <a:lnTo>
                    <a:pt x="0" y="2465070"/>
                  </a:lnTo>
                  <a:close/>
                </a:path>
              </a:pathLst>
            </a:custGeom>
            <a:solidFill>
              <a:srgbClr val="E9E9E9"/>
            </a:solidFill>
          </p:spPr>
          <p:txBody>
            <a:bodyPr/>
            <a:lstStyle/>
            <a:p>
              <a:endParaRPr lang="en-US" sz="1200"/>
            </a:p>
          </p:txBody>
        </p:sp>
        <p:sp>
          <p:nvSpPr>
            <p:cNvPr id="30" name="Freeform 20">
              <a:extLst>
                <a:ext uri="{FF2B5EF4-FFF2-40B4-BE49-F238E27FC236}">
                  <a16:creationId xmlns:a16="http://schemas.microsoft.com/office/drawing/2014/main" xmlns="" id="{1E9C38D1-E31B-39C6-DB94-D2F5C0008E76}"/>
                </a:ext>
              </a:extLst>
            </p:cNvPr>
            <p:cNvSpPr/>
            <p:nvPr/>
          </p:nvSpPr>
          <p:spPr>
            <a:xfrm>
              <a:off x="1821180" y="-21590"/>
              <a:ext cx="1736090" cy="2528570"/>
            </a:xfrm>
            <a:custGeom>
              <a:avLst/>
              <a:gdLst/>
              <a:ahLst/>
              <a:cxnLst/>
              <a:rect l="l" t="t" r="r" b="b"/>
              <a:pathLst>
                <a:path w="1736090" h="2528570">
                  <a:moveTo>
                    <a:pt x="0" y="2528570"/>
                  </a:moveTo>
                  <a:cubicBezTo>
                    <a:pt x="633730" y="2501900"/>
                    <a:pt x="1183640" y="2458720"/>
                    <a:pt x="1736090" y="2489200"/>
                  </a:cubicBezTo>
                  <a:lnTo>
                    <a:pt x="1729740" y="33020"/>
                  </a:lnTo>
                  <a:cubicBezTo>
                    <a:pt x="1159510" y="0"/>
                    <a:pt x="623570" y="40640"/>
                    <a:pt x="0" y="95250"/>
                  </a:cubicBezTo>
                  <a:lnTo>
                    <a:pt x="0" y="2528570"/>
                  </a:lnTo>
                  <a:close/>
                </a:path>
              </a:pathLst>
            </a:custGeom>
            <a:blipFill>
              <a:blip r:embed="rId6"/>
              <a:stretch>
                <a:fillRect t="-415" b="-415"/>
              </a:stretch>
            </a:blipFill>
          </p:spPr>
          <p:txBody>
            <a:bodyPr/>
            <a:lstStyle/>
            <a:p>
              <a:endParaRPr lang="en-US" sz="1200"/>
            </a:p>
          </p:txBody>
        </p:sp>
        <p:sp>
          <p:nvSpPr>
            <p:cNvPr id="31" name="Freeform 21">
              <a:extLst>
                <a:ext uri="{FF2B5EF4-FFF2-40B4-BE49-F238E27FC236}">
                  <a16:creationId xmlns:a16="http://schemas.microsoft.com/office/drawing/2014/main" xmlns="" id="{88E30DAE-938E-0ABD-D4B5-32B1F4BC7A43}"/>
                </a:ext>
              </a:extLst>
            </p:cNvPr>
            <p:cNvSpPr/>
            <p:nvPr/>
          </p:nvSpPr>
          <p:spPr>
            <a:xfrm>
              <a:off x="1807210" y="74930"/>
              <a:ext cx="29210" cy="2433320"/>
            </a:xfrm>
            <a:custGeom>
              <a:avLst/>
              <a:gdLst/>
              <a:ahLst/>
              <a:cxnLst/>
              <a:rect l="l" t="t" r="r" b="b"/>
              <a:pathLst>
                <a:path w="29210" h="2433320">
                  <a:moveTo>
                    <a:pt x="12700" y="2432050"/>
                  </a:moveTo>
                  <a:cubicBezTo>
                    <a:pt x="3810" y="2228850"/>
                    <a:pt x="1270" y="2026920"/>
                    <a:pt x="3810" y="1823720"/>
                  </a:cubicBezTo>
                  <a:cubicBezTo>
                    <a:pt x="5080" y="1722120"/>
                    <a:pt x="8890" y="1620520"/>
                    <a:pt x="10160" y="1520190"/>
                  </a:cubicBezTo>
                  <a:cubicBezTo>
                    <a:pt x="11430" y="1418590"/>
                    <a:pt x="8890" y="1316990"/>
                    <a:pt x="7620" y="1216660"/>
                  </a:cubicBezTo>
                  <a:cubicBezTo>
                    <a:pt x="5080" y="1115060"/>
                    <a:pt x="3810" y="1013460"/>
                    <a:pt x="2540" y="913130"/>
                  </a:cubicBezTo>
                  <a:cubicBezTo>
                    <a:pt x="1270" y="811530"/>
                    <a:pt x="0" y="709930"/>
                    <a:pt x="1270" y="609600"/>
                  </a:cubicBezTo>
                  <a:cubicBezTo>
                    <a:pt x="2540" y="406400"/>
                    <a:pt x="5080" y="204470"/>
                    <a:pt x="13970" y="1270"/>
                  </a:cubicBezTo>
                  <a:cubicBezTo>
                    <a:pt x="13970" y="0"/>
                    <a:pt x="13970" y="0"/>
                    <a:pt x="15240" y="0"/>
                  </a:cubicBezTo>
                  <a:cubicBezTo>
                    <a:pt x="16510" y="0"/>
                    <a:pt x="16510" y="0"/>
                    <a:pt x="16510" y="1270"/>
                  </a:cubicBezTo>
                  <a:cubicBezTo>
                    <a:pt x="24130" y="204470"/>
                    <a:pt x="27940" y="406400"/>
                    <a:pt x="29210" y="609600"/>
                  </a:cubicBezTo>
                  <a:cubicBezTo>
                    <a:pt x="29210" y="711200"/>
                    <a:pt x="27940" y="812800"/>
                    <a:pt x="27940" y="913130"/>
                  </a:cubicBezTo>
                  <a:cubicBezTo>
                    <a:pt x="26670" y="1014730"/>
                    <a:pt x="25400" y="1116330"/>
                    <a:pt x="22860" y="1216660"/>
                  </a:cubicBezTo>
                  <a:cubicBezTo>
                    <a:pt x="20320" y="1318260"/>
                    <a:pt x="19050" y="1419860"/>
                    <a:pt x="20320" y="1520190"/>
                  </a:cubicBezTo>
                  <a:cubicBezTo>
                    <a:pt x="21590" y="1621790"/>
                    <a:pt x="25400" y="1723390"/>
                    <a:pt x="26670" y="1823720"/>
                  </a:cubicBezTo>
                  <a:cubicBezTo>
                    <a:pt x="29210" y="2026920"/>
                    <a:pt x="25400" y="2228850"/>
                    <a:pt x="17780" y="2432050"/>
                  </a:cubicBezTo>
                  <a:cubicBezTo>
                    <a:pt x="15240" y="2433320"/>
                    <a:pt x="15240" y="2433320"/>
                    <a:pt x="12700" y="2432050"/>
                  </a:cubicBezTo>
                  <a:cubicBezTo>
                    <a:pt x="13971" y="2433320"/>
                    <a:pt x="12700" y="2433320"/>
                    <a:pt x="12700" y="2432050"/>
                  </a:cubicBezTo>
                  <a:close/>
                </a:path>
              </a:pathLst>
            </a:custGeom>
            <a:solidFill>
              <a:srgbClr val="DBDBDB"/>
            </a:solidFill>
          </p:spPr>
          <p:txBody>
            <a:bodyPr/>
            <a:lstStyle/>
            <a:p>
              <a:endParaRPr lang="en-US" sz="1200"/>
            </a:p>
          </p:txBody>
        </p:sp>
      </p:grpSp>
      <p:sp>
        <p:nvSpPr>
          <p:cNvPr id="33" name="Rectangle 32">
            <a:extLst>
              <a:ext uri="{FF2B5EF4-FFF2-40B4-BE49-F238E27FC236}">
                <a16:creationId xmlns:a16="http://schemas.microsoft.com/office/drawing/2014/main" xmlns="" id="{4E6E8CB6-131A-F38C-2B47-3F1F7769731D}"/>
              </a:ext>
            </a:extLst>
          </p:cNvPr>
          <p:cNvSpPr/>
          <p:nvPr/>
        </p:nvSpPr>
        <p:spPr>
          <a:xfrm>
            <a:off x="1663021" y="914153"/>
            <a:ext cx="9855200" cy="543675"/>
          </a:xfrm>
          <a:prstGeom prst="rect">
            <a:avLst/>
          </a:prstGeom>
        </p:spPr>
        <p:txBody>
          <a:bodyPr wrap="square">
            <a:spAutoFit/>
          </a:bodyPr>
          <a:lstStyle/>
          <a:p>
            <a:pPr algn="just"/>
            <a:r>
              <a:rPr lang="en-US" sz="2933" dirty="0" err="1">
                <a:solidFill>
                  <a:srgbClr val="000000"/>
                </a:solidFill>
                <a:latin typeface="Times New Roman" panose="02020603050405020304" pitchFamily="18" charset="0"/>
                <a:cs typeface="Times New Roman" panose="02020603050405020304" pitchFamily="18" charset="0"/>
              </a:rPr>
              <a:t>đóng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góp</a:t>
            </a:r>
            <a:r>
              <a:rPr lang="en-US" sz="2933" dirty="0">
                <a:solidFill>
                  <a:srgbClr val="000000"/>
                </a:solidFill>
                <a:latin typeface="Times New Roman" panose="02020603050405020304" pitchFamily="18" charset="0"/>
                <a:cs typeface="Times New Roman" panose="02020603050405020304" pitchFamily="18" charset="0"/>
              </a:rPr>
              <a:t> to </a:t>
            </a:r>
            <a:r>
              <a:rPr lang="en-US" sz="2933" dirty="0" err="1">
                <a:solidFill>
                  <a:srgbClr val="000000"/>
                </a:solidFill>
                <a:latin typeface="Times New Roman" panose="02020603050405020304" pitchFamily="18" charset="0"/>
                <a:cs typeface="Times New Roman" panose="02020603050405020304" pitchFamily="18" charset="0"/>
              </a:rPr>
              <a:t>lớn</a:t>
            </a:r>
            <a:r>
              <a:rPr lang="en-US" sz="2933" dirty="0">
                <a:solidFill>
                  <a:srgbClr val="000000"/>
                </a:solidFill>
                <a:latin typeface="Times New Roman" panose="02020603050405020304" pitchFamily="18" charset="0"/>
                <a:cs typeface="Times New Roman" panose="02020603050405020304" pitchFamily="18" charset="0"/>
              </a:rPr>
              <a:t> ở </a:t>
            </a:r>
            <a:r>
              <a:rPr lang="en-US" sz="2933" dirty="0" err="1">
                <a:solidFill>
                  <a:srgbClr val="000000"/>
                </a:solidFill>
                <a:latin typeface="Times New Roman" panose="02020603050405020304" pitchFamily="18" charset="0"/>
                <a:cs typeface="Times New Roman" panose="02020603050405020304" pitchFamily="18" charset="0"/>
              </a:rPr>
              <a:t>cả</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hai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bộ</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phận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tác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chữ</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Hán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chữ</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Nôm</a:t>
            </a:r>
            <a:endParaRPr lang="en-US" sz="2933" dirty="0">
              <a:solidFill>
                <a:srgbClr val="000000"/>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xmlns="" id="{C5D948E9-AF75-53D3-A0E5-4D903F6AFE43}"/>
              </a:ext>
            </a:extLst>
          </p:cNvPr>
          <p:cNvSpPr/>
          <p:nvPr/>
        </p:nvSpPr>
        <p:spPr>
          <a:xfrm>
            <a:off x="437991" y="4823813"/>
            <a:ext cx="11582400" cy="990015"/>
          </a:xfrm>
          <a:prstGeom prst="rect">
            <a:avLst/>
          </a:prstGeom>
        </p:spPr>
        <p:txBody>
          <a:bodyPr wrap="square">
            <a:spAutoFit/>
          </a:bodyPr>
          <a:lstStyle/>
          <a:p>
            <a:pPr algn="just">
              <a:lnSpc>
                <a:spcPts val="3453"/>
              </a:lnSpc>
              <a:spcBef>
                <a:spcPct val="0"/>
              </a:spcBef>
            </a:pPr>
            <a:r>
              <a:rPr lang="en-US" sz="2933"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a:t>
            </a:r>
            <a:r>
              <a:rPr lang="en-US" sz="2933" dirty="0" err="1">
                <a:solidFill>
                  <a:srgbClr val="000000"/>
                </a:solidFill>
                <a:latin typeface="Times New Roman" panose="02020603050405020304" pitchFamily="18" charset="0"/>
                <a:cs typeface="Times New Roman" panose="02020603050405020304" pitchFamily="18" charset="0"/>
              </a:rPr>
              <a:t>ược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suy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tôn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đại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hào</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của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dân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tộc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được</a:t>
            </a:r>
            <a:r>
              <a:rPr lang="en-US" sz="2933" dirty="0">
                <a:solidFill>
                  <a:srgbClr val="000000"/>
                </a:solidFill>
                <a:latin typeface="Times New Roman" panose="02020603050405020304" pitchFamily="18" charset="0"/>
                <a:cs typeface="Times New Roman" panose="02020603050405020304" pitchFamily="18" charset="0"/>
              </a:rPr>
              <a:t> UNESCO </a:t>
            </a:r>
            <a:r>
              <a:rPr lang="en-US" sz="2933" dirty="0" err="1">
                <a:solidFill>
                  <a:srgbClr val="000000"/>
                </a:solidFill>
                <a:latin typeface="Times New Roman" panose="02020603050405020304" pitchFamily="18" charset="0"/>
                <a:cs typeface="Times New Roman" panose="02020603050405020304" pitchFamily="18" charset="0"/>
              </a:rPr>
              <a:t>vinh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danh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kỉ</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niệm</a:t>
            </a:r>
            <a:r>
              <a:rPr lang="en-US" sz="2933" dirty="0">
                <a:solidFill>
                  <a:srgbClr val="000000"/>
                </a:solidFill>
                <a:latin typeface="Times New Roman" panose="02020603050405020304" pitchFamily="18" charset="0"/>
                <a:cs typeface="Times New Roman" panose="02020603050405020304" pitchFamily="18" charset="0"/>
              </a:rPr>
              <a:t> 250 </a:t>
            </a:r>
            <a:r>
              <a:rPr lang="en-US" sz="2933" dirty="0" err="1">
                <a:solidFill>
                  <a:srgbClr val="000000"/>
                </a:solidFill>
                <a:latin typeface="Times New Roman" panose="02020603050405020304" pitchFamily="18" charset="0"/>
                <a:cs typeface="Times New Roman" panose="02020603050405020304" pitchFamily="18" charset="0"/>
              </a:rPr>
              <a:t>năm</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ngày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sinh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của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ông</a:t>
            </a:r>
            <a:r>
              <a:rPr lang="en-US" sz="2933"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643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A958040-6DDF-C637-69DA-F1C404C99133}"/>
              </a:ext>
            </a:extLst>
          </p:cNvPr>
          <p:cNvSpPr/>
          <p:nvPr/>
        </p:nvSpPr>
        <p:spPr>
          <a:xfrm>
            <a:off x="856129" y="487470"/>
            <a:ext cx="2387600" cy="543675"/>
          </a:xfrm>
          <a:prstGeom prst="rect">
            <a:avLst/>
          </a:prstGeom>
        </p:spPr>
        <p:txBody>
          <a:bodyPr wrap="square">
            <a:spAutoFit/>
          </a:bodyPr>
          <a:lstStyle/>
          <a:p>
            <a:pPr algn="just"/>
            <a:r>
              <a:rPr lang="en-US" sz="2933" b="1" dirty="0" err="1" smtClean="0">
                <a:solidFill>
                  <a:srgbClr val="000000"/>
                </a:solidFill>
                <a:latin typeface="Times New Roman" panose="02020603050405020304" pitchFamily="18" charset="0"/>
                <a:cs typeface="Times New Roman" panose="02020603050405020304" pitchFamily="18" charset="0"/>
              </a:rPr>
              <a:t>Tác</a:t>
            </a:r>
            <a:r>
              <a:rPr lang="en-US" sz="2933" b="1" dirty="0" smtClean="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phẩm</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28C6983A-DD67-5FC8-A08B-A13A82757992}"/>
              </a:ext>
            </a:extLst>
          </p:cNvPr>
          <p:cNvSpPr/>
          <p:nvPr/>
        </p:nvSpPr>
        <p:spPr>
          <a:xfrm>
            <a:off x="4173071" y="759307"/>
            <a:ext cx="4978400" cy="543675"/>
          </a:xfrm>
          <a:prstGeom prst="rect">
            <a:avLst/>
          </a:prstGeom>
        </p:spPr>
        <p:txBody>
          <a:bodyPr wrap="square">
            <a:spAutoFit/>
          </a:bodyPr>
          <a:lstStyle/>
          <a:p>
            <a:pPr algn="just"/>
            <a:r>
              <a:rPr lang="en-US" sz="2933" b="1" dirty="0">
                <a:solidFill>
                  <a:srgbClr val="000000"/>
                </a:solidFill>
                <a:latin typeface="Times New Roman" panose="02020603050405020304" pitchFamily="18" charset="0"/>
                <a:cs typeface="Times New Roman" panose="02020603050405020304" pitchFamily="18" charset="0"/>
              </a:rPr>
              <a:t>*</a:t>
            </a:r>
            <a:r>
              <a:rPr lang="en-US" sz="2933" b="1" dirty="0" err="1">
                <a:solidFill>
                  <a:srgbClr val="000000"/>
                </a:solidFill>
                <a:latin typeface="Times New Roman" panose="02020603050405020304" pitchFamily="18" charset="0"/>
                <a:cs typeface="Times New Roman" panose="02020603050405020304" pitchFamily="18" charset="0"/>
              </a:rPr>
              <a:t>Tác</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phẩm</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Truyện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Kiều</a:t>
            </a:r>
            <a:r>
              <a:rPr lang="en-US" sz="2933" b="1" dirty="0">
                <a:solidFill>
                  <a:srgbClr val="00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xmlns="" id="{8A6CF306-B105-FA3B-3BC0-07F60944844B}"/>
              </a:ext>
            </a:extLst>
          </p:cNvPr>
          <p:cNvSpPr/>
          <p:nvPr/>
        </p:nvSpPr>
        <p:spPr>
          <a:xfrm>
            <a:off x="650240" y="5240352"/>
            <a:ext cx="11176000" cy="543675"/>
          </a:xfrm>
          <a:prstGeom prst="rect">
            <a:avLst/>
          </a:prstGeom>
        </p:spPr>
        <p:txBody>
          <a:bodyPr wrap="square">
            <a:spAutoFit/>
          </a:bodyPr>
          <a:lstStyle/>
          <a:p>
            <a:pPr algn="just"/>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Tên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chữ</a:t>
            </a:r>
            <a:r>
              <a:rPr lang="en-US" sz="2933" b="1" dirty="0">
                <a:solidFill>
                  <a:srgbClr val="000000"/>
                </a:solidFill>
                <a:latin typeface="Times New Roman" panose="02020603050405020304" pitchFamily="18" charset="0"/>
                <a:cs typeface="Times New Roman" panose="02020603050405020304" pitchFamily="18" charset="0"/>
              </a:rPr>
              <a:t>: </a:t>
            </a:r>
            <a:r>
              <a:rPr lang="en-US" sz="2933" dirty="0">
                <a:solidFill>
                  <a:srgbClr val="000000"/>
                </a:solidFill>
                <a:latin typeface="Times New Roman" panose="02020603050405020304" pitchFamily="18" charset="0"/>
                <a:cs typeface="Times New Roman" panose="02020603050405020304" pitchFamily="18" charset="0"/>
              </a:rPr>
              <a:t>“</a:t>
            </a:r>
            <a:r>
              <a:rPr lang="en-US" sz="2933" dirty="0" err="1">
                <a:solidFill>
                  <a:srgbClr val="000000"/>
                </a:solidFill>
                <a:latin typeface="Times New Roman" panose="02020603050405020304" pitchFamily="18" charset="0"/>
                <a:cs typeface="Times New Roman" panose="02020603050405020304" pitchFamily="18" charset="0"/>
              </a:rPr>
              <a:t>Đoạn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trường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tân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thanh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Tiếng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kêu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mới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về</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nỗi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đau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đứt</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ruột</a:t>
            </a:r>
            <a:r>
              <a:rPr lang="en-US" sz="2933" dirty="0">
                <a:solidFill>
                  <a:srgbClr val="00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6C6D1158-391F-EDE6-E8C2-BA1E7656FF3F}"/>
              </a:ext>
            </a:extLst>
          </p:cNvPr>
          <p:cNvSpPr/>
          <p:nvPr/>
        </p:nvSpPr>
        <p:spPr>
          <a:xfrm>
            <a:off x="591932" y="3841728"/>
            <a:ext cx="11176000" cy="543675"/>
          </a:xfrm>
          <a:prstGeom prst="rect">
            <a:avLst/>
          </a:prstGeom>
        </p:spPr>
        <p:txBody>
          <a:bodyPr wrap="square">
            <a:spAutoFit/>
          </a:bodyPr>
          <a:lstStyle/>
          <a:p>
            <a:pPr algn="just"/>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Thể</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loại</a:t>
            </a:r>
            <a:r>
              <a:rPr lang="en-US" sz="2933" b="1"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Truyện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thơ</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Nôm</a:t>
            </a:r>
            <a:endParaRPr lang="en-US" sz="2933" dirty="0">
              <a:solidFill>
                <a:srgbClr val="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FBF0416A-7DB4-3326-3137-FED6A1F0D39F}"/>
              </a:ext>
            </a:extLst>
          </p:cNvPr>
          <p:cNvSpPr/>
          <p:nvPr/>
        </p:nvSpPr>
        <p:spPr>
          <a:xfrm>
            <a:off x="650239" y="4523590"/>
            <a:ext cx="11137153" cy="543675"/>
          </a:xfrm>
          <a:prstGeom prst="rect">
            <a:avLst/>
          </a:prstGeom>
        </p:spPr>
        <p:txBody>
          <a:bodyPr wrap="square">
            <a:spAutoFit/>
          </a:bodyPr>
          <a:lstStyle/>
          <a:p>
            <a:pPr algn="just"/>
            <a:r>
              <a:rPr lang="en-US" sz="2933" b="1" dirty="0">
                <a:solidFill>
                  <a:srgbClr val="000000"/>
                </a:solidFill>
                <a:latin typeface="Times New Roman" panose="02020603050405020304" pitchFamily="18" charset="0"/>
                <a:cs typeface="Times New Roman" panose="02020603050405020304" pitchFamily="18" charset="0"/>
              </a:rPr>
              <a:t>- Dung </a:t>
            </a:r>
            <a:r>
              <a:rPr lang="en-US" sz="2933" b="1" dirty="0" err="1">
                <a:solidFill>
                  <a:srgbClr val="000000"/>
                </a:solidFill>
                <a:latin typeface="Times New Roman" panose="02020603050405020304" pitchFamily="18" charset="0"/>
                <a:cs typeface="Times New Roman" panose="02020603050405020304" pitchFamily="18" charset="0"/>
              </a:rPr>
              <a:t>lượng</a:t>
            </a:r>
            <a:r>
              <a:rPr lang="en-US" sz="2933" b="1" dirty="0">
                <a:solidFill>
                  <a:srgbClr val="000000"/>
                </a:solidFill>
                <a:latin typeface="Times New Roman" panose="02020603050405020304" pitchFamily="18" charset="0"/>
                <a:cs typeface="Times New Roman" panose="02020603050405020304" pitchFamily="18" charset="0"/>
              </a:rPr>
              <a:t>: </a:t>
            </a:r>
            <a:r>
              <a:rPr lang="en-US" sz="2933" dirty="0">
                <a:solidFill>
                  <a:srgbClr val="000000"/>
                </a:solidFill>
                <a:latin typeface="Times New Roman" panose="02020603050405020304" pitchFamily="18" charset="0"/>
                <a:cs typeface="Times New Roman" panose="02020603050405020304" pitchFamily="18" charset="0"/>
              </a:rPr>
              <a:t>3254 </a:t>
            </a:r>
            <a:r>
              <a:rPr lang="en-US" sz="2933" dirty="0" err="1">
                <a:solidFill>
                  <a:srgbClr val="000000"/>
                </a:solidFill>
                <a:latin typeface="Times New Roman" panose="02020603050405020304" pitchFamily="18" charset="0"/>
                <a:cs typeface="Times New Roman" panose="02020603050405020304" pitchFamily="18" charset="0"/>
              </a:rPr>
              <a:t>câu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thơ</a:t>
            </a:r>
            <a:r>
              <a:rPr lang="en-US" sz="2933"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lục</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bát</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773BDDA2-AA28-6D89-E6A8-DF52CE20DF54}"/>
              </a:ext>
            </a:extLst>
          </p:cNvPr>
          <p:cNvSpPr/>
          <p:nvPr/>
        </p:nvSpPr>
        <p:spPr>
          <a:xfrm>
            <a:off x="650240" y="5898575"/>
            <a:ext cx="11176000" cy="543675"/>
          </a:xfrm>
          <a:prstGeom prst="rect">
            <a:avLst/>
          </a:prstGeom>
        </p:spPr>
        <p:txBody>
          <a:bodyPr wrap="square">
            <a:spAutoFit/>
          </a:bodyPr>
          <a:lstStyle/>
          <a:p>
            <a:pPr algn="just"/>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Cốt</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truyện</a:t>
            </a:r>
            <a:r>
              <a:rPr lang="en-US" sz="2933" b="1" dirty="0">
                <a:solidFill>
                  <a:srgbClr val="000000"/>
                </a:solidFill>
                <a:latin typeface="Times New Roman" panose="02020603050405020304" pitchFamily="18" charset="0"/>
                <a:cs typeface="Times New Roman" panose="02020603050405020304" pitchFamily="18" charset="0"/>
              </a:rPr>
              <a:t>: </a:t>
            </a:r>
            <a:r>
              <a:rPr lang="en-US" sz="2933" dirty="0">
                <a:solidFill>
                  <a:srgbClr val="000000"/>
                </a:solidFill>
                <a:latin typeface="Times New Roman" panose="02020603050405020304" pitchFamily="18" charset="0"/>
                <a:cs typeface="Times New Roman" panose="02020603050405020304" pitchFamily="18" charset="0"/>
              </a:rPr>
              <a:t>3 </a:t>
            </a:r>
            <a:r>
              <a:rPr lang="en-US" sz="2933" dirty="0" err="1">
                <a:solidFill>
                  <a:srgbClr val="000000"/>
                </a:solidFill>
                <a:latin typeface="Times New Roman" panose="02020603050405020304" pitchFamily="18" charset="0"/>
                <a:cs typeface="Times New Roman" panose="02020603050405020304" pitchFamily="18" charset="0"/>
              </a:rPr>
              <a:t>phần</a:t>
            </a:r>
            <a:r>
              <a:rPr lang="en-US" sz="2933"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gặp</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gỡ</a:t>
            </a:r>
            <a:r>
              <a:rPr lang="en-US" sz="2933" i="1" dirty="0">
                <a:solidFill>
                  <a:srgbClr val="000000"/>
                </a:solidFill>
                <a:latin typeface="Times New Roman" panose="02020603050405020304" pitchFamily="18" charset="0"/>
                <a:cs typeface="Times New Roman" panose="02020603050405020304" pitchFamily="18" charset="0"/>
              </a:rPr>
              <a:t> - chia li – </a:t>
            </a:r>
            <a:r>
              <a:rPr lang="en-US" sz="2933" i="1" dirty="0" err="1">
                <a:solidFill>
                  <a:srgbClr val="000000"/>
                </a:solidFill>
                <a:latin typeface="Times New Roman" panose="02020603050405020304" pitchFamily="18" charset="0"/>
                <a:cs typeface="Times New Roman" panose="02020603050405020304" pitchFamily="18" charset="0"/>
              </a:rPr>
              <a:t>đoàn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tụ</a:t>
            </a:r>
            <a:r>
              <a:rPr lang="en-US" sz="2933" dirty="0">
                <a:solidFill>
                  <a:srgbClr val="000000"/>
                </a:solidFill>
                <a:latin typeface="Times New Roman" panose="02020603050405020304" pitchFamily="18" charset="0"/>
                <a:cs typeface="Times New Roman" panose="02020603050405020304" pitchFamily="18" charset="0"/>
              </a:rPr>
              <a:t> </a:t>
            </a:r>
          </a:p>
        </p:txBody>
      </p:sp>
      <p:sp>
        <p:nvSpPr>
          <p:cNvPr id="15" name="Rectangle 14">
            <a:extLst>
              <a:ext uri="{FF2B5EF4-FFF2-40B4-BE49-F238E27FC236}">
                <a16:creationId xmlns:a16="http://schemas.microsoft.com/office/drawing/2014/main" xmlns="" id="{F73D0107-2784-7639-486E-F744D61B402D}"/>
              </a:ext>
            </a:extLst>
          </p:cNvPr>
          <p:cNvSpPr/>
          <p:nvPr/>
        </p:nvSpPr>
        <p:spPr>
          <a:xfrm>
            <a:off x="611393" y="1698170"/>
            <a:ext cx="11176000" cy="995016"/>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Nguồn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gốc</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cốt</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truyện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tiểu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thuyết</a:t>
            </a:r>
            <a:r>
              <a:rPr lang="en-US" sz="2933" dirty="0">
                <a:solidFill>
                  <a:srgbClr val="000000"/>
                </a:solidFill>
                <a:latin typeface="Times New Roman" panose="02020603050405020304" pitchFamily="18" charset="0"/>
                <a:cs typeface="Times New Roman" panose="02020603050405020304" pitchFamily="18" charset="0"/>
              </a:rPr>
              <a:t> “Kim Vân </a:t>
            </a:r>
            <a:r>
              <a:rPr lang="en-US" sz="2933" dirty="0" err="1">
                <a:solidFill>
                  <a:srgbClr val="000000"/>
                </a:solidFill>
                <a:latin typeface="Times New Roman" panose="02020603050405020304" pitchFamily="18" charset="0"/>
                <a:cs typeface="Times New Roman" panose="02020603050405020304" pitchFamily="18" charset="0"/>
              </a:rPr>
              <a:t>Kiều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truyện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của</a:t>
            </a:r>
            <a:r>
              <a:rPr lang="en-US" sz="2933" dirty="0">
                <a:solidFill>
                  <a:srgbClr val="000000"/>
                </a:solidFill>
                <a:latin typeface="Times New Roman" panose="02020603050405020304" pitchFamily="18" charset="0"/>
                <a:cs typeface="Times New Roman" panose="02020603050405020304" pitchFamily="18" charset="0"/>
              </a:rPr>
              <a:t> Thanh </a:t>
            </a:r>
            <a:r>
              <a:rPr lang="en-US" sz="2933" dirty="0" err="1">
                <a:solidFill>
                  <a:srgbClr val="000000"/>
                </a:solidFill>
                <a:latin typeface="Times New Roman" panose="02020603050405020304" pitchFamily="18" charset="0"/>
                <a:cs typeface="Times New Roman" panose="02020603050405020304" pitchFamily="18" charset="0"/>
              </a:rPr>
              <a:t>Tâm</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Tài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Nhân</a:t>
            </a:r>
            <a:r>
              <a:rPr lang="en-US" sz="2933" dirty="0">
                <a:solidFill>
                  <a:srgbClr val="000000"/>
                </a:solidFill>
                <a:latin typeface="Times New Roman" panose="02020603050405020304" pitchFamily="18" charset="0"/>
                <a:cs typeface="Times New Roman" panose="02020603050405020304" pitchFamily="18" charset="0"/>
              </a:rPr>
              <a:t> (Trung </a:t>
            </a:r>
            <a:r>
              <a:rPr lang="en-US" sz="2933" dirty="0" err="1">
                <a:solidFill>
                  <a:srgbClr val="000000"/>
                </a:solidFill>
                <a:latin typeface="Times New Roman" panose="02020603050405020304" pitchFamily="18" charset="0"/>
                <a:cs typeface="Times New Roman" panose="02020603050405020304" pitchFamily="18" charset="0"/>
              </a:rPr>
              <a:t>Quốc</a:t>
            </a:r>
            <a:r>
              <a:rPr lang="en-US" sz="2933" dirty="0">
                <a:solidFill>
                  <a:srgbClr val="00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xmlns="" id="{165FBE70-13F4-6E06-DEC0-4F08F9827427}"/>
              </a:ext>
            </a:extLst>
          </p:cNvPr>
          <p:cNvSpPr/>
          <p:nvPr/>
        </p:nvSpPr>
        <p:spPr>
          <a:xfrm>
            <a:off x="650240" y="2673625"/>
            <a:ext cx="11176000" cy="995016"/>
          </a:xfrm>
          <a:prstGeom prst="rect">
            <a:avLst/>
          </a:prstGeom>
        </p:spPr>
        <p:txBody>
          <a:bodyPr wrap="square">
            <a:spAutoFit/>
          </a:bodyPr>
          <a:lstStyle/>
          <a:p>
            <a:pPr algn="just"/>
            <a:r>
              <a:rPr lang="en-US" sz="2933" b="1" dirty="0">
                <a:solidFill>
                  <a:srgbClr val="000000"/>
                </a:solidFill>
                <a:latin typeface="Times New Roman" panose="02020603050405020304" pitchFamily="18" charset="0"/>
                <a:cs typeface="Times New Roman" panose="02020603050405020304" pitchFamily="18" charset="0"/>
              </a:rPr>
              <a:t>- Hoàn </a:t>
            </a:r>
            <a:r>
              <a:rPr lang="en-US" sz="2933" b="1" dirty="0" err="1">
                <a:solidFill>
                  <a:srgbClr val="000000"/>
                </a:solidFill>
                <a:latin typeface="Times New Roman" panose="02020603050405020304" pitchFamily="18" charset="0"/>
                <a:cs typeface="Times New Roman" panose="02020603050405020304" pitchFamily="18" charset="0"/>
              </a:rPr>
              <a:t>cảnh</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sáng</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tác</a:t>
            </a:r>
            <a:r>
              <a:rPr lang="en-US" sz="2933" b="1"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Viết</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vào</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đầu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thế</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kỉ</a:t>
            </a:r>
            <a:r>
              <a:rPr lang="en-US" sz="2933" dirty="0">
                <a:solidFill>
                  <a:srgbClr val="000000"/>
                </a:solidFill>
                <a:latin typeface="Times New Roman" panose="02020603050405020304" pitchFamily="18" charset="0"/>
                <a:cs typeface="Times New Roman" panose="02020603050405020304" pitchFamily="18" charset="0"/>
              </a:rPr>
              <a:t> XIX (1805 – 1809) </a:t>
            </a:r>
            <a:r>
              <a:rPr lang="en-US" sz="2933" dirty="0" err="1">
                <a:solidFill>
                  <a:srgbClr val="000000"/>
                </a:solidFill>
                <a:latin typeface="Times New Roman" panose="02020603050405020304" pitchFamily="18" charset="0"/>
                <a:cs typeface="Times New Roman" panose="02020603050405020304" pitchFamily="18" charset="0"/>
              </a:rPr>
              <a:t>dưới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Nguyễn</a:t>
            </a:r>
            <a:r>
              <a:rPr lang="en-US" sz="2933"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988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10" grpId="0"/>
      <p:bldP spid="11" grpId="0"/>
      <p:bldP spid="12"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B4E938-63E0-A97B-0E90-41B100EB97A8}"/>
              </a:ext>
            </a:extLst>
          </p:cNvPr>
          <p:cNvSpPr/>
          <p:nvPr/>
        </p:nvSpPr>
        <p:spPr>
          <a:xfrm>
            <a:off x="254000" y="228600"/>
            <a:ext cx="4368800" cy="3703065"/>
          </a:xfrm>
          <a:prstGeom prst="rect">
            <a:avLst/>
          </a:prstGeom>
          <a:solidFill>
            <a:schemeClr val="accent1">
              <a:lumMod val="20000"/>
              <a:lumOff val="80000"/>
            </a:schemeClr>
          </a:solidFill>
        </p:spPr>
        <p:txBody>
          <a:bodyPr wrap="square">
            <a:spAutoFit/>
          </a:bodyPr>
          <a:lstStyle/>
          <a:p>
            <a:pPr algn="ctr"/>
            <a:r>
              <a:rPr lang="en-US" sz="2933" b="1" dirty="0" err="1">
                <a:solidFill>
                  <a:srgbClr val="000000"/>
                </a:solidFill>
                <a:latin typeface="Times New Roman" panose="02020603050405020304" pitchFamily="18" charset="0"/>
                <a:cs typeface="Times New Roman" panose="02020603050405020304" pitchFamily="18" charset="0"/>
              </a:rPr>
              <a:t>Phần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gặp</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gỡ</a:t>
            </a:r>
            <a:r>
              <a:rPr lang="en-US" sz="2933" b="1" dirty="0">
                <a:solidFill>
                  <a:srgbClr val="000000"/>
                </a:solidFill>
                <a:latin typeface="Times New Roman" panose="02020603050405020304" pitchFamily="18" charset="0"/>
                <a:cs typeface="Times New Roman" panose="02020603050405020304" pitchFamily="18" charset="0"/>
              </a:rPr>
              <a:t>”</a:t>
            </a: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Giới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thiệu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gia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đình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họ</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Vương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tài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sắc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chị</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em</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Thúy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Kiều</a:t>
            </a:r>
            <a:r>
              <a:rPr lang="en-US" sz="2933" dirty="0">
                <a:solidFill>
                  <a:srgbClr val="000000"/>
                </a:solidFill>
                <a:latin typeface="Times New Roman" panose="02020603050405020304" pitchFamily="18" charset="0"/>
                <a:cs typeface="Times New Roman" panose="02020603050405020304" pitchFamily="18" charset="0"/>
              </a:rPr>
              <a:t>.</a:t>
            </a: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Sự</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kiện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Thúy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và</a:t>
            </a:r>
            <a:r>
              <a:rPr lang="en-US" sz="2933" dirty="0">
                <a:solidFill>
                  <a:srgbClr val="000000"/>
                </a:solidFill>
                <a:latin typeface="Times New Roman" panose="02020603050405020304" pitchFamily="18" charset="0"/>
                <a:cs typeface="Times New Roman" panose="02020603050405020304" pitchFamily="18" charset="0"/>
              </a:rPr>
              <a:t> Kim </a:t>
            </a:r>
            <a:r>
              <a:rPr lang="en-US" sz="2933" dirty="0" err="1">
                <a:solidFill>
                  <a:srgbClr val="000000"/>
                </a:solidFill>
                <a:latin typeface="Times New Roman" panose="02020603050405020304" pitchFamily="18" charset="0"/>
                <a:cs typeface="Times New Roman" panose="02020603050405020304" pitchFamily="18" charset="0"/>
              </a:rPr>
              <a:t>Trọng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gặp</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gỡ</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tương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tư</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hẹn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hò</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đính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ước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thề</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nguyền</a:t>
            </a:r>
            <a:r>
              <a:rPr lang="en-US" sz="2933" dirty="0">
                <a:solidFill>
                  <a:srgbClr val="000000"/>
                </a:solidFill>
                <a:latin typeface="Times New Roman" panose="02020603050405020304" pitchFamily="18" charset="0"/>
                <a:cs typeface="Times New Roman" panose="02020603050405020304" pitchFamily="18" charset="0"/>
              </a:rPr>
              <a:t>. </a:t>
            </a:r>
            <a:endParaRPr lang="vi-VN" sz="2933" dirty="0">
              <a:solidFill>
                <a:srgbClr val="0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313545A7-4867-B257-3CBE-B84E2A086BF4}"/>
              </a:ext>
            </a:extLst>
          </p:cNvPr>
          <p:cNvSpPr/>
          <p:nvPr/>
        </p:nvSpPr>
        <p:spPr>
          <a:xfrm>
            <a:off x="4927600" y="127001"/>
            <a:ext cx="7010400" cy="6411114"/>
          </a:xfrm>
          <a:prstGeom prst="rect">
            <a:avLst/>
          </a:prstGeom>
          <a:solidFill>
            <a:schemeClr val="accent3">
              <a:lumMod val="20000"/>
              <a:lumOff val="80000"/>
            </a:schemeClr>
          </a:solidFill>
        </p:spPr>
        <p:txBody>
          <a:bodyPr wrap="square">
            <a:spAutoFit/>
          </a:bodyPr>
          <a:lstStyle/>
          <a:p>
            <a:pPr algn="ctr"/>
            <a:r>
              <a:rPr lang="en-US" sz="2933" b="1" dirty="0" err="1">
                <a:solidFill>
                  <a:srgbClr val="000000"/>
                </a:solidFill>
                <a:latin typeface="Times New Roman" panose="02020603050405020304" pitchFamily="18" charset="0"/>
                <a:cs typeface="Times New Roman" panose="02020603050405020304" pitchFamily="18" charset="0"/>
              </a:rPr>
              <a:t>Phần</a:t>
            </a:r>
            <a:r>
              <a:rPr lang="en-US" sz="2933" b="1" dirty="0">
                <a:solidFill>
                  <a:srgbClr val="000000"/>
                </a:solidFill>
                <a:latin typeface="Times New Roman" panose="02020603050405020304" pitchFamily="18" charset="0"/>
                <a:cs typeface="Times New Roman" panose="02020603050405020304" pitchFamily="18" charset="0"/>
              </a:rPr>
              <a:t> “chia li”</a:t>
            </a:r>
          </a:p>
          <a:p>
            <a:pPr algn="just"/>
            <a:r>
              <a:rPr lang="en-US" sz="2933" dirty="0">
                <a:solidFill>
                  <a:srgbClr val="000000"/>
                </a:solidFill>
                <a:latin typeface="Times New Roman" panose="02020603050405020304" pitchFamily="18" charset="0"/>
                <a:cs typeface="Times New Roman" panose="02020603050405020304" pitchFamily="18" charset="0"/>
              </a:rPr>
              <a:t>- Gia </a:t>
            </a:r>
            <a:r>
              <a:rPr lang="en-US" sz="2933" dirty="0" err="1">
                <a:solidFill>
                  <a:srgbClr val="000000"/>
                </a:solidFill>
                <a:latin typeface="Times New Roman" panose="02020603050405020304" pitchFamily="18" charset="0"/>
                <a:cs typeface="Times New Roman" panose="02020603050405020304" pitchFamily="18" charset="0"/>
              </a:rPr>
              <a:t>đình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Thúy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mắc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nạn</a:t>
            </a:r>
            <a:r>
              <a:rPr lang="en-US" sz="2933" dirty="0">
                <a:solidFill>
                  <a:srgbClr val="000000"/>
                </a:solidFill>
                <a:latin typeface="Times New Roman" panose="02020603050405020304" pitchFamily="18" charset="0"/>
                <a:cs typeface="Times New Roman" panose="02020603050405020304" pitchFamily="18" charset="0"/>
              </a:rPr>
              <a:t>. </a:t>
            </a: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bán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mình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cứu</a:t>
            </a:r>
            <a:r>
              <a:rPr lang="en-US" sz="2933" dirty="0">
                <a:solidFill>
                  <a:srgbClr val="000000"/>
                </a:solidFill>
                <a:latin typeface="Times New Roman" panose="02020603050405020304" pitchFamily="18" charset="0"/>
                <a:cs typeface="Times New Roman" panose="02020603050405020304" pitchFamily="18" charset="0"/>
              </a:rPr>
              <a:t> cha. </a:t>
            </a: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Bị</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Mã</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Giám</a:t>
            </a:r>
            <a:r>
              <a:rPr lang="en-US" sz="2933" dirty="0">
                <a:solidFill>
                  <a:srgbClr val="000000"/>
                </a:solidFill>
                <a:latin typeface="Times New Roman" panose="02020603050405020304" pitchFamily="18" charset="0"/>
                <a:cs typeface="Times New Roman" panose="02020603050405020304" pitchFamily="18" charset="0"/>
              </a:rPr>
              <a:t> Sinh, Tú </a:t>
            </a:r>
            <a:r>
              <a:rPr lang="en-US" sz="2933" dirty="0" err="1">
                <a:solidFill>
                  <a:srgbClr val="000000"/>
                </a:solidFill>
                <a:latin typeface="Times New Roman" panose="02020603050405020304" pitchFamily="18" charset="0"/>
                <a:cs typeface="Times New Roman" panose="02020603050405020304" pitchFamily="18" charset="0"/>
              </a:rPr>
              <a:t>Bà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Sở</a:t>
            </a:r>
            <a:r>
              <a:rPr lang="en-US" sz="2933" dirty="0">
                <a:solidFill>
                  <a:srgbClr val="000000"/>
                </a:solidFill>
                <a:latin typeface="Times New Roman" panose="02020603050405020304" pitchFamily="18" charset="0"/>
                <a:cs typeface="Times New Roman" panose="02020603050405020304" pitchFamily="18" charset="0"/>
              </a:rPr>
              <a:t> Khanh </a:t>
            </a:r>
            <a:r>
              <a:rPr lang="en-US" sz="2933" dirty="0" err="1">
                <a:solidFill>
                  <a:srgbClr val="000000"/>
                </a:solidFill>
                <a:latin typeface="Times New Roman" panose="02020603050405020304" pitchFamily="18" charset="0"/>
                <a:cs typeface="Times New Roman" panose="02020603050405020304" pitchFamily="18" charset="0"/>
              </a:rPr>
              <a:t>lừa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đẩy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vào</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lầu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xanh</a:t>
            </a:r>
            <a:r>
              <a:rPr lang="en-US" sz="2933" dirty="0">
                <a:solidFill>
                  <a:srgbClr val="000000"/>
                </a:solidFill>
                <a:latin typeface="Times New Roman" panose="02020603050405020304" pitchFamily="18" charset="0"/>
                <a:cs typeface="Times New Roman" panose="02020603050405020304" pitchFamily="18" charset="0"/>
              </a:rPr>
              <a:t>.</a:t>
            </a: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Được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Thúc</a:t>
            </a:r>
            <a:r>
              <a:rPr lang="en-US" sz="2933" dirty="0">
                <a:solidFill>
                  <a:srgbClr val="000000"/>
                </a:solidFill>
                <a:latin typeface="Times New Roman" panose="02020603050405020304" pitchFamily="18" charset="0"/>
                <a:cs typeface="Times New Roman" panose="02020603050405020304" pitchFamily="18" charset="0"/>
              </a:rPr>
              <a:t> Sinh </a:t>
            </a:r>
            <a:r>
              <a:rPr lang="en-US" sz="2933" dirty="0" err="1">
                <a:solidFill>
                  <a:srgbClr val="000000"/>
                </a:solidFill>
                <a:latin typeface="Times New Roman" panose="02020603050405020304" pitchFamily="18" charset="0"/>
                <a:cs typeface="Times New Roman" panose="02020603050405020304" pitchFamily="18" charset="0"/>
              </a:rPr>
              <a:t>chuộc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về</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bị</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vợ</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cả</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Hoạn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Thư</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ghen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tuông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hành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hạ</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phải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trốn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đi</a:t>
            </a:r>
            <a:r>
              <a:rPr lang="en-US" sz="2933" dirty="0">
                <a:solidFill>
                  <a:srgbClr val="000000"/>
                </a:solidFill>
                <a:latin typeface="Times New Roman" panose="02020603050405020304" pitchFamily="18" charset="0"/>
                <a:cs typeface="Times New Roman" panose="02020603050405020304" pitchFamily="18" charset="0"/>
              </a:rPr>
              <a:t>.</a:t>
            </a: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Bị</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Bạc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Bạc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Hạnh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lừa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bán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vào</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lầu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xanh</a:t>
            </a:r>
            <a:r>
              <a:rPr lang="en-US" sz="2933" dirty="0">
                <a:solidFill>
                  <a:srgbClr val="000000"/>
                </a:solidFill>
                <a:latin typeface="Times New Roman" panose="02020603050405020304" pitchFamily="18" charset="0"/>
                <a:cs typeface="Times New Roman" panose="02020603050405020304" pitchFamily="18" charset="0"/>
              </a:rPr>
              <a:t>. </a:t>
            </a: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Từ</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Hải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cưới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giúp</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đền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ơn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báo</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oán</a:t>
            </a:r>
            <a:r>
              <a:rPr lang="en-US" sz="2933" dirty="0">
                <a:solidFill>
                  <a:srgbClr val="000000"/>
                </a:solidFill>
                <a:latin typeface="Times New Roman" panose="02020603050405020304" pitchFamily="18" charset="0"/>
                <a:cs typeface="Times New Roman" panose="02020603050405020304" pitchFamily="18" charset="0"/>
              </a:rPr>
              <a:t>. </a:t>
            </a: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Từ</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Hải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chết</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Thúy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tự</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vẫn</a:t>
            </a:r>
            <a:endParaRPr lang="en-US" sz="2933" dirty="0">
              <a:solidFill>
                <a:srgbClr val="000000"/>
              </a:solidFill>
              <a:latin typeface="Times New Roman" panose="02020603050405020304" pitchFamily="18" charset="0"/>
              <a:cs typeface="Times New Roman" panose="02020603050405020304" pitchFamily="18" charset="0"/>
            </a:endParaRP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Được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sư</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Giác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Duyên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cứu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sống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cho</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nương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nhờ</a:t>
            </a:r>
            <a:r>
              <a:rPr lang="en-US" sz="2933" dirty="0">
                <a:solidFill>
                  <a:srgbClr val="000000"/>
                </a:solidFill>
                <a:latin typeface="Times New Roman" panose="02020603050405020304" pitchFamily="18" charset="0"/>
                <a:cs typeface="Times New Roman" panose="02020603050405020304" pitchFamily="18" charset="0"/>
              </a:rPr>
              <a:t> ở </a:t>
            </a:r>
            <a:r>
              <a:rPr lang="en-US" sz="2933" dirty="0" err="1">
                <a:solidFill>
                  <a:srgbClr val="000000"/>
                </a:solidFill>
                <a:latin typeface="Times New Roman" panose="02020603050405020304" pitchFamily="18" charset="0"/>
                <a:cs typeface="Times New Roman" panose="02020603050405020304" pitchFamily="18" charset="0"/>
              </a:rPr>
              <a:t>Chiêu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ẩn</a:t>
            </a:r>
            <a:r>
              <a:rPr lang="en-US" sz="2933" dirty="0">
                <a:solidFill>
                  <a:srgbClr val="000000"/>
                </a:solidFill>
                <a:latin typeface="Times New Roman" panose="02020603050405020304" pitchFamily="18" charset="0"/>
                <a:cs typeface="Times New Roman" panose="02020603050405020304" pitchFamily="18" charset="0"/>
              </a:rPr>
              <a:t> am. </a:t>
            </a:r>
          </a:p>
          <a:p>
            <a:pPr algn="just"/>
            <a:r>
              <a:rPr lang="en-US" sz="2933" dirty="0">
                <a:solidFill>
                  <a:srgbClr val="000000"/>
                </a:solidFill>
                <a:latin typeface="Times New Roman" panose="02020603050405020304" pitchFamily="18" charset="0"/>
                <a:cs typeface="Times New Roman" panose="02020603050405020304" pitchFamily="18" charset="0"/>
              </a:rPr>
              <a:t>- Kim </a:t>
            </a:r>
            <a:r>
              <a:rPr lang="en-US" sz="2933" dirty="0" err="1">
                <a:solidFill>
                  <a:srgbClr val="000000"/>
                </a:solidFill>
                <a:latin typeface="Times New Roman" panose="02020603050405020304" pitchFamily="18" charset="0"/>
                <a:cs typeface="Times New Roman" panose="02020603050405020304" pitchFamily="18" charset="0"/>
              </a:rPr>
              <a:t>Trọng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trở</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lại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biết</a:t>
            </a:r>
            <a:r>
              <a:rPr lang="en-US" sz="2933" dirty="0">
                <a:solidFill>
                  <a:srgbClr val="000000"/>
                </a:solidFill>
                <a:latin typeface="Times New Roman" panose="02020603050405020304" pitchFamily="18" charset="0"/>
                <a:cs typeface="Times New Roman" panose="02020603050405020304" pitchFamily="18" charset="0"/>
              </a:rPr>
              <a:t> tin </a:t>
            </a:r>
            <a:r>
              <a:rPr lang="en-US" sz="2933" dirty="0" err="1">
                <a:solidFill>
                  <a:srgbClr val="000000"/>
                </a:solidFill>
                <a:latin typeface="Times New Roman" panose="02020603050405020304" pitchFamily="18" charset="0"/>
                <a:cs typeface="Times New Roman" panose="02020603050405020304" pitchFamily="18" charset="0"/>
              </a:rPr>
              <a:t>luôn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nhớ</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thương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trì</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lặn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lội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kiếm</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tìm</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Thúy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Kiều</a:t>
            </a:r>
            <a:r>
              <a:rPr lang="en-US" sz="2933" dirty="0">
                <a:solidFill>
                  <a:srgbClr val="000000"/>
                </a:solidFill>
                <a:latin typeface="Times New Roman" panose="02020603050405020304" pitchFamily="18" charset="0"/>
                <a:cs typeface="Times New Roman" panose="02020603050405020304" pitchFamily="18" charset="0"/>
              </a:rPr>
              <a:t>.</a:t>
            </a:r>
            <a:endParaRPr lang="vi-VN" sz="2933"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D453C4FD-F61A-07C5-5625-033833CF21B6}"/>
              </a:ext>
            </a:extLst>
          </p:cNvPr>
          <p:cNvSpPr/>
          <p:nvPr/>
        </p:nvSpPr>
        <p:spPr>
          <a:xfrm>
            <a:off x="254000" y="4164251"/>
            <a:ext cx="4368800" cy="2800382"/>
          </a:xfrm>
          <a:prstGeom prst="rect">
            <a:avLst/>
          </a:prstGeom>
          <a:solidFill>
            <a:schemeClr val="accent6">
              <a:lumMod val="20000"/>
              <a:lumOff val="80000"/>
            </a:schemeClr>
          </a:solidFill>
        </p:spPr>
        <p:txBody>
          <a:bodyPr wrap="square">
            <a:spAutoFit/>
          </a:bodyPr>
          <a:lstStyle/>
          <a:p>
            <a:pPr algn="ctr"/>
            <a:r>
              <a:rPr lang="en-US" sz="2933" b="1" dirty="0" err="1">
                <a:solidFill>
                  <a:srgbClr val="000000"/>
                </a:solidFill>
                <a:latin typeface="Times New Roman" panose="02020603050405020304" pitchFamily="18" charset="0"/>
                <a:cs typeface="Times New Roman" panose="02020603050405020304" pitchFamily="18" charset="0"/>
              </a:rPr>
              <a:t>Phần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đoàn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tụ</a:t>
            </a:r>
            <a:r>
              <a:rPr lang="en-US" sz="2933" b="1" dirty="0">
                <a:solidFill>
                  <a:srgbClr val="000000"/>
                </a:solidFill>
                <a:latin typeface="Times New Roman" panose="02020603050405020304" pitchFamily="18" charset="0"/>
                <a:cs typeface="Times New Roman" panose="02020603050405020304" pitchFamily="18" charset="0"/>
              </a:rPr>
              <a:t>”</a:t>
            </a:r>
          </a:p>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Thúy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được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đoàn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viên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cùng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gia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đình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cùng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chàng</a:t>
            </a:r>
            <a:r>
              <a:rPr lang="en-US" sz="2933" dirty="0">
                <a:solidFill>
                  <a:srgbClr val="000000"/>
                </a:solidFill>
                <a:latin typeface="Times New Roman" panose="02020603050405020304" pitchFamily="18" charset="0"/>
                <a:cs typeface="Times New Roman" panose="02020603050405020304" pitchFamily="18" charset="0"/>
              </a:rPr>
              <a:t> Kim </a:t>
            </a:r>
            <a:r>
              <a:rPr lang="en-US" sz="2933" dirty="0" err="1">
                <a:solidFill>
                  <a:srgbClr val="000000"/>
                </a:solidFill>
                <a:latin typeface="Times New Roman" panose="02020603050405020304" pitchFamily="18" charset="0"/>
                <a:cs typeface="Times New Roman" panose="02020603050405020304" pitchFamily="18" charset="0"/>
              </a:rPr>
              <a:t>nối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lại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mối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duyên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xưa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nhưng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duyên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bầu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bạn</a:t>
            </a:r>
            <a:r>
              <a:rPr lang="en-US" sz="2933" dirty="0">
                <a:solidFill>
                  <a:srgbClr val="000000"/>
                </a:solidFill>
                <a:latin typeface="Times New Roman" panose="02020603050405020304" pitchFamily="18" charset="0"/>
                <a:cs typeface="Times New Roman" panose="02020603050405020304" pitchFamily="18" charset="0"/>
              </a:rPr>
              <a:t>.</a:t>
            </a:r>
            <a:endParaRPr lang="vi-VN" sz="2933"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4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246" y="244699"/>
            <a:ext cx="11217498" cy="6186309"/>
          </a:xfrm>
          <a:prstGeom prst="rect">
            <a:avLst/>
          </a:prstGeom>
        </p:spPr>
        <p:txBody>
          <a:bodyPr wrap="square">
            <a:spAutoFit/>
          </a:bodyPr>
          <a:lstStyle/>
          <a:p>
            <a:pPr algn="just">
              <a:spcAft>
                <a:spcPts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ea typeface="Times New Roman" panose="02020603050405020304" pitchFamily="18" charset="0"/>
                <a:cs typeface="Times New Roman" panose="02020603050405020304" pitchFamily="18" charset="0"/>
              </a:rPr>
              <a:t>giả</a:t>
            </a:r>
            <a:endParaRPr lang="en-US" sz="22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ea typeface="Times New Roman" panose="02020603050405020304" pitchFamily="18" charset="0"/>
                <a:cs typeface="Times New Roman" panose="02020603050405020304" pitchFamily="18" charset="0"/>
              </a:rPr>
              <a:t>Thân thế, thời đại</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Du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1765</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1820</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Điền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(nay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Nghi Xuân,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Hà Tĩnh)</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Sinh ra, lớn lên trong thời đại lịch sử nhiều biến động </a:t>
            </a:r>
            <a:r>
              <a:rPr lang="en-US" sz="2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Cuộc đời nhiều thăng trầm, vốn sống phong phú.</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Tác phẩm chữ Hán: Thanh Hiên thi tập; Nam trung tạp ngâm; Bắc hành tạp lục</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Tác phẩm chữ Nôm: Truyện Kiều, Văn tế thập loại chúng sinh</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Đ</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ược suy tôn là đại thi hào của dân tộc, được UNESCO vinh danh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Kiều</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C</a:t>
            </a:r>
            <a:r>
              <a:rPr lang="vi-VN" sz="2200" b="1" dirty="0">
                <a:latin typeface="Times New Roman" panose="02020603050405020304" pitchFamily="18" charset="0"/>
                <a:ea typeface="Times New Roman" panose="02020603050405020304" pitchFamily="18" charset="0"/>
                <a:cs typeface="Times New Roman" panose="02020603050405020304" pitchFamily="18" charset="0"/>
              </a:rPr>
              <a:t>ốt truyện: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S</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áng tạo dựa trên tiểu thuyết Kim Vân Kiều truyện của Thanh Tâm Tài Nhân.</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T</a:t>
            </a:r>
            <a:r>
              <a:rPr lang="vi-VN" sz="2200" b="1" dirty="0">
                <a:latin typeface="Times New Roman" panose="02020603050405020304" pitchFamily="18" charset="0"/>
                <a:ea typeface="Times New Roman" panose="02020603050405020304" pitchFamily="18" charset="0"/>
                <a:cs typeface="Times New Roman" panose="02020603050405020304" pitchFamily="18" charset="0"/>
              </a:rPr>
              <a:t>hể loại: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T</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ruyện thơ Nôm.</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ea typeface="Times New Roman" panose="02020603050405020304" pitchFamily="18" charset="0"/>
                <a:cs typeface="Times New Roman" panose="02020603050405020304" pitchFamily="18" charset="0"/>
              </a:rPr>
              <a:t>Cảm hứng: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X</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ót thương cho số phận bi kịch của người phụ nữ</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 khẳng định vẻ đẹp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 giá trị của con người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 trân trọng khát vọng chính đáng của họ</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 tố cáo thực trạng xã hội bất công, ngang trái.</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ea typeface="Times New Roman" panose="02020603050405020304" pitchFamily="18" charset="0"/>
                <a:cs typeface="Times New Roman" panose="02020603050405020304" pitchFamily="18" charset="0"/>
              </a:rPr>
              <a:t>Giá trị</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N</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ổi bật về nội dung là giá trị nhân đạo và giá trị hiện thực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N</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ổi bật về hình thức là nghệ thuật xây dựng nhân vật, sử dụng ngôn ngữ và thể thơ, tổ chức cốt truyện,...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011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27" y="246725"/>
            <a:ext cx="9380112" cy="954107"/>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V</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ị trí, bố cục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hệ thống nhân vật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sự việc được kể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141927" y="1656858"/>
            <a:ext cx="10315977" cy="1384995"/>
          </a:xfrm>
          <a:prstGeom prst="rect">
            <a:avLst/>
          </a:prstGeom>
        </p:spPr>
        <p:txBody>
          <a:bodyPr wrap="square">
            <a:spAutoFit/>
          </a:bodyPr>
          <a:lstStyle/>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7p</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Poster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Kim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V</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ị trí, bố cục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hệ thống nhân vật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sự việc được kể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3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27" y="246725"/>
            <a:ext cx="9380112" cy="954107"/>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V</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ị trí, bố cục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hệ thống nhân vật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sự việc được kể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974500" y="1324763"/>
            <a:ext cx="10706637" cy="4401205"/>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Vị trí đoạn trích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 trích gồm 36 câu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nằm ở phần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Gặp gỡ</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 câu đầu: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iới thiệu sự xuất hiện và đặc điểm của Kim Trọng.</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 câu tiếp: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iêu tả tâm trạng, cảm xúc của Thuý Kiều và Kim Trọng trong buổi đầu gặp gỡ.</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14 câu cuối: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âm trạng, cảm xúc của Thuý Kiều khi trở về nhà.</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Hệ thống nhân vật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Thuý Kiều, Thuý Vân, Vương Quan và Kim Trọng - người bạn của Vương Quan</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iêu tả cuộc gặp gỡ giữa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Kim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Kiều cùng diễn biến tâm lí của các nhân vật trong và sau cuộc gặp gỡ.</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281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823" y="0"/>
            <a:ext cx="6272577" cy="584775"/>
          </a:xfrm>
          <a:prstGeom prst="rect">
            <a:avLst/>
          </a:prstGeom>
        </p:spPr>
        <p:txBody>
          <a:bodyPr wrap="square">
            <a:spAutoFit/>
          </a:bodyPr>
          <a:lstStyle/>
          <a:p>
            <a:pPr>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Kim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Trọng</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146220" y="432635"/>
            <a:ext cx="10071279" cy="523220"/>
          </a:xfrm>
          <a:prstGeom prst="rect">
            <a:avLst/>
          </a:prstGeom>
        </p:spPr>
        <p:txBody>
          <a:bodyPr wrap="square">
            <a:spAutoFit/>
          </a:bodyPr>
          <a:lstStyle/>
          <a:p>
            <a:r>
              <a:rPr lang="en-US" sz="2800" dirty="0" smtClean="0">
                <a:latin typeface="Times New Roman" panose="02020603050405020304" pitchFamily="18" charset="0"/>
                <a:ea typeface="Times New Roman" panose="02020603050405020304" pitchFamily="18" charset="0"/>
              </a:rPr>
              <a:t>Chia </a:t>
            </a:r>
            <a:r>
              <a:rPr lang="en-US" sz="2800" dirty="0" err="1" smtClean="0">
                <a:latin typeface="Times New Roman" panose="02020603050405020304" pitchFamily="18" charset="0"/>
                <a:ea typeface="Times New Roman" panose="02020603050405020304" pitchFamily="18" charset="0"/>
              </a:rPr>
              <a:t>sẻ</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Chân</a:t>
            </a:r>
            <a:r>
              <a:rPr lang="en-US" sz="2800" dirty="0" smtClean="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dung Kim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a:t>
            </a:r>
            <a:endParaRPr lang="en-US" sz="2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93531" y="955855"/>
            <a:ext cx="10454054" cy="5902144"/>
          </a:xfrm>
          <a:prstGeom prst="rect">
            <a:avLst/>
          </a:prstGeom>
          <a:noFill/>
          <a:ln>
            <a:noFill/>
          </a:ln>
        </p:spPr>
      </p:pic>
    </p:spTree>
    <p:extLst>
      <p:ext uri="{BB962C8B-B14F-4D97-AF65-F5344CB8AC3E}">
        <p14:creationId xmlns:p14="http://schemas.microsoft.com/office/powerpoint/2010/main" val="40755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B4E938-63E0-A97B-0E90-41B100EB97A8}"/>
              </a:ext>
            </a:extLst>
          </p:cNvPr>
          <p:cNvSpPr/>
          <p:nvPr/>
        </p:nvSpPr>
        <p:spPr>
          <a:xfrm>
            <a:off x="4272209" y="7497"/>
            <a:ext cx="3574531" cy="543675"/>
          </a:xfrm>
          <a:prstGeom prst="rect">
            <a:avLst/>
          </a:prstGeom>
        </p:spPr>
        <p:txBody>
          <a:bodyPr wrap="square">
            <a:spAutoFit/>
          </a:bodyPr>
          <a:lstStyle/>
          <a:p>
            <a:pPr algn="just"/>
            <a:r>
              <a:rPr lang="vi-VN" sz="2933" b="1" dirty="0">
                <a:solidFill>
                  <a:srgbClr val="000000"/>
                </a:solidFill>
                <a:latin typeface="Times New Roman" panose="02020603050405020304" pitchFamily="18" charset="0"/>
                <a:cs typeface="Times New Roman" panose="02020603050405020304" pitchFamily="18" charset="0"/>
              </a:rPr>
              <a:t>Nhân vật Kim Trọng</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xmlns="" id="{C0BC9C71-EC4E-F16B-192C-11A643CAE8A5}"/>
              </a:ext>
            </a:extLst>
          </p:cNvPr>
          <p:cNvSpPr/>
          <p:nvPr/>
        </p:nvSpPr>
        <p:spPr>
          <a:xfrm>
            <a:off x="5232141" y="551172"/>
            <a:ext cx="2133600" cy="4630546"/>
          </a:xfrm>
          <a:custGeom>
            <a:avLst/>
            <a:gdLst/>
            <a:ahLst/>
            <a:cxnLst/>
            <a:rect l="l" t="t" r="r" b="b"/>
            <a:pathLst>
              <a:path w="3141591" h="6818186">
                <a:moveTo>
                  <a:pt x="0" y="0"/>
                </a:moveTo>
                <a:lnTo>
                  <a:pt x="3141592" y="0"/>
                </a:lnTo>
                <a:lnTo>
                  <a:pt x="3141592" y="6818186"/>
                </a:lnTo>
                <a:lnTo>
                  <a:pt x="0" y="6818186"/>
                </a:lnTo>
                <a:lnTo>
                  <a:pt x="0" y="0"/>
                </a:lnTo>
                <a:close/>
              </a:path>
            </a:pathLst>
          </a:custGeom>
          <a:blipFill>
            <a:blip r:embed="rId3"/>
            <a:stretch>
              <a:fillRect/>
            </a:stretch>
          </a:blipFill>
        </p:spPr>
        <p:txBody>
          <a:bodyPr/>
          <a:lstStyle/>
          <a:p>
            <a:endParaRPr lang="en-US" sz="1200"/>
          </a:p>
        </p:txBody>
      </p:sp>
      <p:cxnSp>
        <p:nvCxnSpPr>
          <p:cNvPr id="8" name="Connector: Elbow 7">
            <a:extLst>
              <a:ext uri="{FF2B5EF4-FFF2-40B4-BE49-F238E27FC236}">
                <a16:creationId xmlns:a16="http://schemas.microsoft.com/office/drawing/2014/main" xmlns="" id="{1AEEA721-4FA3-09E5-26DC-1CA22F20F1D2}"/>
              </a:ext>
            </a:extLst>
          </p:cNvPr>
          <p:cNvCxnSpPr/>
          <p:nvPr/>
        </p:nvCxnSpPr>
        <p:spPr>
          <a:xfrm flipV="1">
            <a:off x="6369050" y="519645"/>
            <a:ext cx="1371600" cy="5588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1208598E-2786-C832-ACFF-9291F99F4E79}"/>
              </a:ext>
            </a:extLst>
          </p:cNvPr>
          <p:cNvSpPr/>
          <p:nvPr/>
        </p:nvSpPr>
        <p:spPr>
          <a:xfrm>
            <a:off x="7899400" y="228599"/>
            <a:ext cx="3403600" cy="543675"/>
          </a:xfrm>
          <a:prstGeom prst="rect">
            <a:avLst/>
          </a:prstGeom>
        </p:spPr>
        <p:txBody>
          <a:bodyPr wrap="square">
            <a:spAutoFit/>
          </a:bodyPr>
          <a:lstStyle/>
          <a:p>
            <a:pPr algn="just"/>
            <a:r>
              <a:rPr lang="en-US" sz="2933" dirty="0" err="1">
                <a:solidFill>
                  <a:srgbClr val="000000"/>
                </a:solidFill>
                <a:latin typeface="Times New Roman" panose="02020603050405020304" pitchFamily="18" charset="0"/>
                <a:cs typeface="Times New Roman" panose="02020603050405020304" pitchFamily="18" charset="0"/>
              </a:rPr>
              <a:t>Họ</a:t>
            </a:r>
            <a:r>
              <a:rPr lang="en-US" sz="2933" dirty="0">
                <a:solidFill>
                  <a:srgbClr val="000000"/>
                </a:solidFill>
                <a:latin typeface="Times New Roman" panose="02020603050405020304" pitchFamily="18" charset="0"/>
                <a:cs typeface="Times New Roman" panose="02020603050405020304" pitchFamily="18" charset="0"/>
              </a:rPr>
              <a:t> </a:t>
            </a:r>
            <a:r>
              <a:rPr lang="en-US" sz="2933" b="1" dirty="0">
                <a:solidFill>
                  <a:srgbClr val="000000"/>
                </a:solidFill>
                <a:latin typeface="Times New Roman" panose="02020603050405020304" pitchFamily="18" charset="0"/>
                <a:cs typeface="Times New Roman" panose="02020603050405020304" pitchFamily="18" charset="0"/>
              </a:rPr>
              <a:t>Kim</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tên</a:t>
            </a:r>
            <a:r>
              <a:rPr lang="en-US" sz="2933"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Trọng</a:t>
            </a:r>
            <a:endParaRPr lang="en-US" sz="2933" b="1" dirty="0">
              <a:solidFill>
                <a:srgbClr val="000000"/>
              </a:solidFill>
              <a:latin typeface="Times New Roman" panose="02020603050405020304" pitchFamily="18" charset="0"/>
              <a:cs typeface="Times New Roman" panose="02020603050405020304" pitchFamily="18" charset="0"/>
            </a:endParaRPr>
          </a:p>
        </p:txBody>
      </p:sp>
      <p:cxnSp>
        <p:nvCxnSpPr>
          <p:cNvPr id="10" name="Connector: Elbow 9">
            <a:extLst>
              <a:ext uri="{FF2B5EF4-FFF2-40B4-BE49-F238E27FC236}">
                <a16:creationId xmlns:a16="http://schemas.microsoft.com/office/drawing/2014/main" xmlns="" id="{61AF7CB3-A937-9D9E-D099-EFD59BCEBD3B}"/>
              </a:ext>
            </a:extLst>
          </p:cNvPr>
          <p:cNvCxnSpPr/>
          <p:nvPr/>
        </p:nvCxnSpPr>
        <p:spPr>
          <a:xfrm flipV="1">
            <a:off x="6670040" y="1670976"/>
            <a:ext cx="1371600" cy="5588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A7F87070-4191-42A1-0DF1-5DA4CE963DE1}"/>
              </a:ext>
            </a:extLst>
          </p:cNvPr>
          <p:cNvSpPr/>
          <p:nvPr/>
        </p:nvSpPr>
        <p:spPr>
          <a:xfrm>
            <a:off x="7889562" y="954901"/>
            <a:ext cx="3896360" cy="2349041"/>
          </a:xfrm>
          <a:prstGeom prst="rect">
            <a:avLst/>
          </a:prstGeom>
        </p:spPr>
        <p:txBody>
          <a:bodyPr wrap="square">
            <a:spAutoFit/>
          </a:bodyPr>
          <a:lstStyle/>
          <a:p>
            <a:pPr algn="just"/>
            <a:r>
              <a:rPr lang="en-US" sz="2933" dirty="0" err="1">
                <a:solidFill>
                  <a:srgbClr val="00B0F0"/>
                </a:solidFill>
                <a:latin typeface="Times New Roman" panose="02020603050405020304" pitchFamily="18" charset="0"/>
                <a:cs typeface="Times New Roman" panose="02020603050405020304" pitchFamily="18" charset="0"/>
              </a:rPr>
              <a:t>Nguồn</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gốc</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lai</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lịch</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cao</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quý</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gia</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đình</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giàu</a:t>
            </a:r>
            <a:r>
              <a:rPr lang="en-US" sz="2933" dirty="0">
                <a:solidFill>
                  <a:srgbClr val="00B0F0"/>
                </a:solidFill>
                <a:latin typeface="Times New Roman" panose="02020603050405020304" pitchFamily="18" charset="0"/>
                <a:cs typeface="Times New Roman" panose="02020603050405020304" pitchFamily="18" charset="0"/>
              </a:rPr>
              <a:t> sang, </a:t>
            </a:r>
            <a:r>
              <a:rPr lang="en-US" sz="2933" dirty="0" err="1">
                <a:solidFill>
                  <a:srgbClr val="00B0F0"/>
                </a:solidFill>
                <a:latin typeface="Times New Roman" panose="02020603050405020304" pitchFamily="18" charset="0"/>
                <a:cs typeface="Times New Roman" panose="02020603050405020304" pitchFamily="18" charset="0"/>
              </a:rPr>
              <a:t>bản</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tính</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thông</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minh</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nổi</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tiếng</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tài</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hoa</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cốt</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cách</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phong</a:t>
            </a:r>
            <a:r>
              <a:rPr lang="en-US" sz="2933" dirty="0">
                <a:solidFill>
                  <a:srgbClr val="00B0F0"/>
                </a:solidFill>
                <a:latin typeface="Times New Roman" panose="02020603050405020304" pitchFamily="18" charset="0"/>
                <a:cs typeface="Times New Roman" panose="02020603050405020304" pitchFamily="18" charset="0"/>
              </a:rPr>
              <a:t> </a:t>
            </a:r>
            <a:r>
              <a:rPr lang="en-US" sz="2933" dirty="0" err="1">
                <a:solidFill>
                  <a:srgbClr val="00B0F0"/>
                </a:solidFill>
                <a:latin typeface="Times New Roman" panose="02020603050405020304" pitchFamily="18" charset="0"/>
                <a:cs typeface="Times New Roman" panose="02020603050405020304" pitchFamily="18" charset="0"/>
              </a:rPr>
              <a:t>nhã</a:t>
            </a:r>
            <a:r>
              <a:rPr lang="en-US" sz="2933" dirty="0">
                <a:solidFill>
                  <a:srgbClr val="00B0F0"/>
                </a:solidFill>
                <a:latin typeface="Times New Roman" panose="02020603050405020304" pitchFamily="18" charset="0"/>
                <a:cs typeface="Times New Roman" panose="02020603050405020304" pitchFamily="18" charset="0"/>
              </a:rPr>
              <a:t>.</a:t>
            </a:r>
          </a:p>
        </p:txBody>
      </p:sp>
      <p:cxnSp>
        <p:nvCxnSpPr>
          <p:cNvPr id="13" name="Connector: Elbow 12">
            <a:extLst>
              <a:ext uri="{FF2B5EF4-FFF2-40B4-BE49-F238E27FC236}">
                <a16:creationId xmlns:a16="http://schemas.microsoft.com/office/drawing/2014/main" xmlns="" id="{54CBC58A-BB1C-55C0-9AE3-E3CC46BD13D4}"/>
              </a:ext>
            </a:extLst>
          </p:cNvPr>
          <p:cNvCxnSpPr>
            <a:cxnSpLocks/>
          </p:cNvCxnSpPr>
          <p:nvPr/>
        </p:nvCxnSpPr>
        <p:spPr>
          <a:xfrm rot="10800000">
            <a:off x="4236426" y="814946"/>
            <a:ext cx="1579885" cy="89466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9047F171-B823-0F4C-8E67-CD1A00A7FF3E}"/>
              </a:ext>
            </a:extLst>
          </p:cNvPr>
          <p:cNvSpPr/>
          <p:nvPr/>
        </p:nvSpPr>
        <p:spPr>
          <a:xfrm>
            <a:off x="271190" y="115678"/>
            <a:ext cx="3860800" cy="1446358"/>
          </a:xfrm>
          <a:prstGeom prst="rect">
            <a:avLst/>
          </a:prstGeom>
        </p:spPr>
        <p:txBody>
          <a:bodyPr wrap="square">
            <a:spAutoFit/>
          </a:bodyPr>
          <a:lstStyle/>
          <a:p>
            <a:pPr algn="just"/>
            <a:r>
              <a:rPr lang="vi-VN" sz="2933" b="1" dirty="0">
                <a:solidFill>
                  <a:srgbClr val="FFC000"/>
                </a:solidFill>
                <a:latin typeface="Times New Roman" panose="02020603050405020304" pitchFamily="18" charset="0"/>
                <a:cs typeface="Times New Roman" panose="02020603050405020304" pitchFamily="18" charset="0"/>
              </a:rPr>
              <a:t>Hoàn cảnh xuất hiện: </a:t>
            </a:r>
            <a:r>
              <a:rPr lang="en-US" sz="2933" dirty="0" err="1">
                <a:solidFill>
                  <a:srgbClr val="FFC000"/>
                </a:solidFill>
                <a:latin typeface="Times New Roman" panose="02020603050405020304" pitchFamily="18" charset="0"/>
                <a:cs typeface="Times New Roman" panose="02020603050405020304" pitchFamily="18" charset="0"/>
              </a:rPr>
              <a:t>khung</a:t>
            </a:r>
            <a:r>
              <a:rPr lang="en-US" sz="2933" dirty="0">
                <a:solidFill>
                  <a:srgbClr val="FFC000"/>
                </a:solidFill>
                <a:latin typeface="Times New Roman" panose="02020603050405020304" pitchFamily="18" charset="0"/>
                <a:cs typeface="Times New Roman" panose="02020603050405020304" pitchFamily="18" charset="0"/>
              </a:rPr>
              <a:t> </a:t>
            </a:r>
            <a:r>
              <a:rPr lang="en-US" sz="2933" dirty="0" err="1">
                <a:solidFill>
                  <a:srgbClr val="FFC000"/>
                </a:solidFill>
                <a:latin typeface="Times New Roman" panose="02020603050405020304" pitchFamily="18" charset="0"/>
                <a:cs typeface="Times New Roman" panose="02020603050405020304" pitchFamily="18" charset="0"/>
              </a:rPr>
              <a:t>cảnh</a:t>
            </a:r>
            <a:r>
              <a:rPr lang="en-US" sz="2933" dirty="0">
                <a:solidFill>
                  <a:srgbClr val="FFC000"/>
                </a:solidFill>
                <a:latin typeface="Times New Roman" panose="02020603050405020304" pitchFamily="18" charset="0"/>
                <a:cs typeface="Times New Roman" panose="02020603050405020304" pitchFamily="18" charset="0"/>
              </a:rPr>
              <a:t> </a:t>
            </a:r>
            <a:r>
              <a:rPr lang="en-US" sz="2933" dirty="0" err="1">
                <a:solidFill>
                  <a:srgbClr val="FFC000"/>
                </a:solidFill>
                <a:latin typeface="Times New Roman" panose="02020603050405020304" pitchFamily="18" charset="0"/>
                <a:cs typeface="Times New Roman" panose="02020603050405020304" pitchFamily="18" charset="0"/>
              </a:rPr>
              <a:t>thiên</a:t>
            </a:r>
            <a:r>
              <a:rPr lang="en-US" sz="2933" dirty="0">
                <a:solidFill>
                  <a:srgbClr val="FFC000"/>
                </a:solidFill>
                <a:latin typeface="Times New Roman" panose="02020603050405020304" pitchFamily="18" charset="0"/>
                <a:cs typeface="Times New Roman" panose="02020603050405020304" pitchFamily="18" charset="0"/>
              </a:rPr>
              <a:t> </a:t>
            </a:r>
            <a:r>
              <a:rPr lang="en-US" sz="2933" dirty="0" err="1">
                <a:solidFill>
                  <a:srgbClr val="FFC000"/>
                </a:solidFill>
                <a:latin typeface="Times New Roman" panose="02020603050405020304" pitchFamily="18" charset="0"/>
                <a:cs typeface="Times New Roman" panose="02020603050405020304" pitchFamily="18" charset="0"/>
              </a:rPr>
              <a:t>nhiên</a:t>
            </a:r>
            <a:r>
              <a:rPr lang="en-US" sz="2933" dirty="0">
                <a:solidFill>
                  <a:srgbClr val="FFC000"/>
                </a:solidFill>
                <a:latin typeface="Times New Roman" panose="02020603050405020304" pitchFamily="18" charset="0"/>
                <a:cs typeface="Times New Roman" panose="02020603050405020304" pitchFamily="18" charset="0"/>
              </a:rPr>
              <a:t> </a:t>
            </a:r>
            <a:r>
              <a:rPr lang="en-US" sz="2933" dirty="0" err="1">
                <a:solidFill>
                  <a:srgbClr val="FFC000"/>
                </a:solidFill>
                <a:latin typeface="Times New Roman" panose="02020603050405020304" pitchFamily="18" charset="0"/>
                <a:cs typeface="Times New Roman" panose="02020603050405020304" pitchFamily="18" charset="0"/>
              </a:rPr>
              <a:t>êm</a:t>
            </a:r>
            <a:r>
              <a:rPr lang="en-US" sz="2933" dirty="0">
                <a:solidFill>
                  <a:srgbClr val="FFC000"/>
                </a:solidFill>
                <a:latin typeface="Times New Roman" panose="02020603050405020304" pitchFamily="18" charset="0"/>
                <a:cs typeface="Times New Roman" panose="02020603050405020304" pitchFamily="18" charset="0"/>
              </a:rPr>
              <a:t> </a:t>
            </a:r>
            <a:r>
              <a:rPr lang="en-US" sz="2933" dirty="0" err="1">
                <a:solidFill>
                  <a:srgbClr val="FFC000"/>
                </a:solidFill>
                <a:latin typeface="Times New Roman" panose="02020603050405020304" pitchFamily="18" charset="0"/>
                <a:cs typeface="Times New Roman" panose="02020603050405020304" pitchFamily="18" charset="0"/>
              </a:rPr>
              <a:t>đềm</a:t>
            </a:r>
            <a:r>
              <a:rPr lang="en-US" sz="2933" dirty="0">
                <a:solidFill>
                  <a:srgbClr val="FFC000"/>
                </a:solidFill>
                <a:latin typeface="Times New Roman" panose="02020603050405020304" pitchFamily="18" charset="0"/>
                <a:cs typeface="Times New Roman" panose="02020603050405020304" pitchFamily="18" charset="0"/>
              </a:rPr>
              <a:t>, </a:t>
            </a:r>
            <a:r>
              <a:rPr lang="en-US" sz="2933" dirty="0" err="1">
                <a:solidFill>
                  <a:srgbClr val="FFC000"/>
                </a:solidFill>
                <a:latin typeface="Times New Roman" panose="02020603050405020304" pitchFamily="18" charset="0"/>
                <a:cs typeface="Times New Roman" panose="02020603050405020304" pitchFamily="18" charset="0"/>
              </a:rPr>
              <a:t>thơ</a:t>
            </a:r>
            <a:r>
              <a:rPr lang="en-US" sz="2933" dirty="0">
                <a:solidFill>
                  <a:srgbClr val="FFC000"/>
                </a:solidFill>
                <a:latin typeface="Times New Roman" panose="02020603050405020304" pitchFamily="18" charset="0"/>
                <a:cs typeface="Times New Roman" panose="02020603050405020304" pitchFamily="18" charset="0"/>
              </a:rPr>
              <a:t> </a:t>
            </a:r>
            <a:r>
              <a:rPr lang="en-US" sz="2933" dirty="0" err="1">
                <a:solidFill>
                  <a:srgbClr val="FFC000"/>
                </a:solidFill>
                <a:latin typeface="Times New Roman" panose="02020603050405020304" pitchFamily="18" charset="0"/>
                <a:cs typeface="Times New Roman" panose="02020603050405020304" pitchFamily="18" charset="0"/>
              </a:rPr>
              <a:t>mộng</a:t>
            </a:r>
            <a:endParaRPr lang="en-US" sz="2933" dirty="0">
              <a:solidFill>
                <a:srgbClr val="FFC000"/>
              </a:solidFill>
              <a:latin typeface="Times New Roman" panose="02020603050405020304" pitchFamily="18" charset="0"/>
              <a:cs typeface="Times New Roman" panose="02020603050405020304" pitchFamily="18" charset="0"/>
            </a:endParaRPr>
          </a:p>
        </p:txBody>
      </p:sp>
      <p:cxnSp>
        <p:nvCxnSpPr>
          <p:cNvPr id="16" name="Connector: Elbow 15">
            <a:extLst>
              <a:ext uri="{FF2B5EF4-FFF2-40B4-BE49-F238E27FC236}">
                <a16:creationId xmlns:a16="http://schemas.microsoft.com/office/drawing/2014/main" xmlns="" id="{5B33C1F4-D46A-1E59-DA1E-9F73E7BC74FD}"/>
              </a:ext>
            </a:extLst>
          </p:cNvPr>
          <p:cNvCxnSpPr>
            <a:cxnSpLocks/>
          </p:cNvCxnSpPr>
          <p:nvPr/>
        </p:nvCxnSpPr>
        <p:spPr>
          <a:xfrm rot="10800000">
            <a:off x="4692998" y="2789808"/>
            <a:ext cx="1183640" cy="93218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54A8C593-75DB-3585-D69E-BAED60BC8167}"/>
              </a:ext>
            </a:extLst>
          </p:cNvPr>
          <p:cNvSpPr/>
          <p:nvPr/>
        </p:nvSpPr>
        <p:spPr>
          <a:xfrm>
            <a:off x="187154" y="1450262"/>
            <a:ext cx="4616665" cy="1897699"/>
          </a:xfrm>
          <a:prstGeom prst="rect">
            <a:avLst/>
          </a:prstGeom>
        </p:spPr>
        <p:txBody>
          <a:bodyPr wrap="square">
            <a:spAutoFit/>
          </a:bodyPr>
          <a:lstStyle/>
          <a:p>
            <a:pPr algn="just"/>
            <a:r>
              <a:rPr lang="en-US" sz="2933" b="1" dirty="0" err="1">
                <a:solidFill>
                  <a:srgbClr val="002060"/>
                </a:solidFill>
                <a:latin typeface="Times New Roman" panose="02020603050405020304" pitchFamily="18" charset="0"/>
                <a:cs typeface="Times New Roman" panose="02020603050405020304" pitchFamily="18" charset="0"/>
              </a:rPr>
              <a:t>Cử</a:t>
            </a:r>
            <a:r>
              <a:rPr lang="en-US" sz="2933" b="1" dirty="0">
                <a:solidFill>
                  <a:srgbClr val="002060"/>
                </a:solidFill>
                <a:latin typeface="Times New Roman" panose="02020603050405020304" pitchFamily="18" charset="0"/>
                <a:cs typeface="Times New Roman" panose="02020603050405020304" pitchFamily="18" charset="0"/>
              </a:rPr>
              <a:t> </a:t>
            </a:r>
            <a:r>
              <a:rPr lang="en-US" sz="2933" b="1" dirty="0" err="1">
                <a:solidFill>
                  <a:srgbClr val="002060"/>
                </a:solidFill>
                <a:latin typeface="Times New Roman" panose="02020603050405020304" pitchFamily="18" charset="0"/>
                <a:cs typeface="Times New Roman" panose="02020603050405020304" pitchFamily="18" charset="0"/>
              </a:rPr>
              <a:t>chỉ</a:t>
            </a:r>
            <a:r>
              <a:rPr lang="en-US" sz="2933" b="1" dirty="0">
                <a:solidFill>
                  <a:srgbClr val="002060"/>
                </a:solidFill>
                <a:latin typeface="Times New Roman" panose="02020603050405020304" pitchFamily="18" charset="0"/>
                <a:cs typeface="Times New Roman" panose="02020603050405020304" pitchFamily="18" charset="0"/>
              </a:rPr>
              <a:t>, </a:t>
            </a:r>
            <a:r>
              <a:rPr lang="en-US" sz="2933" b="1" dirty="0" err="1">
                <a:solidFill>
                  <a:srgbClr val="002060"/>
                </a:solidFill>
                <a:latin typeface="Times New Roman" panose="02020603050405020304" pitchFamily="18" charset="0"/>
                <a:cs typeface="Times New Roman" panose="02020603050405020304" pitchFamily="18" charset="0"/>
              </a:rPr>
              <a:t>hành</a:t>
            </a:r>
            <a:r>
              <a:rPr lang="en-US" sz="2933" b="1" dirty="0">
                <a:solidFill>
                  <a:srgbClr val="002060"/>
                </a:solidFill>
                <a:latin typeface="Times New Roman" panose="02020603050405020304" pitchFamily="18" charset="0"/>
                <a:cs typeface="Times New Roman" panose="02020603050405020304" pitchFamily="18" charset="0"/>
              </a:rPr>
              <a:t> </a:t>
            </a:r>
            <a:r>
              <a:rPr lang="en-US" sz="2933" b="1" dirty="0" err="1">
                <a:solidFill>
                  <a:srgbClr val="002060"/>
                </a:solidFill>
                <a:latin typeface="Times New Roman" panose="02020603050405020304" pitchFamily="18" charset="0"/>
                <a:cs typeface="Times New Roman" panose="02020603050405020304" pitchFamily="18" charset="0"/>
              </a:rPr>
              <a:t>động</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toát</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lên</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vẻ</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lịch</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lãm</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nho</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nhã</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từ</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xa</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đã</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xuống</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ngựa</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tới</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nơi</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tự</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tình</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bước</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chân</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khoan</a:t>
            </a:r>
            <a:r>
              <a:rPr lang="en-US" sz="2933" dirty="0">
                <a:solidFill>
                  <a:srgbClr val="002060"/>
                </a:solidFill>
                <a:latin typeface="Times New Roman" panose="02020603050405020304" pitchFamily="18" charset="0"/>
                <a:cs typeface="Times New Roman" panose="02020603050405020304" pitchFamily="18" charset="0"/>
              </a:rPr>
              <a:t> </a:t>
            </a:r>
            <a:r>
              <a:rPr lang="en-US" sz="2933" dirty="0" err="1">
                <a:solidFill>
                  <a:srgbClr val="002060"/>
                </a:solidFill>
                <a:latin typeface="Times New Roman" panose="02020603050405020304" pitchFamily="18" charset="0"/>
                <a:cs typeface="Times New Roman" panose="02020603050405020304" pitchFamily="18" charset="0"/>
              </a:rPr>
              <a:t>thai</a:t>
            </a:r>
            <a:r>
              <a:rPr lang="en-US" sz="2933" dirty="0" err="1">
                <a:solidFill>
                  <a:srgbClr val="FFC000"/>
                </a:solidFill>
                <a:latin typeface="Times New Roman" panose="02020603050405020304" pitchFamily="18" charset="0"/>
                <a:cs typeface="Times New Roman" panose="02020603050405020304" pitchFamily="18" charset="0"/>
              </a:rPr>
              <a:t>.</a:t>
            </a:r>
            <a:endParaRPr lang="en-US" sz="2933" dirty="0">
              <a:solidFill>
                <a:srgbClr val="FFC0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44B173D9-B6C5-E1AC-C813-62793052F8DF}"/>
              </a:ext>
            </a:extLst>
          </p:cNvPr>
          <p:cNvSpPr/>
          <p:nvPr/>
        </p:nvSpPr>
        <p:spPr>
          <a:xfrm>
            <a:off x="406400" y="5665033"/>
            <a:ext cx="11582400" cy="995016"/>
          </a:xfrm>
          <a:prstGeom prst="rect">
            <a:avLst/>
          </a:prstGeom>
        </p:spPr>
        <p:txBody>
          <a:bodyPr wrap="square">
            <a:spAutoFit/>
          </a:bodyPr>
          <a:lstStyle/>
          <a:p>
            <a:pPr algn="just"/>
            <a:r>
              <a:rPr lang="en-US" sz="2933"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srgbClr val="000000"/>
                </a:solidFill>
                <a:latin typeface="Times New Roman" panose="02020603050405020304" pitchFamily="18" charset="0"/>
                <a:cs typeface="Times New Roman" panose="02020603050405020304" pitchFamily="18" charset="0"/>
              </a:rPr>
              <a:t>Nhân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vật</a:t>
            </a:r>
            <a:r>
              <a:rPr lang="en-US" sz="2933" b="1" dirty="0">
                <a:solidFill>
                  <a:srgbClr val="000000"/>
                </a:solidFill>
                <a:latin typeface="Times New Roman" panose="02020603050405020304" pitchFamily="18" charset="0"/>
                <a:cs typeface="Times New Roman" panose="02020603050405020304" pitchFamily="18" charset="0"/>
              </a:rPr>
              <a:t> Kim </a:t>
            </a:r>
            <a:r>
              <a:rPr lang="en-US" sz="2933" b="1" dirty="0" err="1">
                <a:solidFill>
                  <a:srgbClr val="000000"/>
                </a:solidFill>
                <a:latin typeface="Times New Roman" panose="02020603050405020304" pitchFamily="18" charset="0"/>
                <a:cs typeface="Times New Roman" panose="02020603050405020304" pitchFamily="18" charset="0"/>
              </a:rPr>
              <a:t>Trọng</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được</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khắc</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họa</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với</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vẻ</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đẹp</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hoàn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hảo</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lí</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tưởng</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của</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mẫu</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người</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tài</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tử</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văn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nhân</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thời</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xưa</a:t>
            </a:r>
            <a:r>
              <a:rPr lang="en-US" sz="2933" b="1" dirty="0">
                <a:solidFill>
                  <a:srgbClr val="000000"/>
                </a:solidFill>
                <a:latin typeface="Times New Roman" panose="02020603050405020304" pitchFamily="18" charset="0"/>
                <a:cs typeface="Times New Roman" panose="02020603050405020304" pitchFamily="18" charset="0"/>
              </a:rPr>
              <a:t>.</a:t>
            </a:r>
          </a:p>
        </p:txBody>
      </p:sp>
      <p:cxnSp>
        <p:nvCxnSpPr>
          <p:cNvPr id="14" name="Connector: Elbow 9">
            <a:extLst>
              <a:ext uri="{FF2B5EF4-FFF2-40B4-BE49-F238E27FC236}">
                <a16:creationId xmlns:a16="http://schemas.microsoft.com/office/drawing/2014/main" xmlns="" id="{61AF7CB3-A937-9D9E-D099-EFD59BCEBD3B}"/>
              </a:ext>
            </a:extLst>
          </p:cNvPr>
          <p:cNvCxnSpPr/>
          <p:nvPr/>
        </p:nvCxnSpPr>
        <p:spPr>
          <a:xfrm flipV="1">
            <a:off x="6369050" y="3800225"/>
            <a:ext cx="1371600" cy="5588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846740" y="3462972"/>
            <a:ext cx="3939182" cy="1815882"/>
          </a:xfrm>
          <a:prstGeom prst="rect">
            <a:avLst/>
          </a:prstGeom>
        </p:spPr>
        <p:txBody>
          <a:bodyPr wrap="square">
            <a:spAutoFit/>
          </a:bodyPr>
          <a:lstStyle/>
          <a:p>
            <a:pPr algn="just">
              <a:spcAft>
                <a:spcPts val="0"/>
              </a:spcAft>
            </a:pP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 chất thông minh, tài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văn chương nết đất, thông minh tính trời</a:t>
            </a: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01600" y="3347961"/>
            <a:ext cx="4852330" cy="2246769"/>
          </a:xfrm>
          <a:prstGeom prst="rect">
            <a:avLst/>
          </a:prstGeom>
        </p:spPr>
        <p:txBody>
          <a:bodyPr wrap="square">
            <a:spAutoFit/>
          </a:bodyPr>
          <a:lstStyle/>
          <a:p>
            <a:pPr algn="just">
              <a:spcAft>
                <a:spcPts val="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 phục,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 mạo trẻ trung, thanh lịch: hài văn lần bước dặm xanh</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 thế giàu sang, quyền quý: nhà trâm anh, nền phú hậu</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20" name="Connector: Elbow 15">
            <a:extLst>
              <a:ext uri="{FF2B5EF4-FFF2-40B4-BE49-F238E27FC236}">
                <a16:creationId xmlns:a16="http://schemas.microsoft.com/office/drawing/2014/main" xmlns="" id="{5B33C1F4-D46A-1E59-DA1E-9F73E7BC74FD}"/>
              </a:ext>
            </a:extLst>
          </p:cNvPr>
          <p:cNvCxnSpPr>
            <a:cxnSpLocks/>
          </p:cNvCxnSpPr>
          <p:nvPr/>
        </p:nvCxnSpPr>
        <p:spPr>
          <a:xfrm rot="10800000" flipV="1">
            <a:off x="4565866" y="3874387"/>
            <a:ext cx="1463173" cy="1131465"/>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4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p:bldP spid="11" grpId="0"/>
      <p:bldP spid="15" grpId="0"/>
      <p:bldP spid="17" grpId="0"/>
      <p:bldP spid="18"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40" y="313668"/>
            <a:ext cx="11350580" cy="5109091"/>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panose="020B7200000000000000" pitchFamily="34" charset="0"/>
              <a:ea typeface="Times New Roman" panose="02020603050405020304" pitchFamily="18" charset="0"/>
              <a:cs typeface="Times New Roman" panose="02020603050405020304" pitchFamily="18" charset="0"/>
            </a:endParaRPr>
          </a:p>
          <a:p>
            <a:pPr algn="just">
              <a:tabLst>
                <a:tab pos="90170" algn="l"/>
                <a:tab pos="180340" algn="l"/>
              </a:tabLs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Kim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Trọng</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 cảnh xuất hiện: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êm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mộng</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Cử chỉ, hành động lịch thiệp, nho nhã: xuống ngựa tới nơi tự tình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Trang phục, dung mạo trẻ trung, thanh lịch: hài văn lần bước dặm xanh</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 thế giàu sang, quyền quý: nhà trâm anh, nền phú hậu</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 chất thông minh, tài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văn chương nết đất, thông minh tính trời</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Chân dung nhân vật toát lên vẻ hào hoa, lịch lãm và phong nhã, vẻ đẹp hoàn hảo, lí tưởng của mẫu người tài tử, văn nhân thời xưa. Sự kết hợp giữa yếu tố tĩnh (ngoại hình) và yếu tố động (cử chỉ, hành động) tạo nên bức chân dung thống nhất, hoàn mĩ.</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366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803" y="172619"/>
            <a:ext cx="10371786" cy="1354217"/>
          </a:xfrm>
          <a:prstGeom prst="rect">
            <a:avLst/>
          </a:prstGeom>
        </p:spPr>
        <p:txBody>
          <a:bodyPr wrap="square">
            <a:spAutoFit/>
          </a:bodyPr>
          <a:lstStyle/>
          <a:p>
            <a:pPr algn="just">
              <a:spcAft>
                <a:spcPts val="0"/>
              </a:spcAft>
              <a:tabLst>
                <a:tab pos="90170" algn="l"/>
                <a:tab pos="180340" algn="l"/>
              </a:tabLs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 trạng, cảm xúc của Thúy Kiều, Kim Trọng trong buổi hội ngộ</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EE132ED-618D-BB73-11DE-10A7C9ADFBCE}"/>
              </a:ext>
            </a:extLst>
          </p:cNvPr>
          <p:cNvPicPr/>
          <p:nvPr/>
        </p:nvPicPr>
        <p:blipFill>
          <a:blip r:embed="rId2"/>
          <a:stretch>
            <a:fillRect/>
          </a:stretch>
        </p:blipFill>
        <p:spPr>
          <a:xfrm>
            <a:off x="4546242" y="734097"/>
            <a:ext cx="7134896" cy="6123904"/>
          </a:xfrm>
          <a:prstGeom prst="rect">
            <a:avLst/>
          </a:prstGeom>
        </p:spPr>
      </p:pic>
      <p:sp>
        <p:nvSpPr>
          <p:cNvPr id="4" name="Rectangle 3"/>
          <p:cNvSpPr/>
          <p:nvPr/>
        </p:nvSpPr>
        <p:spPr>
          <a:xfrm>
            <a:off x="317678" y="1765148"/>
            <a:ext cx="3262649" cy="2677656"/>
          </a:xfrm>
          <a:prstGeom prst="rect">
            <a:avLst/>
          </a:prstGeom>
        </p:spPr>
        <p:txBody>
          <a:bodyPr wrap="square">
            <a:spAutoFit/>
          </a:bodyPr>
          <a:lstStyle/>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HS: HĐCN/5p HT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Thúy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Kim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378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flipH="1">
            <a:off x="2945522" y="5315709"/>
            <a:ext cx="8747778" cy="1237491"/>
          </a:xfrm>
          <a:prstGeom prst="rect">
            <a:avLst/>
          </a:prstGeom>
        </p:spPr>
      </p:pic>
      <p:sp>
        <p:nvSpPr>
          <p:cNvPr id="9" name="文本框 9">
            <a:extLst>
              <a:ext uri="{FF2B5EF4-FFF2-40B4-BE49-F238E27FC236}">
                <a16:creationId xmlns:a16="http://schemas.microsoft.com/office/drawing/2014/main" xmlns="" id="{F6D3A47D-0BAE-E151-C1F2-76BA625AC77E}"/>
              </a:ext>
            </a:extLst>
          </p:cNvPr>
          <p:cNvSpPr txBox="1"/>
          <p:nvPr/>
        </p:nvSpPr>
        <p:spPr>
          <a:xfrm>
            <a:off x="3783781" y="901332"/>
            <a:ext cx="4624437" cy="707886"/>
          </a:xfrm>
          <a:prstGeom prst="rect">
            <a:avLst/>
          </a:prstGeom>
          <a:noFill/>
        </p:spPr>
        <p:txBody>
          <a:bodyPr wrap="square" rtlCol="0">
            <a:spAutoFit/>
          </a:bodyPr>
          <a:lstStyle/>
          <a:p>
            <a:pPr algn="ctr"/>
            <a:r>
              <a:rPr lang="en-US" altLang="zh-CN" sz="4000" dirty="0">
                <a:solidFill>
                  <a:srgbClr val="687C71"/>
                </a:solidFill>
                <a:latin typeface="#9Slide07 IcielBaliho Script" pitchFamily="2" charset="0"/>
                <a:cs typeface="+mn-ea"/>
                <a:sym typeface="+mn-lt"/>
              </a:rPr>
              <a:t>1. </a:t>
            </a:r>
            <a:r>
              <a:rPr lang="en-US" altLang="zh-CN" sz="4000" dirty="0" err="1">
                <a:solidFill>
                  <a:srgbClr val="687C71"/>
                </a:solidFill>
                <a:latin typeface="#9Slide07 IcielBaliho Script" pitchFamily="2" charset="0"/>
                <a:cs typeface="+mn-ea"/>
                <a:sym typeface="+mn-lt"/>
              </a:rPr>
              <a:t>Đọc</a:t>
            </a:r>
            <a:r>
              <a:rPr lang="en-US" altLang="zh-CN" sz="4000" dirty="0">
                <a:solidFill>
                  <a:srgbClr val="687C71"/>
                </a:solidFill>
                <a:latin typeface="#9Slide07 IcielBaliho Script" pitchFamily="2" charset="0"/>
                <a:cs typeface="+mn-ea"/>
                <a:sym typeface="+mn-lt"/>
              </a:rPr>
              <a:t> </a:t>
            </a:r>
            <a:r>
              <a:rPr lang="en-US" altLang="zh-CN" sz="4000" dirty="0" err="1">
                <a:solidFill>
                  <a:srgbClr val="687C71"/>
                </a:solidFill>
                <a:latin typeface="#9Slide07 IcielBaliho Script" pitchFamily="2" charset="0"/>
                <a:cs typeface="+mn-ea"/>
                <a:sym typeface="+mn-lt"/>
              </a:rPr>
              <a:t>văn</a:t>
            </a:r>
            <a:r>
              <a:rPr lang="en-US" altLang="zh-CN" sz="4000" dirty="0">
                <a:solidFill>
                  <a:srgbClr val="687C71"/>
                </a:solidFill>
                <a:latin typeface="#9Slide07 IcielBaliho Script" pitchFamily="2" charset="0"/>
                <a:cs typeface="+mn-ea"/>
                <a:sym typeface="+mn-lt"/>
              </a:rPr>
              <a:t> </a:t>
            </a:r>
            <a:r>
              <a:rPr lang="en-US" altLang="zh-CN" sz="4000" dirty="0" err="1">
                <a:solidFill>
                  <a:srgbClr val="687C71"/>
                </a:solidFill>
                <a:latin typeface="#9Slide07 IcielBaliho Script" pitchFamily="2" charset="0"/>
                <a:cs typeface="+mn-ea"/>
                <a:sym typeface="+mn-lt"/>
              </a:rPr>
              <a:t>bản</a:t>
            </a:r>
            <a:endParaRPr lang="zh-CN" altLang="en-US" sz="4000" dirty="0">
              <a:solidFill>
                <a:srgbClr val="687C71"/>
              </a:solidFill>
              <a:latin typeface="#9Slide07 IcielBaliho Script" pitchFamily="2" charset="0"/>
              <a:cs typeface="+mn-ea"/>
              <a:sym typeface="+mn-lt"/>
            </a:endParaRPr>
          </a:p>
        </p:txBody>
      </p:sp>
      <p:sp>
        <p:nvSpPr>
          <p:cNvPr id="15" name="矩形 1">
            <a:extLst>
              <a:ext uri="{FF2B5EF4-FFF2-40B4-BE49-F238E27FC236}">
                <a16:creationId xmlns:a16="http://schemas.microsoft.com/office/drawing/2014/main" xmlns="" id="{99DCB2C9-7F16-69E1-D633-7C5BDC993A3F}"/>
              </a:ext>
            </a:extLst>
          </p:cNvPr>
          <p:cNvSpPr/>
          <p:nvPr/>
        </p:nvSpPr>
        <p:spPr>
          <a:xfrm>
            <a:off x="345869" y="373486"/>
            <a:ext cx="11500260" cy="6111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C0306"/>
              </a:solidFill>
              <a:cs typeface="+mn-ea"/>
              <a:sym typeface="+mn-lt"/>
            </a:endParaRPr>
          </a:p>
        </p:txBody>
      </p:sp>
      <p:sp>
        <p:nvSpPr>
          <p:cNvPr id="16" name="矩形 2">
            <a:extLst>
              <a:ext uri="{FF2B5EF4-FFF2-40B4-BE49-F238E27FC236}">
                <a16:creationId xmlns:a16="http://schemas.microsoft.com/office/drawing/2014/main" xmlns="" id="{CF80084F-4C27-CDC1-818B-327C5462C649}"/>
              </a:ext>
            </a:extLst>
          </p:cNvPr>
          <p:cNvSpPr/>
          <p:nvPr/>
        </p:nvSpPr>
        <p:spPr>
          <a:xfrm>
            <a:off x="609600" y="680605"/>
            <a:ext cx="10972800" cy="5496789"/>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9">
            <a:extLst>
              <a:ext uri="{FF2B5EF4-FFF2-40B4-BE49-F238E27FC236}">
                <a16:creationId xmlns:a16="http://schemas.microsoft.com/office/drawing/2014/main" xmlns="" id="{F6D3A47D-0BAE-E151-C1F2-76BA625AC77E}"/>
              </a:ext>
            </a:extLst>
          </p:cNvPr>
          <p:cNvSpPr txBox="1"/>
          <p:nvPr/>
        </p:nvSpPr>
        <p:spPr>
          <a:xfrm>
            <a:off x="3783781" y="798124"/>
            <a:ext cx="4624437" cy="707886"/>
          </a:xfrm>
          <a:prstGeom prst="rect">
            <a:avLst/>
          </a:prstGeom>
          <a:noFill/>
        </p:spPr>
        <p:txBody>
          <a:bodyPr wrap="square" rtlCol="0">
            <a:spAutoFit/>
          </a:bodyPr>
          <a:lstStyle/>
          <a:p>
            <a:pPr algn="ctr"/>
            <a:r>
              <a:rPr lang="en-US" altLang="zh-CN" sz="4000" dirty="0" err="1">
                <a:solidFill>
                  <a:srgbClr val="FF0000"/>
                </a:solidFill>
                <a:latin typeface="Times New Roman" panose="02020603050405020304" pitchFamily="18" charset="0"/>
                <a:cs typeface="Times New Roman" panose="02020603050405020304" pitchFamily="18" charset="0"/>
                <a:sym typeface="+mn-lt"/>
              </a:rPr>
              <a:t>Nồi</a:t>
            </a:r>
            <a:r>
              <a:rPr lang="en-US" altLang="zh-CN" sz="4000" dirty="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a:solidFill>
                  <a:srgbClr val="FF0000"/>
                </a:solidFill>
                <a:latin typeface="Times New Roman" panose="02020603050405020304" pitchFamily="18" charset="0"/>
                <a:cs typeface="Times New Roman" panose="02020603050405020304" pitchFamily="18" charset="0"/>
                <a:sym typeface="+mn-lt"/>
              </a:rPr>
              <a:t>nào</a:t>
            </a:r>
            <a:r>
              <a:rPr lang="en-US" altLang="zh-CN" sz="4000" dirty="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a:solidFill>
                  <a:srgbClr val="FF0000"/>
                </a:solidFill>
                <a:latin typeface="Times New Roman" panose="02020603050405020304" pitchFamily="18" charset="0"/>
                <a:cs typeface="Times New Roman" panose="02020603050405020304" pitchFamily="18" charset="0"/>
                <a:sym typeface="+mn-lt"/>
              </a:rPr>
              <a:t>úp</a:t>
            </a:r>
            <a:r>
              <a:rPr lang="en-US" altLang="zh-CN" sz="4000" dirty="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a:solidFill>
                  <a:srgbClr val="FF0000"/>
                </a:solidFill>
                <a:latin typeface="Times New Roman" panose="02020603050405020304" pitchFamily="18" charset="0"/>
                <a:cs typeface="Times New Roman" panose="02020603050405020304" pitchFamily="18" charset="0"/>
                <a:sym typeface="+mn-lt"/>
              </a:rPr>
              <a:t>vung</a:t>
            </a:r>
            <a:r>
              <a:rPr lang="en-US" altLang="zh-CN" sz="4000" dirty="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a:solidFill>
                  <a:srgbClr val="FF0000"/>
                </a:solidFill>
                <a:latin typeface="Times New Roman" panose="02020603050405020304" pitchFamily="18" charset="0"/>
                <a:cs typeface="Times New Roman" panose="02020603050405020304" pitchFamily="18" charset="0"/>
                <a:sym typeface="+mn-lt"/>
              </a:rPr>
              <a:t>nấy</a:t>
            </a:r>
            <a:endParaRPr lang="zh-CN" altLang="en-US" sz="4000" dirty="0">
              <a:solidFill>
                <a:srgbClr val="FF0000"/>
              </a:solidFill>
              <a:latin typeface="Times New Roman" panose="02020603050405020304" pitchFamily="18" charset="0"/>
              <a:cs typeface="Times New Roman" panose="02020603050405020304" pitchFamily="18" charset="0"/>
              <a:sym typeface="+mn-lt"/>
            </a:endParaRPr>
          </a:p>
        </p:txBody>
      </p:sp>
      <p:pic>
        <p:nvPicPr>
          <p:cNvPr id="3" name="Picture 2">
            <a:extLst>
              <a:ext uri="{FF2B5EF4-FFF2-40B4-BE49-F238E27FC236}">
                <a16:creationId xmlns:a16="http://schemas.microsoft.com/office/drawing/2014/main" xmlns="" id="{23B86656-E3D0-BA0E-DA37-EF70DC88F7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66" t="32901" r="20707" b="41212"/>
          <a:stretch/>
        </p:blipFill>
        <p:spPr>
          <a:xfrm>
            <a:off x="921799" y="4582391"/>
            <a:ext cx="2484918" cy="1114330"/>
          </a:xfrm>
          <a:prstGeom prst="rect">
            <a:avLst/>
          </a:prstGeom>
        </p:spPr>
      </p:pic>
      <p:pic>
        <p:nvPicPr>
          <p:cNvPr id="4" name="Picture 3">
            <a:extLst>
              <a:ext uri="{FF2B5EF4-FFF2-40B4-BE49-F238E27FC236}">
                <a16:creationId xmlns:a16="http://schemas.microsoft.com/office/drawing/2014/main" xmlns="" id="{857EF014-EB6A-8867-9929-48E35E6199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66" t="32901" r="20707" b="41212"/>
          <a:stretch/>
        </p:blipFill>
        <p:spPr>
          <a:xfrm>
            <a:off x="3517617" y="4582391"/>
            <a:ext cx="2484918" cy="1114330"/>
          </a:xfrm>
          <a:prstGeom prst="rect">
            <a:avLst/>
          </a:prstGeom>
        </p:spPr>
      </p:pic>
      <p:pic>
        <p:nvPicPr>
          <p:cNvPr id="5" name="Picture 4">
            <a:extLst>
              <a:ext uri="{FF2B5EF4-FFF2-40B4-BE49-F238E27FC236}">
                <a16:creationId xmlns:a16="http://schemas.microsoft.com/office/drawing/2014/main" xmlns="" id="{5BB1B12B-4AF8-91AB-55E7-6577A9774C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66" t="32901" r="20707" b="41212"/>
          <a:stretch/>
        </p:blipFill>
        <p:spPr>
          <a:xfrm>
            <a:off x="6155364" y="4582391"/>
            <a:ext cx="2484918" cy="1114331"/>
          </a:xfrm>
          <a:prstGeom prst="rect">
            <a:avLst/>
          </a:prstGeom>
        </p:spPr>
      </p:pic>
      <p:pic>
        <p:nvPicPr>
          <p:cNvPr id="6" name="Picture 5">
            <a:extLst>
              <a:ext uri="{FF2B5EF4-FFF2-40B4-BE49-F238E27FC236}">
                <a16:creationId xmlns:a16="http://schemas.microsoft.com/office/drawing/2014/main" xmlns="" id="{BE42D5D3-5F8D-138B-7710-180D92F8F2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66" t="32901" r="20707" b="41212"/>
          <a:stretch/>
        </p:blipFill>
        <p:spPr>
          <a:xfrm>
            <a:off x="8751182" y="4582391"/>
            <a:ext cx="2484918" cy="1114331"/>
          </a:xfrm>
          <a:prstGeom prst="rect">
            <a:avLst/>
          </a:prstGeom>
        </p:spPr>
      </p:pic>
      <p:pic>
        <p:nvPicPr>
          <p:cNvPr id="7" name="Picture 6">
            <a:extLst>
              <a:ext uri="{FF2B5EF4-FFF2-40B4-BE49-F238E27FC236}">
                <a16:creationId xmlns:a16="http://schemas.microsoft.com/office/drawing/2014/main" xmlns="" id="{B6825239-8A69-45B3-62DF-10797BEBF7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566" t="11538" r="20707" b="66491"/>
          <a:stretch/>
        </p:blipFill>
        <p:spPr>
          <a:xfrm>
            <a:off x="747346" y="1506010"/>
            <a:ext cx="2770271" cy="1642435"/>
          </a:xfrm>
          <a:prstGeom prst="rect">
            <a:avLst/>
          </a:prstGeom>
        </p:spPr>
      </p:pic>
      <p:pic>
        <p:nvPicPr>
          <p:cNvPr id="8" name="Picture 7">
            <a:extLst>
              <a:ext uri="{FF2B5EF4-FFF2-40B4-BE49-F238E27FC236}">
                <a16:creationId xmlns:a16="http://schemas.microsoft.com/office/drawing/2014/main" xmlns="" id="{31CF2749-BF6F-6692-5B84-8BD13B6036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566" t="11538" r="20707" b="66491"/>
          <a:stretch/>
        </p:blipFill>
        <p:spPr>
          <a:xfrm>
            <a:off x="3517617" y="1678301"/>
            <a:ext cx="2484918" cy="1470144"/>
          </a:xfrm>
          <a:prstGeom prst="rect">
            <a:avLst/>
          </a:prstGeom>
        </p:spPr>
      </p:pic>
      <p:pic>
        <p:nvPicPr>
          <p:cNvPr id="10" name="Picture 9">
            <a:extLst>
              <a:ext uri="{FF2B5EF4-FFF2-40B4-BE49-F238E27FC236}">
                <a16:creationId xmlns:a16="http://schemas.microsoft.com/office/drawing/2014/main" xmlns="" id="{FD118E5E-BDE7-829D-C267-47CF4E920A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566" t="11538" r="20707" b="66491"/>
          <a:stretch/>
        </p:blipFill>
        <p:spPr>
          <a:xfrm>
            <a:off x="6155364" y="1678302"/>
            <a:ext cx="2484918" cy="1470143"/>
          </a:xfrm>
          <a:prstGeom prst="rect">
            <a:avLst/>
          </a:prstGeom>
        </p:spPr>
      </p:pic>
      <p:pic>
        <p:nvPicPr>
          <p:cNvPr id="11" name="Picture 10">
            <a:extLst>
              <a:ext uri="{FF2B5EF4-FFF2-40B4-BE49-F238E27FC236}">
                <a16:creationId xmlns:a16="http://schemas.microsoft.com/office/drawing/2014/main" xmlns="" id="{5E4A8C4C-364C-4244-17F9-04B13A623D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566" t="11538" r="20707" b="66491"/>
          <a:stretch/>
        </p:blipFill>
        <p:spPr>
          <a:xfrm>
            <a:off x="8751182" y="1678302"/>
            <a:ext cx="2484918" cy="1470143"/>
          </a:xfrm>
          <a:prstGeom prst="rect">
            <a:avLst/>
          </a:prstGeom>
        </p:spPr>
      </p:pic>
      <p:sp>
        <p:nvSpPr>
          <p:cNvPr id="12" name="TextBox 11">
            <a:extLst>
              <a:ext uri="{FF2B5EF4-FFF2-40B4-BE49-F238E27FC236}">
                <a16:creationId xmlns:a16="http://schemas.microsoft.com/office/drawing/2014/main" xmlns="" id="{A1F38A7D-DEF2-E6F0-6669-A494B150CCEC}"/>
              </a:ext>
            </a:extLst>
          </p:cNvPr>
          <p:cNvSpPr txBox="1"/>
          <p:nvPr/>
        </p:nvSpPr>
        <p:spPr>
          <a:xfrm>
            <a:off x="1487458" y="4995033"/>
            <a:ext cx="1347164" cy="369332"/>
          </a:xfrm>
          <a:prstGeom prst="rect">
            <a:avLst/>
          </a:prstGeom>
          <a:noFill/>
        </p:spPr>
        <p:txBody>
          <a:bodyPr wrap="none" rtlCol="0">
            <a:spAutoFit/>
          </a:bodyPr>
          <a:lstStyle/>
          <a:p>
            <a:r>
              <a:rPr lang="en-US">
                <a:solidFill>
                  <a:schemeClr val="bg1"/>
                </a:solidFill>
                <a:latin typeface="#9Slide03 Ample" panose="02000000000000000000" pitchFamily="2" charset="0"/>
              </a:rPr>
              <a:t>Truyện Kiều</a:t>
            </a:r>
            <a:endParaRPr lang="en-US" dirty="0">
              <a:solidFill>
                <a:schemeClr val="bg1"/>
              </a:solidFill>
              <a:latin typeface="#9Slide03 Ample" panose="02000000000000000000" pitchFamily="2" charset="0"/>
            </a:endParaRPr>
          </a:p>
        </p:txBody>
      </p:sp>
      <p:sp>
        <p:nvSpPr>
          <p:cNvPr id="13" name="TextBox 12">
            <a:extLst>
              <a:ext uri="{FF2B5EF4-FFF2-40B4-BE49-F238E27FC236}">
                <a16:creationId xmlns:a16="http://schemas.microsoft.com/office/drawing/2014/main" xmlns="" id="{0A64430D-9A34-87D5-E0DB-BB9022A0D03F}"/>
              </a:ext>
            </a:extLst>
          </p:cNvPr>
          <p:cNvSpPr txBox="1"/>
          <p:nvPr/>
        </p:nvSpPr>
        <p:spPr>
          <a:xfrm>
            <a:off x="4058204" y="4995033"/>
            <a:ext cx="1428020" cy="369332"/>
          </a:xfrm>
          <a:prstGeom prst="rect">
            <a:avLst/>
          </a:prstGeom>
          <a:noFill/>
        </p:spPr>
        <p:txBody>
          <a:bodyPr wrap="none" rtlCol="0">
            <a:spAutoFit/>
          </a:bodyPr>
          <a:lstStyle/>
          <a:p>
            <a:r>
              <a:rPr lang="en-US" dirty="0" err="1">
                <a:solidFill>
                  <a:schemeClr val="bg1"/>
                </a:solidFill>
                <a:latin typeface="#9Slide03 Ample" panose="02000000000000000000" pitchFamily="2" charset="0"/>
              </a:rPr>
              <a:t>Lục</a:t>
            </a:r>
            <a:r>
              <a:rPr lang="en-US" dirty="0">
                <a:solidFill>
                  <a:schemeClr val="bg1"/>
                </a:solidFill>
                <a:latin typeface="#9Slide03 Ample" panose="02000000000000000000" pitchFamily="2" charset="0"/>
              </a:rPr>
              <a:t> Vân Tiên</a:t>
            </a:r>
          </a:p>
        </p:txBody>
      </p:sp>
      <p:sp>
        <p:nvSpPr>
          <p:cNvPr id="14" name="TextBox 13">
            <a:extLst>
              <a:ext uri="{FF2B5EF4-FFF2-40B4-BE49-F238E27FC236}">
                <a16:creationId xmlns:a16="http://schemas.microsoft.com/office/drawing/2014/main" xmlns="" id="{DBC99489-5C72-5F29-F67C-C031228193B6}"/>
              </a:ext>
            </a:extLst>
          </p:cNvPr>
          <p:cNvSpPr txBox="1"/>
          <p:nvPr/>
        </p:nvSpPr>
        <p:spPr>
          <a:xfrm>
            <a:off x="6669051" y="4816390"/>
            <a:ext cx="1402064" cy="646331"/>
          </a:xfrm>
          <a:prstGeom prst="rect">
            <a:avLst/>
          </a:prstGeom>
          <a:noFill/>
        </p:spPr>
        <p:txBody>
          <a:bodyPr wrap="square" rtlCol="0">
            <a:spAutoFit/>
          </a:bodyPr>
          <a:lstStyle/>
          <a:p>
            <a:pPr algn="ctr"/>
            <a:r>
              <a:rPr lang="en-US" dirty="0">
                <a:solidFill>
                  <a:schemeClr val="bg1"/>
                </a:solidFill>
                <a:latin typeface="#9Slide03 Ample" panose="02000000000000000000" pitchFamily="2" charset="0"/>
              </a:rPr>
              <a:t>Quan </a:t>
            </a:r>
            <a:r>
              <a:rPr lang="en-US" dirty="0" err="1">
                <a:solidFill>
                  <a:schemeClr val="bg1"/>
                </a:solidFill>
                <a:latin typeface="#9Slide03 Ample" panose="02000000000000000000" pitchFamily="2" charset="0"/>
              </a:rPr>
              <a:t>Âm</a:t>
            </a:r>
            <a:r>
              <a:rPr lang="en-US" dirty="0">
                <a:solidFill>
                  <a:schemeClr val="bg1"/>
                </a:solidFill>
                <a:latin typeface="#9Slide03 Ample" panose="02000000000000000000" pitchFamily="2" charset="0"/>
              </a:rPr>
              <a:t> </a:t>
            </a:r>
            <a:r>
              <a:rPr lang="en-US" dirty="0" err="1">
                <a:solidFill>
                  <a:schemeClr val="bg1"/>
                </a:solidFill>
                <a:latin typeface="#9Slide03 Ample" panose="02000000000000000000" pitchFamily="2" charset="0"/>
              </a:rPr>
              <a:t>Thị</a:t>
            </a:r>
            <a:r>
              <a:rPr lang="en-US" dirty="0">
                <a:solidFill>
                  <a:schemeClr val="bg1"/>
                </a:solidFill>
                <a:latin typeface="#9Slide03 Ample" panose="02000000000000000000" pitchFamily="2" charset="0"/>
              </a:rPr>
              <a:t> </a:t>
            </a:r>
            <a:r>
              <a:rPr lang="en-US" dirty="0" err="1">
                <a:solidFill>
                  <a:schemeClr val="bg1"/>
                </a:solidFill>
                <a:latin typeface="#9Slide03 Ample" panose="02000000000000000000" pitchFamily="2" charset="0"/>
              </a:rPr>
              <a:t>Kính</a:t>
            </a:r>
            <a:endParaRPr lang="en-US" dirty="0">
              <a:solidFill>
                <a:schemeClr val="bg1"/>
              </a:solidFill>
              <a:latin typeface="#9Slide03 Ample" panose="02000000000000000000" pitchFamily="2" charset="0"/>
            </a:endParaRPr>
          </a:p>
        </p:txBody>
      </p:sp>
      <p:sp>
        <p:nvSpPr>
          <p:cNvPr id="19" name="TextBox 18">
            <a:extLst>
              <a:ext uri="{FF2B5EF4-FFF2-40B4-BE49-F238E27FC236}">
                <a16:creationId xmlns:a16="http://schemas.microsoft.com/office/drawing/2014/main" xmlns="" id="{C620FE02-F1E0-7C6B-E341-B728F60A081B}"/>
              </a:ext>
            </a:extLst>
          </p:cNvPr>
          <p:cNvSpPr txBox="1"/>
          <p:nvPr/>
        </p:nvSpPr>
        <p:spPr>
          <a:xfrm>
            <a:off x="9482122" y="4916407"/>
            <a:ext cx="1023037" cy="369332"/>
          </a:xfrm>
          <a:prstGeom prst="rect">
            <a:avLst/>
          </a:prstGeom>
          <a:noFill/>
        </p:spPr>
        <p:txBody>
          <a:bodyPr wrap="none" rtlCol="0">
            <a:spAutoFit/>
          </a:bodyPr>
          <a:lstStyle/>
          <a:p>
            <a:r>
              <a:rPr lang="en-US" dirty="0">
                <a:solidFill>
                  <a:schemeClr val="bg1"/>
                </a:solidFill>
                <a:latin typeface="#9Slide03 Ample" panose="02000000000000000000" pitchFamily="2" charset="0"/>
              </a:rPr>
              <a:t>Hoa </a:t>
            </a:r>
            <a:r>
              <a:rPr lang="en-US" dirty="0" err="1">
                <a:solidFill>
                  <a:schemeClr val="bg1"/>
                </a:solidFill>
                <a:latin typeface="#9Slide03 Ample" panose="02000000000000000000" pitchFamily="2" charset="0"/>
              </a:rPr>
              <a:t>tiên</a:t>
            </a:r>
            <a:endParaRPr lang="en-US" dirty="0">
              <a:solidFill>
                <a:schemeClr val="bg1"/>
              </a:solidFill>
              <a:latin typeface="#9Slide03 Ample" panose="02000000000000000000" pitchFamily="2" charset="0"/>
            </a:endParaRPr>
          </a:p>
        </p:txBody>
      </p:sp>
      <p:sp>
        <p:nvSpPr>
          <p:cNvPr id="20" name="TextBox 19">
            <a:extLst>
              <a:ext uri="{FF2B5EF4-FFF2-40B4-BE49-F238E27FC236}">
                <a16:creationId xmlns:a16="http://schemas.microsoft.com/office/drawing/2014/main" xmlns="" id="{9903FA0A-3545-2793-9BAC-4E574B0444EA}"/>
              </a:ext>
            </a:extLst>
          </p:cNvPr>
          <p:cNvSpPr txBox="1"/>
          <p:nvPr/>
        </p:nvSpPr>
        <p:spPr>
          <a:xfrm>
            <a:off x="1310498" y="2539220"/>
            <a:ext cx="1707519" cy="369332"/>
          </a:xfrm>
          <a:prstGeom prst="rect">
            <a:avLst/>
          </a:prstGeom>
          <a:noFill/>
        </p:spPr>
        <p:txBody>
          <a:bodyPr wrap="none" rtlCol="0">
            <a:spAutoFit/>
          </a:bodyPr>
          <a:lstStyle/>
          <a:p>
            <a:r>
              <a:rPr lang="en-US" dirty="0" smtClean="0">
                <a:latin typeface="#9Slide03 Ample" panose="02000000000000000000" pitchFamily="2" charset="0"/>
              </a:rPr>
              <a:t>Ng. </a:t>
            </a:r>
            <a:r>
              <a:rPr lang="en-US" dirty="0" err="1" smtClean="0">
                <a:latin typeface="#9Slide03 Ample" panose="02000000000000000000" pitchFamily="2" charset="0"/>
              </a:rPr>
              <a:t>Đình</a:t>
            </a:r>
            <a:r>
              <a:rPr lang="en-US" dirty="0" smtClean="0">
                <a:latin typeface="#9Slide03 Ample" panose="02000000000000000000" pitchFamily="2" charset="0"/>
              </a:rPr>
              <a:t> </a:t>
            </a:r>
            <a:r>
              <a:rPr lang="en-US" dirty="0" err="1" smtClean="0">
                <a:latin typeface="#9Slide03 Ample" panose="02000000000000000000" pitchFamily="2" charset="0"/>
              </a:rPr>
              <a:t>Chiểu</a:t>
            </a:r>
            <a:endParaRPr lang="en-US" dirty="0">
              <a:latin typeface="#9Slide03 Ample" panose="02000000000000000000" pitchFamily="2" charset="0"/>
            </a:endParaRPr>
          </a:p>
        </p:txBody>
      </p:sp>
      <p:sp>
        <p:nvSpPr>
          <p:cNvPr id="21" name="TextBox 20">
            <a:extLst>
              <a:ext uri="{FF2B5EF4-FFF2-40B4-BE49-F238E27FC236}">
                <a16:creationId xmlns:a16="http://schemas.microsoft.com/office/drawing/2014/main" xmlns="" id="{AC11924F-4735-155C-8537-327244862E26}"/>
              </a:ext>
            </a:extLst>
          </p:cNvPr>
          <p:cNvSpPr txBox="1"/>
          <p:nvPr/>
        </p:nvSpPr>
        <p:spPr>
          <a:xfrm>
            <a:off x="4125700" y="2519731"/>
            <a:ext cx="1262782" cy="369332"/>
          </a:xfrm>
          <a:prstGeom prst="rect">
            <a:avLst/>
          </a:prstGeom>
          <a:noFill/>
        </p:spPr>
        <p:txBody>
          <a:bodyPr wrap="none" rtlCol="0">
            <a:spAutoFit/>
          </a:bodyPr>
          <a:lstStyle/>
          <a:p>
            <a:r>
              <a:rPr lang="en-US" dirty="0" err="1">
                <a:latin typeface="#9Slide03 Ample" panose="02000000000000000000" pitchFamily="2" charset="0"/>
              </a:rPr>
              <a:t>Nguyễn</a:t>
            </a:r>
            <a:r>
              <a:rPr lang="en-US" dirty="0">
                <a:latin typeface="#9Slide03 Ample" panose="02000000000000000000" pitchFamily="2" charset="0"/>
              </a:rPr>
              <a:t> Du</a:t>
            </a:r>
          </a:p>
        </p:txBody>
      </p:sp>
      <p:sp>
        <p:nvSpPr>
          <p:cNvPr id="22" name="TextBox 21">
            <a:extLst>
              <a:ext uri="{FF2B5EF4-FFF2-40B4-BE49-F238E27FC236}">
                <a16:creationId xmlns:a16="http://schemas.microsoft.com/office/drawing/2014/main" xmlns="" id="{7C0A5EFE-1124-4CEF-4E57-01497D7173F7}"/>
              </a:ext>
            </a:extLst>
          </p:cNvPr>
          <p:cNvSpPr txBox="1"/>
          <p:nvPr/>
        </p:nvSpPr>
        <p:spPr>
          <a:xfrm>
            <a:off x="6733475" y="2502784"/>
            <a:ext cx="1402064" cy="369332"/>
          </a:xfrm>
          <a:prstGeom prst="rect">
            <a:avLst/>
          </a:prstGeom>
          <a:noFill/>
        </p:spPr>
        <p:txBody>
          <a:bodyPr wrap="square" rtlCol="0">
            <a:spAutoFit/>
          </a:bodyPr>
          <a:lstStyle/>
          <a:p>
            <a:r>
              <a:rPr lang="en-US" dirty="0">
                <a:latin typeface="#9Slide03 Ample" panose="02000000000000000000" pitchFamily="2" charset="0"/>
              </a:rPr>
              <a:t>Ng. Huy </a:t>
            </a:r>
            <a:r>
              <a:rPr lang="en-US" dirty="0" err="1">
                <a:latin typeface="#9Slide03 Ample" panose="02000000000000000000" pitchFamily="2" charset="0"/>
              </a:rPr>
              <a:t>Tự</a:t>
            </a:r>
            <a:endParaRPr lang="en-US" dirty="0">
              <a:latin typeface="#9Slide03 Ample" panose="02000000000000000000" pitchFamily="2" charset="0"/>
            </a:endParaRPr>
          </a:p>
        </p:txBody>
      </p:sp>
      <p:sp>
        <p:nvSpPr>
          <p:cNvPr id="23" name="TextBox 22">
            <a:extLst>
              <a:ext uri="{FF2B5EF4-FFF2-40B4-BE49-F238E27FC236}">
                <a16:creationId xmlns:a16="http://schemas.microsoft.com/office/drawing/2014/main" xmlns="" id="{DE6CD498-DA49-96DD-255E-2CF27EFDCB19}"/>
              </a:ext>
            </a:extLst>
          </p:cNvPr>
          <p:cNvSpPr txBox="1"/>
          <p:nvPr/>
        </p:nvSpPr>
        <p:spPr>
          <a:xfrm>
            <a:off x="9331253" y="2539220"/>
            <a:ext cx="1357808" cy="369332"/>
          </a:xfrm>
          <a:prstGeom prst="rect">
            <a:avLst/>
          </a:prstGeom>
          <a:noFill/>
        </p:spPr>
        <p:txBody>
          <a:bodyPr wrap="none" rtlCol="0">
            <a:spAutoFit/>
          </a:bodyPr>
          <a:lstStyle/>
          <a:p>
            <a:r>
              <a:rPr lang="en-US" dirty="0" err="1">
                <a:latin typeface="#9Slide03 Ample" panose="02000000000000000000" pitchFamily="2" charset="0"/>
              </a:rPr>
              <a:t>Nguyễn</a:t>
            </a:r>
            <a:r>
              <a:rPr lang="en-US" dirty="0">
                <a:latin typeface="#9Slide03 Ample" panose="02000000000000000000" pitchFamily="2" charset="0"/>
              </a:rPr>
              <a:t> </a:t>
            </a:r>
            <a:r>
              <a:rPr lang="en-US" dirty="0" err="1">
                <a:latin typeface="#9Slide03 Ample" panose="02000000000000000000" pitchFamily="2" charset="0"/>
              </a:rPr>
              <a:t>Cấp</a:t>
            </a:r>
            <a:endParaRPr lang="en-US" dirty="0">
              <a:latin typeface="#9Slide03 Ample" panose="02000000000000000000" pitchFamily="2" charset="0"/>
            </a:endParaRPr>
          </a:p>
        </p:txBody>
      </p:sp>
      <p:cxnSp>
        <p:nvCxnSpPr>
          <p:cNvPr id="25" name="Straight Arrow Connector 24">
            <a:extLst>
              <a:ext uri="{FF2B5EF4-FFF2-40B4-BE49-F238E27FC236}">
                <a16:creationId xmlns:a16="http://schemas.microsoft.com/office/drawing/2014/main" xmlns="" id="{8680F02C-3500-96CD-23AA-8A08D4B124ED}"/>
              </a:ext>
            </a:extLst>
          </p:cNvPr>
          <p:cNvCxnSpPr/>
          <p:nvPr/>
        </p:nvCxnSpPr>
        <p:spPr>
          <a:xfrm>
            <a:off x="2122970" y="3283527"/>
            <a:ext cx="2634121" cy="11845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887E65DD-FD54-CD8D-BF2E-94FC823CE816}"/>
              </a:ext>
            </a:extLst>
          </p:cNvPr>
          <p:cNvCxnSpPr>
            <a:cxnSpLocks/>
          </p:cNvCxnSpPr>
          <p:nvPr/>
        </p:nvCxnSpPr>
        <p:spPr>
          <a:xfrm flipH="1">
            <a:off x="1962273" y="3319119"/>
            <a:ext cx="2778652" cy="11789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FA72AEC1-C31B-10F8-7E14-DB409EFB9DD4}"/>
              </a:ext>
            </a:extLst>
          </p:cNvPr>
          <p:cNvCxnSpPr/>
          <p:nvPr/>
        </p:nvCxnSpPr>
        <p:spPr>
          <a:xfrm>
            <a:off x="7411653" y="3247935"/>
            <a:ext cx="2634121" cy="11845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E3F16DA9-A17B-DF27-7696-6428B22DD387}"/>
              </a:ext>
            </a:extLst>
          </p:cNvPr>
          <p:cNvCxnSpPr>
            <a:cxnSpLocks/>
          </p:cNvCxnSpPr>
          <p:nvPr/>
        </p:nvCxnSpPr>
        <p:spPr>
          <a:xfrm flipH="1">
            <a:off x="7250956" y="3283527"/>
            <a:ext cx="2778652" cy="11789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376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00499EE-8874-F227-EEF7-4724E84D4DDE}"/>
              </a:ext>
            </a:extLst>
          </p:cNvPr>
          <p:cNvSpPr/>
          <p:nvPr/>
        </p:nvSpPr>
        <p:spPr>
          <a:xfrm>
            <a:off x="254000" y="228600"/>
            <a:ext cx="11582400" cy="543675"/>
          </a:xfrm>
          <a:prstGeom prst="rect">
            <a:avLst/>
          </a:prstGeom>
        </p:spPr>
        <p:txBody>
          <a:bodyPr wrap="square">
            <a:spAutoFit/>
          </a:bodyPr>
          <a:lstStyle/>
          <a:p>
            <a:pPr algn="just"/>
            <a:r>
              <a:rPr lang="vi-VN" sz="2933" b="1" dirty="0">
                <a:solidFill>
                  <a:srgbClr val="000000"/>
                </a:solidFill>
                <a:latin typeface="Times New Roman" panose="02020603050405020304" pitchFamily="18" charset="0"/>
                <a:cs typeface="Times New Roman" panose="02020603050405020304" pitchFamily="18" charset="0"/>
              </a:rPr>
              <a:t>b. Tâm trạng, cảm xúc của Thúy Kiều, Kim Trọng trong buổi hội ngộ</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E3A6CFD9-C7B1-7AC4-EFDC-0C02E2028AAB}"/>
              </a:ext>
            </a:extLst>
          </p:cNvPr>
          <p:cNvSpPr/>
          <p:nvPr/>
        </p:nvSpPr>
        <p:spPr>
          <a:xfrm>
            <a:off x="266700" y="1041400"/>
            <a:ext cx="5334000" cy="543675"/>
          </a:xfrm>
          <a:prstGeom prst="rect">
            <a:avLst/>
          </a:prstGeom>
        </p:spPr>
        <p:txBody>
          <a:bodyPr wrap="square">
            <a:spAutoFit/>
          </a:bodyPr>
          <a:lstStyle/>
          <a:p>
            <a:pPr algn="ctr"/>
            <a:r>
              <a:rPr lang="en-US" sz="2933" b="1" dirty="0">
                <a:solidFill>
                  <a:srgbClr val="000000"/>
                </a:solidFill>
                <a:latin typeface="Times New Roman" panose="02020603050405020304" pitchFamily="18" charset="0"/>
                <a:cs typeface="Times New Roman" panose="02020603050405020304" pitchFamily="18" charset="0"/>
              </a:rPr>
              <a:t>Kim </a:t>
            </a:r>
            <a:r>
              <a:rPr lang="en-US" sz="2933" b="1" dirty="0" err="1">
                <a:solidFill>
                  <a:srgbClr val="000000"/>
                </a:solidFill>
                <a:latin typeface="Times New Roman" panose="02020603050405020304" pitchFamily="18" charset="0"/>
                <a:cs typeface="Times New Roman" panose="02020603050405020304" pitchFamily="18" charset="0"/>
              </a:rPr>
              <a:t>Trọng</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C0AB01B8-E8A5-F70E-4008-78BF397E4CCF}"/>
              </a:ext>
            </a:extLst>
          </p:cNvPr>
          <p:cNvSpPr/>
          <p:nvPr/>
        </p:nvSpPr>
        <p:spPr>
          <a:xfrm>
            <a:off x="5740400" y="1041400"/>
            <a:ext cx="5334000" cy="543675"/>
          </a:xfrm>
          <a:prstGeom prst="rect">
            <a:avLst/>
          </a:prstGeom>
        </p:spPr>
        <p:txBody>
          <a:bodyPr wrap="square">
            <a:spAutoFit/>
          </a:bodyPr>
          <a:lstStyle/>
          <a:p>
            <a:pPr algn="ctr"/>
            <a:r>
              <a:rPr lang="en-US" sz="2933" b="1" dirty="0" err="1">
                <a:solidFill>
                  <a:srgbClr val="000000"/>
                </a:solidFill>
                <a:latin typeface="Times New Roman" panose="02020603050405020304" pitchFamily="18" charset="0"/>
                <a:cs typeface="Times New Roman" panose="02020603050405020304" pitchFamily="18" charset="0"/>
              </a:rPr>
              <a:t>Thúy</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Kiều</a:t>
            </a:r>
            <a:endParaRPr lang="en-US" sz="2933" b="1" dirty="0">
              <a:solidFill>
                <a:srgbClr val="000000"/>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6A057E07-B81C-5450-A7A7-8EF93A550770}"/>
              </a:ext>
            </a:extLst>
          </p:cNvPr>
          <p:cNvCxnSpPr/>
          <p:nvPr/>
        </p:nvCxnSpPr>
        <p:spPr>
          <a:xfrm>
            <a:off x="5334000" y="1194748"/>
            <a:ext cx="0" cy="51816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FA1BE45E-96F8-27D4-6884-89D0CDB02036}"/>
              </a:ext>
            </a:extLst>
          </p:cNvPr>
          <p:cNvSpPr/>
          <p:nvPr/>
        </p:nvSpPr>
        <p:spPr>
          <a:xfrm>
            <a:off x="50800" y="1832531"/>
            <a:ext cx="5333997" cy="995016"/>
          </a:xfrm>
          <a:prstGeom prst="rect">
            <a:avLst/>
          </a:prstGeom>
        </p:spPr>
        <p:txBody>
          <a:bodyPr wrap="square">
            <a:spAutoFit/>
          </a:bodyPr>
          <a:lstStyle/>
          <a:p>
            <a:pPr algn="ctr"/>
            <a:r>
              <a:rPr lang="en-US" sz="2933" i="1" dirty="0" err="1">
                <a:solidFill>
                  <a:srgbClr val="000000"/>
                </a:solidFill>
                <a:latin typeface="Times New Roman" panose="02020603050405020304" pitchFamily="18" charset="0"/>
                <a:cs typeface="Times New Roman" panose="02020603050405020304" pitchFamily="18" charset="0"/>
              </a:rPr>
              <a:t>Bóng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hồng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nhác</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thấy</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nẻo</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xa</a:t>
            </a:r>
            <a:endParaRPr lang="en-US" sz="2933" i="1" dirty="0">
              <a:solidFill>
                <a:srgbClr val="000000"/>
              </a:solidFill>
              <a:latin typeface="Times New Roman" panose="02020603050405020304" pitchFamily="18" charset="0"/>
              <a:cs typeface="Times New Roman" panose="02020603050405020304" pitchFamily="18" charset="0"/>
            </a:endParaRPr>
          </a:p>
          <a:p>
            <a:pPr algn="ctr"/>
            <a:r>
              <a:rPr lang="en-US" sz="2933" i="1" dirty="0">
                <a:solidFill>
                  <a:srgbClr val="000000"/>
                </a:solidFill>
                <a:latin typeface="Times New Roman" panose="02020603050405020304" pitchFamily="18" charset="0"/>
                <a:cs typeface="Times New Roman" panose="02020603050405020304" pitchFamily="18" charset="0"/>
              </a:rPr>
              <a:t>Xuân </a:t>
            </a:r>
            <a:r>
              <a:rPr lang="en-US" sz="2933" i="1" dirty="0" err="1">
                <a:solidFill>
                  <a:srgbClr val="000000"/>
                </a:solidFill>
                <a:latin typeface="Times New Roman" panose="02020603050405020304" pitchFamily="18" charset="0"/>
                <a:cs typeface="Times New Roman" panose="02020603050405020304" pitchFamily="18" charset="0"/>
              </a:rPr>
              <a:t>lan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thu</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cúc</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mặn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mà</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cả</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hai</a:t>
            </a:r>
            <a:endParaRPr lang="en-US" sz="2933"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E9C09A70-0304-9D33-372A-645E423D0929}"/>
              </a:ext>
            </a:extLst>
          </p:cNvPr>
          <p:cNvSpPr/>
          <p:nvPr/>
        </p:nvSpPr>
        <p:spPr>
          <a:xfrm>
            <a:off x="271780" y="3075069"/>
            <a:ext cx="4757419" cy="1897699"/>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rgbClr val="000000"/>
                </a:solidFill>
                <a:latin typeface="Times New Roman" panose="02020603050405020304" pitchFamily="18" charset="0"/>
                <a:cs typeface="Times New Roman" panose="02020603050405020304" pitchFamily="18" charset="0"/>
              </a:rPr>
              <a:t>Dù</a:t>
            </a:r>
            <a:r>
              <a:rPr lang="en-US" sz="2933" dirty="0">
                <a:solidFill>
                  <a:srgbClr val="000000"/>
                </a:solidFill>
                <a:latin typeface="Times New Roman" panose="02020603050405020304" pitchFamily="18" charset="0"/>
                <a:cs typeface="Times New Roman" panose="02020603050405020304" pitchFamily="18" charset="0"/>
              </a:rPr>
              <a:t> ở </a:t>
            </a:r>
            <a:r>
              <a:rPr lang="en-US" sz="2933" dirty="0" err="1">
                <a:solidFill>
                  <a:srgbClr val="000000"/>
                </a:solidFill>
                <a:latin typeface="Times New Roman" panose="02020603050405020304" pitchFamily="18" charset="0"/>
                <a:cs typeface="Times New Roman" panose="02020603050405020304" pitchFamily="18" charset="0"/>
              </a:rPr>
              <a:t>khoảng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cách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xa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mới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chỉ</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thoáng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nhìn</a:t>
            </a:r>
            <a:r>
              <a:rPr lang="en-US" sz="2933" dirty="0">
                <a:solidFill>
                  <a:srgbClr val="000000"/>
                </a:solidFill>
                <a:latin typeface="Times New Roman" panose="02020603050405020304" pitchFamily="18" charset="0"/>
                <a:cs typeface="Times New Roman" panose="02020603050405020304" pitchFamily="18" charset="0"/>
              </a:rPr>
              <a:t>” song </a:t>
            </a:r>
            <a:r>
              <a:rPr lang="en-US" sz="2933" dirty="0" err="1">
                <a:solidFill>
                  <a:srgbClr val="000000"/>
                </a:solidFill>
                <a:latin typeface="Times New Roman" panose="02020603050405020304" pitchFamily="18" charset="0"/>
                <a:cs typeface="Times New Roman" panose="02020603050405020304" pitchFamily="18" charset="0"/>
              </a:rPr>
              <a:t>đã</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ngỡ</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ngàng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ngưỡng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mộ</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vẻ</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đẹp</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mặn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của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hai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thiếu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nữ</a:t>
            </a:r>
            <a:r>
              <a:rPr lang="en-US" sz="2933" dirty="0">
                <a:solidFill>
                  <a:srgbClr val="00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xmlns="" id="{C881E531-EE1F-43DF-4864-393A1F54C216}"/>
              </a:ext>
            </a:extLst>
          </p:cNvPr>
          <p:cNvSpPr/>
          <p:nvPr/>
        </p:nvSpPr>
        <p:spPr>
          <a:xfrm>
            <a:off x="5740401" y="1827685"/>
            <a:ext cx="5841998" cy="995016"/>
          </a:xfrm>
          <a:prstGeom prst="rect">
            <a:avLst/>
          </a:prstGeom>
        </p:spPr>
        <p:txBody>
          <a:bodyPr wrap="square">
            <a:spAutoFit/>
          </a:bodyPr>
          <a:lstStyle/>
          <a:p>
            <a:pPr algn="ctr"/>
            <a:r>
              <a:rPr lang="en-US" sz="2933" i="1" dirty="0" err="1">
                <a:solidFill>
                  <a:srgbClr val="000000"/>
                </a:solidFill>
                <a:latin typeface="Times New Roman" panose="02020603050405020304" pitchFamily="18" charset="0"/>
                <a:cs typeface="Times New Roman" panose="02020603050405020304" pitchFamily="18" charset="0"/>
              </a:rPr>
              <a:t>Người</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quốc</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sắc</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kẻ</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thiên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tài</a:t>
            </a:r>
            <a:endParaRPr lang="en-US" sz="2933" i="1" dirty="0">
              <a:solidFill>
                <a:srgbClr val="000000"/>
              </a:solidFill>
              <a:latin typeface="Times New Roman" panose="02020603050405020304" pitchFamily="18" charset="0"/>
              <a:cs typeface="Times New Roman" panose="02020603050405020304" pitchFamily="18" charset="0"/>
            </a:endParaRPr>
          </a:p>
          <a:p>
            <a:pPr algn="ctr"/>
            <a:r>
              <a:rPr lang="en-US" sz="2933" i="1" dirty="0" err="1">
                <a:solidFill>
                  <a:srgbClr val="000000"/>
                </a:solidFill>
                <a:latin typeface="Times New Roman" panose="02020603050405020304" pitchFamily="18" charset="0"/>
                <a:cs typeface="Times New Roman" panose="02020603050405020304" pitchFamily="18" charset="0"/>
              </a:rPr>
              <a:t>Tình</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trong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như</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đã</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mặt</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ngoài</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còn</a:t>
            </a:r>
            <a:r>
              <a:rPr lang="en-US" sz="2933" i="1" dirty="0">
                <a:solidFill>
                  <a:srgbClr val="000000"/>
                </a:solidFill>
                <a:latin typeface="Times New Roman" panose="02020603050405020304" pitchFamily="18" charset="0"/>
                <a:cs typeface="Times New Roman" panose="02020603050405020304" pitchFamily="18" charset="0"/>
              </a:rPr>
              <a:t> e</a:t>
            </a:r>
            <a:endParaRPr lang="en-US" sz="2933"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40E53CD6-18B6-6751-57A6-38BEC9C98CE8}"/>
              </a:ext>
            </a:extLst>
          </p:cNvPr>
          <p:cNvSpPr/>
          <p:nvPr/>
        </p:nvSpPr>
        <p:spPr>
          <a:xfrm>
            <a:off x="6400800" y="4012503"/>
            <a:ext cx="4927599" cy="543675"/>
          </a:xfrm>
          <a:prstGeom prst="rect">
            <a:avLst/>
          </a:prstGeom>
        </p:spPr>
        <p:txBody>
          <a:bodyPr wrap="square">
            <a:spAutoFit/>
          </a:bodyPr>
          <a:lstStyle/>
          <a:p>
            <a:pPr algn="just"/>
            <a:r>
              <a:rPr lang="en-US" sz="2933" i="1" dirty="0" err="1">
                <a:solidFill>
                  <a:srgbClr val="000000"/>
                </a:solidFill>
                <a:latin typeface="Times New Roman" panose="02020603050405020304" pitchFamily="18" charset="0"/>
                <a:cs typeface="Times New Roman" panose="02020603050405020304" pitchFamily="18" charset="0"/>
              </a:rPr>
              <a:t>Chập</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chờn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cơn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tình</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cơn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mê</a:t>
            </a:r>
            <a:endParaRPr lang="en-US" sz="2933"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DE751CD2-AF76-636A-5188-83A259F927BD}"/>
              </a:ext>
            </a:extLst>
          </p:cNvPr>
          <p:cNvSpPr/>
          <p:nvPr/>
        </p:nvSpPr>
        <p:spPr>
          <a:xfrm>
            <a:off x="5384798" y="2913810"/>
            <a:ext cx="6604002" cy="1446358"/>
          </a:xfrm>
          <a:prstGeom prst="rect">
            <a:avLst/>
          </a:prstGeom>
        </p:spPr>
        <p:txBody>
          <a:bodyPr wrap="square">
            <a:spAutoFit/>
          </a:bodyPr>
          <a:lstStyle/>
          <a:p>
            <a:pPr algn="just"/>
            <a:r>
              <a:rPr lang="en-US" sz="2933"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rgbClr val="000000"/>
                </a:solidFill>
                <a:latin typeface="Times New Roman" panose="02020603050405020304" pitchFamily="18" charset="0"/>
                <a:cs typeface="Times New Roman" panose="02020603050405020304" pitchFamily="18" charset="0"/>
              </a:rPr>
              <a:t>Tình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yêu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sét</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đánh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nhưng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bị</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ràng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buộc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bởi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lễ</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giáo</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khắt</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khe</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ngại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ngùng</a:t>
            </a:r>
            <a:r>
              <a:rPr lang="en-US" sz="2933" dirty="0">
                <a:solidFill>
                  <a:srgbClr val="000000"/>
                </a:solidFill>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xmlns="" id="{0D490BCC-5DB4-BBC1-B48C-8D936D8454A3}"/>
              </a:ext>
            </a:extLst>
          </p:cNvPr>
          <p:cNvSpPr/>
          <p:nvPr/>
        </p:nvSpPr>
        <p:spPr>
          <a:xfrm>
            <a:off x="5486400" y="5862440"/>
            <a:ext cx="6095998" cy="543675"/>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rgbClr val="000000"/>
                </a:solidFill>
                <a:latin typeface="Times New Roman" panose="02020603050405020304" pitchFamily="18" charset="0"/>
                <a:cs typeface="Times New Roman" panose="02020603050405020304" pitchFamily="18" charset="0"/>
              </a:rPr>
              <a:t>quyến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luyến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không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muốn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từ</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biệt</a:t>
            </a:r>
            <a:endParaRPr lang="en-US" sz="2933"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72B91487-C994-5912-A7B7-E832969FCB9C}"/>
              </a:ext>
            </a:extLst>
          </p:cNvPr>
          <p:cNvSpPr/>
          <p:nvPr/>
        </p:nvSpPr>
        <p:spPr>
          <a:xfrm>
            <a:off x="5384798" y="4540389"/>
            <a:ext cx="6604002" cy="543675"/>
          </a:xfrm>
          <a:prstGeom prst="rect">
            <a:avLst/>
          </a:prstGeom>
        </p:spPr>
        <p:txBody>
          <a:bodyPr wrap="square">
            <a:spAutoFit/>
          </a:bodyPr>
          <a:lstStyle/>
          <a:p>
            <a:pPr algn="just"/>
            <a:r>
              <a:rPr lang="en-US" sz="2933"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rgbClr val="000000"/>
                </a:solidFill>
                <a:latin typeface="Times New Roman" panose="02020603050405020304" pitchFamily="18" charset="0"/>
                <a:cs typeface="Times New Roman" panose="02020603050405020304" pitchFamily="18" charset="0"/>
              </a:rPr>
              <a:t>bối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rối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vẫn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nồng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nàn</a:t>
            </a:r>
            <a:r>
              <a:rPr lang="en-US" sz="2933" dirty="0">
                <a:solidFill>
                  <a:srgbClr val="000000"/>
                </a:solidFill>
                <a:latin typeface="Times New Roman" panose="02020603050405020304" pitchFamily="18" charset="0"/>
                <a:cs typeface="Times New Roman" panose="02020603050405020304" pitchFamily="18" charset="0"/>
              </a:rPr>
              <a:t>, say </a:t>
            </a:r>
            <a:r>
              <a:rPr lang="en-US" sz="2933" dirty="0" err="1">
                <a:solidFill>
                  <a:srgbClr val="000000"/>
                </a:solidFill>
                <a:latin typeface="Times New Roman" panose="02020603050405020304" pitchFamily="18" charset="0"/>
                <a:cs typeface="Times New Roman" panose="02020603050405020304" pitchFamily="18" charset="0"/>
              </a:rPr>
              <a:t>đắm</a:t>
            </a:r>
            <a:r>
              <a:rPr lang="en-US" sz="2933" dirty="0">
                <a:solidFill>
                  <a:srgbClr val="000000"/>
                </a:solidFill>
                <a:latin typeface="Times New Roman" panose="02020603050405020304" pitchFamily="18" charset="0"/>
                <a:cs typeface="Times New Roman" panose="02020603050405020304" pitchFamily="18" charset="0"/>
              </a:rPr>
              <a:t> </a:t>
            </a:r>
          </a:p>
        </p:txBody>
      </p:sp>
      <p:sp>
        <p:nvSpPr>
          <p:cNvPr id="16" name="Rectangle 15">
            <a:extLst>
              <a:ext uri="{FF2B5EF4-FFF2-40B4-BE49-F238E27FC236}">
                <a16:creationId xmlns:a16="http://schemas.microsoft.com/office/drawing/2014/main" xmlns="" id="{C192C427-3A38-1646-840E-EA92682DE29E}"/>
              </a:ext>
            </a:extLst>
          </p:cNvPr>
          <p:cNvSpPr/>
          <p:nvPr/>
        </p:nvSpPr>
        <p:spPr>
          <a:xfrm>
            <a:off x="5486401" y="5187676"/>
            <a:ext cx="6604003" cy="543675"/>
          </a:xfrm>
          <a:prstGeom prst="rect">
            <a:avLst/>
          </a:prstGeom>
        </p:spPr>
        <p:txBody>
          <a:bodyPr wrap="square">
            <a:spAutoFit/>
          </a:bodyPr>
          <a:lstStyle/>
          <a:p>
            <a:pPr algn="ctr"/>
            <a:r>
              <a:rPr lang="en-US" sz="2933" i="1" dirty="0" err="1">
                <a:solidFill>
                  <a:srgbClr val="000000"/>
                </a:solidFill>
                <a:latin typeface="Times New Roman" panose="02020603050405020304" pitchFamily="18" charset="0"/>
                <a:cs typeface="Times New Roman" panose="02020603050405020304" pitchFamily="18" charset="0"/>
              </a:rPr>
              <a:t>Rốn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ngồi</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chẳng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tiện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dứt</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về</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chỉn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khôn</a:t>
            </a:r>
            <a:endParaRPr lang="en-US" sz="2933"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96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00499EE-8874-F227-EEF7-4724E84D4DDE}"/>
              </a:ext>
            </a:extLst>
          </p:cNvPr>
          <p:cNvSpPr/>
          <p:nvPr/>
        </p:nvSpPr>
        <p:spPr>
          <a:xfrm>
            <a:off x="254000" y="228600"/>
            <a:ext cx="11582400" cy="543675"/>
          </a:xfrm>
          <a:prstGeom prst="rect">
            <a:avLst/>
          </a:prstGeom>
        </p:spPr>
        <p:txBody>
          <a:bodyPr wrap="square">
            <a:spAutoFit/>
          </a:bodyPr>
          <a:lstStyle/>
          <a:p>
            <a:pPr algn="just"/>
            <a:r>
              <a:rPr lang="vi-VN" sz="2933" b="1" dirty="0">
                <a:solidFill>
                  <a:srgbClr val="000000"/>
                </a:solidFill>
                <a:latin typeface="Times New Roman" panose="02020603050405020304" pitchFamily="18" charset="0"/>
                <a:cs typeface="Times New Roman" panose="02020603050405020304" pitchFamily="18" charset="0"/>
              </a:rPr>
              <a:t>b. Tâm trạng, cảm xúc của Thúy Kiều, Kim Trọng trong buổi hội ngộ</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E3A6CFD9-C7B1-7AC4-EFDC-0C02E2028AAB}"/>
              </a:ext>
            </a:extLst>
          </p:cNvPr>
          <p:cNvSpPr/>
          <p:nvPr/>
        </p:nvSpPr>
        <p:spPr>
          <a:xfrm>
            <a:off x="266700" y="1041400"/>
            <a:ext cx="5334000" cy="543675"/>
          </a:xfrm>
          <a:prstGeom prst="rect">
            <a:avLst/>
          </a:prstGeom>
        </p:spPr>
        <p:txBody>
          <a:bodyPr wrap="square">
            <a:spAutoFit/>
          </a:bodyPr>
          <a:lstStyle/>
          <a:p>
            <a:pPr algn="ctr"/>
            <a:r>
              <a:rPr lang="en-US" sz="2933" b="1" dirty="0">
                <a:solidFill>
                  <a:srgbClr val="000000"/>
                </a:solidFill>
                <a:latin typeface="Times New Roman" panose="02020603050405020304" pitchFamily="18" charset="0"/>
                <a:cs typeface="Times New Roman" panose="02020603050405020304" pitchFamily="18" charset="0"/>
              </a:rPr>
              <a:t>Kim </a:t>
            </a:r>
            <a:r>
              <a:rPr lang="en-US" sz="2933" b="1" dirty="0" err="1">
                <a:solidFill>
                  <a:srgbClr val="000000"/>
                </a:solidFill>
                <a:latin typeface="Times New Roman" panose="02020603050405020304" pitchFamily="18" charset="0"/>
                <a:cs typeface="Times New Roman" panose="02020603050405020304" pitchFamily="18" charset="0"/>
              </a:rPr>
              <a:t>Trọng</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C0AB01B8-E8A5-F70E-4008-78BF397E4CCF}"/>
              </a:ext>
            </a:extLst>
          </p:cNvPr>
          <p:cNvSpPr/>
          <p:nvPr/>
        </p:nvSpPr>
        <p:spPr>
          <a:xfrm>
            <a:off x="5740400" y="1041400"/>
            <a:ext cx="5334000" cy="543675"/>
          </a:xfrm>
          <a:prstGeom prst="rect">
            <a:avLst/>
          </a:prstGeom>
        </p:spPr>
        <p:txBody>
          <a:bodyPr wrap="square">
            <a:spAutoFit/>
          </a:bodyPr>
          <a:lstStyle/>
          <a:p>
            <a:pPr algn="ctr"/>
            <a:r>
              <a:rPr lang="en-US" sz="2933" b="1" dirty="0" err="1">
                <a:solidFill>
                  <a:srgbClr val="000000"/>
                </a:solidFill>
                <a:latin typeface="Times New Roman" panose="02020603050405020304" pitchFamily="18" charset="0"/>
                <a:cs typeface="Times New Roman" panose="02020603050405020304" pitchFamily="18" charset="0"/>
              </a:rPr>
              <a:t>Thúy</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Kiều</a:t>
            </a:r>
            <a:endParaRPr lang="en-US" sz="2933" b="1" dirty="0">
              <a:solidFill>
                <a:srgbClr val="000000"/>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6A057E07-B81C-5450-A7A7-8EF93A550770}"/>
              </a:ext>
            </a:extLst>
          </p:cNvPr>
          <p:cNvCxnSpPr/>
          <p:nvPr/>
        </p:nvCxnSpPr>
        <p:spPr>
          <a:xfrm>
            <a:off x="5334000" y="1194748"/>
            <a:ext cx="0" cy="51816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FA1BE45E-96F8-27D4-6884-89D0CDB02036}"/>
              </a:ext>
            </a:extLst>
          </p:cNvPr>
          <p:cNvSpPr/>
          <p:nvPr/>
        </p:nvSpPr>
        <p:spPr>
          <a:xfrm>
            <a:off x="50800" y="1832531"/>
            <a:ext cx="5333997" cy="995016"/>
          </a:xfrm>
          <a:prstGeom prst="rect">
            <a:avLst/>
          </a:prstGeom>
        </p:spPr>
        <p:txBody>
          <a:bodyPr wrap="square">
            <a:spAutoFit/>
          </a:bodyPr>
          <a:lstStyle/>
          <a:p>
            <a:pPr algn="ctr"/>
            <a:r>
              <a:rPr lang="en-US" sz="2933" i="1" dirty="0" err="1">
                <a:solidFill>
                  <a:srgbClr val="000000"/>
                </a:solidFill>
                <a:latin typeface="Times New Roman" panose="02020603050405020304" pitchFamily="18" charset="0"/>
                <a:cs typeface="Times New Roman" panose="02020603050405020304" pitchFamily="18" charset="0"/>
              </a:rPr>
              <a:t>Bóng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hồng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nhác</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thấy</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nẻo</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xa</a:t>
            </a:r>
            <a:endParaRPr lang="en-US" sz="2933" i="1" dirty="0">
              <a:solidFill>
                <a:srgbClr val="000000"/>
              </a:solidFill>
              <a:latin typeface="Times New Roman" panose="02020603050405020304" pitchFamily="18" charset="0"/>
              <a:cs typeface="Times New Roman" panose="02020603050405020304" pitchFamily="18" charset="0"/>
            </a:endParaRPr>
          </a:p>
          <a:p>
            <a:pPr algn="ctr"/>
            <a:r>
              <a:rPr lang="en-US" sz="2933" i="1" dirty="0">
                <a:solidFill>
                  <a:srgbClr val="000000"/>
                </a:solidFill>
                <a:latin typeface="Times New Roman" panose="02020603050405020304" pitchFamily="18" charset="0"/>
                <a:cs typeface="Times New Roman" panose="02020603050405020304" pitchFamily="18" charset="0"/>
              </a:rPr>
              <a:t>Xuân </a:t>
            </a:r>
            <a:r>
              <a:rPr lang="en-US" sz="2933" i="1" dirty="0" err="1">
                <a:solidFill>
                  <a:srgbClr val="000000"/>
                </a:solidFill>
                <a:latin typeface="Times New Roman" panose="02020603050405020304" pitchFamily="18" charset="0"/>
                <a:cs typeface="Times New Roman" panose="02020603050405020304" pitchFamily="18" charset="0"/>
              </a:rPr>
              <a:t>lan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thu</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cúc</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mặn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mà</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cả</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hai</a:t>
            </a:r>
            <a:endParaRPr lang="en-US" sz="2933"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E9C09A70-0304-9D33-372A-645E423D0929}"/>
              </a:ext>
            </a:extLst>
          </p:cNvPr>
          <p:cNvSpPr/>
          <p:nvPr/>
        </p:nvSpPr>
        <p:spPr>
          <a:xfrm>
            <a:off x="271780" y="3075069"/>
            <a:ext cx="4757419" cy="1897699"/>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rgbClr val="000000"/>
                </a:solidFill>
                <a:latin typeface="Times New Roman" panose="02020603050405020304" pitchFamily="18" charset="0"/>
                <a:cs typeface="Times New Roman" panose="02020603050405020304" pitchFamily="18" charset="0"/>
              </a:rPr>
              <a:t>Dù</a:t>
            </a:r>
            <a:r>
              <a:rPr lang="en-US" sz="2933" dirty="0">
                <a:solidFill>
                  <a:srgbClr val="000000"/>
                </a:solidFill>
                <a:latin typeface="Times New Roman" panose="02020603050405020304" pitchFamily="18" charset="0"/>
                <a:cs typeface="Times New Roman" panose="02020603050405020304" pitchFamily="18" charset="0"/>
              </a:rPr>
              <a:t> ở </a:t>
            </a:r>
            <a:r>
              <a:rPr lang="en-US" sz="2933" dirty="0" err="1">
                <a:solidFill>
                  <a:srgbClr val="000000"/>
                </a:solidFill>
                <a:latin typeface="Times New Roman" panose="02020603050405020304" pitchFamily="18" charset="0"/>
                <a:cs typeface="Times New Roman" panose="02020603050405020304" pitchFamily="18" charset="0"/>
              </a:rPr>
              <a:t>khoảng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cách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xa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mới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chỉ</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thoáng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nhìn</a:t>
            </a:r>
            <a:r>
              <a:rPr lang="en-US" sz="2933" dirty="0">
                <a:solidFill>
                  <a:srgbClr val="000000"/>
                </a:solidFill>
                <a:latin typeface="Times New Roman" panose="02020603050405020304" pitchFamily="18" charset="0"/>
                <a:cs typeface="Times New Roman" panose="02020603050405020304" pitchFamily="18" charset="0"/>
              </a:rPr>
              <a:t>” song </a:t>
            </a:r>
            <a:r>
              <a:rPr lang="en-US" sz="2933" dirty="0" err="1">
                <a:solidFill>
                  <a:srgbClr val="000000"/>
                </a:solidFill>
                <a:latin typeface="Times New Roman" panose="02020603050405020304" pitchFamily="18" charset="0"/>
                <a:cs typeface="Times New Roman" panose="02020603050405020304" pitchFamily="18" charset="0"/>
              </a:rPr>
              <a:t>đã</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ngỡ</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ngàng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ngưỡng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mộ</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vẻ</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đẹp</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mặn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của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hai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thiếu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nữ</a:t>
            </a:r>
            <a:r>
              <a:rPr lang="en-US" sz="2933" dirty="0">
                <a:solidFill>
                  <a:srgbClr val="00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xmlns="" id="{C881E531-EE1F-43DF-4864-393A1F54C216}"/>
              </a:ext>
            </a:extLst>
          </p:cNvPr>
          <p:cNvSpPr/>
          <p:nvPr/>
        </p:nvSpPr>
        <p:spPr>
          <a:xfrm>
            <a:off x="5486400" y="1827685"/>
            <a:ext cx="6349993" cy="995016"/>
          </a:xfrm>
          <a:prstGeom prst="rect">
            <a:avLst/>
          </a:prstGeom>
        </p:spPr>
        <p:txBody>
          <a:bodyPr wrap="square">
            <a:spAutoFit/>
          </a:bodyPr>
          <a:lstStyle/>
          <a:p>
            <a:pPr algn="ctr"/>
            <a:r>
              <a:rPr lang="en-US" sz="2933" i="1" dirty="0" err="1">
                <a:solidFill>
                  <a:srgbClr val="000000"/>
                </a:solidFill>
                <a:latin typeface="Times New Roman" panose="02020603050405020304" pitchFamily="18" charset="0"/>
                <a:cs typeface="Times New Roman" panose="02020603050405020304" pitchFamily="18" charset="0"/>
              </a:rPr>
              <a:t>Bóng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tà</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như</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giục</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cơn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buồn</a:t>
            </a:r>
            <a:r>
              <a:rPr lang="en-US" sz="2933" i="1" dirty="0">
                <a:solidFill>
                  <a:srgbClr val="000000"/>
                </a:solidFill>
                <a:latin typeface="Times New Roman" panose="02020603050405020304" pitchFamily="18" charset="0"/>
                <a:cs typeface="Times New Roman" panose="02020603050405020304" pitchFamily="18" charset="0"/>
              </a:rPr>
              <a:t>,</a:t>
            </a:r>
          </a:p>
          <a:p>
            <a:pPr algn="ctr"/>
            <a:r>
              <a:rPr lang="en-US" sz="2933" i="1" dirty="0" err="1">
                <a:solidFill>
                  <a:srgbClr val="000000"/>
                </a:solidFill>
                <a:latin typeface="Times New Roman" panose="02020603050405020304" pitchFamily="18" charset="0"/>
                <a:cs typeface="Times New Roman" panose="02020603050405020304" pitchFamily="18" charset="0"/>
              </a:rPr>
              <a:t>Khách</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đà</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lên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ngựa</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người</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còn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nghé</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theo</a:t>
            </a:r>
            <a:endParaRPr lang="en-US" sz="2933" i="1"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807E11CA-A1B3-43D9-A3D2-B41477E3C3BB}"/>
              </a:ext>
            </a:extLst>
          </p:cNvPr>
          <p:cNvSpPr/>
          <p:nvPr/>
        </p:nvSpPr>
        <p:spPr>
          <a:xfrm>
            <a:off x="5486401" y="2921000"/>
            <a:ext cx="6433819" cy="1897699"/>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rgbClr val="000000"/>
                </a:solidFill>
                <a:latin typeface="Times New Roman" panose="02020603050405020304" pitchFamily="18" charset="0"/>
                <a:cs typeface="Times New Roman" panose="02020603050405020304" pitchFamily="18" charset="0"/>
              </a:rPr>
              <a:t>Thời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gian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không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gian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của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buổi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hoàng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hôn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khơi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nỗi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buồn</a:t>
            </a:r>
            <a:r>
              <a:rPr lang="en-US" sz="2933" dirty="0">
                <a:solidFill>
                  <a:srgbClr val="000000"/>
                </a:solidFill>
                <a:latin typeface="Times New Roman" panose="02020603050405020304" pitchFamily="18" charset="0"/>
                <a:cs typeface="Times New Roman" panose="02020603050405020304" pitchFamily="18" charset="0"/>
              </a:rPr>
              <a:t> chia </a:t>
            </a:r>
            <a:r>
              <a:rPr lang="en-US" sz="2933" dirty="0" err="1">
                <a:solidFill>
                  <a:srgbClr val="000000"/>
                </a:solidFill>
                <a:latin typeface="Times New Roman" panose="02020603050405020304" pitchFamily="18" charset="0"/>
                <a:cs typeface="Times New Roman" panose="02020603050405020304" pitchFamily="18" charset="0"/>
              </a:rPr>
              <a:t>biệt</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cái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nhìn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ẩn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chứa</a:t>
            </a:r>
            <a:r>
              <a:rPr lang="en-US" sz="2933" dirty="0">
                <a:solidFill>
                  <a:srgbClr val="000000"/>
                </a:solidFill>
                <a:latin typeface="Times New Roman" panose="02020603050405020304" pitchFamily="18" charset="0"/>
                <a:cs typeface="Times New Roman" panose="02020603050405020304" pitchFamily="18" charset="0"/>
              </a:rPr>
              <a:t> bao ý </a:t>
            </a:r>
            <a:r>
              <a:rPr lang="en-US" sz="2933" dirty="0" err="1">
                <a:solidFill>
                  <a:srgbClr val="000000"/>
                </a:solidFill>
                <a:latin typeface="Times New Roman" panose="02020603050405020304" pitchFamily="18" charset="0"/>
                <a:cs typeface="Times New Roman" panose="02020603050405020304" pitchFamily="18" charset="0"/>
              </a:rPr>
              <a:t>tình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của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người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thiếu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nữ</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khuê</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các</a:t>
            </a:r>
            <a:endParaRPr lang="en-US" sz="2933" dirty="0">
              <a:solidFill>
                <a:srgbClr val="0000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EECAAC6A-F9B0-978F-8443-EE941436575E}"/>
              </a:ext>
            </a:extLst>
          </p:cNvPr>
          <p:cNvSpPr/>
          <p:nvPr/>
        </p:nvSpPr>
        <p:spPr>
          <a:xfrm>
            <a:off x="5570227" y="4765318"/>
            <a:ext cx="6349993" cy="995016"/>
          </a:xfrm>
          <a:prstGeom prst="rect">
            <a:avLst/>
          </a:prstGeom>
        </p:spPr>
        <p:txBody>
          <a:bodyPr wrap="square">
            <a:spAutoFit/>
          </a:bodyPr>
          <a:lstStyle/>
          <a:p>
            <a:pPr algn="ctr"/>
            <a:r>
              <a:rPr lang="en-US" sz="2933" i="1" dirty="0" err="1">
                <a:solidFill>
                  <a:srgbClr val="000000"/>
                </a:solidFill>
                <a:latin typeface="Times New Roman" panose="02020603050405020304" pitchFamily="18" charset="0"/>
                <a:cs typeface="Times New Roman" panose="02020603050405020304" pitchFamily="18" charset="0"/>
              </a:rPr>
              <a:t>Dưới</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cầu</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nước</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chảy</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trong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veo</a:t>
            </a:r>
            <a:r>
              <a:rPr lang="en-US" sz="2933" i="1" dirty="0">
                <a:solidFill>
                  <a:srgbClr val="000000"/>
                </a:solidFill>
                <a:latin typeface="Times New Roman" panose="02020603050405020304" pitchFamily="18" charset="0"/>
                <a:cs typeface="Times New Roman" panose="02020603050405020304" pitchFamily="18" charset="0"/>
              </a:rPr>
              <a:t>,</a:t>
            </a:r>
          </a:p>
          <a:p>
            <a:pPr algn="ctr"/>
            <a:r>
              <a:rPr lang="en-US" sz="2933" i="1" dirty="0" err="1">
                <a:solidFill>
                  <a:srgbClr val="000000"/>
                </a:solidFill>
                <a:latin typeface="Times New Roman" panose="02020603050405020304" pitchFamily="18" charset="0"/>
                <a:cs typeface="Times New Roman" panose="02020603050405020304" pitchFamily="18" charset="0"/>
              </a:rPr>
              <a:t>Bên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cầu</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tơ</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liễu</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bóng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chiều</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thướt</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tha</a:t>
            </a:r>
            <a:r>
              <a:rPr lang="en-US" sz="2933" i="1" dirty="0">
                <a:solidFill>
                  <a:srgbClr val="000000"/>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xmlns="" id="{0F270CA6-2872-7874-995B-4AFA12572190}"/>
              </a:ext>
            </a:extLst>
          </p:cNvPr>
          <p:cNvSpPr/>
          <p:nvPr/>
        </p:nvSpPr>
        <p:spPr>
          <a:xfrm>
            <a:off x="5444487" y="5729685"/>
            <a:ext cx="6433819" cy="543675"/>
          </a:xfrm>
          <a:prstGeom prst="rect">
            <a:avLst/>
          </a:prstGeom>
        </p:spPr>
        <p:txBody>
          <a:bodyPr wrap="square">
            <a:spAutoFit/>
          </a:bodyPr>
          <a:lstStyle/>
          <a:p>
            <a:pPr algn="just"/>
            <a:r>
              <a:rPr lang="en-US" sz="2933"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srgbClr val="000000"/>
                </a:solidFill>
                <a:latin typeface="Times New Roman" panose="02020603050405020304" pitchFamily="18" charset="0"/>
                <a:cs typeface="Times New Roman" panose="02020603050405020304" pitchFamily="18" charset="0"/>
              </a:rPr>
              <a:t>Tả</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cảnh</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ngụ</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tình</a:t>
            </a:r>
            <a:endParaRPr lang="en-US" sz="2933"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1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6158209"/>
              </p:ext>
            </p:extLst>
          </p:nvPr>
        </p:nvGraphicFramePr>
        <p:xfrm>
          <a:off x="618186" y="206062"/>
          <a:ext cx="10779617" cy="6195468"/>
        </p:xfrm>
        <a:graphic>
          <a:graphicData uri="http://schemas.openxmlformats.org/drawingml/2006/table">
            <a:tbl>
              <a:tblPr firstRow="1" firstCol="1" bandRow="1">
                <a:tableStyleId>{5C22544A-7EE6-4342-B048-85BDC9FD1C3A}</a:tableStyleId>
              </a:tblPr>
              <a:tblGrid>
                <a:gridCol w="3724848">
                  <a:extLst>
                    <a:ext uri="{9D8B030D-6E8A-4147-A177-3AD203B41FA5}">
                      <a16:colId xmlns:a16="http://schemas.microsoft.com/office/drawing/2014/main" xmlns="" val="983778408"/>
                    </a:ext>
                  </a:extLst>
                </a:gridCol>
                <a:gridCol w="7054769">
                  <a:extLst>
                    <a:ext uri="{9D8B030D-6E8A-4147-A177-3AD203B41FA5}">
                      <a16:colId xmlns:a16="http://schemas.microsoft.com/office/drawing/2014/main" xmlns="" val="4049760812"/>
                    </a:ext>
                  </a:extLst>
                </a:gridCol>
              </a:tblGrid>
              <a:tr h="232633">
                <a:tc>
                  <a:txBody>
                    <a:bodyPr/>
                    <a:lstStyle/>
                    <a:p>
                      <a:pPr algn="ctr">
                        <a:lnSpc>
                          <a:spcPct val="150000"/>
                        </a:lnSpc>
                        <a:spcAft>
                          <a:spcPts val="0"/>
                        </a:spcAft>
                        <a:tabLst>
                          <a:tab pos="90170" algn="l"/>
                          <a:tab pos="180340" algn="l"/>
                        </a:tabLst>
                      </a:pPr>
                      <a:r>
                        <a:rPr lang="en-US" sz="2000" dirty="0">
                          <a:solidFill>
                            <a:schemeClr val="bg1"/>
                          </a:solidFill>
                          <a:effectLst/>
                          <a:latin typeface="Times New Roman" panose="02020603050405020304" pitchFamily="18" charset="0"/>
                          <a:cs typeface="Times New Roman" panose="02020603050405020304" pitchFamily="18" charset="0"/>
                        </a:rPr>
                        <a:t>Kim </a:t>
                      </a:r>
                      <a:r>
                        <a:rPr lang="en-US" sz="2000" dirty="0" err="1">
                          <a:solidFill>
                            <a:schemeClr val="bg1"/>
                          </a:solidFill>
                          <a:effectLst/>
                          <a:latin typeface="Times New Roman" panose="02020603050405020304" pitchFamily="18" charset="0"/>
                          <a:cs typeface="Times New Roman" panose="02020603050405020304" pitchFamily="18" charset="0"/>
                        </a:rPr>
                        <a:t>Trọng</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tc>
                <a:tc>
                  <a:txBody>
                    <a:bodyPr/>
                    <a:lstStyle/>
                    <a:p>
                      <a:pPr algn="ctr">
                        <a:lnSpc>
                          <a:spcPct val="150000"/>
                        </a:lnSpc>
                        <a:spcAft>
                          <a:spcPts val="0"/>
                        </a:spcAft>
                        <a:tabLst>
                          <a:tab pos="90170" algn="l"/>
                          <a:tab pos="180340" algn="l"/>
                        </a:tabLst>
                      </a:pPr>
                      <a:r>
                        <a:rPr lang="en-US" sz="2000" dirty="0" err="1">
                          <a:solidFill>
                            <a:schemeClr val="bg1"/>
                          </a:solidFill>
                          <a:effectLst/>
                          <a:latin typeface="Times New Roman" panose="02020603050405020304" pitchFamily="18" charset="0"/>
                          <a:cs typeface="Times New Roman" panose="02020603050405020304" pitchFamily="18" charset="0"/>
                        </a:rPr>
                        <a:t>Thúy</a:t>
                      </a:r>
                      <a:r>
                        <a:rPr lang="en-US" sz="200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cs typeface="Times New Roman" panose="02020603050405020304" pitchFamily="18" charset="0"/>
                        </a:rPr>
                        <a:t>Kiều</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tc>
                <a:extLst>
                  <a:ext uri="{0D108BD9-81ED-4DB2-BD59-A6C34878D82A}">
                    <a16:rowId xmlns:a16="http://schemas.microsoft.com/office/drawing/2014/main" xmlns="" val="2978775102"/>
                  </a:ext>
                </a:extLst>
              </a:tr>
              <a:tr h="5738268">
                <a:tc>
                  <a:txBody>
                    <a:bodyPr/>
                    <a:lstStyle/>
                    <a:p>
                      <a:pPr algn="just">
                        <a:spcAft>
                          <a:spcPts val="0"/>
                        </a:spcAft>
                        <a:tabLst>
                          <a:tab pos="90170" algn="l"/>
                          <a:tab pos="180340" algn="l"/>
                        </a:tabLst>
                      </a:pPr>
                      <a:r>
                        <a:rPr lang="en-US" sz="2000" dirty="0" err="1">
                          <a:solidFill>
                            <a:srgbClr val="FFFF00"/>
                          </a:solidFill>
                          <a:effectLst/>
                          <a:latin typeface="Times New Roman" panose="02020603050405020304" pitchFamily="18" charset="0"/>
                          <a:cs typeface="Times New Roman" panose="02020603050405020304" pitchFamily="18" charset="0"/>
                        </a:rPr>
                        <a:t>Bóng</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hồng</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nhác</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thấy</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nẻo</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xa</a:t>
                      </a:r>
                      <a:endParaRPr lang="en-US" sz="2000" dirty="0">
                        <a:solidFill>
                          <a:srgbClr val="FFFF00"/>
                        </a:solidFill>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000" dirty="0" err="1">
                          <a:solidFill>
                            <a:srgbClr val="FFFF00"/>
                          </a:solidFill>
                          <a:effectLst/>
                          <a:latin typeface="Times New Roman" panose="02020603050405020304" pitchFamily="18" charset="0"/>
                          <a:cs typeface="Times New Roman" panose="02020603050405020304" pitchFamily="18" charset="0"/>
                        </a:rPr>
                        <a:t>Xuân</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lan</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thu</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cúc</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mặn</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mà</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cả</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hai</a:t>
                      </a:r>
                      <a:endParaRPr lang="en-US" sz="2000" dirty="0">
                        <a:solidFill>
                          <a:srgbClr val="FFFF00"/>
                        </a:solidFill>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000" dirty="0">
                          <a:effectLst/>
                          <a:latin typeface="Times New Roman" panose="02020603050405020304" pitchFamily="18" charset="0"/>
                          <a:cs typeface="Times New Roman" panose="02020603050405020304" pitchFamily="18" charset="0"/>
                        </a:rPr>
                        <a:t>-&gt; </a:t>
                      </a:r>
                      <a:r>
                        <a:rPr lang="en-US" sz="2000" dirty="0" err="1">
                          <a:effectLst/>
                          <a:latin typeface="Times New Roman" panose="02020603050405020304" pitchFamily="18" charset="0"/>
                          <a:cs typeface="Times New Roman" panose="02020603050405020304" pitchFamily="18" charset="0"/>
                        </a:rPr>
                        <a:t>Dù</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khoảng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thoáng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nhìn</a:t>
                      </a:r>
                      <a:r>
                        <a:rPr lang="en-US" sz="2000" dirty="0">
                          <a:effectLst/>
                          <a:latin typeface="Times New Roman" panose="02020603050405020304" pitchFamily="18" charset="0"/>
                          <a:cs typeface="Times New Roman" panose="02020603050405020304" pitchFamily="18" charset="0"/>
                        </a:rPr>
                        <a:t>” song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mặn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t>
                      </a:r>
                      <a:r>
                        <a:rPr lang="en-US" sz="2000" dirty="0">
                          <a:effectLst/>
                          <a:latin typeface="Times New Roman" panose="02020603050405020304" pitchFamily="18" charset="0"/>
                          <a:cs typeface="Times New Roman" panose="02020603050405020304" pitchFamily="18" charset="0"/>
                        </a:rPr>
                        <a:t>.</a:t>
                      </a:r>
                    </a:p>
                    <a:p>
                      <a:pPr algn="just">
                        <a:spcAft>
                          <a:spcPts val="0"/>
                        </a:spcAft>
                        <a:tabLst>
                          <a:tab pos="90170" algn="l"/>
                          <a:tab pos="180340" algn="l"/>
                        </a:tabLs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tc>
                <a:tc>
                  <a:txBody>
                    <a:bodyPr/>
                    <a:lstStyle/>
                    <a:p>
                      <a:pPr algn="just">
                        <a:spcAft>
                          <a:spcPts val="0"/>
                        </a:spcAft>
                        <a:tabLst>
                          <a:tab pos="90170" algn="l"/>
                          <a:tab pos="180340" algn="l"/>
                        </a:tabLst>
                      </a:pPr>
                      <a:r>
                        <a:rPr lang="en-US" sz="2000" dirty="0" err="1">
                          <a:solidFill>
                            <a:srgbClr val="FF0000"/>
                          </a:solidFill>
                          <a:effectLst/>
                          <a:latin typeface="Times New Roman" panose="02020603050405020304" pitchFamily="18" charset="0"/>
                          <a:cs typeface="Times New Roman" panose="02020603050405020304" pitchFamily="18" charset="0"/>
                        </a:rPr>
                        <a:t>Người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quốc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sắc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kẻ</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thiên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tài</a:t>
                      </a:r>
                      <a:endParaRPr lang="en-US" sz="2000" dirty="0">
                        <a:solidFill>
                          <a:srgbClr val="FF0000"/>
                        </a:solidFill>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000" dirty="0" err="1">
                          <a:solidFill>
                            <a:srgbClr val="FF0000"/>
                          </a:solidFill>
                          <a:effectLst/>
                          <a:latin typeface="Times New Roman" panose="02020603050405020304" pitchFamily="18" charset="0"/>
                          <a:cs typeface="Times New Roman" panose="02020603050405020304" pitchFamily="18" charset="0"/>
                        </a:rPr>
                        <a:t>Tình</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trong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như</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đã</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mặt</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ngoài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còn</a:t>
                      </a:r>
                      <a:r>
                        <a:rPr lang="en-US" sz="2000" dirty="0">
                          <a:solidFill>
                            <a:srgbClr val="FF0000"/>
                          </a:solidFill>
                          <a:effectLst/>
                          <a:latin typeface="Times New Roman" panose="02020603050405020304" pitchFamily="18" charset="0"/>
                          <a:cs typeface="Times New Roman" panose="02020603050405020304" pitchFamily="18" charset="0"/>
                        </a:rPr>
                        <a:t> e</a:t>
                      </a:r>
                    </a:p>
                    <a:p>
                      <a:pPr algn="just">
                        <a:spcAft>
                          <a:spcPts val="0"/>
                        </a:spcAft>
                        <a:tabLst>
                          <a:tab pos="90170" algn="l"/>
                          <a:tab pos="180340" algn="l"/>
                        </a:tabLst>
                      </a:pPr>
                      <a:r>
                        <a:rPr lang="en-US" sz="2000" dirty="0">
                          <a:effectLst/>
                          <a:latin typeface="Times New Roman" panose="02020603050405020304" pitchFamily="18" charset="0"/>
                          <a:cs typeface="Times New Roman" panose="02020603050405020304" pitchFamily="18" charset="0"/>
                        </a:rPr>
                        <a:t>-&gt;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sét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bởi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lễ</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khe</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ngùng</a:t>
                      </a:r>
                      <a:r>
                        <a:rPr lang="en-US" sz="2000" dirty="0">
                          <a:effectLst/>
                          <a:latin typeface="Times New Roman" panose="02020603050405020304" pitchFamily="18" charset="0"/>
                          <a:cs typeface="Times New Roman" panose="02020603050405020304" pitchFamily="18" charset="0"/>
                        </a:rPr>
                        <a:t>.</a:t>
                      </a:r>
                    </a:p>
                    <a:p>
                      <a:pPr algn="just">
                        <a:spcAft>
                          <a:spcPts val="0"/>
                        </a:spcAft>
                        <a:tabLst>
                          <a:tab pos="90170" algn="l"/>
                          <a:tab pos="180340" algn="l"/>
                        </a:tabLst>
                      </a:pPr>
                      <a:r>
                        <a:rPr lang="en-US" sz="2000" dirty="0" err="1">
                          <a:solidFill>
                            <a:srgbClr val="FF0000"/>
                          </a:solidFill>
                          <a:effectLst/>
                          <a:latin typeface="Times New Roman" panose="02020603050405020304" pitchFamily="18" charset="0"/>
                          <a:cs typeface="Times New Roman" panose="02020603050405020304" pitchFamily="18" charset="0"/>
                        </a:rPr>
                        <a:t>Chập</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chờn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cơn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tình</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cơn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mê</a:t>
                      </a:r>
                      <a:endParaRPr lang="en-US" sz="2000" dirty="0">
                        <a:solidFill>
                          <a:srgbClr val="FF0000"/>
                        </a:solidFill>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000" dirty="0">
                          <a:effectLst/>
                          <a:latin typeface="Times New Roman" panose="02020603050405020304" pitchFamily="18" charset="0"/>
                          <a:cs typeface="Times New Roman" panose="02020603050405020304" pitchFamily="18" charset="0"/>
                        </a:rPr>
                        <a:t>-&gt; </a:t>
                      </a:r>
                      <a:r>
                        <a:rPr lang="en-US" sz="2000" dirty="0" err="1">
                          <a:effectLst/>
                          <a:latin typeface="Times New Roman" panose="02020603050405020304" pitchFamily="18" charset="0"/>
                          <a:cs typeface="Times New Roman" panose="02020603050405020304" pitchFamily="18" charset="0"/>
                        </a:rPr>
                        <a:t>bối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nàn</a:t>
                      </a:r>
                      <a:r>
                        <a:rPr lang="en-US" sz="2000" dirty="0">
                          <a:effectLst/>
                          <a:latin typeface="Times New Roman" panose="02020603050405020304" pitchFamily="18" charset="0"/>
                          <a:cs typeface="Times New Roman" panose="02020603050405020304" pitchFamily="18" charset="0"/>
                        </a:rPr>
                        <a:t>, say </a:t>
                      </a:r>
                      <a:r>
                        <a:rPr lang="en-US" sz="2000" dirty="0" err="1">
                          <a:effectLst/>
                          <a:latin typeface="Times New Roman" panose="02020603050405020304" pitchFamily="18" charset="0"/>
                          <a:cs typeface="Times New Roman" panose="02020603050405020304" pitchFamily="18" charset="0"/>
                        </a:rPr>
                        <a:t>đắm</a:t>
                      </a:r>
                      <a:r>
                        <a:rPr lang="en-US" sz="2000" dirty="0">
                          <a:effectLst/>
                          <a:latin typeface="Times New Roman" panose="02020603050405020304" pitchFamily="18" charset="0"/>
                          <a:cs typeface="Times New Roman" panose="02020603050405020304" pitchFamily="18" charset="0"/>
                        </a:rPr>
                        <a:t> </a:t>
                      </a:r>
                    </a:p>
                    <a:p>
                      <a:pPr algn="just">
                        <a:spcAft>
                          <a:spcPts val="0"/>
                        </a:spcAft>
                        <a:tabLst>
                          <a:tab pos="90170" algn="l"/>
                          <a:tab pos="180340" algn="l"/>
                        </a:tabLst>
                      </a:pPr>
                      <a:r>
                        <a:rPr lang="en-US" sz="2000" dirty="0" err="1">
                          <a:solidFill>
                            <a:srgbClr val="FF0000"/>
                          </a:solidFill>
                          <a:effectLst/>
                          <a:latin typeface="Times New Roman" panose="02020603050405020304" pitchFamily="18" charset="0"/>
                          <a:cs typeface="Times New Roman" panose="02020603050405020304" pitchFamily="18" charset="0"/>
                        </a:rPr>
                        <a:t>Rốn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ngồi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chẳng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tiện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dứt</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về</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chỉn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khôn</a:t>
                      </a:r>
                      <a:endParaRPr lang="en-US" sz="2000" dirty="0">
                        <a:solidFill>
                          <a:srgbClr val="FF0000"/>
                        </a:solidFill>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000" dirty="0">
                          <a:effectLst/>
                          <a:latin typeface="Times New Roman" panose="02020603050405020304" pitchFamily="18" charset="0"/>
                          <a:cs typeface="Times New Roman" panose="02020603050405020304" pitchFamily="18" charset="0"/>
                        </a:rPr>
                        <a:t>-&gt; </a:t>
                      </a:r>
                      <a:r>
                        <a:rPr lang="en-US" sz="2000" dirty="0" err="1">
                          <a:effectLst/>
                          <a:latin typeface="Times New Roman" panose="02020603050405020304" pitchFamily="18" charset="0"/>
                          <a:cs typeface="Times New Roman" panose="02020603050405020304" pitchFamily="18" charset="0"/>
                        </a:rPr>
                        <a:t>quyến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luyến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muốn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biệt</a:t>
                      </a:r>
                      <a:endParaRPr lang="en-US" sz="2000" dirty="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000" dirty="0" err="1">
                          <a:solidFill>
                            <a:srgbClr val="FF0000"/>
                          </a:solidFill>
                          <a:effectLst/>
                          <a:latin typeface="Times New Roman" panose="02020603050405020304" pitchFamily="18" charset="0"/>
                          <a:cs typeface="Times New Roman" panose="02020603050405020304" pitchFamily="18" charset="0"/>
                        </a:rPr>
                        <a:t>Bóng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tà</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như</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giục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cơn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buồn</a:t>
                      </a:r>
                      <a:r>
                        <a:rPr lang="en-US" sz="2000" dirty="0">
                          <a:solidFill>
                            <a:srgbClr val="FF0000"/>
                          </a:solidFill>
                          <a:effectLst/>
                          <a:latin typeface="Times New Roman" panose="02020603050405020304" pitchFamily="18" charset="0"/>
                          <a:cs typeface="Times New Roman" panose="02020603050405020304" pitchFamily="18" charset="0"/>
                        </a:rPr>
                        <a:t>,</a:t>
                      </a:r>
                    </a:p>
                    <a:p>
                      <a:pPr algn="just">
                        <a:spcAft>
                          <a:spcPts val="0"/>
                        </a:spcAft>
                        <a:tabLst>
                          <a:tab pos="90170" algn="l"/>
                          <a:tab pos="180340" algn="l"/>
                        </a:tabLst>
                      </a:pPr>
                      <a:r>
                        <a:rPr lang="en-US" sz="2000" dirty="0" err="1">
                          <a:solidFill>
                            <a:srgbClr val="FF0000"/>
                          </a:solidFill>
                          <a:effectLst/>
                          <a:latin typeface="Times New Roman" panose="02020603050405020304" pitchFamily="18" charset="0"/>
                          <a:cs typeface="Times New Roman" panose="02020603050405020304" pitchFamily="18" charset="0"/>
                        </a:rPr>
                        <a:t>Khách</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đà</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lên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ngựa</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người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còn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nghé</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theo</a:t>
                      </a:r>
                      <a:endParaRPr lang="en-US" sz="2000" dirty="0">
                        <a:solidFill>
                          <a:srgbClr val="FF0000"/>
                        </a:solidFill>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000" dirty="0">
                          <a:effectLst/>
                          <a:latin typeface="Times New Roman" panose="02020603050405020304" pitchFamily="18" charset="0"/>
                          <a:cs typeface="Times New Roman" panose="02020603050405020304" pitchFamily="18" charset="0"/>
                        </a:rPr>
                        <a:t>-&gt;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buổi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nỗi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buồn</a:t>
                      </a:r>
                      <a:r>
                        <a:rPr lang="en-US" sz="2000" dirty="0">
                          <a:effectLst/>
                          <a:latin typeface="Times New Roman" panose="02020603050405020304" pitchFamily="18" charset="0"/>
                          <a:cs typeface="Times New Roman" panose="02020603050405020304" pitchFamily="18" charset="0"/>
                        </a:rPr>
                        <a:t> chia </a:t>
                      </a:r>
                      <a:r>
                        <a:rPr lang="en-US" sz="2000" dirty="0" err="1">
                          <a:effectLst/>
                          <a:latin typeface="Times New Roman" panose="02020603050405020304" pitchFamily="18" charset="0"/>
                          <a:cs typeface="Times New Roman" panose="02020603050405020304" pitchFamily="18" charset="0"/>
                        </a:rPr>
                        <a:t>biệt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nhìn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ẩn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bao</a:t>
                      </a:r>
                      <a:r>
                        <a:rPr lang="en-US" sz="2000" dirty="0">
                          <a:effectLst/>
                          <a:latin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khuê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endParaRPr lang="en-US" sz="2000" dirty="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000" dirty="0" err="1">
                          <a:solidFill>
                            <a:srgbClr val="FF0000"/>
                          </a:solidFill>
                          <a:effectLst/>
                          <a:latin typeface="Times New Roman" panose="02020603050405020304" pitchFamily="18" charset="0"/>
                          <a:cs typeface="Times New Roman" panose="02020603050405020304" pitchFamily="18" charset="0"/>
                        </a:rPr>
                        <a:t>Dưới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cầu</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nước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chảy</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trong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veo</a:t>
                      </a:r>
                      <a:r>
                        <a:rPr lang="en-US" sz="2000" dirty="0">
                          <a:solidFill>
                            <a:srgbClr val="FF0000"/>
                          </a:solidFill>
                          <a:effectLst/>
                          <a:latin typeface="Times New Roman" panose="02020603050405020304" pitchFamily="18" charset="0"/>
                          <a:cs typeface="Times New Roman" panose="02020603050405020304" pitchFamily="18" charset="0"/>
                        </a:rPr>
                        <a:t>,</a:t>
                      </a:r>
                    </a:p>
                    <a:p>
                      <a:pPr algn="just">
                        <a:spcAft>
                          <a:spcPts val="0"/>
                        </a:spcAft>
                        <a:tabLst>
                          <a:tab pos="90170" algn="l"/>
                          <a:tab pos="180340" algn="l"/>
                        </a:tabLst>
                      </a:pPr>
                      <a:r>
                        <a:rPr lang="en-US" sz="2000" dirty="0" err="1">
                          <a:solidFill>
                            <a:srgbClr val="FF0000"/>
                          </a:solidFill>
                          <a:effectLst/>
                          <a:latin typeface="Times New Roman" panose="02020603050405020304" pitchFamily="18" charset="0"/>
                          <a:cs typeface="Times New Roman" panose="02020603050405020304" pitchFamily="18" charset="0"/>
                        </a:rPr>
                        <a:t>Bên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cầu</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tơ</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liễu</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bóng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chiều</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thướt</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tha</a:t>
                      </a:r>
                      <a:r>
                        <a:rPr lang="en-US" sz="2000" dirty="0">
                          <a:solidFill>
                            <a:srgbClr val="FF0000"/>
                          </a:solidFill>
                          <a:effectLst/>
                          <a:latin typeface="Times New Roman" panose="02020603050405020304" pitchFamily="18" charset="0"/>
                          <a:cs typeface="Times New Roman" panose="02020603050405020304" pitchFamily="18" charset="0"/>
                        </a:rPr>
                        <a:t>.</a:t>
                      </a:r>
                    </a:p>
                    <a:p>
                      <a:pPr algn="just">
                        <a:spcAft>
                          <a:spcPts val="0"/>
                        </a:spcAft>
                        <a:tabLst>
                          <a:tab pos="90170" algn="l"/>
                          <a:tab pos="180340" algn="l"/>
                        </a:tabLst>
                      </a:pPr>
                      <a:r>
                        <a:rPr lang="en-US" sz="2000" dirty="0">
                          <a:effectLst/>
                          <a:latin typeface="Times New Roman" panose="02020603050405020304" pitchFamily="18" charset="0"/>
                          <a:cs typeface="Times New Roman" panose="02020603050405020304" pitchFamily="18" charset="0"/>
                        </a:rPr>
                        <a:t>-&gt; </a:t>
                      </a:r>
                      <a:r>
                        <a:rPr lang="vi-VN" sz="2000" dirty="0">
                          <a:effectLst/>
                          <a:latin typeface="Times New Roman" panose="02020603050405020304" pitchFamily="18" charset="0"/>
                          <a:cs typeface="Times New Roman" panose="02020603050405020304" pitchFamily="18" charset="0"/>
                        </a:rPr>
                        <a:t>Tình yêu giăng mắc lên cả cảnh vật thiên nhiên, khiến nhịp cầu, dòng nước, tơ liễu và bóng chiều cũng trở nên thơ mộng, trữ tình hơn.</a:t>
                      </a:r>
                      <a:endParaRPr lang="en-US" sz="2000" dirty="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000" dirty="0">
                          <a:effectLst/>
                          <a:latin typeface="Times New Roman" panose="02020603050405020304" pitchFamily="18" charset="0"/>
                          <a:cs typeface="Times New Roman" panose="02020603050405020304" pitchFamily="18" charset="0"/>
                        </a:rPr>
                        <a:t>-&gt; </a:t>
                      </a:r>
                      <a:r>
                        <a:rPr lang="en-US" sz="2000" dirty="0" err="1">
                          <a:effectLst/>
                          <a:latin typeface="Times New Roman" panose="02020603050405020304" pitchFamily="18" charset="0"/>
                          <a:cs typeface="Times New Roman" panose="02020603050405020304" pitchFamily="18" charset="0"/>
                        </a:rPr>
                        <a:t>Tả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ngụ</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28" marR="36328" marT="0" marB="0"/>
                </a:tc>
                <a:extLst>
                  <a:ext uri="{0D108BD9-81ED-4DB2-BD59-A6C34878D82A}">
                    <a16:rowId xmlns:a16="http://schemas.microsoft.com/office/drawing/2014/main" xmlns="" val="3842260779"/>
                  </a:ext>
                </a:extLst>
              </a:tr>
            </a:tbl>
          </a:graphicData>
        </a:graphic>
      </p:graphicFrame>
    </p:spTree>
    <p:extLst>
      <p:ext uri="{BB962C8B-B14F-4D97-AF65-F5344CB8AC3E}">
        <p14:creationId xmlns:p14="http://schemas.microsoft.com/office/powerpoint/2010/main" val="3423038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206063"/>
            <a:ext cx="11230378" cy="5262979"/>
          </a:xfrm>
          <a:prstGeom prst="rect">
            <a:avLst/>
          </a:prstGeom>
        </p:spPr>
        <p:txBody>
          <a:bodyPr wrap="squar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 trạng, cảm xúc của Thúy Kiều, Kim Trọng trong buổi hội ngộ</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Ấn tượng đầu:</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Kim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ngỡ ngàng, ngưỡng mộ trước vẻ đẹp mặn mà, đằm thắm của hai chị em Thuý Kiều </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mặn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 tình yêu chớm nở:</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gại ngùng, bối rối, e ấp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trong như đã mặt ngoài còn e)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ắm say, mãnh liệt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(Chập chờn cơn tỉnh cơn mê)</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Q</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uyến luyến chẳng muốn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lìa</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xa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(dứt về chỉn khôn)</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úc chia tay:</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ấn vương, không nỡ rời </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nghé</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 ràng buộc của lễ giáo không ngăn cản được hai tâm hồn trẻ trung, khao khát tình yêu và hạnh phúc. Thời khắc ngày tàn khiến buổi hội ngộ đẹp đẽ, nên thơ giữa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Kim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Kiều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thúc</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622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717" y="256435"/>
            <a:ext cx="7124002" cy="523220"/>
          </a:xfrm>
          <a:prstGeom prst="rect">
            <a:avLst/>
          </a:prstGeom>
        </p:spPr>
        <p:txBody>
          <a:bodyPr wrap="none">
            <a:spAutoFit/>
          </a:bodyPr>
          <a:lstStyle/>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phòng</a:t>
            </a: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15154" y="996867"/>
            <a:ext cx="10599313" cy="1569660"/>
          </a:xfrm>
          <a:prstGeom prst="rect">
            <a:avLst/>
          </a:prstGeom>
        </p:spPr>
        <p:txBody>
          <a:bodyPr wrap="square">
            <a:spAutoFit/>
          </a:bodyPr>
          <a:lstStyle/>
          <a:p>
            <a:pPr algn="just">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1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717" y="256435"/>
            <a:ext cx="7124002" cy="523220"/>
          </a:xfrm>
          <a:prstGeom prst="rect">
            <a:avLst/>
          </a:prstGeom>
        </p:spPr>
        <p:txBody>
          <a:bodyPr wrap="none">
            <a:spAutoFit/>
          </a:bodyPr>
          <a:lstStyle/>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phòng</a:t>
            </a: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562378" y="935435"/>
            <a:ext cx="11041488" cy="3108543"/>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huyển dần từ chiều muộn sang đêm tối</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 gian được mở rộng từ khuê phòng của người thiếu nữ đến bầu trời rộng lớn, mặt nước long lanh, vòm cây trước sân, tất cả đang ngập tràn sắc vàng lộng lẫy của ánh trăng. </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Bức tranh thiên nhiên tươi đẹp,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êm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tràn đầy xuân sắc phản chiếu nỗi niềm bâng khuâng, xao xuyến và cảm giác hân hoan, rạo rực của người thiếu nữ bắt đầu yêu.</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6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6320" y="383237"/>
            <a:ext cx="10367554" cy="3108543"/>
          </a:xfrm>
          <a:prstGeom prst="rect">
            <a:avLst/>
          </a:prstGeom>
        </p:spPr>
        <p:txBody>
          <a:bodyPr wrap="square">
            <a:spAutoFit/>
          </a:bodyPr>
          <a:lstStyle/>
          <a:p>
            <a:pPr>
              <a:spcAft>
                <a:spcPts val="0"/>
              </a:spcAft>
              <a:tabLst>
                <a:tab pos="762000" algn="l"/>
              </a:tabLst>
            </a:pP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tabLst>
                <a:tab pos="7620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Vầng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chênh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chếch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nhòm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7620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lẫy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vòm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0"/>
              </a:spcAft>
              <a:tabLst>
                <a:tab pos="7620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xuyến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rung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-&gt;</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ngụ</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913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B4E938-63E0-A97B-0E90-41B100EB97A8}"/>
              </a:ext>
            </a:extLst>
          </p:cNvPr>
          <p:cNvSpPr/>
          <p:nvPr/>
        </p:nvSpPr>
        <p:spPr>
          <a:xfrm>
            <a:off x="510893" y="1317129"/>
            <a:ext cx="4826000" cy="543675"/>
          </a:xfrm>
          <a:prstGeom prst="rect">
            <a:avLst/>
          </a:prstGeom>
        </p:spPr>
        <p:txBody>
          <a:bodyPr wrap="square">
            <a:spAutoFit/>
          </a:bodyPr>
          <a:lstStyle/>
          <a:p>
            <a:pPr algn="just"/>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Lời</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độc</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thoại</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64CF402E-76D7-B8B6-FD09-CB363AC1434E}"/>
              </a:ext>
            </a:extLst>
          </p:cNvPr>
          <p:cNvSpPr/>
          <p:nvPr/>
        </p:nvSpPr>
        <p:spPr>
          <a:xfrm>
            <a:off x="454660" y="224970"/>
            <a:ext cx="11582400" cy="1077218"/>
          </a:xfrm>
          <a:prstGeom prst="rect">
            <a:avLst/>
          </a:prstGeom>
        </p:spPr>
        <p:txBody>
          <a:bodyPr wrap="square">
            <a:spAutoFit/>
          </a:bodyPr>
          <a:lstStyle/>
          <a:p>
            <a:pPr>
              <a:spcAft>
                <a:spcPts val="0"/>
              </a:spcAft>
              <a:tabLst>
                <a:tab pos="762000" algn="l"/>
              </a:tabLs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Chép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4643FE21-B49C-DA14-FB09-A8CF396AD41F}"/>
              </a:ext>
            </a:extLst>
          </p:cNvPr>
          <p:cNvSpPr/>
          <p:nvPr/>
        </p:nvSpPr>
        <p:spPr>
          <a:xfrm>
            <a:off x="1574800" y="3512523"/>
            <a:ext cx="6451600" cy="995016"/>
          </a:xfrm>
          <a:prstGeom prst="rect">
            <a:avLst/>
          </a:prstGeom>
        </p:spPr>
        <p:txBody>
          <a:bodyPr wrap="square">
            <a:spAutoFit/>
          </a:bodyPr>
          <a:lstStyle/>
          <a:p>
            <a:pPr algn="ctr"/>
            <a:r>
              <a:rPr lang="en-US" sz="2933" i="1" dirty="0">
                <a:solidFill>
                  <a:srgbClr val="000000"/>
                </a:solidFill>
                <a:latin typeface="Times New Roman" panose="02020603050405020304" pitchFamily="18" charset="0"/>
                <a:cs typeface="Times New Roman" panose="02020603050405020304" pitchFamily="18" charset="0"/>
              </a:rPr>
              <a:t>“</a:t>
            </a:r>
            <a:r>
              <a:rPr lang="en-US" sz="2933" i="1" dirty="0" err="1">
                <a:solidFill>
                  <a:srgbClr val="000000"/>
                </a:solidFill>
                <a:latin typeface="Times New Roman" panose="02020603050405020304" pitchFamily="18" charset="0"/>
                <a:cs typeface="Times New Roman" panose="02020603050405020304" pitchFamily="18" charset="0"/>
              </a:rPr>
              <a:t>Người</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đâu</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gặp</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gỡ</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làm</a:t>
            </a:r>
            <a:r>
              <a:rPr lang="en-US" sz="2933" i="1" dirty="0">
                <a:solidFill>
                  <a:srgbClr val="000000"/>
                </a:solidFill>
                <a:latin typeface="Times New Roman" panose="02020603050405020304" pitchFamily="18" charset="0"/>
                <a:cs typeface="Times New Roman" panose="02020603050405020304" pitchFamily="18" charset="0"/>
              </a:rPr>
              <a:t> chi,</a:t>
            </a:r>
          </a:p>
          <a:p>
            <a:pPr algn="ctr"/>
            <a:r>
              <a:rPr lang="en-US" sz="2933" i="1" dirty="0" err="1">
                <a:solidFill>
                  <a:srgbClr val="000000"/>
                </a:solidFill>
                <a:latin typeface="Times New Roman" panose="02020603050405020304" pitchFamily="18" charset="0"/>
                <a:cs typeface="Times New Roman" panose="02020603050405020304" pitchFamily="18" charset="0"/>
              </a:rPr>
              <a:t>Trăm</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năm</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biết</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có</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duyên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gì</a:t>
            </a:r>
            <a:r>
              <a:rPr lang="en-US" sz="2933" i="1" dirty="0">
                <a:solidFill>
                  <a:srgbClr val="000000"/>
                </a:solidFill>
                <a:latin typeface="Times New Roman" panose="02020603050405020304" pitchFamily="18" charset="0"/>
                <a:cs typeface="Times New Roman" panose="02020603050405020304" pitchFamily="18" charset="0"/>
              </a:rPr>
              <a:t> hay </a:t>
            </a:r>
            <a:r>
              <a:rPr lang="en-US" sz="2933" i="1" dirty="0" err="1">
                <a:solidFill>
                  <a:srgbClr val="000000"/>
                </a:solidFill>
                <a:latin typeface="Times New Roman" panose="02020603050405020304" pitchFamily="18" charset="0"/>
                <a:cs typeface="Times New Roman" panose="02020603050405020304" pitchFamily="18" charset="0"/>
              </a:rPr>
              <a:t>không</a:t>
            </a:r>
            <a:r>
              <a:rPr lang="en-US" sz="2933" i="1" dirty="0">
                <a:solidFill>
                  <a:srgbClr val="000000"/>
                </a:solidFill>
                <a:latin typeface="Times New Roman" panose="02020603050405020304" pitchFamily="18" charset="0"/>
                <a:cs typeface="Times New Roman" panose="02020603050405020304" pitchFamily="18" charset="0"/>
              </a:rPr>
              <a:t>?”</a:t>
            </a:r>
          </a:p>
        </p:txBody>
      </p:sp>
      <p:sp>
        <p:nvSpPr>
          <p:cNvPr id="5" name="Freeform 6">
            <a:extLst>
              <a:ext uri="{FF2B5EF4-FFF2-40B4-BE49-F238E27FC236}">
                <a16:creationId xmlns:a16="http://schemas.microsoft.com/office/drawing/2014/main" xmlns="" id="{87EC1394-6D92-12E4-3BC1-3276D7E78856}"/>
              </a:ext>
            </a:extLst>
          </p:cNvPr>
          <p:cNvSpPr/>
          <p:nvPr/>
        </p:nvSpPr>
        <p:spPr>
          <a:xfrm>
            <a:off x="-524895" y="2969103"/>
            <a:ext cx="3448788" cy="4069393"/>
          </a:xfrm>
          <a:custGeom>
            <a:avLst/>
            <a:gdLst/>
            <a:ahLst/>
            <a:cxnLst/>
            <a:rect l="l" t="t" r="r" b="b"/>
            <a:pathLst>
              <a:path w="4792182" h="5654529">
                <a:moveTo>
                  <a:pt x="0" y="0"/>
                </a:moveTo>
                <a:lnTo>
                  <a:pt x="4792182" y="0"/>
                </a:lnTo>
                <a:lnTo>
                  <a:pt x="4792182" y="5654529"/>
                </a:lnTo>
                <a:lnTo>
                  <a:pt x="0" y="5654529"/>
                </a:lnTo>
                <a:lnTo>
                  <a:pt x="0" y="0"/>
                </a:lnTo>
                <a:close/>
              </a:path>
            </a:pathLst>
          </a:custGeom>
          <a:blipFill>
            <a:blip r:embed="rId3"/>
            <a:stretch>
              <a:fillRect/>
            </a:stretch>
          </a:blipFill>
        </p:spPr>
        <p:txBody>
          <a:bodyPr/>
          <a:lstStyle/>
          <a:p>
            <a:endParaRPr lang="en-US" sz="1200"/>
          </a:p>
        </p:txBody>
      </p:sp>
      <p:sp>
        <p:nvSpPr>
          <p:cNvPr id="6" name="Rectangle 5">
            <a:extLst>
              <a:ext uri="{FF2B5EF4-FFF2-40B4-BE49-F238E27FC236}">
                <a16:creationId xmlns:a16="http://schemas.microsoft.com/office/drawing/2014/main" xmlns="" id="{6CDA4A6A-92D9-5B5A-1E6D-A5F1E69CF3A3}"/>
              </a:ext>
            </a:extLst>
          </p:cNvPr>
          <p:cNvSpPr/>
          <p:nvPr/>
        </p:nvSpPr>
        <p:spPr>
          <a:xfrm>
            <a:off x="146424" y="2041018"/>
            <a:ext cx="6451600" cy="995016"/>
          </a:xfrm>
          <a:prstGeom prst="rect">
            <a:avLst/>
          </a:prstGeom>
        </p:spPr>
        <p:txBody>
          <a:bodyPr wrap="square">
            <a:spAutoFit/>
          </a:bodyPr>
          <a:lstStyle/>
          <a:p>
            <a:pPr algn="ctr"/>
            <a:r>
              <a:rPr lang="en-US" sz="2933" i="1" dirty="0">
                <a:solidFill>
                  <a:srgbClr val="000000"/>
                </a:solidFill>
                <a:latin typeface="Times New Roman" panose="02020603050405020304" pitchFamily="18" charset="0"/>
                <a:cs typeface="Times New Roman" panose="02020603050405020304" pitchFamily="18" charset="0"/>
              </a:rPr>
              <a:t>“</a:t>
            </a:r>
            <a:r>
              <a:rPr lang="en-US" sz="2933" i="1" dirty="0" err="1">
                <a:solidFill>
                  <a:srgbClr val="000000"/>
                </a:solidFill>
                <a:latin typeface="Times New Roman" panose="02020603050405020304" pitchFamily="18" charset="0"/>
                <a:cs typeface="Times New Roman" panose="02020603050405020304" pitchFamily="18" charset="0"/>
              </a:rPr>
              <a:t>Người</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mà</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đến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thế</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thì</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thôi</a:t>
            </a:r>
            <a:r>
              <a:rPr lang="en-US" sz="2933" i="1" dirty="0">
                <a:solidFill>
                  <a:srgbClr val="000000"/>
                </a:solidFill>
                <a:latin typeface="Times New Roman" panose="02020603050405020304" pitchFamily="18" charset="0"/>
                <a:cs typeface="Times New Roman" panose="02020603050405020304" pitchFamily="18" charset="0"/>
              </a:rPr>
              <a:t>,</a:t>
            </a:r>
          </a:p>
          <a:p>
            <a:pPr algn="ctr"/>
            <a:r>
              <a:rPr lang="en-US" sz="2933" i="1" dirty="0" err="1">
                <a:solidFill>
                  <a:srgbClr val="000000"/>
                </a:solidFill>
                <a:latin typeface="Times New Roman" panose="02020603050405020304" pitchFamily="18" charset="0"/>
                <a:cs typeface="Times New Roman" panose="02020603050405020304" pitchFamily="18" charset="0"/>
              </a:rPr>
              <a:t>Đời</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phồn</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hoa</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cũng</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là</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đời</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bỏ</a:t>
            </a:r>
            <a:r>
              <a:rPr lang="en-US" sz="2933" i="1" dirty="0">
                <a:solidFill>
                  <a:srgbClr val="000000"/>
                </a:solidFill>
                <a:latin typeface="Times New Roman" panose="02020603050405020304" pitchFamily="18" charset="0"/>
                <a:cs typeface="Times New Roman" panose="02020603050405020304" pitchFamily="18" charset="0"/>
              </a:rPr>
              <a:t> </a:t>
            </a:r>
            <a:r>
              <a:rPr lang="en-US" sz="2933" i="1" dirty="0" err="1">
                <a:solidFill>
                  <a:srgbClr val="000000"/>
                </a:solidFill>
                <a:latin typeface="Times New Roman" panose="02020603050405020304" pitchFamily="18" charset="0"/>
                <a:cs typeface="Times New Roman" panose="02020603050405020304" pitchFamily="18" charset="0"/>
              </a:rPr>
              <a:t>đi</a:t>
            </a:r>
            <a:r>
              <a:rPr lang="en-US" sz="2933" i="1" dirty="0">
                <a:solidFill>
                  <a:srgbClr val="00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xmlns="" id="{AB1C7013-73E8-3CA3-2E2F-192603BFDA42}"/>
              </a:ext>
            </a:extLst>
          </p:cNvPr>
          <p:cNvSpPr/>
          <p:nvPr/>
        </p:nvSpPr>
        <p:spPr>
          <a:xfrm>
            <a:off x="6245860" y="1857514"/>
            <a:ext cx="5588000" cy="1446358"/>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rgbClr val="000000"/>
                </a:solidFill>
                <a:latin typeface="Times New Roman" panose="02020603050405020304" pitchFamily="18" charset="0"/>
                <a:cs typeface="Times New Roman" panose="02020603050405020304" pitchFamily="18" charset="0"/>
              </a:rPr>
              <a:t>Nỗi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xót</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xa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thương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cảm</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cho</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thân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phận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nàng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Đạm</a:t>
            </a:r>
            <a:r>
              <a:rPr lang="en-US" sz="2933" dirty="0">
                <a:solidFill>
                  <a:srgbClr val="000000"/>
                </a:solidFill>
                <a:latin typeface="Times New Roman" panose="02020603050405020304" pitchFamily="18" charset="0"/>
                <a:cs typeface="Times New Roman" panose="02020603050405020304" pitchFamily="18" charset="0"/>
              </a:rPr>
              <a:t> Tiên </a:t>
            </a:r>
            <a:r>
              <a:rPr lang="en-US" sz="2933" dirty="0" err="1">
                <a:solidFill>
                  <a:srgbClr val="000000"/>
                </a:solidFill>
                <a:latin typeface="Times New Roman" panose="02020603050405020304" pitchFamily="18" charset="0"/>
                <a:cs typeface="Times New Roman" panose="02020603050405020304" pitchFamily="18" charset="0"/>
              </a:rPr>
              <a:t>nhan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sắc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tài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hoa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bạc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mệnh</a:t>
            </a:r>
            <a:r>
              <a:rPr lang="en-US" sz="2933" dirty="0">
                <a:solidFill>
                  <a:srgbClr val="00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xmlns="" id="{08FC2884-58A1-16C8-413C-AB5670A921D6}"/>
              </a:ext>
            </a:extLst>
          </p:cNvPr>
          <p:cNvSpPr/>
          <p:nvPr/>
        </p:nvSpPr>
        <p:spPr>
          <a:xfrm>
            <a:off x="4267200" y="5003800"/>
            <a:ext cx="6502400" cy="1446358"/>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933"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a:t>
            </a:r>
            <a:r>
              <a:rPr lang="en-US" sz="2933" dirty="0" err="1">
                <a:solidFill>
                  <a:srgbClr val="000000"/>
                </a:solidFill>
                <a:latin typeface="Times New Roman" panose="02020603050405020304" pitchFamily="18" charset="0"/>
                <a:cs typeface="Times New Roman" panose="02020603050405020304" pitchFamily="18" charset="0"/>
              </a:rPr>
              <a:t>ồi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hồi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khắc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khoải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vừa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có</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nỗi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âu</a:t>
            </a:r>
            <a:r>
              <a:rPr lang="en-US" sz="2933" dirty="0">
                <a:solidFill>
                  <a:srgbClr val="000000"/>
                </a:solidFill>
                <a:latin typeface="Times New Roman" panose="02020603050405020304" pitchFamily="18" charset="0"/>
                <a:cs typeface="Times New Roman" panose="02020603050405020304" pitchFamily="18" charset="0"/>
              </a:rPr>
              <a:t> lo </a:t>
            </a:r>
            <a:r>
              <a:rPr lang="en-US" sz="2933" dirty="0" err="1">
                <a:solidFill>
                  <a:srgbClr val="000000"/>
                </a:solidFill>
                <a:latin typeface="Times New Roman" panose="02020603050405020304" pitchFamily="18" charset="0"/>
                <a:cs typeface="Times New Roman" panose="02020603050405020304" pitchFamily="18" charset="0"/>
              </a:rPr>
              <a:t>vừa</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có</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niềm</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mong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ước</a:t>
            </a:r>
            <a:r>
              <a:rPr lang="en-US" sz="2933" dirty="0">
                <a:solidFill>
                  <a:srgbClr val="000000"/>
                </a:solidFill>
                <a:latin typeface="Times New Roman" panose="02020603050405020304" pitchFamily="18" charset="0"/>
                <a:cs typeface="Times New Roman" panose="02020603050405020304" pitchFamily="18" charset="0"/>
              </a:rPr>
              <a:t>, hi </a:t>
            </a:r>
            <a:r>
              <a:rPr lang="en-US" sz="2933" dirty="0" err="1">
                <a:solidFill>
                  <a:srgbClr val="000000"/>
                </a:solidFill>
                <a:latin typeface="Times New Roman" panose="02020603050405020304" pitchFamily="18" charset="0"/>
                <a:cs typeface="Times New Roman" panose="02020603050405020304" pitchFamily="18" charset="0"/>
              </a:rPr>
              <a:t>vọng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nghĩ</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về</a:t>
            </a:r>
            <a:r>
              <a:rPr lang="en-US" sz="2933" dirty="0">
                <a:solidFill>
                  <a:srgbClr val="000000"/>
                </a:solidFill>
                <a:latin typeface="Times New Roman" panose="02020603050405020304" pitchFamily="18" charset="0"/>
                <a:cs typeface="Times New Roman" panose="02020603050405020304" pitchFamily="18" charset="0"/>
              </a:rPr>
              <a:t> Kim </a:t>
            </a:r>
            <a:r>
              <a:rPr lang="en-US" sz="2933" dirty="0" err="1">
                <a:solidFill>
                  <a:srgbClr val="000000"/>
                </a:solidFill>
                <a:latin typeface="Times New Roman" panose="02020603050405020304" pitchFamily="18" charset="0"/>
                <a:cs typeface="Times New Roman" panose="02020603050405020304" pitchFamily="18" charset="0"/>
              </a:rPr>
              <a:t>Trọng</a:t>
            </a:r>
            <a:r>
              <a:rPr lang="en-US" sz="2933"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266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275" y="542939"/>
            <a:ext cx="11050074" cy="1077218"/>
          </a:xfrm>
          <a:prstGeom prst="rect">
            <a:avLst/>
          </a:prstGeom>
        </p:spPr>
        <p:txBody>
          <a:bodyPr wrap="square">
            <a:spAutoFit/>
          </a:bodyPr>
          <a:lstStyle/>
          <a:p>
            <a:pPr>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H: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258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74" y="429991"/>
            <a:ext cx="10509161" cy="3108543"/>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X</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ót xa, thương cảm cho số phận bi kịch của Đạm Tiên, niềm trăn trở về giá trị cuộc sống</a:t>
            </a:r>
            <a:endParaRPr lang="en-US" sz="28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âng khuâng, xao xuyến, chan chứa hi vọng nhưng cũng phấp phỏng lo âu khi nghĩ đến Kim Trọng</a:t>
            </a:r>
            <a:endParaRPr lang="en-US" sz="28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Ngổn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phức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1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5161" y="768010"/>
            <a:ext cx="9646275" cy="2308324"/>
          </a:xfrm>
          <a:prstGeom prst="rect">
            <a:avLst/>
          </a:prstGeom>
        </p:spPr>
        <p:txBody>
          <a:bodyPr wrap="square">
            <a:spAutoFit/>
          </a:bodyPr>
          <a:lstStyle/>
          <a:p>
            <a:r>
              <a:rPr lang="nl-NL" sz="2400" dirty="0">
                <a:latin typeface="Times New Roman" panose="02020603050405020304" pitchFamily="18" charset="0"/>
                <a:ea typeface="Times New Roman" panose="02020603050405020304" pitchFamily="18" charset="0"/>
              </a:rPr>
              <a:t>Bốn tác phẩm trên đều là những tác phẩm truyện thơ Nôm nổi tiếng trong nền văn học trung đại Việt Nam. Hai trong số bốn tác phẩm trên là Truyện Kiều của Nguyễn du và Lục Vân Tiên của Nguyễn Đình Chiểu hẳn các em cũng đã được nghe nhắc đến nhiều rồi. Trong chủ điểm 3: Hồn nước nằm trong tiếng mẹ cha này, mình cũng sẽ được tìm hiểu về 2 đoạn trích trong 2 tác phẩm trên. Trước hết mình cùng nhau tìm hiểu về Truyện thơ Nôm </a:t>
            </a:r>
            <a:endParaRPr lang="en-US" sz="2400" dirty="0"/>
          </a:p>
        </p:txBody>
      </p:sp>
    </p:spTree>
    <p:extLst>
      <p:ext uri="{BB962C8B-B14F-4D97-AF65-F5344CB8AC3E}">
        <p14:creationId xmlns:p14="http://schemas.microsoft.com/office/powerpoint/2010/main" val="1203719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680" y="449618"/>
            <a:ext cx="5359159" cy="523220"/>
          </a:xfrm>
          <a:prstGeom prst="rect">
            <a:avLst/>
          </a:prstGeom>
        </p:spPr>
        <p:txBody>
          <a:bodyPr wrap="none">
            <a:spAutoFit/>
          </a:bodyPr>
          <a:lstStyle/>
          <a:p>
            <a:pPr>
              <a:spcAft>
                <a:spcPts val="0"/>
              </a:spcAft>
              <a:tabLst>
                <a:tab pos="590550"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275009" y="1199762"/>
            <a:ext cx="8603087" cy="1077218"/>
          </a:xfrm>
          <a:prstGeom prst="rect">
            <a:avLst/>
          </a:prstGeom>
        </p:spPr>
        <p:txBody>
          <a:bodyPr wrap="square">
            <a:spAutoFit/>
          </a:bodyPr>
          <a:lstStyle/>
          <a:p>
            <a:pPr algn="just">
              <a:spcAft>
                <a:spcPts val="0"/>
              </a:spcAft>
              <a:tabLst>
                <a:tab pos="90170" algn="l"/>
                <a:tab pos="18034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L</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ời người kể chuyện, lời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nhân vật, bút pháp tả cảnh ngụ tình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2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508" y="410982"/>
            <a:ext cx="9345828" cy="523220"/>
          </a:xfrm>
          <a:prstGeom prst="rect">
            <a:avLst/>
          </a:prstGeom>
        </p:spPr>
        <p:txBody>
          <a:bodyPr wrap="none">
            <a:spAutoFit/>
          </a:bodyPr>
          <a:lstStyle/>
          <a:p>
            <a:pPr algn="just">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84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186" y="416700"/>
            <a:ext cx="10444767" cy="4401205"/>
          </a:xfrm>
          <a:prstGeom prst="rect">
            <a:avLst/>
          </a:prstGeom>
        </p:spPr>
        <p:txBody>
          <a:bodyPr wrap="square">
            <a:spAutoFit/>
          </a:bodyPr>
          <a:lstStyle/>
          <a:p>
            <a:pPr>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Nghệ thuật xây dựng nhân vật: khắc hoạ nhân vật ở ngoại hiện và nội tâm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phương tiện: lời kể của người kể chuyện, lời độc thoại nội tâm của nhân vật, bút pháp tả cảnh ngụ tình,...</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 ngợi vẻ đẹp của thiên nhiên, cuộc sống, của tuổi trẻ và tình yêu tự do</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 hiện sự đồng cảm, đồng tình với khát vọng tình yêu; tình yêu thương và sự trân trọng con người, đặc biệt là người phụ nữ.</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992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760" y="484881"/>
            <a:ext cx="10586434" cy="1384995"/>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7 -9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Kim –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gỡ</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535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99" y="578408"/>
            <a:ext cx="5490285" cy="369332"/>
          </a:xfrm>
          <a:prstGeom prst="rect">
            <a:avLst/>
          </a:prstGeom>
        </p:spPr>
        <p:txBody>
          <a:bodyPr wrap="none">
            <a:spAutoFit/>
          </a:bodyPr>
          <a:lstStyle/>
          <a:p>
            <a:pPr algn="ctr">
              <a:spcAft>
                <a:spcPts val="0"/>
              </a:spcAft>
            </a:pP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CHA</a:t>
            </a:r>
            <a:endParaRPr lang="en-US" sz="16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202287" y="1148274"/>
            <a:ext cx="7258331" cy="923330"/>
          </a:xfrm>
          <a:prstGeom prst="rect">
            <a:avLst/>
          </a:prstGeom>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Tiết</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Văn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bản</a:t>
            </a:r>
            <a:r>
              <a:rPr lang="en-US" b="1" dirty="0">
                <a:solidFill>
                  <a:srgbClr val="FF0000"/>
                </a:solidFill>
                <a:latin typeface="Times New Roman" panose="02020603050405020304" pitchFamily="18" charset="0"/>
                <a:cs typeface="Times New Roman" panose="02020603050405020304" pitchFamily="18" charset="0"/>
              </a:rPr>
              <a:t> 1</a:t>
            </a:r>
          </a:p>
          <a:p>
            <a:pPr algn="ctr"/>
            <a:r>
              <a:rPr lang="en-US" b="1" dirty="0">
                <a:solidFill>
                  <a:srgbClr val="FF0000"/>
                </a:solidFill>
                <a:latin typeface="Times New Roman" panose="02020603050405020304" pitchFamily="18" charset="0"/>
                <a:cs typeface="Times New Roman" panose="02020603050405020304" pitchFamily="18" charset="0"/>
              </a:rPr>
              <a:t>KIM - </a:t>
            </a:r>
            <a:r>
              <a:rPr lang="en-US" b="1" dirty="0" err="1">
                <a:solidFill>
                  <a:srgbClr val="FF0000"/>
                </a:solidFill>
                <a:latin typeface="Times New Roman" panose="02020603050405020304" pitchFamily="18" charset="0"/>
                <a:cs typeface="Times New Roman" panose="02020603050405020304" pitchFamily="18" charset="0"/>
              </a:rPr>
              <a:t>KIỀU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GẶP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GỠ</a:t>
            </a:r>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Trích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Truyện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Kiều</a:t>
            </a:r>
            <a:r>
              <a:rPr lang="en-US" dirty="0">
                <a:solidFill>
                  <a:srgbClr val="FF0000"/>
                </a:solidFill>
                <a:latin typeface="Times New Roman" panose="02020603050405020304" pitchFamily="18" charset="0"/>
                <a:cs typeface="Times New Roman" panose="02020603050405020304" pitchFamily="18" charset="0"/>
              </a:rPr>
              <a:t> – </a:t>
            </a:r>
            <a:r>
              <a:rPr lang="en-US" dirty="0" err="1">
                <a:solidFill>
                  <a:srgbClr val="FF0000"/>
                </a:solidFill>
                <a:latin typeface="Times New Roman" panose="02020603050405020304" pitchFamily="18" charset="0"/>
                <a:cs typeface="Times New Roman" panose="02020603050405020304" pitchFamily="18" charset="0"/>
              </a:rPr>
              <a:t>Nguyễn</a:t>
            </a:r>
            <a:r>
              <a:rPr lang="en-US" dirty="0">
                <a:solidFill>
                  <a:srgbClr val="FF0000"/>
                </a:solidFill>
                <a:latin typeface="Times New Roman" panose="02020603050405020304" pitchFamily="18" charset="0"/>
                <a:cs typeface="Times New Roman" panose="02020603050405020304" pitchFamily="18" charset="0"/>
              </a:rPr>
              <a:t> Du)</a:t>
            </a:r>
          </a:p>
        </p:txBody>
      </p:sp>
    </p:spTree>
    <p:extLst>
      <p:ext uri="{BB962C8B-B14F-4D97-AF65-F5344CB8AC3E}">
        <p14:creationId xmlns:p14="http://schemas.microsoft.com/office/powerpoint/2010/main" val="372625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7125" y="616837"/>
            <a:ext cx="10921285" cy="2062103"/>
          </a:xfrm>
          <a:prstGeom prst="rect">
            <a:avLst/>
          </a:prstGeom>
        </p:spPr>
        <p:txBody>
          <a:bodyPr wrap="square">
            <a:spAutoFit/>
          </a:bodyPr>
          <a:lstStyle/>
          <a:p>
            <a:pPr lvl="0" algn="just">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latin typeface="Times New Roman" panose="02020603050405020304" pitchFamily="18" charset="0"/>
                <a:ea typeface="Calibri" panose="020F0502020204030204" pitchFamily="34" charset="0"/>
                <a:cs typeface="Times New Roman" panose="02020603050405020304" pitchFamily="18" charset="0"/>
              </a:rPr>
              <a:t> Tri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SGK</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tr64</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hỏi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spcAft>
                <a:spcPts val="0"/>
              </a:spcAft>
            </a:pP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latin typeface="Times New Roman" panose="02020603050405020304" pitchFamily="18" charset="0"/>
                <a:ea typeface="Calibri" panose="020F0502020204030204" pitchFamily="34" charset="0"/>
                <a:cs typeface="Times New Roman" panose="02020603050405020304" pitchFamily="18" charset="0"/>
              </a:rPr>
              <a:t> tri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142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29" y="204095"/>
            <a:ext cx="11140225" cy="6124754"/>
          </a:xfrm>
          <a:prstGeom prst="rect">
            <a:avLst/>
          </a:prstGeom>
        </p:spPr>
        <p:txBody>
          <a:bodyPr wrap="square">
            <a:spAutoFit/>
          </a:bodyPr>
          <a:lstStyle/>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Nôm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XVI – XVII;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XVIII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XIX</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Song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chia li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785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99" y="578408"/>
            <a:ext cx="5490285" cy="369332"/>
          </a:xfrm>
          <a:prstGeom prst="rect">
            <a:avLst/>
          </a:prstGeom>
        </p:spPr>
        <p:txBody>
          <a:bodyPr wrap="none">
            <a:spAutoFit/>
          </a:bodyPr>
          <a:lstStyle/>
          <a:p>
            <a:pPr algn="ctr">
              <a:spcAft>
                <a:spcPts val="0"/>
              </a:spcAf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HỒN NƯỚC NẰM TRONG TIẾNG MẸ CHA</a:t>
            </a:r>
            <a:endParaRPr lang="en-US" sz="16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202287" y="1148274"/>
            <a:ext cx="7258331" cy="923330"/>
          </a:xfrm>
          <a:prstGeom prst="rect">
            <a:avLst/>
          </a:prstGeom>
        </p:spPr>
        <p:txBody>
          <a:bodyPr wrap="square">
            <a:sp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Tiết</a:t>
            </a:r>
            <a:r>
              <a:rPr lang="en-US" b="1" dirty="0" smtClean="0">
                <a:solidFill>
                  <a:srgbClr val="FF0000"/>
                </a:solidFill>
                <a:latin typeface="Times New Roman" panose="02020603050405020304" pitchFamily="18" charset="0"/>
                <a:cs typeface="Times New Roman" panose="02020603050405020304" pitchFamily="18" charset="0"/>
              </a:rPr>
              <a:t>: 27,28   </a:t>
            </a:r>
            <a:r>
              <a:rPr lang="en-US" b="1" dirty="0" err="1" smtClean="0">
                <a:solidFill>
                  <a:srgbClr val="FF0000"/>
                </a:solidFill>
                <a:latin typeface="Times New Roman" panose="02020603050405020304" pitchFamily="18" charset="0"/>
                <a:cs typeface="Times New Roman" panose="02020603050405020304" pitchFamily="18" charset="0"/>
              </a:rPr>
              <a:t>Văn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bản</a:t>
            </a:r>
            <a:r>
              <a:rPr lang="en-US" b="1" dirty="0">
                <a:solidFill>
                  <a:srgbClr val="FF0000"/>
                </a:solidFill>
                <a:latin typeface="Times New Roman" panose="02020603050405020304" pitchFamily="18" charset="0"/>
                <a:cs typeface="Times New Roman" panose="02020603050405020304" pitchFamily="18" charset="0"/>
              </a:rPr>
              <a:t> 1</a:t>
            </a:r>
          </a:p>
          <a:p>
            <a:pPr algn="ctr"/>
            <a:r>
              <a:rPr lang="en-US" b="1" dirty="0">
                <a:solidFill>
                  <a:srgbClr val="FF0000"/>
                </a:solidFill>
                <a:latin typeface="Times New Roman" panose="02020603050405020304" pitchFamily="18" charset="0"/>
                <a:cs typeface="Times New Roman" panose="02020603050405020304" pitchFamily="18" charset="0"/>
              </a:rPr>
              <a:t>KIM - </a:t>
            </a:r>
            <a:r>
              <a:rPr lang="en-US" b="1" dirty="0" err="1">
                <a:solidFill>
                  <a:srgbClr val="FF0000"/>
                </a:solidFill>
                <a:latin typeface="Times New Roman" panose="02020603050405020304" pitchFamily="18" charset="0"/>
                <a:cs typeface="Times New Roman" panose="02020603050405020304" pitchFamily="18" charset="0"/>
              </a:rPr>
              <a:t>KIỀU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GẶP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GỠ</a:t>
            </a:r>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Trích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Truyện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Kiều</a:t>
            </a:r>
            <a:r>
              <a:rPr lang="en-US" dirty="0">
                <a:solidFill>
                  <a:srgbClr val="FF0000"/>
                </a:solidFill>
                <a:latin typeface="Times New Roman" panose="02020603050405020304" pitchFamily="18" charset="0"/>
                <a:cs typeface="Times New Roman" panose="02020603050405020304" pitchFamily="18" charset="0"/>
              </a:rPr>
              <a:t> – </a:t>
            </a:r>
            <a:r>
              <a:rPr lang="en-US" dirty="0" err="1">
                <a:solidFill>
                  <a:srgbClr val="FF0000"/>
                </a:solidFill>
                <a:latin typeface="Times New Roman" panose="02020603050405020304" pitchFamily="18" charset="0"/>
                <a:cs typeface="Times New Roman" panose="02020603050405020304" pitchFamily="18" charset="0"/>
              </a:rPr>
              <a:t>Nguyễn</a:t>
            </a:r>
            <a:r>
              <a:rPr lang="en-US" dirty="0">
                <a:solidFill>
                  <a:srgbClr val="FF0000"/>
                </a:solidFill>
                <a:latin typeface="Times New Roman" panose="02020603050405020304" pitchFamily="18" charset="0"/>
                <a:cs typeface="Times New Roman" panose="02020603050405020304" pitchFamily="18" charset="0"/>
              </a:rPr>
              <a:t> Du)</a:t>
            </a:r>
          </a:p>
        </p:txBody>
      </p:sp>
      <p:sp>
        <p:nvSpPr>
          <p:cNvPr id="2" name="Rectangle 1"/>
          <p:cNvSpPr/>
          <p:nvPr/>
        </p:nvSpPr>
        <p:spPr>
          <a:xfrm>
            <a:off x="502142" y="2272138"/>
            <a:ext cx="3400290" cy="461665"/>
          </a:xfrm>
          <a:prstGeom prst="rect">
            <a:avLst/>
          </a:prstGeom>
        </p:spPr>
        <p:txBody>
          <a:bodyPr wrap="none">
            <a:spAutoFit/>
          </a:bodyPr>
          <a:lstStyle/>
          <a:p>
            <a:pPr algn="just">
              <a:spcAft>
                <a:spcPts val="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va</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endParaRPr lang="en-US" sz="24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02142" y="2842004"/>
            <a:ext cx="10895661" cy="523220"/>
          </a:xfrm>
          <a:prstGeom prst="rect">
            <a:avLst/>
          </a:prstGeom>
        </p:spPr>
        <p:txBody>
          <a:bodyPr wrap="square">
            <a:spAutoFit/>
          </a:bodyPr>
          <a:lstStyle/>
          <a:p>
            <a:pPr algn="just">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H: </a:t>
            </a:r>
            <a:r>
              <a:rPr lang="en-US" sz="2800" dirty="0">
                <a:latin typeface="Times New Roman" panose="02020603050405020304" pitchFamily="18" charset="0"/>
                <a:ea typeface="Calibri" panose="020F0502020204030204" pitchFamily="34" charset="0"/>
                <a:cs typeface="Times New Roman" panose="02020603050405020304" pitchFamily="18" charset="0"/>
              </a:rPr>
              <a:t>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83621" y="3504203"/>
            <a:ext cx="10895661" cy="1384995"/>
          </a:xfrm>
          <a:prstGeom prst="rect">
            <a:avLst/>
          </a:prstGeom>
        </p:spPr>
        <p:txBody>
          <a:bodyPr wrap="square">
            <a:spAutoFit/>
          </a:bodyPr>
          <a:lstStyle/>
          <a:p>
            <a:pPr algn="just">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Calibri" panose="020F0502020204030204" pitchFamily="34" charset="0"/>
              </a:rPr>
              <a:t>Đ</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ọc diễn </a:t>
            </a:r>
            <a:r>
              <a:rPr lang="vi-VN" sz="2800" dirty="0">
                <a:latin typeface="+mj-lt"/>
                <a:ea typeface="Times New Roman" panose="02020603050405020304" pitchFamily="18" charset="0"/>
                <a:cs typeface="Times New Roman" panose="02020603050405020304" pitchFamily="18" charset="0"/>
              </a:rPr>
              <a:t>cảm</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thể hiện được tâm trạng, cảm xúc của các nhân vật.</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sz="2800" dirty="0" err="1">
                <a:latin typeface="Times New Roman" panose="02020603050405020304" pitchFamily="18" charset="0"/>
                <a:ea typeface="Times New Roman" panose="02020603050405020304" pitchFamily="18" charset="0"/>
                <a:cs typeface="Calibri" panose="020F0502020204030204" pitchFamily="34" charset="0"/>
              </a:rPr>
              <a:t>ư</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VnTime" panose="020B7200000000000000" pitchFamily="34" charset="0"/>
              </a:rPr>
              <a:t>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a:t>
            </a:r>
            <a:r>
              <a:rPr lang="en-US" sz="2800" dirty="0" err="1">
                <a:latin typeface="Times New Roman" panose="02020603050405020304" pitchFamily="18" charset="0"/>
                <a:ea typeface="Times New Roman" panose="02020603050405020304" pitchFamily="18" charset="0"/>
                <a:cs typeface="Calibri" panose="020F0502020204030204" pitchFamily="34" charset="0"/>
              </a:rPr>
              <a:t>ầ</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ea typeface="Times New Roman" panose="02020603050405020304" pitchFamily="18" charset="0"/>
                <a:cs typeface="Calibri" panose="020F0502020204030204" pitchFamily="34" charset="0"/>
              </a:rPr>
              <a:t>ướ</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a:t>
            </a:r>
            <a:r>
              <a:rPr lang="en-US" sz="2800" dirty="0" err="1">
                <a:latin typeface="Times New Roman" panose="02020603050405020304" pitchFamily="18" charset="0"/>
                <a:ea typeface="Times New Roman" panose="02020603050405020304" pitchFamily="18" charset="0"/>
                <a:cs typeface=".VnTime" panose="020B7200000000000000" pitchFamily="34" charset="0"/>
              </a:rPr>
              <a:t>ú</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Calibri" panose="020F0502020204030204" pitchFamily="34"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hiểu đúng từ ngữ khó trong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a:t>
            </a:r>
            <a:r>
              <a:rPr lang="en-US" sz="2800" dirty="0" err="1">
                <a:latin typeface="Times New Roman" panose="02020603050405020304" pitchFamily="18" charset="0"/>
                <a:ea typeface="Times New Roman" panose="02020603050405020304" pitchFamily="18" charset="0"/>
                <a:cs typeface="Calibri" panose="020F0502020204030204" pitchFamily="34" charset="0"/>
              </a:rPr>
              <a:t>ế</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err="1">
                <a:latin typeface="Times New Roman" panose="02020603050405020304" pitchFamily="18" charset="0"/>
                <a:ea typeface="Times New Roman" panose="02020603050405020304" pitchFamily="18" charset="0"/>
                <a:cs typeface="Calibri" panose="020F0502020204030204" pitchFamily="34" charset="0"/>
              </a:rPr>
              <a:t>ợ</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a:t>
            </a:r>
            <a:r>
              <a:rPr lang="en-US" sz="2800" dirty="0" err="1">
                <a:latin typeface="Times New Roman" panose="02020603050405020304" pitchFamily="18" charset="0"/>
                <a:ea typeface="Times New Roman" panose="02020603050405020304" pitchFamily="18" charset="0"/>
                <a:cs typeface="Calibri" panose="020F0502020204030204" pitchFamily="34" charset="0"/>
              </a:rPr>
              <a:t>ế</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a:t>
            </a:r>
            <a:r>
              <a:rPr lang="en-US" sz="2800" dirty="0" err="1">
                <a:latin typeface="Times New Roman" panose="02020603050405020304" pitchFamily="18" charset="0"/>
                <a:ea typeface="Times New Roman" panose="02020603050405020304" pitchFamily="18" charset="0"/>
                <a:cs typeface="Calibri" panose="020F0502020204030204" pitchFamily="34" charset="0"/>
              </a:rPr>
              <a:t>ượ</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Calibri" panose="020F0502020204030204" pitchFamily="34" charset="0"/>
              </a:rPr>
              <a:t>đọ</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ea typeface="Times New Roman" panose="02020603050405020304" pitchFamily="18" charset="0"/>
                <a:cs typeface=".VnTime" panose="020B7200000000000000" pitchFamily="34" charset="0"/>
              </a:rPr>
              <a:t>õ</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t>
            </a:r>
            <a:r>
              <a:rPr lang="en-US" sz="2800" dirty="0" err="1">
                <a:latin typeface="Times New Roman" panose="02020603050405020304" pitchFamily="18" charset="0"/>
                <a:ea typeface="Times New Roman" panose="02020603050405020304" pitchFamily="18" charset="0"/>
                <a:cs typeface=".VnTime" panose="020B7200000000000000" pitchFamily="34" charset="0"/>
              </a:rPr>
              <a:t>ì</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3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855199"/>
            <a:ext cx="9981127" cy="1569660"/>
          </a:xfrm>
          <a:prstGeom prst="rect">
            <a:avLst/>
          </a:prstGeom>
        </p:spPr>
        <p:txBody>
          <a:bodyPr wrap="square">
            <a:spAutoFit/>
          </a:bodyPr>
          <a:lstStyle/>
          <a:p>
            <a:pPr algn="just">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gốc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hứng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096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A958040-6DDF-C637-69DA-F1C404C99133}"/>
              </a:ext>
            </a:extLst>
          </p:cNvPr>
          <p:cNvSpPr/>
          <p:nvPr/>
        </p:nvSpPr>
        <p:spPr>
          <a:xfrm>
            <a:off x="746975" y="746976"/>
            <a:ext cx="2402625" cy="543675"/>
          </a:xfrm>
          <a:prstGeom prst="rect">
            <a:avLst/>
          </a:prstGeom>
        </p:spPr>
        <p:txBody>
          <a:bodyPr wrap="square">
            <a:spAutoFit/>
          </a:bodyPr>
          <a:lstStyle/>
          <a:p>
            <a:pPr algn="just"/>
            <a:r>
              <a:rPr lang="en-US" sz="2933" b="1" dirty="0" err="1" smtClean="0">
                <a:solidFill>
                  <a:srgbClr val="000000"/>
                </a:solidFill>
                <a:latin typeface="Times New Roman" panose="02020603050405020304" pitchFamily="18" charset="0"/>
                <a:cs typeface="Times New Roman" panose="02020603050405020304" pitchFamily="18" charset="0"/>
              </a:rPr>
              <a:t>Tác</a:t>
            </a:r>
            <a:r>
              <a:rPr lang="en-US" sz="2933" b="1" dirty="0" smtClean="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giả</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89026F58-6C60-2646-DA7D-3349EFB8D37F}"/>
              </a:ext>
            </a:extLst>
          </p:cNvPr>
          <p:cNvSpPr/>
          <p:nvPr/>
        </p:nvSpPr>
        <p:spPr>
          <a:xfrm>
            <a:off x="3788461" y="3786251"/>
            <a:ext cx="7717381" cy="1446358"/>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Ông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không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chỉ</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có</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vốn</a:t>
            </a:r>
            <a:r>
              <a:rPr lang="en-US" sz="2933" dirty="0">
                <a:solidFill>
                  <a:srgbClr val="000000"/>
                </a:solidFill>
                <a:latin typeface="Times New Roman" panose="02020603050405020304" pitchFamily="18" charset="0"/>
                <a:cs typeface="Times New Roman" panose="02020603050405020304" pitchFamily="18" charset="0"/>
              </a:rPr>
              <a:t> tri </a:t>
            </a:r>
            <a:r>
              <a:rPr lang="en-US" sz="2933" dirty="0" err="1">
                <a:solidFill>
                  <a:srgbClr val="000000"/>
                </a:solidFill>
                <a:latin typeface="Times New Roman" panose="02020603050405020304" pitchFamily="18" charset="0"/>
                <a:cs typeface="Times New Roman" panose="02020603050405020304" pitchFamily="18" charset="0"/>
              </a:rPr>
              <a:t>thức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uyên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bác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vốn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sống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phong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phú</a:t>
            </a:r>
            <a:r>
              <a:rPr lang="en-US" sz="2933" dirty="0">
                <a:solidFill>
                  <a:srgbClr val="000000"/>
                </a:solidFill>
                <a:latin typeface="Times New Roman" panose="02020603050405020304" pitchFamily="18" charset="0"/>
                <a:cs typeface="Times New Roman" panose="02020603050405020304" pitchFamily="18" charset="0"/>
              </a:rPr>
              <a:t>, am </a:t>
            </a:r>
            <a:r>
              <a:rPr lang="en-US" sz="2933" dirty="0" err="1">
                <a:solidFill>
                  <a:srgbClr val="000000"/>
                </a:solidFill>
                <a:latin typeface="Times New Roman" panose="02020603050405020304" pitchFamily="18" charset="0"/>
                <a:cs typeface="Times New Roman" panose="02020603050405020304" pitchFamily="18" charset="0"/>
              </a:rPr>
              <a:t>hiểu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sâu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sắc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về</a:t>
            </a:r>
            <a:r>
              <a:rPr lang="en-US" sz="2933" dirty="0">
                <a:solidFill>
                  <a:srgbClr val="000000"/>
                </a:solidFill>
                <a:latin typeface="Times New Roman" panose="02020603050405020304" pitchFamily="18" charset="0"/>
                <a:cs typeface="Times New Roman" panose="02020603050405020304" pitchFamily="18" charset="0"/>
              </a:rPr>
              <a:t> con </a:t>
            </a:r>
            <a:r>
              <a:rPr lang="en-US" sz="2933" dirty="0" err="1">
                <a:solidFill>
                  <a:srgbClr val="000000"/>
                </a:solidFill>
                <a:latin typeface="Times New Roman" panose="02020603050405020304" pitchFamily="18" charset="0"/>
                <a:cs typeface="Times New Roman" panose="02020603050405020304" pitchFamily="18" charset="0"/>
              </a:rPr>
              <a:t>người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mà</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còn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có</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trái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tim</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mang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nặng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nỗi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thương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đời</a:t>
            </a:r>
            <a:r>
              <a:rPr lang="en-US" sz="2933" dirty="0">
                <a:solidFill>
                  <a:srgbClr val="000000"/>
                </a:solidFill>
                <a:latin typeface="Times New Roman" panose="02020603050405020304" pitchFamily="18" charset="0"/>
                <a:cs typeface="Times New Roman" panose="02020603050405020304" pitchFamily="18" charset="0"/>
              </a:rPr>
              <a:t>.</a:t>
            </a:r>
          </a:p>
        </p:txBody>
      </p:sp>
      <p:grpSp>
        <p:nvGrpSpPr>
          <p:cNvPr id="11" name="Group 2">
            <a:extLst>
              <a:ext uri="{FF2B5EF4-FFF2-40B4-BE49-F238E27FC236}">
                <a16:creationId xmlns:a16="http://schemas.microsoft.com/office/drawing/2014/main" xmlns="" id="{9ED4C77F-BBDB-BAC5-49A6-9C8DDB03637F}"/>
              </a:ext>
            </a:extLst>
          </p:cNvPr>
          <p:cNvGrpSpPr/>
          <p:nvPr/>
        </p:nvGrpSpPr>
        <p:grpSpPr>
          <a:xfrm>
            <a:off x="226998" y="1549817"/>
            <a:ext cx="3442577" cy="3454400"/>
            <a:chOff x="0" y="0"/>
            <a:chExt cx="5467622" cy="5486400"/>
          </a:xfrm>
        </p:grpSpPr>
        <p:sp>
          <p:nvSpPr>
            <p:cNvPr id="12" name="Freeform 3">
              <a:extLst>
                <a:ext uri="{FF2B5EF4-FFF2-40B4-BE49-F238E27FC236}">
                  <a16:creationId xmlns:a16="http://schemas.microsoft.com/office/drawing/2014/main" xmlns="" id="{5FD8ED20-83F6-7AF1-084A-8DCD12DF70DE}"/>
                </a:ext>
              </a:extLst>
            </p:cNvPr>
            <p:cNvSpPr/>
            <p:nvPr/>
          </p:nvSpPr>
          <p:spPr>
            <a:xfrm>
              <a:off x="0" y="0"/>
              <a:ext cx="5467622" cy="5486400"/>
            </a:xfrm>
            <a:custGeom>
              <a:avLst/>
              <a:gdLst/>
              <a:ahLst/>
              <a:cxnLst/>
              <a:rect l="l" t="t" r="r" b="b"/>
              <a:pathLst>
                <a:path w="5467622" h="5486400">
                  <a:moveTo>
                    <a:pt x="0" y="0"/>
                  </a:moveTo>
                  <a:lnTo>
                    <a:pt x="5467622" y="0"/>
                  </a:lnTo>
                  <a:lnTo>
                    <a:pt x="5467622" y="5486400"/>
                  </a:lnTo>
                  <a:lnTo>
                    <a:pt x="0" y="5486400"/>
                  </a:lnTo>
                  <a:lnTo>
                    <a:pt x="0" y="0"/>
                  </a:lnTo>
                  <a:close/>
                </a:path>
              </a:pathLst>
            </a:custGeom>
            <a:blipFill>
              <a:blip r:embed="rId3"/>
              <a:stretch>
                <a:fillRect/>
              </a:stretch>
            </a:blipFill>
          </p:spPr>
          <p:txBody>
            <a:bodyPr/>
            <a:lstStyle/>
            <a:p>
              <a:endParaRPr lang="en-US" sz="1200"/>
            </a:p>
          </p:txBody>
        </p:sp>
      </p:grpSp>
      <p:sp>
        <p:nvSpPr>
          <p:cNvPr id="13" name="Rectangle 12">
            <a:extLst>
              <a:ext uri="{FF2B5EF4-FFF2-40B4-BE49-F238E27FC236}">
                <a16:creationId xmlns:a16="http://schemas.microsoft.com/office/drawing/2014/main" xmlns="" id="{490393B0-1F89-F046-AF5A-35A46022998C}"/>
              </a:ext>
            </a:extLst>
          </p:cNvPr>
          <p:cNvSpPr/>
          <p:nvPr/>
        </p:nvSpPr>
        <p:spPr>
          <a:xfrm>
            <a:off x="-406400" y="5461000"/>
            <a:ext cx="4368800" cy="995016"/>
          </a:xfrm>
          <a:prstGeom prst="rect">
            <a:avLst/>
          </a:prstGeom>
        </p:spPr>
        <p:txBody>
          <a:bodyPr wrap="square">
            <a:spAutoFit/>
          </a:bodyPr>
          <a:lstStyle/>
          <a:p>
            <a:pPr algn="ctr"/>
            <a:r>
              <a:rPr lang="en-US" sz="2933" dirty="0" err="1">
                <a:solidFill>
                  <a:srgbClr val="000000"/>
                </a:solidFill>
                <a:latin typeface="Times New Roman" panose="02020603050405020304" pitchFamily="18" charset="0"/>
                <a:cs typeface="Times New Roman" panose="02020603050405020304" pitchFamily="18" charset="0"/>
              </a:rPr>
              <a:t>Nguyễn</a:t>
            </a:r>
            <a:r>
              <a:rPr lang="en-US" sz="2933" dirty="0">
                <a:solidFill>
                  <a:srgbClr val="000000"/>
                </a:solidFill>
                <a:latin typeface="Times New Roman" panose="02020603050405020304" pitchFamily="18" charset="0"/>
                <a:cs typeface="Times New Roman" panose="02020603050405020304" pitchFamily="18" charset="0"/>
              </a:rPr>
              <a:t> Du </a:t>
            </a:r>
          </a:p>
          <a:p>
            <a:pPr algn="ctr"/>
            <a:r>
              <a:rPr lang="en-US" sz="2933" dirty="0">
                <a:solidFill>
                  <a:srgbClr val="000000"/>
                </a:solidFill>
                <a:latin typeface="Times New Roman" panose="02020603050405020304" pitchFamily="18" charset="0"/>
                <a:cs typeface="Times New Roman" panose="02020603050405020304" pitchFamily="18" charset="0"/>
              </a:rPr>
              <a:t>(1765 – 1820)</a:t>
            </a:r>
          </a:p>
        </p:txBody>
      </p:sp>
      <p:sp>
        <p:nvSpPr>
          <p:cNvPr id="14" name="Rectangle 13">
            <a:extLst>
              <a:ext uri="{FF2B5EF4-FFF2-40B4-BE49-F238E27FC236}">
                <a16:creationId xmlns:a16="http://schemas.microsoft.com/office/drawing/2014/main" xmlns="" id="{6C9D013D-35A9-4ECF-F258-BC0C4AD3B967}"/>
              </a:ext>
            </a:extLst>
          </p:cNvPr>
          <p:cNvSpPr/>
          <p:nvPr/>
        </p:nvSpPr>
        <p:spPr>
          <a:xfrm>
            <a:off x="3459403" y="823918"/>
            <a:ext cx="7685830" cy="995016"/>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Quê</a:t>
            </a:r>
            <a:r>
              <a:rPr lang="en-US" sz="2933" dirty="0">
                <a:solidFill>
                  <a:srgbClr val="000000"/>
                </a:solidFill>
                <a:latin typeface="Times New Roman" panose="02020603050405020304" pitchFamily="18" charset="0"/>
                <a:cs typeface="Times New Roman" panose="02020603050405020304" pitchFamily="18" charset="0"/>
              </a:rPr>
              <a:t> ở </a:t>
            </a:r>
            <a:r>
              <a:rPr lang="en-US" sz="2933" dirty="0" err="1">
                <a:solidFill>
                  <a:srgbClr val="000000"/>
                </a:solidFill>
                <a:latin typeface="Times New Roman" panose="02020603050405020304" pitchFamily="18" charset="0"/>
                <a:cs typeface="Times New Roman" panose="02020603050405020304" pitchFamily="18" charset="0"/>
              </a:rPr>
              <a:t>làng</a:t>
            </a:r>
            <a:r>
              <a:rPr lang="en-US" sz="2933" dirty="0">
                <a:solidFill>
                  <a:srgbClr val="000000"/>
                </a:solidFill>
                <a:latin typeface="Times New Roman" panose="02020603050405020304" pitchFamily="18" charset="0"/>
                <a:cs typeface="Times New Roman" panose="02020603050405020304" pitchFamily="18" charset="0"/>
              </a:rPr>
              <a:t> Tiên </a:t>
            </a:r>
            <a:r>
              <a:rPr lang="en-US" sz="2933" dirty="0" err="1">
                <a:solidFill>
                  <a:srgbClr val="000000"/>
                </a:solidFill>
                <a:latin typeface="Times New Roman" panose="02020603050405020304" pitchFamily="18" charset="0"/>
                <a:cs typeface="Times New Roman" panose="02020603050405020304" pitchFamily="18" charset="0"/>
              </a:rPr>
              <a:t>Điền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huyện</a:t>
            </a:r>
            <a:r>
              <a:rPr lang="en-US" sz="2933" dirty="0">
                <a:solidFill>
                  <a:srgbClr val="000000"/>
                </a:solidFill>
                <a:latin typeface="Times New Roman" panose="02020603050405020304" pitchFamily="18" charset="0"/>
                <a:cs typeface="Times New Roman" panose="02020603050405020304" pitchFamily="18" charset="0"/>
              </a:rPr>
              <a:t> Nghi Xuân, </a:t>
            </a:r>
            <a:r>
              <a:rPr lang="en-US" sz="2933" dirty="0" err="1">
                <a:solidFill>
                  <a:srgbClr val="000000"/>
                </a:solidFill>
                <a:latin typeface="Times New Roman" panose="02020603050405020304" pitchFamily="18" charset="0"/>
                <a:cs typeface="Times New Roman" panose="02020603050405020304" pitchFamily="18" charset="0"/>
              </a:rPr>
              <a:t>trấn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Nghệ</a:t>
            </a:r>
            <a:r>
              <a:rPr lang="en-US" sz="2933" dirty="0">
                <a:solidFill>
                  <a:srgbClr val="000000"/>
                </a:solidFill>
                <a:latin typeface="Times New Roman" panose="02020603050405020304" pitchFamily="18" charset="0"/>
                <a:cs typeface="Times New Roman" panose="02020603050405020304" pitchFamily="18" charset="0"/>
              </a:rPr>
              <a:t> An, nay </a:t>
            </a:r>
            <a:r>
              <a:rPr lang="en-US" sz="2933" dirty="0" err="1">
                <a:solidFill>
                  <a:srgbClr val="000000"/>
                </a:solidFill>
                <a:latin typeface="Times New Roman" panose="02020603050405020304" pitchFamily="18" charset="0"/>
                <a:cs typeface="Times New Roman" panose="02020603050405020304" pitchFamily="18" charset="0"/>
              </a:rPr>
              <a:t>thuộc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tỉnh</a:t>
            </a:r>
            <a:r>
              <a:rPr lang="en-US" sz="2933" dirty="0">
                <a:solidFill>
                  <a:srgbClr val="000000"/>
                </a:solidFill>
                <a:latin typeface="Times New Roman" panose="02020603050405020304" pitchFamily="18" charset="0"/>
                <a:cs typeface="Times New Roman" panose="02020603050405020304" pitchFamily="18" charset="0"/>
              </a:rPr>
              <a:t> Hà </a:t>
            </a:r>
            <a:r>
              <a:rPr lang="en-US" sz="2933" dirty="0" err="1">
                <a:solidFill>
                  <a:srgbClr val="000000"/>
                </a:solidFill>
                <a:latin typeface="Times New Roman" panose="02020603050405020304" pitchFamily="18" charset="0"/>
                <a:cs typeface="Times New Roman" panose="02020603050405020304" pitchFamily="18" charset="0"/>
              </a:rPr>
              <a:t>Tĩnh</a:t>
            </a:r>
            <a:r>
              <a:rPr lang="en-US" sz="2933" dirty="0">
                <a:solidFill>
                  <a:srgbClr val="000000"/>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xmlns="" id="{34E012F1-B65A-7B46-242B-0688E8A30C59}"/>
              </a:ext>
            </a:extLst>
          </p:cNvPr>
          <p:cNvSpPr/>
          <p:nvPr/>
        </p:nvSpPr>
        <p:spPr>
          <a:xfrm>
            <a:off x="3669575" y="2416559"/>
            <a:ext cx="7685830" cy="995016"/>
          </a:xfrm>
          <a:prstGeom prst="rect">
            <a:avLst/>
          </a:prstGeom>
        </p:spPr>
        <p:txBody>
          <a:bodyPr wrap="square">
            <a:spAutoFit/>
          </a:bodyPr>
          <a:lstStyle/>
          <a:p>
            <a:pPr algn="just"/>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Cuộc</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đời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Nguyễn</a:t>
            </a:r>
            <a:r>
              <a:rPr lang="en-US" sz="2933" dirty="0">
                <a:solidFill>
                  <a:srgbClr val="000000"/>
                </a:solidFill>
                <a:latin typeface="Times New Roman" panose="02020603050405020304" pitchFamily="18" charset="0"/>
                <a:cs typeface="Times New Roman" panose="02020603050405020304" pitchFamily="18" charset="0"/>
              </a:rPr>
              <a:t> Du </a:t>
            </a:r>
            <a:r>
              <a:rPr lang="en-US" sz="2933" dirty="0" err="1">
                <a:solidFill>
                  <a:srgbClr val="000000"/>
                </a:solidFill>
                <a:latin typeface="Times New Roman" panose="02020603050405020304" pitchFamily="18" charset="0"/>
                <a:cs typeface="Times New Roman" panose="02020603050405020304" pitchFamily="18" charset="0"/>
              </a:rPr>
              <a:t>gắn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với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một</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thời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đại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lịch</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sử</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đầy</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biến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động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nên</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trải</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nhiều</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thăng</a:t>
            </a:r>
            <a:r>
              <a:rPr lang="en-US" sz="2933" dirty="0">
                <a:solidFill>
                  <a:srgbClr val="000000"/>
                </a:solidFill>
                <a:latin typeface="Times New Roman" panose="02020603050405020304" pitchFamily="18" charset="0"/>
                <a:cs typeface="Times New Roman" panose="02020603050405020304" pitchFamily="18" charset="0"/>
              </a:rPr>
              <a:t> </a:t>
            </a:r>
            <a:r>
              <a:rPr lang="en-US" sz="2933" dirty="0" err="1">
                <a:solidFill>
                  <a:srgbClr val="000000"/>
                </a:solidFill>
                <a:latin typeface="Times New Roman" panose="02020603050405020304" pitchFamily="18" charset="0"/>
                <a:cs typeface="Times New Roman" panose="02020603050405020304" pitchFamily="18" charset="0"/>
              </a:rPr>
              <a:t>trầm</a:t>
            </a:r>
            <a:r>
              <a:rPr lang="en-US" sz="2933"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66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3670</Words>
  <Application>Microsoft Office PowerPoint</Application>
  <PresentationFormat>Custom</PresentationFormat>
  <Paragraphs>226</Paragraphs>
  <Slides>33</Slides>
  <Notes>10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Cop.</dc:creator>
  <cp:lastModifiedBy>ADMIN</cp:lastModifiedBy>
  <cp:revision>50</cp:revision>
  <dcterms:created xsi:type="dcterms:W3CDTF">2024-09-10T13:26:58Z</dcterms:created>
  <dcterms:modified xsi:type="dcterms:W3CDTF">2025-10-24T02:55:21Z</dcterms:modified>
</cp:coreProperties>
</file>