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5" r:id="rId5"/>
    <p:sldId id="273" r:id="rId6"/>
    <p:sldId id="266" r:id="rId7"/>
    <p:sldId id="274" r:id="rId8"/>
    <p:sldId id="267" r:id="rId9"/>
    <p:sldId id="268" r:id="rId10"/>
    <p:sldId id="275" r:id="rId11"/>
    <p:sldId id="269" r:id="rId12"/>
    <p:sldId id="276" r:id="rId13"/>
    <p:sldId id="270" r:id="rId14"/>
    <p:sldId id="25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ED5A-FFD4-4123-A2D7-E96E766DF87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9239-EA50-46C7-BDBB-E12543AA5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1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ED5A-FFD4-4123-A2D7-E96E766DF87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9239-EA50-46C7-BDBB-E12543AA5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9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ED5A-FFD4-4123-A2D7-E96E766DF87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9239-EA50-46C7-BDBB-E12543AA5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9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ED5A-FFD4-4123-A2D7-E96E766DF87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9239-EA50-46C7-BDBB-E12543AA5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ED5A-FFD4-4123-A2D7-E96E766DF87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9239-EA50-46C7-BDBB-E12543AA5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ED5A-FFD4-4123-A2D7-E96E766DF87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9239-EA50-46C7-BDBB-E12543AA5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4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ED5A-FFD4-4123-A2D7-E96E766DF87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9239-EA50-46C7-BDBB-E12543AA5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7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ED5A-FFD4-4123-A2D7-E96E766DF87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9239-EA50-46C7-BDBB-E12543AA5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ED5A-FFD4-4123-A2D7-E96E766DF87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9239-EA50-46C7-BDBB-E12543AA5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8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ED5A-FFD4-4123-A2D7-E96E766DF87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9239-EA50-46C7-BDBB-E12543AA5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1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ED5A-FFD4-4123-A2D7-E96E766DF87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9239-EA50-46C7-BDBB-E12543AA5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2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ED5A-FFD4-4123-A2D7-E96E766DF87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09239-EA50-46C7-BDBB-E12543AA5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7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ền Powerpoint Tết 2024 độc đáo cho bài thuyết tr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Nền Powerpoint Tết 2024 độc đáo cho bài thuyết trì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Nền Powerpoint Tết 2024 độc đáo cho bài thuyết tr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" y="0"/>
            <a:ext cx="913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45"/>
          <p:cNvSpPr>
            <a:spLocks noChangeArrowheads="1" noChangeShapeType="1" noTextEdit="1"/>
          </p:cNvSpPr>
          <p:nvPr/>
        </p:nvSpPr>
        <p:spPr bwMode="auto">
          <a:xfrm>
            <a:off x="1024580" y="1775619"/>
            <a:ext cx="7400925" cy="1265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NHIỆT LIỆT CHÀO MỪNG  </a:t>
            </a:r>
          </a:p>
        </p:txBody>
      </p:sp>
      <p:sp>
        <p:nvSpPr>
          <p:cNvPr id="8" name="WordArt 43"/>
          <p:cNvSpPr>
            <a:spLocks noChangeArrowheads="1" noChangeShapeType="1" noTextEdit="1"/>
          </p:cNvSpPr>
          <p:nvPr/>
        </p:nvSpPr>
        <p:spPr bwMode="auto">
          <a:xfrm>
            <a:off x="881706" y="3200400"/>
            <a:ext cx="75438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QUÝ THẦY CÔ ĐẾN DỰ GIỜ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1024581" y="4555671"/>
            <a:ext cx="731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MÔN:TOÁN</a:t>
            </a:r>
            <a:r>
              <a:rPr lang="vi-VN" sz="6000" b="1" dirty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8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i ca sinh v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i ca sinh v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5BDB3-C525-4251-9521-AD11499B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48583-5733-44FB-B249-1A60DC325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7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7">
            <a:extLst>
              <a:ext uri="{FF2B5EF4-FFF2-40B4-BE49-F238E27FC236}">
                <a16:creationId xmlns:a16="http://schemas.microsoft.com/office/drawing/2014/main" id="{6C5B7480-D09B-4AD0-BDBC-814E5F616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0373" y="2070539"/>
            <a:ext cx="3682059" cy="100899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4A8FF49B-BB33-4D38-8594-0BC20A51E1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9593" y="2049517"/>
            <a:ext cx="2948151" cy="266962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93AD9622-A5D0-4599-9725-BB1CB7F926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7803" y="1124608"/>
            <a:ext cx="1767627" cy="353415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E8B69B-988D-4CB3-992C-FCC0CEEBC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52" b="52130" l="34375" r="41354"/>
                    </a14:imgEffect>
                  </a14:imgLayer>
                </a14:imgProps>
              </a:ext>
            </a:extLst>
          </a:blip>
          <a:srcRect l="34369" t="41943" r="59077" b="48404"/>
          <a:stretch/>
        </p:blipFill>
        <p:spPr>
          <a:xfrm>
            <a:off x="-236874" y="5050048"/>
            <a:ext cx="1553294" cy="17160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D28B56-8A39-457C-A95A-219AADC70F9D}"/>
              </a:ext>
            </a:extLst>
          </p:cNvPr>
          <p:cNvSpPr/>
          <p:nvPr/>
        </p:nvSpPr>
        <p:spPr>
          <a:xfrm>
            <a:off x="2323978" y="46303"/>
            <a:ext cx="350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 cmpd="sng">
                  <a:solidFill>
                    <a:schemeClr val="accent6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Luyện</a:t>
            </a:r>
            <a:r>
              <a:rPr lang="en-US" sz="5400" b="1" cap="none" spc="0" dirty="0">
                <a:ln w="12700" cmpd="sng">
                  <a:solidFill>
                    <a:schemeClr val="accent6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 </a:t>
            </a:r>
            <a:r>
              <a:rPr lang="en-US" sz="5400" b="1" cap="none" spc="0" dirty="0" err="1">
                <a:ln w="12700" cmpd="sng">
                  <a:solidFill>
                    <a:schemeClr val="accent6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tập</a:t>
            </a:r>
            <a:r>
              <a:rPr lang="en-US" sz="5400" b="1" cap="none" spc="0" dirty="0">
                <a:ln w="12700" cmpd="sng">
                  <a:solidFill>
                    <a:schemeClr val="accent6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F20EA8-5C3A-4A48-A371-A37B5AFCEFA0}"/>
              </a:ext>
            </a:extLst>
          </p:cNvPr>
          <p:cNvSpPr txBox="1"/>
          <p:nvPr/>
        </p:nvSpPr>
        <p:spPr>
          <a:xfrm>
            <a:off x="118241" y="1156138"/>
            <a:ext cx="4359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B, 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E7DBA-222C-4561-B73B-BB1FFDBE3214}"/>
              </a:ext>
            </a:extLst>
          </p:cNvPr>
          <p:cNvSpPr txBox="1"/>
          <p:nvPr/>
        </p:nvSpPr>
        <p:spPr>
          <a:xfrm>
            <a:off x="168808" y="3014305"/>
            <a:ext cx="41857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236BC3-6B6A-4F11-AE57-79F45E876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07" y="1124608"/>
            <a:ext cx="4605155" cy="43411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253E276-625E-4271-A2D2-B166F9F5B79F}"/>
              </a:ext>
            </a:extLst>
          </p:cNvPr>
          <p:cNvSpPr/>
          <p:nvPr/>
        </p:nvSpPr>
        <p:spPr>
          <a:xfrm>
            <a:off x="1143001" y="5583670"/>
            <a:ext cx="7851227" cy="11824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AB, BC, AC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582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A2E63-EEC5-4C8B-9696-D81DD5872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C61F0-F52F-44B5-A218-EA4013B40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22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A5B69B-8275-4282-810E-EADC37DB11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91" y="170700"/>
            <a:ext cx="6102454" cy="63125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41D6C6-1155-443C-8A18-4497A2B3D8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019" b="84167" l="37917" r="44271"/>
                    </a14:imgEffect>
                  </a14:imgLayer>
                </a14:imgProps>
              </a:ext>
            </a:extLst>
          </a:blip>
          <a:srcRect l="37281" t="74564" r="55874" b="15209"/>
          <a:stretch/>
        </p:blipFill>
        <p:spPr>
          <a:xfrm>
            <a:off x="-135584" y="-141651"/>
            <a:ext cx="1531398" cy="17160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E646E4-6A6B-49F6-B4AD-78B4863E1425}"/>
              </a:ext>
            </a:extLst>
          </p:cNvPr>
          <p:cNvSpPr txBox="1"/>
          <p:nvPr/>
        </p:nvSpPr>
        <p:spPr>
          <a:xfrm>
            <a:off x="1142999" y="239313"/>
            <a:ext cx="144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8.5.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E1F0F-B510-4310-913B-882EA753DEAC}"/>
              </a:ext>
            </a:extLst>
          </p:cNvPr>
          <p:cNvSpPr txBox="1"/>
          <p:nvPr/>
        </p:nvSpPr>
        <p:spPr>
          <a:xfrm>
            <a:off x="121849" y="1310002"/>
            <a:ext cx="3606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4FE3BA-756D-4C93-89E2-2E68692D51CF}"/>
              </a:ext>
            </a:extLst>
          </p:cNvPr>
          <p:cNvCxnSpPr>
            <a:cxnSpLocks/>
          </p:cNvCxnSpPr>
          <p:nvPr/>
        </p:nvCxnSpPr>
        <p:spPr>
          <a:xfrm flipV="1">
            <a:off x="4351283" y="704193"/>
            <a:ext cx="1237593" cy="4193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4FCB1B-ABB7-4423-9AF3-730C25621739}"/>
              </a:ext>
            </a:extLst>
          </p:cNvPr>
          <p:cNvCxnSpPr>
            <a:cxnSpLocks/>
          </p:cNvCxnSpPr>
          <p:nvPr/>
        </p:nvCxnSpPr>
        <p:spPr>
          <a:xfrm flipV="1">
            <a:off x="5703176" y="1655379"/>
            <a:ext cx="1237593" cy="4193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2C76FE5-C9EA-40C0-8F79-7C3EB86CE8FC}"/>
              </a:ext>
            </a:extLst>
          </p:cNvPr>
          <p:cNvSpPr txBox="1"/>
          <p:nvPr/>
        </p:nvSpPr>
        <p:spPr>
          <a:xfrm>
            <a:off x="61308" y="2694997"/>
            <a:ext cx="3824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// DE 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 // DE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99770A-765C-48CA-B267-695CF8B65F33}"/>
              </a:ext>
            </a:extLst>
          </p:cNvPr>
          <p:cNvCxnSpPr>
            <a:cxnSpLocks/>
          </p:cNvCxnSpPr>
          <p:nvPr/>
        </p:nvCxnSpPr>
        <p:spPr>
          <a:xfrm flipH="1" flipV="1">
            <a:off x="4296104" y="2017989"/>
            <a:ext cx="2743200" cy="367861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5619A2E-472A-4008-A8ED-F662ED4B578F}"/>
              </a:ext>
            </a:extLst>
          </p:cNvPr>
          <p:cNvCxnSpPr>
            <a:cxnSpLocks/>
          </p:cNvCxnSpPr>
          <p:nvPr/>
        </p:nvCxnSpPr>
        <p:spPr>
          <a:xfrm flipH="1" flipV="1">
            <a:off x="4773010" y="446689"/>
            <a:ext cx="3724451" cy="498462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B769DF3-60F5-4FF1-8731-C8A4BF206DF5}"/>
              </a:ext>
            </a:extLst>
          </p:cNvPr>
          <p:cNvSpPr txBox="1"/>
          <p:nvPr/>
        </p:nvSpPr>
        <p:spPr>
          <a:xfrm>
            <a:off x="73528" y="3595687"/>
            <a:ext cx="365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 // AE 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 // AC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11BD78-7527-401F-A878-02B8008965E1}"/>
              </a:ext>
            </a:extLst>
          </p:cNvPr>
          <p:cNvSpPr txBox="1"/>
          <p:nvPr/>
        </p:nvSpPr>
        <p:spPr>
          <a:xfrm>
            <a:off x="35972" y="4536474"/>
            <a:ext cx="369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 // FE 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// FE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256FE8-7349-4B08-9BC5-A8EFE32DC571}"/>
              </a:ext>
            </a:extLst>
          </p:cNvPr>
          <p:cNvCxnSpPr>
            <a:cxnSpLocks/>
          </p:cNvCxnSpPr>
          <p:nvPr/>
        </p:nvCxnSpPr>
        <p:spPr>
          <a:xfrm flipV="1">
            <a:off x="3625828" y="4431494"/>
            <a:ext cx="4950614" cy="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607033-07A9-460E-8FF7-FB145DA0B869}"/>
              </a:ext>
            </a:extLst>
          </p:cNvPr>
          <p:cNvCxnSpPr>
            <a:cxnSpLocks/>
          </p:cNvCxnSpPr>
          <p:nvPr/>
        </p:nvCxnSpPr>
        <p:spPr>
          <a:xfrm flipV="1">
            <a:off x="4370626" y="2889652"/>
            <a:ext cx="2889395" cy="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1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ổng hợp hình nền bảng xanh cho powerpoint với nhiều phong cách khác nh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ổng hợp hình nền bảng xanh cho powerpoint với nhiều phong cách khác nha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Chia sẻ 53+ về hình nền powerpoint tiểu học mới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26AF6-F803-4780-A560-0FCC3114307F}"/>
              </a:ext>
            </a:extLst>
          </p:cNvPr>
          <p:cNvSpPr txBox="1"/>
          <p:nvPr/>
        </p:nvSpPr>
        <p:spPr>
          <a:xfrm>
            <a:off x="2209800" y="457200"/>
            <a:ext cx="4967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399" y="1219200"/>
            <a:ext cx="51201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Học thuộc các khái niệm định nghĩa có trong bài</a:t>
            </a:r>
          </a:p>
          <a:p>
            <a:r>
              <a:rPr lang="pt-BR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Vận dụng hoàn thành các bài tập trong SGK trang 47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5652" y="2819400"/>
            <a:ext cx="5943600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3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ổng hợp 30+ mẫu hình nền PowerPoint ngộ nghĩnh, dễ thương - Fptshop.com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ổng hợp 30+ mẫu hình nền PowerPoint ngộ nghĩnh, dễ thương - Fptshop.com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Tổng hợp 30+ mẫu hình nền PowerPoint ngộ nghĩnh, dễ thương - Fptshop.com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Top 9+ hình nền PowerPoint mầm non, tiểu học đẹp 2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-21772"/>
            <a:ext cx="9133114" cy="68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1066799" y="457200"/>
            <a:ext cx="6934201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FEF8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HỌC ĐẾN ĐÂY KẾT THÚC</a:t>
            </a:r>
            <a:r>
              <a:rPr lang="en-US" sz="3600" b="1" kern="10" dirty="0">
                <a:ln w="28575">
                  <a:solidFill>
                    <a:srgbClr val="FEF8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FF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371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p 10 hình nền bảng xanh cho powerpoint đẹp và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53886" y="1600200"/>
            <a:ext cx="662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400" b="1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b="1" kern="10" dirty="0" err="1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5400" b="1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26 – BÀI 32</a:t>
            </a:r>
          </a:p>
          <a:p>
            <a:pPr algn="ctr">
              <a:defRPr/>
            </a:pPr>
            <a:r>
              <a:rPr lang="en-US" sz="5400" b="1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ĐIỂM VÀ ĐƯỜNG THẲNG ( </a:t>
            </a:r>
            <a:r>
              <a:rPr lang="en-US" sz="5400" b="1" kern="10" dirty="0" err="1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</a:t>
            </a:r>
            <a:r>
              <a:rPr lang="en-US" sz="5400" b="1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948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D2205-8C4D-4C35-8833-9F8230F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CA4B8-C5D1-4819-9DCE-F38994388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5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2AB2BA-2C9B-45AF-A903-779DB1DCA444}"/>
              </a:ext>
            </a:extLst>
          </p:cNvPr>
          <p:cNvSpPr txBox="1"/>
          <p:nvPr/>
        </p:nvSpPr>
        <p:spPr>
          <a:xfrm>
            <a:off x="1" y="704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8.9 ab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C1E71C-C06D-45EF-9EC0-F63F747DBC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70" b="76389" l="50938" r="70625"/>
                    </a14:imgEffect>
                  </a14:imgLayer>
                </a14:imgProps>
              </a:ext>
            </a:extLst>
          </a:blip>
          <a:srcRect l="52593" t="55316" r="30223" b="26774"/>
          <a:stretch/>
        </p:blipFill>
        <p:spPr>
          <a:xfrm>
            <a:off x="-40325" y="450023"/>
            <a:ext cx="4284002" cy="35806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69B636-F500-49D6-8EB6-B44BC14175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521" b="65179" l="32447" r="64252"/>
                    </a14:imgEffect>
                  </a14:imgLayer>
                </a14:imgProps>
              </a:ext>
            </a:extLst>
          </a:blip>
          <a:srcRect l="33131" t="31199" r="34976" b="33823"/>
          <a:stretch/>
        </p:blipFill>
        <p:spPr>
          <a:xfrm>
            <a:off x="4680911" y="301385"/>
            <a:ext cx="4316756" cy="3665809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64442DA-2923-4BFF-8AB1-2F1119094E90}"/>
              </a:ext>
            </a:extLst>
          </p:cNvPr>
          <p:cNvSpPr/>
          <p:nvPr/>
        </p:nvSpPr>
        <p:spPr>
          <a:xfrm>
            <a:off x="2356622" y="3245372"/>
            <a:ext cx="5252713" cy="1877817"/>
          </a:xfrm>
          <a:prstGeom prst="cloudCallout">
            <a:avLst>
              <a:gd name="adj1" fmla="val -54662"/>
              <a:gd name="adj2" fmla="val 50067"/>
            </a:avLst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 descr="Kết quả hình ảnh cho hoạt động nhóm">
            <a:extLst>
              <a:ext uri="{FF2B5EF4-FFF2-40B4-BE49-F238E27FC236}">
                <a16:creationId xmlns:a16="http://schemas.microsoft.com/office/drawing/2014/main" id="{5ECE785E-3CF0-477D-A288-7143DF5C6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2EFE5"/>
              </a:clrFrom>
              <a:clrTo>
                <a:srgbClr val="E2EF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5" y="3806288"/>
            <a:ext cx="1990294" cy="17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FC16A6-4818-4C0E-94C8-97F0D23890A9}"/>
              </a:ext>
            </a:extLst>
          </p:cNvPr>
          <p:cNvCxnSpPr/>
          <p:nvPr/>
        </p:nvCxnSpPr>
        <p:spPr>
          <a:xfrm>
            <a:off x="786954" y="2514600"/>
            <a:ext cx="3456723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F85F9A-331D-44C2-88F6-21D4C82FB9DE}"/>
              </a:ext>
            </a:extLst>
          </p:cNvPr>
          <p:cNvCxnSpPr/>
          <p:nvPr/>
        </p:nvCxnSpPr>
        <p:spPr>
          <a:xfrm>
            <a:off x="786954" y="1981200"/>
            <a:ext cx="3456723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B1CDE9-7EB0-4EA5-90EB-F5E66F13EBE4}"/>
              </a:ext>
            </a:extLst>
          </p:cNvPr>
          <p:cNvCxnSpPr>
            <a:cxnSpLocks/>
          </p:cNvCxnSpPr>
          <p:nvPr/>
        </p:nvCxnSpPr>
        <p:spPr>
          <a:xfrm>
            <a:off x="5486400" y="1135725"/>
            <a:ext cx="3231071" cy="17120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37378-4E0A-4C50-B5FF-5BCDBE91005C}"/>
              </a:ext>
            </a:extLst>
          </p:cNvPr>
          <p:cNvCxnSpPr>
            <a:cxnSpLocks/>
          </p:cNvCxnSpPr>
          <p:nvPr/>
        </p:nvCxnSpPr>
        <p:spPr>
          <a:xfrm flipV="1">
            <a:off x="5099543" y="824149"/>
            <a:ext cx="2881820" cy="24212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D215459-6CA4-4636-BEA0-24F3368FAED9}"/>
              </a:ext>
            </a:extLst>
          </p:cNvPr>
          <p:cNvSpPr txBox="1"/>
          <p:nvPr/>
        </p:nvSpPr>
        <p:spPr>
          <a:xfrm>
            <a:off x="0" y="557973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: Hai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5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9EE0C-646F-40AB-9F70-67A9B849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B952A-F98A-40E6-A244-F59F37261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sz="4400" dirty="0">
                <a:latin typeface="+mj-lt"/>
              </a:rPr>
              <a:t> Khi nào hai đường thẳng a và b song song với nhau, cắt nhau và trùng nha</a:t>
            </a:r>
            <a:r>
              <a:rPr lang="en-US" sz="4400" dirty="0">
                <a:latin typeface="+mj-lt"/>
              </a:rPr>
              <a:t>u ?</a:t>
            </a:r>
          </a:p>
        </p:txBody>
      </p:sp>
    </p:spTree>
    <p:extLst>
      <p:ext uri="{BB962C8B-B14F-4D97-AF65-F5344CB8AC3E}">
        <p14:creationId xmlns:p14="http://schemas.microsoft.com/office/powerpoint/2010/main" val="251623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BC7D2E-9329-49EE-92FB-83E05D6C1118}"/>
              </a:ext>
            </a:extLst>
          </p:cNvPr>
          <p:cNvCxnSpPr/>
          <p:nvPr/>
        </p:nvCxnSpPr>
        <p:spPr>
          <a:xfrm>
            <a:off x="2887154" y="1031132"/>
            <a:ext cx="0" cy="5826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CF9096-F431-4AFD-B2FA-3C8F29EF2B1C}"/>
              </a:ext>
            </a:extLst>
          </p:cNvPr>
          <p:cNvCxnSpPr/>
          <p:nvPr/>
        </p:nvCxnSpPr>
        <p:spPr>
          <a:xfrm>
            <a:off x="6089515" y="858834"/>
            <a:ext cx="0" cy="5826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B568A26-CCCC-4594-AB32-B09EC226FF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94" y="2668180"/>
            <a:ext cx="2580736" cy="237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263464-C20F-4B94-AAE5-86BD6F66669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13246" r="5618" b="9909"/>
          <a:stretch/>
        </p:blipFill>
        <p:spPr bwMode="auto">
          <a:xfrm>
            <a:off x="0" y="2577831"/>
            <a:ext cx="2930930" cy="2225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696CA9-EF35-4C03-90BF-48B205DE238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t="21774"/>
          <a:stretch/>
        </p:blipFill>
        <p:spPr bwMode="auto">
          <a:xfrm>
            <a:off x="6566170" y="2997787"/>
            <a:ext cx="2325373" cy="159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ACE9C8D-4BEE-4DD7-9D11-F8E46AD5DFD7}"/>
              </a:ext>
            </a:extLst>
          </p:cNvPr>
          <p:cNvGrpSpPr/>
          <p:nvPr/>
        </p:nvGrpSpPr>
        <p:grpSpPr>
          <a:xfrm>
            <a:off x="73515" y="315498"/>
            <a:ext cx="2887543" cy="1679344"/>
            <a:chOff x="39653" y="1119626"/>
            <a:chExt cx="3850057" cy="14166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90A75C3-CC2A-4CFA-9737-7250A0E9ECC9}"/>
                </a:ext>
              </a:extLst>
            </p:cNvPr>
            <p:cNvSpPr/>
            <p:nvPr/>
          </p:nvSpPr>
          <p:spPr>
            <a:xfrm>
              <a:off x="1478582" y="1119626"/>
              <a:ext cx="494171" cy="515566"/>
            </a:xfrm>
            <a:prstGeom prst="ellipse">
              <a:avLst/>
            </a:prstGeom>
            <a:solidFill>
              <a:srgbClr val="3333FF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42C9D32-02EA-4390-90AC-7360B4BC5E83}"/>
                </a:ext>
              </a:extLst>
            </p:cNvPr>
            <p:cNvGrpSpPr/>
            <p:nvPr/>
          </p:nvGrpSpPr>
          <p:grpSpPr>
            <a:xfrm>
              <a:off x="39653" y="1685242"/>
              <a:ext cx="3850057" cy="851068"/>
              <a:chOff x="39653" y="1685242"/>
              <a:chExt cx="3850057" cy="851068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FCDBFEC-A577-453C-A77F-940CDE717194}"/>
                  </a:ext>
                </a:extLst>
              </p:cNvPr>
              <p:cNvSpPr/>
              <p:nvPr/>
            </p:nvSpPr>
            <p:spPr>
              <a:xfrm>
                <a:off x="39653" y="1685242"/>
                <a:ext cx="3697960" cy="84175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0BE670-D5DD-43E8-8790-99100755196E}"/>
                  </a:ext>
                </a:extLst>
              </p:cNvPr>
              <p:cNvSpPr txBox="1"/>
              <p:nvPr/>
            </p:nvSpPr>
            <p:spPr>
              <a:xfrm>
                <a:off x="68681" y="1705313"/>
                <a:ext cx="38210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28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E41AB6D-1E00-4D06-B335-211301206643}"/>
              </a:ext>
            </a:extLst>
          </p:cNvPr>
          <p:cNvGrpSpPr/>
          <p:nvPr/>
        </p:nvGrpSpPr>
        <p:grpSpPr>
          <a:xfrm>
            <a:off x="2990963" y="356030"/>
            <a:ext cx="3015864" cy="2082370"/>
            <a:chOff x="3987951" y="1098465"/>
            <a:chExt cx="4021152" cy="208237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EDD15F9-52A7-47D2-903A-95E34183308F}"/>
                </a:ext>
              </a:extLst>
            </p:cNvPr>
            <p:cNvSpPr/>
            <p:nvPr/>
          </p:nvSpPr>
          <p:spPr>
            <a:xfrm>
              <a:off x="5848914" y="1098465"/>
              <a:ext cx="494171" cy="515566"/>
            </a:xfrm>
            <a:prstGeom prst="ellipse">
              <a:avLst/>
            </a:prstGeom>
            <a:solidFill>
              <a:srgbClr val="3333FF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798975B-9517-4142-BE1F-F35C181A9145}"/>
                </a:ext>
              </a:extLst>
            </p:cNvPr>
            <p:cNvGrpSpPr/>
            <p:nvPr/>
          </p:nvGrpSpPr>
          <p:grpSpPr>
            <a:xfrm>
              <a:off x="3987951" y="1623759"/>
              <a:ext cx="4021152" cy="1557076"/>
              <a:chOff x="3922552" y="1635342"/>
              <a:chExt cx="4193995" cy="155707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3D621E7-5162-4606-A7E8-83A41221D035}"/>
                  </a:ext>
                </a:extLst>
              </p:cNvPr>
              <p:cNvSpPr/>
              <p:nvPr/>
            </p:nvSpPr>
            <p:spPr>
              <a:xfrm>
                <a:off x="3922552" y="1635342"/>
                <a:ext cx="4193995" cy="155707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1E7FF0-5203-43FD-B12A-89D5CEF4CD06}"/>
                  </a:ext>
                </a:extLst>
              </p:cNvPr>
              <p:cNvSpPr txBox="1"/>
              <p:nvPr/>
            </p:nvSpPr>
            <p:spPr>
              <a:xfrm>
                <a:off x="3982049" y="1682082"/>
                <a:ext cx="3970192" cy="138499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E3A4958-10A1-49ED-908D-65093372A3AB}"/>
              </a:ext>
            </a:extLst>
          </p:cNvPr>
          <p:cNvGrpSpPr/>
          <p:nvPr/>
        </p:nvGrpSpPr>
        <p:grpSpPr>
          <a:xfrm>
            <a:off x="6221430" y="432221"/>
            <a:ext cx="2867177" cy="2006179"/>
            <a:chOff x="8295241" y="1156788"/>
            <a:chExt cx="3822903" cy="200617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DF64E66-4FB5-4F1F-8BC6-82B803B83949}"/>
                </a:ext>
              </a:extLst>
            </p:cNvPr>
            <p:cNvSpPr/>
            <p:nvPr/>
          </p:nvSpPr>
          <p:spPr>
            <a:xfrm>
              <a:off x="10118728" y="1156788"/>
              <a:ext cx="494171" cy="515566"/>
            </a:xfrm>
            <a:prstGeom prst="ellipse">
              <a:avLst/>
            </a:prstGeom>
            <a:solidFill>
              <a:srgbClr val="3333FF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8AB3508-7B12-4FEB-A4F6-52FBB56CA16D}"/>
                </a:ext>
              </a:extLst>
            </p:cNvPr>
            <p:cNvGrpSpPr/>
            <p:nvPr/>
          </p:nvGrpSpPr>
          <p:grpSpPr>
            <a:xfrm>
              <a:off x="8295241" y="1682082"/>
              <a:ext cx="3822903" cy="1480885"/>
              <a:chOff x="8295241" y="1682082"/>
              <a:chExt cx="3822903" cy="1480885"/>
            </a:xfrm>
            <a:solidFill>
              <a:srgbClr val="FFCCFF"/>
            </a:solidFill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215D0C10-95E0-40C0-82C8-D22F8275BBC0}"/>
                  </a:ext>
                </a:extLst>
              </p:cNvPr>
              <p:cNvSpPr/>
              <p:nvPr/>
            </p:nvSpPr>
            <p:spPr>
              <a:xfrm>
                <a:off x="8295241" y="1682082"/>
                <a:ext cx="3822903" cy="1480885"/>
              </a:xfrm>
              <a:prstGeom prst="roundRect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A979AE-A712-4000-A28D-00A75ABA0916}"/>
                  </a:ext>
                </a:extLst>
              </p:cNvPr>
              <p:cNvSpPr txBox="1"/>
              <p:nvPr/>
            </p:nvSpPr>
            <p:spPr>
              <a:xfrm>
                <a:off x="8395814" y="1696001"/>
                <a:ext cx="3722330" cy="138499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CD0FD49-BFED-4ED1-BF10-EE07A5168B11}"/>
              </a:ext>
            </a:extLst>
          </p:cNvPr>
          <p:cNvSpPr txBox="1"/>
          <p:nvPr/>
        </p:nvSpPr>
        <p:spPr>
          <a:xfrm>
            <a:off x="29739" y="5019878"/>
            <a:ext cx="2813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21DFE9-A5D3-4914-B193-326664DC20D5}"/>
              </a:ext>
            </a:extLst>
          </p:cNvPr>
          <p:cNvSpPr txBox="1"/>
          <p:nvPr/>
        </p:nvSpPr>
        <p:spPr>
          <a:xfrm>
            <a:off x="3143185" y="5730355"/>
            <a:ext cx="2813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329825-C020-406D-B578-2E2C7C659574}"/>
              </a:ext>
            </a:extLst>
          </p:cNvPr>
          <p:cNvCxnSpPr>
            <a:cxnSpLocks/>
          </p:cNvCxnSpPr>
          <p:nvPr/>
        </p:nvCxnSpPr>
        <p:spPr>
          <a:xfrm flipH="1" flipV="1">
            <a:off x="4642597" y="3915671"/>
            <a:ext cx="420221" cy="8335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tar: 12 Points 38">
            <a:extLst>
              <a:ext uri="{FF2B5EF4-FFF2-40B4-BE49-F238E27FC236}">
                <a16:creationId xmlns:a16="http://schemas.microsoft.com/office/drawing/2014/main" id="{95B76DAA-4DB1-4C8D-87D4-EE0439B1A125}"/>
              </a:ext>
            </a:extLst>
          </p:cNvPr>
          <p:cNvSpPr/>
          <p:nvPr/>
        </p:nvSpPr>
        <p:spPr>
          <a:xfrm>
            <a:off x="4107731" y="4757471"/>
            <a:ext cx="1910174" cy="86257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1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43D23-3656-4D46-8E75-66DCC1D8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9A112-B2BA-4185-833A-4D6EEB27D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7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49ED2-8CAC-4D89-9257-386B7110A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651" b="59294" l="9325" r="28929"/>
                    </a14:imgEffect>
                  </a14:imgLayer>
                </a14:imgProps>
              </a:ext>
            </a:extLst>
          </a:blip>
          <a:srcRect l="13094" t="46658" r="81990" b="44149"/>
          <a:stretch/>
        </p:blipFill>
        <p:spPr>
          <a:xfrm>
            <a:off x="-177362" y="-149514"/>
            <a:ext cx="1064172" cy="14924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20550-8775-4BA6-B9C6-B635448F1367}"/>
              </a:ext>
            </a:extLst>
          </p:cNvPr>
          <p:cNvSpPr txBox="1"/>
          <p:nvPr/>
        </p:nvSpPr>
        <p:spPr>
          <a:xfrm>
            <a:off x="886809" y="1618594"/>
            <a:ext cx="7579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026" name="Picture 2" descr="Vạch kẻ đường – nhiều tài xế bị phạt vì còn mơ hồ?">
            <a:extLst>
              <a:ext uri="{FF2B5EF4-FFF2-40B4-BE49-F238E27FC236}">
                <a16:creationId xmlns:a16="http://schemas.microsoft.com/office/drawing/2014/main" id="{72A49D8C-74E3-4D15-9A0B-06A771698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25" y="1381301"/>
            <a:ext cx="6226640" cy="531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0DFD16-13C1-415A-937D-BAD862BD0FD8}"/>
              </a:ext>
            </a:extLst>
          </p:cNvPr>
          <p:cNvSpPr txBox="1"/>
          <p:nvPr/>
        </p:nvSpPr>
        <p:spPr>
          <a:xfrm>
            <a:off x="1001486" y="58111"/>
            <a:ext cx="8066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D9F509-1F61-489A-B54B-09D9FA24B3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426" b="79167" l="50208" r="72500"/>
                    </a14:imgEffect>
                  </a14:imgLayer>
                </a14:imgProps>
              </a:ext>
            </a:extLst>
          </a:blip>
          <a:srcRect l="50836" t="55488" r="28449" b="21808"/>
          <a:stretch/>
        </p:blipFill>
        <p:spPr>
          <a:xfrm>
            <a:off x="1418896" y="1237489"/>
            <a:ext cx="6629400" cy="545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01E2E4-4FCA-420A-8546-61BD8E10AC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556" b="79167" l="74427" r="96667"/>
                    </a14:imgEffect>
                  </a14:imgLayer>
                </a14:imgProps>
              </a:ext>
            </a:extLst>
          </a:blip>
          <a:srcRect l="74192" t="55980" r="4590" b="20869"/>
          <a:stretch/>
        </p:blipFill>
        <p:spPr>
          <a:xfrm>
            <a:off x="1304596" y="1257437"/>
            <a:ext cx="6858000" cy="56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9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ng ty Cong Nghe Tin hoc Nha truong | CDROM | Toán 11 - Chương II - Bài 1.  Đường thẳng và mặt phẳng trong không gian. Quan hệ song song.">
            <a:extLst>
              <a:ext uri="{FF2B5EF4-FFF2-40B4-BE49-F238E27FC236}">
                <a16:creationId xmlns:a16="http://schemas.microsoft.com/office/drawing/2014/main" id="{8D519B50-95C1-4BFD-8BFE-025639345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93" y="211507"/>
            <a:ext cx="4564118" cy="60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5A2D30-E350-4499-87B8-FC4ACEF14896}"/>
              </a:ext>
            </a:extLst>
          </p:cNvPr>
          <p:cNvSpPr txBox="1"/>
          <p:nvPr/>
        </p:nvSpPr>
        <p:spPr>
          <a:xfrm>
            <a:off x="609600" y="627322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D8AC7F-7D7C-4390-81ED-E22EA51869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51" b="59294" l="9325" r="28929"/>
                    </a14:imgEffect>
                  </a14:imgLayer>
                </a14:imgProps>
              </a:ext>
            </a:extLst>
          </a:blip>
          <a:srcRect l="13094" t="46658" r="81990" b="44149"/>
          <a:stretch/>
        </p:blipFill>
        <p:spPr>
          <a:xfrm>
            <a:off x="354724" y="157655"/>
            <a:ext cx="1064172" cy="1492469"/>
          </a:xfrm>
          <a:prstGeom prst="rect">
            <a:avLst/>
          </a:prstGeom>
        </p:spPr>
      </p:pic>
      <p:pic>
        <p:nvPicPr>
          <p:cNvPr id="2050" name="Picture 2" descr="Các góc tạo bởi một đường thẳng cắt hai đường thẳng">
            <a:extLst>
              <a:ext uri="{FF2B5EF4-FFF2-40B4-BE49-F238E27FC236}">
                <a16:creationId xmlns:a16="http://schemas.microsoft.com/office/drawing/2014/main" id="{4FDB7EE5-D698-4AED-81BC-A0D39B8A3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975" y="157655"/>
            <a:ext cx="3266051" cy="570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FC1772-24D8-4C25-910F-6276827E15C6}"/>
              </a:ext>
            </a:extLst>
          </p:cNvPr>
          <p:cNvCxnSpPr>
            <a:cxnSpLocks/>
          </p:cNvCxnSpPr>
          <p:nvPr/>
        </p:nvCxnSpPr>
        <p:spPr>
          <a:xfrm flipV="1">
            <a:off x="4054505" y="2175642"/>
            <a:ext cx="0" cy="24741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BABF7C-E428-498A-B563-10A28E9DD04F}"/>
              </a:ext>
            </a:extLst>
          </p:cNvPr>
          <p:cNvCxnSpPr>
            <a:cxnSpLocks/>
          </p:cNvCxnSpPr>
          <p:nvPr/>
        </p:nvCxnSpPr>
        <p:spPr>
          <a:xfrm flipV="1">
            <a:off x="3648586" y="3100553"/>
            <a:ext cx="1517551" cy="6310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D5B7F1-C163-40CC-9CBB-249BE0F06D82}"/>
              </a:ext>
            </a:extLst>
          </p:cNvPr>
          <p:cNvCxnSpPr>
            <a:cxnSpLocks/>
          </p:cNvCxnSpPr>
          <p:nvPr/>
        </p:nvCxnSpPr>
        <p:spPr>
          <a:xfrm>
            <a:off x="4460425" y="1282262"/>
            <a:ext cx="1031426" cy="17301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CF20C9-A3D2-48CC-A16B-242B631CEB4F}"/>
              </a:ext>
            </a:extLst>
          </p:cNvPr>
          <p:cNvCxnSpPr>
            <a:cxnSpLocks/>
          </p:cNvCxnSpPr>
          <p:nvPr/>
        </p:nvCxnSpPr>
        <p:spPr>
          <a:xfrm flipV="1">
            <a:off x="4901902" y="1282262"/>
            <a:ext cx="0" cy="19601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0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314</Words>
  <Application>Microsoft Office PowerPoint</Application>
  <PresentationFormat>On-screen Show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Hoạt động cá nhân 2 phút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2024-01-19T17:20:40Z</dcterms:created>
  <dcterms:modified xsi:type="dcterms:W3CDTF">2025-01-20T15:04:11Z</dcterms:modified>
</cp:coreProperties>
</file>